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Lst>
  <p:notesMasterIdLst>
    <p:notesMasterId r:id="rId47"/>
  </p:notesMasterIdLst>
  <p:sldIdLst>
    <p:sldId id="256" r:id="rId2"/>
    <p:sldId id="267" r:id="rId3"/>
    <p:sldId id="257" r:id="rId4"/>
    <p:sldId id="258" r:id="rId5"/>
    <p:sldId id="260" r:id="rId6"/>
    <p:sldId id="261" r:id="rId7"/>
    <p:sldId id="262" r:id="rId8"/>
    <p:sldId id="263" r:id="rId9"/>
    <p:sldId id="264" r:id="rId10"/>
    <p:sldId id="265" r:id="rId11"/>
    <p:sldId id="266" r:id="rId12"/>
    <p:sldId id="303"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302" r:id="rId44"/>
    <p:sldId id="299" r:id="rId45"/>
    <p:sldId id="301"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7074" autoAdjust="0"/>
  </p:normalViewPr>
  <p:slideViewPr>
    <p:cSldViewPr snapToGrid="0">
      <p:cViewPr varScale="1">
        <p:scale>
          <a:sx n="74" d="100"/>
          <a:sy n="74" d="100"/>
        </p:scale>
        <p:origin x="6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1B53CE-2903-4B64-92DD-C0CDD8E88CAC}"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EG"/>
        </a:p>
      </dgm:t>
    </dgm:pt>
    <dgm:pt modelId="{DB00B1F4-A654-4C42-8211-3340CE8152AF}">
      <dgm:prSet/>
      <dgm:spPr/>
      <dgm:t>
        <a:bodyPr/>
        <a:lstStyle/>
        <a:p>
          <a:pPr algn="ctr" rtl="0"/>
          <a:r>
            <a:rPr lang="en-US" dirty="0" smtClean="0"/>
            <a:t>Thank You</a:t>
          </a:r>
          <a:endParaRPr lang="ar-EG" dirty="0"/>
        </a:p>
      </dgm:t>
    </dgm:pt>
    <dgm:pt modelId="{B8438389-084C-4399-9993-0ECDBEF59472}" type="parTrans" cxnId="{1D023440-9D12-47F3-B7F1-E15E1DC726AA}">
      <dgm:prSet/>
      <dgm:spPr/>
      <dgm:t>
        <a:bodyPr/>
        <a:lstStyle/>
        <a:p>
          <a:pPr rtl="1"/>
          <a:endParaRPr lang="ar-EG"/>
        </a:p>
      </dgm:t>
    </dgm:pt>
    <dgm:pt modelId="{4C03F423-66DF-4AE2-A9E3-92F255EDE7AE}" type="sibTrans" cxnId="{1D023440-9D12-47F3-B7F1-E15E1DC726AA}">
      <dgm:prSet/>
      <dgm:spPr/>
      <dgm:t>
        <a:bodyPr/>
        <a:lstStyle/>
        <a:p>
          <a:pPr rtl="1"/>
          <a:endParaRPr lang="ar-EG"/>
        </a:p>
      </dgm:t>
    </dgm:pt>
    <dgm:pt modelId="{6A98DB1C-EC7D-4544-8202-A7753A2C01F1}" type="pres">
      <dgm:prSet presAssocID="{041B53CE-2903-4B64-92DD-C0CDD8E88CAC}" presName="linear" presStyleCnt="0">
        <dgm:presLayoutVars>
          <dgm:animLvl val="lvl"/>
          <dgm:resizeHandles val="exact"/>
        </dgm:presLayoutVars>
      </dgm:prSet>
      <dgm:spPr/>
      <dgm:t>
        <a:bodyPr/>
        <a:lstStyle/>
        <a:p>
          <a:endParaRPr lang="en-US"/>
        </a:p>
      </dgm:t>
    </dgm:pt>
    <dgm:pt modelId="{BF273C3D-0979-42C1-B627-8A828C841A6E}" type="pres">
      <dgm:prSet presAssocID="{DB00B1F4-A654-4C42-8211-3340CE8152AF}" presName="parentText" presStyleLbl="node1" presStyleIdx="0" presStyleCnt="1">
        <dgm:presLayoutVars>
          <dgm:chMax val="0"/>
          <dgm:bulletEnabled val="1"/>
        </dgm:presLayoutVars>
      </dgm:prSet>
      <dgm:spPr/>
      <dgm:t>
        <a:bodyPr/>
        <a:lstStyle/>
        <a:p>
          <a:endParaRPr lang="en-US"/>
        </a:p>
      </dgm:t>
    </dgm:pt>
  </dgm:ptLst>
  <dgm:cxnLst>
    <dgm:cxn modelId="{D6406AF3-7265-4614-85C2-18AD40EAA6D7}" type="presOf" srcId="{041B53CE-2903-4B64-92DD-C0CDD8E88CAC}" destId="{6A98DB1C-EC7D-4544-8202-A7753A2C01F1}" srcOrd="0" destOrd="0" presId="urn:microsoft.com/office/officeart/2005/8/layout/vList2"/>
    <dgm:cxn modelId="{1D023440-9D12-47F3-B7F1-E15E1DC726AA}" srcId="{041B53CE-2903-4B64-92DD-C0CDD8E88CAC}" destId="{DB00B1F4-A654-4C42-8211-3340CE8152AF}" srcOrd="0" destOrd="0" parTransId="{B8438389-084C-4399-9993-0ECDBEF59472}" sibTransId="{4C03F423-66DF-4AE2-A9E3-92F255EDE7AE}"/>
    <dgm:cxn modelId="{C749CAE6-8E33-4818-BC2B-56B194D5195B}" type="presOf" srcId="{DB00B1F4-A654-4C42-8211-3340CE8152AF}" destId="{BF273C3D-0979-42C1-B627-8A828C841A6E}" srcOrd="0" destOrd="0" presId="urn:microsoft.com/office/officeart/2005/8/layout/vList2"/>
    <dgm:cxn modelId="{4D346656-B62C-4B59-99CA-DFA225C53E31}" type="presParOf" srcId="{6A98DB1C-EC7D-4544-8202-A7753A2C01F1}" destId="{BF273C3D-0979-42C1-B627-8A828C841A6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73C3D-0979-42C1-B627-8A828C841A6E}">
      <dsp:nvSpPr>
        <dsp:cNvPr id="0" name=""/>
        <dsp:cNvSpPr/>
      </dsp:nvSpPr>
      <dsp:spPr>
        <a:xfrm>
          <a:off x="0" y="2535187"/>
          <a:ext cx="8686800" cy="15590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Thank You</a:t>
          </a:r>
          <a:endParaRPr lang="ar-EG" sz="6500" kern="1200" dirty="0"/>
        </a:p>
      </dsp:txBody>
      <dsp:txXfrm>
        <a:off x="76105" y="2611292"/>
        <a:ext cx="8534590" cy="14068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50C115-162C-4F70-BC8D-906C90FF0736}" type="datetimeFigureOut">
              <a:rPr lang="en-US" smtClean="0"/>
              <a:t>7/17/2016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6A407F-EAFD-45BE-A72F-2FE9FC84715D}" type="slidenum">
              <a:rPr lang="en-US" smtClean="0"/>
              <a:t>‹#›</a:t>
            </a:fld>
            <a:endParaRPr lang="en-US"/>
          </a:p>
        </p:txBody>
      </p:sp>
    </p:spTree>
    <p:extLst>
      <p:ext uri="{BB962C8B-B14F-4D97-AF65-F5344CB8AC3E}">
        <p14:creationId xmlns:p14="http://schemas.microsoft.com/office/powerpoint/2010/main" val="270345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A407F-EAFD-45BE-A72F-2FE9FC84715D}" type="slidenum">
              <a:rPr lang="en-US" smtClean="0"/>
              <a:t>17</a:t>
            </a:fld>
            <a:endParaRPr lang="en-US"/>
          </a:p>
        </p:txBody>
      </p:sp>
    </p:spTree>
    <p:extLst>
      <p:ext uri="{BB962C8B-B14F-4D97-AF65-F5344CB8AC3E}">
        <p14:creationId xmlns:p14="http://schemas.microsoft.com/office/powerpoint/2010/main" val="3735425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A407F-EAFD-45BE-A72F-2FE9FC84715D}" type="slidenum">
              <a:rPr lang="en-US" smtClean="0"/>
              <a:t>20</a:t>
            </a:fld>
            <a:endParaRPr lang="en-US"/>
          </a:p>
        </p:txBody>
      </p:sp>
    </p:spTree>
    <p:extLst>
      <p:ext uri="{BB962C8B-B14F-4D97-AF65-F5344CB8AC3E}">
        <p14:creationId xmlns:p14="http://schemas.microsoft.com/office/powerpoint/2010/main" val="1041790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7E9FD6-BC5D-430B-AC55-8BB832A2C902}"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110148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E9FD6-BC5D-430B-AC55-8BB832A2C902}"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308337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E9FD6-BC5D-430B-AC55-8BB832A2C902}"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91AC-6613-4C59-805E-5DE850527C8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47464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E9FD6-BC5D-430B-AC55-8BB832A2C902}"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2294774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E9FD6-BC5D-430B-AC55-8BB832A2C902}"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91AC-6613-4C59-805E-5DE850527C8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4843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E9FD6-BC5D-430B-AC55-8BB832A2C902}"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3911911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7E9FD6-BC5D-430B-AC55-8BB832A2C902}"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3832538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7E9FD6-BC5D-430B-AC55-8BB832A2C902}"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228834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7E9FD6-BC5D-430B-AC55-8BB832A2C902}"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34126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E9FD6-BC5D-430B-AC55-8BB832A2C902}"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363452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7E9FD6-BC5D-430B-AC55-8BB832A2C902}" type="datetimeFigureOut">
              <a:rPr lang="en-US" smtClean="0"/>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1212812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7E9FD6-BC5D-430B-AC55-8BB832A2C902}" type="datetimeFigureOut">
              <a:rPr lang="en-US" smtClean="0"/>
              <a:t>7/17/2016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56512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7E9FD6-BC5D-430B-AC55-8BB832A2C902}" type="datetimeFigureOut">
              <a:rPr lang="en-US" smtClean="0"/>
              <a:t>7/17/2016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147800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E9FD6-BC5D-430B-AC55-8BB832A2C902}" type="datetimeFigureOut">
              <a:rPr lang="en-US" smtClean="0"/>
              <a:t>7/17/2016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1555279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E9FD6-BC5D-430B-AC55-8BB832A2C902}" type="datetimeFigureOut">
              <a:rPr lang="en-US" smtClean="0"/>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2683149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E9FD6-BC5D-430B-AC55-8BB832A2C902}" type="datetimeFigureOut">
              <a:rPr lang="en-US" smtClean="0"/>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091AC-6613-4C59-805E-5DE850527C83}" type="slidenum">
              <a:rPr lang="en-US" smtClean="0"/>
              <a:t>‹#›</a:t>
            </a:fld>
            <a:endParaRPr lang="en-US"/>
          </a:p>
        </p:txBody>
      </p:sp>
    </p:spTree>
    <p:extLst>
      <p:ext uri="{BB962C8B-B14F-4D97-AF65-F5344CB8AC3E}">
        <p14:creationId xmlns:p14="http://schemas.microsoft.com/office/powerpoint/2010/main" val="382208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7E9FD6-BC5D-430B-AC55-8BB832A2C902}" type="datetimeFigureOut">
              <a:rPr lang="en-US" smtClean="0"/>
              <a:t>7/17/2016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6091AC-6613-4C59-805E-5DE850527C83}" type="slidenum">
              <a:rPr lang="en-US" smtClean="0"/>
              <a:t>‹#›</a:t>
            </a:fld>
            <a:endParaRPr lang="en-US"/>
          </a:p>
        </p:txBody>
      </p:sp>
    </p:spTree>
    <p:extLst>
      <p:ext uri="{BB962C8B-B14F-4D97-AF65-F5344CB8AC3E}">
        <p14:creationId xmlns:p14="http://schemas.microsoft.com/office/powerpoint/2010/main" val="1879894389"/>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6" r:id="rId12"/>
    <p:sldLayoutId id="2147484007" r:id="rId13"/>
    <p:sldLayoutId id="2147484008" r:id="rId14"/>
    <p:sldLayoutId id="2147484009" r:id="rId15"/>
    <p:sldLayoutId id="21474840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IL1B" TargetMode="External"/><Relationship Id="rId2" Type="http://schemas.openxmlformats.org/officeDocument/2006/relationships/hyperlink" Target="https://en.wikipedia.org/wiki/Tumor_necrosis_factor_alpha" TargetMode="External"/><Relationship Id="rId1" Type="http://schemas.openxmlformats.org/officeDocument/2006/relationships/slideLayout" Target="../slideLayouts/slideLayout7.xml"/><Relationship Id="rId5" Type="http://schemas.openxmlformats.org/officeDocument/2006/relationships/hyperlink" Target="https://en.wikipedia.org/wiki/Cholesterol" TargetMode="External"/><Relationship Id="rId4" Type="http://schemas.openxmlformats.org/officeDocument/2006/relationships/hyperlink" Target="https://en.wikipedia.org/wiki/Interleukin-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670" y="347730"/>
            <a:ext cx="10101330" cy="3162233"/>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566670" y="625642"/>
            <a:ext cx="10101330" cy="4632158"/>
          </a:xfrm>
        </p:spPr>
        <p:txBody>
          <a:bodyPr/>
          <a:lstStyle/>
          <a:p>
            <a:endParaRPr lang="en-US"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2819" y="0"/>
            <a:ext cx="13424819" cy="7129669"/>
          </a:xfrm>
          <a:prstGeom prst="rect">
            <a:avLst/>
          </a:prstGeom>
        </p:spPr>
      </p:pic>
    </p:spTree>
    <p:extLst>
      <p:ext uri="{BB962C8B-B14F-4D97-AF65-F5344CB8AC3E}">
        <p14:creationId xmlns:p14="http://schemas.microsoft.com/office/powerpoint/2010/main" val="81821054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715" y="721895"/>
            <a:ext cx="11662611" cy="4799391"/>
          </a:xfrm>
          <a:prstGeom prst="rect">
            <a:avLst/>
          </a:prstGeom>
        </p:spPr>
        <p:txBody>
          <a:bodyPr wrap="square">
            <a:spAutoFit/>
          </a:bodyPr>
          <a:lstStyle/>
          <a:p>
            <a:pPr algn="just">
              <a:lnSpc>
                <a:spcPct val="107000"/>
              </a:lnSpc>
              <a:spcBef>
                <a:spcPts val="600"/>
              </a:spcBef>
              <a:spcAft>
                <a:spcPts val="800"/>
              </a:spcAft>
            </a:pPr>
            <a:r>
              <a:rPr lang="en-US" sz="3200" dirty="0" smtClean="0">
                <a:effectLst/>
                <a:latin typeface="Arial" panose="020B0604020202020204" pitchFamily="34" charset="0"/>
                <a:ea typeface="Times New Roman" panose="02020603050405020304" pitchFamily="18" charset="0"/>
                <a:cs typeface="Arial" panose="020B0604020202020204" pitchFamily="34" charset="0"/>
              </a:rPr>
              <a:t>In the Multiple Risk Factor Intervention Trial (MRFIT) the changes in total testosterone were followed over 13 years. Decreases in testosterone levels with aging were associated with an increase in triglycerides and a decrease in HDL (good) cholesterol.</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r>
              <a:rPr lang="en-US" sz="3200" dirty="0" smtClean="0">
                <a:effectLst/>
                <a:latin typeface="Arial" panose="020B0604020202020204" pitchFamily="34" charset="0"/>
                <a:ea typeface="Times New Roman" panose="02020603050405020304" pitchFamily="18" charset="0"/>
              </a:rPr>
              <a:t>In fact, a number of studies have investigated the possible mechanisms by which testosterone may have a beneficial effect on the cardiovascular system. Testosterone was found to relax coronary arteries and increase coronary flow.</a:t>
            </a:r>
            <a:endParaRPr lang="en-US" sz="3200" dirty="0"/>
          </a:p>
        </p:txBody>
      </p:sp>
    </p:spTree>
    <p:extLst>
      <p:ext uri="{BB962C8B-B14F-4D97-AF65-F5344CB8AC3E}">
        <p14:creationId xmlns:p14="http://schemas.microsoft.com/office/powerpoint/2010/main" val="30297539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105" y="609601"/>
            <a:ext cx="10571748" cy="6105133"/>
          </a:xfrm>
          <a:prstGeom prst="rect">
            <a:avLst/>
          </a:prstGeom>
        </p:spPr>
        <p:txBody>
          <a:bodyPr wrap="square">
            <a:spAutoFit/>
          </a:bodyPr>
          <a:lstStyle/>
          <a:p>
            <a:pPr algn="ctr">
              <a:lnSpc>
                <a:spcPct val="107000"/>
              </a:lnSpc>
              <a:spcAft>
                <a:spcPts val="800"/>
              </a:spcAft>
            </a:pPr>
            <a:r>
              <a:rPr lang="en-US" sz="2800" dirty="0" smtClean="0">
                <a:solidFill>
                  <a:srgbClr val="00B050"/>
                </a:solidFill>
                <a:effectLst/>
                <a:latin typeface="Times New Roman" panose="02020603050405020304" pitchFamily="18" charset="0"/>
                <a:ea typeface="Times New Roman" panose="02020603050405020304" pitchFamily="18" charset="0"/>
                <a:cs typeface="Arial" panose="020B0604020202020204" pitchFamily="34" charset="0"/>
              </a:rPr>
              <a:t>AIM OF THE WORK</a:t>
            </a:r>
          </a:p>
          <a:p>
            <a:pPr algn="ctr">
              <a:lnSpc>
                <a:spcPct val="107000"/>
              </a:lnSpc>
              <a:spcAft>
                <a:spcPts val="800"/>
              </a:spcAft>
            </a:pPr>
            <a:endParaRPr lang="en-US"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07000"/>
              </a:lnSpc>
              <a:spcAft>
                <a:spcPts val="800"/>
              </a:spcAft>
            </a:pPr>
            <a:r>
              <a:rPr lang="en-US" sz="3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To our knowledge, the relationship between serum testosterone concentration and carotid atherosclerosis, determined by </a:t>
            </a:r>
            <a:r>
              <a:rPr lang="en-US" sz="3200" dirty="0" err="1"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ultrasonographically</a:t>
            </a:r>
            <a:r>
              <a:rPr lang="en-US" sz="3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evaluated intima-media thickness (IMT) and plaque score (PS), has never been explored in elderly men.</a:t>
            </a:r>
          </a:p>
          <a:p>
            <a:pPr algn="just">
              <a:lnSpc>
                <a:spcPct val="107000"/>
              </a:lnSpc>
              <a:spcAft>
                <a:spcPts val="800"/>
              </a:spcAft>
            </a:pPr>
            <a:endParaRPr lang="en-US" sz="3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07000"/>
              </a:lnSpc>
              <a:spcAft>
                <a:spcPts val="800"/>
              </a:spcAft>
            </a:pPr>
            <a:r>
              <a:rPr lang="en-US" sz="3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In this study we evaluated the relationship between serum testosterone concentration and carotid atherosclerosis in elderly males.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798195" algn="l"/>
              </a:tabLst>
            </a:pPr>
            <a:r>
              <a:rPr lang="en-US" sz="3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02580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399" y="579549"/>
            <a:ext cx="9543245" cy="6863417"/>
          </a:xfrm>
          <a:prstGeom prst="rect">
            <a:avLst/>
          </a:prstGeom>
        </p:spPr>
        <p:txBody>
          <a:bodyPr wrap="square">
            <a:spAutoFit/>
          </a:bodyPr>
          <a:lstStyle/>
          <a:p>
            <a:pPr algn="ctr"/>
            <a:r>
              <a:rPr lang="en-US" sz="2400" b="1" dirty="0" smtClean="0">
                <a:solidFill>
                  <a:srgbClr val="000000"/>
                </a:solidFill>
                <a:latin typeface="Calibri" panose="020F0502020204030204" pitchFamily="34" charset="0"/>
                <a:ea typeface="Times New Roman" panose="02020603050405020304" pitchFamily="18" charset="0"/>
              </a:rPr>
              <a:t>Subjects</a:t>
            </a:r>
          </a:p>
          <a:p>
            <a:pPr algn="ctr"/>
            <a:endParaRPr lang="en-US" sz="2400" b="1" dirty="0">
              <a:solidFill>
                <a:srgbClr val="000000"/>
              </a:solidFill>
              <a:latin typeface="Calibri" panose="020F0502020204030204" pitchFamily="34" charset="0"/>
              <a:ea typeface="Times New Roman" panose="02020603050405020304" pitchFamily="18" charset="0"/>
            </a:endParaRPr>
          </a:p>
          <a:p>
            <a:pPr algn="ctr"/>
            <a:endParaRPr lang="en-US" sz="2400" b="1" dirty="0" smtClean="0">
              <a:solidFill>
                <a:srgbClr val="000000"/>
              </a:solidFill>
              <a:latin typeface="Calibri" panose="020F0502020204030204" pitchFamily="34" charset="0"/>
              <a:ea typeface="Times New Roman" panose="02020603050405020304" pitchFamily="18" charset="0"/>
            </a:endParaRPr>
          </a:p>
          <a:p>
            <a:pPr algn="ctr"/>
            <a:endParaRPr lang="en-US" sz="2400" b="1" dirty="0" smtClean="0">
              <a:solidFill>
                <a:srgbClr val="000000"/>
              </a:solidFill>
              <a:latin typeface="Calibri" panose="020F0502020204030204" pitchFamily="34" charset="0"/>
              <a:ea typeface="Times New Roman" panose="02020603050405020304" pitchFamily="18" charset="0"/>
            </a:endParaRPr>
          </a:p>
          <a:p>
            <a:r>
              <a:rPr lang="en-US" sz="2000" dirty="0" smtClean="0">
                <a:solidFill>
                  <a:srgbClr val="000000"/>
                </a:solidFill>
                <a:latin typeface="Calibri" panose="020F0502020204030204" pitchFamily="34" charset="0"/>
                <a:ea typeface="Times New Roman" panose="02020603050405020304" pitchFamily="18" charset="0"/>
              </a:rPr>
              <a:t>This </a:t>
            </a:r>
            <a:r>
              <a:rPr lang="en-US" sz="2000" dirty="0">
                <a:solidFill>
                  <a:srgbClr val="000000"/>
                </a:solidFill>
                <a:latin typeface="Calibri" panose="020F0502020204030204" pitchFamily="34" charset="0"/>
                <a:ea typeface="Times New Roman" panose="02020603050405020304" pitchFamily="18" charset="0"/>
              </a:rPr>
              <a:t>study was conducted in the internal medicine department, Alexandria </a:t>
            </a:r>
            <a:r>
              <a:rPr lang="en-US" sz="2000" dirty="0" smtClean="0">
                <a:solidFill>
                  <a:srgbClr val="000000"/>
                </a:solidFill>
                <a:latin typeface="Calibri" panose="020F0502020204030204" pitchFamily="34" charset="0"/>
                <a:ea typeface="Times New Roman" panose="02020603050405020304" pitchFamily="18" charset="0"/>
              </a:rPr>
              <a:t>University main </a:t>
            </a:r>
            <a:r>
              <a:rPr lang="en-US" sz="2000" dirty="0">
                <a:solidFill>
                  <a:srgbClr val="000000"/>
                </a:solidFill>
                <a:latin typeface="Calibri" panose="020F0502020204030204" pitchFamily="34" charset="0"/>
                <a:ea typeface="Times New Roman" panose="02020603050405020304" pitchFamily="18" charset="0"/>
              </a:rPr>
              <a:t>hospital, Egypt; after being approved from the local Research Ethics Committee and informed consent was obtained from all participants. </a:t>
            </a:r>
            <a:endParaRPr lang="en-US" sz="2000" dirty="0" smtClean="0">
              <a:solidFill>
                <a:srgbClr val="000000"/>
              </a:solidFill>
              <a:latin typeface="Calibri" panose="020F0502020204030204" pitchFamily="34" charset="0"/>
              <a:ea typeface="Times New Roman" panose="02020603050405020304" pitchFamily="18" charset="0"/>
            </a:endParaRPr>
          </a:p>
          <a:p>
            <a:endParaRPr lang="en-US" sz="2000" dirty="0" smtClean="0">
              <a:solidFill>
                <a:srgbClr val="000000"/>
              </a:solidFill>
              <a:latin typeface="Calibri" panose="020F0502020204030204" pitchFamily="34" charset="0"/>
              <a:ea typeface="Times New Roman" panose="02020603050405020304" pitchFamily="18" charset="0"/>
            </a:endParaRPr>
          </a:p>
          <a:p>
            <a:endParaRPr lang="en-US" sz="2000" dirty="0">
              <a:solidFill>
                <a:srgbClr val="000000"/>
              </a:solidFill>
              <a:latin typeface="Calibri" panose="020F0502020204030204" pitchFamily="34" charset="0"/>
              <a:ea typeface="Times New Roman" panose="02020603050405020304" pitchFamily="18" charset="0"/>
            </a:endParaRPr>
          </a:p>
          <a:p>
            <a:r>
              <a:rPr lang="en-US" sz="2000" dirty="0" smtClean="0"/>
              <a:t>The study </a:t>
            </a:r>
            <a:r>
              <a:rPr lang="en-US" sz="2000" dirty="0"/>
              <a:t>included 40 subjects who were classified into two groups</a:t>
            </a:r>
            <a:r>
              <a:rPr lang="en-US" sz="2000" dirty="0" smtClean="0"/>
              <a:t>;</a:t>
            </a:r>
          </a:p>
          <a:p>
            <a:endParaRPr lang="en-US" sz="2000" dirty="0"/>
          </a:p>
          <a:p>
            <a:r>
              <a:rPr lang="en-US" sz="2000" dirty="0" smtClean="0"/>
              <a:t> Group I included </a:t>
            </a:r>
            <a:r>
              <a:rPr lang="en-US" sz="2000" dirty="0"/>
              <a:t>30 elderly healthy males as the cases </a:t>
            </a:r>
            <a:r>
              <a:rPr lang="en-US" sz="2000" dirty="0" smtClean="0"/>
              <a:t>group. </a:t>
            </a:r>
          </a:p>
          <a:p>
            <a:r>
              <a:rPr lang="en-US" sz="2000" dirty="0" smtClean="0"/>
              <a:t> </a:t>
            </a:r>
            <a:r>
              <a:rPr lang="en-US" sz="2000" dirty="0"/>
              <a:t>G</a:t>
            </a:r>
            <a:r>
              <a:rPr lang="en-US" sz="2000" dirty="0" smtClean="0"/>
              <a:t>roup II included </a:t>
            </a:r>
            <a:r>
              <a:rPr lang="en-US" sz="2000" dirty="0"/>
              <a:t>10 young males as the control </a:t>
            </a:r>
            <a:r>
              <a:rPr lang="en-US" sz="2000" dirty="0" smtClean="0"/>
              <a:t>group.</a:t>
            </a:r>
            <a:endParaRPr lang="en-US" sz="2000" dirty="0" smtClean="0">
              <a:solidFill>
                <a:srgbClr val="000000"/>
              </a:solidFill>
              <a:latin typeface="Calibri" panose="020F0502020204030204" pitchFamily="34" charset="0"/>
              <a:ea typeface="Times New Roman" panose="02020603050405020304" pitchFamily="18" charset="0"/>
            </a:endParaRPr>
          </a:p>
          <a:p>
            <a:endParaRPr lang="en-US" sz="2000" dirty="0">
              <a:solidFill>
                <a:srgbClr val="000000"/>
              </a:solidFill>
              <a:latin typeface="Calibri" panose="020F0502020204030204" pitchFamily="34" charset="0"/>
            </a:endParaRPr>
          </a:p>
          <a:p>
            <a:endParaRPr lang="en-US" dirty="0" smtClean="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smtClean="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smtClean="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smtClean="0">
              <a:solidFill>
                <a:srgbClr val="000000"/>
              </a:solidFill>
              <a:latin typeface="Calibri" panose="020F0502020204030204" pitchFamily="34" charset="0"/>
            </a:endParaRPr>
          </a:p>
          <a:p>
            <a:endParaRPr lang="en-US" dirty="0"/>
          </a:p>
        </p:txBody>
      </p:sp>
    </p:spTree>
    <p:extLst>
      <p:ext uri="{BB962C8B-B14F-4D97-AF65-F5344CB8AC3E}">
        <p14:creationId xmlns:p14="http://schemas.microsoft.com/office/powerpoint/2010/main" val="1542360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7691" y="551556"/>
            <a:ext cx="10884310" cy="470000"/>
          </a:xfrm>
          <a:prstGeom prst="rect">
            <a:avLst/>
          </a:prstGeom>
        </p:spPr>
        <p:txBody>
          <a:bodyPr wrap="square">
            <a:spAutoFit/>
          </a:bodyPr>
          <a:lstStyle/>
          <a:p>
            <a:pPr>
              <a:lnSpc>
                <a:spcPct val="107000"/>
              </a:lnSpc>
              <a:spcAft>
                <a:spcPts val="800"/>
              </a:spcAft>
              <a:tabLst>
                <a:tab pos="2442845" algn="l"/>
                <a:tab pos="2865755" algn="ctr"/>
              </a:tabLst>
            </a:pPr>
            <a:r>
              <a:rPr lang="en-US" b="1"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en-US" b="1" dirty="0" smtClean="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000000"/>
                </a:solidFill>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324467" y="551556"/>
            <a:ext cx="9660192" cy="4862870"/>
          </a:xfrm>
          <a:prstGeom prst="rect">
            <a:avLst/>
          </a:prstGeom>
        </p:spPr>
        <p:txBody>
          <a:bodyPr wrap="square">
            <a:spAutoFit/>
          </a:bodyPr>
          <a:lstStyle/>
          <a:p>
            <a:r>
              <a:rPr lang="en-US" sz="2800" b="1" dirty="0">
                <a:solidFill>
                  <a:srgbClr val="000000"/>
                </a:solidFill>
                <a:latin typeface="Calibri" panose="020F0502020204030204" pitchFamily="34" charset="0"/>
                <a:ea typeface="Times New Roman" panose="02020603050405020304" pitchFamily="18" charset="0"/>
              </a:rPr>
              <a:t>The exclusion criteria included </a:t>
            </a:r>
            <a:r>
              <a:rPr lang="en-US" dirty="0" smtClean="0">
                <a:solidFill>
                  <a:srgbClr val="000000"/>
                </a:solidFill>
                <a:latin typeface="Calibri" panose="020F0502020204030204" pitchFamily="34" charset="0"/>
                <a:ea typeface="Times New Roman" panose="02020603050405020304" pitchFamily="18" charset="0"/>
              </a:rPr>
              <a:t>:</a:t>
            </a:r>
          </a:p>
          <a:p>
            <a:endParaRPr lang="en-US" dirty="0" smtClean="0">
              <a:solidFill>
                <a:srgbClr val="000000"/>
              </a:solidFill>
              <a:latin typeface="Calibri" panose="020F0502020204030204" pitchFamily="34" charset="0"/>
              <a:ea typeface="Times New Roman" panose="02020603050405020304" pitchFamily="18" charset="0"/>
            </a:endParaRPr>
          </a:p>
          <a:p>
            <a:r>
              <a:rPr lang="en-US" sz="2400" dirty="0" smtClean="0">
                <a:solidFill>
                  <a:srgbClr val="000000"/>
                </a:solidFill>
                <a:latin typeface="Calibri" panose="020F0502020204030204" pitchFamily="34" charset="0"/>
                <a:ea typeface="Calibri" panose="020F0502020204030204" pitchFamily="34" charset="0"/>
              </a:rPr>
              <a:t>*Diabetes mellitus</a:t>
            </a:r>
          </a:p>
          <a:p>
            <a:r>
              <a:rPr lang="en-US" sz="2400" dirty="0" smtClean="0">
                <a:solidFill>
                  <a:srgbClr val="000000"/>
                </a:solidFill>
                <a:latin typeface="Calibri" panose="020F0502020204030204" pitchFamily="34" charset="0"/>
                <a:ea typeface="Calibri" panose="020F0502020204030204" pitchFamily="34" charset="0"/>
              </a:rPr>
              <a:t>*Thyroid diseases</a:t>
            </a:r>
          </a:p>
          <a:p>
            <a:r>
              <a:rPr lang="en-US" sz="2400" dirty="0" smtClean="0">
                <a:solidFill>
                  <a:srgbClr val="000000"/>
                </a:solidFill>
                <a:latin typeface="Calibri" panose="020F0502020204030204" pitchFamily="34" charset="0"/>
                <a:ea typeface="Calibri" panose="020F0502020204030204" pitchFamily="34" charset="0"/>
              </a:rPr>
              <a:t>*Dyslipidemia</a:t>
            </a:r>
            <a:endParaRPr lang="en-US" sz="2400" dirty="0">
              <a:solidFill>
                <a:srgbClr val="000000"/>
              </a:solidFill>
              <a:latin typeface="Calibri" panose="020F0502020204030204" pitchFamily="34" charset="0"/>
              <a:ea typeface="Calibri" panose="020F0502020204030204" pitchFamily="34" charset="0"/>
            </a:endParaRPr>
          </a:p>
          <a:p>
            <a:r>
              <a:rPr lang="en-US" sz="2400" dirty="0" smtClean="0">
                <a:solidFill>
                  <a:srgbClr val="000000"/>
                </a:solidFill>
                <a:latin typeface="Calibri" panose="020F0502020204030204" pitchFamily="34" charset="0"/>
                <a:ea typeface="Calibri" panose="020F0502020204030204" pitchFamily="34" charset="0"/>
              </a:rPr>
              <a:t>* </a:t>
            </a:r>
            <a:r>
              <a:rPr lang="en-US" sz="2400" dirty="0">
                <a:solidFill>
                  <a:srgbClr val="000000"/>
                </a:solidFill>
                <a:latin typeface="Calibri" panose="020F0502020204030204" pitchFamily="34" charset="0"/>
                <a:ea typeface="Calibri" panose="020F0502020204030204" pitchFamily="34" charset="0"/>
              </a:rPr>
              <a:t>Drugs such as: </a:t>
            </a:r>
            <a:endParaRPr lang="en-US" sz="2400" dirty="0" smtClean="0">
              <a:solidFill>
                <a:srgbClr val="000000"/>
              </a:solidFill>
              <a:latin typeface="Calibri" panose="020F0502020204030204" pitchFamily="34" charset="0"/>
              <a:ea typeface="Calibri" panose="020F0502020204030204" pitchFamily="34" charset="0"/>
            </a:endParaRPr>
          </a:p>
          <a:p>
            <a:r>
              <a:rPr lang="en-US" sz="2400" dirty="0" smtClean="0">
                <a:solidFill>
                  <a:srgbClr val="000000"/>
                </a:solidFill>
                <a:latin typeface="Calibri" panose="020F0502020204030204" pitchFamily="34" charset="0"/>
                <a:ea typeface="Calibri" panose="020F0502020204030204" pitchFamily="34" charset="0"/>
              </a:rPr>
              <a:t>    Ketoconazole</a:t>
            </a:r>
          </a:p>
          <a:p>
            <a:r>
              <a:rPr lang="en-US" sz="2400" dirty="0" smtClean="0">
                <a:solidFill>
                  <a:srgbClr val="000000"/>
                </a:solidFill>
                <a:latin typeface="Calibri" panose="020F0502020204030204" pitchFamily="34" charset="0"/>
                <a:ea typeface="Calibri" panose="020F0502020204030204" pitchFamily="34" charset="0"/>
              </a:rPr>
              <a:t>   Cimetidine</a:t>
            </a:r>
          </a:p>
          <a:p>
            <a:r>
              <a:rPr lang="en-US" sz="2400" dirty="0" smtClean="0">
                <a:solidFill>
                  <a:srgbClr val="000000"/>
                </a:solidFill>
                <a:latin typeface="Calibri" panose="020F0502020204030204" pitchFamily="34" charset="0"/>
                <a:ea typeface="Calibri" panose="020F0502020204030204" pitchFamily="34" charset="0"/>
              </a:rPr>
              <a:t>   Spironolactone</a:t>
            </a:r>
          </a:p>
          <a:p>
            <a:r>
              <a:rPr lang="en-US" sz="2400" dirty="0" smtClean="0">
                <a:solidFill>
                  <a:srgbClr val="000000"/>
                </a:solidFill>
                <a:latin typeface="Calibri" panose="020F0502020204030204" pitchFamily="34" charset="0"/>
                <a:ea typeface="Calibri" panose="020F0502020204030204" pitchFamily="34" charset="0"/>
              </a:rPr>
              <a:t>   Chemotherapy</a:t>
            </a:r>
          </a:p>
          <a:p>
            <a:r>
              <a:rPr lang="en-US" sz="2400" dirty="0" smtClean="0">
                <a:solidFill>
                  <a:srgbClr val="000000"/>
                </a:solidFill>
                <a:latin typeface="Calibri" panose="020F0502020204030204" pitchFamily="34" charset="0"/>
                <a:ea typeface="Calibri" panose="020F0502020204030204" pitchFamily="34" charset="0"/>
              </a:rPr>
              <a:t>   Statins</a:t>
            </a:r>
          </a:p>
          <a:p>
            <a:r>
              <a:rPr lang="en-US" sz="2400" dirty="0" smtClean="0">
                <a:solidFill>
                  <a:srgbClr val="000000"/>
                </a:solidFill>
                <a:latin typeface="Calibri" panose="020F0502020204030204" pitchFamily="34" charset="0"/>
                <a:ea typeface="Calibri" panose="020F0502020204030204" pitchFamily="34" charset="0"/>
              </a:rPr>
              <a:t>   </a:t>
            </a:r>
            <a:r>
              <a:rPr lang="en-US" sz="2400" dirty="0">
                <a:solidFill>
                  <a:srgbClr val="000000"/>
                </a:solidFill>
                <a:latin typeface="Calibri" panose="020F0502020204030204" pitchFamily="34" charset="0"/>
                <a:ea typeface="Calibri" panose="020F0502020204030204" pitchFamily="34" charset="0"/>
              </a:rPr>
              <a:t>Drugs that are used to treat enlarged prostate, certain antidepressant as selective serotonin reuptake inhibitors (SSRI) and tricyclic antidepressant. </a:t>
            </a:r>
            <a:endParaRPr lang="en-US" sz="2400" dirty="0"/>
          </a:p>
        </p:txBody>
      </p:sp>
    </p:spTree>
    <p:extLst>
      <p:ext uri="{BB962C8B-B14F-4D97-AF65-F5344CB8AC3E}">
        <p14:creationId xmlns:p14="http://schemas.microsoft.com/office/powerpoint/2010/main" val="3592939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146" y="487025"/>
            <a:ext cx="10692581" cy="6370975"/>
          </a:xfrm>
          <a:prstGeom prst="rect">
            <a:avLst/>
          </a:prstGeom>
        </p:spPr>
        <p:txBody>
          <a:bodyPr wrap="square">
            <a:spAutoFit/>
          </a:bodyPr>
          <a:lstStyle/>
          <a:p>
            <a:pPr algn="ctr"/>
            <a:r>
              <a:rPr lang="en-US" sz="2400" b="1" dirty="0" smtClean="0">
                <a:solidFill>
                  <a:srgbClr val="000000"/>
                </a:solidFill>
                <a:latin typeface="Calibri" panose="020F0502020204030204" pitchFamily="34" charset="0"/>
                <a:ea typeface="Calibri" panose="020F0502020204030204" pitchFamily="34" charset="0"/>
              </a:rPr>
              <a:t>Methods</a:t>
            </a:r>
          </a:p>
          <a:p>
            <a:pPr algn="ctr"/>
            <a:endParaRPr lang="en-US" sz="2400" b="1" dirty="0" smtClean="0">
              <a:solidFill>
                <a:srgbClr val="000000"/>
              </a:solidFill>
              <a:latin typeface="Calibri" panose="020F0502020204030204" pitchFamily="34" charset="0"/>
              <a:ea typeface="Calibri" panose="020F0502020204030204" pitchFamily="34" charset="0"/>
            </a:endParaRPr>
          </a:p>
          <a:p>
            <a:r>
              <a:rPr lang="en-US" sz="2400" b="1" dirty="0" smtClean="0">
                <a:solidFill>
                  <a:srgbClr val="000000"/>
                </a:solidFill>
                <a:latin typeface="Calibri" panose="020F0502020204030204" pitchFamily="34" charset="0"/>
                <a:ea typeface="Calibri" panose="020F0502020204030204" pitchFamily="34" charset="0"/>
              </a:rPr>
              <a:t>All </a:t>
            </a:r>
            <a:r>
              <a:rPr lang="en-US" sz="2400" b="1" dirty="0">
                <a:solidFill>
                  <a:srgbClr val="000000"/>
                </a:solidFill>
                <a:latin typeface="Calibri" panose="020F0502020204030204" pitchFamily="34" charset="0"/>
                <a:ea typeface="Calibri" panose="020F0502020204030204" pitchFamily="34" charset="0"/>
              </a:rPr>
              <a:t>subjects were subjected to </a:t>
            </a:r>
            <a:r>
              <a:rPr lang="en-US" sz="2400" b="1" dirty="0" smtClean="0">
                <a:solidFill>
                  <a:srgbClr val="000000"/>
                </a:solidFill>
                <a:latin typeface="Calibri" panose="020F0502020204030204" pitchFamily="34" charset="0"/>
                <a:ea typeface="Calibri" panose="020F0502020204030204" pitchFamily="34" charset="0"/>
              </a:rPr>
              <a:t>:</a:t>
            </a:r>
          </a:p>
          <a:p>
            <a:r>
              <a:rPr lang="en-US" sz="2400" dirty="0" smtClean="0">
                <a:solidFill>
                  <a:schemeClr val="accent1"/>
                </a:solidFill>
                <a:latin typeface="Calibri" panose="020F0502020204030204" pitchFamily="34" charset="0"/>
                <a:ea typeface="Calibri" panose="020F0502020204030204" pitchFamily="34" charset="0"/>
              </a:rPr>
              <a:t>**History </a:t>
            </a:r>
            <a:r>
              <a:rPr lang="en-US" sz="2400" dirty="0">
                <a:solidFill>
                  <a:schemeClr val="accent1"/>
                </a:solidFill>
                <a:latin typeface="Calibri" panose="020F0502020204030204" pitchFamily="34" charset="0"/>
                <a:ea typeface="Calibri" panose="020F0502020204030204" pitchFamily="34" charset="0"/>
              </a:rPr>
              <a:t>taking </a:t>
            </a:r>
            <a:endParaRPr lang="en-US" sz="2400" dirty="0" smtClean="0">
              <a:solidFill>
                <a:schemeClr val="accent1"/>
              </a:solidFill>
              <a:latin typeface="Calibri" panose="020F0502020204030204" pitchFamily="34" charset="0"/>
              <a:ea typeface="Calibri" panose="020F0502020204030204" pitchFamily="34" charset="0"/>
            </a:endParaRPr>
          </a:p>
          <a:p>
            <a:r>
              <a:rPr lang="en-US" sz="2400" dirty="0" smtClean="0">
                <a:solidFill>
                  <a:schemeClr val="accent1"/>
                </a:solidFill>
                <a:latin typeface="Calibri" panose="020F0502020204030204" pitchFamily="34" charset="0"/>
                <a:ea typeface="Calibri" panose="020F0502020204030204" pitchFamily="34" charset="0"/>
              </a:rPr>
              <a:t>**Clinical examination</a:t>
            </a:r>
          </a:p>
          <a:p>
            <a:r>
              <a:rPr lang="en-US" sz="2400" dirty="0" smtClean="0">
                <a:solidFill>
                  <a:schemeClr val="accent1"/>
                </a:solidFill>
                <a:latin typeface="Calibri" panose="020F0502020204030204" pitchFamily="34" charset="0"/>
                <a:ea typeface="Calibri" panose="020F0502020204030204" pitchFamily="34" charset="0"/>
              </a:rPr>
              <a:t>**Laboratory investigations </a:t>
            </a:r>
            <a:r>
              <a:rPr lang="en-US" sz="2400" dirty="0">
                <a:solidFill>
                  <a:schemeClr val="accent1"/>
                </a:solidFill>
                <a:latin typeface="Calibri" panose="020F0502020204030204" pitchFamily="34" charset="0"/>
                <a:ea typeface="Calibri" panose="020F0502020204030204" pitchFamily="34" charset="0"/>
              </a:rPr>
              <a:t>including: </a:t>
            </a:r>
            <a:endParaRPr lang="en-US" sz="2400" dirty="0" smtClean="0">
              <a:solidFill>
                <a:schemeClr val="accent1"/>
              </a:solidFill>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2400" dirty="0">
                <a:solidFill>
                  <a:schemeClr val="accent6">
                    <a:lumMod val="75000"/>
                  </a:schemeClr>
                </a:solidFill>
                <a:latin typeface="Calibri" panose="020F0502020204030204" pitchFamily="34" charset="0"/>
                <a:ea typeface="Calibri" panose="020F0502020204030204" pitchFamily="34" charset="0"/>
              </a:rPr>
              <a:t>C</a:t>
            </a:r>
            <a:r>
              <a:rPr lang="en-US" sz="2400" dirty="0" smtClean="0">
                <a:solidFill>
                  <a:schemeClr val="accent6">
                    <a:lumMod val="75000"/>
                  </a:schemeClr>
                </a:solidFill>
                <a:latin typeface="Calibri" panose="020F0502020204030204" pitchFamily="34" charset="0"/>
                <a:ea typeface="Calibri" panose="020F0502020204030204" pitchFamily="34" charset="0"/>
              </a:rPr>
              <a:t>omplete </a:t>
            </a:r>
            <a:r>
              <a:rPr lang="en-US" sz="2400" dirty="0">
                <a:solidFill>
                  <a:schemeClr val="accent6">
                    <a:lumMod val="75000"/>
                  </a:schemeClr>
                </a:solidFill>
                <a:latin typeface="Calibri" panose="020F0502020204030204" pitchFamily="34" charset="0"/>
                <a:ea typeface="Calibri" panose="020F0502020204030204" pitchFamily="34" charset="0"/>
              </a:rPr>
              <a:t>blood </a:t>
            </a:r>
            <a:r>
              <a:rPr lang="en-US" sz="2400" dirty="0" smtClean="0">
                <a:solidFill>
                  <a:schemeClr val="accent6">
                    <a:lumMod val="75000"/>
                  </a:schemeClr>
                </a:solidFill>
                <a:latin typeface="Calibri" panose="020F0502020204030204" pitchFamily="34" charset="0"/>
                <a:ea typeface="Calibri" panose="020F0502020204030204" pitchFamily="34" charset="0"/>
              </a:rPr>
              <a:t>picture</a:t>
            </a:r>
          </a:p>
          <a:p>
            <a:pPr marL="285750" indent="-285750">
              <a:buFont typeface="Arial" panose="020B0604020202020204" pitchFamily="34" charset="0"/>
              <a:buChar char="•"/>
            </a:pPr>
            <a:r>
              <a:rPr lang="en-US" sz="2400" dirty="0" smtClean="0">
                <a:solidFill>
                  <a:schemeClr val="accent6">
                    <a:lumMod val="75000"/>
                  </a:schemeClr>
                </a:solidFill>
                <a:latin typeface="Calibri" panose="020F0502020204030204" pitchFamily="34" charset="0"/>
                <a:ea typeface="Calibri" panose="020F0502020204030204" pitchFamily="34" charset="0"/>
              </a:rPr>
              <a:t> Fasting </a:t>
            </a:r>
            <a:r>
              <a:rPr lang="en-US" sz="2400" dirty="0">
                <a:solidFill>
                  <a:schemeClr val="accent6">
                    <a:lumMod val="75000"/>
                  </a:schemeClr>
                </a:solidFill>
                <a:latin typeface="Calibri" panose="020F0502020204030204" pitchFamily="34" charset="0"/>
                <a:ea typeface="Calibri" panose="020F0502020204030204" pitchFamily="34" charset="0"/>
              </a:rPr>
              <a:t>and postprandial blood </a:t>
            </a:r>
            <a:r>
              <a:rPr lang="en-US" sz="2400" dirty="0" smtClean="0">
                <a:solidFill>
                  <a:schemeClr val="accent6">
                    <a:lumMod val="75000"/>
                  </a:schemeClr>
                </a:solidFill>
                <a:latin typeface="Calibri" panose="020F0502020204030204" pitchFamily="34" charset="0"/>
                <a:ea typeface="Calibri" panose="020F0502020204030204" pitchFamily="34" charset="0"/>
              </a:rPr>
              <a:t>sugar level</a:t>
            </a:r>
          </a:p>
          <a:p>
            <a:pPr marL="285750" indent="-285750">
              <a:buFont typeface="Arial" panose="020B0604020202020204" pitchFamily="34" charset="0"/>
              <a:buChar char="•"/>
            </a:pPr>
            <a:r>
              <a:rPr lang="en-US" sz="2400" dirty="0" smtClean="0">
                <a:solidFill>
                  <a:schemeClr val="accent6">
                    <a:lumMod val="75000"/>
                  </a:schemeClr>
                </a:solidFill>
                <a:latin typeface="Calibri" panose="020F0502020204030204" pitchFamily="34" charset="0"/>
                <a:ea typeface="Calibri" panose="020F0502020204030204" pitchFamily="34" charset="0"/>
              </a:rPr>
              <a:t> Lipid </a:t>
            </a:r>
            <a:r>
              <a:rPr lang="en-US" sz="2400" dirty="0">
                <a:solidFill>
                  <a:schemeClr val="accent6">
                    <a:lumMod val="75000"/>
                  </a:schemeClr>
                </a:solidFill>
                <a:latin typeface="Calibri" panose="020F0502020204030204" pitchFamily="34" charset="0"/>
                <a:ea typeface="Calibri" panose="020F0502020204030204" pitchFamily="34" charset="0"/>
              </a:rPr>
              <a:t>profile </a:t>
            </a:r>
            <a:r>
              <a:rPr lang="en-US" sz="2400" dirty="0" smtClean="0">
                <a:solidFill>
                  <a:schemeClr val="accent6">
                    <a:lumMod val="75000"/>
                  </a:schemeClr>
                </a:solidFill>
                <a:latin typeface="Calibri" panose="020F0502020204030204" pitchFamily="34" charset="0"/>
                <a:ea typeface="Calibri" panose="020F0502020204030204" pitchFamily="34" charset="0"/>
              </a:rPr>
              <a:t>tests</a:t>
            </a:r>
          </a:p>
          <a:p>
            <a:pPr marL="285750" indent="-285750">
              <a:buFont typeface="Arial" panose="020B0604020202020204" pitchFamily="34" charset="0"/>
              <a:buChar char="•"/>
            </a:pPr>
            <a:r>
              <a:rPr lang="en-US" sz="2400" dirty="0">
                <a:solidFill>
                  <a:schemeClr val="accent6">
                    <a:lumMod val="75000"/>
                  </a:schemeClr>
                </a:solidFill>
                <a:latin typeface="Calibri" panose="020F0502020204030204" pitchFamily="34" charset="0"/>
                <a:ea typeface="Calibri" panose="020F0502020204030204" pitchFamily="34" charset="0"/>
              </a:rPr>
              <a:t>R</a:t>
            </a:r>
            <a:r>
              <a:rPr lang="en-US" sz="2400" dirty="0" smtClean="0">
                <a:solidFill>
                  <a:schemeClr val="accent6">
                    <a:lumMod val="75000"/>
                  </a:schemeClr>
                </a:solidFill>
                <a:latin typeface="Calibri" panose="020F0502020204030204" pitchFamily="34" charset="0"/>
                <a:ea typeface="Calibri" panose="020F0502020204030204" pitchFamily="34" charset="0"/>
              </a:rPr>
              <a:t>enal </a:t>
            </a:r>
            <a:r>
              <a:rPr lang="en-US" sz="2400" dirty="0">
                <a:solidFill>
                  <a:schemeClr val="accent6">
                    <a:lumMod val="75000"/>
                  </a:schemeClr>
                </a:solidFill>
                <a:latin typeface="Calibri" panose="020F0502020204030204" pitchFamily="34" charset="0"/>
                <a:ea typeface="Calibri" panose="020F0502020204030204" pitchFamily="34" charset="0"/>
              </a:rPr>
              <a:t>function </a:t>
            </a:r>
            <a:r>
              <a:rPr lang="en-US" sz="2400" dirty="0" smtClean="0">
                <a:solidFill>
                  <a:schemeClr val="accent6">
                    <a:lumMod val="75000"/>
                  </a:schemeClr>
                </a:solidFill>
                <a:latin typeface="Calibri" panose="020F0502020204030204" pitchFamily="34" charset="0"/>
                <a:ea typeface="Calibri" panose="020F0502020204030204" pitchFamily="34" charset="0"/>
              </a:rPr>
              <a:t>tests</a:t>
            </a:r>
          </a:p>
          <a:p>
            <a:pPr marL="285750" indent="-285750">
              <a:buFont typeface="Arial" panose="020B0604020202020204" pitchFamily="34" charset="0"/>
              <a:buChar char="•"/>
            </a:pPr>
            <a:r>
              <a:rPr lang="en-US" sz="2400" dirty="0">
                <a:solidFill>
                  <a:schemeClr val="accent6">
                    <a:lumMod val="75000"/>
                  </a:schemeClr>
                </a:solidFill>
                <a:latin typeface="Calibri" panose="020F0502020204030204" pitchFamily="34" charset="0"/>
                <a:ea typeface="Calibri" panose="020F0502020204030204" pitchFamily="34" charset="0"/>
              </a:rPr>
              <a:t>L</a:t>
            </a:r>
            <a:r>
              <a:rPr lang="en-US" sz="2400" dirty="0" smtClean="0">
                <a:solidFill>
                  <a:schemeClr val="accent6">
                    <a:lumMod val="75000"/>
                  </a:schemeClr>
                </a:solidFill>
                <a:latin typeface="Calibri" panose="020F0502020204030204" pitchFamily="34" charset="0"/>
                <a:ea typeface="Calibri" panose="020F0502020204030204" pitchFamily="34" charset="0"/>
              </a:rPr>
              <a:t>iver </a:t>
            </a:r>
            <a:r>
              <a:rPr lang="en-US" sz="2400" dirty="0">
                <a:solidFill>
                  <a:schemeClr val="accent6">
                    <a:lumMod val="75000"/>
                  </a:schemeClr>
                </a:solidFill>
                <a:latin typeface="Calibri" panose="020F0502020204030204" pitchFamily="34" charset="0"/>
                <a:ea typeface="Calibri" panose="020F0502020204030204" pitchFamily="34" charset="0"/>
              </a:rPr>
              <a:t>function tests </a:t>
            </a:r>
          </a:p>
          <a:p>
            <a:pPr marL="285750" indent="-285750">
              <a:buFont typeface="Arial" panose="020B0604020202020204" pitchFamily="34" charset="0"/>
              <a:buChar char="•"/>
            </a:pPr>
            <a:r>
              <a:rPr lang="en-US" sz="2400" dirty="0" smtClean="0">
                <a:solidFill>
                  <a:schemeClr val="accent6">
                    <a:lumMod val="75000"/>
                  </a:schemeClr>
                </a:solidFill>
                <a:latin typeface="Calibri" panose="020F0502020204030204" pitchFamily="34" charset="0"/>
                <a:ea typeface="Calibri" panose="020F0502020204030204" pitchFamily="34" charset="0"/>
              </a:rPr>
              <a:t> Specific </a:t>
            </a:r>
            <a:r>
              <a:rPr lang="en-US" sz="2400" dirty="0">
                <a:solidFill>
                  <a:schemeClr val="accent6">
                    <a:lumMod val="75000"/>
                  </a:schemeClr>
                </a:solidFill>
                <a:latin typeface="Calibri" panose="020F0502020204030204" pitchFamily="34" charset="0"/>
                <a:ea typeface="Calibri" panose="020F0502020204030204" pitchFamily="34" charset="0"/>
              </a:rPr>
              <a:t>tests including; </a:t>
            </a:r>
            <a:endParaRPr lang="en-US" sz="2400" dirty="0" smtClean="0">
              <a:solidFill>
                <a:schemeClr val="accent6">
                  <a:lumMod val="75000"/>
                </a:schemeClr>
              </a:solidFill>
              <a:latin typeface="Calibri" panose="020F0502020204030204" pitchFamily="34" charset="0"/>
              <a:ea typeface="Calibri" panose="020F0502020204030204" pitchFamily="34" charset="0"/>
            </a:endParaRPr>
          </a:p>
          <a:p>
            <a:r>
              <a:rPr lang="en-US" sz="2400" dirty="0" smtClean="0">
                <a:solidFill>
                  <a:schemeClr val="accent5">
                    <a:lumMod val="75000"/>
                  </a:schemeClr>
                </a:solidFill>
                <a:latin typeface="Calibri" panose="020F0502020204030204" pitchFamily="34" charset="0"/>
                <a:ea typeface="Calibri" panose="020F0502020204030204" pitchFamily="34" charset="0"/>
              </a:rPr>
              <a:t>*Measuring </a:t>
            </a:r>
            <a:r>
              <a:rPr lang="en-US" sz="2400" dirty="0">
                <a:solidFill>
                  <a:schemeClr val="accent5">
                    <a:lumMod val="75000"/>
                  </a:schemeClr>
                </a:solidFill>
                <a:latin typeface="Calibri" panose="020F0502020204030204" pitchFamily="34" charset="0"/>
                <a:ea typeface="Calibri" panose="020F0502020204030204" pitchFamily="34" charset="0"/>
              </a:rPr>
              <a:t>serum level of total </a:t>
            </a:r>
            <a:r>
              <a:rPr lang="en-US" sz="2400" dirty="0" smtClean="0">
                <a:solidFill>
                  <a:schemeClr val="accent5">
                    <a:lumMod val="75000"/>
                  </a:schemeClr>
                </a:solidFill>
                <a:latin typeface="Calibri" panose="020F0502020204030204" pitchFamily="34" charset="0"/>
                <a:ea typeface="Calibri" panose="020F0502020204030204" pitchFamily="34" charset="0"/>
              </a:rPr>
              <a:t>testosterone </a:t>
            </a:r>
            <a:r>
              <a:rPr lang="en-US" sz="2400" dirty="0">
                <a:solidFill>
                  <a:schemeClr val="accent5">
                    <a:lumMod val="75000"/>
                  </a:schemeClr>
                </a:solidFill>
              </a:rPr>
              <a:t>using radio-immunoassay kits</a:t>
            </a:r>
            <a:endParaRPr lang="en-US" sz="2400" dirty="0" smtClean="0">
              <a:solidFill>
                <a:schemeClr val="accent5">
                  <a:lumMod val="75000"/>
                </a:schemeClr>
              </a:solidFill>
              <a:latin typeface="Calibri" panose="020F0502020204030204" pitchFamily="34" charset="0"/>
              <a:ea typeface="Calibri" panose="020F0502020204030204" pitchFamily="34" charset="0"/>
            </a:endParaRPr>
          </a:p>
          <a:p>
            <a:r>
              <a:rPr lang="en-US" sz="2400" dirty="0" smtClean="0">
                <a:solidFill>
                  <a:schemeClr val="accent5">
                    <a:lumMod val="75000"/>
                  </a:schemeClr>
                </a:solidFill>
                <a:latin typeface="Calibri" panose="020F0502020204030204" pitchFamily="34" charset="0"/>
                <a:ea typeface="Calibri" panose="020F0502020204030204" pitchFamily="34" charset="0"/>
              </a:rPr>
              <a:t>*</a:t>
            </a:r>
            <a:r>
              <a:rPr lang="en-US" sz="2400" dirty="0">
                <a:solidFill>
                  <a:schemeClr val="accent5">
                    <a:lumMod val="75000"/>
                  </a:schemeClr>
                </a:solidFill>
                <a:latin typeface="Calibri" panose="020F0502020204030204" pitchFamily="34" charset="0"/>
                <a:ea typeface="Calibri" panose="020F0502020204030204" pitchFamily="34" charset="0"/>
              </a:rPr>
              <a:t>S</a:t>
            </a:r>
            <a:r>
              <a:rPr lang="en-US" sz="2400" dirty="0" smtClean="0">
                <a:solidFill>
                  <a:schemeClr val="accent5">
                    <a:lumMod val="75000"/>
                  </a:schemeClr>
                </a:solidFill>
                <a:latin typeface="Calibri" panose="020F0502020204030204" pitchFamily="34" charset="0"/>
                <a:ea typeface="Calibri" panose="020F0502020204030204" pitchFamily="34" charset="0"/>
              </a:rPr>
              <a:t>ex </a:t>
            </a:r>
            <a:r>
              <a:rPr lang="en-US" sz="2400" dirty="0">
                <a:solidFill>
                  <a:schemeClr val="accent5">
                    <a:lumMod val="75000"/>
                  </a:schemeClr>
                </a:solidFill>
                <a:latin typeface="Calibri" panose="020F0502020204030204" pitchFamily="34" charset="0"/>
                <a:ea typeface="Calibri" panose="020F0502020204030204" pitchFamily="34" charset="0"/>
              </a:rPr>
              <a:t>hormone binding </a:t>
            </a:r>
            <a:r>
              <a:rPr lang="en-US" sz="2400" dirty="0" smtClean="0">
                <a:solidFill>
                  <a:schemeClr val="accent5">
                    <a:lumMod val="75000"/>
                  </a:schemeClr>
                </a:solidFill>
                <a:latin typeface="Calibri" panose="020F0502020204030204" pitchFamily="34" charset="0"/>
                <a:ea typeface="Calibri" panose="020F0502020204030204" pitchFamily="34" charset="0"/>
              </a:rPr>
              <a:t>globulin(SHBG) </a:t>
            </a:r>
            <a:r>
              <a:rPr lang="en-US" sz="2400" dirty="0">
                <a:solidFill>
                  <a:schemeClr val="accent5">
                    <a:lumMod val="75000"/>
                  </a:schemeClr>
                </a:solidFill>
              </a:rPr>
              <a:t>using radio-immunoassay kits</a:t>
            </a:r>
            <a:r>
              <a:rPr lang="en-US" sz="2400" dirty="0" smtClean="0">
                <a:solidFill>
                  <a:schemeClr val="accent5">
                    <a:lumMod val="75000"/>
                  </a:schemeClr>
                </a:solidFill>
                <a:latin typeface="Calibri" panose="020F0502020204030204" pitchFamily="34" charset="0"/>
                <a:ea typeface="Calibri" panose="020F0502020204030204" pitchFamily="34" charset="0"/>
              </a:rPr>
              <a:t> </a:t>
            </a:r>
            <a:endParaRPr lang="en-US" sz="2400" dirty="0">
              <a:solidFill>
                <a:schemeClr val="accent5">
                  <a:lumMod val="75000"/>
                </a:schemeClr>
              </a:solidFill>
              <a:latin typeface="Calibri" panose="020F0502020204030204" pitchFamily="34" charset="0"/>
              <a:ea typeface="Calibri" panose="020F0502020204030204" pitchFamily="34" charset="0"/>
            </a:endParaRPr>
          </a:p>
          <a:p>
            <a:r>
              <a:rPr lang="en-US" sz="2400" dirty="0" smtClean="0">
                <a:solidFill>
                  <a:schemeClr val="accent5">
                    <a:lumMod val="75000"/>
                  </a:schemeClr>
                </a:solidFill>
                <a:latin typeface="Calibri" panose="020F0502020204030204" pitchFamily="34" charset="0"/>
                <a:ea typeface="Calibri" panose="020F0502020204030204" pitchFamily="34" charset="0"/>
              </a:rPr>
              <a:t> *Free </a:t>
            </a:r>
            <a:r>
              <a:rPr lang="en-US" sz="2400" dirty="0">
                <a:solidFill>
                  <a:schemeClr val="accent5">
                    <a:lumMod val="75000"/>
                  </a:schemeClr>
                </a:solidFill>
                <a:latin typeface="Calibri" panose="020F0502020204030204" pitchFamily="34" charset="0"/>
                <a:ea typeface="Calibri" panose="020F0502020204030204" pitchFamily="34" charset="0"/>
              </a:rPr>
              <a:t>androgen </a:t>
            </a:r>
            <a:r>
              <a:rPr lang="en-US" sz="2400" dirty="0" smtClean="0">
                <a:solidFill>
                  <a:schemeClr val="accent5">
                    <a:lumMod val="75000"/>
                  </a:schemeClr>
                </a:solidFill>
                <a:latin typeface="Calibri" panose="020F0502020204030204" pitchFamily="34" charset="0"/>
                <a:ea typeface="Calibri" panose="020F0502020204030204" pitchFamily="34" charset="0"/>
              </a:rPr>
              <a:t>index (FAI) </a:t>
            </a:r>
            <a:r>
              <a:rPr lang="en-US" sz="2400" dirty="0">
                <a:solidFill>
                  <a:schemeClr val="accent5">
                    <a:lumMod val="75000"/>
                  </a:schemeClr>
                </a:solidFill>
                <a:latin typeface="Calibri" panose="020F0502020204030204" pitchFamily="34" charset="0"/>
                <a:ea typeface="Calibri" panose="020F0502020204030204" pitchFamily="34" charset="0"/>
              </a:rPr>
              <a:t>was </a:t>
            </a:r>
            <a:r>
              <a:rPr lang="en-US" sz="2400" dirty="0" smtClean="0">
                <a:solidFill>
                  <a:schemeClr val="accent5">
                    <a:lumMod val="75000"/>
                  </a:schemeClr>
                </a:solidFill>
                <a:latin typeface="Calibri" panose="020F0502020204030204" pitchFamily="34" charset="0"/>
                <a:ea typeface="Calibri" panose="020F0502020204030204" pitchFamily="34" charset="0"/>
              </a:rPr>
              <a:t>calculated by </a:t>
            </a:r>
            <a:r>
              <a:rPr lang="en-US" sz="2400" dirty="0">
                <a:solidFill>
                  <a:schemeClr val="accent5">
                    <a:lumMod val="75000"/>
                  </a:schemeClr>
                </a:solidFill>
              </a:rPr>
              <a:t>dividing total testosterone value by SHBG value x 100 (total testosterone </a:t>
            </a:r>
            <a:r>
              <a:rPr lang="en-US" sz="2400" dirty="0" err="1">
                <a:solidFill>
                  <a:schemeClr val="accent5">
                    <a:lumMod val="75000"/>
                  </a:schemeClr>
                </a:solidFill>
              </a:rPr>
              <a:t>nmol</a:t>
            </a:r>
            <a:r>
              <a:rPr lang="en-US" sz="2400" dirty="0">
                <a:solidFill>
                  <a:schemeClr val="accent5">
                    <a:lumMod val="75000"/>
                  </a:schemeClr>
                </a:solidFill>
              </a:rPr>
              <a:t>/L </a:t>
            </a:r>
            <a:r>
              <a:rPr lang="en-US" sz="2400" dirty="0" smtClean="0">
                <a:solidFill>
                  <a:schemeClr val="accent5">
                    <a:lumMod val="75000"/>
                  </a:schemeClr>
                </a:solidFill>
              </a:rPr>
              <a:t>/ </a:t>
            </a:r>
            <a:r>
              <a:rPr lang="en-US" sz="2400" dirty="0">
                <a:solidFill>
                  <a:schemeClr val="accent5">
                    <a:lumMod val="75000"/>
                  </a:schemeClr>
                </a:solidFill>
              </a:rPr>
              <a:t>SHBG </a:t>
            </a:r>
            <a:r>
              <a:rPr lang="en-US" sz="2400" dirty="0" err="1">
                <a:solidFill>
                  <a:schemeClr val="accent5">
                    <a:lumMod val="75000"/>
                  </a:schemeClr>
                </a:solidFill>
              </a:rPr>
              <a:t>nmol</a:t>
            </a:r>
            <a:r>
              <a:rPr lang="en-US" sz="2400" dirty="0">
                <a:solidFill>
                  <a:schemeClr val="accent5">
                    <a:lumMod val="75000"/>
                  </a:schemeClr>
                </a:solidFill>
              </a:rPr>
              <a:t>/L x 100 %)</a:t>
            </a:r>
            <a:endParaRPr lang="en-US" sz="2400" dirty="0" smtClean="0">
              <a:solidFill>
                <a:schemeClr val="accent5">
                  <a:lumMod val="75000"/>
                </a:schemeClr>
              </a:solidFill>
              <a:latin typeface="Calibri" panose="020F0502020204030204" pitchFamily="34" charset="0"/>
              <a:ea typeface="Calibri" panose="020F0502020204030204" pitchFamily="34" charset="0"/>
            </a:endParaRPr>
          </a:p>
          <a:p>
            <a:r>
              <a:rPr lang="en-US" sz="2400" dirty="0" smtClean="0">
                <a:solidFill>
                  <a:srgbClr val="0070C0"/>
                </a:solidFill>
                <a:latin typeface="Calibri" panose="020F0502020204030204" pitchFamily="34" charset="0"/>
                <a:ea typeface="Calibri" panose="020F0502020204030204" pitchFamily="34" charset="0"/>
              </a:rPr>
              <a:t>**</a:t>
            </a:r>
            <a:r>
              <a:rPr lang="en-US" sz="2400" dirty="0" err="1" smtClean="0">
                <a:solidFill>
                  <a:srgbClr val="0070C0"/>
                </a:solidFill>
                <a:latin typeface="Calibri" panose="020F0502020204030204" pitchFamily="34" charset="0"/>
                <a:ea typeface="Calibri" panose="020F0502020204030204" pitchFamily="34" charset="0"/>
              </a:rPr>
              <a:t>Ultrasonograpghic</a:t>
            </a:r>
            <a:r>
              <a:rPr lang="en-US" sz="2400" dirty="0" smtClean="0">
                <a:solidFill>
                  <a:srgbClr val="0070C0"/>
                </a:solidFill>
                <a:latin typeface="Calibri" panose="020F0502020204030204" pitchFamily="34" charset="0"/>
                <a:ea typeface="Calibri" panose="020F0502020204030204" pitchFamily="34" charset="0"/>
              </a:rPr>
              <a:t> </a:t>
            </a:r>
            <a:r>
              <a:rPr lang="en-US" sz="2400" dirty="0">
                <a:solidFill>
                  <a:srgbClr val="0070C0"/>
                </a:solidFill>
                <a:latin typeface="Calibri" panose="020F0502020204030204" pitchFamily="34" charset="0"/>
                <a:ea typeface="Calibri" panose="020F0502020204030204" pitchFamily="34" charset="0"/>
              </a:rPr>
              <a:t>measurement of </a:t>
            </a:r>
            <a:r>
              <a:rPr lang="en-US" sz="2400" dirty="0" smtClean="0">
                <a:solidFill>
                  <a:srgbClr val="0070C0"/>
                </a:solidFill>
                <a:latin typeface="Calibri" panose="020F0502020204030204" pitchFamily="34" charset="0"/>
                <a:ea typeface="Calibri" panose="020F0502020204030204" pitchFamily="34" charset="0"/>
              </a:rPr>
              <a:t>carotid </a:t>
            </a:r>
            <a:r>
              <a:rPr lang="en-US" sz="2400" dirty="0">
                <a:solidFill>
                  <a:srgbClr val="0070C0"/>
                </a:solidFill>
                <a:latin typeface="Calibri" panose="020F0502020204030204" pitchFamily="34" charset="0"/>
                <a:ea typeface="Calibri" panose="020F0502020204030204" pitchFamily="34" charset="0"/>
              </a:rPr>
              <a:t>intima-media thickness (IMT).</a:t>
            </a:r>
            <a:endParaRPr lang="en-US" sz="2400" dirty="0">
              <a:solidFill>
                <a:srgbClr val="0070C0"/>
              </a:solidFill>
            </a:endParaRPr>
          </a:p>
        </p:txBody>
      </p:sp>
    </p:spTree>
    <p:extLst>
      <p:ext uri="{BB962C8B-B14F-4D97-AF65-F5344CB8AC3E}">
        <p14:creationId xmlns:p14="http://schemas.microsoft.com/office/powerpoint/2010/main" val="235014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3458" y="530942"/>
            <a:ext cx="11282516" cy="5762027"/>
          </a:xfrm>
          <a:prstGeom prst="rect">
            <a:avLst/>
          </a:prstGeom>
        </p:spPr>
        <p:txBody>
          <a:bodyPr wrap="square">
            <a:spAutoFit/>
          </a:bodyPr>
          <a:lstStyle/>
          <a:p>
            <a:pPr algn="ctr">
              <a:lnSpc>
                <a:spcPct val="107000"/>
              </a:lnSpc>
              <a:spcAft>
                <a:spcPts val="800"/>
              </a:spcAft>
            </a:pPr>
            <a:r>
              <a:rPr lang="en-US" sz="2800" b="1" dirty="0" smtClean="0">
                <a:latin typeface="Calibri" panose="020F0502020204030204" pitchFamily="34" charset="0"/>
                <a:ea typeface="Calibri" panose="020F0502020204030204" pitchFamily="34" charset="0"/>
                <a:cs typeface="Calibri" panose="020F0502020204030204" pitchFamily="34" charset="0"/>
              </a:rPr>
              <a:t>Carotid Ultrasonography</a:t>
            </a:r>
          </a:p>
          <a:p>
            <a:pPr algn="just">
              <a:lnSpc>
                <a:spcPct val="107000"/>
              </a:lnSpc>
              <a:spcAft>
                <a:spcPts val="800"/>
              </a:spcAft>
            </a:pPr>
            <a:r>
              <a:rPr lang="en-US" sz="2400" dirty="0" smtClean="0">
                <a:latin typeface="Calibri" panose="020F0502020204030204" pitchFamily="34" charset="0"/>
                <a:ea typeface="Calibri" panose="020F0502020204030204" pitchFamily="34" charset="0"/>
                <a:cs typeface="Calibri" panose="020F0502020204030204" pitchFamily="34" charset="0"/>
              </a:rPr>
              <a:t>Carotid </a:t>
            </a:r>
            <a:r>
              <a:rPr lang="en-US" sz="2400" dirty="0">
                <a:latin typeface="Calibri" panose="020F0502020204030204" pitchFamily="34" charset="0"/>
                <a:ea typeface="Calibri" panose="020F0502020204030204" pitchFamily="34" charset="0"/>
                <a:cs typeface="Calibri" panose="020F0502020204030204" pitchFamily="34" charset="0"/>
              </a:rPr>
              <a:t>Doppler B mode ultrasonography was done for all participants using an </a:t>
            </a:r>
            <a:r>
              <a:rPr lang="en-US" sz="2400" dirty="0" err="1">
                <a:latin typeface="Calibri" panose="020F0502020204030204" pitchFamily="34" charset="0"/>
                <a:ea typeface="Calibri" panose="020F0502020204030204" pitchFamily="34" charset="0"/>
                <a:cs typeface="Calibri" panose="020F0502020204030204" pitchFamily="34" charset="0"/>
              </a:rPr>
              <a:t>Acuson</a:t>
            </a:r>
            <a:r>
              <a:rPr lang="en-US" sz="2400" dirty="0">
                <a:latin typeface="Calibri" panose="020F0502020204030204" pitchFamily="34" charset="0"/>
                <a:ea typeface="Calibri" panose="020F0502020204030204" pitchFamily="34" charset="0"/>
                <a:cs typeface="Calibri" panose="020F0502020204030204" pitchFamily="34" charset="0"/>
              </a:rPr>
              <a:t> Sequoia 512 at Diagnostic Radiology Department, Faculty of medicine-Alexandria University. Intima-media thickness (IMT) of common carotid artery, carotid bulb, and internal carotid arteries were assessed. IMT was defined as the distance between the lumen-intima interface and the media-adventitia interface </a:t>
            </a:r>
            <a:r>
              <a:rPr lang="en-US" sz="2400" dirty="0" smtClean="0">
                <a:latin typeface="Calibri" panose="020F0502020204030204" pitchFamily="34" charset="0"/>
                <a:ea typeface="Calibri" panose="020F0502020204030204" pitchFamily="34" charset="0"/>
                <a:cs typeface="Calibri" panose="020F0502020204030204" pitchFamily="34" charset="0"/>
              </a:rPr>
              <a:t>. </a:t>
            </a:r>
            <a:r>
              <a:rPr lang="en-US" sz="2400" dirty="0">
                <a:latin typeface="Calibri" panose="020F0502020204030204" pitchFamily="34" charset="0"/>
                <a:ea typeface="Calibri" panose="020F0502020204030204" pitchFamily="34" charset="0"/>
                <a:cs typeface="Calibri" panose="020F0502020204030204" pitchFamily="34" charset="0"/>
              </a:rPr>
              <a:t>Common carotid artery IMT was defined as the mean of the maximum IMT in both right and left sides of common carotid artery. </a:t>
            </a:r>
            <a:endParaRPr lang="en-US" sz="2400" dirty="0" smtClean="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n-US" sz="2400" dirty="0" smtClean="0">
                <a:latin typeface="Calibri" panose="020F0502020204030204" pitchFamily="34" charset="0"/>
                <a:ea typeface="Calibri" panose="020F0502020204030204" pitchFamily="34" charset="0"/>
                <a:cs typeface="Calibri" panose="020F0502020204030204" pitchFamily="34" charset="0"/>
              </a:rPr>
              <a:t>The </a:t>
            </a:r>
            <a:r>
              <a:rPr lang="en-US" sz="2400" dirty="0">
                <a:latin typeface="Calibri" panose="020F0502020204030204" pitchFamily="34" charset="0"/>
                <a:ea typeface="Calibri" panose="020F0502020204030204" pitchFamily="34" charset="0"/>
                <a:cs typeface="Calibri" panose="020F0502020204030204" pitchFamily="34" charset="0"/>
              </a:rPr>
              <a:t>plaque of carotid artery (common carotid artery, carotid bulb, and internal carotid artery) is defined as a localized protrusion of the internal part of the vessel wall into the lumen of 50% of the surrounding IMT value. Plaque presence was defined as ≥1 plaque in any of the carotid </a:t>
            </a:r>
            <a:r>
              <a:rPr lang="en-US" sz="2400" dirty="0" smtClean="0">
                <a:latin typeface="Calibri" panose="020F0502020204030204" pitchFamily="34" charset="0"/>
                <a:ea typeface="Calibri" panose="020F0502020204030204" pitchFamily="34" charset="0"/>
                <a:cs typeface="Calibri" panose="020F0502020204030204" pitchFamily="34" charset="0"/>
              </a:rPr>
              <a:t>arteries.</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en-US" dirty="0">
                <a:latin typeface="Calibri" panose="020F0502020204030204" pitchFamily="34" charset="0"/>
                <a:ea typeface="Calibri" panose="020F0502020204030204" pitchFamily="34" charset="0"/>
              </a:rPr>
              <a:t/>
            </a:r>
            <a:br>
              <a:rPr lang="en-US" dirty="0">
                <a:latin typeface="Calibri" panose="020F050202020403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3150418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7703" y="211084"/>
            <a:ext cx="11636478" cy="5800947"/>
          </a:xfrm>
          <a:prstGeom prst="rect">
            <a:avLst/>
          </a:prstGeom>
        </p:spPr>
        <p:txBody>
          <a:bodyPr wrap="square">
            <a:spAutoFit/>
          </a:bodyPr>
          <a:lstStyle/>
          <a:p>
            <a:pPr algn="just">
              <a:lnSpc>
                <a:spcPct val="107000"/>
              </a:lnSpc>
              <a:spcAft>
                <a:spcPts val="800"/>
              </a:spcAft>
            </a:pPr>
            <a:r>
              <a:rPr lang="en-US" sz="2800" b="1" dirty="0">
                <a:latin typeface="Calibri" panose="020F0502020204030204" pitchFamily="34" charset="0"/>
                <a:ea typeface="Calibri" panose="020F0502020204030204" pitchFamily="34" charset="0"/>
                <a:cs typeface="Calibri" panose="020F0502020204030204" pitchFamily="34" charset="0"/>
              </a:rPr>
              <a:t>Statistical analysis</a:t>
            </a:r>
            <a:r>
              <a:rPr lang="en-US" sz="2800" dirty="0">
                <a:latin typeface="Calibri" panose="020F0502020204030204" pitchFamily="34" charset="0"/>
                <a:ea typeface="Calibri" panose="020F0502020204030204" pitchFamily="34" charset="0"/>
                <a:cs typeface="Calibri" panose="020F050202020403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Calibri" panose="020F0502020204030204" pitchFamily="34" charset="0"/>
                <a:ea typeface="Calibri" panose="020F0502020204030204" pitchFamily="34" charset="0"/>
                <a:cs typeface="Calibri" panose="020F0502020204030204" pitchFamily="34" charset="0"/>
              </a:rPr>
              <a:t>Data were fed to the computer and analyzed using IBM SPSS software package version 20.0. Qualitative data were described using number and percent. Quantitative data were described using range (minimum and maximum), mean, standard deviation and median. Significance of the obtained results was judged at the 5% level.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latin typeface="Calibri" panose="020F0502020204030204" pitchFamily="34" charset="0"/>
                <a:ea typeface="Calibri" panose="020F0502020204030204" pitchFamily="34" charset="0"/>
                <a:cs typeface="Calibri" panose="020F0502020204030204" pitchFamily="34" charset="0"/>
              </a:rPr>
              <a:t>The used tests were: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2000" b="1" dirty="0">
                <a:latin typeface="Calibri" panose="020F0502020204030204" pitchFamily="34" charset="0"/>
                <a:ea typeface="Calibri" panose="020F0502020204030204" pitchFamily="34" charset="0"/>
                <a:cs typeface="Calibri" panose="020F0502020204030204" pitchFamily="34" charset="0"/>
              </a:rPr>
              <a:t>1 - Chi-square test	</a:t>
            </a:r>
            <a:endParaRPr lang="en-US" sz="2000" b="1" dirty="0">
              <a:latin typeface="Calibri" panose="020F0502020204030204" pitchFamily="34" charset="0"/>
              <a:ea typeface="Calibri" panose="020F0502020204030204" pitchFamily="34" charset="0"/>
              <a:cs typeface="Arial" panose="020B0604020202020204" pitchFamily="34" charset="0"/>
            </a:endParaRPr>
          </a:p>
          <a:p>
            <a:pPr indent="360045" algn="just">
              <a:lnSpc>
                <a:spcPct val="107000"/>
              </a:lnSpc>
            </a:pPr>
            <a:r>
              <a:rPr lang="en-US" sz="2000" dirty="0">
                <a:latin typeface="Calibri" panose="020F0502020204030204" pitchFamily="34" charset="0"/>
                <a:ea typeface="Calibri" panose="020F0502020204030204" pitchFamily="34" charset="0"/>
                <a:cs typeface="Calibri" panose="020F0502020204030204" pitchFamily="34" charset="0"/>
              </a:rPr>
              <a:t>For categorical variables, to compare between different groups</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2000" b="1" dirty="0">
                <a:latin typeface="Calibri" panose="020F0502020204030204" pitchFamily="34" charset="0"/>
                <a:ea typeface="Calibri" panose="020F0502020204030204" pitchFamily="34" charset="0"/>
                <a:cs typeface="Calibri" panose="020F0502020204030204" pitchFamily="34" charset="0"/>
              </a:rPr>
              <a:t>2 - Monte Carlo correction</a:t>
            </a:r>
            <a:endParaRPr lang="en-US" sz="2000" b="1" dirty="0">
              <a:latin typeface="Calibri" panose="020F0502020204030204" pitchFamily="34" charset="0"/>
              <a:ea typeface="Calibri" panose="020F0502020204030204" pitchFamily="34" charset="0"/>
              <a:cs typeface="Arial" panose="020B0604020202020204" pitchFamily="34" charset="0"/>
            </a:endParaRPr>
          </a:p>
          <a:p>
            <a:pPr indent="360045" algn="just">
              <a:lnSpc>
                <a:spcPct val="107000"/>
              </a:lnSpc>
            </a:pPr>
            <a:r>
              <a:rPr lang="en-US" sz="2000" dirty="0">
                <a:latin typeface="Calibri" panose="020F0502020204030204" pitchFamily="34" charset="0"/>
                <a:ea typeface="Calibri" panose="020F0502020204030204" pitchFamily="34" charset="0"/>
                <a:cs typeface="Calibri" panose="020F0502020204030204" pitchFamily="34" charset="0"/>
              </a:rPr>
              <a:t>Correction for chi-square when more than 20% of the cells have expected count less than 5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2000" b="1" dirty="0">
                <a:latin typeface="Calibri" panose="020F0502020204030204" pitchFamily="34" charset="0"/>
                <a:ea typeface="Calibri" panose="020F0502020204030204" pitchFamily="34" charset="0"/>
                <a:cs typeface="Calibri" panose="020F0502020204030204" pitchFamily="34" charset="0"/>
              </a:rPr>
              <a:t>3 - Student t-test</a:t>
            </a:r>
            <a:r>
              <a:rPr lang="en-US" sz="2000" dirty="0">
                <a:latin typeface="Calibri" panose="020F0502020204030204" pitchFamily="34" charset="0"/>
                <a:ea typeface="Calibri" panose="020F0502020204030204" pitchFamily="34" charset="0"/>
                <a:cs typeface="Calibri" panose="020F050202020403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360045" algn="just">
              <a:lnSpc>
                <a:spcPct val="107000"/>
              </a:lnSpc>
            </a:pPr>
            <a:r>
              <a:rPr lang="en-US" sz="2000" dirty="0">
                <a:latin typeface="Calibri" panose="020F0502020204030204" pitchFamily="34" charset="0"/>
                <a:ea typeface="Calibri" panose="020F0502020204030204" pitchFamily="34" charset="0"/>
                <a:cs typeface="Calibri" panose="020F0502020204030204" pitchFamily="34" charset="0"/>
              </a:rPr>
              <a:t>For normally quantitative variables, to compare between two studied groups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2000" b="1" dirty="0">
                <a:latin typeface="Calibri" panose="020F0502020204030204" pitchFamily="34" charset="0"/>
                <a:ea typeface="Calibri" panose="020F0502020204030204" pitchFamily="34" charset="0"/>
                <a:cs typeface="Calibri" panose="020F0502020204030204" pitchFamily="34" charset="0"/>
              </a:rPr>
              <a:t>4 - Pearson coefficient</a:t>
            </a:r>
            <a:endParaRPr lang="en-US" sz="2000" b="1" dirty="0">
              <a:latin typeface="Calibri" panose="020F0502020204030204" pitchFamily="34" charset="0"/>
              <a:ea typeface="Calibri" panose="020F0502020204030204" pitchFamily="34" charset="0"/>
              <a:cs typeface="Arial" panose="020B0604020202020204" pitchFamily="34" charset="0"/>
            </a:endParaRPr>
          </a:p>
          <a:p>
            <a:pPr indent="360045" algn="just">
              <a:lnSpc>
                <a:spcPct val="107000"/>
              </a:lnSpc>
            </a:pPr>
            <a:r>
              <a:rPr lang="en-US" sz="2000" dirty="0">
                <a:latin typeface="Calibri" panose="020F0502020204030204" pitchFamily="34" charset="0"/>
                <a:ea typeface="Calibri" panose="020F0502020204030204" pitchFamily="34" charset="0"/>
                <a:cs typeface="Calibri" panose="020F0502020204030204" pitchFamily="34" charset="0"/>
              </a:rPr>
              <a:t>To correlate between two normally quantitative variables</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2000" b="1" dirty="0">
                <a:latin typeface="Calibri" panose="020F0502020204030204" pitchFamily="34" charset="0"/>
                <a:ea typeface="Calibri" panose="020F0502020204030204" pitchFamily="34" charset="0"/>
                <a:cs typeface="Calibri" panose="020F0502020204030204" pitchFamily="34" charset="0"/>
              </a:rPr>
              <a:t>5 - Mann Whitney test</a:t>
            </a:r>
            <a:endParaRPr lang="en-US" sz="2000" b="1" dirty="0">
              <a:latin typeface="Calibri" panose="020F0502020204030204" pitchFamily="34" charset="0"/>
              <a:ea typeface="Calibri" panose="020F0502020204030204" pitchFamily="34" charset="0"/>
              <a:cs typeface="Arial" panose="020B0604020202020204" pitchFamily="34" charset="0"/>
            </a:endParaRPr>
          </a:p>
          <a:p>
            <a:pPr indent="360045" algn="just">
              <a:lnSpc>
                <a:spcPct val="107000"/>
              </a:lnSpc>
            </a:pPr>
            <a:r>
              <a:rPr lang="en-US" sz="2000" dirty="0">
                <a:latin typeface="Calibri" panose="020F0502020204030204" pitchFamily="34" charset="0"/>
                <a:ea typeface="Calibri" panose="020F0502020204030204" pitchFamily="34" charset="0"/>
                <a:cs typeface="Calibri" panose="020F0502020204030204" pitchFamily="34" charset="0"/>
              </a:rPr>
              <a:t>For abnormally quantitative variables, to compare between two studied groups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03999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187" y="586351"/>
            <a:ext cx="10515600" cy="1325563"/>
          </a:xfrm>
        </p:spPr>
        <p:txBody>
          <a:bodyPr/>
          <a:lstStyle/>
          <a:p>
            <a:pPr algn="ctr"/>
            <a:r>
              <a:rPr lang="en-US" dirty="0" smtClean="0"/>
              <a:t>Results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652160797"/>
              </p:ext>
            </p:extLst>
          </p:nvPr>
        </p:nvGraphicFramePr>
        <p:xfrm>
          <a:off x="1769805" y="2344994"/>
          <a:ext cx="6214316" cy="2063409"/>
        </p:xfrm>
        <a:graphic>
          <a:graphicData uri="http://schemas.openxmlformats.org/drawingml/2006/table">
            <a:tbl>
              <a:tblPr firstRow="1" firstCol="1" bandRow="1">
                <a:tableStyleId>{5C22544A-7EE6-4342-B048-85BDC9FD1C3A}</a:tableStyleId>
              </a:tblPr>
              <a:tblGrid>
                <a:gridCol w="1827550"/>
                <a:gridCol w="1370663"/>
                <a:gridCol w="1370663"/>
                <a:gridCol w="822720"/>
                <a:gridCol w="822720"/>
              </a:tblGrid>
              <a:tr h="701921">
                <a:tc>
                  <a:txBody>
                    <a:bodyPr/>
                    <a:lstStyle/>
                    <a:p>
                      <a:pPr marL="0" marR="0" algn="l"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Cases</a:t>
                      </a:r>
                      <a:br>
                        <a:rPr lang="en-US" sz="1200">
                          <a:effectLst/>
                        </a:rPr>
                      </a:br>
                      <a:r>
                        <a:rPr lang="en-US" sz="1200">
                          <a:effectLst/>
                        </a:rPr>
                        <a:t>(n =30)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Control</a:t>
                      </a:r>
                      <a:br>
                        <a:rPr lang="en-US" sz="1200">
                          <a:effectLst/>
                        </a:rPr>
                      </a:br>
                      <a:r>
                        <a:rPr lang="en-US" sz="1200">
                          <a:effectLst/>
                        </a:rPr>
                        <a:t>(n =10)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0372">
                <a:tc>
                  <a:txBody>
                    <a:bodyPr/>
                    <a:lstStyle/>
                    <a:p>
                      <a:pPr marL="0" marR="0" algn="l" rtl="0">
                        <a:lnSpc>
                          <a:spcPct val="115000"/>
                        </a:lnSpc>
                        <a:spcBef>
                          <a:spcPts val="400"/>
                        </a:spcBef>
                        <a:spcAft>
                          <a:spcPts val="200"/>
                        </a:spcAft>
                      </a:pPr>
                      <a:r>
                        <a:rPr lang="en-US" sz="1200">
                          <a:effectLst/>
                        </a:rPr>
                        <a:t>Age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0372">
                <a:tc>
                  <a:txBody>
                    <a:bodyPr/>
                    <a:lstStyle/>
                    <a:p>
                      <a:pPr marL="180340" marR="0" algn="l" rtl="0">
                        <a:lnSpc>
                          <a:spcPct val="115000"/>
                        </a:lnSpc>
                        <a:spcBef>
                          <a:spcPts val="400"/>
                        </a:spcBef>
                        <a:spcAft>
                          <a:spcPts val="200"/>
                        </a:spcAft>
                      </a:pPr>
                      <a:r>
                        <a:rPr lang="en-US" sz="1200">
                          <a:effectLst/>
                        </a:rPr>
                        <a:t>Min. – Max.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66.0 – 81.0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28.0 – 41.0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200">
                          <a:effectLst/>
                        </a:rPr>
                        <a:t>25.054</a:t>
                      </a:r>
                      <a:r>
                        <a:rPr lang="en-US" sz="1200" baseline="30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200">
                          <a:effectLst/>
                        </a:rPr>
                        <a:t>&lt;0.001</a:t>
                      </a:r>
                      <a:r>
                        <a:rPr lang="en-US" sz="1200" baseline="30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0372">
                <a:tc>
                  <a:txBody>
                    <a:bodyPr/>
                    <a:lstStyle/>
                    <a:p>
                      <a:pPr marL="180340" marR="0" algn="l" rtl="0">
                        <a:lnSpc>
                          <a:spcPct val="115000"/>
                        </a:lnSpc>
                        <a:spcBef>
                          <a:spcPts val="400"/>
                        </a:spcBef>
                        <a:spcAft>
                          <a:spcPts val="200"/>
                        </a:spcAft>
                      </a:pPr>
                      <a:r>
                        <a:rPr lang="en-US" sz="1200">
                          <a:effectLst/>
                        </a:rPr>
                        <a:t>Mean ± SD.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71.30 ± 3.88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35.0 ± 4.24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340372">
                <a:tc>
                  <a:txBody>
                    <a:bodyPr/>
                    <a:lstStyle/>
                    <a:p>
                      <a:pPr marL="180340" marR="0" algn="l" rtl="0">
                        <a:lnSpc>
                          <a:spcPct val="115000"/>
                        </a:lnSpc>
                        <a:spcBef>
                          <a:spcPts val="400"/>
                        </a:spcBef>
                        <a:spcAft>
                          <a:spcPts val="200"/>
                        </a:spcAft>
                      </a:pPr>
                      <a:r>
                        <a:rPr lang="en-US" sz="1200">
                          <a:effectLst/>
                        </a:rPr>
                        <a:t>Median.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71.0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dirty="0">
                          <a:effectLst/>
                        </a:rPr>
                        <a:t>35.50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bl>
          </a:graphicData>
        </a:graphic>
      </p:graphicFrame>
      <p:sp>
        <p:nvSpPr>
          <p:cNvPr id="11" name="Rectangle 4"/>
          <p:cNvSpPr>
            <a:spLocks noChangeArrowheads="1"/>
          </p:cNvSpPr>
          <p:nvPr/>
        </p:nvSpPr>
        <p:spPr bwMode="auto">
          <a:xfrm>
            <a:off x="1209368" y="1589793"/>
            <a:ext cx="10982632"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(1):	Comparison between the two studied groups according to age</a:t>
            </a: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6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6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6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6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6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6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 Student t-test	</a:t>
            </a:r>
            <a:endParaRPr kumimoji="0" lang="en-US" altLang="zh-CN" sz="1600" b="0"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Statistically significant at p ≤ 0.05</a:t>
            </a:r>
            <a:endParaRPr kumimoji="0" lang="en-US" altLang="zh-CN" sz="1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9360197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70258947"/>
              </p:ext>
            </p:extLst>
          </p:nvPr>
        </p:nvGraphicFramePr>
        <p:xfrm>
          <a:off x="1224116" y="1666569"/>
          <a:ext cx="8406581" cy="4144295"/>
        </p:xfrm>
        <a:graphic>
          <a:graphicData uri="http://schemas.openxmlformats.org/drawingml/2006/table">
            <a:tbl>
              <a:tblPr firstRow="1" firstCol="1" bandRow="1">
                <a:tableStyleId>{5C22544A-7EE6-4342-B048-85BDC9FD1C3A}</a:tableStyleId>
              </a:tblPr>
              <a:tblGrid>
                <a:gridCol w="2472267"/>
                <a:gridCol w="1854199"/>
                <a:gridCol w="1854199"/>
                <a:gridCol w="1112958"/>
                <a:gridCol w="1112958"/>
              </a:tblGrid>
              <a:tr h="920956">
                <a:tc>
                  <a:txBody>
                    <a:bodyPr/>
                    <a:lstStyle/>
                    <a:p>
                      <a:pPr marL="0" marR="0" algn="l" rtl="0">
                        <a:lnSpc>
                          <a:spcPct val="115000"/>
                        </a:lnSpc>
                        <a:spcBef>
                          <a:spcPts val="400"/>
                        </a:spcBef>
                        <a:spcAft>
                          <a:spcPts val="200"/>
                        </a:spcAft>
                      </a:pPr>
                      <a:r>
                        <a:rPr lang="en-US" sz="1800" b="1" dirty="0">
                          <a:effectLst/>
                        </a:rPr>
                        <a:t>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800" b="1">
                          <a:effectLst/>
                        </a:rPr>
                        <a:t>Cases</a:t>
                      </a:r>
                      <a:br>
                        <a:rPr lang="en-US" sz="1800" b="1">
                          <a:effectLst/>
                        </a:rPr>
                      </a:br>
                      <a:r>
                        <a:rPr lang="en-US" sz="1800" b="1">
                          <a:effectLst/>
                        </a:rPr>
                        <a:t>(n =30)</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800" b="1">
                          <a:effectLst/>
                        </a:rPr>
                        <a:t>Control</a:t>
                      </a:r>
                      <a:br>
                        <a:rPr lang="en-US" sz="1800" b="1">
                          <a:effectLst/>
                        </a:rPr>
                      </a:br>
                      <a:r>
                        <a:rPr lang="en-US" sz="1800" b="1">
                          <a:effectLst/>
                        </a:rPr>
                        <a:t>(n =10)</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800" b="1">
                          <a:effectLst/>
                        </a:rPr>
                        <a:t>t</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800" b="1" dirty="0">
                          <a:effectLst/>
                        </a:rPr>
                        <a:t>p</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60477">
                <a:tc>
                  <a:txBody>
                    <a:bodyPr/>
                    <a:lstStyle/>
                    <a:p>
                      <a:pPr marL="0" marR="0" algn="l" rtl="0">
                        <a:lnSpc>
                          <a:spcPct val="115000"/>
                        </a:lnSpc>
                        <a:spcBef>
                          <a:spcPts val="400"/>
                        </a:spcBef>
                        <a:spcAft>
                          <a:spcPts val="200"/>
                        </a:spcAft>
                      </a:pPr>
                      <a:r>
                        <a:rPr lang="en-US" sz="1200">
                          <a:effectLst/>
                        </a:rPr>
                        <a:t>FBS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60477">
                <a:tc>
                  <a:txBody>
                    <a:bodyPr/>
                    <a:lstStyle/>
                    <a:p>
                      <a:pPr marL="180340" marR="0" algn="l" rtl="0">
                        <a:lnSpc>
                          <a:spcPct val="115000"/>
                        </a:lnSpc>
                        <a:spcBef>
                          <a:spcPts val="400"/>
                        </a:spcBef>
                        <a:spcAft>
                          <a:spcPts val="200"/>
                        </a:spcAft>
                      </a:pPr>
                      <a:r>
                        <a:rPr lang="en-US" sz="1200">
                          <a:effectLst/>
                        </a:rPr>
                        <a:t>Min. – Max.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dirty="0">
                          <a:effectLst/>
                        </a:rPr>
                        <a:t>76.0 – 104.0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76.0 – 90.0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200">
                          <a:effectLst/>
                        </a:rPr>
                        <a:t>2.016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200">
                          <a:effectLst/>
                        </a:rPr>
                        <a:t>0.051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60477">
                <a:tc>
                  <a:txBody>
                    <a:bodyPr/>
                    <a:lstStyle/>
                    <a:p>
                      <a:pPr marL="180340" marR="0" algn="l" rtl="0">
                        <a:lnSpc>
                          <a:spcPct val="115000"/>
                        </a:lnSpc>
                        <a:spcBef>
                          <a:spcPts val="400"/>
                        </a:spcBef>
                        <a:spcAft>
                          <a:spcPts val="200"/>
                        </a:spcAft>
                      </a:pPr>
                      <a:r>
                        <a:rPr lang="en-US" sz="1200" dirty="0">
                          <a:effectLst/>
                        </a:rPr>
                        <a:t>Mean ± SD.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87.37 ± 6.86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82.60 ± 5.06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460477">
                <a:tc>
                  <a:txBody>
                    <a:bodyPr/>
                    <a:lstStyle/>
                    <a:p>
                      <a:pPr marL="180340" marR="0" algn="l" rtl="0">
                        <a:lnSpc>
                          <a:spcPct val="115000"/>
                        </a:lnSpc>
                        <a:spcBef>
                          <a:spcPts val="400"/>
                        </a:spcBef>
                        <a:spcAft>
                          <a:spcPts val="200"/>
                        </a:spcAft>
                      </a:pPr>
                      <a:r>
                        <a:rPr lang="en-US" sz="1200">
                          <a:effectLst/>
                        </a:rPr>
                        <a:t>Median.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86.50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82.50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460477">
                <a:tc>
                  <a:txBody>
                    <a:bodyPr/>
                    <a:lstStyle/>
                    <a:p>
                      <a:pPr marL="0" marR="0" algn="l" rtl="0">
                        <a:lnSpc>
                          <a:spcPct val="115000"/>
                        </a:lnSpc>
                        <a:spcBef>
                          <a:spcPts val="400"/>
                        </a:spcBef>
                        <a:spcAft>
                          <a:spcPts val="200"/>
                        </a:spcAft>
                      </a:pPr>
                      <a:r>
                        <a:rPr lang="en-US" sz="1200">
                          <a:effectLst/>
                        </a:rPr>
                        <a:t>PPS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60477">
                <a:tc>
                  <a:txBody>
                    <a:bodyPr/>
                    <a:lstStyle/>
                    <a:p>
                      <a:pPr marL="180340" marR="0" algn="l" rtl="0">
                        <a:lnSpc>
                          <a:spcPct val="115000"/>
                        </a:lnSpc>
                        <a:spcBef>
                          <a:spcPts val="400"/>
                        </a:spcBef>
                        <a:spcAft>
                          <a:spcPts val="200"/>
                        </a:spcAft>
                      </a:pPr>
                      <a:r>
                        <a:rPr lang="en-US" sz="1200">
                          <a:effectLst/>
                        </a:rPr>
                        <a:t>Min. – Max.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125.0 – 150.0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131.0 – 145.0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marL="0" marR="0" algn="ctr" rtl="0">
                        <a:lnSpc>
                          <a:spcPct val="115000"/>
                        </a:lnSpc>
                        <a:spcBef>
                          <a:spcPts val="400"/>
                        </a:spcBef>
                        <a:spcAft>
                          <a:spcPts val="200"/>
                        </a:spcAft>
                      </a:pPr>
                      <a:r>
                        <a:rPr lang="en-US" sz="1200">
                          <a:effectLst/>
                        </a:rPr>
                        <a:t>0.567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marL="0" marR="0" algn="ctr" rtl="0">
                        <a:lnSpc>
                          <a:spcPct val="115000"/>
                        </a:lnSpc>
                        <a:spcBef>
                          <a:spcPts val="400"/>
                        </a:spcBef>
                        <a:spcAft>
                          <a:spcPts val="200"/>
                        </a:spcAft>
                      </a:pPr>
                      <a:r>
                        <a:rPr lang="en-US" sz="1200">
                          <a:effectLst/>
                        </a:rPr>
                        <a:t>0.574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60477">
                <a:tc>
                  <a:txBody>
                    <a:bodyPr/>
                    <a:lstStyle/>
                    <a:p>
                      <a:pPr marL="180340" marR="0" algn="l" rtl="0">
                        <a:lnSpc>
                          <a:spcPct val="115000"/>
                        </a:lnSpc>
                        <a:spcBef>
                          <a:spcPts val="400"/>
                        </a:spcBef>
                        <a:spcAft>
                          <a:spcPts val="200"/>
                        </a:spcAft>
                      </a:pPr>
                      <a:r>
                        <a:rPr lang="en-US" sz="1200">
                          <a:effectLst/>
                        </a:rPr>
                        <a:t>Mean ± SD.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136.47 ± 6.30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dirty="0">
                          <a:effectLst/>
                        </a:rPr>
                        <a:t>137.70 ± 4.67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bl>
          </a:graphicData>
        </a:graphic>
      </p:graphicFrame>
      <p:sp>
        <p:nvSpPr>
          <p:cNvPr id="3" name="Rectangle 1"/>
          <p:cNvSpPr>
            <a:spLocks noChangeArrowheads="1"/>
          </p:cNvSpPr>
          <p:nvPr/>
        </p:nvSpPr>
        <p:spPr bwMode="auto">
          <a:xfrm>
            <a:off x="1165123" y="805621"/>
            <a:ext cx="862780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(2):	Comparison between the two studied groups according to FBS and PPS </a:t>
            </a:r>
            <a:endParaRPr kumimoji="0" 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11082468"/>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94665529"/>
              </p:ext>
            </p:extLst>
          </p:nvPr>
        </p:nvGraphicFramePr>
        <p:xfrm>
          <a:off x="1607574" y="1135628"/>
          <a:ext cx="9969910" cy="4085301"/>
        </p:xfrm>
        <a:graphic>
          <a:graphicData uri="http://schemas.openxmlformats.org/drawingml/2006/table">
            <a:tbl>
              <a:tblPr firstRow="1" firstCol="1" bandRow="1">
                <a:tableStyleId>{5C22544A-7EE6-4342-B048-85BDC9FD1C3A}</a:tableStyleId>
              </a:tblPr>
              <a:tblGrid>
                <a:gridCol w="2932022"/>
                <a:gridCol w="2199017"/>
                <a:gridCol w="2199017"/>
                <a:gridCol w="1319927"/>
                <a:gridCol w="1319927"/>
              </a:tblGrid>
              <a:tr h="837269">
                <a:tc>
                  <a:txBody>
                    <a:bodyPr/>
                    <a:lstStyle/>
                    <a:p>
                      <a:pPr marL="0" marR="0" algn="l" rtl="0">
                        <a:lnSpc>
                          <a:spcPct val="115000"/>
                        </a:lnSpc>
                        <a:spcBef>
                          <a:spcPts val="400"/>
                        </a:spcBef>
                        <a:spcAft>
                          <a:spcPts val="200"/>
                        </a:spcAft>
                      </a:pPr>
                      <a:r>
                        <a:rPr lang="en-US" sz="12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Cases</a:t>
                      </a:r>
                      <a:br>
                        <a:rPr lang="en-US" sz="1200">
                          <a:effectLst/>
                        </a:rPr>
                      </a:br>
                      <a:r>
                        <a:rPr lang="en-US" sz="1200">
                          <a:effectLst/>
                        </a:rPr>
                        <a:t>(n =30)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Control</a:t>
                      </a:r>
                      <a:br>
                        <a:rPr lang="en-US" sz="1200">
                          <a:effectLst/>
                        </a:rPr>
                      </a:br>
                      <a:r>
                        <a:rPr lang="en-US" sz="1200">
                          <a:effectLst/>
                        </a:rPr>
                        <a:t>(n =10)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06004">
                <a:tc>
                  <a:txBody>
                    <a:bodyPr/>
                    <a:lstStyle/>
                    <a:p>
                      <a:pPr marL="0" marR="0" algn="l" rtl="0">
                        <a:lnSpc>
                          <a:spcPct val="115000"/>
                        </a:lnSpc>
                        <a:spcBef>
                          <a:spcPts val="400"/>
                        </a:spcBef>
                        <a:spcAft>
                          <a:spcPts val="200"/>
                        </a:spcAft>
                      </a:pPr>
                      <a:r>
                        <a:rPr lang="en-US" sz="1200" dirty="0">
                          <a:effectLst/>
                        </a:rPr>
                        <a:t>TG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06004">
                <a:tc>
                  <a:txBody>
                    <a:bodyPr/>
                    <a:lstStyle/>
                    <a:p>
                      <a:pPr marL="180340" marR="0" algn="l" rtl="0">
                        <a:lnSpc>
                          <a:spcPct val="115000"/>
                        </a:lnSpc>
                        <a:spcBef>
                          <a:spcPts val="400"/>
                        </a:spcBef>
                        <a:spcAft>
                          <a:spcPts val="200"/>
                        </a:spcAft>
                      </a:pPr>
                      <a:r>
                        <a:rPr lang="en-US" sz="1200">
                          <a:effectLst/>
                        </a:rPr>
                        <a:t>Min. – Max.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103.0 – 145.0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99.0 – 142.0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200">
                          <a:effectLst/>
                        </a:rPr>
                        <a:t>0.095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200">
                          <a:effectLst/>
                        </a:rPr>
                        <a:t>0.925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06004">
                <a:tc>
                  <a:txBody>
                    <a:bodyPr/>
                    <a:lstStyle/>
                    <a:p>
                      <a:pPr marL="180340" marR="0" algn="l" rtl="0">
                        <a:lnSpc>
                          <a:spcPct val="115000"/>
                        </a:lnSpc>
                        <a:spcBef>
                          <a:spcPts val="400"/>
                        </a:spcBef>
                        <a:spcAft>
                          <a:spcPts val="200"/>
                        </a:spcAft>
                      </a:pPr>
                      <a:r>
                        <a:rPr lang="en-US" sz="1200">
                          <a:effectLst/>
                        </a:rPr>
                        <a:t>Mean ± SD.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123.13 ± 12.14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122.70 ± 13.56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406004">
                <a:tc>
                  <a:txBody>
                    <a:bodyPr/>
                    <a:lstStyle/>
                    <a:p>
                      <a:pPr marL="180340" marR="0" algn="l" rtl="0">
                        <a:lnSpc>
                          <a:spcPct val="115000"/>
                        </a:lnSpc>
                        <a:spcBef>
                          <a:spcPts val="400"/>
                        </a:spcBef>
                        <a:spcAft>
                          <a:spcPts val="200"/>
                        </a:spcAft>
                      </a:pPr>
                      <a:r>
                        <a:rPr lang="en-US" sz="1200">
                          <a:effectLst/>
                        </a:rPr>
                        <a:t>Median.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121.50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123.50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406004">
                <a:tc>
                  <a:txBody>
                    <a:bodyPr/>
                    <a:lstStyle/>
                    <a:p>
                      <a:pPr marL="0" marR="0" algn="l" rtl="0">
                        <a:lnSpc>
                          <a:spcPct val="115000"/>
                        </a:lnSpc>
                        <a:spcBef>
                          <a:spcPts val="400"/>
                        </a:spcBef>
                        <a:spcAft>
                          <a:spcPts val="200"/>
                        </a:spcAft>
                      </a:pPr>
                      <a:r>
                        <a:rPr lang="en-US" sz="1200">
                          <a:effectLst/>
                        </a:rPr>
                        <a:t>Cholesterol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06004">
                <a:tc>
                  <a:txBody>
                    <a:bodyPr/>
                    <a:lstStyle/>
                    <a:p>
                      <a:pPr marL="180340" marR="0" algn="l" rtl="0">
                        <a:lnSpc>
                          <a:spcPct val="115000"/>
                        </a:lnSpc>
                        <a:spcBef>
                          <a:spcPts val="400"/>
                        </a:spcBef>
                        <a:spcAft>
                          <a:spcPts val="200"/>
                        </a:spcAft>
                      </a:pPr>
                      <a:r>
                        <a:rPr lang="en-US" sz="1200">
                          <a:effectLst/>
                        </a:rPr>
                        <a:t>Min. – Max.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163.0 – 193.0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122.0 – 156.0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200">
                          <a:effectLst/>
                        </a:rPr>
                        <a:t>11.424</a:t>
                      </a:r>
                      <a:r>
                        <a:rPr lang="en-US" sz="1200" baseline="300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200" dirty="0">
                          <a:effectLst/>
                        </a:rPr>
                        <a:t>&lt;0.001</a:t>
                      </a:r>
                      <a:r>
                        <a:rPr lang="en-US" sz="1200" baseline="300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06004">
                <a:tc>
                  <a:txBody>
                    <a:bodyPr/>
                    <a:lstStyle/>
                    <a:p>
                      <a:pPr marL="180340" marR="0" algn="l" rtl="0">
                        <a:lnSpc>
                          <a:spcPct val="115000"/>
                        </a:lnSpc>
                        <a:spcBef>
                          <a:spcPts val="400"/>
                        </a:spcBef>
                        <a:spcAft>
                          <a:spcPts val="200"/>
                        </a:spcAft>
                      </a:pPr>
                      <a:r>
                        <a:rPr lang="en-US" sz="1200">
                          <a:effectLst/>
                        </a:rPr>
                        <a:t>Mean ± SD.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179.40 ± 8.48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140.60 ± 11.56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406004">
                <a:tc>
                  <a:txBody>
                    <a:bodyPr/>
                    <a:lstStyle/>
                    <a:p>
                      <a:pPr marL="180340" marR="0" algn="l" rtl="0">
                        <a:lnSpc>
                          <a:spcPct val="115000"/>
                        </a:lnSpc>
                        <a:spcBef>
                          <a:spcPts val="400"/>
                        </a:spcBef>
                        <a:spcAft>
                          <a:spcPts val="200"/>
                        </a:spcAft>
                      </a:pPr>
                      <a:r>
                        <a:rPr lang="en-US" sz="1200">
                          <a:effectLst/>
                        </a:rPr>
                        <a:t>Median.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a:effectLst/>
                        </a:rPr>
                        <a:t>182.0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200" dirty="0">
                          <a:effectLst/>
                        </a:rPr>
                        <a:t>139.50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bl>
          </a:graphicData>
        </a:graphic>
      </p:graphicFrame>
      <p:sp>
        <p:nvSpPr>
          <p:cNvPr id="3" name="Rectangle 1"/>
          <p:cNvSpPr>
            <a:spLocks noChangeArrowheads="1"/>
          </p:cNvSpPr>
          <p:nvPr/>
        </p:nvSpPr>
        <p:spPr bwMode="auto">
          <a:xfrm>
            <a:off x="2050026" y="261994"/>
            <a:ext cx="7346033" cy="583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(3):	Comparison between the two studied groups according to Lipid profile</a:t>
            </a: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 Student t-test	</a:t>
            </a:r>
            <a:endParaRPr kumimoji="0" lang="en-US" altLang="zh-CN"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Statistically significant at p ≤ 0.05</a:t>
            </a:r>
            <a:endParaRPr kumimoji="0" lang="en-US" altLang="zh-CN"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4953390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6524" y="883033"/>
            <a:ext cx="9046578" cy="4401205"/>
          </a:xfrm>
          <a:prstGeom prst="rect">
            <a:avLst/>
          </a:prstGeom>
        </p:spPr>
        <p:txBody>
          <a:bodyPr wrap="square">
            <a:spAutoFit/>
          </a:bodyPr>
          <a:lstStyle/>
          <a:p>
            <a:r>
              <a:rPr lang="en-US" sz="2800" b="1" i="1" dirty="0">
                <a:solidFill>
                  <a:srgbClr val="3333FF"/>
                </a:solidFill>
              </a:rPr>
              <a:t>STUDY OF THE RELATION BETWEEN SERUM TESTOSTERONE LEVEL AND CAROTID ATHEROSCLEROSIS IN ELDERLY MALES</a:t>
            </a:r>
          </a:p>
          <a:p>
            <a:endParaRPr lang="en-US" sz="2800" dirty="0">
              <a:solidFill>
                <a:srgbClr val="3333FF"/>
              </a:solidFill>
            </a:endParaRPr>
          </a:p>
          <a:p>
            <a:r>
              <a:rPr lang="en-US" sz="2800" dirty="0" smtClean="0">
                <a:solidFill>
                  <a:schemeClr val="accent6">
                    <a:lumMod val="50000"/>
                  </a:schemeClr>
                </a:solidFill>
              </a:rPr>
              <a:t>BY:</a:t>
            </a:r>
            <a:endParaRPr lang="en-US" sz="2800" dirty="0">
              <a:solidFill>
                <a:schemeClr val="accent6">
                  <a:lumMod val="50000"/>
                </a:schemeClr>
              </a:solidFill>
            </a:endParaRPr>
          </a:p>
          <a:p>
            <a:r>
              <a:rPr lang="en-US" sz="2800" dirty="0">
                <a:solidFill>
                  <a:schemeClr val="accent6">
                    <a:lumMod val="50000"/>
                  </a:schemeClr>
                </a:solidFill>
              </a:rPr>
              <a:t>NANY </a:t>
            </a:r>
            <a:r>
              <a:rPr lang="en-US" sz="2800" dirty="0" smtClean="0">
                <a:solidFill>
                  <a:schemeClr val="accent6">
                    <a:lumMod val="50000"/>
                  </a:schemeClr>
                </a:solidFill>
              </a:rPr>
              <a:t>HASAN</a:t>
            </a:r>
            <a:endParaRPr lang="en-US" sz="2800" dirty="0">
              <a:solidFill>
                <a:schemeClr val="accent6">
                  <a:lumMod val="50000"/>
                </a:schemeClr>
              </a:solidFill>
            </a:endParaRPr>
          </a:p>
          <a:p>
            <a:r>
              <a:rPr lang="en-US" sz="2800" dirty="0">
                <a:solidFill>
                  <a:schemeClr val="accent6">
                    <a:lumMod val="50000"/>
                  </a:schemeClr>
                </a:solidFill>
              </a:rPr>
              <a:t>ASSISTANT PROFESSOR OF INTERNAL MEDICINE</a:t>
            </a:r>
          </a:p>
          <a:p>
            <a:r>
              <a:rPr lang="en-US" sz="2800" dirty="0">
                <a:solidFill>
                  <a:schemeClr val="accent6">
                    <a:lumMod val="50000"/>
                  </a:schemeClr>
                </a:solidFill>
              </a:rPr>
              <a:t>GERIATERICS DEPARTMENT</a:t>
            </a:r>
          </a:p>
          <a:p>
            <a:r>
              <a:rPr lang="en-US" sz="2800" dirty="0">
                <a:solidFill>
                  <a:schemeClr val="accent6">
                    <a:lumMod val="50000"/>
                  </a:schemeClr>
                </a:solidFill>
              </a:rPr>
              <a:t>ALEXANDRIA UNIVERSITY</a:t>
            </a:r>
          </a:p>
          <a:p>
            <a:r>
              <a:rPr lang="en-US" sz="2800" dirty="0">
                <a:solidFill>
                  <a:schemeClr val="accent6">
                    <a:lumMod val="50000"/>
                  </a:schemeClr>
                </a:solidFill>
              </a:rPr>
              <a:t>EGYPT</a:t>
            </a:r>
          </a:p>
        </p:txBody>
      </p:sp>
    </p:spTree>
    <p:extLst>
      <p:ext uri="{BB962C8B-B14F-4D97-AF65-F5344CB8AC3E}">
        <p14:creationId xmlns:p14="http://schemas.microsoft.com/office/powerpoint/2010/main" val="407483997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83941902"/>
              </p:ext>
            </p:extLst>
          </p:nvPr>
        </p:nvGraphicFramePr>
        <p:xfrm>
          <a:off x="634179" y="1283113"/>
          <a:ext cx="10427111" cy="3805081"/>
        </p:xfrm>
        <a:graphic>
          <a:graphicData uri="http://schemas.openxmlformats.org/drawingml/2006/table">
            <a:tbl>
              <a:tblPr firstRow="1" firstCol="1" bandRow="1">
                <a:tableStyleId>{5C22544A-7EE6-4342-B048-85BDC9FD1C3A}</a:tableStyleId>
              </a:tblPr>
              <a:tblGrid>
                <a:gridCol w="3066479"/>
                <a:gridCol w="2299859"/>
                <a:gridCol w="2299859"/>
                <a:gridCol w="1380457"/>
                <a:gridCol w="1380457"/>
              </a:tblGrid>
              <a:tr h="761017">
                <a:tc>
                  <a:txBody>
                    <a:bodyPr/>
                    <a:lstStyle/>
                    <a:p>
                      <a:pPr marL="0" marR="0" algn="l"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Cases</a:t>
                      </a:r>
                      <a:br>
                        <a:rPr lang="en-US" sz="1600">
                          <a:effectLst/>
                        </a:rPr>
                      </a:br>
                      <a:r>
                        <a:rPr lang="en-US" sz="1600">
                          <a:effectLst/>
                        </a:rPr>
                        <a:t>(n =30)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Control</a:t>
                      </a:r>
                      <a:br>
                        <a:rPr lang="en-US" sz="1600">
                          <a:effectLst/>
                        </a:rPr>
                      </a:br>
                      <a:r>
                        <a:rPr lang="en-US" sz="1600">
                          <a:effectLst/>
                        </a:rPr>
                        <a:t>(n =10)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p</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80508">
                <a:tc>
                  <a:txBody>
                    <a:bodyPr/>
                    <a:lstStyle/>
                    <a:p>
                      <a:pPr marL="0" marR="0" algn="l" rtl="0">
                        <a:lnSpc>
                          <a:spcPct val="115000"/>
                        </a:lnSpc>
                        <a:spcBef>
                          <a:spcPts val="400"/>
                        </a:spcBef>
                        <a:spcAft>
                          <a:spcPts val="200"/>
                        </a:spcAft>
                      </a:pPr>
                      <a:r>
                        <a:rPr lang="en-US" sz="1600">
                          <a:effectLst/>
                        </a:rPr>
                        <a:t>Urea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80508">
                <a:tc>
                  <a:txBody>
                    <a:bodyPr/>
                    <a:lstStyle/>
                    <a:p>
                      <a:pPr marL="180340" marR="0" algn="l" rtl="0">
                        <a:lnSpc>
                          <a:spcPct val="115000"/>
                        </a:lnSpc>
                        <a:spcBef>
                          <a:spcPts val="400"/>
                        </a:spcBef>
                        <a:spcAft>
                          <a:spcPts val="200"/>
                        </a:spcAft>
                      </a:pPr>
                      <a:r>
                        <a:rPr lang="en-US" sz="1600">
                          <a:effectLst/>
                        </a:rPr>
                        <a:t>Min. – Max.</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20.0 – 35.0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22.0 – 28.0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3.285</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0.002</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80508">
                <a:tc>
                  <a:txBody>
                    <a:bodyPr/>
                    <a:lstStyle/>
                    <a:p>
                      <a:pPr marL="180340" marR="0" algn="l" rtl="0">
                        <a:lnSpc>
                          <a:spcPct val="115000"/>
                        </a:lnSpc>
                        <a:spcBef>
                          <a:spcPts val="400"/>
                        </a:spcBef>
                        <a:spcAft>
                          <a:spcPts val="200"/>
                        </a:spcAft>
                      </a:pPr>
                      <a:r>
                        <a:rPr lang="en-US" sz="1600">
                          <a:effectLst/>
                        </a:rPr>
                        <a:t>Mean ± SD.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28.87 ± 3.28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25.20 ± 2.20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380508">
                <a:tc>
                  <a:txBody>
                    <a:bodyPr/>
                    <a:lstStyle/>
                    <a:p>
                      <a:pPr marL="180340" marR="0" algn="l" rtl="0">
                        <a:lnSpc>
                          <a:spcPct val="115000"/>
                        </a:lnSpc>
                        <a:spcBef>
                          <a:spcPts val="400"/>
                        </a:spcBef>
                        <a:spcAft>
                          <a:spcPts val="200"/>
                        </a:spcAft>
                      </a:pPr>
                      <a:r>
                        <a:rPr lang="en-US" sz="1600">
                          <a:effectLst/>
                        </a:rPr>
                        <a:t>Median.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29.0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380508">
                <a:tc>
                  <a:txBody>
                    <a:bodyPr/>
                    <a:lstStyle/>
                    <a:p>
                      <a:pPr marL="0" marR="0" algn="l" rtl="0">
                        <a:lnSpc>
                          <a:spcPct val="115000"/>
                        </a:lnSpc>
                        <a:spcBef>
                          <a:spcPts val="400"/>
                        </a:spcBef>
                        <a:spcAft>
                          <a:spcPts val="200"/>
                        </a:spcAft>
                      </a:pPr>
                      <a:r>
                        <a:rPr lang="en-US" sz="1600">
                          <a:effectLst/>
                        </a:rPr>
                        <a:t>Creatinine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80508">
                <a:tc>
                  <a:txBody>
                    <a:bodyPr/>
                    <a:lstStyle/>
                    <a:p>
                      <a:pPr marL="180340" marR="0" algn="l" rtl="0">
                        <a:lnSpc>
                          <a:spcPct val="115000"/>
                        </a:lnSpc>
                        <a:spcBef>
                          <a:spcPts val="400"/>
                        </a:spcBef>
                        <a:spcAft>
                          <a:spcPts val="200"/>
                        </a:spcAft>
                      </a:pPr>
                      <a:r>
                        <a:rPr lang="en-US" sz="1600">
                          <a:effectLst/>
                        </a:rPr>
                        <a:t>Min. – Max.</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0.80 – 1.20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0.70 – 1.10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2.900</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0.006</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80508">
                <a:tc>
                  <a:txBody>
                    <a:bodyPr/>
                    <a:lstStyle/>
                    <a:p>
                      <a:pPr marL="180340" marR="0" algn="l" rtl="0">
                        <a:lnSpc>
                          <a:spcPct val="115000"/>
                        </a:lnSpc>
                        <a:spcBef>
                          <a:spcPts val="400"/>
                        </a:spcBef>
                        <a:spcAft>
                          <a:spcPts val="200"/>
                        </a:spcAft>
                      </a:pPr>
                      <a:r>
                        <a:rPr lang="en-US" sz="1600">
                          <a:effectLst/>
                        </a:rPr>
                        <a:t>Mean ± SD.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1.02 ± 0.11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0.90 ± 0.12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380508">
                <a:tc>
                  <a:txBody>
                    <a:bodyPr/>
                    <a:lstStyle/>
                    <a:p>
                      <a:pPr marL="180340" marR="0" algn="l" rtl="0">
                        <a:lnSpc>
                          <a:spcPct val="115000"/>
                        </a:lnSpc>
                        <a:spcBef>
                          <a:spcPts val="400"/>
                        </a:spcBef>
                        <a:spcAft>
                          <a:spcPts val="200"/>
                        </a:spcAft>
                      </a:pPr>
                      <a:r>
                        <a:rPr lang="en-US" sz="1600">
                          <a:effectLst/>
                        </a:rPr>
                        <a:t>Median.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dirty="0">
                          <a:effectLst/>
                        </a:rPr>
                        <a:t>0.90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bl>
          </a:graphicData>
        </a:graphic>
      </p:graphicFrame>
      <p:sp>
        <p:nvSpPr>
          <p:cNvPr id="3" name="Rectangle 1"/>
          <p:cNvSpPr>
            <a:spLocks noChangeArrowheads="1"/>
          </p:cNvSpPr>
          <p:nvPr/>
        </p:nvSpPr>
        <p:spPr bwMode="auto">
          <a:xfrm>
            <a:off x="368709" y="320164"/>
            <a:ext cx="10139027" cy="5986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(4):	Comparison between the two studied groups according to kidney function</a:t>
            </a: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a:t>
            </a: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Student t-test	</a:t>
            </a:r>
            <a:endParaRPr kumimoji="0" lang="en-US" altLang="zh-CN"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Statistically significant at p ≤ 0.05</a:t>
            </a:r>
            <a:endParaRPr kumimoji="0" lang="en-US" altLang="zh-CN"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en-US" altLang="zh-CN"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en-US" altLang="zh-CN"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116909421"/>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7908418"/>
              </p:ext>
            </p:extLst>
          </p:nvPr>
        </p:nvGraphicFramePr>
        <p:xfrm>
          <a:off x="1371601" y="1430590"/>
          <a:ext cx="9306231" cy="4173799"/>
        </p:xfrm>
        <a:graphic>
          <a:graphicData uri="http://schemas.openxmlformats.org/drawingml/2006/table">
            <a:tbl>
              <a:tblPr firstRow="1" firstCol="1" bandRow="1">
                <a:tableStyleId>{5C22544A-7EE6-4342-B048-85BDC9FD1C3A}</a:tableStyleId>
              </a:tblPr>
              <a:tblGrid>
                <a:gridCol w="2740694"/>
                <a:gridCol w="2088294"/>
                <a:gridCol w="2088294"/>
                <a:gridCol w="1253467"/>
                <a:gridCol w="1135482"/>
              </a:tblGrid>
              <a:tr h="1076239">
                <a:tc>
                  <a:txBody>
                    <a:bodyPr/>
                    <a:lstStyle/>
                    <a:p>
                      <a:pPr marL="0" marR="0" algn="l" rtl="0">
                        <a:lnSpc>
                          <a:spcPct val="115000"/>
                        </a:lnSpc>
                        <a:spcBef>
                          <a:spcPts val="400"/>
                        </a:spcBef>
                        <a:spcAft>
                          <a:spcPts val="200"/>
                        </a:spcAf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Cases</a:t>
                      </a:r>
                      <a:br>
                        <a:rPr lang="en-US" sz="1600">
                          <a:effectLst/>
                        </a:rPr>
                      </a:br>
                      <a:r>
                        <a:rPr lang="en-US" sz="1600">
                          <a:effectLst/>
                        </a:rPr>
                        <a:t>(n =30)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Control</a:t>
                      </a:r>
                      <a:br>
                        <a:rPr lang="en-US" sz="1600">
                          <a:effectLst/>
                        </a:rPr>
                      </a:br>
                      <a:r>
                        <a:rPr lang="en-US" sz="1600">
                          <a:effectLst/>
                        </a:rPr>
                        <a:t>(n =10)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p</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87195">
                <a:tc>
                  <a:txBody>
                    <a:bodyPr/>
                    <a:lstStyle/>
                    <a:p>
                      <a:pPr marL="0" marR="0" algn="l" rtl="0">
                        <a:lnSpc>
                          <a:spcPct val="115000"/>
                        </a:lnSpc>
                        <a:spcBef>
                          <a:spcPts val="400"/>
                        </a:spcBef>
                        <a:spcAft>
                          <a:spcPts val="200"/>
                        </a:spcAft>
                      </a:pPr>
                      <a:r>
                        <a:rPr lang="en-US" sz="1600">
                          <a:effectLst/>
                        </a:rPr>
                        <a:t>SGPT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87195">
                <a:tc>
                  <a:txBody>
                    <a:bodyPr/>
                    <a:lstStyle/>
                    <a:p>
                      <a:pPr marL="180340" marR="0" algn="l" rtl="0">
                        <a:lnSpc>
                          <a:spcPct val="115000"/>
                        </a:lnSpc>
                        <a:spcBef>
                          <a:spcPts val="400"/>
                        </a:spcBef>
                        <a:spcAft>
                          <a:spcPts val="200"/>
                        </a:spcAft>
                      </a:pPr>
                      <a:r>
                        <a:rPr lang="en-US" sz="1600">
                          <a:effectLst/>
                        </a:rPr>
                        <a:t>Min. – Max.</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21.0 – 34.0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24.0 – 30.0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1.032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0.309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87195">
                <a:tc>
                  <a:txBody>
                    <a:bodyPr/>
                    <a:lstStyle/>
                    <a:p>
                      <a:pPr marL="180340" marR="0" algn="l" rtl="0">
                        <a:lnSpc>
                          <a:spcPct val="115000"/>
                        </a:lnSpc>
                        <a:spcBef>
                          <a:spcPts val="400"/>
                        </a:spcBef>
                        <a:spcAft>
                          <a:spcPts val="200"/>
                        </a:spcAft>
                      </a:pPr>
                      <a:r>
                        <a:rPr lang="en-US" sz="1600">
                          <a:effectLst/>
                        </a:rPr>
                        <a:t>Mean ± SD.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26.63 ± 3.32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26.80 ± 2.25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387195">
                <a:tc>
                  <a:txBody>
                    <a:bodyPr/>
                    <a:lstStyle/>
                    <a:p>
                      <a:pPr marL="180340" marR="0" algn="l" rtl="0">
                        <a:lnSpc>
                          <a:spcPct val="115000"/>
                        </a:lnSpc>
                        <a:spcBef>
                          <a:spcPts val="400"/>
                        </a:spcBef>
                        <a:spcAft>
                          <a:spcPts val="200"/>
                        </a:spcAft>
                      </a:pPr>
                      <a:r>
                        <a:rPr lang="en-US" sz="1600">
                          <a:effectLst/>
                        </a:rPr>
                        <a:t>Median.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26.0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387195">
                <a:tc>
                  <a:txBody>
                    <a:bodyPr/>
                    <a:lstStyle/>
                    <a:p>
                      <a:pPr marL="0" marR="0" algn="l" rtl="0">
                        <a:lnSpc>
                          <a:spcPct val="115000"/>
                        </a:lnSpc>
                        <a:spcBef>
                          <a:spcPts val="400"/>
                        </a:spcBef>
                        <a:spcAft>
                          <a:spcPts val="200"/>
                        </a:spcAft>
                      </a:pPr>
                      <a:r>
                        <a:rPr lang="en-US" sz="1600">
                          <a:effectLst/>
                        </a:rPr>
                        <a:t>SGOT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87195">
                <a:tc>
                  <a:txBody>
                    <a:bodyPr/>
                    <a:lstStyle/>
                    <a:p>
                      <a:pPr marL="180340" marR="0" algn="l" rtl="0">
                        <a:lnSpc>
                          <a:spcPct val="115000"/>
                        </a:lnSpc>
                        <a:spcBef>
                          <a:spcPts val="400"/>
                        </a:spcBef>
                        <a:spcAft>
                          <a:spcPts val="200"/>
                        </a:spcAft>
                      </a:pPr>
                      <a:r>
                        <a:rPr lang="en-US" sz="1600">
                          <a:effectLst/>
                        </a:rPr>
                        <a:t>Min. – Max.</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20.0 – 30.0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21.0 – 29.0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1.065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0.294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87195">
                <a:tc>
                  <a:txBody>
                    <a:bodyPr/>
                    <a:lstStyle/>
                    <a:p>
                      <a:pPr marL="180340" marR="0" algn="l" rtl="0">
                        <a:lnSpc>
                          <a:spcPct val="115000"/>
                        </a:lnSpc>
                        <a:spcBef>
                          <a:spcPts val="400"/>
                        </a:spcBef>
                        <a:spcAft>
                          <a:spcPts val="200"/>
                        </a:spcAft>
                      </a:pPr>
                      <a:r>
                        <a:rPr lang="en-US" sz="1600">
                          <a:effectLst/>
                        </a:rPr>
                        <a:t>Mean ± SD.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25.97 ± 2.71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24.90 ± 2.85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387195">
                <a:tc>
                  <a:txBody>
                    <a:bodyPr/>
                    <a:lstStyle/>
                    <a:p>
                      <a:pPr marL="180340" marR="0" algn="l" rtl="0">
                        <a:lnSpc>
                          <a:spcPct val="115000"/>
                        </a:lnSpc>
                        <a:spcBef>
                          <a:spcPts val="400"/>
                        </a:spcBef>
                        <a:spcAft>
                          <a:spcPts val="200"/>
                        </a:spcAft>
                      </a:pPr>
                      <a:r>
                        <a:rPr lang="en-US" sz="1600">
                          <a:effectLst/>
                        </a:rPr>
                        <a:t>Median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26.50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dirty="0">
                          <a:effectLst/>
                        </a:rPr>
                        <a:t>25.0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bl>
          </a:graphicData>
        </a:graphic>
      </p:graphicFrame>
      <p:sp>
        <p:nvSpPr>
          <p:cNvPr id="3" name="Rectangle 1"/>
          <p:cNvSpPr>
            <a:spLocks noChangeArrowheads="1"/>
          </p:cNvSpPr>
          <p:nvPr/>
        </p:nvSpPr>
        <p:spPr bwMode="auto">
          <a:xfrm>
            <a:off x="1106130" y="684524"/>
            <a:ext cx="14733946" cy="586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(5):	Comparison between the two studied groups according to Liver function</a:t>
            </a: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a:t>
            </a:r>
            <a:r>
              <a:rPr kumimoji="0" lang="en-US" altLang="zh-CN" sz="16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Student t-test	</a:t>
            </a:r>
            <a:endParaRPr kumimoji="0" lang="en-US" altLang="zh-CN"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9899066"/>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56392663"/>
              </p:ext>
            </p:extLst>
          </p:nvPr>
        </p:nvGraphicFramePr>
        <p:xfrm>
          <a:off x="1017639" y="988136"/>
          <a:ext cx="10427110" cy="5121233"/>
        </p:xfrm>
        <a:graphic>
          <a:graphicData uri="http://schemas.openxmlformats.org/drawingml/2006/table">
            <a:tbl>
              <a:tblPr firstRow="1" firstCol="1" bandRow="1">
                <a:tableStyleId>{5C22544A-7EE6-4342-B048-85BDC9FD1C3A}</a:tableStyleId>
              </a:tblPr>
              <a:tblGrid>
                <a:gridCol w="3092651"/>
                <a:gridCol w="2319488"/>
                <a:gridCol w="2319488"/>
                <a:gridCol w="1392238"/>
                <a:gridCol w="1303245"/>
              </a:tblGrid>
              <a:tr h="569025">
                <a:tc>
                  <a:txBody>
                    <a:bodyPr/>
                    <a:lstStyle/>
                    <a:p>
                      <a:pPr marL="0" marR="0" algn="l"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Cases</a:t>
                      </a:r>
                      <a:br>
                        <a:rPr lang="en-US" sz="1600">
                          <a:effectLst/>
                        </a:rPr>
                      </a:br>
                      <a:r>
                        <a:rPr lang="en-US" sz="1600">
                          <a:effectLst/>
                        </a:rPr>
                        <a:t>(n =30)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Control</a:t>
                      </a:r>
                      <a:br>
                        <a:rPr lang="en-US" sz="1600">
                          <a:effectLst/>
                        </a:rPr>
                      </a:br>
                      <a:r>
                        <a:rPr lang="en-US" sz="1600">
                          <a:effectLst/>
                        </a:rPr>
                        <a:t>(n =10)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Test of sig</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p</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84513">
                <a:tc>
                  <a:txBody>
                    <a:bodyPr/>
                    <a:lstStyle/>
                    <a:p>
                      <a:pPr marL="0" marR="0" algn="l" rtl="0">
                        <a:lnSpc>
                          <a:spcPct val="115000"/>
                        </a:lnSpc>
                        <a:spcBef>
                          <a:spcPts val="400"/>
                        </a:spcBef>
                        <a:spcAft>
                          <a:spcPts val="200"/>
                        </a:spcAft>
                      </a:pPr>
                      <a:r>
                        <a:rPr lang="en-US" sz="1600">
                          <a:effectLst/>
                        </a:rPr>
                        <a:t>Total testosterone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84513">
                <a:tc>
                  <a:txBody>
                    <a:bodyPr/>
                    <a:lstStyle/>
                    <a:p>
                      <a:pPr marL="180340" marR="0" algn="l" rtl="0">
                        <a:lnSpc>
                          <a:spcPct val="115000"/>
                        </a:lnSpc>
                        <a:spcBef>
                          <a:spcPts val="400"/>
                        </a:spcBef>
                        <a:spcAft>
                          <a:spcPts val="200"/>
                        </a:spcAft>
                      </a:pPr>
                      <a:r>
                        <a:rPr lang="en-US" sz="1600">
                          <a:effectLst/>
                        </a:rPr>
                        <a:t>Min. – Max.</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3.50 – 11.60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8.50 – 32.80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t= 5.354</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&lt;0.001</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84513">
                <a:tc>
                  <a:txBody>
                    <a:bodyPr/>
                    <a:lstStyle/>
                    <a:p>
                      <a:pPr marL="180340" marR="0" algn="l" rtl="0">
                        <a:lnSpc>
                          <a:spcPct val="115000"/>
                        </a:lnSpc>
                        <a:spcBef>
                          <a:spcPts val="400"/>
                        </a:spcBef>
                        <a:spcAft>
                          <a:spcPts val="200"/>
                        </a:spcAft>
                      </a:pPr>
                      <a:r>
                        <a:rPr lang="en-US" sz="1600">
                          <a:effectLst/>
                        </a:rPr>
                        <a:t>Mean ± SD.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6.94 ± 1.84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20.89 ± 8.17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284513">
                <a:tc>
                  <a:txBody>
                    <a:bodyPr/>
                    <a:lstStyle/>
                    <a:p>
                      <a:pPr marL="180340" marR="0" algn="l" rtl="0">
                        <a:lnSpc>
                          <a:spcPct val="115000"/>
                        </a:lnSpc>
                        <a:spcBef>
                          <a:spcPts val="400"/>
                        </a:spcBef>
                        <a:spcAft>
                          <a:spcPts val="200"/>
                        </a:spcAft>
                      </a:pPr>
                      <a:r>
                        <a:rPr lang="en-US" sz="1600">
                          <a:effectLst/>
                        </a:rPr>
                        <a:t>Median.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6.95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21.15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284513">
                <a:tc>
                  <a:txBody>
                    <a:bodyPr/>
                    <a:lstStyle/>
                    <a:p>
                      <a:pPr marL="0" marR="0" algn="l" rtl="0">
                        <a:lnSpc>
                          <a:spcPct val="115000"/>
                        </a:lnSpc>
                        <a:spcBef>
                          <a:spcPts val="400"/>
                        </a:spcBef>
                        <a:spcAft>
                          <a:spcPts val="200"/>
                        </a:spcAft>
                      </a:pPr>
                      <a:r>
                        <a:rPr lang="en-US" sz="1600">
                          <a:effectLst/>
                        </a:rPr>
                        <a:t>SHBG</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84513">
                <a:tc>
                  <a:txBody>
                    <a:bodyPr/>
                    <a:lstStyle/>
                    <a:p>
                      <a:pPr marL="180340" marR="0" algn="l" rtl="0">
                        <a:lnSpc>
                          <a:spcPct val="115000"/>
                        </a:lnSpc>
                        <a:spcBef>
                          <a:spcPts val="400"/>
                        </a:spcBef>
                        <a:spcAft>
                          <a:spcPts val="200"/>
                        </a:spcAft>
                      </a:pPr>
                      <a:r>
                        <a:rPr lang="en-US" sz="1600">
                          <a:effectLst/>
                        </a:rPr>
                        <a:t>Min. – Max.</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38.0 – 97.0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23.50 – 56.80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t =</a:t>
                      </a:r>
                    </a:p>
                    <a:p>
                      <a:pPr marL="0" marR="0" algn="ctr" rtl="0">
                        <a:lnSpc>
                          <a:spcPct val="115000"/>
                        </a:lnSpc>
                        <a:spcBef>
                          <a:spcPts val="400"/>
                        </a:spcBef>
                        <a:spcAft>
                          <a:spcPts val="200"/>
                        </a:spcAft>
                      </a:pPr>
                      <a:r>
                        <a:rPr lang="en-US" sz="1600">
                          <a:effectLst/>
                        </a:rPr>
                        <a:t>4.796</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&lt;0.001</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84513">
                <a:tc>
                  <a:txBody>
                    <a:bodyPr/>
                    <a:lstStyle/>
                    <a:p>
                      <a:pPr marL="180340" marR="0" algn="l" rtl="0">
                        <a:lnSpc>
                          <a:spcPct val="115000"/>
                        </a:lnSpc>
                        <a:spcBef>
                          <a:spcPts val="400"/>
                        </a:spcBef>
                        <a:spcAft>
                          <a:spcPts val="200"/>
                        </a:spcAft>
                      </a:pPr>
                      <a:r>
                        <a:rPr lang="en-US" sz="1600">
                          <a:effectLst/>
                        </a:rPr>
                        <a:t>Mean ± SD.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64.0 ± 15.08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38.91 ± 11.58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284513">
                <a:tc>
                  <a:txBody>
                    <a:bodyPr/>
                    <a:lstStyle/>
                    <a:p>
                      <a:pPr marL="180340" marR="0" algn="l" rtl="0">
                        <a:lnSpc>
                          <a:spcPct val="115000"/>
                        </a:lnSpc>
                        <a:spcBef>
                          <a:spcPts val="400"/>
                        </a:spcBef>
                        <a:spcAft>
                          <a:spcPts val="200"/>
                        </a:spcAft>
                      </a:pPr>
                      <a:r>
                        <a:rPr lang="en-US" sz="1600">
                          <a:effectLst/>
                        </a:rPr>
                        <a:t>Median.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62.0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36.55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284513">
                <a:tc>
                  <a:txBody>
                    <a:bodyPr/>
                    <a:lstStyle/>
                    <a:p>
                      <a:pPr marL="0" marR="0" algn="l" rtl="0">
                        <a:lnSpc>
                          <a:spcPct val="115000"/>
                        </a:lnSpc>
                        <a:spcBef>
                          <a:spcPts val="400"/>
                        </a:spcBef>
                        <a:spcAft>
                          <a:spcPts val="200"/>
                        </a:spcAft>
                      </a:pPr>
                      <a:r>
                        <a:rPr lang="en-US" sz="1600">
                          <a:effectLst/>
                        </a:rPr>
                        <a:t>FAI</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84513">
                <a:tc>
                  <a:txBody>
                    <a:bodyPr/>
                    <a:lstStyle/>
                    <a:p>
                      <a:pPr marL="180340" marR="0" algn="l" rtl="0">
                        <a:lnSpc>
                          <a:spcPct val="115000"/>
                        </a:lnSpc>
                        <a:spcBef>
                          <a:spcPts val="400"/>
                        </a:spcBef>
                        <a:spcAft>
                          <a:spcPts val="200"/>
                        </a:spcAft>
                      </a:pPr>
                      <a:r>
                        <a:rPr lang="en-US" sz="1600">
                          <a:effectLst/>
                        </a:rPr>
                        <a:t>Min. – Max.</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4.02 – 30.50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34.40 – 65.90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Z=</a:t>
                      </a:r>
                    </a:p>
                    <a:p>
                      <a:pPr marL="0" marR="0" algn="ctr" rtl="0">
                        <a:lnSpc>
                          <a:spcPct val="115000"/>
                        </a:lnSpc>
                        <a:spcBef>
                          <a:spcPts val="400"/>
                        </a:spcBef>
                        <a:spcAft>
                          <a:spcPts val="200"/>
                        </a:spcAft>
                      </a:pPr>
                      <a:r>
                        <a:rPr lang="en-US" sz="1600">
                          <a:effectLst/>
                        </a:rPr>
                        <a:t>4.686</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&lt;0.001</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84513">
                <a:tc>
                  <a:txBody>
                    <a:bodyPr/>
                    <a:lstStyle/>
                    <a:p>
                      <a:pPr marL="180340" marR="0" algn="l" rtl="0">
                        <a:lnSpc>
                          <a:spcPct val="115000"/>
                        </a:lnSpc>
                        <a:spcBef>
                          <a:spcPts val="400"/>
                        </a:spcBef>
                        <a:spcAft>
                          <a:spcPts val="200"/>
                        </a:spcAft>
                      </a:pPr>
                      <a:r>
                        <a:rPr lang="en-US" sz="1600">
                          <a:effectLst/>
                        </a:rPr>
                        <a:t>Mean ± SD.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11.87 ± 6.17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52.57 ± 11.53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284513">
                <a:tc>
                  <a:txBody>
                    <a:bodyPr/>
                    <a:lstStyle/>
                    <a:p>
                      <a:pPr marL="180340" marR="0" algn="l" rtl="0">
                        <a:lnSpc>
                          <a:spcPct val="115000"/>
                        </a:lnSpc>
                        <a:spcBef>
                          <a:spcPts val="400"/>
                        </a:spcBef>
                        <a:spcAft>
                          <a:spcPts val="200"/>
                        </a:spcAft>
                      </a:pPr>
                      <a:r>
                        <a:rPr lang="en-US" sz="1600">
                          <a:effectLst/>
                        </a:rPr>
                        <a:t>Median.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11.18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57.35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284513">
                <a:tc>
                  <a:txBody>
                    <a:bodyPr/>
                    <a:lstStyle/>
                    <a:p>
                      <a:pPr marL="0" marR="0" algn="l" rtl="0">
                        <a:lnSpc>
                          <a:spcPct val="115000"/>
                        </a:lnSpc>
                        <a:spcBef>
                          <a:spcPts val="400"/>
                        </a:spcBef>
                        <a:spcAft>
                          <a:spcPts val="200"/>
                        </a:spcAft>
                      </a:pPr>
                      <a:r>
                        <a:rPr lang="en-US" sz="1600">
                          <a:effectLst/>
                        </a:rPr>
                        <a:t>IMT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84513">
                <a:tc>
                  <a:txBody>
                    <a:bodyPr/>
                    <a:lstStyle/>
                    <a:p>
                      <a:pPr marL="180340" marR="0" algn="l" rtl="0">
                        <a:lnSpc>
                          <a:spcPct val="115000"/>
                        </a:lnSpc>
                        <a:spcBef>
                          <a:spcPts val="400"/>
                        </a:spcBef>
                        <a:spcAft>
                          <a:spcPts val="200"/>
                        </a:spcAft>
                      </a:pPr>
                      <a:r>
                        <a:rPr lang="en-US" sz="1600">
                          <a:effectLst/>
                        </a:rPr>
                        <a:t>Min. – Max.</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0.70 – 1.08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0.71 – 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t =</a:t>
                      </a:r>
                    </a:p>
                    <a:p>
                      <a:pPr marL="0" marR="0" algn="ctr" rtl="0">
                        <a:lnSpc>
                          <a:spcPct val="115000"/>
                        </a:lnSpc>
                        <a:spcBef>
                          <a:spcPts val="400"/>
                        </a:spcBef>
                        <a:spcAft>
                          <a:spcPts val="200"/>
                        </a:spcAft>
                      </a:pPr>
                      <a:r>
                        <a:rPr lang="en-US" sz="1600">
                          <a:effectLst/>
                        </a:rPr>
                        <a:t>3.513</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0.001</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84513">
                <a:tc>
                  <a:txBody>
                    <a:bodyPr/>
                    <a:lstStyle/>
                    <a:p>
                      <a:pPr marL="180340" marR="0" algn="l" rtl="0">
                        <a:lnSpc>
                          <a:spcPct val="115000"/>
                        </a:lnSpc>
                        <a:spcBef>
                          <a:spcPts val="400"/>
                        </a:spcBef>
                        <a:spcAft>
                          <a:spcPts val="200"/>
                        </a:spcAft>
                      </a:pPr>
                      <a:r>
                        <a:rPr lang="en-US" sz="1600">
                          <a:effectLst/>
                        </a:rPr>
                        <a:t>Mean ± SD.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0.96 ± 0.13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0.80 ± 0.10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284513">
                <a:tc>
                  <a:txBody>
                    <a:bodyPr/>
                    <a:lstStyle/>
                    <a:p>
                      <a:pPr marL="180340" marR="0" algn="l" rtl="0">
                        <a:lnSpc>
                          <a:spcPct val="115000"/>
                        </a:lnSpc>
                        <a:spcBef>
                          <a:spcPts val="400"/>
                        </a:spcBef>
                        <a:spcAft>
                          <a:spcPts val="200"/>
                        </a:spcAft>
                      </a:pPr>
                      <a:r>
                        <a:rPr lang="en-US" sz="1600">
                          <a:effectLst/>
                        </a:rPr>
                        <a:t>Median.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1.02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dirty="0">
                          <a:effectLst/>
                        </a:rPr>
                        <a:t>0.78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bl>
          </a:graphicData>
        </a:graphic>
      </p:graphicFrame>
      <p:sp>
        <p:nvSpPr>
          <p:cNvPr id="3" name="Rectangle 1"/>
          <p:cNvSpPr>
            <a:spLocks noChangeArrowheads="1"/>
          </p:cNvSpPr>
          <p:nvPr/>
        </p:nvSpPr>
        <p:spPr bwMode="auto">
          <a:xfrm>
            <a:off x="516194" y="522165"/>
            <a:ext cx="15220642" cy="6324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(6):	Comparison between the two studied groups according to different parameters</a:t>
            </a: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 Student t-test	</a:t>
            </a:r>
            <a:endParaRPr kumimoji="0" lang="en-US" altLang="zh-CN" sz="1400" b="0"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Z: Z for Mann Whitney test</a:t>
            </a:r>
            <a:endParaRPr kumimoji="0" lang="en-US" altLang="zh-CN" sz="1400" b="0"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Statistically significant at p ≤ 0.05</a:t>
            </a:r>
            <a:endParaRPr kumimoji="0" lang="en-US" altLang="zh-CN"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952688156"/>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3193961" y="721217"/>
            <a:ext cx="5486400" cy="3892698"/>
          </a:xfrm>
          <a:prstGeom prst="rect">
            <a:avLst/>
          </a:prstGeom>
          <a:noFill/>
          <a:ln w="9525">
            <a:noFill/>
            <a:miter lim="800000"/>
            <a:headEnd/>
            <a:tailEnd/>
          </a:ln>
        </p:spPr>
      </p:pic>
      <p:sp>
        <p:nvSpPr>
          <p:cNvPr id="4" name="Rectangle 3"/>
          <p:cNvSpPr/>
          <p:nvPr/>
        </p:nvSpPr>
        <p:spPr>
          <a:xfrm>
            <a:off x="2987900" y="4523145"/>
            <a:ext cx="5975796" cy="1346331"/>
          </a:xfrm>
          <a:prstGeom prst="rect">
            <a:avLst/>
          </a:prstGeom>
        </p:spPr>
        <p:txBody>
          <a:bodyPr wrap="square">
            <a:spAutoFit/>
          </a:bodyPr>
          <a:lstStyle/>
          <a:p>
            <a:pPr marL="900430" indent="-900430" algn="just">
              <a:lnSpc>
                <a:spcPct val="115000"/>
              </a:lnSpc>
            </a:pPr>
            <a:endParaRPr lang="en-US" b="1" dirty="0" smtClean="0">
              <a:latin typeface="Times New Roman" panose="02020603050405020304" pitchFamily="18" charset="0"/>
              <a:ea typeface="SimSun" panose="02010600030101010101" pitchFamily="2" charset="-122"/>
              <a:cs typeface="Arial" panose="020B0604020202020204" pitchFamily="34" charset="0"/>
            </a:endParaRPr>
          </a:p>
          <a:p>
            <a:pPr marL="900430" indent="-900430" algn="just">
              <a:lnSpc>
                <a:spcPct val="115000"/>
              </a:lnSpc>
            </a:pPr>
            <a:endParaRPr lang="en-US" b="1" dirty="0">
              <a:latin typeface="Times New Roman" panose="02020603050405020304" pitchFamily="18" charset="0"/>
              <a:ea typeface="SimSun" panose="02010600030101010101" pitchFamily="2" charset="-122"/>
              <a:cs typeface="Arial" panose="020B0604020202020204" pitchFamily="34" charset="0"/>
            </a:endParaRPr>
          </a:p>
          <a:p>
            <a:pPr marL="900430" indent="-900430" algn="just">
              <a:lnSpc>
                <a:spcPct val="115000"/>
              </a:lnSpc>
            </a:pPr>
            <a:r>
              <a:rPr lang="en-US" b="1" dirty="0" smtClean="0">
                <a:latin typeface="Times New Roman" panose="02020603050405020304" pitchFamily="18" charset="0"/>
                <a:ea typeface="SimSun" panose="02010600030101010101" pitchFamily="2" charset="-122"/>
                <a:cs typeface="Arial" panose="020B0604020202020204" pitchFamily="34" charset="0"/>
              </a:rPr>
              <a:t>Figure </a:t>
            </a:r>
            <a:r>
              <a:rPr lang="en-US" b="1" dirty="0">
                <a:latin typeface="Times New Roman" panose="02020603050405020304" pitchFamily="18" charset="0"/>
                <a:ea typeface="SimSun" panose="02010600030101010101" pitchFamily="2" charset="-122"/>
                <a:cs typeface="Arial" panose="020B0604020202020204" pitchFamily="34" charset="0"/>
              </a:rPr>
              <a:t>(1):	</a:t>
            </a:r>
            <a:r>
              <a:rPr lang="en-US" b="1" dirty="0">
                <a:latin typeface="Times New Roman" panose="02020603050405020304" pitchFamily="18" charset="0"/>
                <a:ea typeface="Calibri" panose="020F0502020204030204" pitchFamily="34" charset="0"/>
                <a:cs typeface="Arial" panose="020B0604020202020204" pitchFamily="34" charset="0"/>
              </a:rPr>
              <a:t>Comparison between the two studied groups according to Total testosterone</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585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3103810" y="1058513"/>
            <a:ext cx="5264574" cy="3693791"/>
          </a:xfrm>
          <a:prstGeom prst="rect">
            <a:avLst/>
          </a:prstGeom>
          <a:noFill/>
          <a:ln w="9525">
            <a:noFill/>
            <a:miter lim="800000"/>
            <a:headEnd/>
            <a:tailEnd/>
          </a:ln>
        </p:spPr>
      </p:pic>
      <p:sp>
        <p:nvSpPr>
          <p:cNvPr id="3" name="Rectangle 2"/>
          <p:cNvSpPr/>
          <p:nvPr/>
        </p:nvSpPr>
        <p:spPr>
          <a:xfrm>
            <a:off x="2688097" y="4918843"/>
            <a:ext cx="6096000" cy="729430"/>
          </a:xfrm>
          <a:prstGeom prst="rect">
            <a:avLst/>
          </a:prstGeom>
        </p:spPr>
        <p:txBody>
          <a:bodyPr>
            <a:spAutoFit/>
          </a:bodyPr>
          <a:lstStyle/>
          <a:p>
            <a:pPr marL="900430" indent="-900430" algn="just">
              <a:lnSpc>
                <a:spcPct val="115000"/>
              </a:lnSpc>
            </a:pPr>
            <a:r>
              <a:rPr lang="en-US" b="1" dirty="0">
                <a:latin typeface="Times New Roman" panose="02020603050405020304" pitchFamily="18" charset="0"/>
                <a:ea typeface="SimSun" panose="02010600030101010101" pitchFamily="2" charset="-122"/>
                <a:cs typeface="Arial" panose="020B0604020202020204" pitchFamily="34" charset="0"/>
              </a:rPr>
              <a:t>Figure (2):	Comparison between the two studied groups according to SHBG</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91717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2932059" y="721217"/>
            <a:ext cx="5580876" cy="4304821"/>
          </a:xfrm>
          <a:prstGeom prst="rect">
            <a:avLst/>
          </a:prstGeom>
          <a:noFill/>
          <a:ln w="9525">
            <a:noFill/>
            <a:miter lim="800000"/>
            <a:headEnd/>
            <a:tailEnd/>
          </a:ln>
        </p:spPr>
      </p:pic>
      <p:sp>
        <p:nvSpPr>
          <p:cNvPr id="3" name="Rectangle 2"/>
          <p:cNvSpPr/>
          <p:nvPr/>
        </p:nvSpPr>
        <p:spPr>
          <a:xfrm>
            <a:off x="2932059" y="5240815"/>
            <a:ext cx="6096000" cy="729430"/>
          </a:xfrm>
          <a:prstGeom prst="rect">
            <a:avLst/>
          </a:prstGeom>
        </p:spPr>
        <p:txBody>
          <a:bodyPr>
            <a:spAutoFit/>
          </a:bodyPr>
          <a:lstStyle/>
          <a:p>
            <a:pPr marL="900430" indent="-900430" algn="just">
              <a:lnSpc>
                <a:spcPct val="115000"/>
              </a:lnSpc>
            </a:pPr>
            <a:r>
              <a:rPr lang="en-US" b="1" dirty="0">
                <a:latin typeface="Times New Roman" panose="02020603050405020304" pitchFamily="18" charset="0"/>
                <a:ea typeface="SimSun" panose="02010600030101010101" pitchFamily="2" charset="-122"/>
                <a:cs typeface="Arial" panose="020B0604020202020204" pitchFamily="34" charset="0"/>
              </a:rPr>
              <a:t>Figure (3):	Comparison between the two studied groups according to FAI</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9551672"/>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1596981" y="347730"/>
            <a:ext cx="6967501" cy="4498004"/>
          </a:xfrm>
          <a:prstGeom prst="rect">
            <a:avLst/>
          </a:prstGeom>
          <a:noFill/>
          <a:ln w="9525">
            <a:noFill/>
            <a:miter lim="800000"/>
            <a:headEnd/>
            <a:tailEnd/>
          </a:ln>
        </p:spPr>
      </p:pic>
      <p:sp>
        <p:nvSpPr>
          <p:cNvPr id="3" name="Rectangle 2"/>
          <p:cNvSpPr/>
          <p:nvPr/>
        </p:nvSpPr>
        <p:spPr>
          <a:xfrm>
            <a:off x="1493948" y="5151145"/>
            <a:ext cx="7650051" cy="1088503"/>
          </a:xfrm>
          <a:prstGeom prst="rect">
            <a:avLst/>
          </a:prstGeom>
        </p:spPr>
        <p:txBody>
          <a:bodyPr wrap="square">
            <a:spAutoFit/>
          </a:bodyPr>
          <a:lstStyle/>
          <a:p>
            <a:pPr marL="900430" indent="-900430" algn="just">
              <a:lnSpc>
                <a:spcPct val="115000"/>
              </a:lnSpc>
            </a:pPr>
            <a:r>
              <a:rPr lang="en-US" b="1" dirty="0">
                <a:latin typeface="Times New Roman" panose="02020603050405020304" pitchFamily="18" charset="0"/>
                <a:ea typeface="SimSun" panose="02010600030101010101" pitchFamily="2" charset="-122"/>
                <a:cs typeface="Arial" panose="020B0604020202020204" pitchFamily="34" charset="0"/>
              </a:rPr>
              <a:t>Figure (4):	Comparison between the two studied groups according to IMT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900430" indent="-900430" algn="just">
              <a:lnSpc>
                <a:spcPct val="125000"/>
              </a:lnSpc>
              <a:spcBef>
                <a:spcPts val="1000"/>
              </a:spcBef>
              <a:spcAft>
                <a:spcPts val="1000"/>
              </a:spcAft>
            </a:pPr>
            <a:r>
              <a:rPr lang="en-US" sz="1200" dirty="0">
                <a:latin typeface="Times New Roman" panose="02020603050405020304" pitchFamily="18" charset="0"/>
                <a:ea typeface="SimSun" panose="02010600030101010101" pitchFamily="2" charset="-122"/>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7273202"/>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86319791"/>
              </p:ext>
            </p:extLst>
          </p:nvPr>
        </p:nvGraphicFramePr>
        <p:xfrm>
          <a:off x="850007" y="927278"/>
          <a:ext cx="9736428" cy="4014706"/>
        </p:xfrm>
        <a:graphic>
          <a:graphicData uri="http://schemas.openxmlformats.org/drawingml/2006/table">
            <a:tbl>
              <a:tblPr firstRow="1" firstCol="1" bandRow="1">
                <a:tableStyleId>{5C22544A-7EE6-4342-B048-85BDC9FD1C3A}</a:tableStyleId>
              </a:tblPr>
              <a:tblGrid>
                <a:gridCol w="2863358"/>
                <a:gridCol w="1073128"/>
                <a:gridCol w="1074391"/>
                <a:gridCol w="1073128"/>
                <a:gridCol w="1074391"/>
                <a:gridCol w="1289016"/>
                <a:gridCol w="1289016"/>
              </a:tblGrid>
              <a:tr h="822802">
                <a:tc>
                  <a:txBody>
                    <a:bodyPr/>
                    <a:lstStyle/>
                    <a:p>
                      <a:pPr marL="0" marR="0" algn="l"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marL="0" marR="0" algn="ctr" rtl="0">
                        <a:lnSpc>
                          <a:spcPct val="115000"/>
                        </a:lnSpc>
                        <a:spcBef>
                          <a:spcPts val="400"/>
                        </a:spcBef>
                        <a:spcAft>
                          <a:spcPts val="200"/>
                        </a:spcAft>
                      </a:pPr>
                      <a:r>
                        <a:rPr lang="en-US" sz="1600">
                          <a:effectLst/>
                        </a:rPr>
                        <a:t>Cases</a:t>
                      </a:r>
                      <a:br>
                        <a:rPr lang="en-US" sz="1600">
                          <a:effectLst/>
                        </a:rPr>
                      </a:br>
                      <a:r>
                        <a:rPr lang="en-US" sz="1600">
                          <a:effectLst/>
                        </a:rPr>
                        <a:t>(n =30)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rtl="0">
                        <a:lnSpc>
                          <a:spcPct val="115000"/>
                        </a:lnSpc>
                        <a:spcBef>
                          <a:spcPts val="400"/>
                        </a:spcBef>
                        <a:spcAft>
                          <a:spcPts val="200"/>
                        </a:spcAft>
                      </a:pPr>
                      <a:r>
                        <a:rPr lang="en-US" sz="1600">
                          <a:effectLst/>
                        </a:rPr>
                        <a:t>Control</a:t>
                      </a:r>
                      <a:br>
                        <a:rPr lang="en-US" sz="1600">
                          <a:effectLst/>
                        </a:rPr>
                      </a:br>
                      <a:r>
                        <a:rPr lang="en-US" sz="1600">
                          <a:effectLst/>
                        </a:rPr>
                        <a:t>(n =10)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rowSpan="2">
                  <a:txBody>
                    <a:bodyPr/>
                    <a:lstStyle/>
                    <a:p>
                      <a:pPr marL="0" marR="0" algn="ctr" rtl="0">
                        <a:lnSpc>
                          <a:spcPct val="115000"/>
                        </a:lnSpc>
                        <a:spcBef>
                          <a:spcPts val="400"/>
                        </a:spcBef>
                        <a:spcAft>
                          <a:spcPts val="200"/>
                        </a:spcAft>
                      </a:pPr>
                      <a:r>
                        <a:rPr lang="en-US" sz="1600">
                          <a:effectLst/>
                        </a:rPr>
                        <a:t>Test of sig</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marL="0" marR="0" algn="ctr" rtl="0">
                        <a:lnSpc>
                          <a:spcPct val="115000"/>
                        </a:lnSpc>
                        <a:spcBef>
                          <a:spcPts val="400"/>
                        </a:spcBef>
                        <a:spcAft>
                          <a:spcPts val="200"/>
                        </a:spcAft>
                      </a:pPr>
                      <a:r>
                        <a:rPr lang="en-US" sz="1600">
                          <a:effectLst/>
                        </a:rPr>
                        <a:t>p</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98988">
                <a:tc>
                  <a:txBody>
                    <a:bodyPr/>
                    <a:lstStyle/>
                    <a:p>
                      <a:pPr marL="0" marR="0" algn="l"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No.</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No.</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398988">
                <a:tc>
                  <a:txBody>
                    <a:bodyPr/>
                    <a:lstStyle/>
                    <a:p>
                      <a:pPr marL="0" marR="0" algn="l" rtl="0">
                        <a:lnSpc>
                          <a:spcPct val="115000"/>
                        </a:lnSpc>
                        <a:spcBef>
                          <a:spcPts val="400"/>
                        </a:spcBef>
                        <a:spcAft>
                          <a:spcPts val="200"/>
                        </a:spcAft>
                      </a:pPr>
                      <a:r>
                        <a:rPr lang="en-US" sz="1600">
                          <a:effectLst/>
                        </a:rPr>
                        <a:t>Number of plaques</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98988">
                <a:tc>
                  <a:txBody>
                    <a:bodyPr/>
                    <a:lstStyle/>
                    <a:p>
                      <a:pPr marL="180340" marR="0" algn="l" rtl="0">
                        <a:lnSpc>
                          <a:spcPct val="115000"/>
                        </a:lnSpc>
                        <a:spcBef>
                          <a:spcPts val="400"/>
                        </a:spcBef>
                        <a:spcAft>
                          <a:spcPts val="200"/>
                        </a:spcAft>
                      </a:pPr>
                      <a:r>
                        <a:rPr lang="en-US" sz="1600">
                          <a:effectLst/>
                        </a:rPr>
                        <a:t>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33.3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90.0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c</a:t>
                      </a:r>
                      <a:r>
                        <a:rPr lang="en-US" sz="1600" baseline="30000">
                          <a:effectLst/>
                        </a:rPr>
                        <a:t>2</a:t>
                      </a:r>
                      <a:r>
                        <a:rPr lang="en-US" sz="1600">
                          <a:effectLst/>
                        </a:rPr>
                        <a:t>=</a:t>
                      </a:r>
                    </a:p>
                    <a:p>
                      <a:pPr marL="0" marR="0" algn="ctr" rtl="0">
                        <a:lnSpc>
                          <a:spcPct val="115000"/>
                        </a:lnSpc>
                        <a:spcBef>
                          <a:spcPts val="400"/>
                        </a:spcBef>
                        <a:spcAft>
                          <a:spcPts val="200"/>
                        </a:spcAft>
                      </a:pPr>
                      <a:r>
                        <a:rPr lang="en-US" sz="1600">
                          <a:effectLst/>
                        </a:rPr>
                        <a:t>8.802</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baseline="30000">
                          <a:effectLst/>
                        </a:rPr>
                        <a:t>MC</a:t>
                      </a:r>
                      <a:r>
                        <a:rPr lang="en-US" sz="1600">
                          <a:effectLst/>
                        </a:rPr>
                        <a:t>p= 0.007</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98988">
                <a:tc>
                  <a:txBody>
                    <a:bodyPr/>
                    <a:lstStyle/>
                    <a:p>
                      <a:pPr marL="180340" marR="0" algn="l" rtl="0">
                        <a:lnSpc>
                          <a:spcPct val="115000"/>
                        </a:lnSpc>
                        <a:spcBef>
                          <a:spcPts val="400"/>
                        </a:spcBef>
                        <a:spcAft>
                          <a:spcPts val="200"/>
                        </a:spcAft>
                      </a:pPr>
                      <a:r>
                        <a:rPr lang="en-US" sz="16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13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43.3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10.0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398988">
                <a:tc>
                  <a:txBody>
                    <a:bodyPr/>
                    <a:lstStyle/>
                    <a:p>
                      <a:pPr marL="180340" marR="0" algn="l" rtl="0">
                        <a:lnSpc>
                          <a:spcPct val="115000"/>
                        </a:lnSpc>
                        <a:spcBef>
                          <a:spcPts val="400"/>
                        </a:spcBef>
                        <a:spcAft>
                          <a:spcPts val="200"/>
                        </a:spcAft>
                      </a:pPr>
                      <a:r>
                        <a:rPr lang="en-US" sz="1600">
                          <a:effectLst/>
                        </a:rPr>
                        <a:t>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23.3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400"/>
                        </a:spcBef>
                        <a:spcAft>
                          <a:spcPts val="200"/>
                        </a:spcAft>
                      </a:pPr>
                      <a:r>
                        <a:rPr lang="en-US" sz="1600">
                          <a:effectLst/>
                        </a:rPr>
                        <a:t>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tr>
              <a:tr h="398988">
                <a:tc>
                  <a:txBody>
                    <a:bodyPr/>
                    <a:lstStyle/>
                    <a:p>
                      <a:pPr marL="180340" marR="0" algn="l" rtl="0">
                        <a:lnSpc>
                          <a:spcPct val="115000"/>
                        </a:lnSpc>
                        <a:spcBef>
                          <a:spcPts val="400"/>
                        </a:spcBef>
                        <a:spcAft>
                          <a:spcPts val="200"/>
                        </a:spcAft>
                      </a:pPr>
                      <a:r>
                        <a:rPr lang="en-US" sz="1600">
                          <a:effectLst/>
                        </a:rPr>
                        <a:t>Min. – Max.</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marL="0" marR="0" algn="ctr" rtl="0">
                        <a:lnSpc>
                          <a:spcPct val="115000"/>
                        </a:lnSpc>
                        <a:spcBef>
                          <a:spcPts val="400"/>
                        </a:spcBef>
                        <a:spcAft>
                          <a:spcPts val="200"/>
                        </a:spcAft>
                      </a:pPr>
                      <a:r>
                        <a:rPr lang="en-US" sz="1600">
                          <a:effectLst/>
                        </a:rPr>
                        <a:t>0.0 – 2.0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rtl="0">
                        <a:lnSpc>
                          <a:spcPct val="115000"/>
                        </a:lnSpc>
                        <a:spcBef>
                          <a:spcPts val="400"/>
                        </a:spcBef>
                        <a:spcAft>
                          <a:spcPts val="200"/>
                        </a:spcAft>
                      </a:pPr>
                      <a:r>
                        <a:rPr lang="en-US" sz="1600">
                          <a:effectLst/>
                        </a:rPr>
                        <a:t>0.0 – 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rowSpan="3">
                  <a:txBody>
                    <a:bodyPr/>
                    <a:lstStyle/>
                    <a:p>
                      <a:pPr marL="0" marR="0" algn="ctr" rtl="0">
                        <a:lnSpc>
                          <a:spcPct val="115000"/>
                        </a:lnSpc>
                        <a:spcBef>
                          <a:spcPts val="400"/>
                        </a:spcBef>
                        <a:spcAft>
                          <a:spcPts val="200"/>
                        </a:spcAft>
                      </a:pPr>
                      <a:r>
                        <a:rPr lang="en-US" sz="1600">
                          <a:effectLst/>
                        </a:rPr>
                        <a:t>Z=</a:t>
                      </a:r>
                    </a:p>
                    <a:p>
                      <a:pPr marL="0" marR="0" algn="ctr" rtl="0">
                        <a:lnSpc>
                          <a:spcPct val="115000"/>
                        </a:lnSpc>
                        <a:spcBef>
                          <a:spcPts val="400"/>
                        </a:spcBef>
                        <a:spcAft>
                          <a:spcPts val="200"/>
                        </a:spcAft>
                      </a:pPr>
                      <a:r>
                        <a:rPr lang="en-US" sz="1600">
                          <a:effectLst/>
                        </a:rPr>
                        <a:t>3.007</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0" marR="0" algn="ctr" rtl="0">
                        <a:lnSpc>
                          <a:spcPct val="115000"/>
                        </a:lnSpc>
                        <a:spcBef>
                          <a:spcPts val="400"/>
                        </a:spcBef>
                        <a:spcAft>
                          <a:spcPts val="200"/>
                        </a:spcAft>
                      </a:pPr>
                      <a:r>
                        <a:rPr lang="en-US" sz="1600">
                          <a:effectLst/>
                        </a:rPr>
                        <a:t>0.003</a:t>
                      </a:r>
                      <a:r>
                        <a:rPr lang="en-US" sz="1600" baseline="30000">
                          <a:effectLst/>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98988">
                <a:tc>
                  <a:txBody>
                    <a:bodyPr/>
                    <a:lstStyle/>
                    <a:p>
                      <a:pPr marL="180340" marR="0" algn="l" rtl="0">
                        <a:lnSpc>
                          <a:spcPct val="115000"/>
                        </a:lnSpc>
                        <a:spcBef>
                          <a:spcPts val="400"/>
                        </a:spcBef>
                        <a:spcAft>
                          <a:spcPts val="200"/>
                        </a:spcAft>
                      </a:pPr>
                      <a:r>
                        <a:rPr lang="en-US" sz="1600">
                          <a:effectLst/>
                        </a:rPr>
                        <a:t>Mean ± SD.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marL="0" marR="0" algn="ctr" rtl="0">
                        <a:lnSpc>
                          <a:spcPct val="115000"/>
                        </a:lnSpc>
                        <a:spcBef>
                          <a:spcPts val="400"/>
                        </a:spcBef>
                        <a:spcAft>
                          <a:spcPts val="200"/>
                        </a:spcAft>
                      </a:pPr>
                      <a:r>
                        <a:rPr lang="en-US" sz="1600">
                          <a:effectLst/>
                        </a:rPr>
                        <a:t>0.90 ± 0.76</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rtl="0">
                        <a:lnSpc>
                          <a:spcPct val="115000"/>
                        </a:lnSpc>
                        <a:spcBef>
                          <a:spcPts val="400"/>
                        </a:spcBef>
                        <a:spcAft>
                          <a:spcPts val="200"/>
                        </a:spcAft>
                      </a:pPr>
                      <a:r>
                        <a:rPr lang="en-US" sz="1600">
                          <a:effectLst/>
                        </a:rPr>
                        <a:t>0.10 ± 0.32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vMerge="1">
                  <a:txBody>
                    <a:bodyPr/>
                    <a:lstStyle/>
                    <a:p>
                      <a:endParaRPr lang="en-US"/>
                    </a:p>
                  </a:txBody>
                  <a:tcPr/>
                </a:tc>
                <a:tc vMerge="1">
                  <a:txBody>
                    <a:bodyPr/>
                    <a:lstStyle/>
                    <a:p>
                      <a:endParaRPr lang="en-US"/>
                    </a:p>
                  </a:txBody>
                  <a:tcPr/>
                </a:tc>
              </a:tr>
              <a:tr h="398988">
                <a:tc>
                  <a:txBody>
                    <a:bodyPr/>
                    <a:lstStyle/>
                    <a:p>
                      <a:pPr marL="180340" marR="0" algn="l" rtl="0">
                        <a:lnSpc>
                          <a:spcPct val="115000"/>
                        </a:lnSpc>
                        <a:spcBef>
                          <a:spcPts val="400"/>
                        </a:spcBef>
                        <a:spcAft>
                          <a:spcPts val="200"/>
                        </a:spcAft>
                      </a:pPr>
                      <a:r>
                        <a:rPr lang="en-US" sz="1600">
                          <a:effectLst/>
                        </a:rPr>
                        <a:t>Median.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marL="0" marR="0" algn="ctr" rtl="0">
                        <a:lnSpc>
                          <a:spcPct val="115000"/>
                        </a:lnSpc>
                        <a:spcBef>
                          <a:spcPts val="400"/>
                        </a:spcBef>
                        <a:spcAft>
                          <a:spcPts val="200"/>
                        </a:spcAft>
                      </a:pPr>
                      <a:r>
                        <a:rPr lang="en-US" sz="1600">
                          <a:effectLst/>
                        </a:rPr>
                        <a:t>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rtl="0">
                        <a:lnSpc>
                          <a:spcPct val="115000"/>
                        </a:lnSpc>
                        <a:spcBef>
                          <a:spcPts val="400"/>
                        </a:spcBef>
                        <a:spcAft>
                          <a:spcPts val="200"/>
                        </a:spcAft>
                      </a:pPr>
                      <a:r>
                        <a:rPr lang="en-US" sz="1600" dirty="0">
                          <a:effectLst/>
                        </a:rPr>
                        <a:t>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3" name="Rectangle 1"/>
          <p:cNvSpPr>
            <a:spLocks noChangeArrowheads="1"/>
          </p:cNvSpPr>
          <p:nvPr/>
        </p:nvSpPr>
        <p:spPr bwMode="auto">
          <a:xfrm>
            <a:off x="1017431" y="147373"/>
            <a:ext cx="8772968" cy="6417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(7):	Comparison between the two studied groups according to number of plaques</a:t>
            </a: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c</a:t>
            </a:r>
            <a:r>
              <a:rPr kumimoji="0" lang="en-US" sz="1400" b="0" i="0" u="none" strike="noStrike" cap="none" normalizeH="0" baseline="30000" dirty="0" smtClean="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2</a:t>
            </a: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Chi square test</a:t>
            </a:r>
            <a:endParaRPr kumimoji="0" lang="en-US" altLang="zh-CN"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MC: Monte Carlo</a:t>
            </a:r>
            <a:endParaRPr kumimoji="0" lang="en-US" altLang="zh-CN"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Z: Z for Mann Whitney test</a:t>
            </a:r>
            <a:endParaRPr kumimoji="0" lang="en-US" altLang="zh-CN"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Statistically significant at p ≤ 0.05</a:t>
            </a:r>
            <a:endParaRPr kumimoji="0" lang="en-US" altLang="zh-CN"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en-US" altLang="zh-CN"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en-US" altLang="zh-CN"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3093079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2069174" y="1071472"/>
            <a:ext cx="5915727" cy="4208866"/>
          </a:xfrm>
          <a:prstGeom prst="rect">
            <a:avLst/>
          </a:prstGeom>
          <a:noFill/>
          <a:ln w="9525">
            <a:noFill/>
            <a:miter lim="800000"/>
            <a:headEnd/>
            <a:tailEnd/>
          </a:ln>
        </p:spPr>
      </p:pic>
      <p:sp>
        <p:nvSpPr>
          <p:cNvPr id="3" name="Rectangle 2"/>
          <p:cNvSpPr/>
          <p:nvPr/>
        </p:nvSpPr>
        <p:spPr>
          <a:xfrm>
            <a:off x="1558345" y="5280338"/>
            <a:ext cx="7237926" cy="729430"/>
          </a:xfrm>
          <a:prstGeom prst="rect">
            <a:avLst/>
          </a:prstGeom>
        </p:spPr>
        <p:txBody>
          <a:bodyPr wrap="square">
            <a:spAutoFit/>
          </a:bodyPr>
          <a:lstStyle/>
          <a:p>
            <a:pPr marL="900430" indent="-900430" algn="just">
              <a:lnSpc>
                <a:spcPct val="115000"/>
              </a:lnSpc>
            </a:pPr>
            <a:r>
              <a:rPr lang="en-US" b="1" dirty="0">
                <a:latin typeface="Times New Roman" panose="02020603050405020304" pitchFamily="18" charset="0"/>
                <a:ea typeface="SimSun" panose="02010600030101010101" pitchFamily="2" charset="-122"/>
                <a:cs typeface="Arial" panose="020B0604020202020204" pitchFamily="34" charset="0"/>
              </a:rPr>
              <a:t>Figure (5):	Correlation between SHBG with </a:t>
            </a:r>
            <a:r>
              <a:rPr lang="en-US"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Total </a:t>
            </a:r>
            <a:r>
              <a:rPr lang="en-US" b="1"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Testosterone</a:t>
            </a:r>
            <a:r>
              <a:rPr lang="en-US" b="1" dirty="0" smtClean="0">
                <a:latin typeface="Times New Roman" panose="02020603050405020304" pitchFamily="18" charset="0"/>
                <a:ea typeface="SimSun" panose="02010600030101010101" pitchFamily="2" charset="-122"/>
                <a:cs typeface="Arial" panose="020B0604020202020204" pitchFamily="34" charset="0"/>
              </a:rPr>
              <a:t> </a:t>
            </a:r>
            <a:r>
              <a:rPr lang="en-US" b="1" dirty="0">
                <a:latin typeface="Times New Roman" panose="02020603050405020304" pitchFamily="18" charset="0"/>
                <a:ea typeface="SimSun" panose="02010600030101010101" pitchFamily="2" charset="-122"/>
                <a:cs typeface="Arial" panose="020B0604020202020204" pitchFamily="34" charset="0"/>
              </a:rPr>
              <a:t>in </a:t>
            </a:r>
            <a:r>
              <a:rPr lang="en-US" b="1" dirty="0" smtClean="0">
                <a:latin typeface="Times New Roman" panose="02020603050405020304" pitchFamily="18" charset="0"/>
                <a:ea typeface="SimSun" panose="02010600030101010101" pitchFamily="2" charset="-122"/>
                <a:cs typeface="Arial" panose="020B0604020202020204" pitchFamily="34" charset="0"/>
              </a:rPr>
              <a:t>elderly </a:t>
            </a:r>
            <a:r>
              <a:rPr lang="en-US" b="1" dirty="0">
                <a:latin typeface="Times New Roman" panose="02020603050405020304" pitchFamily="18" charset="0"/>
                <a:ea typeface="SimSun" panose="02010600030101010101" pitchFamily="2" charset="-122"/>
                <a:cs typeface="Arial" panose="020B0604020202020204" pitchFamily="34" charset="0"/>
              </a:rPr>
              <a:t>group</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355686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2511381" y="1223494"/>
            <a:ext cx="6233374" cy="3825024"/>
          </a:xfrm>
          <a:prstGeom prst="rect">
            <a:avLst/>
          </a:prstGeom>
          <a:noFill/>
          <a:ln w="9525">
            <a:noFill/>
            <a:miter lim="800000"/>
            <a:headEnd/>
            <a:tailEnd/>
          </a:ln>
        </p:spPr>
      </p:pic>
      <p:sp>
        <p:nvSpPr>
          <p:cNvPr id="3" name="Rectangle 2"/>
          <p:cNvSpPr/>
          <p:nvPr/>
        </p:nvSpPr>
        <p:spPr>
          <a:xfrm>
            <a:off x="2665927" y="5383368"/>
            <a:ext cx="6220496" cy="729430"/>
          </a:xfrm>
          <a:prstGeom prst="rect">
            <a:avLst/>
          </a:prstGeom>
        </p:spPr>
        <p:txBody>
          <a:bodyPr wrap="square">
            <a:spAutoFit/>
          </a:bodyPr>
          <a:lstStyle/>
          <a:p>
            <a:pPr marL="900430" indent="-900430" algn="just">
              <a:lnSpc>
                <a:spcPct val="115000"/>
              </a:lnSpc>
            </a:pPr>
            <a:r>
              <a:rPr lang="en-US" b="1" dirty="0">
                <a:latin typeface="Times New Roman" panose="02020603050405020304" pitchFamily="18" charset="0"/>
                <a:ea typeface="SimSun" panose="02010600030101010101" pitchFamily="2" charset="-122"/>
                <a:cs typeface="Arial" panose="020B0604020202020204" pitchFamily="34" charset="0"/>
              </a:rPr>
              <a:t>Figure (6):	Correlation between FAI with </a:t>
            </a:r>
            <a:r>
              <a:rPr lang="en-US"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Total </a:t>
            </a:r>
            <a:r>
              <a:rPr lang="en-US" b="1"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Testosterone</a:t>
            </a:r>
            <a:r>
              <a:rPr lang="en-US" b="1" dirty="0" smtClean="0">
                <a:latin typeface="Times New Roman" panose="02020603050405020304" pitchFamily="18" charset="0"/>
                <a:ea typeface="SimSun" panose="02010600030101010101" pitchFamily="2" charset="-122"/>
                <a:cs typeface="Arial" panose="020B0604020202020204" pitchFamily="34" charset="0"/>
              </a:rPr>
              <a:t> </a:t>
            </a:r>
            <a:r>
              <a:rPr lang="en-US" b="1" dirty="0">
                <a:latin typeface="Times New Roman" panose="02020603050405020304" pitchFamily="18" charset="0"/>
                <a:ea typeface="SimSun" panose="02010600030101010101" pitchFamily="2" charset="-122"/>
                <a:cs typeface="Arial" panose="020B0604020202020204" pitchFamily="34" charset="0"/>
              </a:rPr>
              <a:t>in </a:t>
            </a:r>
            <a:r>
              <a:rPr lang="en-US" b="1" dirty="0" smtClean="0">
                <a:latin typeface="Times New Roman" panose="02020603050405020304" pitchFamily="18" charset="0"/>
                <a:ea typeface="SimSun" panose="02010600030101010101" pitchFamily="2" charset="-122"/>
                <a:cs typeface="Arial" panose="020B0604020202020204" pitchFamily="34" charset="0"/>
              </a:rPr>
              <a:t>elderly group</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693433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095" y="0"/>
            <a:ext cx="10251583" cy="8710077"/>
          </a:xfrm>
          <a:prstGeom prst="rect">
            <a:avLst/>
          </a:prstGeom>
        </p:spPr>
        <p:txBody>
          <a:bodyPr wrap="square">
            <a:spAutoFit/>
          </a:bodyPr>
          <a:lstStyle/>
          <a:p>
            <a:pPr algn="ctr"/>
            <a:r>
              <a:rPr lang="en-US" sz="2800" dirty="0" smtClean="0">
                <a:solidFill>
                  <a:srgbClr val="FFC000"/>
                </a:solidFill>
                <a:effectLst/>
                <a:latin typeface="Calibri" panose="020F0502020204030204" pitchFamily="34" charset="0"/>
                <a:ea typeface="Calibri" panose="020F0502020204030204" pitchFamily="34" charset="0"/>
                <a:cs typeface="Arial" panose="020B0604020202020204" pitchFamily="34" charset="0"/>
              </a:rPr>
              <a:t> </a:t>
            </a:r>
            <a:r>
              <a:rPr lang="en-US" sz="2800" dirty="0" smtClean="0">
                <a:solidFill>
                  <a:schemeClr val="accent3">
                    <a:lumMod val="75000"/>
                  </a:schemeClr>
                </a:solidFill>
                <a:effectLst/>
                <a:latin typeface="Calibri" panose="020F0502020204030204" pitchFamily="34" charset="0"/>
                <a:ea typeface="Calibri" panose="020F0502020204030204" pitchFamily="34" charset="0"/>
                <a:cs typeface="Arial" panose="020B0604020202020204" pitchFamily="34" charset="0"/>
              </a:rPr>
              <a:t>INTRODUCTION</a:t>
            </a:r>
          </a:p>
          <a:p>
            <a:r>
              <a:rPr lang="en-US" sz="2800" dirty="0" smtClean="0">
                <a:effectLst/>
                <a:latin typeface="Calibri" panose="020F0502020204030204" pitchFamily="34" charset="0"/>
                <a:ea typeface="Calibri" panose="020F0502020204030204" pitchFamily="34" charset="0"/>
                <a:cs typeface="Arial" panose="020B0604020202020204" pitchFamily="34" charset="0"/>
              </a:rPr>
              <a:t>Testosterone is a </a:t>
            </a:r>
            <a:r>
              <a:rPr lang="en-US" sz="2800" strike="noStrike" dirty="0" smtClean="0">
                <a:effectLst/>
                <a:latin typeface="Calibri" panose="020F0502020204030204" pitchFamily="34" charset="0"/>
                <a:ea typeface="Calibri" panose="020F0502020204030204" pitchFamily="34" charset="0"/>
                <a:cs typeface="Arial" panose="020B0604020202020204" pitchFamily="34" charset="0"/>
              </a:rPr>
              <a:t>steroid hormone</a:t>
            </a:r>
            <a:r>
              <a:rPr lang="en-US" sz="2800" dirty="0" smtClean="0">
                <a:effectLst/>
                <a:latin typeface="Calibri" panose="020F0502020204030204" pitchFamily="34" charset="0"/>
                <a:ea typeface="Calibri" panose="020F0502020204030204" pitchFamily="34" charset="0"/>
                <a:cs typeface="Arial" panose="020B0604020202020204" pitchFamily="34" charset="0"/>
              </a:rPr>
              <a:t> from the </a:t>
            </a:r>
            <a:r>
              <a:rPr lang="en-US" sz="2800" strike="noStrike" dirty="0" smtClean="0">
                <a:effectLst/>
                <a:latin typeface="Calibri" panose="020F0502020204030204" pitchFamily="34" charset="0"/>
                <a:ea typeface="Calibri" panose="020F0502020204030204" pitchFamily="34" charset="0"/>
                <a:cs typeface="Arial" panose="020B0604020202020204" pitchFamily="34" charset="0"/>
              </a:rPr>
              <a:t>androgen</a:t>
            </a:r>
            <a:r>
              <a:rPr lang="en-US" sz="2800" dirty="0" smtClean="0">
                <a:effectLst/>
                <a:latin typeface="Calibri" panose="020F0502020204030204" pitchFamily="34" charset="0"/>
                <a:ea typeface="Calibri" panose="020F0502020204030204" pitchFamily="34" charset="0"/>
                <a:cs typeface="Arial" panose="020B0604020202020204" pitchFamily="34" charset="0"/>
              </a:rPr>
              <a:t> group and is found in human and other </a:t>
            </a:r>
            <a:r>
              <a:rPr lang="en-US" sz="2800" strike="noStrike" dirty="0" smtClean="0">
                <a:effectLst/>
                <a:latin typeface="Calibri" panose="020F0502020204030204" pitchFamily="34" charset="0"/>
                <a:ea typeface="Calibri" panose="020F0502020204030204" pitchFamily="34" charset="0"/>
                <a:cs typeface="Arial" panose="020B0604020202020204" pitchFamily="34" charset="0"/>
              </a:rPr>
              <a:t>vertebrates. </a:t>
            </a:r>
            <a:r>
              <a:rPr lang="en-US" sz="2800" dirty="0" smtClean="0">
                <a:effectLst/>
                <a:latin typeface="Calibri" panose="020F0502020204030204" pitchFamily="34" charset="0"/>
                <a:ea typeface="Calibri" panose="020F0502020204030204" pitchFamily="34" charset="0"/>
                <a:cs typeface="Arial" panose="020B0604020202020204" pitchFamily="34" charset="0"/>
              </a:rPr>
              <a:t> In human and other </a:t>
            </a:r>
            <a:r>
              <a:rPr lang="en-US" sz="2800" strike="noStrike" dirty="0" smtClean="0">
                <a:effectLst/>
                <a:latin typeface="Calibri" panose="020F0502020204030204" pitchFamily="34" charset="0"/>
                <a:ea typeface="Calibri" panose="020F0502020204030204" pitchFamily="34" charset="0"/>
                <a:cs typeface="Arial" panose="020B0604020202020204" pitchFamily="34" charset="0"/>
              </a:rPr>
              <a:t>mammals</a:t>
            </a:r>
            <a:r>
              <a:rPr lang="en-US" sz="2800" dirty="0" smtClean="0">
                <a:effectLst/>
                <a:latin typeface="Calibri" panose="020F0502020204030204" pitchFamily="34" charset="0"/>
                <a:ea typeface="Calibri" panose="020F0502020204030204" pitchFamily="34" charset="0"/>
                <a:cs typeface="Arial" panose="020B0604020202020204" pitchFamily="34" charset="0"/>
              </a:rPr>
              <a:t>, testosterone is secreted primarily by the </a:t>
            </a:r>
            <a:r>
              <a:rPr lang="en-US" sz="2800" strike="noStrike" dirty="0" smtClean="0">
                <a:effectLst/>
                <a:latin typeface="Calibri" panose="020F0502020204030204" pitchFamily="34" charset="0"/>
                <a:ea typeface="Calibri" panose="020F0502020204030204" pitchFamily="34" charset="0"/>
                <a:cs typeface="Arial" panose="020B0604020202020204" pitchFamily="34" charset="0"/>
              </a:rPr>
              <a:t>testicles</a:t>
            </a:r>
            <a:r>
              <a:rPr lang="en-US" sz="2800" dirty="0" smtClean="0">
                <a:effectLst/>
                <a:latin typeface="Calibri" panose="020F0502020204030204" pitchFamily="34" charset="0"/>
                <a:ea typeface="Calibri" panose="020F0502020204030204" pitchFamily="34" charset="0"/>
                <a:cs typeface="Arial" panose="020B0604020202020204" pitchFamily="34" charset="0"/>
              </a:rPr>
              <a:t> of </a:t>
            </a:r>
            <a:r>
              <a:rPr lang="en-US" sz="2800" strike="noStrike" dirty="0" smtClean="0">
                <a:effectLst/>
                <a:latin typeface="Calibri" panose="020F0502020204030204" pitchFamily="34" charset="0"/>
                <a:ea typeface="Calibri" panose="020F0502020204030204" pitchFamily="34" charset="0"/>
                <a:cs typeface="Arial" panose="020B0604020202020204" pitchFamily="34" charset="0"/>
              </a:rPr>
              <a:t>males</a:t>
            </a:r>
            <a:r>
              <a:rPr lang="en-US" sz="2800" dirty="0" smtClean="0">
                <a:effectLst/>
                <a:latin typeface="Calibri" panose="020F0502020204030204" pitchFamily="34" charset="0"/>
                <a:ea typeface="Calibri" panose="020F0502020204030204" pitchFamily="34" charset="0"/>
                <a:cs typeface="Arial" panose="020B0604020202020204" pitchFamily="34" charset="0"/>
              </a:rPr>
              <a:t> and, to a lesser extent, the </a:t>
            </a:r>
            <a:r>
              <a:rPr lang="en-US" sz="2800" strike="noStrike" dirty="0" smtClean="0">
                <a:effectLst/>
                <a:latin typeface="Calibri" panose="020F0502020204030204" pitchFamily="34" charset="0"/>
                <a:ea typeface="Calibri" panose="020F0502020204030204" pitchFamily="34" charset="0"/>
                <a:cs typeface="Arial" panose="020B0604020202020204" pitchFamily="34" charset="0"/>
              </a:rPr>
              <a:t>ovaries</a:t>
            </a:r>
            <a:r>
              <a:rPr lang="en-US" sz="2800" dirty="0">
                <a:latin typeface="Calibri" panose="020F0502020204030204" pitchFamily="34" charset="0"/>
                <a:ea typeface="Calibri" panose="020F0502020204030204" pitchFamily="34" charset="0"/>
                <a:cs typeface="Arial" panose="020B0604020202020204" pitchFamily="34" charset="0"/>
              </a:rPr>
              <a:t> </a:t>
            </a:r>
            <a:r>
              <a:rPr lang="en-US" sz="2800" dirty="0" smtClean="0">
                <a:effectLst/>
                <a:latin typeface="Calibri" panose="020F0502020204030204" pitchFamily="34" charset="0"/>
                <a:ea typeface="Calibri" panose="020F0502020204030204" pitchFamily="34" charset="0"/>
                <a:cs typeface="Arial" panose="020B0604020202020204" pitchFamily="34" charset="0"/>
              </a:rPr>
              <a:t>of </a:t>
            </a:r>
            <a:r>
              <a:rPr lang="en-US" sz="2800" strike="noStrike" dirty="0" smtClean="0">
                <a:effectLst/>
                <a:latin typeface="Calibri" panose="020F0502020204030204" pitchFamily="34" charset="0"/>
                <a:ea typeface="Calibri" panose="020F0502020204030204" pitchFamily="34" charset="0"/>
                <a:cs typeface="Arial" panose="020B0604020202020204" pitchFamily="34" charset="0"/>
              </a:rPr>
              <a:t>females</a:t>
            </a:r>
            <a:r>
              <a:rPr lang="en-US" sz="2800" dirty="0" smtClean="0">
                <a:effectLst/>
                <a:latin typeface="Calibri" panose="020F0502020204030204" pitchFamily="34" charset="0"/>
                <a:ea typeface="Calibri" panose="020F0502020204030204" pitchFamily="34" charset="0"/>
                <a:cs typeface="Arial" panose="020B0604020202020204" pitchFamily="34" charset="0"/>
              </a:rPr>
              <a:t>. Small amounts are also secreted by the adrenal </a:t>
            </a:r>
            <a:r>
              <a:rPr lang="en-US" sz="2800" strike="noStrike" dirty="0" smtClean="0">
                <a:effectLst/>
                <a:latin typeface="Calibri" panose="020F0502020204030204" pitchFamily="34" charset="0"/>
                <a:ea typeface="Calibri" panose="020F0502020204030204" pitchFamily="34" charset="0"/>
                <a:cs typeface="Arial" panose="020B0604020202020204" pitchFamily="34" charset="0"/>
              </a:rPr>
              <a:t>glands</a:t>
            </a:r>
            <a:r>
              <a:rPr lang="en-US" sz="2800" dirty="0" smtClean="0">
                <a:effectLst/>
                <a:latin typeface="Calibri" panose="020F0502020204030204" pitchFamily="34" charset="0"/>
                <a:ea typeface="Calibri" panose="020F0502020204030204" pitchFamily="34" charset="0"/>
                <a:cs typeface="Arial" panose="020B0604020202020204" pitchFamily="34" charset="0"/>
              </a:rPr>
              <a:t>. It is the principal male sex </a:t>
            </a:r>
            <a:r>
              <a:rPr lang="en-US" sz="2800" strike="noStrike" dirty="0" smtClean="0">
                <a:effectLst/>
                <a:latin typeface="Calibri" panose="020F0502020204030204" pitchFamily="34" charset="0"/>
                <a:ea typeface="Calibri" panose="020F0502020204030204" pitchFamily="34" charset="0"/>
                <a:cs typeface="Arial" panose="020B0604020202020204" pitchFamily="34" charset="0"/>
              </a:rPr>
              <a:t>hormone</a:t>
            </a:r>
            <a:r>
              <a:rPr lang="en-US" sz="2800" dirty="0">
                <a:latin typeface="Calibri" panose="020F0502020204030204" pitchFamily="34" charset="0"/>
                <a:ea typeface="Calibri" panose="020F0502020204030204" pitchFamily="34" charset="0"/>
                <a:cs typeface="Arial" panose="020B0604020202020204" pitchFamily="34" charset="0"/>
              </a:rPr>
              <a:t> </a:t>
            </a:r>
            <a:r>
              <a:rPr lang="en-US" sz="2800" dirty="0" smtClean="0">
                <a:effectLst/>
                <a:latin typeface="Calibri" panose="020F0502020204030204" pitchFamily="34" charset="0"/>
                <a:ea typeface="Calibri" panose="020F0502020204030204" pitchFamily="34" charset="0"/>
                <a:cs typeface="Arial" panose="020B0604020202020204" pitchFamily="34" charset="0"/>
              </a:rPr>
              <a:t>and an anabolic </a:t>
            </a:r>
            <a:r>
              <a:rPr lang="en-US" sz="2800" strike="noStrike" dirty="0" smtClean="0">
                <a:effectLst/>
                <a:latin typeface="Calibri" panose="020F0502020204030204" pitchFamily="34" charset="0"/>
                <a:ea typeface="Calibri" panose="020F0502020204030204" pitchFamily="34" charset="0"/>
                <a:cs typeface="Arial" panose="020B0604020202020204" pitchFamily="34" charset="0"/>
              </a:rPr>
              <a:t>steroid</a:t>
            </a:r>
            <a:r>
              <a:rPr lang="en-US" sz="2800" dirty="0" smtClean="0">
                <a:effectLst/>
                <a:latin typeface="Calibri" panose="020F0502020204030204" pitchFamily="34" charset="0"/>
                <a:ea typeface="Calibri" panose="020F0502020204030204" pitchFamily="34" charset="0"/>
                <a:cs typeface="Arial" panose="020B0604020202020204" pitchFamily="34" charset="0"/>
              </a:rPr>
              <a:t>.</a:t>
            </a:r>
          </a:p>
          <a:p>
            <a:r>
              <a:rPr lang="en-US" sz="2800" dirty="0"/>
              <a:t>In men, testosterone plays a key role in the development of male reproductive tissues such as the </a:t>
            </a:r>
            <a:r>
              <a:rPr lang="en-US" sz="2800" dirty="0" smtClean="0"/>
              <a:t>testis and prostate as </a:t>
            </a:r>
            <a:r>
              <a:rPr lang="en-US" sz="2800" dirty="0"/>
              <a:t>well as promoting secondary sexual characteristics such as increased </a:t>
            </a:r>
            <a:r>
              <a:rPr lang="en-US" sz="2800" dirty="0" smtClean="0"/>
              <a:t>muscle mass, bone mass</a:t>
            </a:r>
            <a:r>
              <a:rPr lang="en-US" sz="2800" dirty="0"/>
              <a:t>, and the growth of body </a:t>
            </a:r>
            <a:r>
              <a:rPr lang="en-US" sz="2800" dirty="0" smtClean="0"/>
              <a:t>hair. In </a:t>
            </a:r>
            <a:r>
              <a:rPr lang="en-US" sz="2800" dirty="0"/>
              <a:t>addition, testosterone is essential for health and </a:t>
            </a:r>
            <a:r>
              <a:rPr lang="en-US" sz="2800" dirty="0" smtClean="0"/>
              <a:t>well-being as </a:t>
            </a:r>
            <a:r>
              <a:rPr lang="en-US" sz="2800" dirty="0"/>
              <a:t>well as the prevention of </a:t>
            </a:r>
            <a:r>
              <a:rPr lang="en-US" sz="2800" dirty="0" smtClean="0"/>
              <a:t>osteoporosis(1).</a:t>
            </a:r>
            <a:endParaRPr lang="en-US" sz="2800" dirty="0"/>
          </a:p>
          <a:p>
            <a:endParaRPr lang="en-US" sz="2800" dirty="0">
              <a:latin typeface="Calibri" panose="020F0502020204030204" pitchFamily="34" charset="0"/>
              <a:cs typeface="Arial" panose="020B0604020202020204" pitchFamily="34" charset="0"/>
            </a:endParaRPr>
          </a:p>
          <a:p>
            <a:endParaRPr lang="en-US" sz="2800" dirty="0" smtClean="0">
              <a:latin typeface="Calibri" panose="020F0502020204030204" pitchFamily="34" charset="0"/>
              <a:cs typeface="Arial" panose="020B0604020202020204" pitchFamily="34" charset="0"/>
            </a:endParaRPr>
          </a:p>
          <a:p>
            <a:endParaRPr lang="en-US" sz="2800" dirty="0">
              <a:latin typeface="Calibri" panose="020F0502020204030204" pitchFamily="34" charset="0"/>
              <a:cs typeface="Arial" panose="020B0604020202020204" pitchFamily="34" charset="0"/>
            </a:endParaRPr>
          </a:p>
          <a:p>
            <a:endParaRPr lang="en-US" sz="2800" dirty="0" smtClean="0">
              <a:latin typeface="Calibri" panose="020F0502020204030204" pitchFamily="34" charset="0"/>
              <a:cs typeface="Arial" panose="020B0604020202020204" pitchFamily="34" charset="0"/>
            </a:endParaRPr>
          </a:p>
          <a:p>
            <a:endParaRPr lang="en-US" sz="2800" dirty="0">
              <a:latin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4033738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2343956" y="991674"/>
            <a:ext cx="6490952" cy="4331214"/>
          </a:xfrm>
          <a:prstGeom prst="rect">
            <a:avLst/>
          </a:prstGeom>
          <a:noFill/>
          <a:ln w="9525">
            <a:noFill/>
            <a:miter lim="800000"/>
            <a:headEnd/>
            <a:tailEnd/>
          </a:ln>
        </p:spPr>
      </p:pic>
      <p:sp>
        <p:nvSpPr>
          <p:cNvPr id="3" name="Rectangle 2"/>
          <p:cNvSpPr/>
          <p:nvPr/>
        </p:nvSpPr>
        <p:spPr>
          <a:xfrm>
            <a:off x="2738908" y="5665818"/>
            <a:ext cx="6096000" cy="729430"/>
          </a:xfrm>
          <a:prstGeom prst="rect">
            <a:avLst/>
          </a:prstGeom>
        </p:spPr>
        <p:txBody>
          <a:bodyPr>
            <a:spAutoFit/>
          </a:bodyPr>
          <a:lstStyle/>
          <a:p>
            <a:pPr marL="900430" indent="-900430" algn="just">
              <a:lnSpc>
                <a:spcPct val="115000"/>
              </a:lnSpc>
            </a:pPr>
            <a:r>
              <a:rPr lang="en-US" b="1" dirty="0">
                <a:latin typeface="Times New Roman" panose="02020603050405020304" pitchFamily="18" charset="0"/>
                <a:ea typeface="SimSun" panose="02010600030101010101" pitchFamily="2" charset="-122"/>
                <a:cs typeface="Arial" panose="020B0604020202020204" pitchFamily="34" charset="0"/>
              </a:rPr>
              <a:t>Figure (7):	Correlation between IMT with </a:t>
            </a:r>
            <a:r>
              <a:rPr lang="en-US"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Total </a:t>
            </a:r>
            <a:r>
              <a:rPr lang="en-US" b="1"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Testosterone</a:t>
            </a:r>
            <a:r>
              <a:rPr lang="en-US" b="1" dirty="0" smtClean="0">
                <a:latin typeface="Times New Roman" panose="02020603050405020304" pitchFamily="18" charset="0"/>
                <a:ea typeface="SimSun" panose="02010600030101010101" pitchFamily="2" charset="-122"/>
                <a:cs typeface="Arial" panose="020B0604020202020204" pitchFamily="34" charset="0"/>
              </a:rPr>
              <a:t> </a:t>
            </a:r>
            <a:r>
              <a:rPr lang="en-US" b="1" dirty="0">
                <a:latin typeface="Times New Roman" panose="02020603050405020304" pitchFamily="18" charset="0"/>
                <a:ea typeface="SimSun" panose="02010600030101010101" pitchFamily="2" charset="-122"/>
                <a:cs typeface="Arial" panose="020B0604020202020204" pitchFamily="34" charset="0"/>
              </a:rPr>
              <a:t>in </a:t>
            </a:r>
            <a:r>
              <a:rPr lang="en-US" b="1" dirty="0" smtClean="0">
                <a:latin typeface="Times New Roman" panose="02020603050405020304" pitchFamily="18" charset="0"/>
                <a:ea typeface="SimSun" panose="02010600030101010101" pitchFamily="2" charset="-122"/>
                <a:cs typeface="Arial" panose="020B0604020202020204" pitchFamily="34" charset="0"/>
              </a:rPr>
              <a:t>elderly </a:t>
            </a:r>
            <a:r>
              <a:rPr lang="en-US" b="1" dirty="0">
                <a:latin typeface="Times New Roman" panose="02020603050405020304" pitchFamily="18" charset="0"/>
                <a:ea typeface="SimSun" panose="02010600030101010101" pitchFamily="2" charset="-122"/>
                <a:cs typeface="Arial" panose="020B0604020202020204" pitchFamily="34" charset="0"/>
              </a:rPr>
              <a:t>group</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470760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2009104" y="1174503"/>
            <a:ext cx="6658377" cy="3787775"/>
          </a:xfrm>
          <a:prstGeom prst="rect">
            <a:avLst/>
          </a:prstGeom>
          <a:noFill/>
          <a:ln w="9525">
            <a:noFill/>
            <a:miter lim="800000"/>
            <a:headEnd/>
            <a:tailEnd/>
          </a:ln>
        </p:spPr>
      </p:pic>
      <p:sp>
        <p:nvSpPr>
          <p:cNvPr id="3" name="Rectangle 2"/>
          <p:cNvSpPr/>
          <p:nvPr/>
        </p:nvSpPr>
        <p:spPr>
          <a:xfrm>
            <a:off x="2738908" y="5421119"/>
            <a:ext cx="6096000" cy="729430"/>
          </a:xfrm>
          <a:prstGeom prst="rect">
            <a:avLst/>
          </a:prstGeom>
        </p:spPr>
        <p:txBody>
          <a:bodyPr>
            <a:spAutoFit/>
          </a:bodyPr>
          <a:lstStyle/>
          <a:p>
            <a:pPr marL="900430" indent="-900430" algn="just">
              <a:lnSpc>
                <a:spcPct val="115000"/>
              </a:lnSpc>
            </a:pPr>
            <a:r>
              <a:rPr lang="en-US" b="1" dirty="0">
                <a:latin typeface="Times New Roman" panose="02020603050405020304" pitchFamily="18" charset="0"/>
                <a:ea typeface="SimSun" panose="02010600030101010101" pitchFamily="2" charset="-122"/>
                <a:cs typeface="Arial" panose="020B0604020202020204" pitchFamily="34" charset="0"/>
              </a:rPr>
              <a:t>Figure (8):	Correlation between FAI with </a:t>
            </a:r>
            <a:r>
              <a:rPr lang="en-US"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SHBG</a:t>
            </a:r>
            <a:r>
              <a:rPr lang="en-US" b="1" dirty="0">
                <a:latin typeface="Times New Roman" panose="02020603050405020304" pitchFamily="18" charset="0"/>
                <a:ea typeface="SimSun" panose="02010600030101010101" pitchFamily="2" charset="-122"/>
                <a:cs typeface="Arial" panose="020B0604020202020204" pitchFamily="34" charset="0"/>
              </a:rPr>
              <a:t> in elderly group</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14049000"/>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1996226" y="1184856"/>
            <a:ext cx="7340957" cy="4138031"/>
          </a:xfrm>
          <a:prstGeom prst="rect">
            <a:avLst/>
          </a:prstGeom>
          <a:noFill/>
          <a:ln w="9525">
            <a:noFill/>
            <a:miter lim="800000"/>
            <a:headEnd/>
            <a:tailEnd/>
          </a:ln>
        </p:spPr>
      </p:pic>
      <p:sp>
        <p:nvSpPr>
          <p:cNvPr id="3" name="Rectangle 2"/>
          <p:cNvSpPr/>
          <p:nvPr/>
        </p:nvSpPr>
        <p:spPr>
          <a:xfrm>
            <a:off x="1996226" y="5631980"/>
            <a:ext cx="7122016" cy="729430"/>
          </a:xfrm>
          <a:prstGeom prst="rect">
            <a:avLst/>
          </a:prstGeom>
        </p:spPr>
        <p:txBody>
          <a:bodyPr wrap="square">
            <a:spAutoFit/>
          </a:bodyPr>
          <a:lstStyle/>
          <a:p>
            <a:pPr marL="900430" indent="-900430" algn="just">
              <a:lnSpc>
                <a:spcPct val="115000"/>
              </a:lnSpc>
            </a:pPr>
            <a:r>
              <a:rPr lang="en-US" b="1" dirty="0" smtClean="0">
                <a:latin typeface="Times New Roman" panose="02020603050405020304" pitchFamily="18" charset="0"/>
                <a:ea typeface="SimSun" panose="02010600030101010101" pitchFamily="2" charset="-122"/>
                <a:cs typeface="Arial" panose="020B0604020202020204" pitchFamily="34" charset="0"/>
              </a:rPr>
              <a:t>Figure (9):	Correlation between IMT with </a:t>
            </a:r>
            <a:r>
              <a:rPr lang="en-US" b="1"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SHBG</a:t>
            </a:r>
            <a:r>
              <a:rPr lang="en-US" b="1" dirty="0">
                <a:latin typeface="Times New Roman" panose="02020603050405020304" pitchFamily="18" charset="0"/>
                <a:ea typeface="SimSun" panose="02010600030101010101" pitchFamily="2" charset="-122"/>
                <a:cs typeface="Arial" panose="020B0604020202020204" pitchFamily="34" charset="0"/>
              </a:rPr>
              <a:t> in elderly group</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31327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2588652" y="785611"/>
            <a:ext cx="6413680" cy="4532514"/>
          </a:xfrm>
          <a:prstGeom prst="rect">
            <a:avLst/>
          </a:prstGeom>
          <a:noFill/>
          <a:ln w="9525">
            <a:noFill/>
            <a:miter lim="800000"/>
            <a:headEnd/>
            <a:tailEnd/>
          </a:ln>
        </p:spPr>
      </p:pic>
      <p:sp>
        <p:nvSpPr>
          <p:cNvPr id="3" name="Rectangle 2"/>
          <p:cNvSpPr/>
          <p:nvPr/>
        </p:nvSpPr>
        <p:spPr>
          <a:xfrm>
            <a:off x="2588652" y="5615188"/>
            <a:ext cx="6645499" cy="729430"/>
          </a:xfrm>
          <a:prstGeom prst="rect">
            <a:avLst/>
          </a:prstGeom>
        </p:spPr>
        <p:txBody>
          <a:bodyPr wrap="square">
            <a:spAutoFit/>
          </a:bodyPr>
          <a:lstStyle/>
          <a:p>
            <a:pPr marL="900430" indent="-900430" algn="just">
              <a:lnSpc>
                <a:spcPct val="115000"/>
              </a:lnSpc>
            </a:pPr>
            <a:r>
              <a:rPr lang="en-US" b="1" dirty="0">
                <a:latin typeface="Times New Roman" panose="02020603050405020304" pitchFamily="18" charset="0"/>
                <a:ea typeface="SimSun" panose="02010600030101010101" pitchFamily="2" charset="-122"/>
                <a:cs typeface="Arial" panose="020B0604020202020204" pitchFamily="34" charset="0"/>
              </a:rPr>
              <a:t>Figure (10):	Correlation between IMT with </a:t>
            </a:r>
            <a:r>
              <a:rPr lang="en-US"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FAI</a:t>
            </a:r>
            <a:r>
              <a:rPr lang="en-US" b="1" dirty="0">
                <a:latin typeface="Times New Roman" panose="02020603050405020304" pitchFamily="18" charset="0"/>
                <a:ea typeface="SimSun" panose="02010600030101010101" pitchFamily="2" charset="-122"/>
                <a:cs typeface="Arial" panose="020B0604020202020204" pitchFamily="34" charset="0"/>
              </a:rPr>
              <a:t> in elderly group</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2691157"/>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2921356" y="1068946"/>
            <a:ext cx="6184007" cy="4228183"/>
          </a:xfrm>
          <a:prstGeom prst="rect">
            <a:avLst/>
          </a:prstGeom>
          <a:noFill/>
          <a:ln w="9525">
            <a:noFill/>
            <a:miter lim="800000"/>
            <a:headEnd/>
            <a:tailEnd/>
          </a:ln>
        </p:spPr>
      </p:pic>
      <p:sp>
        <p:nvSpPr>
          <p:cNvPr id="3" name="Rectangle 2"/>
          <p:cNvSpPr/>
          <p:nvPr/>
        </p:nvSpPr>
        <p:spPr>
          <a:xfrm>
            <a:off x="2921356" y="5666704"/>
            <a:ext cx="6349285" cy="729430"/>
          </a:xfrm>
          <a:prstGeom prst="rect">
            <a:avLst/>
          </a:prstGeom>
        </p:spPr>
        <p:txBody>
          <a:bodyPr wrap="square">
            <a:spAutoFit/>
          </a:bodyPr>
          <a:lstStyle/>
          <a:p>
            <a:pPr marL="900430" indent="-900430" algn="just">
              <a:lnSpc>
                <a:spcPct val="115000"/>
              </a:lnSpc>
            </a:pPr>
            <a:r>
              <a:rPr lang="en-US" b="1" dirty="0">
                <a:latin typeface="Times New Roman" panose="02020603050405020304" pitchFamily="18" charset="0"/>
                <a:ea typeface="SimSun" panose="02010600030101010101" pitchFamily="2" charset="-122"/>
                <a:cs typeface="Arial" panose="020B0604020202020204" pitchFamily="34" charset="0"/>
              </a:rPr>
              <a:t>Figure (11):	Correlation between number of plaques with </a:t>
            </a:r>
            <a:r>
              <a:rPr lang="en-US"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FAI</a:t>
            </a:r>
            <a:r>
              <a:rPr lang="en-US" b="1" dirty="0">
                <a:latin typeface="Times New Roman" panose="02020603050405020304" pitchFamily="18" charset="0"/>
                <a:ea typeface="SimSun" panose="02010600030101010101" pitchFamily="2" charset="-122"/>
                <a:cs typeface="Arial" panose="020B0604020202020204" pitchFamily="34" charset="0"/>
              </a:rPr>
              <a:t> in elderly group</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93626350"/>
      </p:ext>
    </p:extLst>
  </p:cSld>
  <p:clrMapOvr>
    <a:masterClrMapping/>
  </p:clrMapOvr>
  <p:transition spd="med">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2313872" y="1547991"/>
            <a:ext cx="6070273" cy="3787775"/>
          </a:xfrm>
          <a:prstGeom prst="rect">
            <a:avLst/>
          </a:prstGeom>
          <a:noFill/>
          <a:ln w="9525">
            <a:noFill/>
            <a:miter lim="800000"/>
            <a:headEnd/>
            <a:tailEnd/>
          </a:ln>
        </p:spPr>
      </p:pic>
      <p:sp>
        <p:nvSpPr>
          <p:cNvPr id="3" name="Rectangle 2"/>
          <p:cNvSpPr/>
          <p:nvPr/>
        </p:nvSpPr>
        <p:spPr>
          <a:xfrm>
            <a:off x="2176530" y="5499279"/>
            <a:ext cx="6967470" cy="1203919"/>
          </a:xfrm>
          <a:prstGeom prst="rect">
            <a:avLst/>
          </a:prstGeom>
        </p:spPr>
        <p:txBody>
          <a:bodyPr wrap="square">
            <a:spAutoFit/>
          </a:bodyPr>
          <a:lstStyle/>
          <a:p>
            <a:pPr marL="900430" indent="-900430" algn="just">
              <a:lnSpc>
                <a:spcPct val="115000"/>
              </a:lnSpc>
            </a:pPr>
            <a:r>
              <a:rPr lang="en-US" b="1" dirty="0">
                <a:latin typeface="Times New Roman" panose="02020603050405020304" pitchFamily="18" charset="0"/>
                <a:ea typeface="SimSun" panose="02010600030101010101" pitchFamily="2" charset="-122"/>
                <a:cs typeface="Arial" panose="020B0604020202020204" pitchFamily="34" charset="0"/>
              </a:rPr>
              <a:t>Figure (12):	Correlation between number of plaques with </a:t>
            </a:r>
            <a:r>
              <a:rPr lang="en-US"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IMT</a:t>
            </a:r>
            <a:r>
              <a:rPr lang="en-US" b="1" dirty="0">
                <a:latin typeface="Times New Roman" panose="02020603050405020304" pitchFamily="18" charset="0"/>
                <a:ea typeface="SimSun" panose="02010600030101010101" pitchFamily="2" charset="-122"/>
                <a:cs typeface="Arial" panose="020B0604020202020204" pitchFamily="34" charset="0"/>
              </a:rPr>
              <a:t> in elderly  group</a:t>
            </a:r>
            <a:endParaRPr lang="en-US" sz="1600" dirty="0">
              <a:latin typeface="Calibri" panose="020F0502020204030204" pitchFamily="34" charset="0"/>
              <a:ea typeface="Calibri" panose="020F0502020204030204" pitchFamily="34" charset="0"/>
              <a:cs typeface="Arial" panose="020B0604020202020204" pitchFamily="34" charset="0"/>
            </a:endParaRPr>
          </a:p>
          <a:p>
            <a:pPr marL="900430" indent="-900430" algn="just">
              <a:lnSpc>
                <a:spcPct val="125000"/>
              </a:lnSpc>
              <a:spcBef>
                <a:spcPts val="1000"/>
              </a:spcBef>
              <a:spcAft>
                <a:spcPts val="1000"/>
              </a:spcAft>
            </a:pPr>
            <a:r>
              <a:rPr lang="en-US" b="1" dirty="0">
                <a:latin typeface="Times New Roman" panose="02020603050405020304" pitchFamily="18"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2227519"/>
      </p:ext>
    </p:extLst>
  </p:cSld>
  <p:clrMapOvr>
    <a:masterClrMapping/>
  </p:clrMapOvr>
  <p:transition spd="med">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5156" y="1004552"/>
            <a:ext cx="10419008" cy="6032421"/>
          </a:xfrm>
          <a:prstGeom prst="rect">
            <a:avLst/>
          </a:prstGeom>
        </p:spPr>
        <p:txBody>
          <a:bodyPr wrap="square">
            <a:spAutoFit/>
          </a:bodyPr>
          <a:lstStyle/>
          <a:p>
            <a:pPr algn="ctr"/>
            <a:r>
              <a:rPr lang="en-US" sz="2800" b="1" dirty="0" smtClean="0">
                <a:latin typeface="Calibri" panose="020F0502020204030204" pitchFamily="34" charset="0"/>
                <a:ea typeface="Calibri" panose="020F0502020204030204" pitchFamily="34" charset="0"/>
              </a:rPr>
              <a:t>Discussion</a:t>
            </a:r>
          </a:p>
          <a:p>
            <a:endParaRPr lang="en-US" dirty="0">
              <a:latin typeface="Calibri" panose="020F0502020204030204" pitchFamily="34" charset="0"/>
              <a:ea typeface="Calibri" panose="020F0502020204030204" pitchFamily="34" charset="0"/>
            </a:endParaRPr>
          </a:p>
          <a:p>
            <a:r>
              <a:rPr lang="en-US" sz="2000" dirty="0" smtClean="0">
                <a:latin typeface="Calibri" panose="020F0502020204030204" pitchFamily="34" charset="0"/>
                <a:ea typeface="Calibri" panose="020F0502020204030204" pitchFamily="34" charset="0"/>
              </a:rPr>
              <a:t>In this study </a:t>
            </a:r>
            <a:r>
              <a:rPr lang="en-US" sz="2000" dirty="0">
                <a:latin typeface="Calibri" panose="020F0502020204030204" pitchFamily="34" charset="0"/>
                <a:ea typeface="Calibri" panose="020F0502020204030204" pitchFamily="34" charset="0"/>
              </a:rPr>
              <a:t>t</a:t>
            </a:r>
            <a:r>
              <a:rPr lang="en-US" sz="2000" dirty="0" smtClean="0">
                <a:latin typeface="Calibri" panose="020F0502020204030204" pitchFamily="34" charset="0"/>
                <a:ea typeface="Calibri" panose="020F0502020204030204" pitchFamily="34" charset="0"/>
              </a:rPr>
              <a:t>otal </a:t>
            </a:r>
            <a:r>
              <a:rPr lang="en-US" sz="2000" dirty="0">
                <a:latin typeface="Calibri" panose="020F0502020204030204" pitchFamily="34" charset="0"/>
                <a:ea typeface="Calibri" panose="020F0502020204030204" pitchFamily="34" charset="0"/>
              </a:rPr>
              <a:t>testosterone level was significantly lower in the </a:t>
            </a:r>
            <a:r>
              <a:rPr lang="en-US" sz="2000" dirty="0" smtClean="0">
                <a:latin typeface="Calibri" panose="020F0502020204030204" pitchFamily="34" charset="0"/>
                <a:ea typeface="Calibri" panose="020F0502020204030204" pitchFamily="34" charset="0"/>
              </a:rPr>
              <a:t>elderly </a:t>
            </a:r>
            <a:r>
              <a:rPr lang="en-US" sz="2000" dirty="0">
                <a:latin typeface="Calibri" panose="020F0502020204030204" pitchFamily="34" charset="0"/>
                <a:ea typeface="Calibri" panose="020F0502020204030204" pitchFamily="34" charset="0"/>
              </a:rPr>
              <a:t>group than the control group (t=5.354, p&lt;0.001</a:t>
            </a:r>
            <a:r>
              <a:rPr lang="en-US" sz="2000" dirty="0" smtClean="0">
                <a:latin typeface="Calibri" panose="020F0502020204030204" pitchFamily="34" charset="0"/>
                <a:ea typeface="Calibri" panose="020F0502020204030204" pitchFamily="34" charset="0"/>
              </a:rPr>
              <a:t>) . </a:t>
            </a:r>
            <a:r>
              <a:rPr lang="en-US" sz="2000" dirty="0">
                <a:latin typeface="Calibri" panose="020F0502020204030204" pitchFamily="34" charset="0"/>
                <a:ea typeface="Calibri" panose="020F0502020204030204" pitchFamily="34" charset="0"/>
              </a:rPr>
              <a:t>This was similar to the study done by </a:t>
            </a:r>
            <a:r>
              <a:rPr lang="en-US" sz="2000" dirty="0">
                <a:solidFill>
                  <a:srgbClr val="7030A0"/>
                </a:solidFill>
                <a:latin typeface="Calibri" panose="020F0502020204030204" pitchFamily="34" charset="0"/>
                <a:ea typeface="Calibri" panose="020F0502020204030204" pitchFamily="34" charset="0"/>
              </a:rPr>
              <a:t>Haddad et </a:t>
            </a:r>
            <a:r>
              <a:rPr lang="en-US" sz="2000" dirty="0" smtClean="0">
                <a:solidFill>
                  <a:srgbClr val="7030A0"/>
                </a:solidFill>
                <a:latin typeface="Calibri" panose="020F0502020204030204" pitchFamily="34" charset="0"/>
                <a:ea typeface="Calibri" panose="020F0502020204030204" pitchFamily="34" charset="0"/>
              </a:rPr>
              <a:t>al 2007 (6) </a:t>
            </a:r>
            <a:r>
              <a:rPr lang="en-US" sz="2000" dirty="0">
                <a:latin typeface="Calibri" panose="020F0502020204030204" pitchFamily="34" charset="0"/>
                <a:ea typeface="Calibri" panose="020F0502020204030204" pitchFamily="34" charset="0"/>
              </a:rPr>
              <a:t>who stated that total testosterone level decrease with advancing age  and also to the study done by </a:t>
            </a:r>
            <a:r>
              <a:rPr lang="en-US" sz="2000" dirty="0" err="1">
                <a:solidFill>
                  <a:srgbClr val="7030A0"/>
                </a:solidFill>
                <a:latin typeface="Calibri" panose="020F0502020204030204" pitchFamily="34" charset="0"/>
                <a:ea typeface="Times New Roman" panose="02020603050405020304" pitchFamily="18" charset="0"/>
              </a:rPr>
              <a:t>Travison</a:t>
            </a:r>
            <a:r>
              <a:rPr lang="en-US" sz="2000" dirty="0">
                <a:solidFill>
                  <a:srgbClr val="7030A0"/>
                </a:solidFill>
                <a:latin typeface="Calibri" panose="020F0502020204030204" pitchFamily="34" charset="0"/>
                <a:ea typeface="Times New Roman" panose="02020603050405020304" pitchFamily="18" charset="0"/>
              </a:rPr>
              <a:t> et al </a:t>
            </a:r>
            <a:r>
              <a:rPr lang="en-US" sz="2000" dirty="0" smtClean="0">
                <a:solidFill>
                  <a:srgbClr val="7030A0"/>
                </a:solidFill>
                <a:latin typeface="Calibri" panose="020F0502020204030204" pitchFamily="34" charset="0"/>
                <a:ea typeface="Times New Roman" panose="02020603050405020304" pitchFamily="18" charset="0"/>
              </a:rPr>
              <a:t>2007 (7) </a:t>
            </a:r>
            <a:r>
              <a:rPr lang="en-US" sz="2000" dirty="0" smtClean="0">
                <a:latin typeface="Calibri" panose="020F0502020204030204" pitchFamily="34" charset="0"/>
                <a:ea typeface="Times New Roman" panose="02020603050405020304" pitchFamily="18" charset="0"/>
              </a:rPr>
              <a:t>who </a:t>
            </a:r>
            <a:r>
              <a:rPr lang="en-US" sz="2000" dirty="0">
                <a:latin typeface="Calibri" panose="020F0502020204030204" pitchFamily="34" charset="0"/>
                <a:ea typeface="Times New Roman" panose="02020603050405020304" pitchFamily="18" charset="0"/>
              </a:rPr>
              <a:t>observed a cross-sectional testosterone decline of 0.4% per year age from 45 years onwards in 2,194 men</a:t>
            </a:r>
            <a:r>
              <a:rPr lang="en-US" sz="2000" dirty="0" smtClean="0">
                <a:latin typeface="Calibri" panose="020F0502020204030204" pitchFamily="34" charset="0"/>
                <a:ea typeface="Times New Roman" panose="02020603050405020304" pitchFamily="18" charset="0"/>
              </a:rPr>
              <a:t>.</a:t>
            </a:r>
          </a:p>
          <a:p>
            <a:r>
              <a:rPr lang="en-US" sz="2000" dirty="0" smtClean="0">
                <a:latin typeface="Calibri" panose="020F0502020204030204" pitchFamily="34" charset="0"/>
                <a:ea typeface="Times New Roman" panose="02020603050405020304" pitchFamily="18" charset="0"/>
              </a:rPr>
              <a:t> Also </a:t>
            </a:r>
            <a:r>
              <a:rPr lang="en-US" sz="2000" dirty="0" smtClean="0">
                <a:solidFill>
                  <a:srgbClr val="7030A0"/>
                </a:solidFill>
                <a:latin typeface="Calibri" panose="020F0502020204030204" pitchFamily="34" charset="0"/>
                <a:ea typeface="Times New Roman" panose="02020603050405020304" pitchFamily="18" charset="0"/>
              </a:rPr>
              <a:t>Muller et </a:t>
            </a:r>
            <a:r>
              <a:rPr lang="en-US" sz="2000" dirty="0">
                <a:solidFill>
                  <a:srgbClr val="7030A0"/>
                </a:solidFill>
                <a:latin typeface="Calibri" panose="020F0502020204030204" pitchFamily="34" charset="0"/>
                <a:ea typeface="Times New Roman" panose="02020603050405020304" pitchFamily="18" charset="0"/>
              </a:rPr>
              <a:t>al </a:t>
            </a:r>
            <a:r>
              <a:rPr lang="en-US" sz="2000" dirty="0" smtClean="0">
                <a:solidFill>
                  <a:srgbClr val="7030A0"/>
                </a:solidFill>
                <a:latin typeface="Calibri" panose="020F0502020204030204" pitchFamily="34" charset="0"/>
                <a:ea typeface="Times New Roman" panose="02020603050405020304" pitchFamily="18" charset="0"/>
              </a:rPr>
              <a:t>2003 (8),</a:t>
            </a:r>
            <a:r>
              <a:rPr lang="en-US" sz="2000" dirty="0" smtClean="0">
                <a:solidFill>
                  <a:srgbClr val="7030A0"/>
                </a:solidFill>
                <a:latin typeface="Calibri" panose="020F0502020204030204" pitchFamily="34" charset="0"/>
                <a:ea typeface="Calibri" panose="020F0502020204030204" pitchFamily="34" charset="0"/>
              </a:rPr>
              <a:t> </a:t>
            </a:r>
            <a:r>
              <a:rPr lang="en-US" sz="2000" dirty="0">
                <a:solidFill>
                  <a:srgbClr val="7030A0"/>
                </a:solidFill>
                <a:latin typeface="Calibri" panose="020F0502020204030204" pitchFamily="34" charset="0"/>
                <a:ea typeface="Times New Roman" panose="02020603050405020304" pitchFamily="18" charset="0"/>
              </a:rPr>
              <a:t>Mohr et al </a:t>
            </a:r>
            <a:r>
              <a:rPr lang="en-US" sz="2000" dirty="0" smtClean="0">
                <a:solidFill>
                  <a:srgbClr val="7030A0"/>
                </a:solidFill>
                <a:latin typeface="Calibri" panose="020F0502020204030204" pitchFamily="34" charset="0"/>
                <a:ea typeface="Times New Roman" panose="02020603050405020304" pitchFamily="18" charset="0"/>
              </a:rPr>
              <a:t>2005 (9)</a:t>
            </a:r>
            <a:r>
              <a:rPr lang="en-US" sz="2000" dirty="0" smtClean="0">
                <a:solidFill>
                  <a:srgbClr val="7030A0"/>
                </a:solidFill>
                <a:latin typeface="Calibri" panose="020F0502020204030204" pitchFamily="34" charset="0"/>
                <a:ea typeface="Calibri" panose="020F0502020204030204" pitchFamily="34" charset="0"/>
              </a:rPr>
              <a:t> </a:t>
            </a:r>
            <a:r>
              <a:rPr lang="en-US" sz="2000" dirty="0">
                <a:solidFill>
                  <a:srgbClr val="7030A0"/>
                </a:solidFill>
                <a:latin typeface="Calibri" panose="020F0502020204030204" pitchFamily="34" charset="0"/>
                <a:ea typeface="Times New Roman" panose="02020603050405020304" pitchFamily="18" charset="0"/>
              </a:rPr>
              <a:t>and Simon et al </a:t>
            </a:r>
            <a:r>
              <a:rPr lang="en-US" sz="2000" dirty="0" smtClean="0">
                <a:solidFill>
                  <a:srgbClr val="7030A0"/>
                </a:solidFill>
                <a:latin typeface="Calibri" panose="020F0502020204030204" pitchFamily="34" charset="0"/>
                <a:ea typeface="Times New Roman" panose="02020603050405020304" pitchFamily="18" charset="0"/>
              </a:rPr>
              <a:t>1992 (10) </a:t>
            </a:r>
            <a:r>
              <a:rPr lang="en-US" sz="2000" dirty="0" smtClean="0">
                <a:latin typeface="Calibri" panose="020F0502020204030204" pitchFamily="34" charset="0"/>
                <a:ea typeface="Times New Roman" panose="02020603050405020304" pitchFamily="18" charset="0"/>
              </a:rPr>
              <a:t>all reported a </a:t>
            </a:r>
            <a:r>
              <a:rPr lang="en-US" sz="2000" dirty="0">
                <a:latin typeface="Calibri" panose="020F0502020204030204" pitchFamily="34" charset="0"/>
                <a:ea typeface="Times New Roman" panose="02020603050405020304" pitchFamily="18" charset="0"/>
              </a:rPr>
              <a:t>small annual decline of 0.4%, 0.3% </a:t>
            </a:r>
            <a:r>
              <a:rPr lang="en-US" sz="2000" dirty="0" smtClean="0">
                <a:latin typeface="Calibri" panose="020F0502020204030204" pitchFamily="34" charset="0"/>
                <a:ea typeface="Times New Roman" panose="02020603050405020304" pitchFamily="18" charset="0"/>
              </a:rPr>
              <a:t>and </a:t>
            </a:r>
            <a:r>
              <a:rPr lang="en-US" sz="2000" dirty="0">
                <a:latin typeface="Calibri" panose="020F0502020204030204" pitchFamily="34" charset="0"/>
                <a:ea typeface="Times New Roman" panose="02020603050405020304" pitchFamily="18" charset="0"/>
              </a:rPr>
              <a:t>0.5% respectively (n = 400, 1,677, 1,408 respectively</a:t>
            </a:r>
            <a:r>
              <a:rPr lang="en-US" sz="2000" dirty="0" smtClean="0">
                <a:latin typeface="Calibri" panose="020F0502020204030204" pitchFamily="34" charset="0"/>
                <a:ea typeface="Times New Roman" panose="02020603050405020304" pitchFamily="18" charset="0"/>
              </a:rPr>
              <a:t>). </a:t>
            </a:r>
          </a:p>
          <a:p>
            <a:endParaRPr lang="en-US" sz="2000" dirty="0" smtClean="0">
              <a:latin typeface="Calibri" panose="020F0502020204030204" pitchFamily="34" charset="0"/>
              <a:ea typeface="Times New Roman" panose="02020603050405020304" pitchFamily="18" charset="0"/>
            </a:endParaRPr>
          </a:p>
          <a:p>
            <a:r>
              <a:rPr lang="en-US" sz="2000" dirty="0"/>
              <a:t> </a:t>
            </a:r>
            <a:r>
              <a:rPr lang="en-US" sz="2000" dirty="0" smtClean="0"/>
              <a:t>But </a:t>
            </a:r>
            <a:r>
              <a:rPr lang="en-US" sz="2000" dirty="0"/>
              <a:t>these results were opposite to the results found by </a:t>
            </a:r>
            <a:r>
              <a:rPr lang="en-US" sz="2000" dirty="0" err="1">
                <a:solidFill>
                  <a:srgbClr val="7030A0"/>
                </a:solidFill>
              </a:rPr>
              <a:t>Yeap</a:t>
            </a:r>
            <a:r>
              <a:rPr lang="en-US" sz="2000" dirty="0">
                <a:solidFill>
                  <a:srgbClr val="7030A0"/>
                </a:solidFill>
              </a:rPr>
              <a:t> et </a:t>
            </a:r>
            <a:r>
              <a:rPr lang="en-US" sz="2000" dirty="0" smtClean="0">
                <a:solidFill>
                  <a:srgbClr val="7030A0"/>
                </a:solidFill>
              </a:rPr>
              <a:t>al 2007(11) </a:t>
            </a:r>
            <a:r>
              <a:rPr lang="en-US" sz="2000" dirty="0"/>
              <a:t>who stated that total testosterone did not decline with advancing age in older men (aged 70–89</a:t>
            </a:r>
            <a:r>
              <a:rPr lang="en-US" sz="2000" dirty="0" smtClean="0"/>
              <a:t>). </a:t>
            </a:r>
          </a:p>
          <a:p>
            <a:endParaRPr lang="en-US" sz="2000" dirty="0" smtClean="0"/>
          </a:p>
          <a:p>
            <a:r>
              <a:rPr lang="en-US" sz="2000" dirty="0">
                <a:solidFill>
                  <a:srgbClr val="7030A0"/>
                </a:solidFill>
              </a:rPr>
              <a:t> </a:t>
            </a:r>
            <a:r>
              <a:rPr lang="en-US" sz="2000" dirty="0" smtClean="0">
                <a:solidFill>
                  <a:srgbClr val="7030A0"/>
                </a:solidFill>
              </a:rPr>
              <a:t>Rhoden </a:t>
            </a:r>
            <a:r>
              <a:rPr lang="en-US" sz="2000" dirty="0">
                <a:solidFill>
                  <a:srgbClr val="7030A0"/>
                </a:solidFill>
              </a:rPr>
              <a:t>et al </a:t>
            </a:r>
            <a:r>
              <a:rPr lang="en-US" sz="2000" dirty="0" smtClean="0">
                <a:solidFill>
                  <a:srgbClr val="7030A0"/>
                </a:solidFill>
              </a:rPr>
              <a:t>2002 (12) </a:t>
            </a:r>
            <a:r>
              <a:rPr lang="en-US" sz="2000" dirty="0" smtClean="0"/>
              <a:t>reported </a:t>
            </a:r>
            <a:r>
              <a:rPr lang="en-US" sz="2000" dirty="0"/>
              <a:t>that not only serum total testosterone does </a:t>
            </a:r>
            <a:r>
              <a:rPr lang="en-US" sz="2000" dirty="0" smtClean="0"/>
              <a:t>not </a:t>
            </a:r>
            <a:r>
              <a:rPr lang="en-US" sz="2000" dirty="0"/>
              <a:t>fall with advancing age, but there is also an increase in variance across the lifespan from age 40 onwards. </a:t>
            </a:r>
            <a:endParaRPr lang="en-US" sz="2000" dirty="0" smtClean="0"/>
          </a:p>
          <a:p>
            <a:endParaRPr lang="en-US" sz="2000" dirty="0">
              <a:latin typeface="Calibri" panose="020F0502020204030204" pitchFamily="34" charset="0"/>
            </a:endParaRPr>
          </a:p>
          <a:p>
            <a:endParaRPr lang="en-US" sz="2000" dirty="0"/>
          </a:p>
        </p:txBody>
      </p:sp>
    </p:spTree>
    <p:extLst>
      <p:ext uri="{BB962C8B-B14F-4D97-AF65-F5344CB8AC3E}">
        <p14:creationId xmlns:p14="http://schemas.microsoft.com/office/powerpoint/2010/main" val="3703386514"/>
      </p:ext>
    </p:extLst>
  </p:cSld>
  <p:clrMapOvr>
    <a:masterClrMapping/>
  </p:clrMapOvr>
  <p:transition spd="med">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519" y="2228045"/>
            <a:ext cx="11715482" cy="2932085"/>
          </a:xfrm>
          <a:prstGeom prst="rect">
            <a:avLst/>
          </a:prstGeom>
        </p:spPr>
        <p:txBody>
          <a:bodyPr wrap="square">
            <a:spAutoFit/>
          </a:bodyPr>
          <a:lstStyle/>
          <a:p>
            <a:pPr algn="just">
              <a:lnSpc>
                <a:spcPct val="107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 </a:t>
            </a:r>
            <a:r>
              <a:rPr lang="en-US" sz="2000" dirty="0" smtClean="0">
                <a:latin typeface="Calibri" panose="020F0502020204030204" pitchFamily="34" charset="0"/>
                <a:ea typeface="Calibri" panose="020F0502020204030204" pitchFamily="34" charset="0"/>
                <a:cs typeface="Calibri" panose="020F0502020204030204" pitchFamily="34" charset="0"/>
              </a:rPr>
              <a:t>In </a:t>
            </a:r>
            <a:r>
              <a:rPr lang="en-US" sz="2000" dirty="0">
                <a:latin typeface="Calibri" panose="020F0502020204030204" pitchFamily="34" charset="0"/>
                <a:ea typeface="Calibri" panose="020F0502020204030204" pitchFamily="34" charset="0"/>
                <a:cs typeface="Calibri" panose="020F0502020204030204" pitchFamily="34" charset="0"/>
              </a:rPr>
              <a:t>the current study there were significant negative correlations between testosterone and both IMT (R=-0.501, P=0.005) and number of </a:t>
            </a:r>
            <a:r>
              <a:rPr lang="en-US" sz="2000" dirty="0" smtClean="0">
                <a:latin typeface="Calibri" panose="020F0502020204030204" pitchFamily="34" charset="0"/>
                <a:ea typeface="Calibri" panose="020F0502020204030204" pitchFamily="34" charset="0"/>
                <a:cs typeface="Calibri" panose="020F0502020204030204" pitchFamily="34" charset="0"/>
              </a:rPr>
              <a:t>plaques </a:t>
            </a:r>
            <a:r>
              <a:rPr lang="en-US" sz="2000" dirty="0">
                <a:latin typeface="Calibri" panose="020F0502020204030204" pitchFamily="34" charset="0"/>
                <a:ea typeface="Calibri" panose="020F0502020204030204" pitchFamily="34" charset="0"/>
                <a:cs typeface="Calibri" panose="020F0502020204030204" pitchFamily="34" charset="0"/>
              </a:rPr>
              <a:t>(R=-0.358, P=0.52). These findings were similar to the studies done by </a:t>
            </a:r>
            <a:r>
              <a:rPr lang="en-US" sz="2000" dirty="0">
                <a:solidFill>
                  <a:srgbClr val="7030A0"/>
                </a:solidFill>
                <a:latin typeface="Calibri" panose="020F0502020204030204" pitchFamily="34" charset="0"/>
                <a:ea typeface="Calibri" panose="020F0502020204030204" pitchFamily="34" charset="0"/>
                <a:cs typeface="Calibri" panose="020F0502020204030204" pitchFamily="34" charset="0"/>
              </a:rPr>
              <a:t>Van Den Bled AW et al </a:t>
            </a:r>
            <a:r>
              <a:rPr lang="en-US" sz="20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2003 , </a:t>
            </a:r>
            <a:r>
              <a:rPr lang="en-US" sz="2000" dirty="0">
                <a:solidFill>
                  <a:srgbClr val="7030A0"/>
                </a:solidFill>
                <a:latin typeface="Calibri" panose="020F0502020204030204" pitchFamily="34" charset="0"/>
                <a:ea typeface="Calibri" panose="020F0502020204030204" pitchFamily="34" charset="0"/>
                <a:cs typeface="Calibri" panose="020F0502020204030204" pitchFamily="34" charset="0"/>
              </a:rPr>
              <a:t>De Pergola G </a:t>
            </a:r>
            <a:r>
              <a:rPr lang="en-US" sz="20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2003 and </a:t>
            </a:r>
            <a:r>
              <a:rPr lang="en-US" sz="2000" dirty="0" err="1">
                <a:solidFill>
                  <a:srgbClr val="7030A0"/>
                </a:solidFill>
                <a:latin typeface="Calibri" panose="020F0502020204030204" pitchFamily="34" charset="0"/>
                <a:ea typeface="Calibri" panose="020F0502020204030204" pitchFamily="34" charset="0"/>
                <a:cs typeface="Calibri" panose="020F0502020204030204" pitchFamily="34" charset="0"/>
              </a:rPr>
              <a:t>Svartberg</a:t>
            </a:r>
            <a:r>
              <a:rPr lang="en-US" sz="2000" dirty="0">
                <a:solidFill>
                  <a:srgbClr val="7030A0"/>
                </a:solidFill>
                <a:latin typeface="Calibri" panose="020F0502020204030204" pitchFamily="34" charset="0"/>
                <a:ea typeface="Calibri" panose="020F0502020204030204" pitchFamily="34" charset="0"/>
                <a:cs typeface="Calibri" panose="020F0502020204030204" pitchFamily="34" charset="0"/>
              </a:rPr>
              <a:t> J </a:t>
            </a:r>
            <a:r>
              <a:rPr lang="en-US" sz="20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2006</a:t>
            </a:r>
            <a:r>
              <a:rPr lang="en-US" dirty="0" smtClean="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n-US" sz="2000" dirty="0" smtClean="0"/>
              <a:t>Intima‐media </a:t>
            </a:r>
            <a:r>
              <a:rPr lang="en-US" sz="2000" dirty="0"/>
              <a:t>thickness (IMT) of the carotid artery is considered a marker for preclinical </a:t>
            </a:r>
            <a:r>
              <a:rPr lang="en-US" sz="2000" dirty="0" smtClean="0"/>
              <a:t>atherosclerosis. Increasing </a:t>
            </a:r>
            <a:r>
              <a:rPr lang="en-US" sz="2000" dirty="0"/>
              <a:t>carotid IMT has been associated with generalized </a:t>
            </a:r>
            <a:r>
              <a:rPr lang="en-US" sz="2000" dirty="0" smtClean="0"/>
              <a:t>atherosclerosis and </a:t>
            </a:r>
            <a:r>
              <a:rPr lang="en-US" sz="2000" dirty="0"/>
              <a:t>increased incidence of myocardial infarction</a:t>
            </a:r>
            <a:r>
              <a:rPr lang="en-US" sz="2000" baseline="30000" dirty="0"/>
              <a:t> </a:t>
            </a:r>
            <a:r>
              <a:rPr lang="en-US" sz="2000" dirty="0"/>
              <a:t> </a:t>
            </a:r>
            <a:r>
              <a:rPr lang="en-US" sz="2000" dirty="0" smtClean="0"/>
              <a:t>and stroke </a:t>
            </a:r>
            <a:r>
              <a:rPr lang="en-US" sz="2000" dirty="0"/>
              <a:t>and is generally considered a poor prognostic factor for future adverse cardiovascular events. </a:t>
            </a:r>
            <a:endParaRPr lang="en-US" sz="2000" dirty="0" smtClean="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4285421"/>
      </p:ext>
    </p:extLst>
  </p:cSld>
  <p:clrMapOvr>
    <a:masterClrMapping/>
  </p:clrMapOvr>
  <p:transition spd="med">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397" y="373488"/>
            <a:ext cx="11037195" cy="5632311"/>
          </a:xfrm>
          <a:prstGeom prst="rect">
            <a:avLst/>
          </a:prstGeom>
        </p:spPr>
        <p:txBody>
          <a:bodyPr wrap="square">
            <a:spAutoFit/>
          </a:bodyPr>
          <a:lstStyle/>
          <a:p>
            <a:r>
              <a:rPr lang="en-US" dirty="0" smtClean="0">
                <a:latin typeface="Calibri" panose="020F0502020204030204" pitchFamily="34" charset="0"/>
                <a:ea typeface="Times New Roman" panose="02020603050405020304" pitchFamily="18" charset="0"/>
              </a:rPr>
              <a:t> </a:t>
            </a:r>
            <a:r>
              <a:rPr lang="en-US" sz="2000" dirty="0">
                <a:latin typeface="Calibri" panose="020F0502020204030204" pitchFamily="34" charset="0"/>
                <a:ea typeface="Times New Roman" panose="02020603050405020304" pitchFamily="18" charset="0"/>
              </a:rPr>
              <a:t>In a large population‐based study of 504 nonsmoking men and 528 nonsmoking women (the Rotterdam Study), </a:t>
            </a:r>
            <a:r>
              <a:rPr lang="en-US" sz="2000" dirty="0" err="1">
                <a:solidFill>
                  <a:srgbClr val="7030A0"/>
                </a:solidFill>
                <a:latin typeface="Calibri" panose="020F0502020204030204" pitchFamily="34" charset="0"/>
                <a:ea typeface="Times New Roman" panose="02020603050405020304" pitchFamily="18" charset="0"/>
              </a:rPr>
              <a:t>Hak</a:t>
            </a:r>
            <a:r>
              <a:rPr lang="en-US" sz="2000" dirty="0">
                <a:solidFill>
                  <a:srgbClr val="7030A0"/>
                </a:solidFill>
                <a:latin typeface="Calibri" panose="020F0502020204030204" pitchFamily="34" charset="0"/>
                <a:ea typeface="Times New Roman" panose="02020603050405020304" pitchFamily="18" charset="0"/>
              </a:rPr>
              <a:t> and colleagues </a:t>
            </a:r>
            <a:r>
              <a:rPr lang="en-US" sz="2000" dirty="0" smtClean="0">
                <a:solidFill>
                  <a:srgbClr val="7030A0"/>
                </a:solidFill>
                <a:latin typeface="Calibri" panose="020F0502020204030204" pitchFamily="34" charset="0"/>
                <a:ea typeface="Times New Roman" panose="02020603050405020304" pitchFamily="18" charset="0"/>
              </a:rPr>
              <a:t>2002 (13) </a:t>
            </a:r>
            <a:r>
              <a:rPr lang="en-US" sz="2000" dirty="0" smtClean="0">
                <a:latin typeface="Calibri" panose="020F0502020204030204" pitchFamily="34" charset="0"/>
                <a:ea typeface="Times New Roman" panose="02020603050405020304" pitchFamily="18" charset="0"/>
              </a:rPr>
              <a:t>demonstrated </a:t>
            </a:r>
            <a:r>
              <a:rPr lang="en-US" sz="2000" dirty="0">
                <a:latin typeface="Calibri" panose="020F0502020204030204" pitchFamily="34" charset="0"/>
                <a:ea typeface="Times New Roman" panose="02020603050405020304" pitchFamily="18" charset="0"/>
              </a:rPr>
              <a:t>an inverse correlation between endogenous testosterone levels and atherosclerosis of the abdominal aorta in </a:t>
            </a:r>
            <a:r>
              <a:rPr lang="en-US" sz="2000" dirty="0" smtClean="0">
                <a:latin typeface="Calibri" panose="020F0502020204030204" pitchFamily="34" charset="0"/>
                <a:ea typeface="Times New Roman" panose="02020603050405020304" pitchFamily="18" charset="0"/>
              </a:rPr>
              <a:t>men. They reported </a:t>
            </a:r>
            <a:r>
              <a:rPr lang="en-US" sz="2000" dirty="0">
                <a:latin typeface="Calibri" panose="020F0502020204030204" pitchFamily="34" charset="0"/>
                <a:ea typeface="Times New Roman" panose="02020603050405020304" pitchFamily="18" charset="0"/>
              </a:rPr>
              <a:t>decreasing relative risk for severe atherosclerosis of the abdominal aorta with increasing levels of endogenous total testosterone as well as increasing levels of endogenous bioavailable testosterone after adjustment for cardiovascular disease risk factors in men only. </a:t>
            </a:r>
            <a:endParaRPr lang="en-US" sz="2000" dirty="0" smtClean="0">
              <a:latin typeface="Calibri" panose="020F0502020204030204" pitchFamily="34" charset="0"/>
              <a:ea typeface="Times New Roman" panose="02020603050405020304" pitchFamily="18" charset="0"/>
            </a:endParaRPr>
          </a:p>
          <a:p>
            <a:endParaRPr lang="en-US" sz="2000" dirty="0">
              <a:latin typeface="Calibri" panose="020F0502020204030204" pitchFamily="34" charset="0"/>
              <a:ea typeface="Times New Roman" panose="02020603050405020304" pitchFamily="18" charset="0"/>
            </a:endParaRPr>
          </a:p>
          <a:p>
            <a:r>
              <a:rPr lang="en-US" sz="2000" dirty="0" smtClean="0">
                <a:latin typeface="Calibri" panose="020F0502020204030204" pitchFamily="34" charset="0"/>
                <a:ea typeface="Times New Roman" panose="02020603050405020304" pitchFamily="18" charset="0"/>
              </a:rPr>
              <a:t>No </a:t>
            </a:r>
            <a:r>
              <a:rPr lang="en-US" sz="2000" dirty="0">
                <a:latin typeface="Calibri" panose="020F0502020204030204" pitchFamily="34" charset="0"/>
                <a:ea typeface="Times New Roman" panose="02020603050405020304" pitchFamily="18" charset="0"/>
              </a:rPr>
              <a:t>significant association was found between testosterone levels and the presence of severe abdominal aortic atherosclerosis in women by </a:t>
            </a:r>
            <a:r>
              <a:rPr lang="en-US" sz="2000" dirty="0" err="1">
                <a:solidFill>
                  <a:srgbClr val="7030A0"/>
                </a:solidFill>
                <a:latin typeface="Calibri" panose="020F0502020204030204" pitchFamily="34" charset="0"/>
                <a:ea typeface="Times New Roman" panose="02020603050405020304" pitchFamily="18" charset="0"/>
              </a:rPr>
              <a:t>Hak</a:t>
            </a:r>
            <a:r>
              <a:rPr lang="en-US" sz="2000" dirty="0">
                <a:solidFill>
                  <a:srgbClr val="7030A0"/>
                </a:solidFill>
                <a:latin typeface="Calibri" panose="020F0502020204030204" pitchFamily="34" charset="0"/>
                <a:ea typeface="Times New Roman" panose="02020603050405020304" pitchFamily="18" charset="0"/>
              </a:rPr>
              <a:t> et al. </a:t>
            </a:r>
            <a:r>
              <a:rPr lang="en-US" sz="2000" dirty="0">
                <a:latin typeface="Calibri" panose="020F0502020204030204" pitchFamily="34" charset="0"/>
                <a:ea typeface="Times New Roman" panose="02020603050405020304" pitchFamily="18" charset="0"/>
              </a:rPr>
              <a:t>These authors also discovered that men with higher levels of total or bioavailable testosterone experienced a significantly slower rate of progression of abdominal aortic atherosclerosis</a:t>
            </a:r>
            <a:r>
              <a:rPr lang="en-US" sz="2000" dirty="0" smtClean="0">
                <a:latin typeface="Calibri" panose="020F0502020204030204" pitchFamily="34" charset="0"/>
                <a:ea typeface="Times New Roman" panose="02020603050405020304" pitchFamily="18" charset="0"/>
              </a:rPr>
              <a:t>.</a:t>
            </a:r>
          </a:p>
          <a:p>
            <a:endParaRPr lang="en-US" sz="2000" dirty="0">
              <a:latin typeface="Calibri" panose="020F0502020204030204" pitchFamily="34" charset="0"/>
              <a:ea typeface="Times New Roman" panose="02020603050405020304" pitchFamily="18" charset="0"/>
            </a:endParaRPr>
          </a:p>
          <a:p>
            <a:r>
              <a:rPr lang="en-US" sz="2000" dirty="0" smtClean="0">
                <a:latin typeface="Calibri" panose="020F0502020204030204" pitchFamily="34" charset="0"/>
                <a:ea typeface="Times New Roman" panose="02020603050405020304" pitchFamily="18" charset="0"/>
              </a:rPr>
              <a:t> </a:t>
            </a:r>
            <a:r>
              <a:rPr lang="en-US" sz="2000" dirty="0" err="1"/>
              <a:t>Demirbag</a:t>
            </a:r>
            <a:r>
              <a:rPr lang="en-US" sz="2000" dirty="0"/>
              <a:t> et </a:t>
            </a:r>
            <a:r>
              <a:rPr lang="en-US" sz="2000" dirty="0" smtClean="0"/>
              <a:t>al 2005 </a:t>
            </a:r>
            <a:r>
              <a:rPr lang="en-US" sz="2000" dirty="0"/>
              <a:t>performed similar analysis on 42 men, but instead investigated the association between testosterone and thoracic aorta IMT. </a:t>
            </a:r>
            <a:r>
              <a:rPr lang="en-US" sz="2000" dirty="0" smtClean="0"/>
              <a:t>They discovered </a:t>
            </a:r>
            <a:r>
              <a:rPr lang="en-US" sz="2000" dirty="0"/>
              <a:t>an inverse association between total testosterone and thoracic aorta </a:t>
            </a:r>
            <a:r>
              <a:rPr lang="en-US" sz="2000" dirty="0" smtClean="0"/>
              <a:t>IMT. </a:t>
            </a:r>
            <a:endParaRPr lang="en-US" sz="2000" dirty="0"/>
          </a:p>
          <a:p>
            <a:endParaRPr lang="en-US" sz="2000" dirty="0" smtClean="0">
              <a:latin typeface="Calibri" panose="020F0502020204030204" pitchFamily="34" charset="0"/>
              <a:ea typeface="Times New Roman" panose="02020603050405020304" pitchFamily="18" charset="0"/>
            </a:endParaRPr>
          </a:p>
          <a:p>
            <a:endParaRPr lang="en-US" sz="2000" dirty="0">
              <a:latin typeface="Calibri" panose="020F0502020204030204" pitchFamily="34" charset="0"/>
            </a:endParaRPr>
          </a:p>
          <a:p>
            <a:endParaRPr lang="en-US" sz="2000" dirty="0"/>
          </a:p>
        </p:txBody>
      </p:sp>
    </p:spTree>
    <p:extLst>
      <p:ext uri="{BB962C8B-B14F-4D97-AF65-F5344CB8AC3E}">
        <p14:creationId xmlns:p14="http://schemas.microsoft.com/office/powerpoint/2010/main" val="588059022"/>
      </p:ext>
    </p:extLst>
  </p:cSld>
  <p:clrMapOvr>
    <a:masterClrMapping/>
  </p:clrMapOvr>
  <p:transition spd="med">
    <p:pul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125" y="141668"/>
            <a:ext cx="11359166" cy="6001643"/>
          </a:xfrm>
          <a:prstGeom prst="rect">
            <a:avLst/>
          </a:prstGeom>
        </p:spPr>
        <p:txBody>
          <a:bodyPr wrap="square">
            <a:spAutoFit/>
          </a:bodyPr>
          <a:lstStyle/>
          <a:p>
            <a:r>
              <a:rPr lang="en-US" sz="2400" dirty="0">
                <a:latin typeface="Calibri" panose="020F0502020204030204" pitchFamily="34" charset="0"/>
                <a:ea typeface="Times New Roman" panose="02020603050405020304" pitchFamily="18" charset="0"/>
              </a:rPr>
              <a:t>It is not clear whether the inverse correlation between endogenous testosterone levels and IMT is cause or effect. Reduced levels of testosterone might cause increased thickness of the intima‐media of the vasculature. On the other hand, it can be argued that widespread atherosclerosis may impair adequate blood flow to the testes or to the pituitary gland, which would in turn result in decreased production of testosterone and luteinizing hormone, respectively. </a:t>
            </a:r>
            <a:r>
              <a:rPr lang="en-US" sz="2400" dirty="0">
                <a:solidFill>
                  <a:srgbClr val="7030A0"/>
                </a:solidFill>
                <a:latin typeface="Calibri" panose="020F0502020204030204" pitchFamily="34" charset="0"/>
                <a:ea typeface="Times New Roman" panose="02020603050405020304" pitchFamily="18" charset="0"/>
              </a:rPr>
              <a:t>Van den </a:t>
            </a:r>
            <a:r>
              <a:rPr lang="en-US" sz="2400" dirty="0" err="1">
                <a:solidFill>
                  <a:srgbClr val="7030A0"/>
                </a:solidFill>
                <a:latin typeface="Calibri" panose="020F0502020204030204" pitchFamily="34" charset="0"/>
                <a:ea typeface="Times New Roman" panose="02020603050405020304" pitchFamily="18" charset="0"/>
              </a:rPr>
              <a:t>Beld</a:t>
            </a:r>
            <a:r>
              <a:rPr lang="en-US" sz="2400" dirty="0">
                <a:solidFill>
                  <a:srgbClr val="7030A0"/>
                </a:solidFill>
                <a:latin typeface="Calibri" panose="020F0502020204030204" pitchFamily="34" charset="0"/>
                <a:ea typeface="Times New Roman" panose="02020603050405020304" pitchFamily="18" charset="0"/>
              </a:rPr>
              <a:t> et al </a:t>
            </a:r>
            <a:r>
              <a:rPr lang="en-US" sz="2400" dirty="0">
                <a:latin typeface="Calibri" panose="020F0502020204030204" pitchFamily="34" charset="0"/>
                <a:ea typeface="Times New Roman" panose="02020603050405020304" pitchFamily="18" charset="0"/>
              </a:rPr>
              <a:t>have shed some light on this question</a:t>
            </a:r>
            <a:r>
              <a:rPr lang="en-US" sz="2000" dirty="0">
                <a:latin typeface="Calibri" panose="020F0502020204030204" pitchFamily="34" charset="0"/>
                <a:ea typeface="Times New Roman" panose="02020603050405020304" pitchFamily="18" charset="0"/>
              </a:rPr>
              <a:t>. </a:t>
            </a:r>
            <a:r>
              <a:rPr lang="en-US" sz="2000" dirty="0"/>
              <a:t>These authors demonstrated that the association between testosterone levels and IMT was independent of cardiovascular disease</a:t>
            </a:r>
            <a:r>
              <a:rPr lang="en-US" sz="2000" dirty="0" smtClean="0"/>
              <a:t>.</a:t>
            </a:r>
          </a:p>
          <a:p>
            <a:endParaRPr lang="en-US" sz="2000" dirty="0"/>
          </a:p>
          <a:p>
            <a:r>
              <a:rPr lang="en-US" sz="2400" dirty="0" smtClean="0"/>
              <a:t> </a:t>
            </a:r>
            <a:r>
              <a:rPr lang="en-US" sz="2000" dirty="0"/>
              <a:t>This finding may suggest that low levels of endogenous testosterone cause increased IMT. However, further follow‐up studies are required to confirm these earlier results. Furthermore, the exact mechanism by which testosterone may cause increased IMT of the carotid artery or the aorta is currently unknown. </a:t>
            </a:r>
            <a:endParaRPr lang="en-US" sz="2000" dirty="0" smtClean="0"/>
          </a:p>
          <a:p>
            <a:endParaRPr lang="en-US" sz="2000" dirty="0"/>
          </a:p>
          <a:p>
            <a:r>
              <a:rPr lang="en-US" sz="2000" dirty="0" smtClean="0"/>
              <a:t>Testosterone </a:t>
            </a:r>
            <a:r>
              <a:rPr lang="en-US" sz="2000" dirty="0"/>
              <a:t>may cause decreased IMT by down regulating the inflammatory response, regulating apoptosis, or enhancing vascular smooth muscle cell stability. </a:t>
            </a:r>
            <a:endParaRPr lang="en-US" sz="2000" dirty="0" smtClean="0"/>
          </a:p>
          <a:p>
            <a:endParaRPr lang="en-US" sz="2400" dirty="0"/>
          </a:p>
        </p:txBody>
      </p:sp>
    </p:spTree>
    <p:extLst>
      <p:ext uri="{BB962C8B-B14F-4D97-AF65-F5344CB8AC3E}">
        <p14:creationId xmlns:p14="http://schemas.microsoft.com/office/powerpoint/2010/main" val="273473003"/>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670" y="1159099"/>
            <a:ext cx="10882648" cy="4808817"/>
          </a:xfrm>
          <a:prstGeom prst="rect">
            <a:avLst/>
          </a:prstGeom>
        </p:spPr>
        <p:txBody>
          <a:bodyPr wrap="square">
            <a:spAutoFit/>
          </a:bodyPr>
          <a:lstStyle/>
          <a:p>
            <a:pPr algn="just">
              <a:lnSpc>
                <a:spcPct val="107000"/>
              </a:lnSpc>
              <a:spcAft>
                <a:spcPts val="800"/>
              </a:spcAft>
            </a:pPr>
            <a:r>
              <a:rPr lang="en-US" sz="3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 contrast to the dramatic fall in estrogen levels at the time of menopause in women, testosterone concentrations in men decline gradually with aging. Many adverse aspects of male aging have been attributed to the decrease in endogenous testosterone, stimulating a surge of interest in testosterone therapy for middle-aged and older men .However, solid evidence linking testosterone insufficiency to health-related outcomes in older men is just beginning to emerge, and even less information is available on testosterone and mortality(2).</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36519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1065" y="618186"/>
            <a:ext cx="11153104" cy="3785652"/>
          </a:xfrm>
          <a:prstGeom prst="rect">
            <a:avLst/>
          </a:prstGeom>
        </p:spPr>
        <p:txBody>
          <a:bodyPr wrap="square">
            <a:spAutoFit/>
          </a:bodyPr>
          <a:lstStyle/>
          <a:p>
            <a:r>
              <a:rPr lang="en-US" sz="2400" dirty="0">
                <a:latin typeface="Calibri" panose="020F0502020204030204" pitchFamily="34" charset="0"/>
                <a:ea typeface="Times New Roman" panose="02020603050405020304" pitchFamily="18" charset="0"/>
              </a:rPr>
              <a:t>Although more research is required, there are signals in existing data that suggest testosterone deficiency may play some role in the creation and progression of atherosclerosis. Studies have shown that levels of endogenous testosterone are inversely associated with IMT of the carotid artery </a:t>
            </a:r>
            <a:r>
              <a:rPr lang="en-US" sz="2400" dirty="0" smtClean="0">
                <a:latin typeface="Calibri" panose="020F0502020204030204" pitchFamily="34" charset="0"/>
                <a:ea typeface="Times New Roman" panose="02020603050405020304" pitchFamily="18" charset="0"/>
              </a:rPr>
              <a:t>, </a:t>
            </a:r>
            <a:r>
              <a:rPr lang="en-US" sz="2400" dirty="0">
                <a:latin typeface="Calibri" panose="020F0502020204030204" pitchFamily="34" charset="0"/>
                <a:ea typeface="Times New Roman" panose="02020603050405020304" pitchFamily="18" charset="0"/>
              </a:rPr>
              <a:t>as well as both the thoracic</a:t>
            </a:r>
            <a:r>
              <a:rPr lang="en-US" sz="2400" baseline="30000" dirty="0">
                <a:latin typeface="Calibri" panose="020F0502020204030204" pitchFamily="34" charset="0"/>
                <a:ea typeface="Times New Roman" panose="02020603050405020304" pitchFamily="18" charset="0"/>
              </a:rPr>
              <a:t> </a:t>
            </a:r>
            <a:r>
              <a:rPr lang="en-US" sz="2400" dirty="0">
                <a:latin typeface="Calibri" panose="020F0502020204030204" pitchFamily="34" charset="0"/>
                <a:ea typeface="Times New Roman" panose="02020603050405020304" pitchFamily="18" charset="0"/>
              </a:rPr>
              <a:t>and the abdominal </a:t>
            </a:r>
            <a:r>
              <a:rPr lang="en-US" sz="2400" dirty="0" smtClean="0">
                <a:latin typeface="Calibri" panose="020F0502020204030204" pitchFamily="34" charset="0"/>
                <a:ea typeface="Times New Roman" panose="02020603050405020304" pitchFamily="18" charset="0"/>
              </a:rPr>
              <a:t>aorta(14).</a:t>
            </a:r>
          </a:p>
          <a:p>
            <a:endParaRPr lang="en-US" sz="2400" dirty="0">
              <a:latin typeface="Calibri" panose="020F0502020204030204" pitchFamily="34" charset="0"/>
              <a:ea typeface="Times New Roman" panose="02020603050405020304" pitchFamily="18" charset="0"/>
            </a:endParaRPr>
          </a:p>
          <a:p>
            <a:r>
              <a:rPr lang="en-US" sz="2400" dirty="0" smtClean="0">
                <a:latin typeface="Calibri" panose="020F0502020204030204" pitchFamily="34" charset="0"/>
                <a:ea typeface="Times New Roman" panose="02020603050405020304" pitchFamily="18" charset="0"/>
              </a:rPr>
              <a:t> </a:t>
            </a:r>
            <a:r>
              <a:rPr lang="en-US" sz="2400" dirty="0">
                <a:latin typeface="Calibri" panose="020F0502020204030204" pitchFamily="34" charset="0"/>
                <a:ea typeface="Times New Roman" panose="02020603050405020304" pitchFamily="18" charset="0"/>
              </a:rPr>
              <a:t>In addition, one study has demonstrated that lower levels of free testosterone are associated with accelerated progression of carotid artery </a:t>
            </a:r>
            <a:r>
              <a:rPr lang="en-US" sz="2400" dirty="0" smtClean="0">
                <a:latin typeface="Calibri" panose="020F0502020204030204" pitchFamily="34" charset="0"/>
                <a:ea typeface="Times New Roman" panose="02020603050405020304" pitchFamily="18" charset="0"/>
              </a:rPr>
              <a:t>IMT,</a:t>
            </a:r>
            <a:r>
              <a:rPr lang="en-US" sz="2400" baseline="30000" dirty="0" smtClean="0">
                <a:latin typeface="Calibri" panose="020F0502020204030204" pitchFamily="34" charset="0"/>
                <a:ea typeface="Times New Roman" panose="02020603050405020304" pitchFamily="18" charset="0"/>
              </a:rPr>
              <a:t> </a:t>
            </a:r>
            <a:r>
              <a:rPr lang="en-US" sz="2400" dirty="0">
                <a:latin typeface="Calibri" panose="020F0502020204030204" pitchFamily="34" charset="0"/>
                <a:ea typeface="Times New Roman" panose="02020603050405020304" pitchFamily="18" charset="0"/>
              </a:rPr>
              <a:t>whereas another study has reported that decreased levels of total and bioavailable testosterone are associated with progression of atherosclerosis in the abdominal </a:t>
            </a:r>
            <a:r>
              <a:rPr lang="en-US" sz="2400" dirty="0" smtClean="0">
                <a:latin typeface="Calibri" panose="020F0502020204030204" pitchFamily="34" charset="0"/>
                <a:ea typeface="Times New Roman" panose="02020603050405020304" pitchFamily="18" charset="0"/>
              </a:rPr>
              <a:t>aorta.</a:t>
            </a:r>
            <a:endParaRPr lang="en-US" sz="2400" dirty="0"/>
          </a:p>
        </p:txBody>
      </p:sp>
    </p:spTree>
    <p:extLst>
      <p:ext uri="{BB962C8B-B14F-4D97-AF65-F5344CB8AC3E}">
        <p14:creationId xmlns:p14="http://schemas.microsoft.com/office/powerpoint/2010/main" val="1301667292"/>
      </p:ext>
    </p:extLst>
  </p:cSld>
  <p:clrMapOvr>
    <a:masterClrMapping/>
  </p:clrMapOvr>
  <p:transition spd="med">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5763" y="785611"/>
            <a:ext cx="10161431" cy="2308324"/>
          </a:xfrm>
          <a:prstGeom prst="rect">
            <a:avLst/>
          </a:prstGeom>
        </p:spPr>
        <p:txBody>
          <a:bodyPr wrap="square">
            <a:spAutoFit/>
          </a:bodyPr>
          <a:lstStyle/>
          <a:p>
            <a:r>
              <a:rPr lang="en-US" sz="2400" dirty="0">
                <a:latin typeface="Calibri" panose="020F0502020204030204" pitchFamily="34" charset="0"/>
                <a:ea typeface="Times New Roman" panose="02020603050405020304" pitchFamily="18" charset="0"/>
              </a:rPr>
              <a:t>Testosterone has been shown to promote, and suppress, pro-</a:t>
            </a:r>
            <a:r>
              <a:rPr lang="en-US" sz="2400" dirty="0" err="1">
                <a:latin typeface="Calibri" panose="020F0502020204030204" pitchFamily="34" charset="0"/>
                <a:ea typeface="Times New Roman" panose="02020603050405020304" pitchFamily="18" charset="0"/>
              </a:rPr>
              <a:t>atherogenic</a:t>
            </a:r>
            <a:r>
              <a:rPr lang="en-US" sz="2400" dirty="0">
                <a:latin typeface="Calibri" panose="020F0502020204030204" pitchFamily="34" charset="0"/>
                <a:ea typeface="Times New Roman" panose="02020603050405020304" pitchFamily="18" charset="0"/>
              </a:rPr>
              <a:t>, pro-inflammatory effects on all cell types involved in </a:t>
            </a:r>
            <a:r>
              <a:rPr lang="en-US" sz="2400" dirty="0" err="1">
                <a:latin typeface="Calibri" panose="020F0502020204030204" pitchFamily="34" charset="0"/>
                <a:ea typeface="Times New Roman" panose="02020603050405020304" pitchFamily="18" charset="0"/>
              </a:rPr>
              <a:t>atherogenesis</a:t>
            </a:r>
            <a:r>
              <a:rPr lang="en-US" sz="2400" dirty="0">
                <a:latin typeface="Calibri" panose="020F0502020204030204" pitchFamily="34" charset="0"/>
                <a:ea typeface="Times New Roman" panose="02020603050405020304" pitchFamily="18" charset="0"/>
              </a:rPr>
              <a:t>. It suppresses vascular cell adhesion molecule-1 (VCAM-1) expression in human endothelial cells, via an aromatase/estrogen receptor-dependent mechanism (</a:t>
            </a:r>
            <a:r>
              <a:rPr lang="en-US" sz="2400" dirty="0" err="1">
                <a:solidFill>
                  <a:srgbClr val="0563C1"/>
                </a:solidFill>
                <a:latin typeface="Calibri" panose="020F0502020204030204" pitchFamily="34" charset="0"/>
                <a:ea typeface="Times New Roman" panose="02020603050405020304" pitchFamily="18" charset="0"/>
                <a:cs typeface="Calibri" panose="020F0502020204030204" pitchFamily="34" charset="0"/>
              </a:rPr>
              <a:t>Hatakeyama</a:t>
            </a:r>
            <a:r>
              <a:rPr lang="en-US" sz="2400" dirty="0">
                <a:solidFill>
                  <a:srgbClr val="0563C1"/>
                </a:solidFill>
                <a:latin typeface="Calibri" panose="020F0502020204030204" pitchFamily="34" charset="0"/>
                <a:ea typeface="Times New Roman" panose="02020603050405020304" pitchFamily="18" charset="0"/>
                <a:cs typeface="Calibri" panose="020F0502020204030204" pitchFamily="34" charset="0"/>
              </a:rPr>
              <a:t> et al </a:t>
            </a:r>
            <a:r>
              <a:rPr lang="en-US" sz="2400" dirty="0" smtClean="0">
                <a:solidFill>
                  <a:srgbClr val="0563C1"/>
                </a:solidFill>
                <a:latin typeface="Calibri" panose="020F0502020204030204" pitchFamily="34" charset="0"/>
                <a:ea typeface="Times New Roman" panose="02020603050405020304" pitchFamily="18" charset="0"/>
                <a:cs typeface="Calibri" panose="020F0502020204030204" pitchFamily="34" charset="0"/>
              </a:rPr>
              <a:t>2002</a:t>
            </a:r>
            <a:r>
              <a:rPr lang="en-US" sz="2400" dirty="0" smtClean="0">
                <a:latin typeface="Calibri" panose="020F0502020204030204" pitchFamily="34" charset="0"/>
                <a:ea typeface="Times New Roman" panose="02020603050405020304" pitchFamily="18" charset="0"/>
              </a:rPr>
              <a:t>), </a:t>
            </a:r>
            <a:r>
              <a:rPr lang="en-US" sz="2400" dirty="0">
                <a:latin typeface="Calibri" panose="020F0502020204030204" pitchFamily="34" charset="0"/>
                <a:ea typeface="Times New Roman" panose="02020603050405020304" pitchFamily="18" charset="0"/>
              </a:rPr>
              <a:t>(</a:t>
            </a:r>
            <a:r>
              <a:rPr lang="en-US" sz="2400" dirty="0">
                <a:solidFill>
                  <a:srgbClr val="0070C0"/>
                </a:solidFill>
                <a:latin typeface="Calibri" panose="020F0502020204030204" pitchFamily="34" charset="0"/>
                <a:ea typeface="Times New Roman" panose="02020603050405020304" pitchFamily="18" charset="0"/>
              </a:rPr>
              <a:t>Mukherjee et al 2002</a:t>
            </a:r>
            <a:r>
              <a:rPr lang="en-US" sz="2400" dirty="0">
                <a:latin typeface="Calibri" panose="020F0502020204030204" pitchFamily="34" charset="0"/>
                <a:ea typeface="Times New Roman" panose="02020603050405020304" pitchFamily="18" charset="0"/>
              </a:rPr>
              <a:t>) </a:t>
            </a:r>
            <a:r>
              <a:rPr lang="en-US" sz="2400" dirty="0" smtClean="0">
                <a:latin typeface="Calibri" panose="020F0502020204030204" pitchFamily="34" charset="0"/>
                <a:ea typeface="Times New Roman" panose="02020603050405020304" pitchFamily="18" charset="0"/>
              </a:rPr>
              <a:t>also </a:t>
            </a:r>
            <a:r>
              <a:rPr lang="en-US" sz="2400" dirty="0">
                <a:latin typeface="Calibri" panose="020F0502020204030204" pitchFamily="34" charset="0"/>
                <a:ea typeface="Times New Roman" panose="02020603050405020304" pitchFamily="18" charset="0"/>
              </a:rPr>
              <a:t>testosterone has been shown to enhance reverse cholesterol transport (</a:t>
            </a:r>
            <a:r>
              <a:rPr lang="en-US" sz="2400" dirty="0">
                <a:solidFill>
                  <a:srgbClr val="0563C1"/>
                </a:solidFill>
                <a:latin typeface="Calibri" panose="020F0502020204030204" pitchFamily="34" charset="0"/>
                <a:ea typeface="Times New Roman" panose="02020603050405020304" pitchFamily="18" charset="0"/>
                <a:cs typeface="Calibri" panose="020F0502020204030204" pitchFamily="34" charset="0"/>
              </a:rPr>
              <a:t>Langer et al </a:t>
            </a:r>
            <a:r>
              <a:rPr lang="en-US" sz="2400" dirty="0" smtClean="0">
                <a:solidFill>
                  <a:srgbClr val="0563C1"/>
                </a:solidFill>
                <a:latin typeface="Calibri" panose="020F0502020204030204" pitchFamily="34" charset="0"/>
                <a:ea typeface="Times New Roman" panose="02020603050405020304" pitchFamily="18" charset="0"/>
                <a:cs typeface="Calibri" panose="020F0502020204030204" pitchFamily="34" charset="0"/>
              </a:rPr>
              <a:t>2002 </a:t>
            </a:r>
            <a:r>
              <a:rPr lang="en-US" sz="2400" dirty="0" smtClean="0">
                <a:latin typeface="Calibri" panose="020F0502020204030204" pitchFamily="34" charset="0"/>
                <a:ea typeface="Times New Roman" panose="02020603050405020304" pitchFamily="18" charset="0"/>
                <a:cs typeface="Calibri" panose="020F0502020204030204" pitchFamily="34" charset="0"/>
              </a:rPr>
              <a:t>).</a:t>
            </a:r>
            <a:endParaRPr lang="en-US" sz="2400" dirty="0"/>
          </a:p>
        </p:txBody>
      </p:sp>
    </p:spTree>
    <p:extLst>
      <p:ext uri="{BB962C8B-B14F-4D97-AF65-F5344CB8AC3E}">
        <p14:creationId xmlns:p14="http://schemas.microsoft.com/office/powerpoint/2010/main" val="3980013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5459" y="463639"/>
            <a:ext cx="10380372" cy="5914761"/>
          </a:xfrm>
          <a:prstGeom prst="rect">
            <a:avLst/>
          </a:prstGeom>
        </p:spPr>
        <p:txBody>
          <a:bodyPr wrap="square">
            <a:spAutoFit/>
          </a:bodyPr>
          <a:lstStyle/>
          <a:p>
            <a:pPr algn="ctr">
              <a:lnSpc>
                <a:spcPct val="107000"/>
              </a:lnSpc>
              <a:spcAft>
                <a:spcPts val="800"/>
              </a:spcAft>
            </a:pPr>
            <a:r>
              <a:rPr lang="en-US" sz="2800" b="1" dirty="0" smtClean="0">
                <a:latin typeface="Calibri" panose="020F0502020204030204" pitchFamily="34" charset="0"/>
                <a:ea typeface="Calibri" panose="020F0502020204030204" pitchFamily="34" charset="0"/>
                <a:cs typeface="Calibri" panose="020F0502020204030204" pitchFamily="34" charset="0"/>
              </a:rPr>
              <a:t>Conclusion</a:t>
            </a:r>
          </a:p>
          <a:p>
            <a:pPr algn="ctr">
              <a:lnSpc>
                <a:spcPct val="107000"/>
              </a:lnSpc>
              <a:spcAft>
                <a:spcPts val="800"/>
              </a:spcAft>
            </a:pP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Calibri" panose="020F0502020204030204" pitchFamily="34" charset="0"/>
                <a:ea typeface="Times New Roman" panose="02020603050405020304" pitchFamily="18" charset="0"/>
                <a:cs typeface="Calibri" panose="020F0502020204030204" pitchFamily="34" charset="0"/>
              </a:rPr>
              <a:t>These findings suggest </a:t>
            </a:r>
            <a:r>
              <a:rPr lang="en-US" sz="2400" dirty="0" smtClean="0">
                <a:latin typeface="Calibri" panose="020F0502020204030204" pitchFamily="34" charset="0"/>
                <a:ea typeface="Times New Roman" panose="02020603050405020304" pitchFamily="18" charset="0"/>
                <a:cs typeface="Calibri" panose="020F0502020204030204" pitchFamily="34" charset="0"/>
              </a:rPr>
              <a:t>that:</a:t>
            </a:r>
          </a:p>
          <a:p>
            <a:pPr marL="342900" indent="-342900" algn="just">
              <a:lnSpc>
                <a:spcPct val="107000"/>
              </a:lnSpc>
              <a:spcAft>
                <a:spcPts val="800"/>
              </a:spcAft>
              <a:buFont typeface="Arial" panose="020B0604020202020204" pitchFamily="34" charset="0"/>
              <a:buChar char="•"/>
            </a:pPr>
            <a:r>
              <a:rPr lang="en-US" sz="2400" dirty="0" smtClean="0">
                <a:latin typeface="Calibri" panose="020F0502020204030204" pitchFamily="34" charset="0"/>
                <a:ea typeface="Times New Roman" panose="02020603050405020304" pitchFamily="18" charset="0"/>
                <a:cs typeface="Calibri" panose="020F0502020204030204" pitchFamily="34" charset="0"/>
              </a:rPr>
              <a:t>Normal </a:t>
            </a:r>
            <a:r>
              <a:rPr lang="en-US" sz="2400" dirty="0">
                <a:latin typeface="Calibri" panose="020F0502020204030204" pitchFamily="34" charset="0"/>
                <a:ea typeface="Times New Roman" panose="02020603050405020304" pitchFamily="18" charset="0"/>
                <a:cs typeface="Calibri" panose="020F0502020204030204" pitchFamily="34" charset="0"/>
              </a:rPr>
              <a:t>physiologic testosterone levels may help to protect men from the development of atherosclerosis. </a:t>
            </a:r>
            <a:endParaRPr lang="en-US" sz="2400" dirty="0" smtClean="0">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07000"/>
              </a:lnSpc>
              <a:spcAft>
                <a:spcPts val="800"/>
              </a:spcAft>
              <a:buFont typeface="Arial" panose="020B0604020202020204" pitchFamily="34" charset="0"/>
              <a:buChar char="•"/>
            </a:pPr>
            <a:r>
              <a:rPr lang="en-US" sz="2400" dirty="0" smtClean="0">
                <a:latin typeface="Calibri" panose="020F0502020204030204" pitchFamily="34" charset="0"/>
                <a:ea typeface="Times New Roman" panose="02020603050405020304" pitchFamily="18" charset="0"/>
                <a:cs typeface="Calibri" panose="020F0502020204030204" pitchFamily="34" charset="0"/>
              </a:rPr>
              <a:t>In </a:t>
            </a:r>
            <a:r>
              <a:rPr lang="en-US" sz="2400" dirty="0">
                <a:latin typeface="Calibri" panose="020F0502020204030204" pitchFamily="34" charset="0"/>
                <a:ea typeface="Times New Roman" panose="02020603050405020304" pitchFamily="18" charset="0"/>
                <a:cs typeface="Calibri" panose="020F0502020204030204" pitchFamily="34" charset="0"/>
              </a:rPr>
              <a:t>elderly men, low plasma testosterone is associated with elevated carotid intima-media thickness. </a:t>
            </a:r>
            <a:endParaRPr lang="en-US" sz="2400" dirty="0" smtClean="0">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07000"/>
              </a:lnSpc>
              <a:spcAft>
                <a:spcPts val="800"/>
              </a:spcAft>
              <a:buFont typeface="Arial" panose="020B0604020202020204" pitchFamily="34" charset="0"/>
              <a:buChar char="•"/>
            </a:pPr>
            <a:r>
              <a:rPr lang="en-US" sz="2400" dirty="0" smtClean="0">
                <a:latin typeface="Calibri" panose="020F0502020204030204" pitchFamily="34" charset="0"/>
                <a:ea typeface="Times New Roman" panose="02020603050405020304" pitchFamily="18" charset="0"/>
                <a:cs typeface="Calibri" panose="020F0502020204030204" pitchFamily="34" charset="0"/>
              </a:rPr>
              <a:t>A </a:t>
            </a:r>
            <a:r>
              <a:rPr lang="en-US" sz="2400" dirty="0">
                <a:latin typeface="Calibri" panose="020F0502020204030204" pitchFamily="34" charset="0"/>
                <a:ea typeface="Times New Roman" panose="02020603050405020304" pitchFamily="18" charset="0"/>
                <a:cs typeface="Calibri" panose="020F0502020204030204" pitchFamily="34" charset="0"/>
              </a:rPr>
              <a:t>negative correlation has been demonstrated between endogenous testosterone levels and IMT of the carotid arteries. </a:t>
            </a:r>
            <a:endParaRPr lang="en-US" sz="2400" dirty="0" smtClean="0">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07000"/>
              </a:lnSpc>
              <a:spcAft>
                <a:spcPts val="800"/>
              </a:spcAft>
              <a:buFont typeface="Arial" panose="020B0604020202020204" pitchFamily="34" charset="0"/>
              <a:buChar char="•"/>
            </a:pPr>
            <a:r>
              <a:rPr lang="en-US" sz="2400" dirty="0" smtClean="0">
                <a:latin typeface="Calibri" panose="020F0502020204030204" pitchFamily="34" charset="0"/>
                <a:ea typeface="Times New Roman" panose="02020603050405020304" pitchFamily="18" charset="0"/>
                <a:cs typeface="Calibri" panose="020F0502020204030204" pitchFamily="34" charset="0"/>
              </a:rPr>
              <a:t>These </a:t>
            </a:r>
            <a:r>
              <a:rPr lang="en-US" sz="2400" dirty="0">
                <a:latin typeface="Calibri" panose="020F0502020204030204" pitchFamily="34" charset="0"/>
                <a:ea typeface="Times New Roman" panose="02020603050405020304" pitchFamily="18" charset="0"/>
                <a:cs typeface="Calibri" panose="020F0502020204030204" pitchFamily="34" charset="0"/>
              </a:rPr>
              <a:t>findings suggest that men with lower levels of endogenous testosterone may be at a higher risk of developing atherosclerosis.</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Calibri" panose="020F0502020204030204" pitchFamily="34" charset="0"/>
                <a:ea typeface="Times New Roman" panose="02020603050405020304" pitchFamily="18" charset="0"/>
              </a:rPr>
              <a:t/>
            </a:r>
            <a:br>
              <a:rPr lang="en-US" sz="2400" dirty="0">
                <a:latin typeface="Calibri" panose="020F0502020204030204" pitchFamily="34" charset="0"/>
                <a:ea typeface="Times New Roman" panose="02020603050405020304" pitchFamily="18" charset="0"/>
              </a:rPr>
            </a:br>
            <a:r>
              <a:rPr lang="en-US" dirty="0">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97002699"/>
      </p:ext>
    </p:extLst>
  </p:cSld>
  <p:clrMapOvr>
    <a:masterClrMapping/>
  </p:clrMapOvr>
  <p:transition spd="slow">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2" y="412124"/>
            <a:ext cx="11513713" cy="7824258"/>
          </a:xfrm>
          <a:prstGeom prst="rect">
            <a:avLst/>
          </a:prstGeom>
        </p:spPr>
        <p:txBody>
          <a:bodyPr wrap="square">
            <a:spAutoFit/>
          </a:bodyPr>
          <a:lstStyle/>
          <a:p>
            <a:pPr algn="ctr">
              <a:lnSpc>
                <a:spcPct val="107000"/>
              </a:lnSpc>
              <a:spcAft>
                <a:spcPts val="800"/>
              </a:spcAft>
            </a:pPr>
            <a:r>
              <a:rPr lang="en-US" sz="2800" b="1" dirty="0" smtClean="0">
                <a:latin typeface="Calibri" panose="020F0502020204030204" pitchFamily="34" charset="0"/>
                <a:ea typeface="Calibri" panose="020F0502020204030204" pitchFamily="34" charset="0"/>
                <a:cs typeface="Calibri" panose="020F0502020204030204" pitchFamily="34" charset="0"/>
              </a:rPr>
              <a:t>References</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dirty="0" smtClean="0">
                <a:latin typeface="Calibri" panose="020F0502020204030204" pitchFamily="34" charset="0"/>
                <a:ea typeface="Times New Roman" panose="02020603050405020304" pitchFamily="18" charset="0"/>
              </a:rPr>
              <a:t/>
            </a:r>
            <a:br>
              <a:rPr lang="en-US" dirty="0" smtClean="0">
                <a:latin typeface="Calibri" panose="020F0502020204030204" pitchFamily="34" charset="0"/>
                <a:ea typeface="Times New Roman" panose="02020603050405020304" pitchFamily="18" charset="0"/>
              </a:rPr>
            </a:br>
            <a:r>
              <a:rPr lang="en-US" dirty="0" smtClean="0">
                <a:latin typeface="Calibri" panose="020F0502020204030204" pitchFamily="34" charset="0"/>
                <a:ea typeface="Times New Roman" panose="02020603050405020304" pitchFamily="18" charset="0"/>
                <a:cs typeface="Calibri" panose="020F0502020204030204" pitchFamily="34" charset="0"/>
              </a:rPr>
              <a:t>1. Sharpe RM. </a:t>
            </a:r>
            <a:r>
              <a:rPr lang="en-US" dirty="0" err="1" smtClean="0">
                <a:latin typeface="Calibri" panose="020F0502020204030204" pitchFamily="34" charset="0"/>
                <a:ea typeface="Times New Roman" panose="02020603050405020304" pitchFamily="18" charset="0"/>
                <a:cs typeface="Calibri" panose="020F0502020204030204" pitchFamily="34" charset="0"/>
              </a:rPr>
              <a:t>Intratesticular</a:t>
            </a:r>
            <a:r>
              <a:rPr lang="en-US" dirty="0" smtClean="0">
                <a:latin typeface="Calibri" panose="020F0502020204030204" pitchFamily="34" charset="0"/>
                <a:ea typeface="Times New Roman" panose="02020603050405020304" pitchFamily="18" charset="0"/>
                <a:cs typeface="Calibri" panose="020F0502020204030204" pitchFamily="34" charset="0"/>
              </a:rPr>
              <a:t> factors controlling testicular function. </a:t>
            </a:r>
            <a:r>
              <a:rPr lang="en-US" dirty="0" err="1" smtClean="0">
                <a:latin typeface="Calibri" panose="020F0502020204030204" pitchFamily="34" charset="0"/>
                <a:ea typeface="Times New Roman" panose="02020603050405020304" pitchFamily="18" charset="0"/>
                <a:cs typeface="Calibri" panose="020F0502020204030204" pitchFamily="34" charset="0"/>
              </a:rPr>
              <a:t>Biol</a:t>
            </a:r>
            <a:r>
              <a:rPr lang="en-US" dirty="0" smtClean="0">
                <a:latin typeface="Calibri" panose="020F0502020204030204" pitchFamily="34" charset="0"/>
                <a:ea typeface="Times New Roman" panose="02020603050405020304" pitchFamily="18" charset="0"/>
                <a:cs typeface="Calibri" panose="020F0502020204030204" pitchFamily="34" charset="0"/>
              </a:rPr>
              <a:t> </a:t>
            </a:r>
            <a:r>
              <a:rPr lang="en-US" dirty="0" err="1" smtClean="0">
                <a:latin typeface="Calibri" panose="020F0502020204030204" pitchFamily="34" charset="0"/>
                <a:ea typeface="Times New Roman" panose="02020603050405020304" pitchFamily="18" charset="0"/>
                <a:cs typeface="Calibri" panose="020F0502020204030204" pitchFamily="34" charset="0"/>
              </a:rPr>
              <a:t>Reprod</a:t>
            </a:r>
            <a:r>
              <a:rPr lang="en-US" dirty="0" smtClean="0">
                <a:latin typeface="Calibri" panose="020F0502020204030204" pitchFamily="34" charset="0"/>
                <a:ea typeface="Times New Roman" panose="02020603050405020304" pitchFamily="18" charset="0"/>
                <a:cs typeface="Calibri" panose="020F0502020204030204" pitchFamily="34" charset="0"/>
              </a:rPr>
              <a:t> 1984; 30: 29–49.  </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dirty="0" smtClean="0">
                <a:latin typeface="Calibri" panose="020F0502020204030204" pitchFamily="34" charset="0"/>
                <a:ea typeface="Times New Roman" panose="02020603050405020304" pitchFamily="18" charset="0"/>
                <a:cs typeface="Calibri" panose="020F0502020204030204" pitchFamily="34" charset="0"/>
              </a:rPr>
              <a:t> 2. Kaufman JM, </a:t>
            </a:r>
            <a:r>
              <a:rPr lang="en-US" dirty="0" err="1" smtClean="0">
                <a:latin typeface="Calibri" panose="020F0502020204030204" pitchFamily="34" charset="0"/>
                <a:ea typeface="Times New Roman" panose="02020603050405020304" pitchFamily="18" charset="0"/>
                <a:cs typeface="Calibri" panose="020F0502020204030204" pitchFamily="34" charset="0"/>
              </a:rPr>
              <a:t>Vermeulen</a:t>
            </a:r>
            <a:r>
              <a:rPr lang="en-US" dirty="0" smtClean="0">
                <a:latin typeface="Calibri" panose="020F0502020204030204" pitchFamily="34" charset="0"/>
                <a:ea typeface="Times New Roman" panose="02020603050405020304" pitchFamily="18" charset="0"/>
                <a:cs typeface="Calibri" panose="020F0502020204030204" pitchFamily="34" charset="0"/>
              </a:rPr>
              <a:t> A. The decline of androgen levels in elderly men and its clinical and therapeutic implications. </a:t>
            </a:r>
            <a:r>
              <a:rPr lang="en-US" dirty="0" err="1" smtClean="0">
                <a:latin typeface="Calibri" panose="020F0502020204030204" pitchFamily="34" charset="0"/>
                <a:ea typeface="Times New Roman" panose="02020603050405020304" pitchFamily="18" charset="0"/>
                <a:cs typeface="Calibri" panose="020F0502020204030204" pitchFamily="34" charset="0"/>
              </a:rPr>
              <a:t>Endocr</a:t>
            </a:r>
            <a:r>
              <a:rPr lang="en-US" dirty="0" smtClean="0">
                <a:latin typeface="Calibri" panose="020F0502020204030204" pitchFamily="34" charset="0"/>
                <a:ea typeface="Times New Roman" panose="02020603050405020304" pitchFamily="18" charset="0"/>
                <a:cs typeface="Calibri" panose="020F0502020204030204" pitchFamily="34" charset="0"/>
              </a:rPr>
              <a:t> Rev 2005; 26(6):833-76.</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dirty="0" smtClean="0">
                <a:latin typeface="Calibri" panose="020F0502020204030204" pitchFamily="34" charset="0"/>
                <a:ea typeface="Times New Roman" panose="02020603050405020304" pitchFamily="18" charset="0"/>
                <a:cs typeface="Calibri" panose="020F0502020204030204" pitchFamily="34" charset="0"/>
              </a:rPr>
              <a:t>3. Snyder PJ. Decreasing testosterone with increasing    age: more factors, more questions. J </a:t>
            </a:r>
            <a:r>
              <a:rPr lang="en-US" dirty="0" err="1" smtClean="0">
                <a:latin typeface="Calibri" panose="020F0502020204030204" pitchFamily="34" charset="0"/>
                <a:ea typeface="Times New Roman" panose="02020603050405020304" pitchFamily="18" charset="0"/>
                <a:cs typeface="Calibri" panose="020F0502020204030204" pitchFamily="34" charset="0"/>
              </a:rPr>
              <a:t>Clin</a:t>
            </a:r>
            <a:r>
              <a:rPr lang="en-US" dirty="0" smtClean="0">
                <a:latin typeface="Calibri" panose="020F0502020204030204" pitchFamily="34" charset="0"/>
                <a:ea typeface="Times New Roman" panose="02020603050405020304" pitchFamily="18" charset="0"/>
                <a:cs typeface="Calibri" panose="020F0502020204030204" pitchFamily="34" charset="0"/>
              </a:rPr>
              <a:t> </a:t>
            </a:r>
            <a:r>
              <a:rPr lang="en-US" dirty="0" err="1" smtClean="0">
                <a:latin typeface="Calibri" panose="020F0502020204030204" pitchFamily="34" charset="0"/>
                <a:ea typeface="Times New Roman" panose="02020603050405020304" pitchFamily="18" charset="0"/>
                <a:cs typeface="Calibri" panose="020F0502020204030204" pitchFamily="34" charset="0"/>
              </a:rPr>
              <a:t>Endocrinol</a:t>
            </a:r>
            <a:r>
              <a:rPr lang="en-US" dirty="0" smtClean="0">
                <a:latin typeface="Calibri" panose="020F0502020204030204" pitchFamily="34" charset="0"/>
                <a:ea typeface="Times New Roman" panose="02020603050405020304" pitchFamily="18" charset="0"/>
                <a:cs typeface="Calibri" panose="020F0502020204030204" pitchFamily="34" charset="0"/>
              </a:rPr>
              <a:t> </a:t>
            </a:r>
            <a:r>
              <a:rPr lang="en-US" dirty="0" err="1" smtClean="0">
                <a:latin typeface="Calibri" panose="020F0502020204030204" pitchFamily="34" charset="0"/>
                <a:ea typeface="Times New Roman" panose="02020603050405020304" pitchFamily="18" charset="0"/>
                <a:cs typeface="Calibri" panose="020F0502020204030204" pitchFamily="34" charset="0"/>
              </a:rPr>
              <a:t>Metab</a:t>
            </a:r>
            <a:r>
              <a:rPr lang="en-US" dirty="0" smtClean="0">
                <a:latin typeface="Calibri" panose="020F0502020204030204" pitchFamily="34" charset="0"/>
                <a:ea typeface="Times New Roman" panose="02020603050405020304" pitchFamily="18" charset="0"/>
                <a:cs typeface="Calibri" panose="020F0502020204030204" pitchFamily="34" charset="0"/>
              </a:rPr>
              <a:t> 2008:93: 2477–8. </a:t>
            </a:r>
          </a:p>
          <a:p>
            <a:pPr algn="just">
              <a:lnSpc>
                <a:spcPct val="107000"/>
              </a:lnSpc>
              <a:spcAft>
                <a:spcPts val="800"/>
              </a:spcAft>
            </a:pPr>
            <a:r>
              <a:rPr lang="en-US" dirty="0" smtClean="0"/>
              <a:t>4. </a:t>
            </a:r>
            <a:r>
              <a:rPr lang="en-US" dirty="0" err="1" smtClean="0"/>
              <a:t>Tirabassi</a:t>
            </a:r>
            <a:r>
              <a:rPr lang="en-US" dirty="0" smtClean="0"/>
              <a:t> </a:t>
            </a:r>
            <a:r>
              <a:rPr lang="en-US" dirty="0"/>
              <a:t>G., </a:t>
            </a:r>
            <a:r>
              <a:rPr lang="en-US" dirty="0" err="1"/>
              <a:t>Gioia</a:t>
            </a:r>
            <a:r>
              <a:rPr lang="en-US" dirty="0"/>
              <a:t> A., </a:t>
            </a:r>
            <a:r>
              <a:rPr lang="en-US" dirty="0" err="1"/>
              <a:t>Giovannini</a:t>
            </a:r>
            <a:r>
              <a:rPr lang="en-US" dirty="0"/>
              <a:t> L., </a:t>
            </a:r>
            <a:r>
              <a:rPr lang="en-US" dirty="0" err="1"/>
              <a:t>Boscaro</a:t>
            </a:r>
            <a:r>
              <a:rPr lang="en-US" dirty="0"/>
              <a:t> M., Corona G., Carpi A., Maggi M., </a:t>
            </a:r>
            <a:r>
              <a:rPr lang="en-US" dirty="0" err="1"/>
              <a:t>Balercia</a:t>
            </a:r>
            <a:r>
              <a:rPr lang="en-US" dirty="0"/>
              <a:t> G. Testosterone and cardiovascular risk. Intern </a:t>
            </a:r>
            <a:r>
              <a:rPr lang="en-US" dirty="0" err="1"/>
              <a:t>Emerg</a:t>
            </a:r>
            <a:r>
              <a:rPr lang="en-US" dirty="0"/>
              <a:t> Med 2013; 8(1):S65-9</a:t>
            </a:r>
            <a:r>
              <a:rPr lang="en-US" dirty="0" smtClean="0"/>
              <a:t>.</a:t>
            </a:r>
          </a:p>
          <a:p>
            <a:r>
              <a:rPr lang="en-US" dirty="0" smtClean="0"/>
              <a:t>5. </a:t>
            </a:r>
            <a:r>
              <a:rPr lang="en-US" dirty="0"/>
              <a:t>Webb C., McNeil J., </a:t>
            </a:r>
            <a:r>
              <a:rPr lang="en-US" dirty="0" err="1"/>
              <a:t>Haywar</a:t>
            </a:r>
            <a:r>
              <a:rPr lang="en-US" dirty="0"/>
              <a:t> C/. De </a:t>
            </a:r>
            <a:r>
              <a:rPr lang="en-US" dirty="0" err="1"/>
              <a:t>Xeigler</a:t>
            </a:r>
            <a:r>
              <a:rPr lang="en-US" dirty="0"/>
              <a:t> D., Collins P. Effects of testosterone on coronary vasomotor regulation in men with coronary heart disease. Circulation. 1999; 100:1690-6. </a:t>
            </a:r>
            <a:endParaRPr lang="en-US" dirty="0" smtClean="0"/>
          </a:p>
          <a:p>
            <a:pPr algn="just">
              <a:lnSpc>
                <a:spcPct val="107000"/>
              </a:lnSpc>
              <a:spcAft>
                <a:spcPts val="800"/>
              </a:spcAft>
            </a:pPr>
            <a:r>
              <a:rPr lang="en-US" dirty="0" smtClean="0">
                <a:latin typeface="Calibri" panose="020F0502020204030204" pitchFamily="34" charset="0"/>
                <a:ea typeface="Times New Roman" panose="02020603050405020304" pitchFamily="18" charset="0"/>
                <a:cs typeface="Calibri" panose="020F0502020204030204" pitchFamily="34" charset="0"/>
              </a:rPr>
              <a:t>6.Haddad </a:t>
            </a:r>
            <a:r>
              <a:rPr lang="en-US" dirty="0">
                <a:latin typeface="Calibri" panose="020F0502020204030204" pitchFamily="34" charset="0"/>
                <a:ea typeface="Times New Roman" panose="02020603050405020304" pitchFamily="18" charset="0"/>
                <a:cs typeface="Calibri" panose="020F0502020204030204" pitchFamily="34" charset="0"/>
              </a:rPr>
              <a:t>RM, Kennedy CC, </a:t>
            </a:r>
            <a:r>
              <a:rPr lang="en-US" dirty="0" err="1">
                <a:latin typeface="Calibri" panose="020F0502020204030204" pitchFamily="34" charset="0"/>
                <a:ea typeface="Times New Roman" panose="02020603050405020304" pitchFamily="18" charset="0"/>
                <a:cs typeface="Calibri" panose="020F0502020204030204" pitchFamily="34" charset="0"/>
              </a:rPr>
              <a:t>Caples</a:t>
            </a:r>
            <a:r>
              <a:rPr lang="en-US" dirty="0">
                <a:latin typeface="Calibri" panose="020F0502020204030204" pitchFamily="34" charset="0"/>
                <a:ea typeface="Times New Roman" panose="02020603050405020304" pitchFamily="18" charset="0"/>
                <a:cs typeface="Calibri" panose="020F0502020204030204" pitchFamily="34" charset="0"/>
              </a:rPr>
              <a:t> SM, et al. Testosterone and cardiovascular risk in men: a systematic review and meta-analysis of randomized placebo-controlled studies. Mayo Clinic </a:t>
            </a:r>
            <a:r>
              <a:rPr lang="en-US" dirty="0" err="1">
                <a:latin typeface="Calibri" panose="020F0502020204030204" pitchFamily="34" charset="0"/>
                <a:ea typeface="Times New Roman" panose="02020603050405020304" pitchFamily="18" charset="0"/>
                <a:cs typeface="Calibri" panose="020F0502020204030204" pitchFamily="34" charset="0"/>
              </a:rPr>
              <a:t>Proc</a:t>
            </a:r>
            <a:r>
              <a:rPr lang="en-US" dirty="0">
                <a:latin typeface="Calibri" panose="020F0502020204030204" pitchFamily="34" charset="0"/>
                <a:ea typeface="Times New Roman" panose="02020603050405020304" pitchFamily="18" charset="0"/>
                <a:cs typeface="Calibri" panose="020F0502020204030204" pitchFamily="34" charset="0"/>
              </a:rPr>
              <a:t> 2007; 82:29–39</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dirty="0" smtClean="0">
                <a:latin typeface="Calibri" panose="020F0502020204030204" pitchFamily="34" charset="0"/>
                <a:ea typeface="Times New Roman" panose="02020603050405020304" pitchFamily="18" charset="0"/>
                <a:cs typeface="Calibri" panose="020F0502020204030204" pitchFamily="34" charset="0"/>
              </a:rPr>
              <a:t>7. </a:t>
            </a:r>
            <a:r>
              <a:rPr lang="en-US" dirty="0" err="1">
                <a:latin typeface="Calibri" panose="020F0502020204030204" pitchFamily="34" charset="0"/>
                <a:ea typeface="Times New Roman" panose="02020603050405020304" pitchFamily="18" charset="0"/>
                <a:cs typeface="Calibri" panose="020F0502020204030204" pitchFamily="34" charset="0"/>
              </a:rPr>
              <a:t>Travison</a:t>
            </a:r>
            <a:r>
              <a:rPr lang="en-US" dirty="0">
                <a:latin typeface="Calibri" panose="020F0502020204030204" pitchFamily="34" charset="0"/>
                <a:ea typeface="Times New Roman" panose="02020603050405020304" pitchFamily="18" charset="0"/>
                <a:cs typeface="Calibri" panose="020F0502020204030204" pitchFamily="34" charset="0"/>
              </a:rPr>
              <a:t> TG, Araujo AB, O’Donnell AB, </a:t>
            </a:r>
            <a:r>
              <a:rPr lang="en-US" dirty="0" err="1">
                <a:latin typeface="Calibri" panose="020F0502020204030204" pitchFamily="34" charset="0"/>
                <a:ea typeface="Times New Roman" panose="02020603050405020304" pitchFamily="18" charset="0"/>
                <a:cs typeface="Calibri" panose="020F0502020204030204" pitchFamily="34" charset="0"/>
              </a:rPr>
              <a:t>Kupelian</a:t>
            </a:r>
            <a:r>
              <a:rPr lang="en-US" dirty="0">
                <a:latin typeface="Calibri" panose="020F0502020204030204" pitchFamily="34" charset="0"/>
                <a:ea typeface="Times New Roman" panose="02020603050405020304" pitchFamily="18" charset="0"/>
                <a:cs typeface="Calibri" panose="020F0502020204030204" pitchFamily="34" charset="0"/>
              </a:rPr>
              <a:t> V, </a:t>
            </a:r>
            <a:r>
              <a:rPr lang="en-US" dirty="0" err="1">
                <a:latin typeface="Calibri" panose="020F0502020204030204" pitchFamily="34" charset="0"/>
                <a:ea typeface="Times New Roman" panose="02020603050405020304" pitchFamily="18" charset="0"/>
                <a:cs typeface="Calibri" panose="020F0502020204030204" pitchFamily="34" charset="0"/>
              </a:rPr>
              <a:t>McKinlay</a:t>
            </a:r>
            <a:r>
              <a:rPr lang="en-US" dirty="0">
                <a:latin typeface="Calibri" panose="020F0502020204030204" pitchFamily="34" charset="0"/>
                <a:ea typeface="Times New Roman" panose="02020603050405020304" pitchFamily="18" charset="0"/>
                <a:cs typeface="Calibri" panose="020F0502020204030204" pitchFamily="34" charset="0"/>
              </a:rPr>
              <a:t> JB. A population-level decline in serum testosterone levels in American men. J </a:t>
            </a:r>
            <a:r>
              <a:rPr lang="en-US" dirty="0" err="1">
                <a:latin typeface="Calibri" panose="020F0502020204030204" pitchFamily="34" charset="0"/>
                <a:ea typeface="Times New Roman" panose="02020603050405020304" pitchFamily="18" charset="0"/>
                <a:cs typeface="Calibri" panose="020F0502020204030204" pitchFamily="34" charset="0"/>
              </a:rPr>
              <a:t>Clin</a:t>
            </a:r>
            <a:r>
              <a:rPr lang="en-US" dirty="0">
                <a:latin typeface="Calibri" panose="020F0502020204030204" pitchFamily="34" charset="0"/>
                <a:ea typeface="Times New Roman" panose="02020603050405020304" pitchFamily="18" charset="0"/>
                <a:cs typeface="Calibri" panose="020F0502020204030204" pitchFamily="34" charset="0"/>
              </a:rPr>
              <a:t> </a:t>
            </a:r>
            <a:r>
              <a:rPr lang="en-US" dirty="0" err="1">
                <a:latin typeface="Calibri" panose="020F0502020204030204" pitchFamily="34" charset="0"/>
                <a:ea typeface="Times New Roman" panose="02020603050405020304" pitchFamily="18" charset="0"/>
                <a:cs typeface="Calibri" panose="020F0502020204030204" pitchFamily="34" charset="0"/>
              </a:rPr>
              <a:t>Endocrinol</a:t>
            </a:r>
            <a:r>
              <a:rPr lang="en-US" dirty="0">
                <a:latin typeface="Calibri" panose="020F0502020204030204" pitchFamily="34" charset="0"/>
                <a:ea typeface="Times New Roman" panose="02020603050405020304" pitchFamily="18" charset="0"/>
                <a:cs typeface="Calibri" panose="020F0502020204030204" pitchFamily="34" charset="0"/>
              </a:rPr>
              <a:t> </a:t>
            </a:r>
            <a:r>
              <a:rPr lang="en-US" dirty="0" err="1">
                <a:latin typeface="Calibri" panose="020F0502020204030204" pitchFamily="34" charset="0"/>
                <a:ea typeface="Times New Roman" panose="02020603050405020304" pitchFamily="18" charset="0"/>
                <a:cs typeface="Calibri" panose="020F0502020204030204" pitchFamily="34" charset="0"/>
              </a:rPr>
              <a:t>Metab</a:t>
            </a:r>
            <a:r>
              <a:rPr lang="en-US" dirty="0">
                <a:latin typeface="Calibri" panose="020F0502020204030204" pitchFamily="34" charset="0"/>
                <a:ea typeface="Times New Roman" panose="02020603050405020304" pitchFamily="18" charset="0"/>
                <a:cs typeface="Calibri" panose="020F0502020204030204" pitchFamily="34" charset="0"/>
              </a:rPr>
              <a:t> 2007; 92: 196–202.</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dirty="0" smtClean="0">
                <a:latin typeface="Calibri" panose="020F0502020204030204" pitchFamily="34" charset="0"/>
                <a:ea typeface="Times New Roman" panose="02020603050405020304" pitchFamily="18" charset="0"/>
                <a:cs typeface="Calibri" panose="020F0502020204030204" pitchFamily="34" charset="0"/>
              </a:rPr>
              <a:t>8. </a:t>
            </a:r>
            <a:r>
              <a:rPr lang="en-US" dirty="0">
                <a:latin typeface="Calibri" panose="020F0502020204030204" pitchFamily="34" charset="0"/>
                <a:ea typeface="Times New Roman" panose="02020603050405020304" pitchFamily="18" charset="0"/>
                <a:cs typeface="Calibri" panose="020F0502020204030204" pitchFamily="34" charset="0"/>
              </a:rPr>
              <a:t>Muller M, den </a:t>
            </a:r>
            <a:r>
              <a:rPr lang="en-US" dirty="0" err="1">
                <a:latin typeface="Calibri" panose="020F0502020204030204" pitchFamily="34" charset="0"/>
                <a:ea typeface="Times New Roman" panose="02020603050405020304" pitchFamily="18" charset="0"/>
                <a:cs typeface="Calibri" panose="020F0502020204030204" pitchFamily="34" charset="0"/>
              </a:rPr>
              <a:t>Tonkelaar</a:t>
            </a:r>
            <a:r>
              <a:rPr lang="en-US" dirty="0">
                <a:latin typeface="Calibri" panose="020F0502020204030204" pitchFamily="34" charset="0"/>
                <a:ea typeface="Times New Roman" panose="02020603050405020304" pitchFamily="18" charset="0"/>
                <a:cs typeface="Calibri" panose="020F0502020204030204" pitchFamily="34" charset="0"/>
              </a:rPr>
              <a:t> I, </a:t>
            </a:r>
            <a:r>
              <a:rPr lang="en-US" dirty="0" err="1">
                <a:latin typeface="Calibri" panose="020F0502020204030204" pitchFamily="34" charset="0"/>
                <a:ea typeface="Times New Roman" panose="02020603050405020304" pitchFamily="18" charset="0"/>
                <a:cs typeface="Calibri" panose="020F0502020204030204" pitchFamily="34" charset="0"/>
              </a:rPr>
              <a:t>Thijssen</a:t>
            </a:r>
            <a:r>
              <a:rPr lang="en-US" dirty="0">
                <a:latin typeface="Calibri" panose="020F0502020204030204" pitchFamily="34" charset="0"/>
                <a:ea typeface="Times New Roman" panose="02020603050405020304" pitchFamily="18" charset="0"/>
                <a:cs typeface="Calibri" panose="020F0502020204030204" pitchFamily="34" charset="0"/>
              </a:rPr>
              <a:t> JH, </a:t>
            </a:r>
            <a:r>
              <a:rPr lang="en-US" dirty="0" err="1">
                <a:latin typeface="Calibri" panose="020F0502020204030204" pitchFamily="34" charset="0"/>
                <a:ea typeface="Times New Roman" panose="02020603050405020304" pitchFamily="18" charset="0"/>
                <a:cs typeface="Calibri" panose="020F0502020204030204" pitchFamily="34" charset="0"/>
              </a:rPr>
              <a:t>Grobbee</a:t>
            </a:r>
            <a:r>
              <a:rPr lang="en-US" dirty="0">
                <a:latin typeface="Calibri" panose="020F0502020204030204" pitchFamily="34" charset="0"/>
                <a:ea typeface="Times New Roman" panose="02020603050405020304" pitchFamily="18" charset="0"/>
                <a:cs typeface="Calibri" panose="020F0502020204030204" pitchFamily="34" charset="0"/>
              </a:rPr>
              <a:t> DE, van der </a:t>
            </a:r>
            <a:r>
              <a:rPr lang="en-US" dirty="0" err="1">
                <a:latin typeface="Calibri" panose="020F0502020204030204" pitchFamily="34" charset="0"/>
                <a:ea typeface="Times New Roman" panose="02020603050405020304" pitchFamily="18" charset="0"/>
                <a:cs typeface="Calibri" panose="020F0502020204030204" pitchFamily="34" charset="0"/>
              </a:rPr>
              <a:t>Schouw</a:t>
            </a:r>
            <a:r>
              <a:rPr lang="en-US" dirty="0">
                <a:latin typeface="Calibri" panose="020F0502020204030204" pitchFamily="34" charset="0"/>
                <a:ea typeface="Times New Roman" panose="02020603050405020304" pitchFamily="18" charset="0"/>
                <a:cs typeface="Calibri" panose="020F0502020204030204" pitchFamily="34" charset="0"/>
              </a:rPr>
              <a:t> YT. Endogenous sex hormones in men aged 40–80 years. </a:t>
            </a:r>
            <a:r>
              <a:rPr lang="en-US" dirty="0" err="1">
                <a:latin typeface="Calibri" panose="020F0502020204030204" pitchFamily="34" charset="0"/>
                <a:ea typeface="Times New Roman" panose="02020603050405020304" pitchFamily="18" charset="0"/>
                <a:cs typeface="Calibri" panose="020F0502020204030204" pitchFamily="34" charset="0"/>
              </a:rPr>
              <a:t>Eur</a:t>
            </a:r>
            <a:r>
              <a:rPr lang="en-US" dirty="0">
                <a:latin typeface="Calibri" panose="020F0502020204030204" pitchFamily="34" charset="0"/>
                <a:ea typeface="Times New Roman" panose="02020603050405020304" pitchFamily="18" charset="0"/>
                <a:cs typeface="Calibri" panose="020F0502020204030204" pitchFamily="34" charset="0"/>
              </a:rPr>
              <a:t> J </a:t>
            </a:r>
            <a:r>
              <a:rPr lang="en-US" dirty="0" err="1">
                <a:latin typeface="Calibri" panose="020F0502020204030204" pitchFamily="34" charset="0"/>
                <a:ea typeface="Times New Roman" panose="02020603050405020304" pitchFamily="18" charset="0"/>
                <a:cs typeface="Calibri" panose="020F0502020204030204" pitchFamily="34" charset="0"/>
              </a:rPr>
              <a:t>Endocrinol</a:t>
            </a:r>
            <a:r>
              <a:rPr lang="en-US" dirty="0">
                <a:latin typeface="Calibri" panose="020F0502020204030204" pitchFamily="34" charset="0"/>
                <a:ea typeface="Times New Roman" panose="02020603050405020304" pitchFamily="18" charset="0"/>
                <a:cs typeface="Calibri" panose="020F0502020204030204" pitchFamily="34" charset="0"/>
              </a:rPr>
              <a:t> 2003; 149: 583–9.</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a:p>
            <a:r>
              <a:rPr lang="en-US" dirty="0"/>
              <a:t> </a:t>
            </a:r>
          </a:p>
          <a:p>
            <a:pPr algn="just">
              <a:lnSpc>
                <a:spcPct val="107000"/>
              </a:lnSpc>
              <a:spcAft>
                <a:spcPts val="800"/>
              </a:spcAft>
            </a:pPr>
            <a:endParaRPr lang="en-US" dirty="0"/>
          </a:p>
          <a:p>
            <a:pPr algn="just">
              <a:lnSpc>
                <a:spcPct val="107000"/>
              </a:lnSpc>
              <a:spcAft>
                <a:spcPts val="800"/>
              </a:spcAft>
            </a:pPr>
            <a:endParaRPr lang="en-US"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88886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6975" y="193183"/>
            <a:ext cx="10612191" cy="5422638"/>
          </a:xfrm>
          <a:prstGeom prst="rect">
            <a:avLst/>
          </a:prstGeom>
        </p:spPr>
        <p:txBody>
          <a:bodyPr wrap="square">
            <a:spAutoFit/>
          </a:bodyPr>
          <a:lstStyle/>
          <a:p>
            <a:pPr algn="ctr">
              <a:lnSpc>
                <a:spcPct val="107000"/>
              </a:lnSpc>
              <a:spcAft>
                <a:spcPts val="800"/>
              </a:spcAft>
            </a:pPr>
            <a:endParaRPr lang="en-US" sz="24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07000"/>
              </a:lnSpc>
              <a:spcAft>
                <a:spcPts val="800"/>
              </a:spcAft>
            </a:pPr>
            <a:r>
              <a:rPr lang="en-US" sz="1600" dirty="0">
                <a:latin typeface="Calibri" panose="020F0502020204030204" pitchFamily="34" charset="0"/>
                <a:ea typeface="Times New Roman" panose="02020603050405020304" pitchFamily="18" charset="0"/>
                <a:cs typeface="Calibri" panose="020F0502020204030204" pitchFamily="34" charset="0"/>
              </a:rPr>
              <a:t>9</a:t>
            </a:r>
            <a:r>
              <a:rPr lang="en-US" sz="1600" dirty="0" smtClean="0">
                <a:latin typeface="Calibri" panose="020F0502020204030204" pitchFamily="34" charset="0"/>
                <a:ea typeface="Times New Roman" panose="02020603050405020304" pitchFamily="18" charset="0"/>
                <a:cs typeface="Calibri" panose="020F0502020204030204" pitchFamily="34" charset="0"/>
              </a:rPr>
              <a:t>. </a:t>
            </a:r>
            <a:r>
              <a:rPr lang="en-US" sz="1600" dirty="0">
                <a:latin typeface="Calibri" panose="020F0502020204030204" pitchFamily="34" charset="0"/>
                <a:ea typeface="Times New Roman" panose="02020603050405020304" pitchFamily="18" charset="0"/>
                <a:cs typeface="Calibri" panose="020F0502020204030204" pitchFamily="34" charset="0"/>
              </a:rPr>
              <a:t>Mohr BA, </a:t>
            </a:r>
            <a:r>
              <a:rPr lang="en-US" sz="1600" dirty="0" err="1">
                <a:latin typeface="Calibri" panose="020F0502020204030204" pitchFamily="34" charset="0"/>
                <a:ea typeface="Times New Roman" panose="02020603050405020304" pitchFamily="18" charset="0"/>
                <a:cs typeface="Calibri" panose="020F0502020204030204" pitchFamily="34" charset="0"/>
              </a:rPr>
              <a:t>Guay</a:t>
            </a:r>
            <a:r>
              <a:rPr lang="en-US" sz="1600" dirty="0">
                <a:latin typeface="Calibri" panose="020F0502020204030204" pitchFamily="34" charset="0"/>
                <a:ea typeface="Times New Roman" panose="02020603050405020304" pitchFamily="18" charset="0"/>
                <a:cs typeface="Calibri" panose="020F0502020204030204" pitchFamily="34" charset="0"/>
              </a:rPr>
              <a:t> AT, O’Donnell AB, </a:t>
            </a:r>
            <a:r>
              <a:rPr lang="en-US" sz="1600" dirty="0" err="1">
                <a:latin typeface="Calibri" panose="020F0502020204030204" pitchFamily="34" charset="0"/>
                <a:ea typeface="Times New Roman" panose="02020603050405020304" pitchFamily="18" charset="0"/>
                <a:cs typeface="Calibri" panose="020F0502020204030204" pitchFamily="34" charset="0"/>
              </a:rPr>
              <a:t>McKinlay</a:t>
            </a:r>
            <a:r>
              <a:rPr lang="en-US" sz="1600" dirty="0">
                <a:latin typeface="Calibri" panose="020F0502020204030204" pitchFamily="34" charset="0"/>
                <a:ea typeface="Times New Roman" panose="02020603050405020304" pitchFamily="18" charset="0"/>
                <a:cs typeface="Calibri" panose="020F0502020204030204" pitchFamily="34" charset="0"/>
              </a:rPr>
              <a:t> JB. Normal, bound and </a:t>
            </a:r>
            <a:r>
              <a:rPr lang="en-US" sz="1600" dirty="0" err="1">
                <a:latin typeface="Calibri" panose="020F0502020204030204" pitchFamily="34" charset="0"/>
                <a:ea typeface="Times New Roman" panose="02020603050405020304" pitchFamily="18" charset="0"/>
                <a:cs typeface="Calibri" panose="020F0502020204030204" pitchFamily="34" charset="0"/>
              </a:rPr>
              <a:t>nonbound</a:t>
            </a:r>
            <a:r>
              <a:rPr lang="en-US" sz="1600" dirty="0">
                <a:latin typeface="Calibri" panose="020F0502020204030204" pitchFamily="34" charset="0"/>
                <a:ea typeface="Times New Roman" panose="02020603050405020304" pitchFamily="18" charset="0"/>
                <a:cs typeface="Calibri" panose="020F0502020204030204" pitchFamily="34" charset="0"/>
              </a:rPr>
              <a:t> testosterone levels in normally ageing men: results from the Massachusetts Male Ageing Study. </a:t>
            </a:r>
            <a:r>
              <a:rPr lang="en-US" sz="1600" dirty="0" err="1">
                <a:latin typeface="Calibri" panose="020F0502020204030204" pitchFamily="34" charset="0"/>
                <a:ea typeface="Times New Roman" panose="02020603050405020304" pitchFamily="18" charset="0"/>
                <a:cs typeface="Calibri" panose="020F0502020204030204" pitchFamily="34" charset="0"/>
              </a:rPr>
              <a:t>Clin</a:t>
            </a:r>
            <a:r>
              <a:rPr lang="en-US" sz="1600" dirty="0">
                <a:latin typeface="Calibri" panose="020F0502020204030204" pitchFamily="34" charset="0"/>
                <a:ea typeface="Times New Roman" panose="02020603050405020304" pitchFamily="18" charset="0"/>
                <a:cs typeface="Calibri" panose="020F0502020204030204" pitchFamily="34" charset="0"/>
              </a:rPr>
              <a:t> </a:t>
            </a:r>
            <a:r>
              <a:rPr lang="en-US" sz="1600" dirty="0" err="1">
                <a:latin typeface="Calibri" panose="020F0502020204030204" pitchFamily="34" charset="0"/>
                <a:ea typeface="Times New Roman" panose="02020603050405020304" pitchFamily="18" charset="0"/>
                <a:cs typeface="Calibri" panose="020F0502020204030204" pitchFamily="34" charset="0"/>
              </a:rPr>
              <a:t>Endocrinol</a:t>
            </a:r>
            <a:r>
              <a:rPr lang="en-US" sz="1600" dirty="0">
                <a:latin typeface="Calibri" panose="020F0502020204030204" pitchFamily="34" charset="0"/>
                <a:ea typeface="Times New Roman" panose="02020603050405020304" pitchFamily="18" charset="0"/>
                <a:cs typeface="Calibri" panose="020F0502020204030204" pitchFamily="34" charset="0"/>
              </a:rPr>
              <a:t> (</a:t>
            </a:r>
            <a:r>
              <a:rPr lang="en-US" sz="1600" dirty="0" err="1">
                <a:latin typeface="Calibri" panose="020F0502020204030204" pitchFamily="34" charset="0"/>
                <a:ea typeface="Times New Roman" panose="02020603050405020304" pitchFamily="18" charset="0"/>
                <a:cs typeface="Calibri" panose="020F0502020204030204" pitchFamily="34" charset="0"/>
              </a:rPr>
              <a:t>Oxf</a:t>
            </a:r>
            <a:r>
              <a:rPr lang="en-US" sz="1600" dirty="0">
                <a:latin typeface="Calibri" panose="020F0502020204030204" pitchFamily="34" charset="0"/>
                <a:ea typeface="Times New Roman" panose="02020603050405020304" pitchFamily="18" charset="0"/>
                <a:cs typeface="Calibri" panose="020F0502020204030204" pitchFamily="34" charset="0"/>
              </a:rPr>
              <a:t>) 2005; 62: 64–73</a:t>
            </a:r>
            <a:r>
              <a:rPr lang="en-US" sz="1600" dirty="0" smtClean="0">
                <a:latin typeface="Calibri" panose="020F0502020204030204" pitchFamily="34" charset="0"/>
                <a:ea typeface="Times New Roman" panose="02020603050405020304" pitchFamily="18" charset="0"/>
                <a:cs typeface="Calibri" panose="020F0502020204030204" pitchFamily="34" charset="0"/>
              </a:rPr>
              <a:t>.</a:t>
            </a:r>
          </a:p>
          <a:p>
            <a:r>
              <a:rPr lang="en-US" sz="1600" dirty="0" smtClean="0"/>
              <a:t>10. </a:t>
            </a:r>
            <a:r>
              <a:rPr lang="en-US" sz="1600" dirty="0"/>
              <a:t>Simon D, </a:t>
            </a:r>
            <a:r>
              <a:rPr lang="en-US" sz="1600" dirty="0" err="1"/>
              <a:t>Preziosi</a:t>
            </a:r>
            <a:r>
              <a:rPr lang="en-US" sz="1600" dirty="0"/>
              <a:t> P, Barrett-Connor E, Roger M, Saint-Paul M, et al. The influence of aging on plasma sex hormones in men: the Telecom Study. Am J </a:t>
            </a:r>
            <a:r>
              <a:rPr lang="en-US" sz="1600" dirty="0" err="1"/>
              <a:t>Epidemiol</a:t>
            </a:r>
            <a:r>
              <a:rPr lang="en-US" sz="1600" dirty="0"/>
              <a:t> 1992; 135: 783–91. </a:t>
            </a:r>
            <a:endParaRPr lang="en-US" sz="1600" dirty="0" smtClean="0"/>
          </a:p>
          <a:p>
            <a:endParaRPr lang="en-US" sz="1600" dirty="0"/>
          </a:p>
          <a:p>
            <a:r>
              <a:rPr lang="en-US" sz="1600" dirty="0" smtClean="0"/>
              <a:t>11. </a:t>
            </a:r>
            <a:r>
              <a:rPr lang="en-US" sz="1600" dirty="0" err="1"/>
              <a:t>Yeap</a:t>
            </a:r>
            <a:r>
              <a:rPr lang="en-US" sz="1600" dirty="0"/>
              <a:t> BB, Almeida OP, Hyde Z, Norman PE, Chubb SA, et al. In men older than 70 years, total testosterone remains stable while free testosterone declines with age. The Health in Men Study. </a:t>
            </a:r>
            <a:r>
              <a:rPr lang="en-US" sz="1600" dirty="0" err="1"/>
              <a:t>Eur</a:t>
            </a:r>
            <a:r>
              <a:rPr lang="en-US" sz="1600" dirty="0"/>
              <a:t> J </a:t>
            </a:r>
            <a:r>
              <a:rPr lang="en-US" sz="1600" dirty="0" err="1"/>
              <a:t>Endocrinol</a:t>
            </a:r>
            <a:r>
              <a:rPr lang="en-US" sz="1600" dirty="0"/>
              <a:t> 2007; 156: 585–94</a:t>
            </a:r>
            <a:r>
              <a:rPr lang="en-US" sz="1600" dirty="0" smtClean="0"/>
              <a:t>.</a:t>
            </a:r>
          </a:p>
          <a:p>
            <a:endParaRPr lang="en-US" sz="1600" dirty="0"/>
          </a:p>
          <a:p>
            <a:r>
              <a:rPr lang="en-US" sz="1600" dirty="0" smtClean="0"/>
              <a:t>12. </a:t>
            </a:r>
            <a:r>
              <a:rPr lang="en-US" sz="1600" dirty="0" err="1"/>
              <a:t>Halmenschlager</a:t>
            </a:r>
            <a:r>
              <a:rPr lang="en-US" sz="1600" dirty="0"/>
              <a:t> G, Rhoden EL, </a:t>
            </a:r>
            <a:r>
              <a:rPr lang="en-US" sz="1600" dirty="0" err="1"/>
              <a:t>Riedner</a:t>
            </a:r>
            <a:r>
              <a:rPr lang="en-US" sz="1600" dirty="0"/>
              <a:t> CE. The influence of age on bioavailable and free testosterone is independent of body mass index and glucose levels. World J Urol2011; 29: 541–6</a:t>
            </a:r>
            <a:r>
              <a:rPr lang="en-US" sz="1600" dirty="0" smtClean="0"/>
              <a:t>.</a:t>
            </a:r>
          </a:p>
          <a:p>
            <a:r>
              <a:rPr lang="en-US" sz="1600" dirty="0" smtClean="0"/>
              <a:t>13. </a:t>
            </a:r>
            <a:r>
              <a:rPr lang="en-US" sz="1600" dirty="0" err="1"/>
              <a:t>Hak</a:t>
            </a:r>
            <a:r>
              <a:rPr lang="en-US" sz="1600" dirty="0"/>
              <a:t> AE, </a:t>
            </a:r>
            <a:r>
              <a:rPr lang="en-US" sz="1600" dirty="0" err="1"/>
              <a:t>Witteman</a:t>
            </a:r>
            <a:r>
              <a:rPr lang="en-US" sz="1600" dirty="0"/>
              <a:t> JCM, De Jong FH, </a:t>
            </a:r>
            <a:r>
              <a:rPr lang="en-US" sz="1600" dirty="0" err="1"/>
              <a:t>Geerkings</a:t>
            </a:r>
            <a:r>
              <a:rPr lang="en-US" sz="1600" dirty="0"/>
              <a:t> MI, </a:t>
            </a:r>
            <a:r>
              <a:rPr lang="en-US" sz="1600" dirty="0" err="1"/>
              <a:t>Hofman</a:t>
            </a:r>
            <a:r>
              <a:rPr lang="en-US" sz="1600" dirty="0"/>
              <a:t> A, Pols HAP. Low levels of endogenous androgens increase the risk of atherosclerosis in elderly men: the Rotterdam Study. J </a:t>
            </a:r>
            <a:r>
              <a:rPr lang="en-US" sz="1600" dirty="0" err="1"/>
              <a:t>Clin</a:t>
            </a:r>
            <a:r>
              <a:rPr lang="en-US" sz="1600" dirty="0"/>
              <a:t> </a:t>
            </a:r>
            <a:r>
              <a:rPr lang="en-US" sz="1600" dirty="0" err="1"/>
              <a:t>Endocrinol</a:t>
            </a:r>
            <a:r>
              <a:rPr lang="en-US" sz="1600" dirty="0"/>
              <a:t> </a:t>
            </a:r>
            <a:r>
              <a:rPr lang="en-US" sz="1600" dirty="0" err="1"/>
              <a:t>Metab</a:t>
            </a:r>
            <a:r>
              <a:rPr lang="en-US" sz="1600" dirty="0"/>
              <a:t> 2002; 87:3623-39.</a:t>
            </a:r>
          </a:p>
          <a:p>
            <a:r>
              <a:rPr lang="en-US" sz="1600" dirty="0" smtClean="0"/>
              <a:t>14. </a:t>
            </a:r>
            <a:r>
              <a:rPr lang="en-US" sz="1600" dirty="0" err="1"/>
              <a:t>Demirbag</a:t>
            </a:r>
            <a:r>
              <a:rPr lang="en-US" sz="1600" dirty="0"/>
              <a:t> R, </a:t>
            </a:r>
            <a:r>
              <a:rPr lang="en-US" sz="1600" dirty="0" err="1"/>
              <a:t>Yilmaz</a:t>
            </a:r>
            <a:r>
              <a:rPr lang="en-US" sz="1600" dirty="0"/>
              <a:t> R, </a:t>
            </a:r>
            <a:r>
              <a:rPr lang="en-US" sz="1600" dirty="0" err="1"/>
              <a:t>Ulucay</a:t>
            </a:r>
            <a:r>
              <a:rPr lang="en-US" sz="1600" dirty="0"/>
              <a:t> A, </a:t>
            </a:r>
            <a:r>
              <a:rPr lang="en-US" sz="1600" dirty="0" err="1"/>
              <a:t>Unlu</a:t>
            </a:r>
            <a:r>
              <a:rPr lang="en-US" sz="1600" dirty="0"/>
              <a:t> D. The inverse relationship between thoracic aortic intima media thickness and testosterone level. </a:t>
            </a:r>
            <a:r>
              <a:rPr lang="en-US" sz="1600" dirty="0" err="1"/>
              <a:t>Endocr</a:t>
            </a:r>
            <a:r>
              <a:rPr lang="en-US" sz="1600" dirty="0"/>
              <a:t> Res 2005; </a:t>
            </a:r>
            <a:r>
              <a:rPr lang="en-US" sz="1600" dirty="0" smtClean="0"/>
              <a:t>31:335-44.</a:t>
            </a:r>
          </a:p>
          <a:p>
            <a:endParaRPr lang="en-US" sz="1600" dirty="0" smtClean="0"/>
          </a:p>
          <a:p>
            <a:endParaRPr lang="en-US" sz="1600" dirty="0"/>
          </a:p>
          <a:p>
            <a:pPr algn="just">
              <a:lnSpc>
                <a:spcPct val="107000"/>
              </a:lnSpc>
              <a:spcAft>
                <a:spcPts val="8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73349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nvPr>
        </p:nvGraphicFramePr>
        <p:xfrm>
          <a:off x="1524000" y="228600"/>
          <a:ext cx="86868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003565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broscience.co/wp-content/uploads/2016/02/increase-testoster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0536" y="613810"/>
            <a:ext cx="9571843" cy="5995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670857"/>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137" y="352927"/>
            <a:ext cx="11341768" cy="5509200"/>
          </a:xfrm>
          <a:prstGeom prst="rect">
            <a:avLst/>
          </a:prstGeom>
        </p:spPr>
        <p:txBody>
          <a:bodyPr wrap="square">
            <a:spAutoFit/>
          </a:bodyPr>
          <a:lstStyle/>
          <a:p>
            <a:pPr algn="just"/>
            <a:r>
              <a:rPr lang="en-US" sz="3200" dirty="0" smtClean="0">
                <a:solidFill>
                  <a:srgbClr val="000000"/>
                </a:solidFill>
                <a:effectLst/>
                <a:latin typeface="Times New Roman" panose="02020603050405020304" pitchFamily="18" charset="0"/>
                <a:ea typeface="Times New Roman" panose="02020603050405020304" pitchFamily="18" charset="0"/>
              </a:rPr>
              <a:t>The decline in both serum and total testosterone with age have been linked to several disease states in men. In particular, </a:t>
            </a:r>
            <a:r>
              <a:rPr lang="en-US" sz="3200" u="none" strike="noStrike" dirty="0" smtClean="0">
                <a:solidFill>
                  <a:srgbClr val="000000"/>
                </a:solidFill>
                <a:effectLst/>
                <a:latin typeface="Times New Roman" panose="02020603050405020304" pitchFamily="18" charset="0"/>
                <a:ea typeface="Times New Roman" panose="02020603050405020304" pitchFamily="18" charset="0"/>
              </a:rPr>
              <a:t>cardiac failure</a:t>
            </a:r>
            <a:r>
              <a:rPr lang="en-US" sz="3200" dirty="0" smtClean="0">
                <a:solidFill>
                  <a:srgbClr val="000000"/>
                </a:solidFill>
                <a:effectLst/>
                <a:latin typeface="Times New Roman" panose="02020603050405020304" pitchFamily="18" charset="0"/>
                <a:ea typeface="Times New Roman" panose="02020603050405020304" pitchFamily="18" charset="0"/>
              </a:rPr>
              <a:t> and </a:t>
            </a:r>
            <a:r>
              <a:rPr lang="en-US" sz="3200" u="none" strike="noStrike" dirty="0" smtClean="0">
                <a:solidFill>
                  <a:srgbClr val="000000"/>
                </a:solidFill>
                <a:effectLst/>
                <a:latin typeface="Times New Roman" panose="02020603050405020304" pitchFamily="18" charset="0"/>
                <a:ea typeface="Times New Roman" panose="02020603050405020304" pitchFamily="18" charset="0"/>
              </a:rPr>
              <a:t>ischemic heart disease</a:t>
            </a:r>
            <a:r>
              <a:rPr lang="en-US" sz="3200" dirty="0" smtClean="0">
                <a:solidFill>
                  <a:srgbClr val="000000"/>
                </a:solidFill>
                <a:effectLst/>
                <a:latin typeface="Times New Roman" panose="02020603050405020304" pitchFamily="18" charset="0"/>
                <a:ea typeface="Times New Roman" panose="02020603050405020304" pitchFamily="18" charset="0"/>
              </a:rPr>
              <a:t> have been linked to this natural biochemical decline in testosterone. </a:t>
            </a:r>
          </a:p>
          <a:p>
            <a:pPr algn="just"/>
            <a:r>
              <a:rPr lang="en-US" sz="3200" dirty="0" smtClean="0">
                <a:solidFill>
                  <a:srgbClr val="000000"/>
                </a:solidFill>
                <a:effectLst/>
                <a:latin typeface="Times New Roman" panose="02020603050405020304" pitchFamily="18" charset="0"/>
                <a:ea typeface="Times New Roman" panose="02020603050405020304" pitchFamily="18" charset="0"/>
              </a:rPr>
              <a:t>Previously, the higher cardiovascular risk in men has been attributed in part to the negative effects of systemic testosterone however, more recent research has highlighted the protective nature of testosterone against cardiovascular disease. The magnitude and mechanism of action by which low testosterone in men is influential in the pathogenesis of cardiovascular risk and the potential benefits of testosterone therapy has yet to be fully determined(3).</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97994618"/>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053" y="481263"/>
            <a:ext cx="11277599" cy="6165887"/>
          </a:xfrm>
          <a:prstGeom prst="rect">
            <a:avLst/>
          </a:prstGeom>
        </p:spPr>
        <p:txBody>
          <a:bodyPr wrap="square">
            <a:spAutoFit/>
          </a:bodyPr>
          <a:lstStyle/>
          <a:p>
            <a:pPr>
              <a:lnSpc>
                <a:spcPct val="107000"/>
              </a:lnSpc>
              <a:spcAft>
                <a:spcPts val="800"/>
              </a:spcAf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The controversy about the effects of testosterone on atherosclerosis has been further stimulated by studies in animal models; Experiments on female monkeys fed a high fat diet showed that coronary atherosclerosis was more extensive in testosterone-treated animals than in untreated controls.  However, in this same study, in spite of the more extensive atherosclerosis, testosterone </a:t>
            </a:r>
            <a:r>
              <a:rPr lang="en-US" sz="2800" b="1" i="1" dirty="0" smtClean="0">
                <a:effectLst/>
                <a:latin typeface="Arial" panose="020B0604020202020204" pitchFamily="34" charset="0"/>
                <a:ea typeface="Times New Roman" panose="02020603050405020304" pitchFamily="18" charset="0"/>
                <a:cs typeface="Arial" panose="020B0604020202020204" pitchFamily="34" charset="0"/>
              </a:rPr>
              <a:t>reversed</a:t>
            </a:r>
            <a:r>
              <a:rPr lang="en-US" sz="2800" dirty="0" smtClean="0">
                <a:effectLst/>
                <a:latin typeface="Arial" panose="020B0604020202020204" pitchFamily="34" charset="0"/>
                <a:ea typeface="Times New Roman" panose="02020603050405020304" pitchFamily="18" charset="0"/>
                <a:cs typeface="Arial" panose="020B0604020202020204" pitchFamily="34" charset="0"/>
              </a:rPr>
              <a:t> the decreased ability of the blood vessels to dilate and allow more blood flow, a major benefit.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r>
              <a:rPr lang="en-US" sz="2800" dirty="0" smtClean="0">
                <a:effectLst/>
                <a:latin typeface="Arial" panose="020B0604020202020204" pitchFamily="34" charset="0"/>
                <a:ea typeface="Times New Roman" panose="02020603050405020304" pitchFamily="18" charset="0"/>
              </a:rPr>
              <a:t>Experiments conducted in the same animals showed that the combination of estrogen and testosterone increased total-body breakdown of LDL (bad cholesterol) to the same extent as estrogen alone. These finding would be consistent with a profile that would suggest a neutral or protective effect of testosterone(4).</a:t>
            </a:r>
            <a:endParaRPr lang="en-US" sz="2800" dirty="0"/>
          </a:p>
        </p:txBody>
      </p:sp>
    </p:spTree>
    <p:extLst>
      <p:ext uri="{BB962C8B-B14F-4D97-AF65-F5344CB8AC3E}">
        <p14:creationId xmlns:p14="http://schemas.microsoft.com/office/powerpoint/2010/main" val="1256207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0863" y="625643"/>
            <a:ext cx="10876548" cy="3972241"/>
          </a:xfrm>
          <a:prstGeom prst="rect">
            <a:avLst/>
          </a:prstGeom>
        </p:spPr>
        <p:txBody>
          <a:bodyPr wrap="square">
            <a:spAutoFit/>
          </a:bodyPr>
          <a:lstStyle/>
          <a:p>
            <a:pPr algn="ctr">
              <a:lnSpc>
                <a:spcPct val="107000"/>
              </a:lnSpc>
              <a:spcAft>
                <a:spcPts val="800"/>
              </a:spcAft>
            </a:pPr>
            <a:r>
              <a:rPr lang="en-US" sz="2800" b="1" dirty="0">
                <a:solidFill>
                  <a:srgbClr val="FF0000"/>
                </a:solidFill>
              </a:rPr>
              <a:t>Beneficial Effects of Testosterone in the Cardiovascular System</a:t>
            </a:r>
          </a:p>
          <a:p>
            <a:pPr algn="ctr">
              <a:lnSpc>
                <a:spcPct val="107000"/>
              </a:lnSpc>
              <a:spcAft>
                <a:spcPts val="800"/>
              </a:spcAft>
            </a:pPr>
            <a:endParaRPr lang="en-US" sz="2800" b="1" dirty="0">
              <a:solidFill>
                <a:srgbClr val="FF0000"/>
              </a:solidFill>
            </a:endParaRPr>
          </a:p>
          <a:p>
            <a:pPr indent="457200">
              <a:lnSpc>
                <a:spcPct val="107000"/>
              </a:lnSpc>
              <a:spcBef>
                <a:spcPts val="600"/>
              </a:spcBef>
            </a:pPr>
            <a:r>
              <a:rPr lang="en-US" sz="2800" dirty="0" smtClean="0">
                <a:effectLst/>
                <a:latin typeface="Times New Roman" panose="02020603050405020304" pitchFamily="18" charset="0"/>
                <a:ea typeface="Times New Roman" panose="02020603050405020304" pitchFamily="18" charset="0"/>
                <a:cs typeface="Arial" panose="020B0604020202020204" pitchFamily="34" charset="0"/>
              </a:rPr>
              <a:t>Recent studies have reported benefits such as a reduction in blood levels of triglycerides, LDL cholesterol, and reduction of central obesity, which has been shown to be a risk factor in heart disease.</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r>
              <a:rPr lang="en-US" sz="2800" dirty="0" smtClean="0">
                <a:effectLst/>
                <a:latin typeface="Times New Roman" panose="02020603050405020304" pitchFamily="18" charset="0"/>
                <a:ea typeface="Times New Roman" panose="02020603050405020304" pitchFamily="18" charset="0"/>
              </a:rPr>
              <a:t> </a:t>
            </a:r>
            <a:r>
              <a:rPr lang="en-CA" sz="2800" dirty="0" smtClean="0">
                <a:effectLst/>
                <a:latin typeface="Times New Roman" panose="02020603050405020304" pitchFamily="18" charset="0"/>
                <a:ea typeface="Times New Roman" panose="02020603050405020304" pitchFamily="18" charset="0"/>
              </a:rPr>
              <a:t> In addition, favourable changes have been reported in platelet aggregation (reduced formation of blood clots) and </a:t>
            </a:r>
            <a:r>
              <a:rPr lang="en-CA" sz="2800" dirty="0" err="1" smtClean="0">
                <a:effectLst/>
                <a:latin typeface="Times New Roman" panose="02020603050405020304" pitchFamily="18" charset="0"/>
                <a:ea typeface="Times New Roman" panose="02020603050405020304" pitchFamily="18" charset="0"/>
              </a:rPr>
              <a:t>fibrinolytic</a:t>
            </a:r>
            <a:r>
              <a:rPr lang="en-CA" sz="2800" dirty="0" smtClean="0">
                <a:effectLst/>
                <a:latin typeface="Times New Roman" panose="02020603050405020304" pitchFamily="18" charset="0"/>
                <a:ea typeface="Times New Roman" panose="02020603050405020304" pitchFamily="18" charset="0"/>
              </a:rPr>
              <a:t> activity, coronary </a:t>
            </a:r>
            <a:r>
              <a:rPr lang="en-CA" sz="2800" dirty="0" err="1" smtClean="0">
                <a:effectLst/>
                <a:latin typeface="Times New Roman" panose="02020603050405020304" pitchFamily="18" charset="0"/>
                <a:ea typeface="Times New Roman" panose="02020603050405020304" pitchFamily="18" charset="0"/>
              </a:rPr>
              <a:t>vasomotion</a:t>
            </a:r>
            <a:r>
              <a:rPr lang="en-CA" sz="2800" dirty="0" smtClean="0">
                <a:effectLst/>
                <a:latin typeface="Times New Roman" panose="02020603050405020304" pitchFamily="18" charset="0"/>
                <a:ea typeface="Times New Roman" panose="02020603050405020304" pitchFamily="18" charset="0"/>
              </a:rPr>
              <a:t> and exercise-induced heart ischemia</a:t>
            </a:r>
            <a:endParaRPr lang="en-US" dirty="0"/>
          </a:p>
        </p:txBody>
      </p:sp>
    </p:spTree>
    <p:extLst>
      <p:ext uri="{BB962C8B-B14F-4D97-AF65-F5344CB8AC3E}">
        <p14:creationId xmlns:p14="http://schemas.microsoft.com/office/powerpoint/2010/main" val="8512519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021" y="336884"/>
            <a:ext cx="11165305" cy="6124754"/>
          </a:xfrm>
          <a:prstGeom prst="rect">
            <a:avLst/>
          </a:prstGeom>
        </p:spPr>
        <p:txBody>
          <a:bodyPr wrap="square">
            <a:spAutoFit/>
          </a:bodyPr>
          <a:lstStyle/>
          <a:p>
            <a:pPr algn="just"/>
            <a:r>
              <a:rPr lang="en-US" sz="2800" dirty="0" smtClean="0">
                <a:solidFill>
                  <a:srgbClr val="000000"/>
                </a:solidFill>
                <a:effectLst/>
                <a:latin typeface="Times New Roman" panose="02020603050405020304" pitchFamily="18" charset="0"/>
                <a:ea typeface="Times New Roman" panose="02020603050405020304" pitchFamily="18" charset="0"/>
              </a:rPr>
              <a:t>Recent research depicts testosterone as important in decreasing the production of inflammatory cytokines such as </a:t>
            </a:r>
            <a:r>
              <a:rPr lang="en-US" sz="2800" u="none" strike="noStrike" dirty="0" smtClean="0">
                <a:solidFill>
                  <a:srgbClr val="000000"/>
                </a:solidFill>
                <a:effectLst/>
                <a:latin typeface="Times New Roman" panose="02020603050405020304" pitchFamily="18" charset="0"/>
                <a:ea typeface="Times New Roman" panose="02020603050405020304" pitchFamily="18" charset="0"/>
                <a:hlinkClick r:id="rId2" tooltip="Tumor necrosis factor alpha"/>
              </a:rPr>
              <a:t>tumor necrosis factor alpha</a:t>
            </a:r>
            <a:r>
              <a:rPr lang="en-US" sz="2800" dirty="0" smtClean="0">
                <a:solidFill>
                  <a:srgbClr val="000000"/>
                </a:solidFill>
                <a:effectLst/>
                <a:latin typeface="Times New Roman" panose="02020603050405020304" pitchFamily="18" charset="0"/>
                <a:ea typeface="Times New Roman" panose="02020603050405020304" pitchFamily="18" charset="0"/>
              </a:rPr>
              <a:t>, </a:t>
            </a:r>
            <a:r>
              <a:rPr lang="en-US" sz="2800" u="none" strike="noStrike" dirty="0" smtClean="0">
                <a:solidFill>
                  <a:srgbClr val="000000"/>
                </a:solidFill>
                <a:effectLst/>
                <a:latin typeface="Times New Roman" panose="02020603050405020304" pitchFamily="18" charset="0"/>
                <a:ea typeface="Times New Roman" panose="02020603050405020304" pitchFamily="18" charset="0"/>
                <a:hlinkClick r:id="rId3" tooltip="IL1B"/>
              </a:rPr>
              <a:t>interleukin-1beta</a:t>
            </a:r>
            <a:r>
              <a:rPr lang="en-US" sz="2800" dirty="0" smtClean="0">
                <a:solidFill>
                  <a:srgbClr val="000000"/>
                </a:solidFill>
                <a:effectLst/>
                <a:latin typeface="Times New Roman" panose="02020603050405020304" pitchFamily="18" charset="0"/>
                <a:ea typeface="Times New Roman" panose="02020603050405020304" pitchFamily="18" charset="0"/>
              </a:rPr>
              <a:t> and </a:t>
            </a:r>
            <a:r>
              <a:rPr lang="en-US" sz="2800" u="none" strike="noStrike" dirty="0" smtClean="0">
                <a:solidFill>
                  <a:srgbClr val="000000"/>
                </a:solidFill>
                <a:effectLst/>
                <a:latin typeface="Times New Roman" panose="02020603050405020304" pitchFamily="18" charset="0"/>
                <a:ea typeface="Times New Roman" panose="02020603050405020304" pitchFamily="18" charset="0"/>
                <a:hlinkClick r:id="rId4" tooltip="Interleukin-6"/>
              </a:rPr>
              <a:t>interleukin-6</a:t>
            </a:r>
            <a:r>
              <a:rPr lang="en-US" sz="2800" dirty="0" smtClean="0">
                <a:solidFill>
                  <a:srgbClr val="000000"/>
                </a:solidFill>
                <a:effectLst/>
                <a:latin typeface="Times New Roman" panose="02020603050405020304" pitchFamily="18" charset="0"/>
                <a:ea typeface="Times New Roman" panose="02020603050405020304" pitchFamily="18" charset="0"/>
              </a:rPr>
              <a:t>, which are influential in atherosclerotic profiles. Although it is believed that the reduction in inflammatory cytokines is related to a decreased atherosclerotic profile, the full explanation of this mechanism requires further research.</a:t>
            </a:r>
            <a:endParaRPr lang="en-US" sz="2800" dirty="0" smtClean="0">
              <a:effectLst/>
              <a:latin typeface="Times New Roman" panose="02020603050405020304" pitchFamily="18" charset="0"/>
              <a:ea typeface="Times New Roman" panose="02020603050405020304" pitchFamily="18" charset="0"/>
            </a:endParaRPr>
          </a:p>
          <a:p>
            <a:r>
              <a:rPr lang="en-US" sz="2800" dirty="0" smtClean="0">
                <a:solidFill>
                  <a:srgbClr val="000000"/>
                </a:solidFill>
                <a:effectLst/>
                <a:latin typeface="Times New Roman" panose="02020603050405020304" pitchFamily="18" charset="0"/>
                <a:ea typeface="Times New Roman" panose="02020603050405020304" pitchFamily="18" charset="0"/>
              </a:rPr>
              <a:t>Testosterone has also shown to be effective as an anti-atherosclerotic through preventing aortic </a:t>
            </a:r>
            <a:r>
              <a:rPr lang="en-US" sz="2800" u="none" strike="noStrik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hlinkClick r:id="rId5" tooltip="Cholesterol"/>
              </a:rPr>
              <a:t>cholesterol</a:t>
            </a:r>
            <a:r>
              <a:rPr lang="en-US" sz="2800" dirty="0" smtClean="0">
                <a:solidFill>
                  <a:srgbClr val="000000"/>
                </a:solidFill>
                <a:effectLst/>
                <a:latin typeface="Times New Roman" panose="02020603050405020304" pitchFamily="18" charset="0"/>
                <a:ea typeface="Times New Roman" panose="02020603050405020304" pitchFamily="18" charset="0"/>
              </a:rPr>
              <a:t> deposition in both rabbits fed high cholesterol diets and mice with low-density lipoprotein gene knockout. Fatty deposition within the aorta associated with low endogenous testosterone has been determined to be independent of the androgen receptor. Although the mechanism has yet to be fully determined, aromatase activity and the activation of estrogen receptor alpha is partially responsible for the atherosclerotic profile characteristic of low testosterone(5).</a:t>
            </a:r>
            <a:endParaRPr lang="en-US" sz="2800" dirty="0"/>
          </a:p>
        </p:txBody>
      </p:sp>
    </p:spTree>
    <p:extLst>
      <p:ext uri="{BB962C8B-B14F-4D97-AF65-F5344CB8AC3E}">
        <p14:creationId xmlns:p14="http://schemas.microsoft.com/office/powerpoint/2010/main" val="21555092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1879</TotalTime>
  <Words>2819</Words>
  <Application>Microsoft Office PowerPoint</Application>
  <PresentationFormat>Widescreen</PresentationFormat>
  <Paragraphs>630</Paragraphs>
  <Slides>45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SimSun</vt:lpstr>
      <vt:lpstr>Arial</vt:lpstr>
      <vt:lpstr>Calibri</vt:lpstr>
      <vt:lpstr>华文新魏</vt:lpstr>
      <vt:lpstr>Symbol</vt:lpstr>
      <vt:lpstr>Times New Roman</vt:lpstr>
      <vt:lpstr>Trebuchet MS</vt:lpstr>
      <vt:lpstr>Wingdings 3</vt:lpstr>
      <vt:lpstr>Facet</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69</cp:revision>
  <dcterms:created xsi:type="dcterms:W3CDTF">2016-04-08T16:32:16Z</dcterms:created>
  <dcterms:modified xsi:type="dcterms:W3CDTF">2016-07-17T21:07:43Z</dcterms:modified>
</cp:coreProperties>
</file>