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8"/>
  </p:notesMasterIdLst>
  <p:sldIdLst>
    <p:sldId id="289" r:id="rId2"/>
    <p:sldId id="288" r:id="rId3"/>
    <p:sldId id="259" r:id="rId4"/>
    <p:sldId id="260" r:id="rId5"/>
    <p:sldId id="263" r:id="rId6"/>
    <p:sldId id="264" r:id="rId7"/>
    <p:sldId id="306" r:id="rId8"/>
    <p:sldId id="266" r:id="rId9"/>
    <p:sldId id="267" r:id="rId10"/>
    <p:sldId id="310" r:id="rId11"/>
    <p:sldId id="268" r:id="rId12"/>
    <p:sldId id="269" r:id="rId13"/>
    <p:sldId id="312" r:id="rId14"/>
    <p:sldId id="307" r:id="rId15"/>
    <p:sldId id="298" r:id="rId16"/>
    <p:sldId id="296" r:id="rId17"/>
    <p:sldId id="297" r:id="rId18"/>
    <p:sldId id="300" r:id="rId19"/>
    <p:sldId id="270" r:id="rId20"/>
    <p:sldId id="271" r:id="rId21"/>
    <p:sldId id="265" r:id="rId22"/>
    <p:sldId id="273" r:id="rId23"/>
    <p:sldId id="275" r:id="rId24"/>
    <p:sldId id="276" r:id="rId25"/>
    <p:sldId id="311" r:id="rId26"/>
    <p:sldId id="308" r:id="rId27"/>
    <p:sldId id="292" r:id="rId28"/>
    <p:sldId id="303" r:id="rId29"/>
    <p:sldId id="280" r:id="rId30"/>
    <p:sldId id="278" r:id="rId31"/>
    <p:sldId id="279" r:id="rId32"/>
    <p:sldId id="313" r:id="rId33"/>
    <p:sldId id="302" r:id="rId34"/>
    <p:sldId id="286" r:id="rId35"/>
    <p:sldId id="304"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G:\IM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ar-EG"/>
  <c:chart>
    <c:title>
      <c:layout/>
      <c:spPr>
        <a:noFill/>
      </c:spPr>
      <c:txPr>
        <a:bodyPr/>
        <a:lstStyle/>
        <a:p>
          <a:pPr>
            <a:defRPr lang="en-US"/>
          </a:pPr>
          <a:endParaRPr lang="ar-EG"/>
        </a:p>
      </c:txPr>
    </c:title>
    <c:plotArea>
      <c:layout>
        <c:manualLayout>
          <c:layoutTarget val="inner"/>
          <c:xMode val="edge"/>
          <c:yMode val="edge"/>
          <c:x val="0.16750947815541747"/>
          <c:y val="0.17194630671166131"/>
          <c:w val="0.79583270165885467"/>
          <c:h val="0.62332718410198729"/>
        </c:manualLayout>
      </c:layout>
      <c:barChart>
        <c:barDir val="col"/>
        <c:grouping val="stacked"/>
        <c:ser>
          <c:idx val="0"/>
          <c:order val="0"/>
          <c:tx>
            <c:v>IMA</c:v>
          </c:tx>
          <c:cat>
            <c:strRef>
              <c:f>Sheet1!$A$3:$B$3</c:f>
              <c:strCache>
                <c:ptCount val="2"/>
                <c:pt idx="0">
                  <c:v>Hemorrhage</c:v>
                </c:pt>
                <c:pt idx="1">
                  <c:v>Infarction</c:v>
                </c:pt>
              </c:strCache>
            </c:strRef>
          </c:cat>
          <c:val>
            <c:numRef>
              <c:f>Sheet1!$A$4:$B$4</c:f>
              <c:numCache>
                <c:formatCode>General</c:formatCode>
                <c:ptCount val="2"/>
                <c:pt idx="0">
                  <c:v>0.4</c:v>
                </c:pt>
                <c:pt idx="1">
                  <c:v>0.6000000000000002</c:v>
                </c:pt>
              </c:numCache>
            </c:numRef>
          </c:val>
        </c:ser>
        <c:overlap val="100"/>
        <c:axId val="67621248"/>
        <c:axId val="67622784"/>
      </c:barChart>
      <c:catAx>
        <c:axId val="67621248"/>
        <c:scaling>
          <c:orientation val="minMax"/>
        </c:scaling>
        <c:axPos val="b"/>
        <c:tickLblPos val="nextTo"/>
        <c:txPr>
          <a:bodyPr/>
          <a:lstStyle/>
          <a:p>
            <a:pPr>
              <a:defRPr lang="en-US" b="1"/>
            </a:pPr>
            <a:endParaRPr lang="ar-EG"/>
          </a:p>
        </c:txPr>
        <c:crossAx val="67622784"/>
        <c:crosses val="autoZero"/>
        <c:auto val="1"/>
        <c:lblAlgn val="ctr"/>
        <c:lblOffset val="100"/>
      </c:catAx>
      <c:valAx>
        <c:axId val="67622784"/>
        <c:scaling>
          <c:orientation val="minMax"/>
        </c:scaling>
        <c:axPos val="l"/>
        <c:majorGridlines/>
        <c:title>
          <c:tx>
            <c:rich>
              <a:bodyPr rot="-5400000" vert="horz"/>
              <a:lstStyle/>
              <a:p>
                <a:pPr>
                  <a:defRPr lang="en-US" sz="1200">
                    <a:solidFill>
                      <a:srgbClr val="FF0000"/>
                    </a:solidFill>
                  </a:defRPr>
                </a:pPr>
                <a:r>
                  <a:rPr lang="en-US" sz="1200">
                    <a:solidFill>
                      <a:srgbClr val="FF0000"/>
                    </a:solidFill>
                  </a:rPr>
                  <a:t>Mean</a:t>
                </a:r>
              </a:p>
            </c:rich>
          </c:tx>
          <c:layout>
            <c:manualLayout>
              <c:xMode val="edge"/>
              <c:yMode val="edge"/>
              <c:x val="5.7092234786958199E-2"/>
              <c:y val="0.39221930592009357"/>
            </c:manualLayout>
          </c:layout>
          <c:spPr>
            <a:effectLst>
              <a:outerShdw blurRad="50800" dist="50800" dir="5400000" algn="ctr" rotWithShape="0">
                <a:srgbClr val="FF0000"/>
              </a:outerShdw>
            </a:effectLst>
          </c:spPr>
        </c:title>
        <c:numFmt formatCode="General" sourceLinked="1"/>
        <c:tickLblPos val="nextTo"/>
        <c:txPr>
          <a:bodyPr/>
          <a:lstStyle/>
          <a:p>
            <a:pPr>
              <a:defRPr lang="en-US" b="1"/>
            </a:pPr>
            <a:endParaRPr lang="ar-EG"/>
          </a:p>
        </c:txPr>
        <c:crossAx val="67621248"/>
        <c:crosses val="autoZero"/>
        <c:crossBetween val="between"/>
      </c:valAx>
    </c:plotArea>
    <c:legend>
      <c:legendPos val="b"/>
      <c:layout/>
      <c:txPr>
        <a:bodyPr/>
        <a:lstStyle/>
        <a:p>
          <a:pPr>
            <a:defRPr lang="en-US" sz="1100" b="1">
              <a:solidFill>
                <a:srgbClr val="FF0000"/>
              </a:solidFill>
            </a:defRPr>
          </a:pPr>
          <a:endParaRPr lang="ar-EG"/>
        </a:p>
      </c:txPr>
    </c:legend>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mpd="dbl">
      <a:solidFill>
        <a:srgbClr val="FF0000"/>
      </a:solid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1B53CE-2903-4B64-92DD-C0CDD8E88CAC}" type="doc">
      <dgm:prSet loTypeId="urn:microsoft.com/office/officeart/2005/8/layout/vList2" loCatId="list" qsTypeId="urn:microsoft.com/office/officeart/2005/8/quickstyle/simple1" qsCatId="simple" csTypeId="urn:microsoft.com/office/officeart/2005/8/colors/accent1_2" csCatId="accent1"/>
      <dgm:spPr/>
      <dgm:t>
        <a:bodyPr/>
        <a:lstStyle/>
        <a:p>
          <a:pPr rtl="1"/>
          <a:endParaRPr lang="ar-EG"/>
        </a:p>
      </dgm:t>
    </dgm:pt>
    <dgm:pt modelId="{DB00B1F4-A654-4C42-8211-3340CE8152AF}">
      <dgm:prSet/>
      <dgm:spPr/>
      <dgm:t>
        <a:bodyPr/>
        <a:lstStyle/>
        <a:p>
          <a:pPr algn="ctr" rtl="0"/>
          <a:r>
            <a:rPr lang="en-US" dirty="0" smtClean="0"/>
            <a:t>Thank You</a:t>
          </a:r>
          <a:endParaRPr lang="ar-EG" dirty="0"/>
        </a:p>
      </dgm:t>
    </dgm:pt>
    <dgm:pt modelId="{B8438389-084C-4399-9993-0ECDBEF59472}" type="parTrans" cxnId="{1D023440-9D12-47F3-B7F1-E15E1DC726AA}">
      <dgm:prSet/>
      <dgm:spPr/>
      <dgm:t>
        <a:bodyPr/>
        <a:lstStyle/>
        <a:p>
          <a:pPr rtl="1"/>
          <a:endParaRPr lang="ar-EG"/>
        </a:p>
      </dgm:t>
    </dgm:pt>
    <dgm:pt modelId="{4C03F423-66DF-4AE2-A9E3-92F255EDE7AE}" type="sibTrans" cxnId="{1D023440-9D12-47F3-B7F1-E15E1DC726AA}">
      <dgm:prSet/>
      <dgm:spPr/>
      <dgm:t>
        <a:bodyPr/>
        <a:lstStyle/>
        <a:p>
          <a:pPr rtl="1"/>
          <a:endParaRPr lang="ar-EG"/>
        </a:p>
      </dgm:t>
    </dgm:pt>
    <dgm:pt modelId="{6A98DB1C-EC7D-4544-8202-A7753A2C01F1}" type="pres">
      <dgm:prSet presAssocID="{041B53CE-2903-4B64-92DD-C0CDD8E88CAC}" presName="linear" presStyleCnt="0">
        <dgm:presLayoutVars>
          <dgm:animLvl val="lvl"/>
          <dgm:resizeHandles val="exact"/>
        </dgm:presLayoutVars>
      </dgm:prSet>
      <dgm:spPr/>
      <dgm:t>
        <a:bodyPr/>
        <a:lstStyle/>
        <a:p>
          <a:endParaRPr lang="en-US"/>
        </a:p>
      </dgm:t>
    </dgm:pt>
    <dgm:pt modelId="{BF273C3D-0979-42C1-B627-8A828C841A6E}" type="pres">
      <dgm:prSet presAssocID="{DB00B1F4-A654-4C42-8211-3340CE8152AF}" presName="parentText" presStyleLbl="node1" presStyleIdx="0" presStyleCnt="1">
        <dgm:presLayoutVars>
          <dgm:chMax val="0"/>
          <dgm:bulletEnabled val="1"/>
        </dgm:presLayoutVars>
      </dgm:prSet>
      <dgm:spPr/>
      <dgm:t>
        <a:bodyPr/>
        <a:lstStyle/>
        <a:p>
          <a:endParaRPr lang="en-US"/>
        </a:p>
      </dgm:t>
    </dgm:pt>
  </dgm:ptLst>
  <dgm:cxnLst>
    <dgm:cxn modelId="{4EDC7612-96A3-413C-A995-F9DB75D2EF01}" type="presOf" srcId="{DB00B1F4-A654-4C42-8211-3340CE8152AF}" destId="{BF273C3D-0979-42C1-B627-8A828C841A6E}" srcOrd="0" destOrd="0" presId="urn:microsoft.com/office/officeart/2005/8/layout/vList2"/>
    <dgm:cxn modelId="{DB991985-1932-45CC-8F1E-400385F9404B}" type="presOf" srcId="{041B53CE-2903-4B64-92DD-C0CDD8E88CAC}" destId="{6A98DB1C-EC7D-4544-8202-A7753A2C01F1}" srcOrd="0" destOrd="0" presId="urn:microsoft.com/office/officeart/2005/8/layout/vList2"/>
    <dgm:cxn modelId="{1D023440-9D12-47F3-B7F1-E15E1DC726AA}" srcId="{041B53CE-2903-4B64-92DD-C0CDD8E88CAC}" destId="{DB00B1F4-A654-4C42-8211-3340CE8152AF}" srcOrd="0" destOrd="0" parTransId="{B8438389-084C-4399-9993-0ECDBEF59472}" sibTransId="{4C03F423-66DF-4AE2-A9E3-92F255EDE7AE}"/>
    <dgm:cxn modelId="{0FCCC6D6-ED5C-481F-A197-316D02AE2363}" type="presParOf" srcId="{6A98DB1C-EC7D-4544-8202-A7753A2C01F1}" destId="{BF273C3D-0979-42C1-B627-8A828C841A6E}" srcOrd="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9046B7-0BB8-4BBA-89F7-F12AA2710EA4}" type="datetimeFigureOut">
              <a:rPr lang="en-US" smtClean="0"/>
              <a:pPr/>
              <a:t>8/3/2015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46065B-655C-4C94-A237-80AE093EBA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AA8AA3C-16B1-4414-91FA-FE52C5810A69}" type="datetimeFigureOut">
              <a:rPr lang="en-US" smtClean="0"/>
              <a:pPr/>
              <a:t>8/3/2015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407FCDC-1FC7-426E-B455-63963359811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A8AA3C-16B1-4414-91FA-FE52C5810A69}" type="datetimeFigureOut">
              <a:rPr lang="en-US" smtClean="0"/>
              <a:pPr/>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7FCDC-1FC7-426E-B455-6396335981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A8AA3C-16B1-4414-91FA-FE52C5810A69}" type="datetimeFigureOut">
              <a:rPr lang="en-US" smtClean="0"/>
              <a:pPr/>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7FCDC-1FC7-426E-B455-6396335981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A8AA3C-16B1-4414-91FA-FE52C5810A69}" type="datetimeFigureOut">
              <a:rPr lang="en-US" smtClean="0"/>
              <a:pPr/>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7FCDC-1FC7-426E-B455-63963359811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AA8AA3C-16B1-4414-91FA-FE52C5810A69}" type="datetimeFigureOut">
              <a:rPr lang="en-US" smtClean="0"/>
              <a:pPr/>
              <a:t>8/3/2015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7FCDC-1FC7-426E-B455-63963359811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AA8AA3C-16B1-4414-91FA-FE52C5810A69}" type="datetimeFigureOut">
              <a:rPr lang="en-US" smtClean="0"/>
              <a:pPr/>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7FCDC-1FC7-426E-B455-63963359811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AA8AA3C-16B1-4414-91FA-FE52C5810A69}" type="datetimeFigureOut">
              <a:rPr lang="en-US" smtClean="0"/>
              <a:pPr/>
              <a:t>8/3/2015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07FCDC-1FC7-426E-B455-63963359811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A8AA3C-16B1-4414-91FA-FE52C5810A69}" type="datetimeFigureOut">
              <a:rPr lang="en-US" smtClean="0"/>
              <a:pPr/>
              <a:t>8/3/2015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07FCDC-1FC7-426E-B455-63963359811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8AA3C-16B1-4414-91FA-FE52C5810A69}" type="datetimeFigureOut">
              <a:rPr lang="en-US" smtClean="0"/>
              <a:pPr/>
              <a:t>8/3/2015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07FCDC-1FC7-426E-B455-6396335981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AA8AA3C-16B1-4414-91FA-FE52C5810A69}" type="datetimeFigureOut">
              <a:rPr lang="en-US" smtClean="0"/>
              <a:pPr/>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7FCDC-1FC7-426E-B455-63963359811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AA8AA3C-16B1-4414-91FA-FE52C5810A69}" type="datetimeFigureOut">
              <a:rPr lang="en-US" smtClean="0"/>
              <a:pPr/>
              <a:t>8/3/2015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407FCDC-1FC7-426E-B455-63963359811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AA8AA3C-16B1-4414-91FA-FE52C5810A69}" type="datetimeFigureOut">
              <a:rPr lang="en-US" smtClean="0"/>
              <a:pPr/>
              <a:t>8/3/2015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407FCDC-1FC7-426E-B455-63963359811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intechopen.com/books/ischemic-heart-disease/biomarkers-of-cardiac-ischemia"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3" Type="http://schemas.openxmlformats.org/officeDocument/2006/relationships/hyperlink" Target="http://europepmc.org/abstract/med/23486276/?whatizit_url=http://europepmc.org/search/?page=1&amp;query=%22diabetes%20mellitus%22" TargetMode="External"/><Relationship Id="rId2" Type="http://schemas.openxmlformats.org/officeDocument/2006/relationships/hyperlink" Target="http://europepmc.org/abstract/med/23486276/?whatizit_url=http://europepmc.org/search/?page=1&amp;query=%22hypertension%22" TargetMode="External"/><Relationship Id="rId1" Type="http://schemas.openxmlformats.org/officeDocument/2006/relationships/slideLayout" Target="../slideLayouts/slideLayout7.xml"/><Relationship Id="rId4" Type="http://schemas.openxmlformats.org/officeDocument/2006/relationships/hyperlink" Target="http://europepmc.org/abstract/med/23486276;jsessionid=kocbp9W0iGH1zwXg91h5.14?europe_pmc_extredirect=http://dx.doi.org/10.1159/00034627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ulips.jpg"/>
          <p:cNvPicPr>
            <a:picLocks noChangeAspect="1"/>
          </p:cNvPicPr>
          <p:nvPr/>
        </p:nvPicPr>
        <p:blipFill>
          <a:blip r:embed="rId2"/>
          <a:stretch>
            <a:fillRect/>
          </a:stretch>
        </p:blipFill>
        <p:spPr>
          <a:xfrm>
            <a:off x="-2286048" y="0"/>
            <a:ext cx="14287600" cy="9001164"/>
          </a:xfrm>
          <a:prstGeom prst="rect">
            <a:avLst/>
          </a:prstGeom>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age.slidesharecdn.com/acs-120523054417-phpapp02/95/acute-coronary-syndrome-29-728.jpg?cb=1337752055"/>
          <p:cNvPicPr/>
          <p:nvPr/>
        </p:nvPicPr>
        <p:blipFill>
          <a:blip r:embed="rId2"/>
          <a:srcRect/>
          <a:stretch>
            <a:fillRect/>
          </a:stretch>
        </p:blipFill>
        <p:spPr bwMode="auto">
          <a:xfrm>
            <a:off x="1934844" y="1451133"/>
            <a:ext cx="5637551" cy="44067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642918"/>
            <a:ext cx="7715304" cy="6186309"/>
          </a:xfrm>
          <a:prstGeom prst="rect">
            <a:avLst/>
          </a:prstGeom>
        </p:spPr>
        <p:txBody>
          <a:bodyPr wrap="square">
            <a:spAutoFit/>
          </a:bodyPr>
          <a:lstStyle/>
          <a:p>
            <a:r>
              <a:rPr lang="en-US" sz="3600" dirty="0" smtClean="0">
                <a:solidFill>
                  <a:schemeClr val="accent1"/>
                </a:solidFill>
              </a:rPr>
              <a:t>The precise mechanisms for production of IMA during ischemia are not known, but  have localized modification in the amino terminal of HSA during ischemia which leads to reduction in cobalt binding to this modified N-terminus.</a:t>
            </a:r>
          </a:p>
          <a:p>
            <a:r>
              <a:rPr lang="en-US" sz="3600" dirty="0" smtClean="0">
                <a:solidFill>
                  <a:schemeClr val="accent1"/>
                </a:solidFill>
              </a:rPr>
              <a:t> Many reports indicate that the factors involved in ischemia that can induce these in vivo changes to albumin may include: </a:t>
            </a:r>
            <a:endParaRPr lang="en-US" sz="3600" dirty="0">
              <a:solidFill>
                <a:schemeClr val="accent1"/>
              </a:solidFill>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857233"/>
            <a:ext cx="7643866" cy="5262979"/>
          </a:xfrm>
          <a:prstGeom prst="rect">
            <a:avLst/>
          </a:prstGeom>
        </p:spPr>
        <p:txBody>
          <a:bodyPr wrap="square">
            <a:spAutoFit/>
          </a:bodyPr>
          <a:lstStyle/>
          <a:p>
            <a:r>
              <a:rPr lang="en-US" sz="2800" dirty="0" smtClean="0">
                <a:solidFill>
                  <a:schemeClr val="accent2">
                    <a:lumMod val="75000"/>
                  </a:schemeClr>
                </a:solidFill>
              </a:rPr>
              <a:t>a. </a:t>
            </a:r>
            <a:r>
              <a:rPr lang="en-US" sz="2800" dirty="0" smtClean="0">
                <a:solidFill>
                  <a:schemeClr val="accent1"/>
                </a:solidFill>
              </a:rPr>
              <a:t>Acidosis.</a:t>
            </a:r>
          </a:p>
          <a:p>
            <a:r>
              <a:rPr lang="en-US" sz="2800" dirty="0" smtClean="0">
                <a:solidFill>
                  <a:schemeClr val="accent1"/>
                </a:solidFill>
              </a:rPr>
              <a:t>b. Free radical damage.</a:t>
            </a:r>
          </a:p>
          <a:p>
            <a:r>
              <a:rPr lang="en-US" sz="2800" dirty="0" smtClean="0">
                <a:solidFill>
                  <a:schemeClr val="accent1"/>
                </a:solidFill>
              </a:rPr>
              <a:t>c. Membrane energy dependent sodium and                                   calcium pump disruption.</a:t>
            </a:r>
          </a:p>
          <a:p>
            <a:r>
              <a:rPr lang="en-US" sz="2800" dirty="0" smtClean="0">
                <a:solidFill>
                  <a:schemeClr val="accent1"/>
                </a:solidFill>
              </a:rPr>
              <a:t>d. Reduced oxygen tension and free iron and copper   ion exposure.</a:t>
            </a:r>
          </a:p>
          <a:p>
            <a:endParaRPr lang="en-US" sz="2800" dirty="0" smtClean="0">
              <a:solidFill>
                <a:schemeClr val="accent1"/>
              </a:solidFill>
            </a:endParaRPr>
          </a:p>
          <a:p>
            <a:r>
              <a:rPr lang="en-US" sz="2800" dirty="0" smtClean="0">
                <a:solidFill>
                  <a:schemeClr val="accent1"/>
                </a:solidFill>
              </a:rPr>
              <a:t> These conditions are necessary for altering the metal binding site of HSA are known to occur within minutes of the onset of ischemia, and their effect on albumin could be detectable  up to several hours after the ischemic event. (3)</a:t>
            </a:r>
            <a:endParaRPr lang="en-US" sz="2800" dirty="0">
              <a:solidFill>
                <a:schemeClr val="accent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ntechopen.com/source/html/42794/media/image2.jpeg"/>
          <p:cNvPicPr/>
          <p:nvPr/>
        </p:nvPicPr>
        <p:blipFill>
          <a:blip r:embed="rId2"/>
          <a:srcRect/>
          <a:stretch>
            <a:fillRect/>
          </a:stretch>
        </p:blipFill>
        <p:spPr bwMode="auto">
          <a:xfrm>
            <a:off x="785786" y="285728"/>
            <a:ext cx="7715304" cy="3357586"/>
          </a:xfrm>
          <a:prstGeom prst="rect">
            <a:avLst/>
          </a:prstGeom>
          <a:noFill/>
          <a:ln w="9525">
            <a:noFill/>
            <a:miter lim="800000"/>
            <a:headEnd/>
            <a:tailEnd/>
          </a:ln>
        </p:spPr>
      </p:pic>
      <p:sp>
        <p:nvSpPr>
          <p:cNvPr id="43010" name="Rectangle 2"/>
          <p:cNvSpPr>
            <a:spLocks noChangeArrowheads="1"/>
          </p:cNvSpPr>
          <p:nvPr/>
        </p:nvSpPr>
        <p:spPr bwMode="auto">
          <a:xfrm>
            <a:off x="214282" y="3714752"/>
            <a:ext cx="8834534" cy="255454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Mechanism of Ischemia Modified Albumin generation. [</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hlinkClick r:id="rId3"/>
              </a:rPr>
              <a:t>1</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]Tissue hypoxia from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anaerobic metabolism reduces ATP and causes a [</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hlinkClick r:id="rId3"/>
              </a:rPr>
              <a:t>2</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]lower localized pH inducing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acidosis. [</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hlinkClick r:id="rId3"/>
              </a:rPr>
              <a:t>3</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]Cu</a:t>
            </a:r>
            <a:r>
              <a:rPr kumimoji="0" lang="en-US" sz="1600" b="1" i="0" u="none" strike="noStrike" cap="none" normalizeH="0" baseline="30000" dirty="0" smtClean="0">
                <a:ln>
                  <a:noFill/>
                </a:ln>
                <a:solidFill>
                  <a:srgbClr val="0070C0"/>
                </a:solidFill>
                <a:effectLst/>
                <a:latin typeface="Calibri" pitchFamily="34" charset="0"/>
                <a:ea typeface="Times New Roman" pitchFamily="18" charset="0"/>
                <a:cs typeface="Arial" pitchFamily="34" charset="0"/>
              </a:rPr>
              <a:t>++</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ions are released from plasma proteins such as </a:t>
            </a:r>
            <a:r>
              <a:rPr kumimoji="0" lang="en-US" sz="1600" b="1" i="0" u="none" strike="noStrike" cap="none" normalizeH="0" baseline="0" dirty="0" err="1" smtClean="0">
                <a:ln>
                  <a:noFill/>
                </a:ln>
                <a:solidFill>
                  <a:srgbClr val="0070C0"/>
                </a:solidFill>
                <a:effectLst/>
                <a:latin typeface="Calibri" pitchFamily="34" charset="0"/>
                <a:ea typeface="Times New Roman" pitchFamily="18" charset="0"/>
                <a:cs typeface="Arial" pitchFamily="34" charset="0"/>
              </a:rPr>
              <a:t>caeruloplasmin</a:t>
            </a:r>
            <a:endPar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In the presence of ascorbic acid, [</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hlinkClick r:id="rId3"/>
              </a:rPr>
              <a:t>4</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]Cu</a:t>
            </a:r>
            <a:r>
              <a:rPr kumimoji="0" lang="en-US" sz="1600" b="1" i="0" u="none" strike="noStrike" cap="none" normalizeH="0" baseline="30000" dirty="0" smtClean="0">
                <a:ln>
                  <a:noFill/>
                </a:ln>
                <a:solidFill>
                  <a:srgbClr val="0070C0"/>
                </a:solidFill>
                <a:effectLst/>
                <a:latin typeface="Calibri" pitchFamily="34" charset="0"/>
                <a:ea typeface="Times New Roman" pitchFamily="18" charset="0"/>
                <a:cs typeface="Arial" pitchFamily="34" charset="0"/>
              </a:rPr>
              <a:t>++</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is converted to Cu</a:t>
            </a:r>
            <a:r>
              <a:rPr kumimoji="0" lang="en-US" sz="1600" b="1" i="0" u="none" strike="noStrike" cap="none" normalizeH="0" baseline="30000" dirty="0" smtClean="0">
                <a:ln>
                  <a:noFill/>
                </a:ln>
                <a:solidFill>
                  <a:srgbClr val="0070C0"/>
                </a:solidFill>
                <a:effectLst/>
                <a:latin typeface="Calibri" pitchFamily="34" charset="0"/>
                <a:ea typeface="Times New Roman" pitchFamily="18" charset="0"/>
                <a:cs typeface="Arial" pitchFamily="34" charset="0"/>
              </a:rPr>
              <a:t>+</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Cu</a:t>
            </a:r>
            <a:r>
              <a:rPr kumimoji="0" lang="en-US" sz="1600" b="1" i="0" u="none" strike="noStrike" cap="none" normalizeH="0" baseline="30000" dirty="0" smtClean="0">
                <a:ln>
                  <a:noFill/>
                </a:ln>
                <a:solidFill>
                  <a:srgbClr val="0070C0"/>
                </a:solidFill>
                <a:effectLst/>
                <a:latin typeface="Calibri" pitchFamily="34" charset="0"/>
                <a:ea typeface="Times New Roman" pitchFamily="18" charset="0"/>
                <a:cs typeface="Arial" pitchFamily="34" charset="0"/>
              </a:rPr>
              <a:t>+</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reacts with O</a:t>
            </a:r>
            <a:r>
              <a:rPr kumimoji="0" lang="en-US" sz="1600" b="1" i="0" u="none" strike="noStrike" cap="none" normalizeH="0" baseline="-30000" dirty="0" smtClean="0">
                <a:ln>
                  <a:noFill/>
                </a:ln>
                <a:solidFill>
                  <a:srgbClr val="0070C0"/>
                </a:solidFill>
                <a:effectLst/>
                <a:latin typeface="Calibri" pitchFamily="34" charset="0"/>
                <a:ea typeface="Times New Roman" pitchFamily="18" charset="0"/>
                <a:cs typeface="Arial" pitchFamily="34" charset="0"/>
              </a:rPr>
              <a:t>2</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to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form [</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hlinkClick r:id="rId3"/>
              </a:rPr>
              <a:t>5</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]O</a:t>
            </a:r>
            <a:r>
              <a:rPr kumimoji="0" lang="en-US" sz="1600" b="1" i="0" u="none" strike="noStrike" cap="none" normalizeH="0" baseline="-30000" dirty="0" smtClean="0">
                <a:ln>
                  <a:noFill/>
                </a:ln>
                <a:solidFill>
                  <a:srgbClr val="0070C0"/>
                </a:solidFill>
                <a:effectLst/>
                <a:latin typeface="Calibri" pitchFamily="34" charset="0"/>
                <a:ea typeface="Times New Roman" pitchFamily="18" charset="0"/>
                <a:cs typeface="Arial" pitchFamily="34" charset="0"/>
              </a:rPr>
              <a:t>2</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a:t>
            </a:r>
            <a:r>
              <a:rPr kumimoji="0" lang="en-US" sz="1600" b="1" i="0" u="none" strike="noStrike" cap="none" normalizeH="0" baseline="30000" dirty="0" smtClean="0">
                <a:ln>
                  <a:noFill/>
                </a:ln>
                <a:solidFill>
                  <a:srgbClr val="0070C0"/>
                </a:solidFill>
                <a:effectLst/>
                <a:latin typeface="Calibri" pitchFamily="34" charset="0"/>
                <a:ea typeface="Times New Roman" pitchFamily="18" charset="0"/>
                <a:cs typeface="Arial" pitchFamily="34" charset="0"/>
              </a:rPr>
              <a:t>•–</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Superoxide dismutase </a:t>
            </a:r>
            <a:r>
              <a:rPr kumimoji="0" lang="en-US" sz="1600" b="1" i="0" u="none" strike="noStrike" cap="none" normalizeH="0" baseline="0" dirty="0" err="1" smtClean="0">
                <a:ln>
                  <a:noFill/>
                </a:ln>
                <a:solidFill>
                  <a:srgbClr val="0070C0"/>
                </a:solidFill>
                <a:effectLst/>
                <a:latin typeface="Calibri" pitchFamily="34" charset="0"/>
                <a:ea typeface="Times New Roman" pitchFamily="18" charset="0"/>
                <a:cs typeface="Arial" pitchFamily="34" charset="0"/>
              </a:rPr>
              <a:t>dismutates</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the O</a:t>
            </a:r>
            <a:r>
              <a:rPr kumimoji="0" lang="en-US" sz="1600" b="1" i="0" u="none" strike="noStrike" cap="none" normalizeH="0" baseline="-30000" dirty="0" smtClean="0">
                <a:ln>
                  <a:noFill/>
                </a:ln>
                <a:solidFill>
                  <a:srgbClr val="0070C0"/>
                </a:solidFill>
                <a:effectLst/>
                <a:latin typeface="Calibri" pitchFamily="34" charset="0"/>
                <a:ea typeface="Times New Roman" pitchFamily="18" charset="0"/>
                <a:cs typeface="Arial" pitchFamily="34" charset="0"/>
              </a:rPr>
              <a:t>2</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a:t>
            </a:r>
            <a:r>
              <a:rPr kumimoji="0" lang="en-US" sz="1600" b="1" i="0" u="none" strike="noStrike" cap="none" normalizeH="0" baseline="30000" dirty="0" smtClean="0">
                <a:ln>
                  <a:noFill/>
                </a:ln>
                <a:solidFill>
                  <a:srgbClr val="0070C0"/>
                </a:solidFill>
                <a:effectLst/>
                <a:latin typeface="Calibri" pitchFamily="34" charset="0"/>
                <a:ea typeface="Times New Roman" pitchFamily="18" charset="0"/>
                <a:cs typeface="Arial" pitchFamily="34" charset="0"/>
              </a:rPr>
              <a:t>•–</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to [</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hlinkClick r:id="rId3"/>
              </a:rPr>
              <a:t>6</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]H</a:t>
            </a:r>
            <a:r>
              <a:rPr kumimoji="0" lang="en-US" sz="1600" b="1" i="0" u="none" strike="noStrike" cap="none" normalizeH="0" baseline="-30000" dirty="0" smtClean="0">
                <a:ln>
                  <a:noFill/>
                </a:ln>
                <a:solidFill>
                  <a:srgbClr val="0070C0"/>
                </a:solidFill>
                <a:effectLst/>
                <a:latin typeface="Calibri" pitchFamily="34" charset="0"/>
                <a:ea typeface="Times New Roman" pitchFamily="18" charset="0"/>
                <a:cs typeface="Arial" pitchFamily="34" charset="0"/>
              </a:rPr>
              <a:t>2</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O</a:t>
            </a:r>
            <a:r>
              <a:rPr kumimoji="0" lang="en-US" sz="1600" b="1" i="0" u="none" strike="noStrike" cap="none" normalizeH="0" baseline="-30000" dirty="0" smtClean="0">
                <a:ln>
                  <a:noFill/>
                </a:ln>
                <a:solidFill>
                  <a:srgbClr val="0070C0"/>
                </a:solidFill>
                <a:effectLst/>
                <a:latin typeface="Calibri" pitchFamily="34" charset="0"/>
                <a:ea typeface="Times New Roman" pitchFamily="18" charset="0"/>
                <a:cs typeface="Arial" pitchFamily="34" charset="0"/>
              </a:rPr>
              <a:t>2</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which in presence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of Cu</a:t>
            </a:r>
            <a:r>
              <a:rPr kumimoji="0" lang="en-US" sz="1600" b="1" i="0" u="none" strike="noStrike" cap="none" normalizeH="0" baseline="30000" dirty="0" smtClean="0">
                <a:ln>
                  <a:noFill/>
                </a:ln>
                <a:solidFill>
                  <a:srgbClr val="0070C0"/>
                </a:solidFill>
                <a:effectLst/>
                <a:latin typeface="Calibri" pitchFamily="34" charset="0"/>
                <a:ea typeface="Times New Roman" pitchFamily="18" charset="0"/>
                <a:cs typeface="Arial" pitchFamily="34" charset="0"/>
              </a:rPr>
              <a:t>++</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or Fe</a:t>
            </a:r>
            <a:r>
              <a:rPr kumimoji="0" lang="en-US" sz="1600" b="1" i="0" u="none" strike="noStrike" cap="none" normalizeH="0" baseline="30000" dirty="0" smtClean="0">
                <a:ln>
                  <a:noFill/>
                </a:ln>
                <a:solidFill>
                  <a:srgbClr val="0070C0"/>
                </a:solidFill>
                <a:effectLst/>
                <a:latin typeface="Calibri" pitchFamily="34" charset="0"/>
                <a:ea typeface="Times New Roman" pitchFamily="18" charset="0"/>
                <a:cs typeface="Arial" pitchFamily="34" charset="0"/>
              </a:rPr>
              <a:t>+</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undergoes the Fenton reaction forming [</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hlinkClick r:id="rId3"/>
              </a:rPr>
              <a:t>7</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a:t>
            </a:r>
            <a:r>
              <a:rPr kumimoji="0" lang="en-US" sz="1600" b="1" i="0" u="none" strike="noStrike" cap="none" normalizeH="0" baseline="0" dirty="0" err="1" smtClean="0">
                <a:ln>
                  <a:noFill/>
                </a:ln>
                <a:solidFill>
                  <a:srgbClr val="0070C0"/>
                </a:solidFill>
                <a:effectLst/>
                <a:latin typeface="Calibri" pitchFamily="34" charset="0"/>
                <a:ea typeface="Times New Roman" pitchFamily="18" charset="0"/>
                <a:cs typeface="Arial" pitchFamily="34" charset="0"/>
              </a:rPr>
              <a:t>OH</a:t>
            </a:r>
            <a:r>
              <a:rPr kumimoji="0" lang="en-US" sz="1600" b="1" i="0" u="none" strike="noStrike" cap="none" normalizeH="0" baseline="30000" dirty="0" err="1" smtClean="0">
                <a:ln>
                  <a:noFill/>
                </a:ln>
                <a:solidFill>
                  <a:srgbClr val="0070C0"/>
                </a:solidFill>
                <a:effectLst/>
                <a:latin typeface="Calibri" pitchFamily="34" charset="0"/>
                <a:ea typeface="Times New Roman" pitchFamily="18" charset="0"/>
                <a:cs typeface="Arial" pitchFamily="34" charset="0"/>
              </a:rPr>
              <a:t>•</a:t>
            </a:r>
            <a:r>
              <a:rPr kumimoji="0" lang="en-US" sz="1600" b="1" i="0" u="none" strike="noStrike" cap="none" normalizeH="0" baseline="0" dirty="0" err="1" smtClean="0">
                <a:ln>
                  <a:noFill/>
                </a:ln>
                <a:solidFill>
                  <a:srgbClr val="0070C0"/>
                </a:solidFill>
                <a:effectLst/>
                <a:latin typeface="Calibri" pitchFamily="34" charset="0"/>
                <a:ea typeface="Times New Roman" pitchFamily="18" charset="0"/>
                <a:cs typeface="Arial" pitchFamily="34" charset="0"/>
              </a:rPr>
              <a:t>hydroxyl</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radicals. Free Cu</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30000" dirty="0" smtClean="0">
                <a:ln>
                  <a:noFill/>
                </a:ln>
                <a:solidFill>
                  <a:srgbClr val="0070C0"/>
                </a:solidFill>
                <a:effectLst/>
                <a:latin typeface="Calibri" pitchFamily="34" charset="0"/>
                <a:ea typeface="Times New Roman" pitchFamily="18" charset="0"/>
                <a:cs typeface="Arial" pitchFamily="34" charset="0"/>
              </a:rPr>
              <a:t>++</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is scavenged by [</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hlinkClick r:id="rId3"/>
              </a:rPr>
              <a:t>8</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]HSA, where it binds tightly to the N-terminus. OH</a:t>
            </a:r>
            <a:r>
              <a:rPr kumimoji="0" lang="en-US" sz="1600" b="1" i="0" u="none" strike="noStrike" cap="none" normalizeH="0" baseline="30000" dirty="0" smtClean="0">
                <a:ln>
                  <a:noFill/>
                </a:ln>
                <a:solidFill>
                  <a:srgbClr val="0070C0"/>
                </a:solidFill>
                <a:effectLst/>
                <a:latin typeface="Calibri" pitchFamily="34" charset="0"/>
                <a:ea typeface="Times New Roman" pitchFamily="18" charset="0"/>
                <a:cs typeface="Arial" pitchFamily="34" charset="0"/>
              </a:rPr>
              <a:t>•</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radicals alter the amino</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acid N-terminus of [</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hlinkClick r:id="rId3"/>
              </a:rPr>
              <a:t>9</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]HSA rendering it incapable of binding Cu</a:t>
            </a:r>
            <a:r>
              <a:rPr kumimoji="0" lang="en-US" sz="1600" b="1" i="0" u="none" strike="noStrike" cap="none" normalizeH="0" baseline="30000" dirty="0" smtClean="0">
                <a:ln>
                  <a:noFill/>
                </a:ln>
                <a:solidFill>
                  <a:srgbClr val="0070C0"/>
                </a:solidFill>
                <a:effectLst/>
                <a:latin typeface="Calibri" pitchFamily="34" charset="0"/>
                <a:ea typeface="Times New Roman" pitchFamily="18" charset="0"/>
                <a:cs typeface="Arial" pitchFamily="34" charset="0"/>
              </a:rPr>
              <a:t>++</a:t>
            </a: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These two altered forms are known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as IMA.</a:t>
            </a: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ntechopen.com/source/html/42794/media/image4_w.jpg"/>
          <p:cNvPicPr/>
          <p:nvPr/>
        </p:nvPicPr>
        <p:blipFill>
          <a:blip r:embed="rId2"/>
          <a:srcRect/>
          <a:stretch>
            <a:fillRect/>
          </a:stretch>
        </p:blipFill>
        <p:spPr bwMode="auto">
          <a:xfrm>
            <a:off x="1071538" y="1357298"/>
            <a:ext cx="6429420" cy="46925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14282" y="928670"/>
            <a:ext cx="842968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accent1"/>
                </a:solidFill>
                <a:effectLst/>
                <a:latin typeface="Arial" pitchFamily="34" charset="0"/>
                <a:ea typeface="Times New Roman" pitchFamily="18" charset="0"/>
                <a:cs typeface="Arial" pitchFamily="34" charset="0"/>
              </a:rPr>
              <a:t>Gunduz</a:t>
            </a:r>
            <a:r>
              <a:rPr kumimoji="0" lang="en-US" sz="28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et al </a:t>
            </a:r>
            <a:r>
              <a:rPr kumimoji="0" lang="en-US" sz="2800" b="0" i="0" u="none" strike="noStrike" cap="none" normalizeH="0" baseline="30000" dirty="0" smtClean="0">
                <a:ln>
                  <a:noFill/>
                </a:ln>
                <a:solidFill>
                  <a:schemeClr val="accent1"/>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evaluated time course of IMA in acute ischemic stroke (AIS) patients to validate its prognostic value.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IMA level was estimated in serum samples collected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 from five AIS patients at admission, 24 hours, 48 hours, 72 hours, and 144 hours after admission and also from</a:t>
            </a:r>
            <a:r>
              <a:rPr kumimoji="0" lang="en-US" sz="2800" b="0" i="0" u="none" strike="noStrike" cap="none" normalizeH="0" dirty="0" smtClean="0">
                <a:ln>
                  <a:noFill/>
                </a:ln>
                <a:solidFill>
                  <a:schemeClr val="accent1"/>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accent1"/>
                </a:solidFill>
                <a:effectLst/>
                <a:latin typeface="Arial" pitchFamily="34" charset="0"/>
                <a:ea typeface="Times New Roman" pitchFamily="18" charset="0"/>
                <a:cs typeface="Arial" pitchFamily="34" charset="0"/>
              </a:rPr>
              <a:t>five control subjects. There was significant increase in IMA level in AIS samples than control subjects.(4)</a:t>
            </a:r>
            <a:endParaRPr kumimoji="0" lang="en-US" sz="2800" b="0" i="0" u="none" strike="noStrike" cap="none" normalizeH="0" baseline="0" dirty="0" smtClean="0">
              <a:ln>
                <a:noFill/>
              </a:ln>
              <a:solidFill>
                <a:schemeClr val="accent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142852"/>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1"/>
                </a:solidFill>
                <a:effectLst/>
                <a:latin typeface="Calibri" pitchFamily="34" charset="0"/>
                <a:ea typeface="Times New Roman" pitchFamily="18" charset="0"/>
                <a:cs typeface="Arial" pitchFamily="34" charset="0"/>
              </a:rPr>
              <a:t>Mentese et al</a:t>
            </a:r>
            <a:r>
              <a:rPr lang="en-US" sz="2800" baseline="30000" dirty="0" smtClean="0">
                <a:solidFill>
                  <a:schemeClr val="accent1"/>
                </a:solidFill>
                <a:latin typeface="Calibri" pitchFamily="34" charset="0"/>
                <a:ea typeface="Times New Roman" pitchFamily="18" charset="0"/>
                <a:cs typeface="Arial" pitchFamily="34" charset="0"/>
              </a:rPr>
              <a:t> </a:t>
            </a:r>
            <a:r>
              <a:rPr kumimoji="0" lang="en-US" sz="2800" b="0" i="0" u="none" strike="noStrike" cap="none" normalizeH="0" baseline="0" dirty="0" smtClean="0">
                <a:ln>
                  <a:noFill/>
                </a:ln>
                <a:solidFill>
                  <a:schemeClr val="accent1"/>
                </a:solidFill>
                <a:effectLst/>
                <a:latin typeface="Calibri" pitchFamily="34" charset="0"/>
                <a:ea typeface="Times New Roman" pitchFamily="18" charset="0"/>
                <a:cs typeface="Arial" pitchFamily="34" charset="0"/>
              </a:rPr>
              <a:t>reported that IMA concentrations are significantly lower immediately after exercise-induced leg ischemia in patients with peripheral vascular disease.</a:t>
            </a:r>
          </a:p>
          <a:p>
            <a:pPr marL="0" marR="0" lvl="0" indent="0" algn="justLow" defTabSz="914400" rtl="0" eaLnBrk="1" fontAlgn="base" latinLnBrk="0" hangingPunct="1">
              <a:lnSpc>
                <a:spcPct val="100000"/>
              </a:lnSpc>
              <a:spcBef>
                <a:spcPct val="0"/>
              </a:spcBef>
              <a:spcAft>
                <a:spcPct val="0"/>
              </a:spcAft>
              <a:buClrTx/>
              <a:buSzTx/>
              <a:buFontTx/>
              <a:buNone/>
              <a:tabLst/>
            </a:pPr>
            <a:endParaRPr lang="en-US" sz="2800" dirty="0" smtClean="0">
              <a:solidFill>
                <a:schemeClr val="accent1"/>
              </a:solidFill>
              <a:latin typeface="Calibri" pitchFamily="34"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1"/>
                </a:solidFill>
                <a:effectLst/>
                <a:latin typeface="Calibri" pitchFamily="34" charset="0"/>
                <a:ea typeface="Times New Roman" pitchFamily="18" charset="0"/>
                <a:cs typeface="Arial" pitchFamily="34" charset="0"/>
              </a:rPr>
              <a:t> Two previous studies have assessed the effect of skeletal muscle ischemia on serum IMA levels in apparently healthy individual. A transient decrease in IMA concentration has been observed immediately after exercise and/or skeletal muscle ischemia, followed by a delayed increase after 24 to 48 hours. </a:t>
            </a:r>
          </a:p>
          <a:p>
            <a:pPr marL="0" marR="0" lvl="0" indent="0" algn="justLow" defTabSz="914400" rtl="0" eaLnBrk="1" fontAlgn="base" latinLnBrk="0" hangingPunct="1">
              <a:lnSpc>
                <a:spcPct val="100000"/>
              </a:lnSpc>
              <a:spcBef>
                <a:spcPct val="0"/>
              </a:spcBef>
              <a:spcAft>
                <a:spcPct val="0"/>
              </a:spcAft>
              <a:buClrTx/>
              <a:buSzTx/>
              <a:buFontTx/>
              <a:buNone/>
              <a:tabLst/>
            </a:pPr>
            <a:endParaRPr lang="en-US" sz="2800" dirty="0" smtClean="0">
              <a:solidFill>
                <a:schemeClr val="accent1"/>
              </a:solidFill>
              <a:latin typeface="Calibri" pitchFamily="34"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1"/>
                </a:solidFill>
                <a:effectLst/>
                <a:latin typeface="Calibri" pitchFamily="34" charset="0"/>
                <a:ea typeface="Times New Roman" pitchFamily="18" charset="0"/>
                <a:cs typeface="Arial" pitchFamily="34" charset="0"/>
              </a:rPr>
              <a:t>It has been hypothesized that the immediate decrease may be attributed to interference in the IMA measurement by lactate produced during skeletal muscle ischemia.(5)</a:t>
            </a:r>
            <a:endParaRPr kumimoji="0" lang="en-US" sz="2800" b="0" i="0" u="none" strike="noStrike" cap="none" normalizeH="0" baseline="0" dirty="0" smtClean="0">
              <a:ln>
                <a:noFill/>
              </a:ln>
              <a:solidFill>
                <a:schemeClr val="accent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428604"/>
            <a:ext cx="9144000"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C00000"/>
                </a:solidFill>
                <a:effectLst/>
                <a:latin typeface="Calibri" pitchFamily="34" charset="0"/>
                <a:ea typeface="Times New Roman" pitchFamily="18" charset="0"/>
                <a:cs typeface="Arial" pitchFamily="34" charset="0"/>
              </a:rPr>
              <a:t>Causes</a:t>
            </a:r>
            <a:r>
              <a:rPr kumimoji="0" lang="en-US" sz="3600" b="0" i="0" u="none" strike="noStrike" cap="none" normalizeH="0" dirty="0" smtClean="0">
                <a:ln>
                  <a:noFill/>
                </a:ln>
                <a:solidFill>
                  <a:srgbClr val="C00000"/>
                </a:solidFill>
                <a:effectLst/>
                <a:latin typeface="Calibri" pitchFamily="34" charset="0"/>
                <a:ea typeface="Times New Roman" pitchFamily="18" charset="0"/>
                <a:cs typeface="Arial" pitchFamily="34" charset="0"/>
              </a:rPr>
              <a:t> of false negative IMA</a:t>
            </a:r>
            <a:r>
              <a:rPr kumimoji="0" lang="en-US" sz="1400" b="0" i="0" u="none" strike="noStrike" cap="none" normalizeH="0" dirty="0" smtClean="0">
                <a:ln>
                  <a:noFill/>
                </a:ln>
                <a:solidFill>
                  <a:srgbClr val="C00000"/>
                </a:solidFill>
                <a:effectLst/>
                <a:latin typeface="Calibri" pitchFamily="34" charset="0"/>
                <a:ea typeface="Times New Roman" pitchFamily="18" charset="0"/>
                <a:cs typeface="Arial" pitchFamily="34" charset="0"/>
              </a:rPr>
              <a:t>:</a:t>
            </a:r>
            <a:endParaRPr kumimoji="0" lang="en-US" sz="3200" b="0" i="0" u="none" strike="noStrike" cap="none" normalizeH="0" dirty="0" smtClean="0">
              <a:ln>
                <a:noFill/>
              </a:ln>
              <a:solidFill>
                <a:srgbClr val="C00000"/>
              </a:solidFill>
              <a:effectLst/>
              <a:latin typeface="Calibri" pitchFamily="34" charset="0"/>
              <a:ea typeface="Times New Roman" pitchFamily="18" charset="0"/>
              <a:cs typeface="Arial" pitchFamily="34" charset="0"/>
            </a:endParaRP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accent1"/>
                </a:solidFill>
                <a:effectLst/>
                <a:latin typeface="Calibri" pitchFamily="34" charset="0"/>
                <a:ea typeface="Times New Roman" pitchFamily="18" charset="0"/>
                <a:cs typeface="Arial" pitchFamily="34" charset="0"/>
              </a:rPr>
              <a:t> Although IMA is a sensitive marker for ischemia, as seen in our study, its sensitivity decreases especially in:</a:t>
            </a:r>
          </a:p>
          <a:p>
            <a:pPr marL="342900" marR="0" lvl="0" indent="-342900" algn="justLow" defTabSz="914400" rtl="0" eaLnBrk="1" fontAlgn="base" latinLnBrk="0" hangingPunct="1">
              <a:lnSpc>
                <a:spcPct val="100000"/>
              </a:lnSpc>
              <a:spcBef>
                <a:spcPct val="0"/>
              </a:spcBef>
              <a:spcAft>
                <a:spcPct val="0"/>
              </a:spcAft>
              <a:buClrTx/>
              <a:buSzTx/>
              <a:buFontTx/>
              <a:buAutoNum type="arabicPeriod"/>
              <a:tabLst/>
            </a:pPr>
            <a:r>
              <a:rPr lang="en-US" sz="3200" dirty="0" smtClean="0">
                <a:solidFill>
                  <a:schemeClr val="accent1"/>
                </a:solidFill>
                <a:latin typeface="Calibri" pitchFamily="34" charset="0"/>
                <a:ea typeface="Times New Roman" pitchFamily="18" charset="0"/>
                <a:cs typeface="Arial" pitchFamily="34" charset="0"/>
              </a:rPr>
              <a:t>C</a:t>
            </a:r>
            <a:r>
              <a:rPr kumimoji="0" lang="en-US" sz="3200" b="0" i="0" u="none" strike="noStrike" cap="none" normalizeH="0" baseline="0" dirty="0" smtClean="0">
                <a:ln>
                  <a:noFill/>
                </a:ln>
                <a:solidFill>
                  <a:schemeClr val="accent1"/>
                </a:solidFill>
                <a:effectLst/>
                <a:latin typeface="Calibri" pitchFamily="34" charset="0"/>
                <a:ea typeface="Times New Roman" pitchFamily="18" charset="0"/>
                <a:cs typeface="Arial" pitchFamily="34" charset="0"/>
              </a:rPr>
              <a:t>onditions associated with transient and reversible ischemia.</a:t>
            </a:r>
          </a:p>
          <a:p>
            <a:pPr marL="342900" marR="0" lvl="0" indent="-342900" algn="justLow" defTabSz="914400" rtl="0" eaLnBrk="1" fontAlgn="base" latinLnBrk="0" hangingPunct="1">
              <a:lnSpc>
                <a:spcPct val="100000"/>
              </a:lnSpc>
              <a:spcBef>
                <a:spcPct val="0"/>
              </a:spcBef>
              <a:spcAft>
                <a:spcPct val="0"/>
              </a:spcAft>
              <a:buClrTx/>
              <a:buSzTx/>
              <a:buFontTx/>
              <a:buAutoNum type="arabicPeriod"/>
              <a:tabLst/>
            </a:pPr>
            <a:r>
              <a:rPr kumimoji="0" lang="en-US" sz="3200" b="0" i="0" u="none" strike="noStrike" cap="none" normalizeH="0" baseline="0" dirty="0" smtClean="0">
                <a:ln>
                  <a:noFill/>
                </a:ln>
                <a:solidFill>
                  <a:schemeClr val="accent1"/>
                </a:solidFill>
                <a:effectLst/>
                <a:latin typeface="Calibri" pitchFamily="34" charset="0"/>
                <a:ea typeface="Times New Roman" pitchFamily="18" charset="0"/>
                <a:cs typeface="Arial" pitchFamily="34" charset="0"/>
              </a:rPr>
              <a:t> The presence of lactic acid in these patients secondary to prolonged ischemia and acidosis. Elevated lactic acid levels have been shown  to be associated with decrease in IMA levels, the cause of which is not known.</a:t>
            </a:r>
          </a:p>
          <a:p>
            <a:pPr marL="342900" marR="0" lvl="0" indent="-342900" algn="justLow" defTabSz="914400" rtl="0" eaLnBrk="1" fontAlgn="base" latinLnBrk="0" hangingPunct="1">
              <a:lnSpc>
                <a:spcPct val="100000"/>
              </a:lnSpc>
              <a:spcBef>
                <a:spcPct val="0"/>
              </a:spcBef>
              <a:spcAft>
                <a:spcPct val="0"/>
              </a:spcAft>
              <a:buClrTx/>
              <a:buSzTx/>
              <a:buFontTx/>
              <a:buAutoNum type="arabicPeriod"/>
              <a:tabLst/>
            </a:pPr>
            <a:r>
              <a:rPr kumimoji="0" lang="en-US" sz="3200" b="0" i="0" u="none" strike="noStrike" cap="none" normalizeH="0" baseline="0" dirty="0" smtClean="0">
                <a:ln>
                  <a:noFill/>
                </a:ln>
                <a:solidFill>
                  <a:schemeClr val="accent1"/>
                </a:solidFill>
                <a:effectLst/>
                <a:latin typeface="Calibri" pitchFamily="34" charset="0"/>
                <a:ea typeface="Times New Roman" pitchFamily="18" charset="0"/>
                <a:cs typeface="Arial" pitchFamily="34" charset="0"/>
              </a:rPr>
              <a:t>  </a:t>
            </a:r>
            <a:r>
              <a:rPr lang="en-US" sz="3200" dirty="0" smtClean="0">
                <a:solidFill>
                  <a:schemeClr val="accent1"/>
                </a:solidFill>
                <a:latin typeface="Calibri" pitchFamily="34" charset="0"/>
                <a:ea typeface="Times New Roman" pitchFamily="18" charset="0"/>
                <a:cs typeface="Arial" pitchFamily="34" charset="0"/>
              </a:rPr>
              <a:t>M</a:t>
            </a:r>
            <a:r>
              <a:rPr kumimoji="0" lang="en-US" sz="3200" b="0" i="0" u="none" strike="noStrike" cap="none" normalizeH="0" baseline="0" dirty="0" smtClean="0">
                <a:ln>
                  <a:noFill/>
                </a:ln>
                <a:solidFill>
                  <a:schemeClr val="accent1"/>
                </a:solidFill>
                <a:effectLst/>
                <a:latin typeface="Calibri" pitchFamily="34" charset="0"/>
                <a:ea typeface="Times New Roman" pitchFamily="18" charset="0"/>
                <a:cs typeface="Arial" pitchFamily="34" charset="0"/>
              </a:rPr>
              <a:t>ay be delayed presentation to the ER.</a:t>
            </a:r>
            <a:endParaRPr kumimoji="0" lang="en-US" sz="3200" b="0" i="0" u="none" strike="noStrike" cap="none" normalizeH="0" baseline="0" dirty="0" smtClean="0">
              <a:ln>
                <a:noFill/>
              </a:ln>
              <a:solidFill>
                <a:schemeClr val="accent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642918"/>
            <a:ext cx="7929618" cy="5262979"/>
          </a:xfrm>
          <a:prstGeom prst="rect">
            <a:avLst/>
          </a:prstGeom>
        </p:spPr>
        <p:txBody>
          <a:bodyPr wrap="square">
            <a:spAutoFit/>
          </a:bodyPr>
          <a:lstStyle/>
          <a:p>
            <a:r>
              <a:rPr lang="en-US" sz="2800" dirty="0" smtClean="0">
                <a:solidFill>
                  <a:schemeClr val="accent1"/>
                </a:solidFill>
              </a:rPr>
              <a:t>Since susceptibility of the cells to ischemia may vary from one organ to another, it would be critical to determine the optimal IMA level for diagnosis of ischemia in various organs especially the heart and the brain. </a:t>
            </a:r>
          </a:p>
          <a:p>
            <a:r>
              <a:rPr lang="en-US" sz="2800" dirty="0" smtClean="0">
                <a:solidFill>
                  <a:schemeClr val="accent1"/>
                </a:solidFill>
              </a:rPr>
              <a:t>Mentese et al</a:t>
            </a:r>
            <a:r>
              <a:rPr lang="en-US" sz="2800" baseline="30000" dirty="0" smtClean="0">
                <a:solidFill>
                  <a:schemeClr val="accent1"/>
                </a:solidFill>
              </a:rPr>
              <a:t> </a:t>
            </a:r>
            <a:r>
              <a:rPr lang="en-US" sz="2800" dirty="0" smtClean="0">
                <a:solidFill>
                  <a:schemeClr val="accent1"/>
                </a:solidFill>
              </a:rPr>
              <a:t> showed that an increasing number of studies have shown that IMA levels rise in a number of acute ischemic conditions such as cerebral infarction, myocardial infarction, pulmonary infarction and mesenteric infarction, suggesting that IMA may be useful as a diagnostic marker.</a:t>
            </a:r>
            <a:endParaRPr lang="en-US" sz="2800" dirty="0">
              <a:solidFill>
                <a:schemeClr val="accent1"/>
              </a:solidFill>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8596" y="785794"/>
            <a:ext cx="71438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In the current  study we tried to evaluate the</a:t>
            </a:r>
            <a:r>
              <a:rPr kumimoji="0" lang="en-US" sz="4000" b="0" i="0" u="none" strike="noStrike" cap="none" normalizeH="0" dirty="0" smtClean="0">
                <a:ln>
                  <a:noFill/>
                </a:ln>
                <a:solidFill>
                  <a:schemeClr val="accent1"/>
                </a:solidFill>
                <a:effectLst/>
                <a:latin typeface="Times New Roman" pitchFamily="18" charset="0"/>
                <a:ea typeface="Calibri" pitchFamily="34" charset="0"/>
                <a:cs typeface="Times New Roman" pitchFamily="18" charset="0"/>
              </a:rPr>
              <a:t> role </a:t>
            </a:r>
            <a:r>
              <a:rPr kumimoji="0" lang="en-US" sz="4000" b="0" i="0"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of detection of ischemia modified albumin level in the differentiation between ischemic</a:t>
            </a:r>
            <a:r>
              <a:rPr kumimoji="0" lang="en-US" sz="4000" b="0" i="0" u="none" strike="noStrike" cap="none" normalizeH="0" dirty="0" smtClean="0">
                <a:ln>
                  <a:noFill/>
                </a:ln>
                <a:solidFill>
                  <a:schemeClr val="accent1"/>
                </a:solidFill>
                <a:effectLst/>
                <a:latin typeface="Times New Roman" pitchFamily="18" charset="0"/>
                <a:ea typeface="Calibri" pitchFamily="34" charset="0"/>
                <a:cs typeface="Times New Roman" pitchFamily="18" charset="0"/>
              </a:rPr>
              <a:t> </a:t>
            </a:r>
            <a:r>
              <a:rPr kumimoji="0" lang="en-US" sz="4000" b="0" i="0"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and hemorrhagic cerebrovasular stroke.</a:t>
            </a:r>
            <a:endParaRPr kumimoji="0" lang="en-US" sz="4000" b="0" i="0" u="none" strike="noStrike" cap="none" normalizeH="0" baseline="0" dirty="0" smtClean="0">
              <a:ln>
                <a:noFill/>
              </a:ln>
              <a:solidFill>
                <a:schemeClr val="accent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603" y="500043"/>
            <a:ext cx="7772400" cy="2000264"/>
          </a:xfrm>
        </p:spPr>
        <p:txBody>
          <a:bodyPr>
            <a:normAutofit/>
          </a:bodyPr>
          <a:lstStyle/>
          <a:p>
            <a:r>
              <a:rPr lang="en-US" dirty="0" smtClean="0"/>
              <a:t/>
            </a:r>
            <a:br>
              <a:rPr lang="en-US" dirty="0" smtClean="0"/>
            </a:br>
            <a:endParaRPr lang="en-US" dirty="0"/>
          </a:p>
        </p:txBody>
      </p:sp>
      <p:sp>
        <p:nvSpPr>
          <p:cNvPr id="3" name="Subtitle 2"/>
          <p:cNvSpPr>
            <a:spLocks noGrp="1"/>
          </p:cNvSpPr>
          <p:nvPr>
            <p:ph type="subTitle" idx="1"/>
          </p:nvPr>
        </p:nvSpPr>
        <p:spPr>
          <a:xfrm>
            <a:off x="1371600" y="2357430"/>
            <a:ext cx="6400800" cy="3281370"/>
          </a:xfrm>
        </p:spPr>
        <p:txBody>
          <a:bodyPr>
            <a:normAutofit/>
          </a:bodyPr>
          <a:lstStyle/>
          <a:p>
            <a:pPr algn="l"/>
            <a:r>
              <a:rPr lang="en-US" dirty="0" smtClean="0">
                <a:solidFill>
                  <a:srgbClr val="FFFF00"/>
                </a:solidFill>
              </a:rPr>
              <a:t>BY</a:t>
            </a:r>
          </a:p>
          <a:p>
            <a:pPr algn="l"/>
            <a:r>
              <a:rPr lang="en-US" dirty="0" smtClean="0">
                <a:solidFill>
                  <a:srgbClr val="FFFF00"/>
                </a:solidFill>
              </a:rPr>
              <a:t>Nany Hassan</a:t>
            </a:r>
          </a:p>
          <a:p>
            <a:pPr algn="l"/>
            <a:r>
              <a:rPr lang="en-US" dirty="0" smtClean="0">
                <a:solidFill>
                  <a:srgbClr val="FFFF00"/>
                </a:solidFill>
              </a:rPr>
              <a:t>Lecturer of Internal Medicine</a:t>
            </a:r>
          </a:p>
          <a:p>
            <a:pPr algn="l"/>
            <a:r>
              <a:rPr lang="en-US" dirty="0" smtClean="0">
                <a:solidFill>
                  <a:srgbClr val="FFFF00"/>
                </a:solidFill>
              </a:rPr>
              <a:t>Geriatrics Department </a:t>
            </a:r>
          </a:p>
          <a:p>
            <a:pPr algn="l"/>
            <a:r>
              <a:rPr lang="en-US" dirty="0" smtClean="0">
                <a:solidFill>
                  <a:srgbClr val="FFFF00"/>
                </a:solidFill>
              </a:rPr>
              <a:t>Alexandria University</a:t>
            </a:r>
          </a:p>
          <a:p>
            <a:pPr algn="l"/>
            <a:r>
              <a:rPr lang="en-US" dirty="0" smtClean="0">
                <a:solidFill>
                  <a:srgbClr val="FFFF00"/>
                </a:solidFill>
              </a:rPr>
              <a:t>Egypt</a:t>
            </a:r>
            <a:endParaRPr lang="en-US" dirty="0">
              <a:solidFill>
                <a:srgbClr val="FFFF00"/>
              </a:solidFill>
            </a:endParaRPr>
          </a:p>
        </p:txBody>
      </p:sp>
      <p:sp>
        <p:nvSpPr>
          <p:cNvPr id="40961" name="Rectangle 1"/>
          <p:cNvSpPr>
            <a:spLocks noChangeArrowheads="1"/>
          </p:cNvSpPr>
          <p:nvPr/>
        </p:nvSpPr>
        <p:spPr bwMode="auto">
          <a:xfrm>
            <a:off x="214282" y="428604"/>
            <a:ext cx="857256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Evaluation of the role of ischemia modified albumin as a new biochemical marker for differentiation between ischemic and hemorrhagic stroke</a:t>
            </a:r>
          </a:p>
          <a:p>
            <a:pPr marL="0" marR="0" lvl="0" indent="0" algn="ctr" defTabSz="914400" rtl="0" eaLnBrk="1" fontAlgn="base" latinLnBrk="0" hangingPunct="1">
              <a:lnSpc>
                <a:spcPct val="100000"/>
              </a:lnSpc>
              <a:spcBef>
                <a:spcPct val="0"/>
              </a:spcBef>
              <a:spcAft>
                <a:spcPct val="0"/>
              </a:spcAft>
              <a:buClrTx/>
              <a:buSzTx/>
              <a:buFontTx/>
              <a:buNone/>
              <a:tabLst/>
            </a:pPr>
            <a:endParaRPr lang="en-US" sz="3200" b="1" dirty="0" smtClean="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3200" b="1" dirty="0" smtClean="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3200" b="1" dirty="0" smtClean="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en-US" sz="3200" b="1" dirty="0" smtClean="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642910" y="1071546"/>
            <a:ext cx="750099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680075" algn="l"/>
              </a:tabLst>
            </a:pPr>
            <a:r>
              <a:rPr kumimoji="0" lang="en-US"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Methods</a:t>
            </a:r>
          </a:p>
          <a:p>
            <a:pPr marL="0" marR="0" lvl="0" indent="0" algn="l" defTabSz="914400" rtl="0" eaLnBrk="1" fontAlgn="base" latinLnBrk="0" hangingPunct="1">
              <a:lnSpc>
                <a:spcPct val="100000"/>
              </a:lnSpc>
              <a:spcBef>
                <a:spcPct val="0"/>
              </a:spcBef>
              <a:spcAft>
                <a:spcPct val="0"/>
              </a:spcAft>
              <a:buClrTx/>
              <a:buSzTx/>
              <a:buFontTx/>
              <a:buNone/>
              <a:tabLst>
                <a:tab pos="5680075" algn="l"/>
              </a:tabLst>
            </a:pPr>
            <a:endPar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680075"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smtClean="0">
                <a:ln>
                  <a:noFill/>
                </a:ln>
                <a:solidFill>
                  <a:schemeClr val="accent3">
                    <a:lumMod val="75000"/>
                  </a:schemeClr>
                </a:solidFill>
                <a:effectLst/>
                <a:latin typeface="Times New Roman" pitchFamily="18" charset="0"/>
                <a:ea typeface="Calibri" pitchFamily="34" charset="0"/>
                <a:cs typeface="Times New Roman" pitchFamily="18" charset="0"/>
              </a:rPr>
              <a:t>From May 2011 to January 2013, this study was conducted in the Internal Medicine Department, Alexandria University Hospital , Egypt ;after being approved from the local Research Ethics Committee, and informed consent was obtained from all participants.</a:t>
            </a:r>
            <a:r>
              <a:rPr kumimoji="0" lang="en-US" sz="3200" b="0" i="0" u="none" strike="noStrike" cap="none" normalizeH="0" baseline="0" dirty="0" smtClean="0">
                <a:ln>
                  <a:noFill/>
                </a:ln>
                <a:solidFill>
                  <a:schemeClr val="accent3">
                    <a:lumMod val="75000"/>
                  </a:schemeClr>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642918"/>
            <a:ext cx="7929618" cy="6001643"/>
          </a:xfrm>
          <a:prstGeom prst="rect">
            <a:avLst/>
          </a:prstGeom>
        </p:spPr>
        <p:txBody>
          <a:bodyPr wrap="square">
            <a:spAutoFit/>
          </a:bodyPr>
          <a:lstStyle/>
          <a:p>
            <a:r>
              <a:rPr lang="en-US" sz="3200" dirty="0" smtClean="0">
                <a:solidFill>
                  <a:schemeClr val="accent1"/>
                </a:solidFill>
              </a:rPr>
              <a:t>We studied  40  elderly persons recruited from the emergency department with a mean age of 49.0±7.27( range40-75) years with cerebrovascular stroke who were classified into two groups:</a:t>
            </a:r>
          </a:p>
          <a:p>
            <a:r>
              <a:rPr lang="en-US" sz="3200" dirty="0" smtClean="0">
                <a:solidFill>
                  <a:schemeClr val="accent1"/>
                </a:solidFill>
              </a:rPr>
              <a:t>*</a:t>
            </a:r>
            <a:r>
              <a:rPr lang="en-US" sz="3200" dirty="0" smtClean="0">
                <a:solidFill>
                  <a:srgbClr val="FF0000"/>
                </a:solidFill>
              </a:rPr>
              <a:t>Group I  </a:t>
            </a:r>
            <a:r>
              <a:rPr lang="en-US" sz="3200" dirty="0" smtClean="0">
                <a:solidFill>
                  <a:schemeClr val="accent1"/>
                </a:solidFill>
              </a:rPr>
              <a:t>included 25 patients with cerebral infarction.</a:t>
            </a:r>
          </a:p>
          <a:p>
            <a:r>
              <a:rPr lang="en-US" sz="3200" dirty="0" smtClean="0">
                <a:solidFill>
                  <a:schemeClr val="accent1"/>
                </a:solidFill>
              </a:rPr>
              <a:t> * </a:t>
            </a:r>
            <a:r>
              <a:rPr lang="en-US" sz="3200" dirty="0" smtClean="0">
                <a:solidFill>
                  <a:srgbClr val="FF0000"/>
                </a:solidFill>
              </a:rPr>
              <a:t>Group II </a:t>
            </a:r>
            <a:r>
              <a:rPr lang="en-US" sz="3200" dirty="0" smtClean="0">
                <a:solidFill>
                  <a:schemeClr val="accent1"/>
                </a:solidFill>
              </a:rPr>
              <a:t>included 15 patients with cerebral hemorrhage.</a:t>
            </a:r>
          </a:p>
          <a:p>
            <a:r>
              <a:rPr lang="en-US" sz="3200" dirty="0" smtClean="0">
                <a:solidFill>
                  <a:schemeClr val="accent1"/>
                </a:solidFill>
              </a:rPr>
              <a:t>  In addition, 20 apparently healthy elderly persons matched for age  were included as controls.</a:t>
            </a:r>
            <a:endParaRPr lang="en-US" sz="3200" dirty="0">
              <a:solidFill>
                <a:schemeClr val="accent1"/>
              </a:solidFill>
            </a:endParaRPr>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714356"/>
            <a:ext cx="8072494" cy="4524315"/>
          </a:xfrm>
          <a:prstGeom prst="rect">
            <a:avLst/>
          </a:prstGeom>
        </p:spPr>
        <p:txBody>
          <a:bodyPr wrap="square">
            <a:spAutoFit/>
          </a:bodyPr>
          <a:lstStyle/>
          <a:p>
            <a:r>
              <a:rPr lang="en-US" sz="2800" b="1" dirty="0" smtClean="0">
                <a:solidFill>
                  <a:srgbClr val="7030A0"/>
                </a:solidFill>
              </a:rPr>
              <a:t>The exclusion criteria</a:t>
            </a:r>
          </a:p>
          <a:p>
            <a:endParaRPr lang="en-US" sz="2800" b="1" dirty="0" smtClean="0"/>
          </a:p>
          <a:p>
            <a:endParaRPr lang="en-US" dirty="0" smtClean="0"/>
          </a:p>
          <a:p>
            <a:endParaRPr lang="en-US" dirty="0" smtClean="0"/>
          </a:p>
          <a:p>
            <a:r>
              <a:rPr lang="en-US" dirty="0" smtClean="0"/>
              <a:t> </a:t>
            </a:r>
            <a:r>
              <a:rPr lang="en-US" sz="2800" b="1" dirty="0" smtClean="0">
                <a:solidFill>
                  <a:schemeClr val="accent1"/>
                </a:solidFill>
              </a:rPr>
              <a:t>1.</a:t>
            </a:r>
            <a:r>
              <a:rPr lang="en-US" sz="2800" dirty="0" smtClean="0">
                <a:solidFill>
                  <a:schemeClr val="accent1"/>
                </a:solidFill>
              </a:rPr>
              <a:t> IHD diseases</a:t>
            </a:r>
          </a:p>
          <a:p>
            <a:r>
              <a:rPr lang="en-US" sz="2800" dirty="0" smtClean="0">
                <a:solidFill>
                  <a:schemeClr val="accent1"/>
                </a:solidFill>
              </a:rPr>
              <a:t>2. Malignancy</a:t>
            </a:r>
          </a:p>
          <a:p>
            <a:r>
              <a:rPr lang="en-US" sz="2800" dirty="0" smtClean="0">
                <a:solidFill>
                  <a:schemeClr val="accent1"/>
                </a:solidFill>
              </a:rPr>
              <a:t>3. Infections</a:t>
            </a:r>
          </a:p>
          <a:p>
            <a:r>
              <a:rPr lang="en-US" sz="2800" dirty="0" smtClean="0">
                <a:solidFill>
                  <a:schemeClr val="accent1"/>
                </a:solidFill>
              </a:rPr>
              <a:t>4. End stage renal disease</a:t>
            </a:r>
          </a:p>
          <a:p>
            <a:r>
              <a:rPr lang="en-US" sz="2800" dirty="0" smtClean="0">
                <a:solidFill>
                  <a:schemeClr val="accent1"/>
                </a:solidFill>
              </a:rPr>
              <a:t>5. Liver disease</a:t>
            </a:r>
          </a:p>
          <a:p>
            <a:r>
              <a:rPr lang="en-US" sz="2800" dirty="0" smtClean="0">
                <a:solidFill>
                  <a:schemeClr val="accent1"/>
                </a:solidFill>
              </a:rPr>
              <a:t>6. Uncontrolled diabetes mellitus </a:t>
            </a:r>
          </a:p>
          <a:p>
            <a:r>
              <a:rPr lang="en-US" sz="2800" dirty="0" smtClean="0">
                <a:solidFill>
                  <a:schemeClr val="accent1"/>
                </a:solidFill>
              </a:rPr>
              <a:t>7. History of treatment of thyroid disease </a:t>
            </a:r>
            <a:endParaRPr lang="en-US" sz="2800" dirty="0">
              <a:solidFill>
                <a:schemeClr val="accent1"/>
              </a:solidFill>
            </a:endParaRPr>
          </a:p>
        </p:txBody>
      </p:sp>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571480"/>
            <a:ext cx="8358278" cy="5262979"/>
          </a:xfrm>
          <a:prstGeom prst="rect">
            <a:avLst/>
          </a:prstGeom>
        </p:spPr>
        <p:txBody>
          <a:bodyPr wrap="square">
            <a:spAutoFit/>
          </a:bodyPr>
          <a:lstStyle/>
          <a:p>
            <a:pPr lvl="0" fontAlgn="base">
              <a:spcBef>
                <a:spcPct val="0"/>
              </a:spcBef>
              <a:spcAft>
                <a:spcPct val="0"/>
              </a:spcAft>
            </a:pPr>
            <a:r>
              <a:rPr lang="en-US" sz="2800" dirty="0" smtClean="0">
                <a:solidFill>
                  <a:schemeClr val="accent1"/>
                </a:solidFill>
                <a:latin typeface="Times New Roman" pitchFamily="18" charset="0"/>
                <a:ea typeface="Calibri" pitchFamily="34" charset="0"/>
                <a:cs typeface="Times New Roman" pitchFamily="18" charset="0"/>
              </a:rPr>
              <a:t>All subjects were subjected to :</a:t>
            </a:r>
          </a:p>
          <a:p>
            <a:pPr lvl="0" fontAlgn="base">
              <a:spcBef>
                <a:spcPct val="0"/>
              </a:spcBef>
              <a:spcAft>
                <a:spcPct val="0"/>
              </a:spcAft>
            </a:pPr>
            <a:endParaRPr lang="en-US" sz="2800" dirty="0" smtClean="0">
              <a:solidFill>
                <a:schemeClr val="accent1"/>
              </a:solidFill>
              <a:latin typeface="Arial" pitchFamily="34" charset="0"/>
              <a:cs typeface="Arial" pitchFamily="34" charset="0"/>
            </a:endParaRPr>
          </a:p>
          <a:p>
            <a:pPr marL="342900" lvl="0" indent="-342900" eaLnBrk="0" fontAlgn="base" hangingPunct="0">
              <a:spcBef>
                <a:spcPct val="0"/>
              </a:spcBef>
              <a:spcAft>
                <a:spcPct val="0"/>
              </a:spcAft>
              <a:buAutoNum type="arabicPeriod"/>
            </a:pPr>
            <a:r>
              <a:rPr lang="en-US" sz="2800" dirty="0" smtClean="0">
                <a:solidFill>
                  <a:schemeClr val="accent1"/>
                </a:solidFill>
                <a:latin typeface="Times New Roman" pitchFamily="18" charset="0"/>
                <a:ea typeface="Calibri" pitchFamily="34" charset="0"/>
                <a:cs typeface="Times New Roman" pitchFamily="18" charset="0"/>
              </a:rPr>
              <a:t>Full history taking.</a:t>
            </a:r>
            <a:endParaRPr lang="en-US" sz="2800" dirty="0" smtClean="0">
              <a:solidFill>
                <a:schemeClr val="accent1"/>
              </a:solidFill>
              <a:latin typeface="Arial" pitchFamily="34" charset="0"/>
              <a:cs typeface="Arial" pitchFamily="34" charset="0"/>
            </a:endParaRPr>
          </a:p>
          <a:p>
            <a:pPr lvl="0" eaLnBrk="0" fontAlgn="base" hangingPunct="0">
              <a:spcBef>
                <a:spcPct val="0"/>
              </a:spcBef>
              <a:spcAft>
                <a:spcPct val="0"/>
              </a:spcAft>
            </a:pPr>
            <a:r>
              <a:rPr lang="en-US" sz="2800" dirty="0" smtClean="0">
                <a:solidFill>
                  <a:schemeClr val="accent1"/>
                </a:solidFill>
                <a:latin typeface="Times New Roman" pitchFamily="18" charset="0"/>
                <a:ea typeface="Calibri" pitchFamily="34" charset="0"/>
                <a:cs typeface="Times New Roman" pitchFamily="18" charset="0"/>
              </a:rPr>
              <a:t>2. Complete clinical examination especially for signs of cerebrovascular stroke (paresis, paralysis, loss of sensation, abnormal speech).</a:t>
            </a:r>
            <a:endParaRPr lang="en-US" sz="2800" dirty="0" smtClean="0">
              <a:solidFill>
                <a:schemeClr val="accent1"/>
              </a:solidFill>
              <a:latin typeface="Arial" pitchFamily="34" charset="0"/>
              <a:cs typeface="Arial" pitchFamily="34" charset="0"/>
            </a:endParaRPr>
          </a:p>
          <a:p>
            <a:pPr lvl="0" eaLnBrk="0" fontAlgn="base" hangingPunct="0">
              <a:spcBef>
                <a:spcPct val="0"/>
              </a:spcBef>
              <a:spcAft>
                <a:spcPct val="0"/>
              </a:spcAft>
            </a:pPr>
            <a:r>
              <a:rPr lang="en-US" sz="2800" dirty="0" smtClean="0">
                <a:solidFill>
                  <a:schemeClr val="accent1"/>
                </a:solidFill>
                <a:latin typeface="Times New Roman" pitchFamily="18" charset="0"/>
                <a:ea typeface="Calibri" pitchFamily="34" charset="0"/>
                <a:cs typeface="Times New Roman" pitchFamily="18" charset="0"/>
              </a:rPr>
              <a:t>3. Radiological investigations: Computerized Tomography (CT) for diagnosis of brain lesions.</a:t>
            </a:r>
          </a:p>
          <a:p>
            <a:pPr lvl="0" eaLnBrk="0" fontAlgn="base" hangingPunct="0">
              <a:spcBef>
                <a:spcPct val="0"/>
              </a:spcBef>
              <a:spcAft>
                <a:spcPct val="0"/>
              </a:spcAft>
            </a:pPr>
            <a:r>
              <a:rPr lang="en-US" sz="2800" dirty="0" smtClean="0">
                <a:solidFill>
                  <a:schemeClr val="accent1"/>
                </a:solidFill>
                <a:latin typeface="Times New Roman" pitchFamily="18" charset="0"/>
                <a:ea typeface="Calibri" pitchFamily="34" charset="0"/>
                <a:cs typeface="Times New Roman" pitchFamily="18" charset="0"/>
              </a:rPr>
              <a:t>4. Blood samples were collected by </a:t>
            </a:r>
            <a:r>
              <a:rPr lang="en-US" sz="2800" dirty="0" err="1" smtClean="0">
                <a:solidFill>
                  <a:schemeClr val="accent1"/>
                </a:solidFill>
                <a:latin typeface="Times New Roman" pitchFamily="18" charset="0"/>
                <a:ea typeface="Calibri" pitchFamily="34" charset="0"/>
                <a:cs typeface="Times New Roman" pitchFamily="18" charset="0"/>
              </a:rPr>
              <a:t>veni</a:t>
            </a:r>
            <a:r>
              <a:rPr lang="en-US" sz="2800" dirty="0" smtClean="0">
                <a:solidFill>
                  <a:schemeClr val="accent1"/>
                </a:solidFill>
                <a:latin typeface="Times New Roman" pitchFamily="18" charset="0"/>
                <a:ea typeface="Calibri" pitchFamily="34" charset="0"/>
                <a:cs typeface="Times New Roman" pitchFamily="18" charset="0"/>
              </a:rPr>
              <a:t>-puncture  tubes within two hours of arrival. These samples were sent to the laboratory and processed for: routine laboratory tests( Liver function tests, renal function). </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857232"/>
            <a:ext cx="8643966" cy="5016758"/>
          </a:xfrm>
          <a:prstGeom prst="rect">
            <a:avLst/>
          </a:prstGeom>
        </p:spPr>
        <p:txBody>
          <a:bodyPr wrap="square">
            <a:spAutoFit/>
          </a:bodyPr>
          <a:lstStyle/>
          <a:p>
            <a:r>
              <a:rPr lang="en-US" sz="3200" dirty="0" smtClean="0">
                <a:solidFill>
                  <a:schemeClr val="accent1"/>
                </a:solidFill>
              </a:rPr>
              <a:t>Blood samples were collected before any heparin/thrombolytic treatment is started. Patients received routine institutional care according to their diagnosis blind to the IMA results.</a:t>
            </a:r>
          </a:p>
          <a:p>
            <a:r>
              <a:rPr lang="en-US" sz="3200" dirty="0" smtClean="0">
                <a:solidFill>
                  <a:schemeClr val="accent1"/>
                </a:solidFill>
              </a:rPr>
              <a:t> IMA was measured using </a:t>
            </a:r>
            <a:r>
              <a:rPr lang="en-US" sz="3200" dirty="0" err="1" smtClean="0">
                <a:solidFill>
                  <a:schemeClr val="accent1"/>
                </a:solidFill>
              </a:rPr>
              <a:t>spectro-photometeric</a:t>
            </a:r>
            <a:r>
              <a:rPr lang="en-US" sz="3200" dirty="0" smtClean="0">
                <a:solidFill>
                  <a:schemeClr val="accent1"/>
                </a:solidFill>
              </a:rPr>
              <a:t> albumin cobalt binding assay. The assay is based on the fact that ischemia causes changes  in human serum albumin that are demonstrated by reduced exogenous cobalt binding. </a:t>
            </a:r>
            <a:endParaRPr lang="en-US" sz="3200" dirty="0">
              <a:solidFill>
                <a:schemeClr val="accent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934845" y="1507727"/>
            <a:ext cx="5274310" cy="4135851"/>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vasocare.co.kr/_ver01/images/02/img_020202_2.jpg"/>
          <p:cNvPicPr/>
          <p:nvPr/>
        </p:nvPicPr>
        <p:blipFill>
          <a:blip r:embed="rId2"/>
          <a:srcRect/>
          <a:stretch>
            <a:fillRect/>
          </a:stretch>
        </p:blipFill>
        <p:spPr bwMode="auto">
          <a:xfrm>
            <a:off x="1000100" y="1071546"/>
            <a:ext cx="7072362" cy="5143536"/>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214290"/>
            <a:ext cx="9144000" cy="6653063"/>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RESULTS</a:t>
            </a:r>
            <a:endParaRPr lang="en-US" sz="2800" b="1" dirty="0" smtClean="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 </a:t>
            </a:r>
            <a:r>
              <a:rPr kumimoji="0" lang="en-US" sz="2800" b="0" i="0" u="none" strike="noStrike" cap="none" normalizeH="0" baseline="0" dirty="0" smtClean="0">
                <a:ln>
                  <a:noFill/>
                </a:ln>
                <a:solidFill>
                  <a:schemeClr val="accent1"/>
                </a:solidFill>
                <a:effectLst/>
                <a:latin typeface="Cambria" pitchFamily="18" charset="0"/>
                <a:ea typeface="Times New Roman" pitchFamily="18" charset="0"/>
                <a:cs typeface="Times New Roman" pitchFamily="18" charset="0"/>
              </a:rPr>
              <a:t>IMA was significantly higher in patient group than control group.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1"/>
                </a:solidFill>
                <a:effectLst/>
                <a:latin typeface="Cambria" pitchFamily="18" charset="0"/>
                <a:ea typeface="Times New Roman" pitchFamily="18" charset="0"/>
                <a:cs typeface="Times New Roman" pitchFamily="18" charset="0"/>
              </a:rPr>
              <a:t>There was positive significant correlation between age, albumin with IMA, (P=0.000 and 0.037 respectively).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accent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1"/>
                </a:solidFill>
                <a:effectLst/>
                <a:latin typeface="Cambria" pitchFamily="18" charset="0"/>
                <a:ea typeface="Times New Roman" pitchFamily="18" charset="0"/>
                <a:cs typeface="Times New Roman" pitchFamily="18" charset="0"/>
              </a:rPr>
              <a:t>However there was no statistical significant differences between sex and diagnosis cross tabulation (0.51).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accent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1"/>
                </a:solidFill>
                <a:effectLst/>
                <a:latin typeface="Cambria" pitchFamily="18" charset="0"/>
                <a:ea typeface="Times New Roman" pitchFamily="18" charset="0"/>
                <a:cs typeface="Times New Roman" pitchFamily="18" charset="0"/>
              </a:rPr>
              <a:t> It was found that, IMA was statistically higher in infarction group than hemorrhage group(P=0.000) and IMA</a:t>
            </a:r>
            <a:r>
              <a:rPr kumimoji="0" lang="en-US" sz="2800" b="0" i="0" u="none" strike="noStrike" cap="none" normalizeH="0" dirty="0" smtClean="0">
                <a:ln>
                  <a:noFill/>
                </a:ln>
                <a:solidFill>
                  <a:schemeClr val="accent1"/>
                </a:solidFill>
                <a:effectLst/>
                <a:latin typeface="Cambria" pitchFamily="18" charset="0"/>
                <a:ea typeface="Times New Roman" pitchFamily="18" charset="0"/>
                <a:cs typeface="Times New Roman" pitchFamily="18" charset="0"/>
              </a:rPr>
              <a:t> </a:t>
            </a:r>
            <a:r>
              <a:rPr kumimoji="0" lang="en-US" sz="2800" b="0" i="0" u="none" strike="noStrike" cap="none" normalizeH="0" baseline="0" dirty="0" smtClean="0">
                <a:ln>
                  <a:noFill/>
                </a:ln>
                <a:solidFill>
                  <a:schemeClr val="accent1"/>
                </a:solidFill>
                <a:effectLst/>
                <a:latin typeface="Cambria" pitchFamily="18" charset="0"/>
                <a:ea typeface="Times New Roman" pitchFamily="18" charset="0"/>
                <a:cs typeface="Times New Roman" pitchFamily="18" charset="0"/>
              </a:rPr>
              <a:t>index was statistically higher in infarction group than hemorrhage group (P=0.013).</a:t>
            </a:r>
            <a:endParaRPr kumimoji="0" lang="en-US" sz="2800" b="1" i="0" u="none" strike="noStrike" cap="none" normalizeH="0" baseline="0" dirty="0" smtClean="0">
              <a:ln>
                <a:noFill/>
              </a:ln>
              <a:solidFill>
                <a:schemeClr val="accent1"/>
              </a:solidFill>
              <a:effectLst/>
              <a:latin typeface="Cambr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accent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00032" y="1214425"/>
          <a:ext cx="8286810" cy="5534518"/>
        </p:xfrm>
        <a:graphic>
          <a:graphicData uri="http://schemas.openxmlformats.org/drawingml/2006/table">
            <a:tbl>
              <a:tblPr/>
              <a:tblGrid>
                <a:gridCol w="882778"/>
                <a:gridCol w="882778"/>
                <a:gridCol w="882778"/>
                <a:gridCol w="987743"/>
                <a:gridCol w="1028113"/>
                <a:gridCol w="882778"/>
                <a:gridCol w="974286"/>
                <a:gridCol w="882778"/>
                <a:gridCol w="882778"/>
              </a:tblGrid>
              <a:tr h="448280">
                <a:tc>
                  <a:txBody>
                    <a:bodyPr/>
                    <a:lstStyle/>
                    <a:p>
                      <a:pPr>
                        <a:lnSpc>
                          <a:spcPct val="115000"/>
                        </a:lnSpc>
                        <a:spcAft>
                          <a:spcPts val="0"/>
                        </a:spcAft>
                      </a:pPr>
                      <a:r>
                        <a:rPr lang="en-US" sz="1800" dirty="0">
                          <a:latin typeface="Times New Roman"/>
                          <a:ea typeface="Calibri"/>
                          <a:cs typeface="Arial"/>
                        </a:rPr>
                        <a:t>Data</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Groups</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Number</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Minimum</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Maximum</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Mean</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Std Deviation</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F</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Sig</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349">
                <a:tc>
                  <a:txBody>
                    <a:bodyPr/>
                    <a:lstStyle/>
                    <a:p>
                      <a:pPr>
                        <a:lnSpc>
                          <a:spcPct val="115000"/>
                        </a:lnSpc>
                        <a:spcAft>
                          <a:spcPts val="0"/>
                        </a:spcAft>
                      </a:pPr>
                      <a:r>
                        <a:rPr lang="en-US" sz="1800" dirty="0">
                          <a:latin typeface="Times New Roman"/>
                          <a:ea typeface="Calibri"/>
                          <a:cs typeface="Arial"/>
                        </a:rPr>
                        <a:t>IMA</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Control</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20</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smtClean="0">
                          <a:latin typeface="Times New Roman"/>
                          <a:ea typeface="Calibri"/>
                          <a:cs typeface="Arial"/>
                        </a:rPr>
                        <a:t>0.10</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smtClean="0">
                          <a:latin typeface="Times New Roman"/>
                          <a:ea typeface="Calibri"/>
                          <a:cs typeface="Arial"/>
                        </a:rPr>
                        <a:t>0.30</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smtClean="0">
                          <a:latin typeface="Times New Roman"/>
                          <a:ea typeface="Calibri"/>
                          <a:cs typeface="Arial"/>
                        </a:rPr>
                        <a:t>0.1872</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smtClean="0">
                          <a:latin typeface="Times New Roman"/>
                          <a:ea typeface="Calibri"/>
                          <a:cs typeface="Arial"/>
                        </a:rPr>
                        <a:t>0.04940</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latin typeface="Times New Roman"/>
                          <a:ea typeface="Calibri"/>
                          <a:cs typeface="Arial"/>
                        </a:rPr>
                        <a:t>150.065</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smtClean="0">
                          <a:latin typeface="Times New Roman"/>
                          <a:ea typeface="Calibri"/>
                          <a:cs typeface="Arial"/>
                        </a:rPr>
                        <a:t>0.000</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349">
                <a:tc>
                  <a:txBody>
                    <a:bodyPr/>
                    <a:lstStyle/>
                    <a:p>
                      <a:pPr>
                        <a:lnSpc>
                          <a:spcPct val="115000"/>
                        </a:lnSpc>
                        <a:spcAft>
                          <a:spcPts val="0"/>
                        </a:spcAft>
                      </a:pPr>
                      <a:endParaRPr lang="en-US" sz="1800" dirty="0">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Patients </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40</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smtClean="0">
                          <a:latin typeface="Times New Roman"/>
                          <a:ea typeface="Calibri"/>
                          <a:cs typeface="Arial"/>
                        </a:rPr>
                        <a:t>0.23</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smtClean="0">
                          <a:latin typeface="Times New Roman"/>
                          <a:ea typeface="Calibri"/>
                          <a:cs typeface="Arial"/>
                        </a:rPr>
                        <a:t>0.80</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smtClean="0">
                          <a:latin typeface="Times New Roman"/>
                          <a:ea typeface="Calibri"/>
                          <a:cs typeface="Arial"/>
                        </a:rPr>
                        <a:t>0.5083</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smtClean="0">
                          <a:latin typeface="Times New Roman"/>
                          <a:ea typeface="Calibri"/>
                          <a:cs typeface="Arial"/>
                        </a:rPr>
                        <a:t>0.11150</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150.065</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smtClean="0">
                          <a:latin typeface="Times New Roman"/>
                          <a:ea typeface="Calibri"/>
                          <a:cs typeface="Arial"/>
                        </a:rPr>
                        <a:t>0.000</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349">
                <a:tc>
                  <a:txBody>
                    <a:bodyPr/>
                    <a:lstStyle/>
                    <a:p>
                      <a:pPr>
                        <a:lnSpc>
                          <a:spcPct val="115000"/>
                        </a:lnSpc>
                        <a:spcAft>
                          <a:spcPts val="0"/>
                        </a:spcAft>
                      </a:pPr>
                      <a:endParaRPr lang="en-US" sz="1800" dirty="0">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latin typeface="Times New Roman"/>
                          <a:ea typeface="Calibri"/>
                          <a:cs typeface="Arial"/>
                        </a:rPr>
                        <a:t>Total</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60</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smtClean="0">
                          <a:latin typeface="Times New Roman"/>
                          <a:ea typeface="Calibri"/>
                          <a:cs typeface="Arial"/>
                        </a:rPr>
                        <a:t>0.10</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smtClean="0">
                          <a:latin typeface="Times New Roman"/>
                          <a:ea typeface="Calibri"/>
                          <a:cs typeface="Arial"/>
                        </a:rPr>
                        <a:t>0.80</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smtClean="0">
                          <a:latin typeface="Times New Roman"/>
                          <a:ea typeface="Calibri"/>
                          <a:cs typeface="Arial"/>
                        </a:rPr>
                        <a:t>0.4013</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smtClean="0">
                          <a:latin typeface="Times New Roman"/>
                          <a:ea typeface="Calibri"/>
                          <a:cs typeface="Arial"/>
                        </a:rPr>
                        <a:t>0.17973</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150.065</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smtClean="0">
                          <a:latin typeface="Times New Roman"/>
                          <a:ea typeface="Calibri"/>
                          <a:cs typeface="Arial"/>
                        </a:rPr>
                        <a:t>0.000</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349">
                <a:tc>
                  <a:txBody>
                    <a:bodyPr/>
                    <a:lstStyle/>
                    <a:p>
                      <a:pPr>
                        <a:lnSpc>
                          <a:spcPct val="115000"/>
                        </a:lnSpc>
                        <a:spcAft>
                          <a:spcPts val="0"/>
                        </a:spcAft>
                      </a:pPr>
                      <a:r>
                        <a:rPr lang="en-US" sz="1800">
                          <a:latin typeface="Times New Roman"/>
                          <a:ea typeface="Calibri"/>
                          <a:cs typeface="Arial"/>
                        </a:rPr>
                        <a:t>IMA index</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latin typeface="Times New Roman"/>
                          <a:ea typeface="Calibri"/>
                          <a:cs typeface="Arial"/>
                        </a:rPr>
                        <a:t>Control</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latin typeface="Times New Roman"/>
                          <a:ea typeface="Calibri"/>
                          <a:cs typeface="Arial"/>
                        </a:rPr>
                        <a:t>20</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87.54</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124.42</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104.7223</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11.81052</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3.785</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smtClean="0">
                          <a:latin typeface="Times New Roman"/>
                          <a:ea typeface="Calibri"/>
                          <a:cs typeface="Arial"/>
                        </a:rPr>
                        <a:t>0.047</a:t>
                      </a:r>
                      <a:r>
                        <a:rPr lang="en-US" sz="1800" dirty="0">
                          <a:latin typeface="Times New Roman"/>
                          <a:ea typeface="Calibri"/>
                          <a:cs typeface="Arial"/>
                        </a:rPr>
                        <a:t>*</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349">
                <a:tc>
                  <a:txBody>
                    <a:bodyPr/>
                    <a:lstStyle/>
                    <a:p>
                      <a:pPr>
                        <a:lnSpc>
                          <a:spcPct val="115000"/>
                        </a:lnSpc>
                        <a:spcAft>
                          <a:spcPts val="0"/>
                        </a:spcAft>
                      </a:pPr>
                      <a:endParaRPr lang="en-US" sz="1800">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Patients </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latin typeface="Times New Roman"/>
                          <a:ea typeface="Calibri"/>
                          <a:cs typeface="Arial"/>
                        </a:rPr>
                        <a:t>40</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latin typeface="Times New Roman"/>
                          <a:ea typeface="Calibri"/>
                          <a:cs typeface="Arial"/>
                        </a:rPr>
                        <a:t>87.79</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124.80</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110.3908</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10.01950</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3.785</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smtClean="0">
                          <a:latin typeface="Times New Roman"/>
                          <a:ea typeface="Calibri"/>
                          <a:cs typeface="Arial"/>
                        </a:rPr>
                        <a:t>0.047</a:t>
                      </a:r>
                      <a:r>
                        <a:rPr lang="en-US" sz="1800" dirty="0">
                          <a:latin typeface="Times New Roman"/>
                          <a:ea typeface="Calibri"/>
                          <a:cs typeface="Arial"/>
                        </a:rPr>
                        <a:t>*</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4195">
                <a:tc>
                  <a:txBody>
                    <a:bodyPr/>
                    <a:lstStyle/>
                    <a:p>
                      <a:pPr>
                        <a:lnSpc>
                          <a:spcPct val="115000"/>
                        </a:lnSpc>
                        <a:spcAft>
                          <a:spcPts val="0"/>
                        </a:spcAft>
                      </a:pPr>
                      <a:endParaRPr lang="en-US" sz="1800">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Total</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latin typeface="Times New Roman"/>
                          <a:ea typeface="Calibri"/>
                          <a:cs typeface="Arial"/>
                        </a:rPr>
                        <a:t>60</a:t>
                      </a:r>
                      <a:endParaRPr lang="en-US" sz="18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latin typeface="Times New Roman"/>
                          <a:ea typeface="Calibri"/>
                          <a:cs typeface="Arial"/>
                        </a:rPr>
                        <a:t>87.54</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latin typeface="Times New Roman"/>
                          <a:ea typeface="Calibri"/>
                          <a:cs typeface="Arial"/>
                        </a:rPr>
                        <a:t>124.80</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latin typeface="Times New Roman"/>
                          <a:ea typeface="Calibri"/>
                          <a:cs typeface="Arial"/>
                        </a:rPr>
                        <a:t>108.5013</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latin typeface="Times New Roman"/>
                          <a:ea typeface="Calibri"/>
                          <a:cs typeface="Arial"/>
                        </a:rPr>
                        <a:t>10.88767</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latin typeface="Times New Roman"/>
                          <a:ea typeface="Calibri"/>
                          <a:cs typeface="Arial"/>
                        </a:rPr>
                        <a:t>3.785</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smtClean="0">
                          <a:latin typeface="Times New Roman"/>
                          <a:ea typeface="Calibri"/>
                          <a:cs typeface="Arial"/>
                        </a:rPr>
                        <a:t>0.047</a:t>
                      </a:r>
                      <a:r>
                        <a:rPr lang="en-US" sz="1800" dirty="0">
                          <a:latin typeface="Times New Roman"/>
                          <a:ea typeface="Calibri"/>
                          <a:cs typeface="Arial"/>
                        </a:rPr>
                        <a:t>*</a:t>
                      </a:r>
                      <a:endParaRPr lang="en-US" sz="18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913" name="Rectangle 1"/>
          <p:cNvSpPr>
            <a:spLocks noChangeArrowheads="1"/>
          </p:cNvSpPr>
          <p:nvPr/>
        </p:nvSpPr>
        <p:spPr bwMode="auto">
          <a:xfrm>
            <a:off x="214282" y="214290"/>
            <a:ext cx="5143536"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 (1): IMA and IMA index in the studied groups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000100" y="1071546"/>
          <a:ext cx="6858048" cy="5286412"/>
        </p:xfrm>
        <a:graphic>
          <a:graphicData uri="http://schemas.openxmlformats.org/presentationml/2006/ole">
            <p:oleObj spid="_x0000_s1026" name="Chart" r:id="rId3" imgW="5486289" imgH="3200333" progId="Excel.Sheet.8">
              <p:embed/>
            </p:oleObj>
          </a:graphicData>
        </a:graphic>
      </p:graphicFrame>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794" y="642918"/>
            <a:ext cx="5143536" cy="2308324"/>
          </a:xfrm>
          <a:prstGeom prst="rect">
            <a:avLst/>
          </a:prstGeom>
        </p:spPr>
        <p:txBody>
          <a:bodyPr wrap="square">
            <a:spAutoFit/>
          </a:bodyPr>
          <a:lstStyle/>
          <a:p>
            <a:pPr algn="ctr"/>
            <a:r>
              <a:rPr lang="en-US" sz="4800" dirty="0" smtClean="0">
                <a:solidFill>
                  <a:srgbClr val="FF0000"/>
                </a:solidFill>
              </a:rPr>
              <a:t>Stroke in Egypt</a:t>
            </a:r>
            <a:r>
              <a:rPr lang="en-US" sz="4800" dirty="0" smtClean="0"/>
              <a:t> </a:t>
            </a:r>
          </a:p>
          <a:p>
            <a:pPr algn="ctr"/>
            <a:endParaRPr lang="en-US" sz="4800" dirty="0"/>
          </a:p>
          <a:p>
            <a:pPr algn="ctr"/>
            <a:r>
              <a:rPr lang="en-US" sz="4800" dirty="0" smtClean="0"/>
              <a:t> </a:t>
            </a:r>
            <a:endParaRPr lang="en-US" sz="4800" dirty="0"/>
          </a:p>
        </p:txBody>
      </p:sp>
      <p:graphicFrame>
        <p:nvGraphicFramePr>
          <p:cNvPr id="3" name="Table 2"/>
          <p:cNvGraphicFramePr>
            <a:graphicFrameLocks noGrp="1"/>
          </p:cNvGraphicFramePr>
          <p:nvPr/>
        </p:nvGraphicFramePr>
        <p:xfrm>
          <a:off x="928662" y="1643050"/>
          <a:ext cx="7000924" cy="4000528"/>
        </p:xfrm>
        <a:graphic>
          <a:graphicData uri="http://schemas.openxmlformats.org/drawingml/2006/table">
            <a:tbl>
              <a:tblPr/>
              <a:tblGrid>
                <a:gridCol w="7000924"/>
              </a:tblGrid>
              <a:tr h="4000528">
                <a:tc>
                  <a:txBody>
                    <a:bodyPr/>
                    <a:lstStyle/>
                    <a:p>
                      <a:r>
                        <a:rPr lang="en-US" sz="2800" dirty="0" smtClean="0">
                          <a:solidFill>
                            <a:schemeClr val="accent1"/>
                          </a:solidFill>
                        </a:rPr>
                        <a:t>The </a:t>
                      </a:r>
                      <a:r>
                        <a:rPr lang="en-US" sz="2800" dirty="0">
                          <a:solidFill>
                            <a:schemeClr val="accent1"/>
                          </a:solidFill>
                        </a:rPr>
                        <a:t>overall prevalence rate of stroke is high, especially in older adults, men and illiterate individuals</a:t>
                      </a:r>
                      <a:r>
                        <a:rPr lang="en-US" sz="2800" dirty="0" smtClean="0">
                          <a:solidFill>
                            <a:schemeClr val="accent1"/>
                          </a:solidFill>
                        </a:rPr>
                        <a:t>.</a:t>
                      </a:r>
                    </a:p>
                    <a:p>
                      <a:r>
                        <a:rPr lang="en-US" sz="2800" dirty="0" smtClean="0">
                          <a:solidFill>
                            <a:schemeClr val="accent1"/>
                          </a:solidFill>
                        </a:rPr>
                        <a:t> </a:t>
                      </a:r>
                      <a:r>
                        <a:rPr lang="en-US" sz="2800" dirty="0">
                          <a:solidFill>
                            <a:schemeClr val="accent1"/>
                          </a:solidFill>
                        </a:rPr>
                        <a:t>A higher prevalence of ischemic than hemorrhagic stroke was recorded, with </a:t>
                      </a:r>
                      <a:r>
                        <a:rPr lang="en-US" sz="2800" b="0" u="none" strike="noStrike" dirty="0">
                          <a:solidFill>
                            <a:schemeClr val="accent1"/>
                          </a:solidFill>
                          <a:hlinkClick r:id="rId2"/>
                        </a:rPr>
                        <a:t>hypertension</a:t>
                      </a:r>
                      <a:r>
                        <a:rPr lang="en-US" sz="2800" dirty="0">
                          <a:solidFill>
                            <a:schemeClr val="accent1"/>
                          </a:solidFill>
                        </a:rPr>
                        <a:t> and </a:t>
                      </a:r>
                      <a:r>
                        <a:rPr lang="en-US" sz="2800" b="0" u="none" strike="noStrike" dirty="0">
                          <a:solidFill>
                            <a:schemeClr val="accent1"/>
                          </a:solidFill>
                          <a:hlinkClick r:id="rId3"/>
                        </a:rPr>
                        <a:t>diabetes mellitus</a:t>
                      </a:r>
                      <a:r>
                        <a:rPr lang="en-US" sz="2800" dirty="0">
                          <a:solidFill>
                            <a:schemeClr val="accent1"/>
                          </a:solidFill>
                        </a:rPr>
                        <a:t> being the commonest risk factors in our community. </a:t>
                      </a:r>
                    </a:p>
                  </a:txBody>
                  <a:tcPr anchor="ctr">
                    <a:lnL>
                      <a:noFill/>
                    </a:lnL>
                    <a:lnR>
                      <a:noFill/>
                    </a:lnR>
                    <a:lnT>
                      <a:noFill/>
                    </a:lnT>
                    <a:lnB>
                      <a:noFill/>
                    </a:lnB>
                  </a:tcPr>
                </a:tc>
              </a:tr>
            </a:tbl>
          </a:graphicData>
        </a:graphic>
      </p:graphicFrame>
      <p:sp>
        <p:nvSpPr>
          <p:cNvPr id="1025" name="Rectangle 1">
            <a:hlinkClick r:id="rId4"/>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8596" y="1500174"/>
          <a:ext cx="8143931" cy="4990212"/>
        </p:xfrm>
        <a:graphic>
          <a:graphicData uri="http://schemas.openxmlformats.org/drawingml/2006/table">
            <a:tbl>
              <a:tblPr/>
              <a:tblGrid>
                <a:gridCol w="1287348"/>
                <a:gridCol w="1287348"/>
                <a:gridCol w="1791549"/>
                <a:gridCol w="1371705"/>
                <a:gridCol w="2405981"/>
              </a:tblGrid>
              <a:tr h="1036619">
                <a:tc>
                  <a:txBody>
                    <a:bodyPr/>
                    <a:lstStyle/>
                    <a:p>
                      <a:pPr algn="just">
                        <a:lnSpc>
                          <a:spcPct val="115000"/>
                        </a:lnSpc>
                        <a:spcAft>
                          <a:spcPts val="0"/>
                        </a:spcAft>
                      </a:pPr>
                      <a:endParaRPr lang="en-US" sz="2800" dirty="0">
                        <a:solidFill>
                          <a:schemeClr val="accent1"/>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2800">
                        <a:solidFill>
                          <a:schemeClr val="accent1"/>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a:solidFill>
                            <a:schemeClr val="accent1"/>
                          </a:solidFill>
                          <a:latin typeface="Times New Roman"/>
                          <a:ea typeface="Calibri"/>
                          <a:cs typeface="Arial"/>
                        </a:rPr>
                        <a:t>Hemorrhage</a:t>
                      </a:r>
                      <a:endParaRPr lang="en-US" sz="2400"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400" dirty="0" smtClean="0">
                          <a:solidFill>
                            <a:schemeClr val="accent1"/>
                          </a:solidFill>
                          <a:latin typeface="Times New Roman"/>
                          <a:ea typeface="Calibri"/>
                          <a:cs typeface="Arial"/>
                        </a:rPr>
                        <a:t>Infarction</a:t>
                      </a:r>
                      <a:endParaRPr lang="en-US" sz="2400"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2800" dirty="0">
                          <a:solidFill>
                            <a:schemeClr val="accent1"/>
                          </a:solidFill>
                          <a:latin typeface="Times New Roman"/>
                          <a:ea typeface="Calibri"/>
                          <a:cs typeface="Arial"/>
                        </a:rPr>
                        <a:t>Total</a:t>
                      </a:r>
                      <a:endParaRPr lang="en-US" sz="2800"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3593">
                <a:tc>
                  <a:txBody>
                    <a:bodyPr/>
                    <a:lstStyle/>
                    <a:p>
                      <a:pPr algn="just">
                        <a:lnSpc>
                          <a:spcPct val="115000"/>
                        </a:lnSpc>
                        <a:spcAft>
                          <a:spcPts val="0"/>
                        </a:spcAft>
                      </a:pPr>
                      <a:r>
                        <a:rPr lang="en-US" sz="2800" dirty="0" smtClean="0">
                          <a:solidFill>
                            <a:schemeClr val="accent1"/>
                          </a:solidFill>
                          <a:latin typeface="Times New Roman"/>
                          <a:ea typeface="Calibri"/>
                          <a:cs typeface="Arial"/>
                        </a:rPr>
                        <a:t>Sex</a:t>
                      </a:r>
                    </a:p>
                    <a:p>
                      <a:pPr algn="just">
                        <a:lnSpc>
                          <a:spcPct val="115000"/>
                        </a:lnSpc>
                        <a:spcAft>
                          <a:spcPts val="0"/>
                        </a:spcAft>
                      </a:pPr>
                      <a:endParaRPr lang="en-US" sz="2800" dirty="0">
                        <a:solidFill>
                          <a:schemeClr val="accent1"/>
                        </a:solidFill>
                        <a:latin typeface="Calibri"/>
                        <a:ea typeface="Calibri"/>
                        <a:cs typeface="Arial"/>
                      </a:endParaRPr>
                    </a:p>
                    <a:p>
                      <a:pPr algn="just">
                        <a:lnSpc>
                          <a:spcPct val="115000"/>
                        </a:lnSpc>
                        <a:spcAft>
                          <a:spcPts val="0"/>
                        </a:spcAft>
                      </a:pPr>
                      <a:r>
                        <a:rPr lang="en-US" sz="2800" dirty="0" smtClean="0">
                          <a:solidFill>
                            <a:schemeClr val="accent1"/>
                          </a:solidFill>
                          <a:latin typeface="Times New Roman"/>
                          <a:ea typeface="Calibri"/>
                          <a:cs typeface="Arial"/>
                        </a:rPr>
                        <a:t>Male</a:t>
                      </a:r>
                    </a:p>
                    <a:p>
                      <a:pPr algn="just">
                        <a:lnSpc>
                          <a:spcPct val="115000"/>
                        </a:lnSpc>
                        <a:spcAft>
                          <a:spcPts val="0"/>
                        </a:spcAft>
                      </a:pPr>
                      <a:endParaRPr lang="en-US" sz="2800" dirty="0">
                        <a:solidFill>
                          <a:schemeClr val="accent1"/>
                        </a:solidFill>
                        <a:latin typeface="Calibri"/>
                        <a:ea typeface="Calibri"/>
                        <a:cs typeface="Arial"/>
                      </a:endParaRPr>
                    </a:p>
                    <a:p>
                      <a:pPr algn="just">
                        <a:lnSpc>
                          <a:spcPct val="115000"/>
                        </a:lnSpc>
                        <a:spcAft>
                          <a:spcPts val="0"/>
                        </a:spcAft>
                      </a:pPr>
                      <a:r>
                        <a:rPr lang="en-US" sz="2800" dirty="0" smtClean="0">
                          <a:solidFill>
                            <a:schemeClr val="accent1"/>
                          </a:solidFill>
                          <a:latin typeface="Times New Roman"/>
                          <a:ea typeface="Calibri"/>
                          <a:cs typeface="Arial"/>
                        </a:rPr>
                        <a:t>Female</a:t>
                      </a:r>
                    </a:p>
                    <a:p>
                      <a:pPr algn="just">
                        <a:lnSpc>
                          <a:spcPct val="115000"/>
                        </a:lnSpc>
                        <a:spcAft>
                          <a:spcPts val="0"/>
                        </a:spcAft>
                      </a:pPr>
                      <a:endParaRPr lang="en-US" sz="2800" dirty="0">
                        <a:solidFill>
                          <a:schemeClr val="accent1"/>
                        </a:solidFill>
                        <a:latin typeface="Calibri"/>
                        <a:ea typeface="Calibri"/>
                        <a:cs typeface="Arial"/>
                      </a:endParaRPr>
                    </a:p>
                    <a:p>
                      <a:pPr algn="just">
                        <a:lnSpc>
                          <a:spcPct val="115000"/>
                        </a:lnSpc>
                        <a:spcAft>
                          <a:spcPts val="0"/>
                        </a:spcAft>
                      </a:pPr>
                      <a:r>
                        <a:rPr lang="en-US" sz="2800" dirty="0" smtClean="0">
                          <a:solidFill>
                            <a:schemeClr val="accent1"/>
                          </a:solidFill>
                          <a:latin typeface="Times New Roman"/>
                          <a:ea typeface="Calibri"/>
                          <a:cs typeface="Arial"/>
                        </a:rPr>
                        <a:t>Total</a:t>
                      </a:r>
                      <a:endParaRPr lang="en-US" sz="2800" b="1" dirty="0" smtClean="0">
                        <a:solidFill>
                          <a:schemeClr val="accent1"/>
                        </a:solidFill>
                        <a:latin typeface="Times New Roman"/>
                        <a:ea typeface="Calibri"/>
                        <a:cs typeface="Arial"/>
                      </a:endParaRPr>
                    </a:p>
                    <a:p>
                      <a:pPr algn="just">
                        <a:lnSpc>
                          <a:spcPct val="115000"/>
                        </a:lnSpc>
                        <a:spcAft>
                          <a:spcPts val="0"/>
                        </a:spcAft>
                      </a:pPr>
                      <a:endParaRPr lang="en-US" sz="2800"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2800" dirty="0">
                        <a:solidFill>
                          <a:schemeClr val="accent1"/>
                        </a:solidFill>
                        <a:latin typeface="Times New Roman"/>
                        <a:ea typeface="Calibri"/>
                        <a:cs typeface="Arial"/>
                      </a:endParaRPr>
                    </a:p>
                    <a:p>
                      <a:pPr algn="just">
                        <a:lnSpc>
                          <a:spcPct val="115000"/>
                        </a:lnSpc>
                        <a:spcAft>
                          <a:spcPts val="0"/>
                        </a:spcAft>
                      </a:pPr>
                      <a:r>
                        <a:rPr lang="en-US" sz="2800" dirty="0">
                          <a:solidFill>
                            <a:schemeClr val="accent1"/>
                          </a:solidFill>
                          <a:latin typeface="Times New Roman"/>
                          <a:ea typeface="Calibri"/>
                          <a:cs typeface="Arial"/>
                        </a:rPr>
                        <a:t>No</a:t>
                      </a:r>
                      <a:endParaRPr lang="en-US" sz="2800" dirty="0">
                        <a:solidFill>
                          <a:schemeClr val="accent1"/>
                        </a:solidFill>
                        <a:latin typeface="Calibri"/>
                        <a:ea typeface="Calibri"/>
                        <a:cs typeface="Arial"/>
                      </a:endParaRPr>
                    </a:p>
                    <a:p>
                      <a:pPr algn="just">
                        <a:lnSpc>
                          <a:spcPct val="115000"/>
                        </a:lnSpc>
                        <a:spcAft>
                          <a:spcPts val="0"/>
                        </a:spcAft>
                      </a:pPr>
                      <a:r>
                        <a:rPr lang="en-US" sz="2800" dirty="0">
                          <a:solidFill>
                            <a:schemeClr val="accent1"/>
                          </a:solidFill>
                          <a:latin typeface="Times New Roman"/>
                          <a:ea typeface="Calibri"/>
                          <a:cs typeface="Arial"/>
                        </a:rPr>
                        <a:t>%</a:t>
                      </a:r>
                      <a:endParaRPr lang="en-US" sz="2800" dirty="0">
                        <a:solidFill>
                          <a:schemeClr val="accent1"/>
                        </a:solidFill>
                        <a:latin typeface="Calibri"/>
                        <a:ea typeface="Calibri"/>
                        <a:cs typeface="Arial"/>
                      </a:endParaRPr>
                    </a:p>
                    <a:p>
                      <a:pPr algn="just">
                        <a:lnSpc>
                          <a:spcPct val="115000"/>
                        </a:lnSpc>
                        <a:spcAft>
                          <a:spcPts val="0"/>
                        </a:spcAft>
                      </a:pPr>
                      <a:r>
                        <a:rPr lang="en-US" sz="2800" dirty="0">
                          <a:solidFill>
                            <a:schemeClr val="accent1"/>
                          </a:solidFill>
                          <a:latin typeface="Times New Roman"/>
                          <a:ea typeface="Calibri"/>
                          <a:cs typeface="Arial"/>
                        </a:rPr>
                        <a:t>No</a:t>
                      </a:r>
                      <a:endParaRPr lang="en-US" sz="2800" dirty="0">
                        <a:solidFill>
                          <a:schemeClr val="accent1"/>
                        </a:solidFill>
                        <a:latin typeface="Calibri"/>
                        <a:ea typeface="Calibri"/>
                        <a:cs typeface="Arial"/>
                      </a:endParaRPr>
                    </a:p>
                    <a:p>
                      <a:pPr algn="just">
                        <a:lnSpc>
                          <a:spcPct val="115000"/>
                        </a:lnSpc>
                        <a:spcAft>
                          <a:spcPts val="0"/>
                        </a:spcAft>
                      </a:pPr>
                      <a:r>
                        <a:rPr lang="en-US" sz="2800" dirty="0">
                          <a:solidFill>
                            <a:schemeClr val="accent1"/>
                          </a:solidFill>
                          <a:latin typeface="Times New Roman"/>
                          <a:ea typeface="Calibri"/>
                          <a:cs typeface="Arial"/>
                        </a:rPr>
                        <a:t>%</a:t>
                      </a:r>
                      <a:endParaRPr lang="en-US" sz="2800" dirty="0">
                        <a:solidFill>
                          <a:schemeClr val="accent1"/>
                        </a:solidFill>
                        <a:latin typeface="Calibri"/>
                        <a:ea typeface="Calibri"/>
                        <a:cs typeface="Arial"/>
                      </a:endParaRPr>
                    </a:p>
                    <a:p>
                      <a:pPr algn="just">
                        <a:lnSpc>
                          <a:spcPct val="115000"/>
                        </a:lnSpc>
                        <a:spcAft>
                          <a:spcPts val="0"/>
                        </a:spcAft>
                      </a:pPr>
                      <a:r>
                        <a:rPr lang="en-US" sz="2800" dirty="0">
                          <a:solidFill>
                            <a:schemeClr val="accent1"/>
                          </a:solidFill>
                          <a:latin typeface="Times New Roman"/>
                          <a:ea typeface="Calibri"/>
                          <a:cs typeface="Arial"/>
                        </a:rPr>
                        <a:t>No</a:t>
                      </a:r>
                      <a:endParaRPr lang="en-US" sz="2800" dirty="0">
                        <a:solidFill>
                          <a:schemeClr val="accent1"/>
                        </a:solidFill>
                        <a:latin typeface="Calibri"/>
                        <a:ea typeface="Calibri"/>
                        <a:cs typeface="Arial"/>
                      </a:endParaRPr>
                    </a:p>
                    <a:p>
                      <a:pPr algn="just">
                        <a:lnSpc>
                          <a:spcPct val="115000"/>
                        </a:lnSpc>
                        <a:spcAft>
                          <a:spcPts val="0"/>
                        </a:spcAft>
                      </a:pPr>
                      <a:r>
                        <a:rPr lang="en-US" sz="2800" dirty="0">
                          <a:solidFill>
                            <a:schemeClr val="accent1"/>
                          </a:solidFill>
                          <a:latin typeface="Times New Roman"/>
                          <a:ea typeface="Calibri"/>
                          <a:cs typeface="Arial"/>
                        </a:rPr>
                        <a:t>%</a:t>
                      </a:r>
                      <a:endParaRPr lang="en-US" sz="2800"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2800" dirty="0">
                        <a:solidFill>
                          <a:schemeClr val="accent1"/>
                        </a:solidFill>
                        <a:latin typeface="Times New Roman"/>
                        <a:ea typeface="Calibri"/>
                        <a:cs typeface="Arial"/>
                      </a:endParaRPr>
                    </a:p>
                    <a:p>
                      <a:pPr algn="just">
                        <a:lnSpc>
                          <a:spcPct val="115000"/>
                        </a:lnSpc>
                        <a:spcAft>
                          <a:spcPts val="0"/>
                        </a:spcAft>
                      </a:pPr>
                      <a:r>
                        <a:rPr lang="en-US" sz="2800" dirty="0">
                          <a:solidFill>
                            <a:schemeClr val="accent1"/>
                          </a:solidFill>
                          <a:latin typeface="Times New Roman"/>
                          <a:ea typeface="Calibri"/>
                          <a:cs typeface="Arial"/>
                        </a:rPr>
                        <a:t>10</a:t>
                      </a:r>
                      <a:endParaRPr lang="en-US" sz="2800" dirty="0">
                        <a:solidFill>
                          <a:schemeClr val="accent1"/>
                        </a:solidFill>
                        <a:latin typeface="Calibri"/>
                        <a:ea typeface="Calibri"/>
                        <a:cs typeface="Arial"/>
                      </a:endParaRPr>
                    </a:p>
                    <a:p>
                      <a:pPr algn="just">
                        <a:lnSpc>
                          <a:spcPct val="115000"/>
                        </a:lnSpc>
                        <a:spcAft>
                          <a:spcPts val="0"/>
                        </a:spcAft>
                      </a:pPr>
                      <a:r>
                        <a:rPr lang="en-US" sz="2800" dirty="0">
                          <a:solidFill>
                            <a:schemeClr val="accent1"/>
                          </a:solidFill>
                          <a:latin typeface="Times New Roman"/>
                          <a:ea typeface="Calibri"/>
                          <a:cs typeface="Arial"/>
                        </a:rPr>
                        <a:t>66.7%</a:t>
                      </a:r>
                      <a:endParaRPr lang="en-US" sz="2800" dirty="0">
                        <a:solidFill>
                          <a:schemeClr val="accent1"/>
                        </a:solidFill>
                        <a:latin typeface="Calibri"/>
                        <a:ea typeface="Calibri"/>
                        <a:cs typeface="Arial"/>
                      </a:endParaRPr>
                    </a:p>
                    <a:p>
                      <a:pPr algn="just">
                        <a:lnSpc>
                          <a:spcPct val="115000"/>
                        </a:lnSpc>
                        <a:spcAft>
                          <a:spcPts val="0"/>
                        </a:spcAft>
                      </a:pPr>
                      <a:r>
                        <a:rPr lang="en-US" sz="2800" dirty="0">
                          <a:solidFill>
                            <a:schemeClr val="accent1"/>
                          </a:solidFill>
                          <a:latin typeface="Times New Roman"/>
                          <a:ea typeface="Calibri"/>
                          <a:cs typeface="Arial"/>
                        </a:rPr>
                        <a:t>5</a:t>
                      </a:r>
                      <a:endParaRPr lang="en-US" sz="2800" dirty="0">
                        <a:solidFill>
                          <a:schemeClr val="accent1"/>
                        </a:solidFill>
                        <a:latin typeface="Calibri"/>
                        <a:ea typeface="Calibri"/>
                        <a:cs typeface="Arial"/>
                      </a:endParaRPr>
                    </a:p>
                    <a:p>
                      <a:pPr algn="just">
                        <a:lnSpc>
                          <a:spcPct val="115000"/>
                        </a:lnSpc>
                        <a:spcAft>
                          <a:spcPts val="0"/>
                        </a:spcAft>
                      </a:pPr>
                      <a:r>
                        <a:rPr lang="en-US" sz="2800" dirty="0">
                          <a:solidFill>
                            <a:schemeClr val="accent1"/>
                          </a:solidFill>
                          <a:latin typeface="Times New Roman"/>
                          <a:ea typeface="Calibri"/>
                          <a:cs typeface="Arial"/>
                        </a:rPr>
                        <a:t>33.3%</a:t>
                      </a:r>
                      <a:endParaRPr lang="en-US" sz="2800" dirty="0">
                        <a:solidFill>
                          <a:schemeClr val="accent1"/>
                        </a:solidFill>
                        <a:latin typeface="Calibri"/>
                        <a:ea typeface="Calibri"/>
                        <a:cs typeface="Arial"/>
                      </a:endParaRPr>
                    </a:p>
                    <a:p>
                      <a:pPr algn="just">
                        <a:lnSpc>
                          <a:spcPct val="115000"/>
                        </a:lnSpc>
                        <a:spcAft>
                          <a:spcPts val="0"/>
                        </a:spcAft>
                      </a:pPr>
                      <a:r>
                        <a:rPr lang="en-US" sz="2800" dirty="0">
                          <a:solidFill>
                            <a:schemeClr val="accent1"/>
                          </a:solidFill>
                          <a:latin typeface="Times New Roman"/>
                          <a:ea typeface="Calibri"/>
                          <a:cs typeface="Arial"/>
                        </a:rPr>
                        <a:t>15</a:t>
                      </a:r>
                      <a:endParaRPr lang="en-US" sz="2800" dirty="0">
                        <a:solidFill>
                          <a:schemeClr val="accent1"/>
                        </a:solidFill>
                        <a:latin typeface="Calibri"/>
                        <a:ea typeface="Calibri"/>
                        <a:cs typeface="Arial"/>
                      </a:endParaRPr>
                    </a:p>
                    <a:p>
                      <a:pPr algn="just">
                        <a:lnSpc>
                          <a:spcPct val="115000"/>
                        </a:lnSpc>
                        <a:spcAft>
                          <a:spcPts val="0"/>
                        </a:spcAft>
                      </a:pPr>
                      <a:r>
                        <a:rPr lang="en-US" sz="2800" dirty="0">
                          <a:solidFill>
                            <a:schemeClr val="accent1"/>
                          </a:solidFill>
                          <a:latin typeface="Times New Roman"/>
                          <a:ea typeface="Calibri"/>
                          <a:cs typeface="Arial"/>
                        </a:rPr>
                        <a:t>100.0%</a:t>
                      </a:r>
                      <a:endParaRPr lang="en-US" sz="2800"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2800" b="1" dirty="0">
                        <a:solidFill>
                          <a:schemeClr val="accent1"/>
                        </a:solidFill>
                        <a:latin typeface="Times New Roman"/>
                        <a:ea typeface="Calibri"/>
                        <a:cs typeface="Arial"/>
                      </a:endParaRPr>
                    </a:p>
                    <a:p>
                      <a:pPr algn="just">
                        <a:lnSpc>
                          <a:spcPct val="115000"/>
                        </a:lnSpc>
                        <a:spcAft>
                          <a:spcPts val="0"/>
                        </a:spcAft>
                      </a:pPr>
                      <a:r>
                        <a:rPr lang="en-US" sz="2800" b="0" dirty="0">
                          <a:solidFill>
                            <a:schemeClr val="accent1"/>
                          </a:solidFill>
                          <a:latin typeface="Times New Roman"/>
                          <a:ea typeface="Calibri"/>
                          <a:cs typeface="Arial"/>
                        </a:rPr>
                        <a:t>16</a:t>
                      </a:r>
                      <a:endParaRPr lang="en-US" sz="2800" b="0" dirty="0">
                        <a:solidFill>
                          <a:schemeClr val="accent1"/>
                        </a:solidFill>
                        <a:latin typeface="Calibri"/>
                        <a:ea typeface="Calibri"/>
                        <a:cs typeface="Arial"/>
                      </a:endParaRPr>
                    </a:p>
                    <a:p>
                      <a:pPr algn="just">
                        <a:lnSpc>
                          <a:spcPct val="115000"/>
                        </a:lnSpc>
                        <a:spcAft>
                          <a:spcPts val="0"/>
                        </a:spcAft>
                      </a:pPr>
                      <a:r>
                        <a:rPr lang="en-US" sz="2800" b="0" dirty="0">
                          <a:solidFill>
                            <a:schemeClr val="accent1"/>
                          </a:solidFill>
                          <a:latin typeface="Times New Roman"/>
                          <a:ea typeface="Calibri"/>
                          <a:cs typeface="Arial"/>
                        </a:rPr>
                        <a:t>64.0%</a:t>
                      </a:r>
                      <a:endParaRPr lang="en-US" sz="2800" b="0" dirty="0">
                        <a:solidFill>
                          <a:schemeClr val="accent1"/>
                        </a:solidFill>
                        <a:latin typeface="Calibri"/>
                        <a:ea typeface="Calibri"/>
                        <a:cs typeface="Arial"/>
                      </a:endParaRPr>
                    </a:p>
                    <a:p>
                      <a:pPr algn="just">
                        <a:lnSpc>
                          <a:spcPct val="115000"/>
                        </a:lnSpc>
                        <a:spcAft>
                          <a:spcPts val="0"/>
                        </a:spcAft>
                      </a:pPr>
                      <a:r>
                        <a:rPr lang="en-US" sz="2800" b="0" dirty="0">
                          <a:solidFill>
                            <a:schemeClr val="accent1"/>
                          </a:solidFill>
                          <a:latin typeface="Times New Roman"/>
                          <a:ea typeface="Calibri"/>
                          <a:cs typeface="Arial"/>
                        </a:rPr>
                        <a:t>9</a:t>
                      </a:r>
                      <a:endParaRPr lang="en-US" sz="2800" b="0" dirty="0">
                        <a:solidFill>
                          <a:schemeClr val="accent1"/>
                        </a:solidFill>
                        <a:latin typeface="Calibri"/>
                        <a:ea typeface="Calibri"/>
                        <a:cs typeface="Arial"/>
                      </a:endParaRPr>
                    </a:p>
                    <a:p>
                      <a:pPr algn="just">
                        <a:lnSpc>
                          <a:spcPct val="115000"/>
                        </a:lnSpc>
                        <a:spcAft>
                          <a:spcPts val="0"/>
                        </a:spcAft>
                      </a:pPr>
                      <a:r>
                        <a:rPr lang="en-US" sz="2800" b="0" dirty="0">
                          <a:solidFill>
                            <a:schemeClr val="accent1"/>
                          </a:solidFill>
                          <a:latin typeface="Times New Roman"/>
                          <a:ea typeface="Calibri"/>
                          <a:cs typeface="Arial"/>
                        </a:rPr>
                        <a:t>36.0%</a:t>
                      </a:r>
                      <a:endParaRPr lang="en-US" sz="2800" b="0" dirty="0">
                        <a:solidFill>
                          <a:schemeClr val="accent1"/>
                        </a:solidFill>
                        <a:latin typeface="Calibri"/>
                        <a:ea typeface="Calibri"/>
                        <a:cs typeface="Arial"/>
                      </a:endParaRPr>
                    </a:p>
                    <a:p>
                      <a:pPr algn="just">
                        <a:lnSpc>
                          <a:spcPct val="115000"/>
                        </a:lnSpc>
                        <a:spcAft>
                          <a:spcPts val="0"/>
                        </a:spcAft>
                      </a:pPr>
                      <a:r>
                        <a:rPr lang="en-US" sz="2800" b="0" dirty="0">
                          <a:solidFill>
                            <a:schemeClr val="accent1"/>
                          </a:solidFill>
                          <a:latin typeface="Times New Roman"/>
                          <a:ea typeface="Calibri"/>
                          <a:cs typeface="Arial"/>
                        </a:rPr>
                        <a:t>25</a:t>
                      </a:r>
                      <a:endParaRPr lang="en-US" sz="2800" b="0" dirty="0">
                        <a:solidFill>
                          <a:schemeClr val="accent1"/>
                        </a:solidFill>
                        <a:latin typeface="Calibri"/>
                        <a:ea typeface="Calibri"/>
                        <a:cs typeface="Arial"/>
                      </a:endParaRPr>
                    </a:p>
                    <a:p>
                      <a:pPr algn="just">
                        <a:lnSpc>
                          <a:spcPct val="115000"/>
                        </a:lnSpc>
                        <a:spcAft>
                          <a:spcPts val="0"/>
                        </a:spcAft>
                      </a:pPr>
                      <a:r>
                        <a:rPr lang="en-US" sz="2800" b="0" dirty="0">
                          <a:solidFill>
                            <a:schemeClr val="accent1"/>
                          </a:solidFill>
                          <a:latin typeface="Times New Roman"/>
                          <a:ea typeface="Calibri"/>
                          <a:cs typeface="Arial"/>
                        </a:rPr>
                        <a:t>100.0%</a:t>
                      </a:r>
                      <a:endParaRPr lang="en-US" sz="2800" b="0"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en-US" sz="2800" dirty="0">
                        <a:solidFill>
                          <a:schemeClr val="accent1"/>
                        </a:solidFill>
                        <a:latin typeface="Times New Roman"/>
                        <a:ea typeface="Calibri"/>
                        <a:cs typeface="Arial"/>
                      </a:endParaRPr>
                    </a:p>
                    <a:p>
                      <a:pPr algn="just">
                        <a:lnSpc>
                          <a:spcPct val="115000"/>
                        </a:lnSpc>
                        <a:spcAft>
                          <a:spcPts val="0"/>
                        </a:spcAft>
                      </a:pPr>
                      <a:r>
                        <a:rPr lang="en-US" sz="2800" dirty="0">
                          <a:solidFill>
                            <a:schemeClr val="accent1"/>
                          </a:solidFill>
                          <a:latin typeface="Times New Roman"/>
                          <a:ea typeface="Calibri"/>
                          <a:cs typeface="Arial"/>
                        </a:rPr>
                        <a:t>26</a:t>
                      </a:r>
                      <a:endParaRPr lang="en-US" sz="2800" dirty="0">
                        <a:solidFill>
                          <a:schemeClr val="accent1"/>
                        </a:solidFill>
                        <a:latin typeface="Calibri"/>
                        <a:ea typeface="Calibri"/>
                        <a:cs typeface="Arial"/>
                      </a:endParaRPr>
                    </a:p>
                    <a:p>
                      <a:pPr algn="just">
                        <a:lnSpc>
                          <a:spcPct val="115000"/>
                        </a:lnSpc>
                        <a:spcAft>
                          <a:spcPts val="0"/>
                        </a:spcAft>
                      </a:pPr>
                      <a:r>
                        <a:rPr lang="en-US" sz="2800" dirty="0">
                          <a:solidFill>
                            <a:schemeClr val="accent1"/>
                          </a:solidFill>
                          <a:latin typeface="Times New Roman"/>
                          <a:ea typeface="Calibri"/>
                          <a:cs typeface="Arial"/>
                        </a:rPr>
                        <a:t>65.0%</a:t>
                      </a:r>
                      <a:endParaRPr lang="en-US" sz="2800" dirty="0">
                        <a:solidFill>
                          <a:schemeClr val="accent1"/>
                        </a:solidFill>
                        <a:latin typeface="Calibri"/>
                        <a:ea typeface="Calibri"/>
                        <a:cs typeface="Arial"/>
                      </a:endParaRPr>
                    </a:p>
                    <a:p>
                      <a:pPr algn="just">
                        <a:lnSpc>
                          <a:spcPct val="115000"/>
                        </a:lnSpc>
                        <a:spcAft>
                          <a:spcPts val="0"/>
                        </a:spcAft>
                      </a:pPr>
                      <a:r>
                        <a:rPr lang="en-US" sz="2800" dirty="0">
                          <a:solidFill>
                            <a:schemeClr val="accent1"/>
                          </a:solidFill>
                          <a:latin typeface="Times New Roman"/>
                          <a:ea typeface="Calibri"/>
                          <a:cs typeface="Arial"/>
                        </a:rPr>
                        <a:t>14</a:t>
                      </a:r>
                      <a:endParaRPr lang="en-US" sz="2800" dirty="0">
                        <a:solidFill>
                          <a:schemeClr val="accent1"/>
                        </a:solidFill>
                        <a:latin typeface="Calibri"/>
                        <a:ea typeface="Calibri"/>
                        <a:cs typeface="Arial"/>
                      </a:endParaRPr>
                    </a:p>
                    <a:p>
                      <a:pPr algn="just">
                        <a:lnSpc>
                          <a:spcPct val="115000"/>
                        </a:lnSpc>
                        <a:spcAft>
                          <a:spcPts val="0"/>
                        </a:spcAft>
                      </a:pPr>
                      <a:r>
                        <a:rPr lang="en-US" sz="2800" dirty="0">
                          <a:solidFill>
                            <a:schemeClr val="accent1"/>
                          </a:solidFill>
                          <a:latin typeface="Times New Roman"/>
                          <a:ea typeface="Calibri"/>
                          <a:cs typeface="Arial"/>
                        </a:rPr>
                        <a:t>35.0%</a:t>
                      </a:r>
                      <a:endParaRPr lang="en-US" sz="2800" dirty="0">
                        <a:solidFill>
                          <a:schemeClr val="accent1"/>
                        </a:solidFill>
                        <a:latin typeface="Calibri"/>
                        <a:ea typeface="Calibri"/>
                        <a:cs typeface="Arial"/>
                      </a:endParaRPr>
                    </a:p>
                    <a:p>
                      <a:pPr algn="just">
                        <a:lnSpc>
                          <a:spcPct val="115000"/>
                        </a:lnSpc>
                        <a:spcAft>
                          <a:spcPts val="0"/>
                        </a:spcAft>
                      </a:pPr>
                      <a:r>
                        <a:rPr lang="en-US" sz="2800" dirty="0">
                          <a:solidFill>
                            <a:schemeClr val="accent1"/>
                          </a:solidFill>
                          <a:latin typeface="Times New Roman"/>
                          <a:ea typeface="Calibri"/>
                          <a:cs typeface="Arial"/>
                        </a:rPr>
                        <a:t>40</a:t>
                      </a:r>
                      <a:endParaRPr lang="en-US" sz="2800" dirty="0">
                        <a:solidFill>
                          <a:schemeClr val="accent1"/>
                        </a:solidFill>
                        <a:latin typeface="Calibri"/>
                        <a:ea typeface="Calibri"/>
                        <a:cs typeface="Arial"/>
                      </a:endParaRPr>
                    </a:p>
                    <a:p>
                      <a:pPr algn="just">
                        <a:lnSpc>
                          <a:spcPct val="115000"/>
                        </a:lnSpc>
                        <a:spcAft>
                          <a:spcPts val="0"/>
                        </a:spcAft>
                      </a:pPr>
                      <a:r>
                        <a:rPr lang="en-US" sz="2800" dirty="0">
                          <a:solidFill>
                            <a:schemeClr val="accent1"/>
                          </a:solidFill>
                          <a:latin typeface="Times New Roman"/>
                          <a:ea typeface="Calibri"/>
                          <a:cs typeface="Arial"/>
                        </a:rPr>
                        <a:t>100.0%</a:t>
                      </a:r>
                      <a:endParaRPr lang="en-US" sz="2800"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5841" name="Rectangle 1"/>
          <p:cNvSpPr>
            <a:spLocks noChangeArrowheads="1"/>
          </p:cNvSpPr>
          <p:nvPr/>
        </p:nvSpPr>
        <p:spPr bwMode="auto">
          <a:xfrm>
            <a:off x="428596" y="428604"/>
            <a:ext cx="692948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66750" algn="l"/>
              </a:tabLst>
            </a:pPr>
            <a:r>
              <a:rPr kumimoji="0" lang="en-US" sz="24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Table(2) </a:t>
            </a:r>
            <a:r>
              <a:rPr kumimoji="0" lang="en-US" sz="2400"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Sex  in relation to diagnosis cross-tabulation:</a:t>
            </a:r>
            <a:endParaRPr kumimoji="0" lang="en-US" sz="24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66750" algn="l"/>
              </a:tabLst>
            </a:pPr>
            <a:r>
              <a:rPr kumimoji="0" lang="en-US" sz="2400"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
            </a:r>
            <a:br>
              <a:rPr kumimoji="0" lang="en-US" sz="2400" b="0"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br>
            <a:endParaRPr kumimoji="0" lang="en-US" sz="24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66750" algn="l"/>
              </a:tabLst>
            </a:pPr>
            <a:r>
              <a:rPr kumimoji="0" lang="en-US" sz="2400" b="0"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85720" y="1857364"/>
          <a:ext cx="8358242" cy="4000529"/>
        </p:xfrm>
        <a:graphic>
          <a:graphicData uri="http://schemas.openxmlformats.org/drawingml/2006/table">
            <a:tbl>
              <a:tblPr/>
              <a:tblGrid>
                <a:gridCol w="785818"/>
                <a:gridCol w="1127132"/>
                <a:gridCol w="515941"/>
                <a:gridCol w="1000132"/>
                <a:gridCol w="1246195"/>
                <a:gridCol w="920756"/>
                <a:gridCol w="904883"/>
                <a:gridCol w="936629"/>
                <a:gridCol w="920756"/>
              </a:tblGrid>
              <a:tr h="944570">
                <a:tc>
                  <a:txBody>
                    <a:bodyPr/>
                    <a:lstStyle/>
                    <a:p>
                      <a:pPr algn="just">
                        <a:lnSpc>
                          <a:spcPct val="115000"/>
                        </a:lnSpc>
                        <a:spcAft>
                          <a:spcPts val="0"/>
                        </a:spcAft>
                      </a:pPr>
                      <a:endParaRPr lang="en-US" sz="1600" b="1" dirty="0">
                        <a:solidFill>
                          <a:schemeClr val="accent1"/>
                        </a:solidFill>
                        <a:latin typeface="Times New Roman"/>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dirty="0">
                          <a:solidFill>
                            <a:schemeClr val="accent1"/>
                          </a:solidFill>
                          <a:latin typeface="Times New Roman"/>
                          <a:ea typeface="Calibri"/>
                          <a:cs typeface="Arial"/>
                        </a:rPr>
                        <a:t>Diagnosis</a:t>
                      </a:r>
                      <a:endParaRPr lang="en-US" sz="1600" b="1"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dirty="0">
                          <a:solidFill>
                            <a:schemeClr val="accent1"/>
                          </a:solidFill>
                          <a:latin typeface="Times New Roman"/>
                          <a:ea typeface="Calibri"/>
                          <a:cs typeface="Arial"/>
                        </a:rPr>
                        <a:t>N</a:t>
                      </a:r>
                      <a:endParaRPr lang="en-US" sz="1600" b="1"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dirty="0">
                          <a:solidFill>
                            <a:schemeClr val="accent1"/>
                          </a:solidFill>
                          <a:latin typeface="Times New Roman"/>
                          <a:ea typeface="Calibri"/>
                          <a:cs typeface="Arial"/>
                        </a:rPr>
                        <a:t>Mean</a:t>
                      </a:r>
                      <a:endParaRPr lang="en-US" sz="1600" b="1"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a:solidFill>
                            <a:schemeClr val="accent1"/>
                          </a:solidFill>
                          <a:latin typeface="Times New Roman"/>
                          <a:ea typeface="Calibri"/>
                          <a:cs typeface="Arial"/>
                        </a:rPr>
                        <a:t>S.D.</a:t>
                      </a:r>
                      <a:endParaRPr lang="en-US" sz="1600" b="1">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a:solidFill>
                            <a:schemeClr val="accent1"/>
                          </a:solidFill>
                          <a:latin typeface="Times New Roman"/>
                          <a:ea typeface="Calibri"/>
                          <a:cs typeface="Arial"/>
                        </a:rPr>
                        <a:t>Min</a:t>
                      </a:r>
                      <a:endParaRPr lang="en-US" sz="1600" b="1">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a:solidFill>
                            <a:schemeClr val="accent1"/>
                          </a:solidFill>
                          <a:latin typeface="Times New Roman"/>
                          <a:ea typeface="Calibri"/>
                          <a:cs typeface="Arial"/>
                        </a:rPr>
                        <a:t>Max.</a:t>
                      </a:r>
                      <a:endParaRPr lang="en-US" sz="1600" b="1">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a:solidFill>
                            <a:schemeClr val="accent1"/>
                          </a:solidFill>
                          <a:latin typeface="Times New Roman"/>
                          <a:ea typeface="Calibri"/>
                          <a:cs typeface="Arial"/>
                        </a:rPr>
                        <a:t>T</a:t>
                      </a:r>
                      <a:endParaRPr lang="en-US" sz="1600" b="1">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a:solidFill>
                            <a:schemeClr val="accent1"/>
                          </a:solidFill>
                          <a:latin typeface="Times New Roman"/>
                          <a:ea typeface="Calibri"/>
                          <a:cs typeface="Arial"/>
                        </a:rPr>
                        <a:t>P</a:t>
                      </a:r>
                      <a:endParaRPr lang="en-US" sz="1600" b="1">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6262">
                <a:tc>
                  <a:txBody>
                    <a:bodyPr/>
                    <a:lstStyle/>
                    <a:p>
                      <a:pPr algn="just">
                        <a:lnSpc>
                          <a:spcPct val="115000"/>
                        </a:lnSpc>
                        <a:spcAft>
                          <a:spcPts val="0"/>
                        </a:spcAft>
                      </a:pPr>
                      <a:r>
                        <a:rPr lang="en-US" sz="1600" b="1" dirty="0">
                          <a:solidFill>
                            <a:schemeClr val="accent1"/>
                          </a:solidFill>
                          <a:latin typeface="Times New Roman"/>
                          <a:ea typeface="Calibri"/>
                          <a:cs typeface="Arial"/>
                        </a:rPr>
                        <a:t>IMA</a:t>
                      </a:r>
                      <a:endParaRPr lang="en-US" sz="1600" b="1"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dirty="0" smtClean="0">
                          <a:solidFill>
                            <a:schemeClr val="accent1"/>
                          </a:solidFill>
                          <a:latin typeface="Times New Roman"/>
                          <a:ea typeface="Calibri"/>
                          <a:cs typeface="Arial"/>
                        </a:rPr>
                        <a:t>Infarction</a:t>
                      </a:r>
                    </a:p>
                    <a:p>
                      <a:pPr algn="just">
                        <a:lnSpc>
                          <a:spcPct val="115000"/>
                        </a:lnSpc>
                        <a:spcAft>
                          <a:spcPts val="0"/>
                        </a:spcAft>
                      </a:pPr>
                      <a:endParaRPr lang="en-US" sz="1600" b="1" dirty="0" smtClean="0">
                        <a:solidFill>
                          <a:schemeClr val="accent1"/>
                        </a:solidFill>
                        <a:latin typeface="Times New Roman"/>
                        <a:ea typeface="Calibri"/>
                        <a:cs typeface="Arial"/>
                      </a:endParaRPr>
                    </a:p>
                    <a:p>
                      <a:pPr algn="just">
                        <a:lnSpc>
                          <a:spcPct val="115000"/>
                        </a:lnSpc>
                        <a:spcAft>
                          <a:spcPts val="0"/>
                        </a:spcAft>
                      </a:pPr>
                      <a:endParaRPr lang="en-US" sz="1600" b="1" dirty="0">
                        <a:solidFill>
                          <a:schemeClr val="accent1"/>
                        </a:solidFill>
                        <a:latin typeface="Calibri"/>
                        <a:ea typeface="Calibri"/>
                        <a:cs typeface="Arial"/>
                      </a:endParaRPr>
                    </a:p>
                    <a:p>
                      <a:pPr algn="just">
                        <a:lnSpc>
                          <a:spcPct val="115000"/>
                        </a:lnSpc>
                        <a:spcAft>
                          <a:spcPts val="0"/>
                        </a:spcAft>
                      </a:pPr>
                      <a:r>
                        <a:rPr lang="en-US" sz="1600" b="1" dirty="0" err="1">
                          <a:solidFill>
                            <a:schemeClr val="accent1"/>
                          </a:solidFill>
                          <a:latin typeface="Times New Roman"/>
                          <a:ea typeface="Calibri"/>
                          <a:cs typeface="Arial"/>
                        </a:rPr>
                        <a:t>Hge</a:t>
                      </a:r>
                      <a:endParaRPr lang="en-US" sz="1600" b="1"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dirty="0" smtClean="0">
                          <a:solidFill>
                            <a:schemeClr val="accent1"/>
                          </a:solidFill>
                          <a:latin typeface="Times New Roman"/>
                          <a:ea typeface="Calibri"/>
                          <a:cs typeface="Arial"/>
                        </a:rPr>
                        <a:t>25</a:t>
                      </a:r>
                    </a:p>
                    <a:p>
                      <a:pPr algn="just">
                        <a:lnSpc>
                          <a:spcPct val="115000"/>
                        </a:lnSpc>
                        <a:spcAft>
                          <a:spcPts val="0"/>
                        </a:spcAft>
                      </a:pPr>
                      <a:endParaRPr lang="en-US" sz="1600" b="1" dirty="0" smtClean="0">
                        <a:solidFill>
                          <a:schemeClr val="accent1"/>
                        </a:solidFill>
                        <a:latin typeface="Times New Roman"/>
                        <a:ea typeface="Calibri"/>
                        <a:cs typeface="Arial"/>
                      </a:endParaRPr>
                    </a:p>
                    <a:p>
                      <a:pPr algn="just">
                        <a:lnSpc>
                          <a:spcPct val="115000"/>
                        </a:lnSpc>
                        <a:spcAft>
                          <a:spcPts val="0"/>
                        </a:spcAft>
                      </a:pPr>
                      <a:endParaRPr lang="en-US" sz="1600" b="1" dirty="0">
                        <a:solidFill>
                          <a:schemeClr val="accent1"/>
                        </a:solidFill>
                        <a:latin typeface="Calibri"/>
                        <a:ea typeface="Calibri"/>
                        <a:cs typeface="Arial"/>
                      </a:endParaRPr>
                    </a:p>
                    <a:p>
                      <a:pPr algn="just">
                        <a:lnSpc>
                          <a:spcPct val="115000"/>
                        </a:lnSpc>
                        <a:spcAft>
                          <a:spcPts val="0"/>
                        </a:spcAft>
                      </a:pPr>
                      <a:r>
                        <a:rPr lang="en-US" sz="1600" b="1" dirty="0">
                          <a:solidFill>
                            <a:schemeClr val="accent1"/>
                          </a:solidFill>
                          <a:latin typeface="Times New Roman"/>
                          <a:ea typeface="Calibri"/>
                          <a:cs typeface="Arial"/>
                        </a:rPr>
                        <a:t>15</a:t>
                      </a:r>
                      <a:endParaRPr lang="en-US" sz="1600" b="1"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dirty="0" smtClean="0">
                          <a:solidFill>
                            <a:schemeClr val="accent1"/>
                          </a:solidFill>
                          <a:latin typeface="Times New Roman"/>
                          <a:ea typeface="Calibri"/>
                          <a:cs typeface="Arial"/>
                        </a:rPr>
                        <a:t>0.5698</a:t>
                      </a:r>
                    </a:p>
                    <a:p>
                      <a:pPr algn="just">
                        <a:lnSpc>
                          <a:spcPct val="115000"/>
                        </a:lnSpc>
                        <a:spcAft>
                          <a:spcPts val="0"/>
                        </a:spcAft>
                      </a:pPr>
                      <a:endParaRPr lang="en-US" sz="1600" b="1" dirty="0" smtClean="0">
                        <a:solidFill>
                          <a:schemeClr val="accent1"/>
                        </a:solidFill>
                        <a:latin typeface="Times New Roman"/>
                        <a:ea typeface="Calibri"/>
                        <a:cs typeface="Arial"/>
                      </a:endParaRPr>
                    </a:p>
                    <a:p>
                      <a:pPr algn="just">
                        <a:lnSpc>
                          <a:spcPct val="115000"/>
                        </a:lnSpc>
                        <a:spcAft>
                          <a:spcPts val="0"/>
                        </a:spcAft>
                      </a:pPr>
                      <a:endParaRPr lang="en-US" sz="1600" b="1" dirty="0">
                        <a:solidFill>
                          <a:schemeClr val="accent1"/>
                        </a:solidFill>
                        <a:latin typeface="Calibri"/>
                        <a:ea typeface="Calibri"/>
                        <a:cs typeface="Arial"/>
                      </a:endParaRPr>
                    </a:p>
                    <a:p>
                      <a:pPr algn="just">
                        <a:lnSpc>
                          <a:spcPct val="115000"/>
                        </a:lnSpc>
                        <a:spcAft>
                          <a:spcPts val="0"/>
                        </a:spcAft>
                      </a:pPr>
                      <a:r>
                        <a:rPr lang="en-US" sz="1600" b="1" dirty="0" smtClean="0">
                          <a:solidFill>
                            <a:schemeClr val="accent1"/>
                          </a:solidFill>
                          <a:latin typeface="Times New Roman"/>
                          <a:ea typeface="Calibri"/>
                          <a:cs typeface="Arial"/>
                        </a:rPr>
                        <a:t>0.4059</a:t>
                      </a:r>
                      <a:endParaRPr lang="en-US" sz="1600" b="1"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dirty="0" smtClean="0">
                          <a:solidFill>
                            <a:schemeClr val="accent1"/>
                          </a:solidFill>
                          <a:latin typeface="Times New Roman"/>
                          <a:ea typeface="Calibri"/>
                          <a:cs typeface="Arial"/>
                        </a:rPr>
                        <a:t>0.08715</a:t>
                      </a:r>
                    </a:p>
                    <a:p>
                      <a:pPr algn="just">
                        <a:lnSpc>
                          <a:spcPct val="115000"/>
                        </a:lnSpc>
                        <a:spcAft>
                          <a:spcPts val="0"/>
                        </a:spcAft>
                      </a:pPr>
                      <a:endParaRPr lang="en-US" sz="1600" b="1" dirty="0" smtClean="0">
                        <a:solidFill>
                          <a:schemeClr val="accent1"/>
                        </a:solidFill>
                        <a:latin typeface="Times New Roman"/>
                        <a:ea typeface="Calibri"/>
                        <a:cs typeface="Arial"/>
                      </a:endParaRPr>
                    </a:p>
                    <a:p>
                      <a:pPr algn="just">
                        <a:lnSpc>
                          <a:spcPct val="115000"/>
                        </a:lnSpc>
                        <a:spcAft>
                          <a:spcPts val="0"/>
                        </a:spcAft>
                      </a:pPr>
                      <a:endParaRPr lang="en-US" sz="1600" b="1" dirty="0">
                        <a:solidFill>
                          <a:schemeClr val="accent1"/>
                        </a:solidFill>
                        <a:latin typeface="Calibri"/>
                        <a:ea typeface="Calibri"/>
                        <a:cs typeface="Arial"/>
                      </a:endParaRPr>
                    </a:p>
                    <a:p>
                      <a:pPr algn="just">
                        <a:lnSpc>
                          <a:spcPct val="115000"/>
                        </a:lnSpc>
                        <a:spcAft>
                          <a:spcPts val="0"/>
                        </a:spcAft>
                      </a:pPr>
                      <a:r>
                        <a:rPr lang="en-US" sz="1600" b="1" dirty="0" smtClean="0">
                          <a:solidFill>
                            <a:schemeClr val="accent1"/>
                          </a:solidFill>
                          <a:latin typeface="Times New Roman"/>
                          <a:ea typeface="Calibri"/>
                          <a:cs typeface="Arial"/>
                        </a:rPr>
                        <a:t>0.06033</a:t>
                      </a:r>
                      <a:endParaRPr lang="en-US" sz="1600" b="1"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dirty="0" smtClean="0">
                          <a:solidFill>
                            <a:schemeClr val="accent1"/>
                          </a:solidFill>
                          <a:latin typeface="Times New Roman"/>
                          <a:ea typeface="Calibri"/>
                          <a:cs typeface="Arial"/>
                        </a:rPr>
                        <a:t>0.43</a:t>
                      </a:r>
                    </a:p>
                    <a:p>
                      <a:pPr algn="just">
                        <a:lnSpc>
                          <a:spcPct val="115000"/>
                        </a:lnSpc>
                        <a:spcAft>
                          <a:spcPts val="0"/>
                        </a:spcAft>
                      </a:pPr>
                      <a:endParaRPr lang="en-US" sz="1600" b="1" dirty="0" smtClean="0">
                        <a:solidFill>
                          <a:schemeClr val="accent1"/>
                        </a:solidFill>
                        <a:latin typeface="Times New Roman"/>
                        <a:ea typeface="Calibri"/>
                        <a:cs typeface="Arial"/>
                      </a:endParaRPr>
                    </a:p>
                    <a:p>
                      <a:pPr algn="just">
                        <a:lnSpc>
                          <a:spcPct val="115000"/>
                        </a:lnSpc>
                        <a:spcAft>
                          <a:spcPts val="0"/>
                        </a:spcAft>
                      </a:pPr>
                      <a:endParaRPr lang="en-US" sz="1600" b="1" dirty="0">
                        <a:solidFill>
                          <a:schemeClr val="accent1"/>
                        </a:solidFill>
                        <a:latin typeface="Calibri"/>
                        <a:ea typeface="Calibri"/>
                        <a:cs typeface="Arial"/>
                      </a:endParaRPr>
                    </a:p>
                    <a:p>
                      <a:pPr algn="just">
                        <a:lnSpc>
                          <a:spcPct val="115000"/>
                        </a:lnSpc>
                        <a:spcAft>
                          <a:spcPts val="0"/>
                        </a:spcAft>
                      </a:pPr>
                      <a:r>
                        <a:rPr lang="en-US" sz="1600" b="1" dirty="0" smtClean="0">
                          <a:solidFill>
                            <a:schemeClr val="accent1"/>
                          </a:solidFill>
                          <a:latin typeface="Times New Roman"/>
                          <a:ea typeface="Calibri"/>
                          <a:cs typeface="Arial"/>
                        </a:rPr>
                        <a:t>0.23</a:t>
                      </a:r>
                      <a:endParaRPr lang="en-US" sz="1600" b="1"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dirty="0" smtClean="0">
                          <a:solidFill>
                            <a:schemeClr val="accent1"/>
                          </a:solidFill>
                          <a:latin typeface="Times New Roman"/>
                          <a:ea typeface="Calibri"/>
                          <a:cs typeface="Arial"/>
                        </a:rPr>
                        <a:t>0.80</a:t>
                      </a:r>
                    </a:p>
                    <a:p>
                      <a:pPr algn="just">
                        <a:lnSpc>
                          <a:spcPct val="115000"/>
                        </a:lnSpc>
                        <a:spcAft>
                          <a:spcPts val="0"/>
                        </a:spcAft>
                      </a:pPr>
                      <a:endParaRPr lang="en-US" sz="1600" b="1" dirty="0" smtClean="0">
                        <a:solidFill>
                          <a:schemeClr val="accent1"/>
                        </a:solidFill>
                        <a:latin typeface="Times New Roman"/>
                        <a:ea typeface="Calibri"/>
                        <a:cs typeface="Arial"/>
                      </a:endParaRPr>
                    </a:p>
                    <a:p>
                      <a:pPr algn="just">
                        <a:lnSpc>
                          <a:spcPct val="115000"/>
                        </a:lnSpc>
                        <a:spcAft>
                          <a:spcPts val="0"/>
                        </a:spcAft>
                      </a:pPr>
                      <a:endParaRPr lang="en-US" sz="1600" b="1" dirty="0">
                        <a:solidFill>
                          <a:schemeClr val="accent1"/>
                        </a:solidFill>
                        <a:latin typeface="Calibri"/>
                        <a:ea typeface="Calibri"/>
                        <a:cs typeface="Arial"/>
                      </a:endParaRPr>
                    </a:p>
                    <a:p>
                      <a:pPr algn="just">
                        <a:lnSpc>
                          <a:spcPct val="115000"/>
                        </a:lnSpc>
                        <a:spcAft>
                          <a:spcPts val="0"/>
                        </a:spcAft>
                      </a:pPr>
                      <a:r>
                        <a:rPr lang="en-US" sz="1600" b="1" dirty="0" smtClean="0">
                          <a:solidFill>
                            <a:schemeClr val="accent1"/>
                          </a:solidFill>
                          <a:latin typeface="Times New Roman"/>
                          <a:ea typeface="Calibri"/>
                          <a:cs typeface="Arial"/>
                        </a:rPr>
                        <a:t>0.49</a:t>
                      </a:r>
                      <a:endParaRPr lang="en-US" sz="1600" b="1"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dirty="0" smtClean="0">
                          <a:solidFill>
                            <a:schemeClr val="accent1"/>
                          </a:solidFill>
                          <a:latin typeface="Times New Roman"/>
                          <a:ea typeface="Calibri"/>
                          <a:cs typeface="Arial"/>
                        </a:rPr>
                        <a:t>40.99</a:t>
                      </a:r>
                    </a:p>
                    <a:p>
                      <a:pPr algn="just">
                        <a:lnSpc>
                          <a:spcPct val="115000"/>
                        </a:lnSpc>
                        <a:spcAft>
                          <a:spcPts val="0"/>
                        </a:spcAft>
                      </a:pPr>
                      <a:endParaRPr lang="en-US" sz="1600" b="1" dirty="0" smtClean="0">
                        <a:solidFill>
                          <a:schemeClr val="accent1"/>
                        </a:solidFill>
                        <a:latin typeface="Times New Roman"/>
                        <a:ea typeface="Calibri"/>
                        <a:cs typeface="Arial"/>
                      </a:endParaRPr>
                    </a:p>
                    <a:p>
                      <a:pPr algn="just">
                        <a:lnSpc>
                          <a:spcPct val="115000"/>
                        </a:lnSpc>
                        <a:spcAft>
                          <a:spcPts val="0"/>
                        </a:spcAft>
                      </a:pPr>
                      <a:endParaRPr lang="en-US" sz="1600" b="1" dirty="0" smtClean="0">
                        <a:solidFill>
                          <a:schemeClr val="accent1"/>
                        </a:solidFill>
                        <a:latin typeface="Times New Roman"/>
                        <a:ea typeface="Calibri"/>
                        <a:cs typeface="Arial"/>
                      </a:endParaRPr>
                    </a:p>
                    <a:p>
                      <a:pPr algn="just">
                        <a:lnSpc>
                          <a:spcPct val="115000"/>
                        </a:lnSpc>
                        <a:spcAft>
                          <a:spcPts val="0"/>
                        </a:spcAft>
                      </a:pPr>
                      <a:r>
                        <a:rPr lang="en-US" sz="1600" b="1" dirty="0" smtClean="0">
                          <a:solidFill>
                            <a:schemeClr val="accent1"/>
                          </a:solidFill>
                          <a:latin typeface="Times New Roman"/>
                          <a:ea typeface="Calibri"/>
                          <a:cs typeface="Arial"/>
                        </a:rPr>
                        <a:t>1</a:t>
                      </a:r>
                      <a:endParaRPr lang="en-US" sz="1600" b="1"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dirty="0">
                          <a:solidFill>
                            <a:schemeClr val="accent1"/>
                          </a:solidFill>
                          <a:latin typeface="Times New Roman"/>
                          <a:ea typeface="Calibri"/>
                          <a:cs typeface="Arial"/>
                        </a:rPr>
                        <a:t>.0001*</a:t>
                      </a:r>
                      <a:endParaRPr lang="en-US" sz="1600" b="1"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9697">
                <a:tc>
                  <a:txBody>
                    <a:bodyPr/>
                    <a:lstStyle/>
                    <a:p>
                      <a:pPr algn="just">
                        <a:lnSpc>
                          <a:spcPct val="115000"/>
                        </a:lnSpc>
                        <a:spcAft>
                          <a:spcPts val="0"/>
                        </a:spcAft>
                      </a:pPr>
                      <a:r>
                        <a:rPr lang="en-US" sz="1600" b="1" dirty="0">
                          <a:solidFill>
                            <a:schemeClr val="accent1"/>
                          </a:solidFill>
                          <a:latin typeface="Times New Roman"/>
                          <a:ea typeface="Calibri"/>
                          <a:cs typeface="Arial"/>
                        </a:rPr>
                        <a:t>IMA index</a:t>
                      </a:r>
                      <a:endParaRPr lang="en-US" sz="1600" b="1"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dirty="0" smtClean="0">
                          <a:solidFill>
                            <a:schemeClr val="accent1"/>
                          </a:solidFill>
                          <a:latin typeface="Times New Roman"/>
                          <a:ea typeface="Calibri"/>
                          <a:cs typeface="Arial"/>
                        </a:rPr>
                        <a:t>Infarction</a:t>
                      </a:r>
                    </a:p>
                    <a:p>
                      <a:pPr algn="just">
                        <a:lnSpc>
                          <a:spcPct val="115000"/>
                        </a:lnSpc>
                        <a:spcAft>
                          <a:spcPts val="0"/>
                        </a:spcAft>
                      </a:pPr>
                      <a:endParaRPr lang="en-US" sz="1600" b="1" dirty="0">
                        <a:solidFill>
                          <a:schemeClr val="accent1"/>
                        </a:solidFill>
                        <a:latin typeface="Calibri"/>
                        <a:ea typeface="Calibri"/>
                        <a:cs typeface="Arial"/>
                      </a:endParaRPr>
                    </a:p>
                    <a:p>
                      <a:pPr algn="just">
                        <a:lnSpc>
                          <a:spcPct val="115000"/>
                        </a:lnSpc>
                        <a:spcAft>
                          <a:spcPts val="0"/>
                        </a:spcAft>
                      </a:pPr>
                      <a:r>
                        <a:rPr lang="en-US" sz="1600" b="1" dirty="0" err="1">
                          <a:solidFill>
                            <a:schemeClr val="accent1"/>
                          </a:solidFill>
                          <a:latin typeface="Times New Roman"/>
                          <a:ea typeface="Calibri"/>
                          <a:cs typeface="Arial"/>
                        </a:rPr>
                        <a:t>Hge</a:t>
                      </a:r>
                      <a:endParaRPr lang="en-US" sz="1600" b="1"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dirty="0" smtClean="0">
                          <a:solidFill>
                            <a:schemeClr val="accent1"/>
                          </a:solidFill>
                          <a:latin typeface="Times New Roman"/>
                          <a:ea typeface="Calibri"/>
                          <a:cs typeface="Arial"/>
                        </a:rPr>
                        <a:t>25</a:t>
                      </a:r>
                    </a:p>
                    <a:p>
                      <a:pPr algn="just">
                        <a:lnSpc>
                          <a:spcPct val="115000"/>
                        </a:lnSpc>
                        <a:spcAft>
                          <a:spcPts val="0"/>
                        </a:spcAft>
                      </a:pPr>
                      <a:endParaRPr lang="en-US" sz="1600" b="1" dirty="0">
                        <a:solidFill>
                          <a:schemeClr val="accent1"/>
                        </a:solidFill>
                        <a:latin typeface="Calibri"/>
                        <a:ea typeface="Calibri"/>
                        <a:cs typeface="Arial"/>
                      </a:endParaRPr>
                    </a:p>
                    <a:p>
                      <a:pPr algn="just">
                        <a:lnSpc>
                          <a:spcPct val="115000"/>
                        </a:lnSpc>
                        <a:spcAft>
                          <a:spcPts val="0"/>
                        </a:spcAft>
                      </a:pPr>
                      <a:r>
                        <a:rPr lang="en-US" sz="1600" b="1" dirty="0">
                          <a:solidFill>
                            <a:schemeClr val="accent1"/>
                          </a:solidFill>
                          <a:latin typeface="Times New Roman"/>
                          <a:ea typeface="Calibri"/>
                          <a:cs typeface="Arial"/>
                        </a:rPr>
                        <a:t>15</a:t>
                      </a:r>
                      <a:endParaRPr lang="en-US" sz="1600" b="1"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dirty="0" smtClean="0">
                          <a:solidFill>
                            <a:schemeClr val="accent1"/>
                          </a:solidFill>
                          <a:latin typeface="Times New Roman"/>
                          <a:ea typeface="Calibri"/>
                          <a:cs typeface="Arial"/>
                        </a:rPr>
                        <a:t>112.6</a:t>
                      </a:r>
                    </a:p>
                    <a:p>
                      <a:pPr algn="just">
                        <a:lnSpc>
                          <a:spcPct val="115000"/>
                        </a:lnSpc>
                        <a:spcAft>
                          <a:spcPts val="0"/>
                        </a:spcAft>
                      </a:pPr>
                      <a:endParaRPr lang="en-US" sz="1600" b="1" dirty="0">
                        <a:solidFill>
                          <a:schemeClr val="accent1"/>
                        </a:solidFill>
                        <a:latin typeface="Calibri"/>
                        <a:ea typeface="Calibri"/>
                        <a:cs typeface="Arial"/>
                      </a:endParaRPr>
                    </a:p>
                    <a:p>
                      <a:pPr algn="just">
                        <a:lnSpc>
                          <a:spcPct val="115000"/>
                        </a:lnSpc>
                        <a:spcAft>
                          <a:spcPts val="0"/>
                        </a:spcAft>
                      </a:pPr>
                      <a:r>
                        <a:rPr lang="en-US" sz="1600" b="1" dirty="0">
                          <a:solidFill>
                            <a:schemeClr val="accent1"/>
                          </a:solidFill>
                          <a:latin typeface="Times New Roman"/>
                          <a:ea typeface="Calibri"/>
                          <a:cs typeface="Arial"/>
                        </a:rPr>
                        <a:t>107.6</a:t>
                      </a:r>
                      <a:endParaRPr lang="en-US" sz="1600" b="1"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dirty="0" smtClean="0">
                          <a:solidFill>
                            <a:schemeClr val="accent1"/>
                          </a:solidFill>
                          <a:latin typeface="Times New Roman"/>
                          <a:ea typeface="Calibri"/>
                          <a:cs typeface="Arial"/>
                        </a:rPr>
                        <a:t>6.98</a:t>
                      </a:r>
                    </a:p>
                    <a:p>
                      <a:pPr algn="just">
                        <a:lnSpc>
                          <a:spcPct val="115000"/>
                        </a:lnSpc>
                        <a:spcAft>
                          <a:spcPts val="0"/>
                        </a:spcAft>
                      </a:pPr>
                      <a:endParaRPr lang="en-US" sz="1600" b="1" dirty="0">
                        <a:solidFill>
                          <a:schemeClr val="accent1"/>
                        </a:solidFill>
                        <a:latin typeface="Calibri"/>
                        <a:ea typeface="Calibri"/>
                        <a:cs typeface="Arial"/>
                      </a:endParaRPr>
                    </a:p>
                    <a:p>
                      <a:pPr algn="just">
                        <a:lnSpc>
                          <a:spcPct val="115000"/>
                        </a:lnSpc>
                        <a:spcAft>
                          <a:spcPts val="0"/>
                        </a:spcAft>
                      </a:pPr>
                      <a:r>
                        <a:rPr lang="en-US" sz="1600" b="1" dirty="0">
                          <a:solidFill>
                            <a:schemeClr val="accent1"/>
                          </a:solidFill>
                          <a:latin typeface="Times New Roman"/>
                          <a:ea typeface="Calibri"/>
                          <a:cs typeface="Arial"/>
                        </a:rPr>
                        <a:t>11.3</a:t>
                      </a:r>
                      <a:endParaRPr lang="en-US" sz="1600" b="1"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dirty="0" smtClean="0">
                          <a:solidFill>
                            <a:schemeClr val="accent1"/>
                          </a:solidFill>
                          <a:latin typeface="Times New Roman"/>
                          <a:ea typeface="Calibri"/>
                          <a:cs typeface="Arial"/>
                        </a:rPr>
                        <a:t>87.79</a:t>
                      </a:r>
                    </a:p>
                    <a:p>
                      <a:pPr algn="just">
                        <a:lnSpc>
                          <a:spcPct val="115000"/>
                        </a:lnSpc>
                        <a:spcAft>
                          <a:spcPts val="0"/>
                        </a:spcAft>
                      </a:pPr>
                      <a:endParaRPr lang="en-US" sz="1600" b="1" dirty="0">
                        <a:solidFill>
                          <a:schemeClr val="accent1"/>
                        </a:solidFill>
                        <a:latin typeface="Calibri"/>
                        <a:ea typeface="Calibri"/>
                        <a:cs typeface="Arial"/>
                      </a:endParaRPr>
                    </a:p>
                    <a:p>
                      <a:pPr algn="just">
                        <a:lnSpc>
                          <a:spcPct val="115000"/>
                        </a:lnSpc>
                        <a:spcAft>
                          <a:spcPts val="0"/>
                        </a:spcAft>
                      </a:pPr>
                      <a:r>
                        <a:rPr lang="en-US" sz="1600" b="1" dirty="0">
                          <a:solidFill>
                            <a:schemeClr val="accent1"/>
                          </a:solidFill>
                          <a:latin typeface="Times New Roman"/>
                          <a:ea typeface="Calibri"/>
                          <a:cs typeface="Arial"/>
                        </a:rPr>
                        <a:t>88.0</a:t>
                      </a:r>
                      <a:endParaRPr lang="en-US" sz="1600" b="1"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dirty="0" smtClean="0">
                          <a:solidFill>
                            <a:schemeClr val="accent1"/>
                          </a:solidFill>
                          <a:latin typeface="Times New Roman"/>
                          <a:ea typeface="Calibri"/>
                          <a:cs typeface="Arial"/>
                        </a:rPr>
                        <a:t>122.0</a:t>
                      </a:r>
                    </a:p>
                    <a:p>
                      <a:pPr algn="just">
                        <a:lnSpc>
                          <a:spcPct val="115000"/>
                        </a:lnSpc>
                        <a:spcAft>
                          <a:spcPts val="0"/>
                        </a:spcAft>
                      </a:pPr>
                      <a:endParaRPr lang="en-US" sz="1600" b="1" dirty="0">
                        <a:solidFill>
                          <a:schemeClr val="accent1"/>
                        </a:solidFill>
                        <a:latin typeface="Calibri"/>
                        <a:ea typeface="Calibri"/>
                        <a:cs typeface="Arial"/>
                      </a:endParaRPr>
                    </a:p>
                    <a:p>
                      <a:pPr algn="just">
                        <a:lnSpc>
                          <a:spcPct val="115000"/>
                        </a:lnSpc>
                        <a:spcAft>
                          <a:spcPts val="0"/>
                        </a:spcAft>
                      </a:pPr>
                      <a:r>
                        <a:rPr lang="en-US" sz="1600" b="1" dirty="0">
                          <a:solidFill>
                            <a:schemeClr val="accent1"/>
                          </a:solidFill>
                          <a:latin typeface="Times New Roman"/>
                          <a:ea typeface="Calibri"/>
                          <a:cs typeface="Arial"/>
                        </a:rPr>
                        <a:t>124.8</a:t>
                      </a:r>
                      <a:endParaRPr lang="en-US" sz="1600" b="1"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dirty="0">
                          <a:solidFill>
                            <a:schemeClr val="accent1"/>
                          </a:solidFill>
                          <a:latin typeface="Times New Roman"/>
                          <a:ea typeface="Calibri"/>
                          <a:cs typeface="Arial"/>
                        </a:rPr>
                        <a:t>2.65</a:t>
                      </a:r>
                      <a:endParaRPr lang="en-US" sz="1600" b="1"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600" b="1" dirty="0">
                          <a:solidFill>
                            <a:schemeClr val="accent1"/>
                          </a:solidFill>
                          <a:latin typeface="Times New Roman"/>
                          <a:ea typeface="Calibri"/>
                          <a:cs typeface="Arial"/>
                        </a:rPr>
                        <a:t>0.013*</a:t>
                      </a:r>
                      <a:endParaRPr lang="en-US" sz="1600" b="1" dirty="0">
                        <a:solidFill>
                          <a:schemeClr val="accent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865" name="Rectangle 1"/>
          <p:cNvSpPr>
            <a:spLocks noChangeArrowheads="1"/>
          </p:cNvSpPr>
          <p:nvPr/>
        </p:nvSpPr>
        <p:spPr bwMode="auto">
          <a:xfrm>
            <a:off x="0" y="500042"/>
            <a:ext cx="7851445"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Table (3)</a:t>
            </a:r>
            <a:r>
              <a:rPr kumimoji="0" lang="en-US" sz="2000"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 shows relations between the diagnosis and (IMA ,IMA index)</a:t>
            </a:r>
            <a:endParaRPr kumimoji="0" lang="en-US" sz="20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
            </a:r>
            <a:br>
              <a:rPr kumimoji="0" lang="en-US" sz="2000"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br>
            <a:endParaRPr kumimoji="0" lang="en-US" sz="2000" b="1"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928662" y="642918"/>
          <a:ext cx="7143800" cy="56436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285860"/>
            <a:ext cx="7858180" cy="4154984"/>
          </a:xfrm>
          <a:prstGeom prst="rect">
            <a:avLst/>
          </a:prstGeom>
        </p:spPr>
        <p:txBody>
          <a:bodyPr wrap="square">
            <a:spAutoFit/>
          </a:bodyPr>
          <a:lstStyle/>
          <a:p>
            <a:r>
              <a:rPr lang="en-US" sz="4400" dirty="0" smtClean="0">
                <a:solidFill>
                  <a:schemeClr val="accent1"/>
                </a:solidFill>
              </a:rPr>
              <a:t>IMA is a promising marker to be considered for use in emergency department in conjunction with CT brain for the diagnostic assessment of suspected stroke. </a:t>
            </a:r>
            <a:endParaRPr lang="en-US" sz="4400" dirty="0"/>
          </a:p>
        </p:txBody>
      </p:sp>
    </p:spTree>
  </p:cSld>
  <p:clrMapOvr>
    <a:masterClrMapping/>
  </p:clrMapOvr>
  <p:transition>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428596" y="785794"/>
            <a:ext cx="821537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Conclusion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accent1"/>
                </a:solidFill>
                <a:effectLst/>
                <a:latin typeface="Calibri" pitchFamily="34" charset="0"/>
                <a:ea typeface="Times New Roman" pitchFamily="18" charset="0"/>
                <a:cs typeface="Arial" pitchFamily="34" charset="0"/>
              </a:rPr>
              <a:t>IMA assay is a sensitive marker for early detection </a:t>
            </a:r>
            <a:r>
              <a:rPr lang="en-US" sz="3600" dirty="0" smtClean="0">
                <a:solidFill>
                  <a:schemeClr val="accent1"/>
                </a:solidFill>
                <a:latin typeface="Calibri" pitchFamily="34" charset="0"/>
                <a:ea typeface="Times New Roman" pitchFamily="18" charset="0"/>
                <a:cs typeface="Arial" pitchFamily="34" charset="0"/>
              </a:rPr>
              <a:t>of </a:t>
            </a:r>
            <a:r>
              <a:rPr kumimoji="0" lang="en-US" sz="3600" b="0" i="0" u="none" strike="noStrike" cap="none" normalizeH="0" baseline="0" dirty="0" smtClean="0">
                <a:ln>
                  <a:noFill/>
                </a:ln>
                <a:solidFill>
                  <a:schemeClr val="accent1"/>
                </a:solidFill>
                <a:effectLst/>
                <a:latin typeface="Calibri" pitchFamily="34" charset="0"/>
                <a:ea typeface="Times New Roman" pitchFamily="18" charset="0"/>
                <a:cs typeface="Arial" pitchFamily="34" charset="0"/>
              </a:rPr>
              <a:t>stroke.</a:t>
            </a:r>
          </a:p>
          <a:p>
            <a:pPr marL="0" marR="0" lvl="0" indent="0" algn="l" defTabSz="914400" rtl="0" eaLnBrk="0" fontAlgn="base" latinLnBrk="0" hangingPunct="0">
              <a:lnSpc>
                <a:spcPct val="100000"/>
              </a:lnSpc>
              <a:spcBef>
                <a:spcPct val="0"/>
              </a:spcBef>
              <a:spcAft>
                <a:spcPct val="0"/>
              </a:spcAft>
              <a:buClrTx/>
              <a:buSzTx/>
              <a:buFontTx/>
              <a:buNone/>
              <a:tabLst/>
            </a:pPr>
            <a:endParaRPr lang="en-US" sz="3600" dirty="0" smtClean="0">
              <a:solidFill>
                <a:schemeClr val="accent1"/>
              </a:solidFill>
              <a:latin typeface="Calibri"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accent1"/>
                </a:solidFill>
                <a:effectLst/>
                <a:latin typeface="Calibri" pitchFamily="34" charset="0"/>
                <a:ea typeface="Times New Roman" pitchFamily="18" charset="0"/>
                <a:cs typeface="Arial" pitchFamily="34" charset="0"/>
              </a:rPr>
              <a:t> The level of IMA is higher in ischemic stroke than hemorrhagic stroke.</a:t>
            </a:r>
            <a:endParaRPr kumimoji="0" lang="en-US" sz="3600" b="0" i="0" u="none" strike="noStrike" cap="none" normalizeH="0" baseline="0" dirty="0" smtClean="0">
              <a:ln>
                <a:noFill/>
              </a:ln>
              <a:solidFill>
                <a:schemeClr val="accent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accent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214282" y="500042"/>
            <a:ext cx="464343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REFERENCES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214282" y="1214423"/>
            <a:ext cx="8715436" cy="369332"/>
          </a:xfrm>
          <a:prstGeom prst="rect">
            <a:avLst/>
          </a:prstGeom>
        </p:spPr>
        <p:txBody>
          <a:bodyPr wrap="square">
            <a:spAutoFit/>
          </a:bodyPr>
          <a:lstStyle/>
          <a:p>
            <a:r>
              <a:rPr lang="en-US" dirty="0" smtClean="0"/>
              <a:t>1. </a:t>
            </a:r>
            <a:r>
              <a:rPr lang="en-US" dirty="0" err="1" smtClean="0"/>
              <a:t>Bhagavan</a:t>
            </a:r>
            <a:r>
              <a:rPr lang="en-US" dirty="0" smtClean="0"/>
              <a:t> NV, Lai EM, Rios PA ,et al. Evaluation of human serum   </a:t>
            </a:r>
            <a:endParaRPr lang="ar-EG" dirty="0"/>
          </a:p>
        </p:txBody>
      </p:sp>
      <p:sp>
        <p:nvSpPr>
          <p:cNvPr id="6" name="Rectangle 5"/>
          <p:cNvSpPr/>
          <p:nvPr/>
        </p:nvSpPr>
        <p:spPr>
          <a:xfrm>
            <a:off x="285720" y="1571613"/>
            <a:ext cx="6572280" cy="1477328"/>
          </a:xfrm>
          <a:prstGeom prst="rect">
            <a:avLst/>
          </a:prstGeom>
        </p:spPr>
        <p:txBody>
          <a:bodyPr wrap="square">
            <a:spAutoFit/>
          </a:bodyPr>
          <a:lstStyle/>
          <a:p>
            <a:r>
              <a:rPr lang="en-US" dirty="0" smtClean="0"/>
              <a:t>albumin cobalt binding assay for the assessment of myocardial ischemia and myocardial infarction. </a:t>
            </a:r>
            <a:r>
              <a:rPr lang="en-US" dirty="0" err="1" smtClean="0"/>
              <a:t>Clin</a:t>
            </a:r>
            <a:r>
              <a:rPr lang="en-US" dirty="0" smtClean="0"/>
              <a:t> </a:t>
            </a:r>
            <a:r>
              <a:rPr lang="en-US" dirty="0" err="1" smtClean="0"/>
              <a:t>Chem</a:t>
            </a:r>
            <a:r>
              <a:rPr lang="en-US" dirty="0" smtClean="0"/>
              <a:t> 2003;49:581-5.</a:t>
            </a:r>
          </a:p>
          <a:p>
            <a:endParaRPr lang="en-US" dirty="0" smtClean="0"/>
          </a:p>
          <a:p>
            <a:endParaRPr lang="en-US" dirty="0" smtClean="0"/>
          </a:p>
          <a:p>
            <a:endParaRPr lang="ar-EG" dirty="0"/>
          </a:p>
        </p:txBody>
      </p:sp>
      <p:sp>
        <p:nvSpPr>
          <p:cNvPr id="7" name="Rectangle 6"/>
          <p:cNvSpPr/>
          <p:nvPr/>
        </p:nvSpPr>
        <p:spPr>
          <a:xfrm>
            <a:off x="357158" y="2285992"/>
            <a:ext cx="7215238" cy="3416320"/>
          </a:xfrm>
          <a:prstGeom prst="rect">
            <a:avLst/>
          </a:prstGeom>
        </p:spPr>
        <p:txBody>
          <a:bodyPr wrap="square">
            <a:spAutoFit/>
          </a:bodyPr>
          <a:lstStyle/>
          <a:p>
            <a:r>
              <a:rPr lang="en-US" dirty="0" smtClean="0"/>
              <a:t>2. Chan B , </a:t>
            </a:r>
            <a:r>
              <a:rPr lang="en-US" dirty="0" err="1" smtClean="0"/>
              <a:t>Dodsworth</a:t>
            </a:r>
            <a:r>
              <a:rPr lang="en-US" dirty="0" smtClean="0"/>
              <a:t> N ,  Woodrow J, Tucker A, and Harris R. Site specific N-terminal auto degradation of human serum albumin. </a:t>
            </a:r>
            <a:r>
              <a:rPr lang="en-US" dirty="0" err="1" smtClean="0"/>
              <a:t>Eur</a:t>
            </a:r>
            <a:r>
              <a:rPr lang="en-US" dirty="0" smtClean="0"/>
              <a:t> J </a:t>
            </a:r>
            <a:r>
              <a:rPr lang="en-US" dirty="0" err="1" smtClean="0"/>
              <a:t>Biochem</a:t>
            </a:r>
            <a:r>
              <a:rPr lang="en-US" dirty="0" smtClean="0"/>
              <a:t> 1995;227:524-8.</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ar-EG" dirty="0"/>
          </a:p>
        </p:txBody>
      </p:sp>
      <p:sp>
        <p:nvSpPr>
          <p:cNvPr id="13" name="Rectangle 12"/>
          <p:cNvSpPr/>
          <p:nvPr/>
        </p:nvSpPr>
        <p:spPr>
          <a:xfrm>
            <a:off x="357158" y="3214686"/>
            <a:ext cx="7215238" cy="3693319"/>
          </a:xfrm>
          <a:prstGeom prst="rect">
            <a:avLst/>
          </a:prstGeom>
        </p:spPr>
        <p:txBody>
          <a:bodyPr wrap="square">
            <a:spAutoFit/>
          </a:bodyPr>
          <a:lstStyle/>
          <a:p>
            <a:r>
              <a:rPr lang="en-US" dirty="0" smtClean="0"/>
              <a:t>3. </a:t>
            </a:r>
            <a:r>
              <a:rPr lang="en-US" dirty="0" err="1" smtClean="0"/>
              <a:t>Eftihia</a:t>
            </a:r>
            <a:r>
              <a:rPr lang="en-US" dirty="0" smtClean="0"/>
              <a:t> </a:t>
            </a:r>
            <a:r>
              <a:rPr lang="en-US" dirty="0" err="1" smtClean="0"/>
              <a:t>Sbarouni</a:t>
            </a:r>
            <a:r>
              <a:rPr lang="en-US" dirty="0" smtClean="0"/>
              <a:t> , </a:t>
            </a:r>
            <a:r>
              <a:rPr lang="en-US" dirty="0" err="1" smtClean="0"/>
              <a:t>Panagiota</a:t>
            </a:r>
            <a:r>
              <a:rPr lang="en-US" dirty="0" smtClean="0"/>
              <a:t> </a:t>
            </a:r>
            <a:r>
              <a:rPr lang="en-US" dirty="0" err="1" smtClean="0"/>
              <a:t>Georgiadou</a:t>
            </a:r>
            <a:r>
              <a:rPr lang="en-US" dirty="0" smtClean="0"/>
              <a:t>, and </a:t>
            </a:r>
            <a:r>
              <a:rPr lang="en-US" dirty="0" err="1" smtClean="0"/>
              <a:t>Dimitrios</a:t>
            </a:r>
            <a:r>
              <a:rPr lang="en-US" dirty="0" smtClean="0"/>
              <a:t> TH. Ischemia modified albumin :Is this marker of ischemia ready for prime time use? Hellenic J </a:t>
            </a:r>
            <a:r>
              <a:rPr lang="en-US" dirty="0" err="1" smtClean="0"/>
              <a:t>Cardiol</a:t>
            </a:r>
            <a:r>
              <a:rPr lang="en-US" dirty="0" smtClean="0"/>
              <a:t> 2008;49:260-6. </a:t>
            </a:r>
          </a:p>
          <a:p>
            <a:r>
              <a:rPr lang="en-US" dirty="0" smtClean="0"/>
              <a:t>4. </a:t>
            </a:r>
            <a:r>
              <a:rPr lang="en-US" dirty="0" err="1" smtClean="0"/>
              <a:t>Gunduz</a:t>
            </a:r>
            <a:r>
              <a:rPr lang="en-US" dirty="0" smtClean="0"/>
              <a:t> A, </a:t>
            </a:r>
            <a:r>
              <a:rPr lang="en-US" dirty="0" err="1" smtClean="0"/>
              <a:t>Turdi</a:t>
            </a:r>
            <a:r>
              <a:rPr lang="en-US" dirty="0" smtClean="0"/>
              <a:t> S, </a:t>
            </a:r>
            <a:r>
              <a:rPr lang="en-US" dirty="0" err="1" smtClean="0"/>
              <a:t>Menetese</a:t>
            </a:r>
            <a:r>
              <a:rPr lang="en-US" dirty="0" smtClean="0"/>
              <a:t> A, </a:t>
            </a:r>
            <a:r>
              <a:rPr lang="en-US" dirty="0" err="1" smtClean="0"/>
              <a:t>Karahan</a:t>
            </a:r>
            <a:r>
              <a:rPr lang="en-US" dirty="0" smtClean="0"/>
              <a:t> SC and et al. Ischemia modified albumin levels in </a:t>
            </a:r>
            <a:r>
              <a:rPr lang="en-US" dirty="0" err="1" smtClean="0"/>
              <a:t>cerebrovascular</a:t>
            </a:r>
            <a:r>
              <a:rPr lang="en-US" dirty="0" smtClean="0"/>
              <a:t> accidents. Am J </a:t>
            </a:r>
            <a:r>
              <a:rPr lang="en-US" dirty="0" err="1" smtClean="0"/>
              <a:t>Emerg</a:t>
            </a:r>
            <a:r>
              <a:rPr lang="en-US" dirty="0" smtClean="0"/>
              <a:t> Med 2011;26(11):874-8. </a:t>
            </a:r>
          </a:p>
          <a:p>
            <a:r>
              <a:rPr lang="en-US" dirty="0" smtClean="0"/>
              <a:t>5. Mentese A, </a:t>
            </a:r>
            <a:r>
              <a:rPr lang="en-US" dirty="0" err="1" smtClean="0"/>
              <a:t>Turdi</a:t>
            </a:r>
            <a:r>
              <a:rPr lang="en-US" dirty="0" smtClean="0"/>
              <a:t> S, </a:t>
            </a:r>
            <a:r>
              <a:rPr lang="en-US" dirty="0" err="1" smtClean="0"/>
              <a:t>Tophas</a:t>
            </a:r>
            <a:r>
              <a:rPr lang="en-US" dirty="0" smtClean="0"/>
              <a:t> M and et al. Effect of deep vein thrombosis on ischemia modified albumin levels. </a:t>
            </a:r>
            <a:r>
              <a:rPr lang="en-US" dirty="0" err="1" smtClean="0"/>
              <a:t>Emerg</a:t>
            </a:r>
            <a:r>
              <a:rPr lang="en-US" dirty="0" smtClean="0"/>
              <a:t> Med J 2008;25(12):811-4.</a:t>
            </a:r>
          </a:p>
          <a:p>
            <a:endParaRPr lang="en-US" dirty="0" smtClean="0"/>
          </a:p>
          <a:p>
            <a:endParaRPr lang="en-US" dirty="0" smtClean="0"/>
          </a:p>
          <a:p>
            <a:endParaRPr lang="en-US" dirty="0" smtClean="0"/>
          </a:p>
          <a:p>
            <a:endParaRPr lang="ar-EG" dirty="0"/>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1024736417"/>
              </p:ext>
            </p:extLst>
          </p:nvPr>
        </p:nvGraphicFramePr>
        <p:xfrm>
          <a:off x="0" y="228600"/>
          <a:ext cx="86868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47916099"/>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0"/>
            <a:ext cx="8667757" cy="430887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OBJECTIVE</a:t>
            </a:r>
          </a:p>
          <a:p>
            <a:pPr marL="0" marR="0" lvl="0" indent="0" algn="ctr" defTabSz="914400" rtl="0" eaLnBrk="1" fontAlgn="base" latinLnBrk="0" hangingPunct="1">
              <a:lnSpc>
                <a:spcPct val="100000"/>
              </a:lnSpc>
              <a:spcBef>
                <a:spcPct val="0"/>
              </a:spcBef>
              <a:spcAft>
                <a:spcPct val="0"/>
              </a:spcAft>
              <a:buClrTx/>
              <a:buSzTx/>
              <a:buFontTx/>
              <a:buNone/>
              <a:tabLst/>
            </a:pPr>
            <a:endParaRPr lang="en-US" sz="2800" b="1" dirty="0" smtClean="0">
              <a:solidFill>
                <a:srgbClr val="C00000"/>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lang="en-US" sz="1400" b="1" dirty="0" smtClean="0">
              <a:latin typeface="Times New Roman" pitchFamily="18"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lang="en-US" sz="1400" b="1" dirty="0" smtClean="0">
              <a:latin typeface="Times New Roman" pitchFamily="18"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To evaluate the role of the detection of ischemia</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modified albumin (IMA) level in the differentiation </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rPr>
              <a:t>between ischemic and hemorrhagic cerebrovascular stroke.</a:t>
            </a:r>
            <a:endParaRPr kumimoji="0" lang="en-US" sz="28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71470" y="0"/>
            <a:ext cx="9478877" cy="569386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Introduction</a:t>
            </a:r>
          </a:p>
          <a:p>
            <a:pPr marL="0" marR="0" lvl="0" indent="0" algn="justLow" defTabSz="914400" rtl="0" eaLnBrk="1" fontAlgn="base" latinLnBrk="0" hangingPunct="1">
              <a:lnSpc>
                <a:spcPct val="100000"/>
              </a:lnSpc>
              <a:spcBef>
                <a:spcPct val="0"/>
              </a:spcBef>
              <a:spcAft>
                <a:spcPct val="0"/>
              </a:spcAft>
              <a:buClrTx/>
              <a:buSzTx/>
              <a:buFontTx/>
              <a:buNone/>
              <a:tabLst/>
            </a:pPr>
            <a:endParaRPr lang="en-US" sz="2800" b="1" dirty="0" smtClean="0">
              <a:latin typeface="Times New Roman" pitchFamily="18"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A stroke ,previously known as a cerebrovascular</a:t>
            </a:r>
          </a:p>
          <a:p>
            <a:pPr marL="0" marR="0" lvl="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  accident(CVA) is the rapid loss of brain function(s) </a:t>
            </a:r>
          </a:p>
          <a:p>
            <a:pPr marL="0" marR="0" lvl="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  either focal or global due to  disturbance in the blood supply to </a:t>
            </a:r>
          </a:p>
          <a:p>
            <a:pPr marL="0" marR="0" lvl="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  the brain, with symptoms  lasting 24 hours or longer or </a:t>
            </a:r>
          </a:p>
          <a:p>
            <a:pPr marL="0" marR="0" lvl="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  leading to death with no apparent cause other than of vascular </a:t>
            </a:r>
          </a:p>
          <a:p>
            <a:pPr marL="0" marR="0" lvl="0" indent="0" defTabSz="914400" rtl="0" eaLnBrk="0" fontAlgn="base" latinLnBrk="0" hangingPunct="0">
              <a:lnSpc>
                <a:spcPct val="100000"/>
              </a:lnSpc>
              <a:spcBef>
                <a:spcPct val="0"/>
              </a:spcBef>
              <a:spcAft>
                <a:spcPct val="0"/>
              </a:spcAft>
              <a:buClrTx/>
              <a:buSzTx/>
              <a:buFontTx/>
              <a:buNone/>
              <a:tabLst/>
            </a:pPr>
            <a:r>
              <a:rPr lang="en-US" sz="2800" dirty="0" smtClean="0">
                <a:solidFill>
                  <a:schemeClr val="accent1"/>
                </a:solidFill>
                <a:latin typeface="Times New Roman" pitchFamily="18" charset="0"/>
                <a:ea typeface="Calibri" pitchFamily="34" charset="0"/>
                <a:cs typeface="Times New Roman" pitchFamily="18" charset="0"/>
              </a:rPr>
              <a:t>  o</a:t>
            </a:r>
            <a:r>
              <a:rPr kumimoji="0" lang="en-US" sz="2800" b="0" i="0"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rigin.</a:t>
            </a:r>
          </a:p>
          <a:p>
            <a:pPr marL="0" marR="0" lvl="0" indent="0" defTabSz="914400" rtl="0" eaLnBrk="0" fontAlgn="base" latinLnBrk="0" hangingPunct="0">
              <a:lnSpc>
                <a:spcPct val="100000"/>
              </a:lnSpc>
              <a:spcBef>
                <a:spcPct val="0"/>
              </a:spcBef>
              <a:spcAft>
                <a:spcPct val="0"/>
              </a:spcAft>
              <a:buClrTx/>
              <a:buSzTx/>
              <a:buFontTx/>
              <a:buNone/>
              <a:tabLst/>
            </a:pPr>
            <a:endParaRPr lang="en-US" sz="2800" dirty="0" smtClean="0">
              <a:solidFill>
                <a:schemeClr val="accent1"/>
              </a:solidFill>
              <a:latin typeface="Times New Roman" pitchFamily="18" charset="0"/>
              <a:ea typeface="Calibri" pitchFamily="34"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 The 24 hour limit differentiates stroke from transient</a:t>
            </a:r>
          </a:p>
          <a:p>
            <a:pPr marL="0" marR="0" lvl="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  ischemic attack , which is a related syndrome of stroke</a:t>
            </a:r>
          </a:p>
          <a:p>
            <a:pPr marL="0" marR="0" lvl="0" indent="0"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1"/>
                </a:solidFill>
                <a:effectLst/>
                <a:latin typeface="Times New Roman" pitchFamily="18" charset="0"/>
                <a:ea typeface="Calibri" pitchFamily="34" charset="0"/>
                <a:cs typeface="Times New Roman" pitchFamily="18" charset="0"/>
              </a:rPr>
              <a:t>  symptoms that resolves completely within 24 hours.</a:t>
            </a:r>
            <a:endParaRPr kumimoji="0" lang="en-US" sz="2800" b="0" i="0" u="none" strike="noStrike" cap="none" normalizeH="0" baseline="0" dirty="0" smtClean="0">
              <a:ln>
                <a:noFill/>
              </a:ln>
              <a:solidFill>
                <a:schemeClr val="accent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571612"/>
            <a:ext cx="6500842" cy="3908762"/>
          </a:xfrm>
          <a:prstGeom prst="rect">
            <a:avLst/>
          </a:prstGeom>
        </p:spPr>
        <p:txBody>
          <a:bodyPr wrap="square">
            <a:spAutoFit/>
          </a:bodyPr>
          <a:lstStyle/>
          <a:p>
            <a:r>
              <a:rPr lang="en-US" sz="3200" b="1" dirty="0" smtClean="0">
                <a:solidFill>
                  <a:srgbClr val="00B050"/>
                </a:solidFill>
              </a:rPr>
              <a:t>Types of Strokes:</a:t>
            </a:r>
            <a:endParaRPr lang="en-US" sz="3600" dirty="0" smtClean="0">
              <a:solidFill>
                <a:srgbClr val="00B050"/>
              </a:solidFill>
            </a:endParaRPr>
          </a:p>
          <a:p>
            <a:endParaRPr lang="en-US" sz="3600" dirty="0" smtClean="0">
              <a:solidFill>
                <a:schemeClr val="accent1">
                  <a:lumMod val="60000"/>
                  <a:lumOff val="40000"/>
                </a:schemeClr>
              </a:solidFill>
            </a:endParaRPr>
          </a:p>
          <a:p>
            <a:endParaRPr lang="en-US" sz="3600" dirty="0" smtClean="0">
              <a:solidFill>
                <a:schemeClr val="accent1">
                  <a:lumMod val="60000"/>
                  <a:lumOff val="40000"/>
                </a:schemeClr>
              </a:solidFill>
            </a:endParaRPr>
          </a:p>
          <a:p>
            <a:pPr marL="342900" indent="-342900">
              <a:buAutoNum type="arabicPeriod"/>
            </a:pPr>
            <a:r>
              <a:rPr lang="en-US" sz="3600" b="1" dirty="0" smtClean="0">
                <a:solidFill>
                  <a:schemeClr val="accent1">
                    <a:lumMod val="60000"/>
                    <a:lumOff val="40000"/>
                  </a:schemeClr>
                </a:solidFill>
              </a:rPr>
              <a:t>  Ischemic stroke.</a:t>
            </a:r>
          </a:p>
          <a:p>
            <a:pPr marL="342900" indent="-342900">
              <a:buAutoNum type="arabicPeriod"/>
            </a:pPr>
            <a:endParaRPr lang="en-US" sz="3600" dirty="0" smtClean="0">
              <a:solidFill>
                <a:schemeClr val="accent1">
                  <a:lumMod val="60000"/>
                  <a:lumOff val="40000"/>
                </a:schemeClr>
              </a:solidFill>
            </a:endParaRPr>
          </a:p>
          <a:p>
            <a:pPr marL="342900" indent="-342900"/>
            <a:endParaRPr lang="en-US" sz="3600" b="1" dirty="0" smtClean="0">
              <a:solidFill>
                <a:schemeClr val="accent1">
                  <a:lumMod val="60000"/>
                  <a:lumOff val="40000"/>
                </a:schemeClr>
              </a:solidFill>
            </a:endParaRPr>
          </a:p>
          <a:p>
            <a:pPr marL="342900" indent="-342900"/>
            <a:r>
              <a:rPr lang="en-US" sz="3600" b="1" dirty="0" smtClean="0">
                <a:solidFill>
                  <a:schemeClr val="accent1">
                    <a:lumMod val="60000"/>
                    <a:lumOff val="40000"/>
                  </a:schemeClr>
                </a:solidFill>
              </a:rPr>
              <a:t>2.  Hemorrhagic stroke.</a:t>
            </a:r>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img.medscape.com/article/770/801/770801-fig1.jpg"/>
          <p:cNvPicPr/>
          <p:nvPr/>
        </p:nvPicPr>
        <p:blipFill>
          <a:blip r:embed="rId2"/>
          <a:srcRect/>
          <a:stretch>
            <a:fillRect/>
          </a:stretch>
        </p:blipFill>
        <p:spPr bwMode="auto">
          <a:xfrm>
            <a:off x="785786" y="1214422"/>
            <a:ext cx="7572428" cy="528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571480"/>
            <a:ext cx="8429684" cy="5693866"/>
          </a:xfrm>
          <a:prstGeom prst="rect">
            <a:avLst/>
          </a:prstGeom>
        </p:spPr>
        <p:txBody>
          <a:bodyPr wrap="square">
            <a:spAutoFit/>
          </a:bodyPr>
          <a:lstStyle/>
          <a:p>
            <a:r>
              <a:rPr lang="en-US" sz="4000" b="1" dirty="0" smtClean="0">
                <a:solidFill>
                  <a:srgbClr val="FFC000"/>
                </a:solidFill>
              </a:rPr>
              <a:t>Ischemia Modified Albumin</a:t>
            </a:r>
          </a:p>
          <a:p>
            <a:endParaRPr lang="en-US" dirty="0" smtClean="0"/>
          </a:p>
          <a:p>
            <a:endParaRPr lang="en-US" dirty="0" smtClean="0"/>
          </a:p>
          <a:p>
            <a:r>
              <a:rPr lang="en-US" sz="3200" dirty="0" smtClean="0">
                <a:solidFill>
                  <a:schemeClr val="accent1"/>
                </a:solidFill>
              </a:rPr>
              <a:t>A growing body of investigations supporting the potential of ischemia modified albumin (IMA) as a marker of ischemia is now available. </a:t>
            </a:r>
          </a:p>
          <a:p>
            <a:endParaRPr lang="en-US" sz="3200" dirty="0" smtClean="0">
              <a:solidFill>
                <a:schemeClr val="accent1"/>
              </a:solidFill>
            </a:endParaRPr>
          </a:p>
          <a:p>
            <a:r>
              <a:rPr lang="en-US" sz="3200" dirty="0" smtClean="0">
                <a:solidFill>
                  <a:schemeClr val="accent1"/>
                </a:solidFill>
              </a:rPr>
              <a:t>Human serum albumin (HSA) is the most abundant protein in the blood with a mean concentration of 0.63 m mol/L. It is synthesized in the liver and has a half life of about 19 days.(1)</a:t>
            </a:r>
            <a:endParaRPr lang="en-US" sz="3200" dirty="0">
              <a:solidFill>
                <a:schemeClr val="accent1"/>
              </a:solidFill>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142984"/>
            <a:ext cx="8072494" cy="5509200"/>
          </a:xfrm>
          <a:prstGeom prst="rect">
            <a:avLst/>
          </a:prstGeom>
        </p:spPr>
        <p:txBody>
          <a:bodyPr wrap="square">
            <a:spAutoFit/>
          </a:bodyPr>
          <a:lstStyle/>
          <a:p>
            <a:r>
              <a:rPr lang="en-US" sz="3200" dirty="0" smtClean="0">
                <a:solidFill>
                  <a:schemeClr val="accent1"/>
                </a:solidFill>
              </a:rPr>
              <a:t>HSA has a unique structure and amino acid sequence which is specific to human at its amino terminus (N- terminus). Previous studies have shown the N-terminus  of HSA to be the primary binding site for the transitional metals cobalt and copper.</a:t>
            </a:r>
          </a:p>
          <a:p>
            <a:endParaRPr lang="en-US" sz="3200" dirty="0" smtClean="0">
              <a:solidFill>
                <a:schemeClr val="accent1"/>
              </a:solidFill>
            </a:endParaRPr>
          </a:p>
          <a:p>
            <a:r>
              <a:rPr lang="en-US" sz="3200" dirty="0" smtClean="0">
                <a:solidFill>
                  <a:schemeClr val="accent1"/>
                </a:solidFill>
              </a:rPr>
              <a:t> The HSA metal binding site is particularly susceptible to biochemical changes during ischemia compared to albumin from other species.(2)</a:t>
            </a:r>
            <a:endParaRPr lang="en-US" sz="3200" dirty="0">
              <a:solidFill>
                <a:schemeClr val="accent1"/>
              </a:solidFill>
            </a:endParaRPr>
          </a:p>
        </p:txBody>
      </p:sp>
    </p:spTree>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1350</TotalTime>
  <Words>1650</Words>
  <Application>Microsoft Office PowerPoint</Application>
  <PresentationFormat>On-screen Show (4:3)</PresentationFormat>
  <Paragraphs>318</Paragraphs>
  <Slides>36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Flow</vt:lpstr>
      <vt:lpstr>Chart</vt:lpstr>
      <vt:lpstr>Slide 1</vt:lpstr>
      <vt:lpstr>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58</cp:revision>
  <dcterms:created xsi:type="dcterms:W3CDTF">2015-06-01T16:26:52Z</dcterms:created>
  <dcterms:modified xsi:type="dcterms:W3CDTF">2015-08-02T21:36:19Z</dcterms:modified>
</cp:coreProperties>
</file>