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5" r:id="rId4"/>
    <p:sldId id="301" r:id="rId5"/>
    <p:sldId id="274" r:id="rId6"/>
    <p:sldId id="276" r:id="rId7"/>
    <p:sldId id="277" r:id="rId8"/>
    <p:sldId id="298" r:id="rId9"/>
    <p:sldId id="258" r:id="rId10"/>
    <p:sldId id="259" r:id="rId11"/>
    <p:sldId id="278" r:id="rId12"/>
    <p:sldId id="266" r:id="rId13"/>
    <p:sldId id="302" r:id="rId14"/>
    <p:sldId id="267" r:id="rId15"/>
    <p:sldId id="305" r:id="rId16"/>
    <p:sldId id="285" r:id="rId17"/>
    <p:sldId id="268" r:id="rId18"/>
    <p:sldId id="260" r:id="rId19"/>
    <p:sldId id="270" r:id="rId20"/>
    <p:sldId id="272" r:id="rId21"/>
    <p:sldId id="262" r:id="rId22"/>
    <p:sldId id="263" r:id="rId23"/>
    <p:sldId id="290" r:id="rId24"/>
    <p:sldId id="291" r:id="rId25"/>
    <p:sldId id="292" r:id="rId26"/>
    <p:sldId id="300" r:id="rId27"/>
    <p:sldId id="308" r:id="rId28"/>
    <p:sldId id="306" r:id="rId29"/>
    <p:sldId id="289" r:id="rId30"/>
    <p:sldId id="294" r:id="rId31"/>
    <p:sldId id="303" r:id="rId32"/>
    <p:sldId id="307" r:id="rId33"/>
    <p:sldId id="29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2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71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79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4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33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18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85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52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6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47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7BAD5-8B23-40D5-B819-998E669E2A95}" type="datetimeFigureOut">
              <a:rPr lang="en-US" smtClean="0"/>
              <a:pPr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06B5-7235-4E5D-9D81-B72794D9F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0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4956148" TargetMode="External"/><Relationship Id="rId2" Type="http://schemas.openxmlformats.org/officeDocument/2006/relationships/hyperlink" Target="http://www.pnas.org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Differential Expression of SOCS1/SOCS3 Ratios in Virus-Infected Macrophage Cell Lines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Nancy J. Bigley</a:t>
            </a:r>
            <a:r>
              <a:rPr lang="en-US" smtClean="0"/>
              <a:t>, Ph.D.</a:t>
            </a:r>
            <a:endParaRPr lang="en-US" dirty="0" smtClean="0"/>
          </a:p>
          <a:p>
            <a:r>
              <a:rPr lang="en-US" dirty="0" smtClean="0"/>
              <a:t>Microbiology and Immunology Program, and Department of Neuroscience, Cell Biology, and Physiology ,College of Science and Mathematics and </a:t>
            </a:r>
            <a:r>
              <a:rPr lang="en-US" dirty="0" err="1" smtClean="0"/>
              <a:t>Boonshoft</a:t>
            </a:r>
            <a:r>
              <a:rPr lang="en-US" dirty="0" smtClean="0"/>
              <a:t> School of Medicine, Wright State University, Dayton, Ohio 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381" y="496578"/>
            <a:ext cx="4159444" cy="1067420"/>
          </a:xfrm>
          <a:prstGeom prst="rect">
            <a:avLst/>
          </a:prstGeom>
        </p:spPr>
      </p:pic>
      <p:pic>
        <p:nvPicPr>
          <p:cNvPr id="3074" name="Picture 2" descr="Wright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354013"/>
            <a:ext cx="2857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0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" y="408915"/>
            <a:ext cx="3615189" cy="548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72" y="203982"/>
            <a:ext cx="6906848" cy="621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1" y="5898524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J774A.1 Macrophages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22771" y="6233375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RAW264.7 Macrophages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DSCN0374.JPG"/>
          <p:cNvPicPr>
            <a:picLocks noChangeAspect="1"/>
          </p:cNvPicPr>
          <p:nvPr/>
        </p:nvPicPr>
        <p:blipFill>
          <a:blip r:embed="rId2" cstate="print"/>
          <a:srcRect t="-24712" b="-24712"/>
          <a:stretch>
            <a:fillRect/>
          </a:stretch>
        </p:blipFill>
        <p:spPr>
          <a:xfrm>
            <a:off x="2306392" y="997039"/>
            <a:ext cx="1903851" cy="213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39992" y="1606639"/>
            <a:ext cx="1981200" cy="9144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792" y="997039"/>
            <a:ext cx="1901952" cy="21305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6992692" y="3244939"/>
            <a:ext cx="990600" cy="12192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792" y="4426039"/>
            <a:ext cx="1905000" cy="1828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363792" y="4959439"/>
            <a:ext cx="1981200" cy="914400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0163" y="4204053"/>
            <a:ext cx="2116428" cy="1901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0392" y="137803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1.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792" y="427363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0392" y="427363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4.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3792" y="99703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0992" y="515502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Add virus (0.1 MOI)/cytokines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9992" y="180070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Release cells/centrifuge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192" y="335923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Count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5433" y="430593"/>
            <a:ext cx="60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Virus Treatment of Macrophages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11992" y="1378039"/>
            <a:ext cx="3176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In order to accurately determine cell number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>
                <a:latin typeface="Times New Roman"/>
                <a:cs typeface="Times New Roman"/>
              </a:rPr>
              <a:t>calculate </a:t>
            </a:r>
            <a:r>
              <a:rPr lang="en-US" dirty="0" smtClean="0">
                <a:latin typeface="Times New Roman"/>
                <a:cs typeface="Times New Roman"/>
              </a:rPr>
              <a:t>MOI  accurately: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Cells </a:t>
            </a:r>
            <a:r>
              <a:rPr lang="en-US" dirty="0">
                <a:latin typeface="Times New Roman"/>
                <a:cs typeface="Times New Roman"/>
              </a:rPr>
              <a:t>were released from culture </a:t>
            </a:r>
            <a:r>
              <a:rPr lang="en-US" dirty="0" smtClean="0">
                <a:latin typeface="Times New Roman"/>
                <a:cs typeface="Times New Roman"/>
              </a:rPr>
              <a:t>plate using </a:t>
            </a:r>
            <a:r>
              <a:rPr lang="en-US" dirty="0">
                <a:latin typeface="Times New Roman"/>
                <a:cs typeface="Times New Roman"/>
              </a:rPr>
              <a:t>a non-enzymatic dissociation </a:t>
            </a:r>
            <a:r>
              <a:rPr lang="en-US" dirty="0" smtClean="0">
                <a:latin typeface="Times New Roman"/>
                <a:cs typeface="Times New Roman"/>
              </a:rPr>
              <a:t>reagent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Cell </a:t>
            </a:r>
            <a:r>
              <a:rPr lang="en-US" dirty="0">
                <a:latin typeface="Times New Roman"/>
                <a:cs typeface="Times New Roman"/>
              </a:rPr>
              <a:t>count was taken using a TPP PCV </a:t>
            </a:r>
            <a:r>
              <a:rPr lang="en-US" dirty="0" smtClean="0">
                <a:latin typeface="Times New Roman"/>
                <a:cs typeface="Times New Roman"/>
              </a:rPr>
              <a:t>cell counting </a:t>
            </a:r>
            <a:r>
              <a:rPr lang="en-US" dirty="0">
                <a:latin typeface="Times New Roman"/>
                <a:cs typeface="Times New Roman"/>
              </a:rPr>
              <a:t>tube, making it possible </a:t>
            </a:r>
            <a:r>
              <a:rPr lang="en-US" dirty="0" smtClean="0">
                <a:latin typeface="Times New Roman"/>
                <a:cs typeface="Times New Roman"/>
              </a:rPr>
              <a:t>to calculate MOI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86835" y="1156785"/>
            <a:ext cx="13381905" cy="8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188126"/>
              </p:ext>
            </p:extLst>
          </p:nvPr>
        </p:nvGraphicFramePr>
        <p:xfrm>
          <a:off x="1120462" y="308009"/>
          <a:ext cx="10019761" cy="6363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263"/>
                <a:gridCol w="3429749"/>
                <a:gridCol w="3429749"/>
              </a:tblGrid>
              <a:tr h="756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Monocyte/Macrophage Markers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Scavenger Receptors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Membrane Glycoprotein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1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CD14- LPS receptors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CD206 macrophage mannose receptor (MMR)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CD200R- expressed mainly on monocytes and neutrophils. Interaction between CD200R and CD200 limit and suppress macrophage-induced inflammatory damage.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913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CD80 (B7.1) co-receptor on antigen –presenting cells (APCs)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CD163- hemoglobin-</a:t>
                      </a:r>
                      <a:r>
                        <a:rPr lang="en-US" sz="2400" dirty="0" err="1">
                          <a:effectLst/>
                        </a:rPr>
                        <a:t>haptoglobin</a:t>
                      </a:r>
                      <a:r>
                        <a:rPr lang="en-US" sz="2400" dirty="0">
                          <a:effectLst/>
                        </a:rPr>
                        <a:t> receptor; expressed on both monocytes and macrophages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CD86 (B7.2) co-receptor on APSs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39657" y="2648920"/>
            <a:ext cx="15206710" cy="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0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2375" y="365125"/>
            <a:ext cx="11438965" cy="1325563"/>
          </a:xfrm>
        </p:spPr>
        <p:txBody>
          <a:bodyPr/>
          <a:lstStyle/>
          <a:p>
            <a:r>
              <a:rPr lang="en-US" b="1" dirty="0" smtClean="0"/>
              <a:t>J774.1 macrophages polarized to M1 phenotype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Stained with FITC-labeled anti- mouse CD14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Stained with brilliant violet 421 -labeled anti-mouse CD86</a:t>
            </a:r>
            <a:endParaRPr lang="en-US" dirty="0"/>
          </a:p>
        </p:txBody>
      </p:sp>
      <p:pic>
        <p:nvPicPr>
          <p:cNvPr id="7" name="Picture 4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040" y="24812074"/>
            <a:ext cx="5010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55009"/>
            <a:ext cx="5157787" cy="358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761"/>
            <a:ext cx="5183188" cy="36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8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540913"/>
            <a:ext cx="6800045" cy="513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0" y="273686"/>
            <a:ext cx="7169850" cy="5637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2444" y="5808372"/>
            <a:ext cx="482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J774a.1 Murine Macrophages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372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458" y="233082"/>
            <a:ext cx="10865225" cy="66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Jaguin</a:t>
            </a:r>
            <a:r>
              <a:rPr lang="en-US" sz="2800" b="1" dirty="0" smtClean="0"/>
              <a:t> </a:t>
            </a:r>
            <a:r>
              <a:rPr lang="en-US" sz="2800" b="1" dirty="0"/>
              <a:t>and colleagues </a:t>
            </a:r>
            <a:r>
              <a:rPr lang="en-US" sz="2800" b="1" dirty="0" smtClean="0"/>
              <a:t>recently </a:t>
            </a:r>
            <a:r>
              <a:rPr lang="en-US" sz="2800" b="1" dirty="0"/>
              <a:t>used monocytes purified from the buffy coats of human peripheral blood cells to characterize phenotypic and genomic markers.  </a:t>
            </a:r>
            <a:endParaRPr lang="en-US" sz="2800" b="1" dirty="0" smtClean="0"/>
          </a:p>
          <a:p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generated </a:t>
            </a:r>
            <a:r>
              <a:rPr lang="en-US" sz="2400" dirty="0"/>
              <a:t>macrophages from these primary human cells by treatment with M-CSF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polarized </a:t>
            </a:r>
            <a:r>
              <a:rPr lang="en-US" sz="2400" dirty="0"/>
              <a:t>them using the same inducers as used in the present study, LPS and IFN-γ to induce M1 phenotype and IL-4 to induce the M2 </a:t>
            </a:r>
            <a:r>
              <a:rPr lang="en-US" sz="2400" dirty="0" smtClean="0"/>
              <a:t>phenotype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cell membrane marker unique to M1 cells was CD80 (B7.1</a:t>
            </a:r>
            <a:r>
              <a:rPr lang="en-US" sz="24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CD200R </a:t>
            </a:r>
            <a:r>
              <a:rPr lang="en-US" sz="2400" dirty="0"/>
              <a:t>expression was unique to the M2 polarized human </a:t>
            </a:r>
            <a:r>
              <a:rPr lang="en-US" sz="2400" dirty="0" smtClean="0"/>
              <a:t>macrophages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As did we using M1 and M2 polarized murine macrophage cell lines (data not shown</a:t>
            </a:r>
            <a:r>
              <a:rPr lang="en-US" sz="2400" dirty="0" smtClean="0"/>
              <a:t>), </a:t>
            </a:r>
            <a:r>
              <a:rPr lang="en-US" sz="2400" dirty="0"/>
              <a:t>they found that the mannose receptor CD 206 did not distinguish between M1 and M2 phenotypes of human macrophages.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0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30713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30713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97" y="1145900"/>
            <a:ext cx="4487116" cy="35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38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66013" y="4340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30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30713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30713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208" y="1194706"/>
            <a:ext cx="4535635" cy="35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944" y="130630"/>
            <a:ext cx="1172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Flow cytometry </a:t>
            </a:r>
            <a:r>
              <a:rPr lang="en-US" sz="2000" b="1" dirty="0" smtClean="0"/>
              <a:t>summary  </a:t>
            </a:r>
            <a:r>
              <a:rPr lang="en-US" sz="2000" b="1" dirty="0"/>
              <a:t>of SOCS1 and SOCS3 expression by uninfected and infected J774A.1 macrophage subpopulations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6429" y="5241471"/>
            <a:ext cx="1066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Panel.  Note Uninfected </a:t>
            </a:r>
            <a:r>
              <a:rPr lang="en-US" dirty="0"/>
              <a:t>cells at 24 h after polarization. M1 cells expressed higher levels of SOCS1 than SOCS3 with a </a:t>
            </a:r>
            <a:r>
              <a:rPr lang="en-US" dirty="0" smtClean="0"/>
              <a:t>SOC1/SOCS3 </a:t>
            </a:r>
            <a:r>
              <a:rPr lang="en-US" dirty="0"/>
              <a:t>ratio of 7:1. </a:t>
            </a:r>
          </a:p>
          <a:p>
            <a:endParaRPr lang="en-US" dirty="0" smtClean="0"/>
          </a:p>
          <a:p>
            <a:r>
              <a:rPr lang="en-US" dirty="0" smtClean="0"/>
              <a:t>Right Panel. Virus-infected </a:t>
            </a:r>
            <a:r>
              <a:rPr lang="en-US" dirty="0"/>
              <a:t>M1 cells expressed a SOCS1/SOCS3 ratio of 1:1 while M2-infected cells exhibited a SOCS1/SOCS3 ratio of </a:t>
            </a:r>
            <a:r>
              <a:rPr lang="en-US" dirty="0" smtClean="0"/>
              <a:t>1:2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282" y="3438657"/>
            <a:ext cx="4855335" cy="303941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966" y="231820"/>
            <a:ext cx="4327302" cy="3065171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104" y="3528811"/>
            <a:ext cx="4572000" cy="30394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9854" y="386366"/>
            <a:ext cx="3090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CD14/CD86 EXPRESSION IN RAW 264.7 Murine Macrophages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412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50" y="425233"/>
            <a:ext cx="10373401" cy="5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208885"/>
              </p:ext>
            </p:extLst>
          </p:nvPr>
        </p:nvGraphicFramePr>
        <p:xfrm>
          <a:off x="1854559" y="1159102"/>
          <a:ext cx="6503829" cy="411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943"/>
                <a:gridCol w="2167943"/>
                <a:gridCol w="2167943"/>
              </a:tblGrid>
              <a:tr h="914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J774.A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   RAW 264.7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Ratio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Ratio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 1:2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1:2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M0-HSV-1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1:2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1:2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M1*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7:1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1:3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M1-HSV-1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1:1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1:1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1:2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1:2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M2-HSV-1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1:2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1:2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093" y="373488"/>
            <a:ext cx="1165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Ratios determined by Flow cytometry (J774a.1) and Western Blot (RAW 267.4)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49251" y="5409127"/>
            <a:ext cx="971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Difference because of cell line or detection method,.  Western Blot detects denatured antigenic fragments ; Flow cytometry detects native protein conformation. SOCS1:SOCS3 ratios in all DENV2-infected cells was 1:1.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376" y="161365"/>
            <a:ext cx="107890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previously noted that </a:t>
            </a:r>
            <a:r>
              <a:rPr lang="en-US" sz="2400" dirty="0" smtClean="0"/>
              <a:t> murine keratinocyte </a:t>
            </a:r>
            <a:r>
              <a:rPr lang="en-US" sz="2400" dirty="0"/>
              <a:t>cell lines </a:t>
            </a:r>
            <a:r>
              <a:rPr lang="en-US" sz="2400" dirty="0" smtClean="0"/>
              <a:t>(HEL-301 7 PAM-212) PRODUCED large </a:t>
            </a:r>
            <a:r>
              <a:rPr lang="en-US" sz="2400" dirty="0"/>
              <a:t>amounts of SOCS1 mRNA and </a:t>
            </a:r>
            <a:r>
              <a:rPr lang="en-US" sz="2400" dirty="0" smtClean="0"/>
              <a:t>protein following infection with HSV-1 or treatment with interferon-gamma (IFN-</a:t>
            </a:r>
            <a:r>
              <a:rPr lang="el-GR" sz="2400" dirty="0" smtClean="0"/>
              <a:t>γ</a:t>
            </a:r>
            <a:r>
              <a:rPr lang="en-US" sz="2400" dirty="0" smtClean="0"/>
              <a:t>). In contrast, murine </a:t>
            </a:r>
            <a:r>
              <a:rPr lang="en-US" sz="2400" dirty="0"/>
              <a:t>fibroblasts </a:t>
            </a:r>
            <a:r>
              <a:rPr lang="en-US" sz="2400" dirty="0" smtClean="0"/>
              <a:t>(l929) exhibited </a:t>
            </a:r>
            <a:r>
              <a:rPr lang="en-US" sz="2400" dirty="0"/>
              <a:t>minimal increase in SOCS1 levels when treated with IFN-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r>
              <a:rPr lang="en-US" sz="2400" dirty="0"/>
              <a:t> following infection with </a:t>
            </a:r>
            <a:r>
              <a:rPr lang="en-US" sz="2400" dirty="0" smtClean="0"/>
              <a:t>HSV-1</a:t>
            </a:r>
            <a:r>
              <a:rPr lang="en-US" sz="2400" dirty="0"/>
              <a:t> (</a:t>
            </a:r>
            <a:r>
              <a:rPr lang="en-US" sz="2400" dirty="0" smtClean="0"/>
              <a:t>Frey et al. 2009).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antiviral state was induced in fibroblasts but not in keratinocytes. This resistance of keratinocytes to IFN-</a:t>
            </a:r>
            <a:r>
              <a:rPr lang="en-US" sz="2400" dirty="0">
                <a:sym typeface="Symbol" panose="05050102010706020507" pitchFamily="18" charset="2"/>
              </a:rPr>
              <a:t></a:t>
            </a:r>
            <a:r>
              <a:rPr lang="en-US" sz="2400" dirty="0"/>
              <a:t> corresponded to the </a:t>
            </a:r>
            <a:r>
              <a:rPr lang="en-US" sz="2400" dirty="0" err="1"/>
              <a:t>hyperinduction</a:t>
            </a:r>
            <a:r>
              <a:rPr lang="en-US" sz="2400" dirty="0"/>
              <a:t> of SOCS1 in these cells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goal of the present study was to determine the effects of HSV-1 infection on morphology, CD14-CD86 expression, cell viability, and SOCS protein levels in </a:t>
            </a:r>
            <a:r>
              <a:rPr lang="en-US" sz="2400" b="1" dirty="0" smtClean="0"/>
              <a:t>polarized M1 </a:t>
            </a:r>
            <a:r>
              <a:rPr lang="en-US" sz="2400" b="1" dirty="0"/>
              <a:t>and M2 </a:t>
            </a:r>
            <a:r>
              <a:rPr lang="en-US" sz="2400" b="1" dirty="0" smtClean="0"/>
              <a:t>macrophage cell lines (J774A.1 and RAW 264.7) </a:t>
            </a:r>
            <a:r>
              <a:rPr lang="en-US" sz="2400" b="1" dirty="0"/>
              <a:t>during the first 24 hour of </a:t>
            </a:r>
            <a:r>
              <a:rPr lang="en-US" sz="2400" b="1" dirty="0" smtClean="0"/>
              <a:t>infection.  For comparison we examined these responses against the monocyte-macrophage trophic Dengue virus (DENV2) in the RAW 264.7).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70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49628" y="1600200"/>
            <a:ext cx="10451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HSV-1 infection led to morphological differences in all 3 experimental groups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HSV-1 infection decreased CD14/CD86 expression in all 3 experimental groups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M1 macrophages did not show an up regulation of SOCS1 following virus challenge, however, SOCS3 levels were increased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HSV-1-infected </a:t>
            </a:r>
            <a:r>
              <a:rPr lang="en-US" dirty="0" err="1" smtClean="0">
                <a:latin typeface="Times New Roman"/>
                <a:cs typeface="Times New Roman"/>
              </a:rPr>
              <a:t>unpolarized</a:t>
            </a:r>
            <a:r>
              <a:rPr lang="en-US" dirty="0" smtClean="0">
                <a:latin typeface="Times New Roman"/>
                <a:cs typeface="Times New Roman"/>
              </a:rPr>
              <a:t> (M0) J774A.1 cells exhibited significant increases in expression levels of native SOCS1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986" y="862885"/>
            <a:ext cx="592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Summation of Observations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64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62" y="347729"/>
            <a:ext cx="6998712" cy="5481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1369" y="6027313"/>
            <a:ext cx="102644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 24 h after infection, M0 control and M2 cells showed greater virus yield than did the M1 cells, presumably reflecting the loss of viable M1 cells.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1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9" y="0"/>
            <a:ext cx="110243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Does up </a:t>
            </a:r>
            <a:r>
              <a:rPr lang="en-US" sz="2400" dirty="0"/>
              <a:t>regulation of SOCS3 expression in HSV-1-infected M1 macrophages over that seen in uninfected M1 cells </a:t>
            </a:r>
            <a:r>
              <a:rPr lang="en-US" sz="2400" dirty="0" smtClean="0"/>
              <a:t> reflect the effects of M1 polarization or suggest </a:t>
            </a:r>
            <a:r>
              <a:rPr lang="en-US" sz="2400" dirty="0"/>
              <a:t>the cell’s attempt to counteract effects of </a:t>
            </a:r>
            <a:r>
              <a:rPr lang="en-US" sz="2400" dirty="0" err="1"/>
              <a:t>proinflammatory</a:t>
            </a:r>
            <a:r>
              <a:rPr lang="en-US" sz="2400" dirty="0"/>
              <a:t> </a:t>
            </a:r>
            <a:r>
              <a:rPr lang="en-US" sz="2400" dirty="0" smtClean="0"/>
              <a:t>molecules</a:t>
            </a:r>
            <a:r>
              <a:rPr lang="en-US" sz="2400" dirty="0"/>
              <a:t>?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/>
              <a:t>Qasimi</a:t>
            </a:r>
            <a:r>
              <a:rPr lang="en-US" sz="2400" dirty="0"/>
              <a:t> and colleagues showed that different domains of SOCS3 protein are used to mediate interleukin-10 (IL-10) inhibition of TNF-α and nitric oxide production by this same macrophage cell line (</a:t>
            </a:r>
            <a:r>
              <a:rPr lang="en-US" sz="2400" dirty="0" err="1"/>
              <a:t>Qasimi</a:t>
            </a:r>
            <a:r>
              <a:rPr lang="en-US" sz="2400" dirty="0"/>
              <a:t> and others 2006).  In this same macrophage cell </a:t>
            </a:r>
            <a:r>
              <a:rPr lang="en-US" sz="2400" dirty="0" smtClean="0"/>
              <a:t>line (J774A.1) , Il-10 </a:t>
            </a:r>
            <a:r>
              <a:rPr lang="en-US" sz="2400" dirty="0"/>
              <a:t>was responsible for the anti-inflammatory response to </a:t>
            </a:r>
            <a:r>
              <a:rPr lang="en-US" sz="2400" i="1" dirty="0" err="1"/>
              <a:t>Borrelia</a:t>
            </a:r>
            <a:r>
              <a:rPr lang="en-US" sz="2400" i="1" dirty="0"/>
              <a:t> </a:t>
            </a:r>
            <a:r>
              <a:rPr lang="en-US" sz="2400" i="1" dirty="0" err="1"/>
              <a:t>burgdorferi</a:t>
            </a:r>
            <a:r>
              <a:rPr lang="en-US" sz="2400" dirty="0"/>
              <a:t> (Dennis and others 2006).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SOCS1/SOCS3 </a:t>
            </a:r>
            <a:r>
              <a:rPr lang="en-US" sz="2400" dirty="0"/>
              <a:t>expression levels appeared relatively unchanged in virus-infected M2 macrophages when compared to their uninfected counterparts, suggesting microenvironment signals such as IL-4 play a greater role in SOCS expression levels than does HSV-1 </a:t>
            </a:r>
            <a:r>
              <a:rPr lang="en-US" sz="2400" dirty="0" smtClean="0"/>
              <a:t>infection.</a:t>
            </a:r>
          </a:p>
          <a:p>
            <a:endParaRPr lang="en-US" sz="2400" dirty="0"/>
          </a:p>
          <a:p>
            <a:r>
              <a:rPr lang="en-US" sz="2400" b="1" dirty="0" smtClean="0"/>
              <a:t>We then hypothesized that the HSV-1-infected J774A.1 M1 macrophages were attempting to counteract the effects of inflammatory molecules induced by polarization.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24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329" y="4948518"/>
            <a:ext cx="675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Image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6219" y="6329373"/>
            <a:ext cx="88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only SOCS1 contains a nuclear localization sequence (NLS)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9431625"/>
              </p:ext>
            </p:extLst>
          </p:nvPr>
        </p:nvGraphicFramePr>
        <p:xfrm>
          <a:off x="805109" y="372364"/>
          <a:ext cx="9475788" cy="5343525"/>
        </p:xfrm>
        <a:graphic>
          <a:graphicData uri="http://schemas.openxmlformats.org/presentationml/2006/ole">
            <p:oleObj spid="_x0000_s3101" name="Image" r:id="rId3" imgW="9476190" imgH="5342857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53927" y="5929263"/>
            <a:ext cx="699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     Structural domains of SOCS molecules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090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0" y="645459"/>
            <a:ext cx="8235615" cy="5888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3803" y="6164592"/>
            <a:ext cx="661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Overview of SOCS1 inhibition of cytokine-induced STATs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874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43" y="592901"/>
            <a:ext cx="30289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jbs.com/v07/p0536/ijbsv07p0536g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913" y="407074"/>
            <a:ext cx="8041338" cy="57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1685" y="6283375"/>
            <a:ext cx="779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Pro-inflammatory and anti-inflammatory effects of SOCS3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593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2" y="253088"/>
            <a:ext cx="5011616" cy="544137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60" y="4194248"/>
            <a:ext cx="1224567" cy="1338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026" y="4194248"/>
            <a:ext cx="2521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LPS (100 ng/ml)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IFN-</a:t>
            </a:r>
            <a:r>
              <a:rPr lang="el-GR" sz="1400" dirty="0" smtClean="0"/>
              <a:t>γ</a:t>
            </a:r>
            <a:r>
              <a:rPr lang="en-US" sz="1400" dirty="0" smtClean="0"/>
              <a:t> (20 ng/ml)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0.1 MOI HSV-1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SOCS3 peptide or SOCS1 Inhibitor</a:t>
            </a:r>
          </a:p>
          <a:p>
            <a:r>
              <a:rPr lang="en-US" sz="1400" dirty="0" smtClean="0"/>
              <a:t>Incubate 24 hours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60" y="5856241"/>
            <a:ext cx="1176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SOCS1 and SOCS3 peptide </a:t>
            </a:r>
            <a:r>
              <a:rPr lang="en-US" sz="2400" dirty="0" err="1" smtClean="0"/>
              <a:t>mimetics</a:t>
            </a:r>
            <a:r>
              <a:rPr lang="en-US" sz="2400" dirty="0" smtClean="0"/>
              <a:t> and SOCS1 inhibitor (pJAK2) on polarized M1 J774A.1 macrophages.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45062" y="1899138"/>
            <a:ext cx="334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p&lt;0.001 </a:t>
            </a:r>
            <a:r>
              <a:rPr lang="en-US" dirty="0"/>
              <a:t>when the SOCS1 groups were </a:t>
            </a:r>
            <a:r>
              <a:rPr lang="en-US" dirty="0" smtClean="0"/>
              <a:t>compared </a:t>
            </a:r>
            <a:r>
              <a:rPr lang="en-US" dirty="0"/>
              <a:t>with the SOCS3 and  </a:t>
            </a:r>
            <a:r>
              <a:rPr lang="en-US" dirty="0" smtClean="0"/>
              <a:t>pJAK2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0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906" y="862642"/>
            <a:ext cx="9057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 et al. (2005) used a recombinant cell-penetrating form of SOCS3 (CP-SCS3) to protect mice (C3H/</a:t>
            </a:r>
            <a:r>
              <a:rPr lang="en-US" dirty="0" err="1" smtClean="0"/>
              <a:t>HeJ</a:t>
            </a:r>
            <a:r>
              <a:rPr lang="en-US" dirty="0" smtClean="0"/>
              <a:t>) from  the lethal effects of SEB and LPS by reducing production of inflammatory cytokines and attenuating apoptosis and hemorrhagic necrosis . </a:t>
            </a:r>
          </a:p>
          <a:p>
            <a:r>
              <a:rPr lang="en-US" dirty="0" smtClean="0"/>
              <a:t>	Within 2 hours after injection, CP-SOCS3 was distributed In multiple organs and persisted for at least 8 hours </a:t>
            </a:r>
          </a:p>
          <a:p>
            <a:r>
              <a:rPr lang="en-US" dirty="0" smtClean="0"/>
              <a:t>	The membrane-</a:t>
            </a:r>
            <a:r>
              <a:rPr lang="en-US" dirty="0" err="1" smtClean="0"/>
              <a:t>translocating</a:t>
            </a:r>
            <a:r>
              <a:rPr lang="en-US" dirty="0" smtClean="0"/>
              <a:t> motif (MTM) was composed of  12 amino acids from a hydrophobic signal sequence form fibroblast growth factor 4.  The MTM was attached to either the N- terminal or C-terminal of SOCS3. Only these  forms were capable of penetrating RAW cells.</a:t>
            </a:r>
          </a:p>
          <a:p>
            <a:endParaRPr lang="en-US" dirty="0"/>
          </a:p>
          <a:p>
            <a:r>
              <a:rPr lang="en-US" b="1" dirty="0" smtClean="0"/>
              <a:t>Based on these observations, we tested whether the SOCS3 peptide mimetic could modify the cytotoxicity of the M1 polarization treatment or virus infection.</a:t>
            </a:r>
          </a:p>
          <a:p>
            <a:r>
              <a:rPr lang="en-US" b="1" dirty="0" smtClean="0"/>
              <a:t> 	</a:t>
            </a:r>
            <a:r>
              <a:rPr lang="en-US" dirty="0" smtClean="0"/>
              <a:t>The peptide </a:t>
            </a:r>
            <a:r>
              <a:rPr lang="en-US" dirty="0" err="1" smtClean="0"/>
              <a:t>mimetics</a:t>
            </a:r>
            <a:r>
              <a:rPr lang="en-US" dirty="0" smtClean="0"/>
              <a:t> in this present study were provided by Dr. H.M. Johnson and his colleagues , University of Florida at Gainesville.  These peptides contain an addition </a:t>
            </a:r>
            <a:r>
              <a:rPr lang="en-US" dirty="0"/>
              <a:t>of a</a:t>
            </a:r>
          </a:p>
          <a:p>
            <a:r>
              <a:rPr lang="en-US" dirty="0"/>
              <a:t>lipophilic group (</a:t>
            </a:r>
            <a:r>
              <a:rPr lang="en-US" dirty="0" err="1"/>
              <a:t>palmitoyl</a:t>
            </a:r>
            <a:r>
              <a:rPr lang="en-US" dirty="0"/>
              <a:t>-lysine) to the N terminus of the synthetic </a:t>
            </a:r>
            <a:r>
              <a:rPr lang="en-US" dirty="0" smtClean="0"/>
              <a:t>peptide which provides them with the ability to penetrate cells.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3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2660012"/>
              </p:ext>
            </p:extLst>
          </p:nvPr>
        </p:nvGraphicFramePr>
        <p:xfrm>
          <a:off x="4231672" y="629229"/>
          <a:ext cx="7870338" cy="5876814"/>
        </p:xfrm>
        <a:graphic>
          <a:graphicData uri="http://schemas.openxmlformats.org/presentationml/2006/ole">
            <p:oleObj spid="_x0000_s7179" name="SPW 12.0 Graph" r:id="rId3" imgW="5660224" imgH="4226080" progId="">
              <p:embed/>
            </p:oleObj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498642" y="2030814"/>
            <a:ext cx="1004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98642" y="1667436"/>
            <a:ext cx="89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P&gt;0.03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79669" y="2066673"/>
            <a:ext cx="974345" cy="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29466" y="1667436"/>
            <a:ext cx="10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P&lt;0.03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04478" y="2030814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45136" y="1667436"/>
            <a:ext cx="108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P&gt;0.03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67" y="5273479"/>
            <a:ext cx="1224567" cy="1338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6377" y="5165370"/>
            <a:ext cx="24318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SOC3 peptide </a:t>
            </a:r>
            <a:r>
              <a:rPr lang="en-US" sz="1400" dirty="0" smtClean="0"/>
              <a:t>(35</a:t>
            </a:r>
            <a:r>
              <a:rPr lang="el-GR" sz="1400" dirty="0" smtClean="0"/>
              <a:t>μ</a:t>
            </a:r>
            <a:r>
              <a:rPr lang="en-US" sz="1400" dirty="0" smtClean="0"/>
              <a:t>M/ml) or TC medium for 30  minutes prior to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LPS </a:t>
            </a:r>
            <a:r>
              <a:rPr lang="en-US" sz="1400" dirty="0"/>
              <a:t>(100 ng/ml)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IFN-</a:t>
            </a:r>
            <a:r>
              <a:rPr lang="el-GR" sz="1400" dirty="0"/>
              <a:t>γ</a:t>
            </a:r>
            <a:r>
              <a:rPr lang="en-US" sz="1400" dirty="0"/>
              <a:t> (20 ng/ml)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0.1 MOI HSV-1</a:t>
            </a:r>
          </a:p>
          <a:p>
            <a:r>
              <a:rPr lang="en-US" sz="1400" dirty="0" smtClean="0"/>
              <a:t>Incubate </a:t>
            </a:r>
            <a:r>
              <a:rPr lang="en-US" sz="1400" dirty="0"/>
              <a:t>24 hours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82034" y="5942698"/>
            <a:ext cx="40434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467" y="362309"/>
            <a:ext cx="34244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SOCS3 Peptide Mimetic protects macrophages (RAW 264.7) from the lytic effect of HSV-1 and from the lytic effect of M1 polarization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6197600"/>
            <a:ext cx="810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/>
              <a:t>Cell Viabilities of RAW 264.7 macrophages 24 hours after M1 polarization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277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158" y="448573"/>
            <a:ext cx="91257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CONCLUSIONS</a:t>
            </a:r>
          </a:p>
          <a:p>
            <a:pPr algn="ctr"/>
            <a:endParaRPr lang="en-US" sz="2800" dirty="0"/>
          </a:p>
          <a:p>
            <a:r>
              <a:rPr lang="en-US" sz="2400" dirty="0" smtClean="0"/>
              <a:t>S0CS3 peptide mimetic and the S0CS1 inhibitor (pJAK2) increased the viability of  polarized M1 cells over SOCS1-treated M1 J 774A.1 macrophages  similar to the observations in comparable cell groups infected with HSV-1 (p&lt;0.001)</a:t>
            </a:r>
          </a:p>
          <a:p>
            <a:r>
              <a:rPr lang="en-US" sz="2000" dirty="0" smtClean="0"/>
              <a:t>Prediction</a:t>
            </a:r>
            <a:r>
              <a:rPr lang="en-US" sz="2000" dirty="0"/>
              <a:t>: The </a:t>
            </a:r>
            <a:r>
              <a:rPr lang="en-US" sz="2000" dirty="0" smtClean="0"/>
              <a:t>anti-inflammatory </a:t>
            </a:r>
            <a:r>
              <a:rPr lang="en-US" sz="2000" dirty="0"/>
              <a:t>effect </a:t>
            </a:r>
            <a:r>
              <a:rPr lang="en-US" sz="2000" dirty="0" smtClean="0"/>
              <a:t>in these cells will be characterized by increased levels of IL-10 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 smtClean="0"/>
              <a:t>SOCS1 peptide mimetic decreases the viability of polarized M1 cells and HSV-1-infected M1 J774A.1 macrophages (p&lt;0.001)</a:t>
            </a:r>
          </a:p>
          <a:p>
            <a:r>
              <a:rPr lang="en-US" sz="2000" dirty="0" smtClean="0"/>
              <a:t>Prediction: The inflammatory effect in these cells will be characterized by increased levels of TNF-</a:t>
            </a:r>
            <a:r>
              <a:rPr lang="el-GR" sz="2000" dirty="0" smtClean="0"/>
              <a:t>α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SOCS3 Peptide Mimetic protects macrophages (RAW 264.7) from the lytic effect of HSV-1 and from the lytic effect of M1 polarization</a:t>
            </a:r>
          </a:p>
          <a:p>
            <a:endParaRPr lang="en-US" sz="2000" dirty="0" smtClean="0"/>
          </a:p>
          <a:p>
            <a:r>
              <a:rPr lang="en-US" sz="2000" dirty="0" smtClean="0"/>
              <a:t>These characterization are in progress at present.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71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81" y="373487"/>
            <a:ext cx="102387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Viruses</a:t>
            </a:r>
          </a:p>
          <a:p>
            <a:endParaRPr lang="en-US" b="1" dirty="0"/>
          </a:p>
          <a:p>
            <a:r>
              <a:rPr lang="en-US" b="1" dirty="0" smtClean="0"/>
              <a:t>Herpes Simplex Virus-1 strain </a:t>
            </a:r>
            <a:r>
              <a:rPr lang="en-US" b="1" dirty="0" err="1" smtClean="0"/>
              <a:t>Syn</a:t>
            </a:r>
            <a:r>
              <a:rPr lang="en-US" b="1" dirty="0" smtClean="0"/>
              <a:t> 17+ (HSV-1) </a:t>
            </a:r>
            <a:r>
              <a:rPr lang="en-US" dirty="0" smtClean="0"/>
              <a:t>initially </a:t>
            </a:r>
            <a:r>
              <a:rPr lang="en-US" dirty="0"/>
              <a:t>obtained from Dr. Nancy </a:t>
            </a:r>
            <a:r>
              <a:rPr lang="en-US" dirty="0" err="1"/>
              <a:t>Sawtell</a:t>
            </a:r>
            <a:r>
              <a:rPr lang="en-US" dirty="0"/>
              <a:t>, Children’s Hospital Medical Center, Cincinnati, OH was propagated on confluent monolayers of Vero cells. After 4-5 days post infection or when CPE was evident, the cells were spun down, supernatant was </a:t>
            </a:r>
            <a:r>
              <a:rPr lang="en-US" dirty="0" err="1"/>
              <a:t>aliquoted</a:t>
            </a:r>
            <a:r>
              <a:rPr lang="en-US" dirty="0"/>
              <a:t> and stored at -80⁰C. Virus was quantified by infecting Vero cell monolayers with different dilutions of virus and plaque forming units were counted to calculate volume required for 0.1 multiplicity of infection (MOI). </a:t>
            </a:r>
          </a:p>
          <a:p>
            <a:endParaRPr lang="en-US" dirty="0" smtClean="0"/>
          </a:p>
          <a:p>
            <a:r>
              <a:rPr lang="en-US" b="1" dirty="0" smtClean="0"/>
              <a:t>Dengue Virus  </a:t>
            </a:r>
            <a:r>
              <a:rPr lang="en-US" b="1" dirty="0"/>
              <a:t>DENV serotype 2 (DENV-2) </a:t>
            </a:r>
            <a:r>
              <a:rPr lang="en-US" dirty="0" smtClean="0"/>
              <a:t>was provided by Dr</a:t>
            </a:r>
            <a:r>
              <a:rPr lang="en-US" dirty="0"/>
              <a:t>. Eric M. Vela, </a:t>
            </a:r>
            <a:r>
              <a:rPr lang="en-US" dirty="0" smtClean="0"/>
              <a:t>Battelle Memorial Institute </a:t>
            </a:r>
            <a:r>
              <a:rPr lang="en-US" dirty="0"/>
              <a:t>Research </a:t>
            </a:r>
            <a:r>
              <a:rPr lang="en-US" dirty="0" smtClean="0"/>
              <a:t>Center.  DENV2 was propagated </a:t>
            </a:r>
            <a:r>
              <a:rPr lang="en-US" dirty="0"/>
              <a:t>on Vero 76 cells. Brieﬂy, Vero 76 cells grown in 100 mm petri dishes to a conﬂuence of approximately 85% at 37 °C, were infected with DENV-2 for 5-6 days or until CPE was evident. Cells were then scraped and centrifuged at 1500 rpm to eliminate cell debris. </a:t>
            </a:r>
            <a:r>
              <a:rPr lang="en-US" dirty="0" smtClean="0"/>
              <a:t>The </a:t>
            </a:r>
            <a:r>
              <a:rPr lang="en-US" dirty="0"/>
              <a:t>supernatant </a:t>
            </a:r>
            <a:r>
              <a:rPr lang="en-US" dirty="0" smtClean="0"/>
              <a:t>fluid was </a:t>
            </a:r>
            <a:r>
              <a:rPr lang="en-US" dirty="0" err="1"/>
              <a:t>aliquoted</a:t>
            </a:r>
            <a:r>
              <a:rPr lang="en-US" dirty="0"/>
              <a:t> and stored at −80°C until use. Dengue virus titers were determined by plaque assay </a:t>
            </a:r>
            <a:r>
              <a:rPr lang="en-US" dirty="0" smtClean="0"/>
              <a:t>on </a:t>
            </a:r>
            <a:r>
              <a:rPr lang="en-US" dirty="0"/>
              <a:t>conﬂuent monolayers of Vero 76 cells grown in 6-well plates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Murine Macrophage Cell Lines</a:t>
            </a:r>
            <a:endParaRPr lang="en-US" b="1" dirty="0"/>
          </a:p>
          <a:p>
            <a:r>
              <a:rPr lang="en-US" b="1" dirty="0" smtClean="0"/>
              <a:t>264.7 (ATCC TIB-71) and J774A.1 (TIB-67) cells lines </a:t>
            </a:r>
            <a:r>
              <a:rPr lang="en-US" dirty="0" smtClean="0"/>
              <a:t>were obtained from the American Type Culture Collection (ATCC) Manassas, VA.</a:t>
            </a:r>
          </a:p>
          <a:p>
            <a:endParaRPr lang="en-US" dirty="0" smtClean="0"/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2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Significance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3067" y="2065867"/>
            <a:ext cx="90762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Benefits of SOCS3 Peptide  Mimetic</a:t>
            </a:r>
          </a:p>
          <a:p>
            <a:r>
              <a:rPr lang="en-US" sz="2400" dirty="0" smtClean="0"/>
              <a:t>	Neuro inflammation- already shown in microglial cells  by </a:t>
            </a:r>
            <a:r>
              <a:rPr lang="en-US" sz="2400" dirty="0" err="1" smtClean="0"/>
              <a:t>Benveniste’s</a:t>
            </a:r>
            <a:r>
              <a:rPr lang="en-US" sz="2400" dirty="0" smtClean="0"/>
              <a:t> group (Qin et al, 2012).</a:t>
            </a:r>
          </a:p>
          <a:p>
            <a:endParaRPr lang="en-US" sz="2400" dirty="0"/>
          </a:p>
          <a:p>
            <a:r>
              <a:rPr lang="en-US" sz="2400" dirty="0" smtClean="0"/>
              <a:t>	Anti-inflammatory effects  in inflammatory diseases including viral diseases such as Dengue fever and autoimmune tissue destruction.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Benefits of SOCS1 Peptide Mimetic</a:t>
            </a:r>
          </a:p>
          <a:p>
            <a:r>
              <a:rPr lang="en-US" sz="2400" dirty="0" smtClean="0"/>
              <a:t>	Convert the M2-type macrophage in solid tumors to an inflammatory M1 phenotype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758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2" y="-2265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356" y="676682"/>
            <a:ext cx="115137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Ahmed </a:t>
            </a:r>
            <a:r>
              <a:rPr lang="en-US" sz="1600" dirty="0"/>
              <a:t>C M, </a:t>
            </a:r>
            <a:r>
              <a:rPr lang="en-US" sz="1600" dirty="0" err="1"/>
              <a:t>Dabelic</a:t>
            </a:r>
            <a:r>
              <a:rPr lang="en-US" sz="1600" dirty="0"/>
              <a:t> R, </a:t>
            </a:r>
            <a:r>
              <a:rPr lang="en-US" sz="1600" dirty="0" err="1"/>
              <a:t>Waiboci</a:t>
            </a:r>
            <a:r>
              <a:rPr lang="en-US" sz="1600" dirty="0"/>
              <a:t> L W, </a:t>
            </a:r>
            <a:r>
              <a:rPr lang="en-US" sz="1600" i="1" dirty="0"/>
              <a:t>et al.</a:t>
            </a:r>
            <a:r>
              <a:rPr lang="en-US" sz="1600" dirty="0"/>
              <a:t> 2009. SOCS-1 </a:t>
            </a:r>
            <a:r>
              <a:rPr lang="en-US" sz="1600" dirty="0" err="1"/>
              <a:t>mimetics</a:t>
            </a:r>
            <a:r>
              <a:rPr lang="en-US" sz="1600" dirty="0"/>
              <a:t> protect mice against lethal poxvirus infection: Identification of a novel endogenous antiviral system. </a:t>
            </a:r>
            <a:r>
              <a:rPr lang="en-US" sz="1600" u="sng" dirty="0"/>
              <a:t>J </a:t>
            </a:r>
            <a:r>
              <a:rPr lang="en-US" sz="1600" u="sng" dirty="0" err="1"/>
              <a:t>Virol</a:t>
            </a:r>
            <a:r>
              <a:rPr lang="en-US" sz="1600" u="sng" dirty="0"/>
              <a:t> </a:t>
            </a:r>
            <a:r>
              <a:rPr lang="en-US" sz="1600" dirty="0"/>
              <a:t>83:1402-1415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Frey K.G., Ahmed C.H.I., </a:t>
            </a:r>
            <a:r>
              <a:rPr lang="en-US" sz="1600" dirty="0" err="1"/>
              <a:t>Dabelic</a:t>
            </a:r>
            <a:r>
              <a:rPr lang="en-US" sz="1600" dirty="0"/>
              <a:t> R., </a:t>
            </a:r>
            <a:r>
              <a:rPr lang="en-US" sz="1600" i="1" dirty="0"/>
              <a:t>et al.</a:t>
            </a:r>
            <a:r>
              <a:rPr lang="en-US" sz="1600" dirty="0"/>
              <a:t> 2009. HSV-1-induced SOCS-1 expression in keratinocytes: Use of a SOCS-1 antagonist to block a novel mechanism of viral immune evasion.  </a:t>
            </a:r>
            <a:r>
              <a:rPr lang="en-US" sz="1600" u="sng" dirty="0"/>
              <a:t>J </a:t>
            </a:r>
            <a:r>
              <a:rPr lang="en-US" sz="1600" u="sng" dirty="0" err="1"/>
              <a:t>Immunol</a:t>
            </a:r>
            <a:r>
              <a:rPr lang="en-US" sz="1600" b="1" i="1" dirty="0"/>
              <a:t> </a:t>
            </a:r>
            <a:r>
              <a:rPr lang="en-US" sz="1600" dirty="0"/>
              <a:t>183:</a:t>
            </a:r>
            <a:r>
              <a:rPr lang="en-US" sz="1600" b="1" dirty="0"/>
              <a:t> </a:t>
            </a:r>
            <a:r>
              <a:rPr lang="en-US" sz="1600" dirty="0"/>
              <a:t>1253-1262</a:t>
            </a:r>
            <a:r>
              <a:rPr lang="en-US" sz="1600" b="1" dirty="0"/>
              <a:t>.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/>
              <a:t>Nowoslawski</a:t>
            </a:r>
            <a:r>
              <a:rPr lang="en-US" sz="1600" dirty="0"/>
              <a:t> Akhtar L., and </a:t>
            </a:r>
            <a:r>
              <a:rPr lang="en-US" sz="1600" dirty="0" err="1"/>
              <a:t>Benveniste</a:t>
            </a:r>
            <a:r>
              <a:rPr lang="en-US" sz="1600" dirty="0"/>
              <a:t> E.N.  2011. Viral Exploitation of Host </a:t>
            </a:r>
            <a:r>
              <a:rPr lang="en-US" sz="1600" dirty="0" smtClean="0"/>
              <a:t>SOCS Protein </a:t>
            </a:r>
            <a:r>
              <a:rPr lang="en-US" sz="1600" dirty="0"/>
              <a:t>Functions. </a:t>
            </a:r>
            <a:r>
              <a:rPr lang="en-US" sz="1600" u="sng" dirty="0"/>
              <a:t>J </a:t>
            </a:r>
            <a:r>
              <a:rPr lang="en-US" sz="1600" u="sng" dirty="0" err="1"/>
              <a:t>Virol</a:t>
            </a:r>
            <a:r>
              <a:rPr lang="en-US" sz="1600" dirty="0"/>
              <a:t> 85: 1912-1921.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Qin </a:t>
            </a:r>
            <a:r>
              <a:rPr lang="en-US" sz="1600" dirty="0"/>
              <a:t>H., </a:t>
            </a:r>
            <a:r>
              <a:rPr lang="en-US" sz="1600" dirty="0" err="1"/>
              <a:t>Yeh</a:t>
            </a:r>
            <a:r>
              <a:rPr lang="en-US" sz="1600" dirty="0"/>
              <a:t>, W-I., De </a:t>
            </a:r>
            <a:r>
              <a:rPr lang="en-US" sz="1600" dirty="0" err="1"/>
              <a:t>Sarno</a:t>
            </a:r>
            <a:r>
              <a:rPr lang="en-US" sz="1600" dirty="0"/>
              <a:t>, P., </a:t>
            </a:r>
            <a:r>
              <a:rPr lang="en-US" sz="1600" i="1" dirty="0"/>
              <a:t>et al</a:t>
            </a:r>
            <a:r>
              <a:rPr lang="en-US" sz="1600" dirty="0"/>
              <a:t>. 2012a. Signal transducer and activator of transcription-3/suppressor of cytokine signaling-3 (STAT3/SOCS3) axis in myeloid cells regulates </a:t>
            </a:r>
            <a:r>
              <a:rPr lang="en-US" sz="1600" dirty="0" err="1"/>
              <a:t>neuroinflammation</a:t>
            </a:r>
            <a:r>
              <a:rPr lang="en-US" sz="1600" dirty="0"/>
              <a:t>.  </a:t>
            </a:r>
            <a:r>
              <a:rPr lang="en-US" sz="1600" u="sng" dirty="0" err="1">
                <a:hlinkClick r:id="rId2"/>
              </a:rPr>
              <a:t>Proc</a:t>
            </a:r>
            <a:r>
              <a:rPr lang="en-US" sz="1600" u="sng" dirty="0">
                <a:hlinkClick r:id="rId2"/>
              </a:rPr>
              <a:t> </a:t>
            </a:r>
            <a:r>
              <a:rPr lang="en-US" sz="1600" u="sng" dirty="0" err="1">
                <a:hlinkClick r:id="rId2"/>
              </a:rPr>
              <a:t>Natl</a:t>
            </a:r>
            <a:r>
              <a:rPr lang="en-US" sz="1600" u="sng" dirty="0">
                <a:hlinkClick r:id="rId2"/>
              </a:rPr>
              <a:t> </a:t>
            </a:r>
            <a:r>
              <a:rPr lang="en-US" sz="1600" u="sng" dirty="0" err="1">
                <a:hlinkClick r:id="rId2"/>
              </a:rPr>
              <a:t>Acad</a:t>
            </a:r>
            <a:r>
              <a:rPr lang="en-US" sz="1600" u="sng" dirty="0">
                <a:hlinkClick r:id="rId2"/>
              </a:rPr>
              <a:t> </a:t>
            </a:r>
            <a:r>
              <a:rPr lang="en-US" sz="1600" u="sng" dirty="0" err="1">
                <a:hlinkClick r:id="rId2"/>
              </a:rPr>
              <a:t>Sci</a:t>
            </a:r>
            <a:r>
              <a:rPr lang="en-US" sz="1600" u="sng" dirty="0">
                <a:hlinkClick r:id="rId2"/>
              </a:rPr>
              <a:t> U S A</a:t>
            </a:r>
            <a:r>
              <a:rPr lang="en-US" sz="1600" dirty="0"/>
              <a:t> 109 (13) 5004-5009.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Qin H., </a:t>
            </a:r>
            <a:r>
              <a:rPr lang="en-US" sz="1600" dirty="0" err="1"/>
              <a:t>Holdbrooks</a:t>
            </a:r>
            <a:r>
              <a:rPr lang="en-US" sz="1600" dirty="0"/>
              <a:t> A.T., Liu Y., </a:t>
            </a:r>
            <a:r>
              <a:rPr lang="en-US" sz="1600" i="1" dirty="0"/>
              <a:t>et al</a:t>
            </a:r>
            <a:r>
              <a:rPr lang="en-US" sz="1600" dirty="0"/>
              <a:t>. 2012b. SOCS3 deficiency promotes M1 macrophage polarization and inflammation. </a:t>
            </a:r>
            <a:r>
              <a:rPr lang="en-US" sz="1600" u="sng" dirty="0"/>
              <a:t>J </a:t>
            </a:r>
            <a:r>
              <a:rPr lang="en-US" sz="1600" u="sng" dirty="0" err="1"/>
              <a:t>Immunol</a:t>
            </a:r>
            <a:r>
              <a:rPr lang="en-US" sz="1600" dirty="0"/>
              <a:t> 189: 3439-3448.</a:t>
            </a:r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dirty="0" smtClean="0"/>
              <a:t>Bigley NJ. 2014. </a:t>
            </a:r>
            <a:r>
              <a:rPr lang="en-US" sz="1600" b="1" dirty="0"/>
              <a:t> </a:t>
            </a:r>
            <a:r>
              <a:rPr lang="en-US" sz="1600" dirty="0" smtClean="0"/>
              <a:t>Complexity </a:t>
            </a:r>
            <a:r>
              <a:rPr lang="en-US" sz="1600" dirty="0"/>
              <a:t>of Interferon-</a:t>
            </a:r>
            <a:r>
              <a:rPr lang="en-US" sz="1600" dirty="0">
                <a:sym typeface="Symbol" panose="05050102010706020507" pitchFamily="18" charset="2"/>
              </a:rPr>
              <a:t></a:t>
            </a:r>
            <a:r>
              <a:rPr lang="en-US" sz="1600" dirty="0"/>
              <a:t> Interactions with </a:t>
            </a:r>
            <a:r>
              <a:rPr lang="en-US" sz="1600" dirty="0" smtClean="0"/>
              <a:t>HSV-1. Frontiers in Immunology/Immunotherapies and Vaccines. Feb 2014/</a:t>
            </a:r>
            <a:r>
              <a:rPr lang="en-US" sz="1600" dirty="0" err="1" smtClean="0"/>
              <a:t>vol</a:t>
            </a:r>
            <a:r>
              <a:rPr lang="en-US" sz="1600" dirty="0" smtClean="0"/>
              <a:t> 5/article 15.</a:t>
            </a:r>
          </a:p>
          <a:p>
            <a:endParaRPr lang="en-US" sz="1600" dirty="0"/>
          </a:p>
          <a:p>
            <a:r>
              <a:rPr lang="en-US" sz="1600" dirty="0"/>
              <a:t>Reichard AC, Cheemarla NR, Bigley NJ.</a:t>
            </a:r>
            <a:r>
              <a:rPr lang="en-US" sz="1600" dirty="0">
                <a:hlinkClick r:id="rId3"/>
              </a:rPr>
              <a:t> SOCS1/3 Expression Levels in HSV-1-Infected, Cytokine-Polarized and -</a:t>
            </a:r>
            <a:r>
              <a:rPr lang="en-US" sz="1600" dirty="0" err="1">
                <a:hlinkClick r:id="rId3"/>
              </a:rPr>
              <a:t>Unpolarized</a:t>
            </a:r>
            <a:r>
              <a:rPr lang="en-US" sz="1600" dirty="0">
                <a:hlinkClick r:id="rId3"/>
              </a:rPr>
              <a:t> Macrophages.</a:t>
            </a:r>
            <a:r>
              <a:rPr lang="en-US" sz="1600" dirty="0"/>
              <a:t> J Interferon Cytokine Res. 2014 Jun 23. [</a:t>
            </a:r>
            <a:r>
              <a:rPr lang="en-US" sz="1600" dirty="0" err="1"/>
              <a:t>Epub</a:t>
            </a:r>
            <a:r>
              <a:rPr lang="en-US" sz="1600" dirty="0"/>
              <a:t> ahead of print]</a:t>
            </a:r>
          </a:p>
          <a:p>
            <a:endParaRPr lang="en-US" sz="1600" dirty="0"/>
          </a:p>
          <a:p>
            <a:r>
              <a:rPr lang="en-US" sz="1600" dirty="0" err="1"/>
              <a:t>Jaguin</a:t>
            </a:r>
            <a:r>
              <a:rPr lang="en-US" sz="1600" dirty="0"/>
              <a:t> M., </a:t>
            </a:r>
            <a:r>
              <a:rPr lang="en-US" sz="1600" dirty="0" err="1"/>
              <a:t>Houlbert</a:t>
            </a:r>
            <a:r>
              <a:rPr lang="en-US" sz="1600" dirty="0"/>
              <a:t> N., Fardel O., et al. 2013. Polarization profiles of human M-CSF-generated macrophages and comparison of M1 markers in classically activated macrophages from GM-CSF and MS origin. </a:t>
            </a:r>
            <a:r>
              <a:rPr lang="en-US" sz="1600" u="sng" dirty="0"/>
              <a:t>Cell </a:t>
            </a:r>
            <a:r>
              <a:rPr lang="en-US" sz="1600" u="sng" dirty="0" err="1"/>
              <a:t>Immunol</a:t>
            </a:r>
            <a:r>
              <a:rPr lang="en-US" sz="1600" dirty="0"/>
              <a:t> 281:51-61.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6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15" y="483079"/>
            <a:ext cx="10627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Qasimi</a:t>
            </a:r>
            <a:r>
              <a:rPr lang="en-US" dirty="0"/>
              <a:t> P., Ming-</a:t>
            </a:r>
            <a:r>
              <a:rPr lang="en-US" dirty="0" err="1"/>
              <a:t>Lum</a:t>
            </a:r>
            <a:r>
              <a:rPr lang="en-US" dirty="0"/>
              <a:t> A., </a:t>
            </a:r>
            <a:r>
              <a:rPr lang="en-US" dirty="0" err="1"/>
              <a:t>Ghanipour</a:t>
            </a:r>
            <a:r>
              <a:rPr lang="en-US" dirty="0"/>
              <a:t> A., </a:t>
            </a:r>
            <a:r>
              <a:rPr lang="en-US" i="1" dirty="0"/>
              <a:t>et al. </a:t>
            </a:r>
            <a:r>
              <a:rPr lang="en-US" dirty="0"/>
              <a:t>2006. Divergent mechanisms utilized by SOCS3 to mediate interleukin-10 inhibition of tumor necrosis factor α and nitric oxide production by macrophages. </a:t>
            </a:r>
            <a:r>
              <a:rPr lang="en-US" u="sng" dirty="0"/>
              <a:t>J </a:t>
            </a:r>
            <a:r>
              <a:rPr lang="en-US" u="sng" dirty="0" err="1"/>
              <a:t>Biol</a:t>
            </a:r>
            <a:r>
              <a:rPr lang="en-US" u="sng" dirty="0"/>
              <a:t> </a:t>
            </a:r>
            <a:r>
              <a:rPr lang="en-US" u="sng" dirty="0" err="1"/>
              <a:t>Chem</a:t>
            </a:r>
            <a:r>
              <a:rPr lang="en-US" i="1" dirty="0"/>
              <a:t> </a:t>
            </a:r>
            <a:r>
              <a:rPr lang="en-US" dirty="0"/>
              <a:t>281:6316-6324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Dennis V.A,. Jefferson A., Singh S.R., et al. 2006.Interleulin-10  anti-inflammatory response to  </a:t>
            </a:r>
            <a:r>
              <a:rPr lang="en-US" i="1" dirty="0" err="1" smtClean="0"/>
              <a:t>Borrelia</a:t>
            </a:r>
            <a:r>
              <a:rPr lang="en-US" i="1" dirty="0" smtClean="0"/>
              <a:t> </a:t>
            </a:r>
            <a:r>
              <a:rPr lang="en-US" i="1" dirty="0" err="1" smtClean="0"/>
              <a:t>burgdorferi</a:t>
            </a:r>
            <a:r>
              <a:rPr lang="en-US" i="1" dirty="0" smtClean="0"/>
              <a:t>, </a:t>
            </a:r>
            <a:r>
              <a:rPr lang="en-US" dirty="0" smtClean="0"/>
              <a:t> the agent of Lyme Disease: a possible role for suppressor of cytokine signaling 1 and 3. Infect. Immun.. 74;5780-5789.</a:t>
            </a:r>
          </a:p>
          <a:p>
            <a:endParaRPr lang="en-US" i="1" dirty="0"/>
          </a:p>
          <a:p>
            <a:r>
              <a:rPr lang="en-US" dirty="0" smtClean="0"/>
              <a:t>Jo D., </a:t>
            </a:r>
            <a:r>
              <a:rPr lang="en-US" dirty="0" err="1" smtClean="0"/>
              <a:t>Danya</a:t>
            </a:r>
            <a:r>
              <a:rPr lang="en-US" dirty="0" smtClean="0"/>
              <a:t> l., Collins R.D., </a:t>
            </a:r>
            <a:r>
              <a:rPr lang="en-US" dirty="0" err="1" smtClean="0"/>
              <a:t>Hawiger</a:t>
            </a:r>
            <a:r>
              <a:rPr lang="en-US" dirty="0" smtClean="0"/>
              <a:t> J. 2005, intracellular protein therapy with SOCS3 inhibits inflammation and apoptosis.  Nature Med. 11:892-898.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9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7" y="254001"/>
            <a:ext cx="92625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Acknowledgements</a:t>
            </a:r>
          </a:p>
          <a:p>
            <a:pPr algn="ctr"/>
            <a:endParaRPr lang="en-US" dirty="0" smtClean="0"/>
          </a:p>
          <a:p>
            <a:r>
              <a:rPr lang="en-US" sz="2000" b="1" dirty="0" smtClean="0"/>
              <a:t>Graduate Students</a:t>
            </a:r>
          </a:p>
          <a:p>
            <a:r>
              <a:rPr lang="en-US" sz="2000" b="1" dirty="0" smtClean="0"/>
              <a:t>Adam C. Reichard</a:t>
            </a:r>
          </a:p>
          <a:p>
            <a:r>
              <a:rPr lang="en-US" sz="2000" b="1" dirty="0" smtClean="0"/>
              <a:t>Nagarjuna Reddy Cheemarla</a:t>
            </a:r>
          </a:p>
          <a:p>
            <a:r>
              <a:rPr lang="en-US" sz="2000" b="1" dirty="0" smtClean="0"/>
              <a:t>Sarah Al Sharif</a:t>
            </a:r>
          </a:p>
          <a:p>
            <a:r>
              <a:rPr lang="en-US" sz="2000" b="1" dirty="0" smtClean="0"/>
              <a:t>Hind </a:t>
            </a:r>
            <a:r>
              <a:rPr lang="en-US" sz="2000" b="1" dirty="0" err="1" smtClean="0"/>
              <a:t>Albershi</a:t>
            </a:r>
            <a:endParaRPr lang="en-US" sz="2000" b="1" dirty="0" smtClean="0"/>
          </a:p>
          <a:p>
            <a:r>
              <a:rPr lang="en-US" sz="2000" b="1" dirty="0" smtClean="0"/>
              <a:t>Kelley J. Williams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University of Florida Colleagues contributing the SOCS peptides and inhibitor</a:t>
            </a:r>
          </a:p>
          <a:p>
            <a:r>
              <a:rPr lang="en-US" sz="2000" b="1" dirty="0" smtClean="0"/>
              <a:t>Drs. Howard M. Johnson, </a:t>
            </a:r>
            <a:r>
              <a:rPr lang="en-US" sz="2000" b="1" dirty="0" err="1" smtClean="0"/>
              <a:t>Chulbul</a:t>
            </a:r>
            <a:r>
              <a:rPr lang="en-US" sz="2000" b="1" dirty="0" smtClean="0"/>
              <a:t> M.I. Ahmed, and Joseph Larkin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Dr. Barbara E. Hull, Director of the Microbiology and Immunology Program, Wright State University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447" y="304799"/>
            <a:ext cx="7578425" cy="5387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328" y="5692586"/>
            <a:ext cx="993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DENV2 infection of RAW 264.7 macrophages  at 3 days post infection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045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imes New Roman"/>
                <a:cs typeface="Times New Roman"/>
              </a:rPr>
              <a:t>     Macrophage Polarization Treatment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3200400" y="1447800"/>
            <a:ext cx="2743200" cy="1524000"/>
          </a:xfrm>
          <a:prstGeom prst="irregularSeal2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828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M0</a:t>
            </a:r>
            <a:endParaRPr lang="en-US" sz="36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13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No treatment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Left Arrow 5"/>
          <p:cNvSpPr/>
          <p:nvPr/>
        </p:nvSpPr>
        <p:spPr>
          <a:xfrm rot="18450523">
            <a:off x="2334905" y="3336579"/>
            <a:ext cx="1295400" cy="762000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LPS (100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/mL)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IFN-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 (20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/mL)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or 12-24 hours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914400" y="4495800"/>
            <a:ext cx="2743200" cy="1524000"/>
          </a:xfrm>
          <a:prstGeom prst="irregularSeal2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M1</a:t>
            </a:r>
            <a:endParaRPr lang="en-US" sz="36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Left Arrow 9"/>
          <p:cNvSpPr/>
          <p:nvPr/>
        </p:nvSpPr>
        <p:spPr>
          <a:xfrm rot="14067817">
            <a:off x="5144193" y="3339308"/>
            <a:ext cx="1295400" cy="762000"/>
          </a:xfrm>
          <a:prstGeom prst="lef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5638800" y="4495800"/>
            <a:ext cx="2743200" cy="1524000"/>
          </a:xfrm>
          <a:prstGeom prst="irregularSeal2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M2</a:t>
            </a:r>
            <a:endParaRPr lang="en-US" sz="36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5867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400" y="48768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5715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5800" y="5334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4572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43200" y="5715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200" y="4953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67600" y="4267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0" y="5943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38800" y="4953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1371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19050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57600" y="28956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27432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1000" y="14478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1371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CD86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2590800" y="5181600"/>
            <a:ext cx="457200" cy="3048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2286000" y="4800600"/>
            <a:ext cx="457200" cy="3048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1371600" y="5410200"/>
            <a:ext cx="457200" cy="3048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152400" y="1828800"/>
            <a:ext cx="457200" cy="3048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17526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SOCS1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7315200" y="50292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6" name="Cloud 35"/>
          <p:cNvSpPr/>
          <p:nvPr/>
        </p:nvSpPr>
        <p:spPr>
          <a:xfrm>
            <a:off x="6172200" y="54102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7" name="Cloud 36"/>
          <p:cNvSpPr/>
          <p:nvPr/>
        </p:nvSpPr>
        <p:spPr>
          <a:xfrm>
            <a:off x="6096000" y="51054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8" name="Cloud 37"/>
          <p:cNvSpPr/>
          <p:nvPr/>
        </p:nvSpPr>
        <p:spPr>
          <a:xfrm>
            <a:off x="152400" y="22860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2209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SOCS3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3657600" y="23622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4876800" y="19050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2" name="Cloud 41"/>
          <p:cNvSpPr/>
          <p:nvPr/>
        </p:nvSpPr>
        <p:spPr>
          <a:xfrm>
            <a:off x="3733800" y="1981200"/>
            <a:ext cx="457200" cy="304800"/>
          </a:xfrm>
          <a:prstGeom prst="cloud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3124200"/>
            <a:ext cx="207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20 ng/mL </a:t>
            </a:r>
            <a:r>
              <a:rPr lang="en-US" dirty="0" smtClean="0">
                <a:latin typeface="Times New Roman"/>
                <a:cs typeface="Times New Roman"/>
              </a:rPr>
              <a:t>IL-4 for 12-24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DSCN0374.JPG"/>
          <p:cNvPicPr>
            <a:picLocks noChangeAspect="1"/>
          </p:cNvPicPr>
          <p:nvPr/>
        </p:nvPicPr>
        <p:blipFill>
          <a:blip r:embed="rId2" cstate="print"/>
          <a:srcRect t="-24712" b="-24712"/>
          <a:stretch>
            <a:fillRect/>
          </a:stretch>
        </p:blipFill>
        <p:spPr>
          <a:xfrm>
            <a:off x="3662971" y="-445150"/>
            <a:ext cx="3618756" cy="4055454"/>
          </a:xfrm>
          <a:prstGeom prst="rect">
            <a:avLst/>
          </a:prstGeom>
        </p:spPr>
      </p:pic>
      <p:pic>
        <p:nvPicPr>
          <p:cNvPr id="9" name="Content Placeholder 4" descr="DSCN0371.JPG"/>
          <p:cNvPicPr>
            <a:picLocks noChangeAspect="1"/>
          </p:cNvPicPr>
          <p:nvPr/>
        </p:nvPicPr>
        <p:blipFill>
          <a:blip r:embed="rId3" cstate="print"/>
          <a:srcRect t="-24712" b="-24712"/>
          <a:stretch>
            <a:fillRect/>
          </a:stretch>
        </p:blipFill>
        <p:spPr>
          <a:xfrm>
            <a:off x="1255690" y="3178342"/>
            <a:ext cx="3283426" cy="3679658"/>
          </a:xfrm>
          <a:prstGeom prst="rect">
            <a:avLst/>
          </a:prstGeom>
        </p:spPr>
      </p:pic>
      <p:pic>
        <p:nvPicPr>
          <p:cNvPr id="11" name="Content Placeholder 5" descr="DSCN0372.JPG"/>
          <p:cNvPicPr>
            <a:picLocks noChangeAspect="1"/>
          </p:cNvPicPr>
          <p:nvPr/>
        </p:nvPicPr>
        <p:blipFill>
          <a:blip r:embed="rId4" cstate="print"/>
          <a:srcRect t="-24712" b="-24712"/>
          <a:stretch>
            <a:fillRect/>
          </a:stretch>
        </p:blipFill>
        <p:spPr>
          <a:xfrm>
            <a:off x="7081308" y="3011594"/>
            <a:ext cx="3432219" cy="384640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128647" y="2989536"/>
            <a:ext cx="695459" cy="65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18986" y="2846231"/>
            <a:ext cx="649696" cy="65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7403" y="6194738"/>
            <a:ext cx="701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J774A.1 Macrophages at 24 hours after polarization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7403" y="2989536"/>
            <a:ext cx="110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LPS &amp; IFN-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2795" y="2989536"/>
            <a:ext cx="58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96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357" y="-461495"/>
            <a:ext cx="4410368" cy="494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36" y="3709115"/>
            <a:ext cx="6201317" cy="283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726" y="1700011"/>
            <a:ext cx="260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M1 J774A.1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69747" y="5074276"/>
            <a:ext cx="163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M1 RAW 264.7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62153" y="6239953"/>
            <a:ext cx="483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Vacuolated M1 Macrophages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243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0592699"/>
              </p:ext>
            </p:extLst>
          </p:nvPr>
        </p:nvGraphicFramePr>
        <p:xfrm>
          <a:off x="2601532" y="903805"/>
          <a:ext cx="5038725" cy="2144332"/>
        </p:xfrm>
        <a:graphic>
          <a:graphicData uri="http://schemas.openxmlformats.org/presentationml/2006/ole">
            <p:oleObj spid="_x0000_s5146" name="Bitmap Image" r:id="rId3" imgW="5020376" imgH="1943371" progId="PBrush">
              <p:embed/>
            </p:oleObj>
          </a:graphicData>
        </a:graphic>
      </p:graphicFrame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057" y="3048137"/>
            <a:ext cx="5029200" cy="3761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56079" y="220915"/>
            <a:ext cx="463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b="1" dirty="0" smtClean="0"/>
              <a:t>J774A.1 </a:t>
            </a:r>
            <a:r>
              <a:rPr lang="en-US" b="1" dirty="0"/>
              <a:t>Macrophages</a:t>
            </a:r>
          </a:p>
          <a:p>
            <a:r>
              <a:rPr lang="en-US" dirty="0" smtClean="0"/>
              <a:t>Uninfected                          HSV-1-infected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9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1" y="742568"/>
            <a:ext cx="6579037" cy="6115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57" y="116120"/>
            <a:ext cx="47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RAW 264.7 Macrophages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06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1854</Words>
  <Application>Microsoft Office PowerPoint</Application>
  <PresentationFormat>Custom</PresentationFormat>
  <Paragraphs>219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Bitmap Image</vt:lpstr>
      <vt:lpstr>Image</vt:lpstr>
      <vt:lpstr>SPW 12.0 Graph</vt:lpstr>
      <vt:lpstr>Differential Expression of SOCS1/SOCS3 Ratios in Virus-Infected Macrophage Cell Lines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J774.1 macrophages polarized to M1 phenotype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Significance</vt:lpstr>
      <vt:lpstr>References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J. Bigley</dc:creator>
  <cp:lastModifiedBy>Nivedita-Pc</cp:lastModifiedBy>
  <cp:revision>118</cp:revision>
  <cp:lastPrinted>2014-08-21T20:45:08Z</cp:lastPrinted>
  <dcterms:created xsi:type="dcterms:W3CDTF">2014-08-19T18:59:31Z</dcterms:created>
  <dcterms:modified xsi:type="dcterms:W3CDTF">2014-09-28T14:57:21Z</dcterms:modified>
</cp:coreProperties>
</file>