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tiff" ContentType="image/tif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7" r:id="rId2"/>
    <p:sldId id="338" r:id="rId3"/>
    <p:sldId id="339" r:id="rId4"/>
    <p:sldId id="332" r:id="rId5"/>
    <p:sldId id="300" r:id="rId6"/>
    <p:sldId id="298" r:id="rId7"/>
    <p:sldId id="340" r:id="rId8"/>
    <p:sldId id="330" r:id="rId9"/>
    <p:sldId id="337" r:id="rId10"/>
    <p:sldId id="324" r:id="rId11"/>
    <p:sldId id="331" r:id="rId12"/>
    <p:sldId id="325" r:id="rId13"/>
    <p:sldId id="328" r:id="rId14"/>
    <p:sldId id="333" r:id="rId15"/>
    <p:sldId id="327" r:id="rId16"/>
    <p:sldId id="326" r:id="rId17"/>
    <p:sldId id="335" r:id="rId18"/>
    <p:sldId id="315" r:id="rId19"/>
    <p:sldId id="308" r:id="rId20"/>
    <p:sldId id="310" r:id="rId21"/>
    <p:sldId id="33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3026" autoAdjust="0"/>
  </p:normalViewPr>
  <p:slideViewPr>
    <p:cSldViewPr>
      <p:cViewPr>
        <p:scale>
          <a:sx n="62" d="100"/>
          <a:sy n="62" d="100"/>
        </p:scale>
        <p:origin x="-15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nekhai\Dropbox\Sergei\manuscripts\IKB-Paper\comparison%20of%20SIH%20to%20Bpt%20and%20PpY%20020510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eting%202015\Omics\Final%20Data\Gene%20expression_THP1%20and%20PBMC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eting%202015\Omics\Final%20Data\Gene%20expression_THP1%20and%20PBMC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eting%202015\Omics\Final%20Data\FPN1%20KD-Contro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eting%202015\Omics\Final%20Data\FPNKD-ENe-Gag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ickle%20cell%20paper\HIf1%20KD_THP1_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eting%202015\Omics\Final%20Data\Hif1KD_Ene_Gag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eting%202015\THp1-Cell%20cycle_Hm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Kumari%20AAC%202014\IKB-Paper-May-2013\Western%20Blot\IKB_WB_051614\IKB%20Normalised-Hm_0516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Kumari%20AAC%202014\Western%20Blot\IKB_paper%20western\p65_060514.csv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nekhai\Dropbox\Sergei\manuscripts\IKB-Paper\THR%20RT%20PCR%200717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nekhai\Dropbox\Sergei\manuscripts\IKB-Paper\IKB4-NP-0921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July2013\IKB-Paper-May-2013\IKB-Final%20figure-files\P2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eting%202015\Omics\Final%20Data\Ene-Gag_THP1,%20PBMC_0125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eting%202015\Omics\Final%20Data\Ene-Gag_THP1,%20PBMC_01251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meeting%202015\Omics\Final%20Data\THP1%20and%20PBMC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meeting%202015\Omics\Final%20Data\THP1%20and%20PBM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1903399770341239"/>
          <c:y val="4.7732696897376671E-2"/>
          <c:w val="0.55596620734908164"/>
          <c:h val="0.73747016706443913"/>
        </c:manualLayout>
      </c:layout>
      <c:scatterChart>
        <c:scatterStyle val="smoothMarker"/>
        <c:ser>
          <c:idx val="1"/>
          <c:order val="0"/>
          <c:tx>
            <c:strRef>
              <c:f>'comparison of SIH to Bpt and Pp'!$AO$39</c:f>
              <c:strCache>
                <c:ptCount val="1"/>
                <c:pt idx="0">
                  <c:v>FeS+SIH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'comparison of SIH to Bpt and Pp'!$AO$56:$AO$70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7.4116659511912521E-3</c:v>
                  </c:pt>
                  <c:pt idx="2">
                    <c:v>1.3462964898917313E-2</c:v>
                  </c:pt>
                  <c:pt idx="3">
                    <c:v>1.6819331038843685E-2</c:v>
                  </c:pt>
                  <c:pt idx="4">
                    <c:v>2.1941726794471806E-2</c:v>
                  </c:pt>
                  <c:pt idx="5">
                    <c:v>2.2188009779427812E-2</c:v>
                  </c:pt>
                  <c:pt idx="6">
                    <c:v>2.6292522067618406E-2</c:v>
                  </c:pt>
                  <c:pt idx="7">
                    <c:v>2.8357426504303746E-2</c:v>
                  </c:pt>
                  <c:pt idx="8">
                    <c:v>3.1471999738045549E-2</c:v>
                  </c:pt>
                  <c:pt idx="9">
                    <c:v>3.2349643198977297E-2</c:v>
                  </c:pt>
                  <c:pt idx="10">
                    <c:v>3.4706991306585208E-2</c:v>
                  </c:pt>
                  <c:pt idx="11">
                    <c:v>3.5364665185116252E-2</c:v>
                  </c:pt>
                  <c:pt idx="12">
                    <c:v>3.5718339950675401E-2</c:v>
                  </c:pt>
                  <c:pt idx="13">
                    <c:v>3.4958028489602215E-2</c:v>
                  </c:pt>
                  <c:pt idx="14">
                    <c:v>3.6474338776953871E-2</c:v>
                  </c:pt>
                </c:numCache>
              </c:numRef>
            </c:plus>
            <c:minus>
              <c:numRef>
                <c:f>'comparison of SIH to Bpt and Pp'!$AO$56:$AO$70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7.4116659511912521E-3</c:v>
                  </c:pt>
                  <c:pt idx="2">
                    <c:v>1.3462964898917313E-2</c:v>
                  </c:pt>
                  <c:pt idx="3">
                    <c:v>1.6819331038843685E-2</c:v>
                  </c:pt>
                  <c:pt idx="4">
                    <c:v>2.1941726794471806E-2</c:v>
                  </c:pt>
                  <c:pt idx="5">
                    <c:v>2.2188009779427812E-2</c:v>
                  </c:pt>
                  <c:pt idx="6">
                    <c:v>2.6292522067618406E-2</c:v>
                  </c:pt>
                  <c:pt idx="7">
                    <c:v>2.8357426504303746E-2</c:v>
                  </c:pt>
                  <c:pt idx="8">
                    <c:v>3.1471999738045549E-2</c:v>
                  </c:pt>
                  <c:pt idx="9">
                    <c:v>3.2349643198977297E-2</c:v>
                  </c:pt>
                  <c:pt idx="10">
                    <c:v>3.4706991306585208E-2</c:v>
                  </c:pt>
                  <c:pt idx="11">
                    <c:v>3.5364665185116252E-2</c:v>
                  </c:pt>
                  <c:pt idx="12">
                    <c:v>3.5718339950675401E-2</c:v>
                  </c:pt>
                  <c:pt idx="13">
                    <c:v>3.4958028489602215E-2</c:v>
                  </c:pt>
                  <c:pt idx="14">
                    <c:v>3.6474338776953871E-2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'comparison of SIH to Bpt and Pp'!$AM$40:$AM$54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'comparison of SIH to Bpt and Pp'!$AO$40:$AO$54</c:f>
              <c:numCache>
                <c:formatCode>General</c:formatCode>
                <c:ptCount val="15"/>
                <c:pt idx="0">
                  <c:v>0</c:v>
                </c:pt>
                <c:pt idx="1">
                  <c:v>3.8898105918541481E-2</c:v>
                </c:pt>
                <c:pt idx="2">
                  <c:v>7.3482488276854926E-2</c:v>
                </c:pt>
                <c:pt idx="3">
                  <c:v>0.10612384698780085</c:v>
                </c:pt>
                <c:pt idx="4">
                  <c:v>0.12781977202660461</c:v>
                </c:pt>
                <c:pt idx="5">
                  <c:v>0.15154116447966862</c:v>
                </c:pt>
                <c:pt idx="6">
                  <c:v>0.17249208604637145</c:v>
                </c:pt>
                <c:pt idx="7">
                  <c:v>0.19481557706940494</c:v>
                </c:pt>
                <c:pt idx="8">
                  <c:v>0.21197671234450319</c:v>
                </c:pt>
                <c:pt idx="9">
                  <c:v>0.2299459133027916</c:v>
                </c:pt>
                <c:pt idx="10">
                  <c:v>0.24210690557966741</c:v>
                </c:pt>
                <c:pt idx="11">
                  <c:v>0.25991152168642828</c:v>
                </c:pt>
                <c:pt idx="12">
                  <c:v>0.27370018007289781</c:v>
                </c:pt>
                <c:pt idx="13">
                  <c:v>0.28641321304906842</c:v>
                </c:pt>
                <c:pt idx="14">
                  <c:v>0.29823031852575205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'comparison of SIH to Bpt and Pp'!$AP$39</c:f>
              <c:strCache>
                <c:ptCount val="1"/>
                <c:pt idx="0">
                  <c:v> FeS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'comparison of SIH to Bpt and Pp'!$AM$40:$AM$54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'comparison of SIH to Bpt and Pp'!$AP$40:$AP$54</c:f>
              <c:numCache>
                <c:formatCode>General</c:formatCode>
                <c:ptCount val="15"/>
                <c:pt idx="0">
                  <c:v>0</c:v>
                </c:pt>
                <c:pt idx="1">
                  <c:v>1.5978212081458228E-2</c:v>
                </c:pt>
                <c:pt idx="2">
                  <c:v>3.9619474246384699E-2</c:v>
                </c:pt>
                <c:pt idx="3">
                  <c:v>6.1541552486548766E-2</c:v>
                </c:pt>
                <c:pt idx="4">
                  <c:v>8.389983090691977E-2</c:v>
                </c:pt>
                <c:pt idx="5">
                  <c:v>0.10022706961548966</c:v>
                </c:pt>
                <c:pt idx="6">
                  <c:v>0.12143531265015566</c:v>
                </c:pt>
                <c:pt idx="7">
                  <c:v>0.14337311593820715</c:v>
                </c:pt>
                <c:pt idx="8">
                  <c:v>0.15957252086323456</c:v>
                </c:pt>
                <c:pt idx="9">
                  <c:v>0.17549390445330482</c:v>
                </c:pt>
                <c:pt idx="10">
                  <c:v>0.1878803811153042</c:v>
                </c:pt>
                <c:pt idx="11">
                  <c:v>0.20160291302407937</c:v>
                </c:pt>
                <c:pt idx="12">
                  <c:v>0.21854018393948982</c:v>
                </c:pt>
                <c:pt idx="13">
                  <c:v>0.22754727557586477</c:v>
                </c:pt>
                <c:pt idx="14">
                  <c:v>0.23794327418551733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'comparison of SIH to Bpt and Pp'!$AS$39</c:f>
              <c:strCache>
                <c:ptCount val="1"/>
                <c:pt idx="0">
                  <c:v>FeS+PPYeT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'comparison of SIH to Bpt and Pp'!$AS$56:$AS$70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2.8251213458016194E-3</c:v>
                  </c:pt>
                  <c:pt idx="2">
                    <c:v>3.4831320314362511E-3</c:v>
                  </c:pt>
                  <c:pt idx="3">
                    <c:v>4.3672629651755994E-3</c:v>
                  </c:pt>
                  <c:pt idx="4">
                    <c:v>8.7711784036577992E-3</c:v>
                  </c:pt>
                  <c:pt idx="5">
                    <c:v>1.2494925993401613E-2</c:v>
                  </c:pt>
                  <c:pt idx="6">
                    <c:v>1.8869410458636091E-2</c:v>
                  </c:pt>
                  <c:pt idx="7">
                    <c:v>1.7063194940970871E-2</c:v>
                  </c:pt>
                  <c:pt idx="8">
                    <c:v>1.8435585381395954E-2</c:v>
                  </c:pt>
                  <c:pt idx="9">
                    <c:v>1.9432079389006419E-2</c:v>
                  </c:pt>
                  <c:pt idx="10">
                    <c:v>1.7998782612581803E-2</c:v>
                  </c:pt>
                  <c:pt idx="11">
                    <c:v>1.70513445500005E-2</c:v>
                  </c:pt>
                  <c:pt idx="12">
                    <c:v>1.6952869807471176E-2</c:v>
                  </c:pt>
                  <c:pt idx="13">
                    <c:v>1.4197544362092331E-2</c:v>
                  </c:pt>
                  <c:pt idx="14">
                    <c:v>1.798814925868128E-2</c:v>
                  </c:pt>
                </c:numCache>
              </c:numRef>
            </c:plus>
            <c:minus>
              <c:numRef>
                <c:f>'comparison of SIH to Bpt and Pp'!$AS$56:$AS$70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2.8251213458016194E-3</c:v>
                  </c:pt>
                  <c:pt idx="2">
                    <c:v>3.4831320314362511E-3</c:v>
                  </c:pt>
                  <c:pt idx="3">
                    <c:v>4.3672629651755994E-3</c:v>
                  </c:pt>
                  <c:pt idx="4">
                    <c:v>8.7711784036577992E-3</c:v>
                  </c:pt>
                  <c:pt idx="5">
                    <c:v>1.2494925993401613E-2</c:v>
                  </c:pt>
                  <c:pt idx="6">
                    <c:v>1.8869410458636091E-2</c:v>
                  </c:pt>
                  <c:pt idx="7">
                    <c:v>1.7063194940970871E-2</c:v>
                  </c:pt>
                  <c:pt idx="8">
                    <c:v>1.8435585381395954E-2</c:v>
                  </c:pt>
                  <c:pt idx="9">
                    <c:v>1.9432079389006419E-2</c:v>
                  </c:pt>
                  <c:pt idx="10">
                    <c:v>1.7998782612581803E-2</c:v>
                  </c:pt>
                  <c:pt idx="11">
                    <c:v>1.70513445500005E-2</c:v>
                  </c:pt>
                  <c:pt idx="12">
                    <c:v>1.6952869807471176E-2</c:v>
                  </c:pt>
                  <c:pt idx="13">
                    <c:v>1.4197544362092331E-2</c:v>
                  </c:pt>
                  <c:pt idx="14">
                    <c:v>1.798814925868128E-2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'comparison of SIH to Bpt and Pp'!$AM$40:$AM$54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'comparison of SIH to Bpt and Pp'!$BK$58:$BK$72</c:f>
              <c:numCache>
                <c:formatCode>General</c:formatCode>
                <c:ptCount val="15"/>
                <c:pt idx="0">
                  <c:v>0</c:v>
                </c:pt>
                <c:pt idx="1">
                  <c:v>2.5999329828276765E-2</c:v>
                </c:pt>
                <c:pt idx="2">
                  <c:v>5.3161276426866813E-2</c:v>
                </c:pt>
                <c:pt idx="3">
                  <c:v>7.9523518915977434E-2</c:v>
                </c:pt>
                <c:pt idx="4">
                  <c:v>0.10981455338055662</c:v>
                </c:pt>
                <c:pt idx="5">
                  <c:v>0.13605153755574506</c:v>
                </c:pt>
                <c:pt idx="6">
                  <c:v>0.16184782755004262</c:v>
                </c:pt>
                <c:pt idx="7">
                  <c:v>0.18645512762645924</c:v>
                </c:pt>
                <c:pt idx="8">
                  <c:v>0.21013814408519696</c:v>
                </c:pt>
                <c:pt idx="9">
                  <c:v>0.23000156036372588</c:v>
                </c:pt>
                <c:pt idx="10">
                  <c:v>0.24873057048821393</c:v>
                </c:pt>
                <c:pt idx="11">
                  <c:v>0.26782238773241507</c:v>
                </c:pt>
                <c:pt idx="12">
                  <c:v>0.28487421269667462</c:v>
                </c:pt>
                <c:pt idx="13">
                  <c:v>0.29917880743120773</c:v>
                </c:pt>
                <c:pt idx="14">
                  <c:v>0.31136712494348623</c:v>
                </c:pt>
              </c:numCache>
            </c:numRef>
          </c:yVal>
          <c:smooth val="1"/>
        </c:ser>
        <c:ser>
          <c:idx val="6"/>
          <c:order val="3"/>
          <c:tx>
            <c:strRef>
              <c:f>'comparison of SIH to Bpt and Pp'!$AT$39</c:f>
              <c:strCache>
                <c:ptCount val="1"/>
                <c:pt idx="0">
                  <c:v>FeS+PPYaT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'comparison of SIH to Bpt and Pp'!$AM$40:$AM$54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'comparison of SIH to Bpt and Pp'!$BL$58:$BL$72</c:f>
              <c:numCache>
                <c:formatCode>General</c:formatCode>
                <c:ptCount val="15"/>
                <c:pt idx="0">
                  <c:v>0</c:v>
                </c:pt>
                <c:pt idx="1">
                  <c:v>2.2122270200864012E-2</c:v>
                </c:pt>
                <c:pt idx="2">
                  <c:v>4.9233454146274544E-2</c:v>
                </c:pt>
                <c:pt idx="3">
                  <c:v>7.6805248101830925E-2</c:v>
                </c:pt>
                <c:pt idx="4">
                  <c:v>0.10130841316303595</c:v>
                </c:pt>
                <c:pt idx="5">
                  <c:v>0.1245756846518343</c:v>
                </c:pt>
                <c:pt idx="6">
                  <c:v>0.14661117466809445</c:v>
                </c:pt>
                <c:pt idx="7">
                  <c:v>0.16619466494409041</c:v>
                </c:pt>
                <c:pt idx="8">
                  <c:v>0.18562124447193662</c:v>
                </c:pt>
                <c:pt idx="9">
                  <c:v>0.20430608891940594</c:v>
                </c:pt>
                <c:pt idx="10">
                  <c:v>0.21839781700455388</c:v>
                </c:pt>
                <c:pt idx="11">
                  <c:v>0.23570785625250001</c:v>
                </c:pt>
                <c:pt idx="12">
                  <c:v>0.25135058656244713</c:v>
                </c:pt>
                <c:pt idx="13">
                  <c:v>0.26343178737967587</c:v>
                </c:pt>
                <c:pt idx="14">
                  <c:v>0.27895009089249989</c:v>
                </c:pt>
              </c:numCache>
            </c:numRef>
          </c:yVal>
          <c:smooth val="1"/>
        </c:ser>
        <c:ser>
          <c:idx val="7"/>
          <c:order val="4"/>
          <c:tx>
            <c:strRef>
              <c:f>'comparison of SIH to Bpt and Pp'!$AU$39</c:f>
              <c:strCache>
                <c:ptCount val="1"/>
                <c:pt idx="0">
                  <c:v>FeS+PPY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C0C0C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'comparison of SIH to Bpt and Pp'!$AM$40:$AM$54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</c:numCache>
            </c:numRef>
          </c:xVal>
          <c:yVal>
            <c:numRef>
              <c:f>'comparison of SIH to Bpt and Pp'!$BM$58:$BM$72</c:f>
              <c:numCache>
                <c:formatCode>General</c:formatCode>
                <c:ptCount val="15"/>
                <c:pt idx="0">
                  <c:v>0</c:v>
                </c:pt>
                <c:pt idx="1">
                  <c:v>2.3471324624878692E-2</c:v>
                </c:pt>
                <c:pt idx="2">
                  <c:v>4.2558246406356567E-2</c:v>
                </c:pt>
                <c:pt idx="3">
                  <c:v>6.3994900153334117E-2</c:v>
                </c:pt>
                <c:pt idx="4">
                  <c:v>8.9610839910404708E-2</c:v>
                </c:pt>
                <c:pt idx="5">
                  <c:v>0.11037237317392512</c:v>
                </c:pt>
                <c:pt idx="6">
                  <c:v>0.12795335296836449</c:v>
                </c:pt>
                <c:pt idx="7">
                  <c:v>0.14549654703159878</c:v>
                </c:pt>
                <c:pt idx="8">
                  <c:v>0.16261540863180945</c:v>
                </c:pt>
                <c:pt idx="9">
                  <c:v>0.17619081270210343</c:v>
                </c:pt>
                <c:pt idx="10">
                  <c:v>0.18876083573731831</c:v>
                </c:pt>
                <c:pt idx="11">
                  <c:v>0.20112037263501567</c:v>
                </c:pt>
                <c:pt idx="12">
                  <c:v>0.21362108079421693</c:v>
                </c:pt>
                <c:pt idx="13">
                  <c:v>0.2237298874922917</c:v>
                </c:pt>
                <c:pt idx="14">
                  <c:v>0.23726099884081187</c:v>
                </c:pt>
              </c:numCache>
            </c:numRef>
          </c:yVal>
          <c:smooth val="1"/>
        </c:ser>
        <c:axId val="108228992"/>
        <c:axId val="108231296"/>
      </c:scatterChart>
      <c:valAx>
        <c:axId val="108228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</a:p>
            </c:rich>
          </c:tx>
          <c:layout>
            <c:manualLayout>
              <c:xMode val="edge"/>
              <c:yMode val="edge"/>
              <c:x val="0.39027791011486079"/>
              <c:y val="0.887828162291181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8231296"/>
        <c:crosses val="autoZero"/>
        <c:crossBetween val="midCat"/>
      </c:valAx>
      <c:valAx>
        <c:axId val="1082312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Fluorescence, (F-Fo)/Fo (arbitrary units)</a:t>
                </a:r>
              </a:p>
            </c:rich>
          </c:tx>
          <c:layout>
            <c:manualLayout>
              <c:xMode val="edge"/>
              <c:yMode val="edge"/>
              <c:x val="2.0833340397590484E-2"/>
              <c:y val="8.5918854415274498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crossAx val="108228992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71882740351901431"/>
          <c:y val="8.1089265944461225E-2"/>
          <c:w val="0.27961040026246797"/>
          <c:h val="0.57040572792362754"/>
        </c:manualLayout>
      </c:layout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THP1</a:t>
            </a:r>
            <a:r>
              <a:rPr lang="en-US" sz="1200" b="0" baseline="0">
                <a:latin typeface="Arial" panose="020B0604020202020204" pitchFamily="34" charset="0"/>
                <a:cs typeface="Arial" panose="020B0604020202020204" pitchFamily="34" charset="0"/>
              </a:rPr>
              <a:t> cells</a:t>
            </a:r>
            <a:endParaRPr 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1109033245844284"/>
          <c:y val="8.3333333333333343E-2"/>
        </c:manualLayout>
      </c:layout>
      <c:overlay val="1"/>
    </c:title>
    <c:plotArea>
      <c:layout>
        <c:manualLayout>
          <c:layoutTarget val="inner"/>
          <c:xMode val="edge"/>
          <c:yMode val="edge"/>
          <c:x val="0.1672939632545932"/>
          <c:y val="0.1111111111111111"/>
          <c:w val="0.76986001749781419"/>
          <c:h val="0.78686716243802868"/>
        </c:manualLayout>
      </c:layout>
      <c:barChart>
        <c:barDir val="col"/>
        <c:grouping val="clustered"/>
        <c:ser>
          <c:idx val="0"/>
          <c:order val="0"/>
          <c:tx>
            <c:strRef>
              <c:f>'IC-pPY C'!$C$42</c:f>
              <c:strCache>
                <c:ptCount val="1"/>
                <c:pt idx="0">
                  <c:v>UT</c:v>
                </c:pt>
              </c:strCache>
            </c:strRef>
          </c:tx>
          <c:errBars>
            <c:errBarType val="plus"/>
            <c:errValType val="cust"/>
            <c:plus>
              <c:numRef>
                <c:f>'IC-pPY C'!$D$44:$G$44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'IC-pPY C'!$D$41:$G$41</c:f>
              <c:strCache>
                <c:ptCount val="4"/>
                <c:pt idx="0">
                  <c:v>H0-1</c:v>
                </c:pt>
                <c:pt idx="1">
                  <c:v>Fpn1</c:v>
                </c:pt>
                <c:pt idx="2">
                  <c:v>p21</c:v>
                </c:pt>
                <c:pt idx="3">
                  <c:v>IKBα</c:v>
                </c:pt>
              </c:strCache>
            </c:strRef>
          </c:cat>
          <c:val>
            <c:numRef>
              <c:f>'IC-pPY C'!$D$42:$G$42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'IC-pPY C'!$C$43</c:f>
              <c:strCache>
                <c:ptCount val="1"/>
                <c:pt idx="0">
                  <c:v>HEMIN</c:v>
                </c:pt>
              </c:strCache>
            </c:strRef>
          </c:tx>
          <c:errBars>
            <c:errBarType val="plus"/>
            <c:errValType val="cust"/>
            <c:plus>
              <c:numRef>
                <c:f>'IC-pPY C'!$D$45:$G$45</c:f>
                <c:numCache>
                  <c:formatCode>General</c:formatCode>
                  <c:ptCount val="4"/>
                  <c:pt idx="0">
                    <c:v>0.29900000000000032</c:v>
                  </c:pt>
                  <c:pt idx="1">
                    <c:v>0.75500000000000089</c:v>
                  </c:pt>
                  <c:pt idx="2">
                    <c:v>0.75000000000000089</c:v>
                  </c:pt>
                  <c:pt idx="3">
                    <c:v>0.1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'IC-pPY C'!$D$41:$G$41</c:f>
              <c:strCache>
                <c:ptCount val="4"/>
                <c:pt idx="0">
                  <c:v>H0-1</c:v>
                </c:pt>
                <c:pt idx="1">
                  <c:v>Fpn1</c:v>
                </c:pt>
                <c:pt idx="2">
                  <c:v>p21</c:v>
                </c:pt>
                <c:pt idx="3">
                  <c:v>IKBα</c:v>
                </c:pt>
              </c:strCache>
            </c:strRef>
          </c:cat>
          <c:val>
            <c:numRef>
              <c:f>'IC-pPY C'!$D$43:$G$43</c:f>
              <c:numCache>
                <c:formatCode>General</c:formatCode>
                <c:ptCount val="4"/>
                <c:pt idx="0">
                  <c:v>20.100000000000001</c:v>
                </c:pt>
                <c:pt idx="1">
                  <c:v>5.1919999999999975</c:v>
                </c:pt>
                <c:pt idx="2">
                  <c:v>25.2</c:v>
                </c:pt>
                <c:pt idx="3">
                  <c:v>6.6519999999999975</c:v>
                </c:pt>
              </c:numCache>
            </c:numRef>
          </c:val>
        </c:ser>
        <c:axId val="108991232"/>
        <c:axId val="108992768"/>
      </c:barChart>
      <c:catAx>
        <c:axId val="10899123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8992768"/>
        <c:crosses val="autoZero"/>
        <c:auto val="1"/>
        <c:lblAlgn val="ctr"/>
        <c:lblOffset val="100"/>
      </c:catAx>
      <c:valAx>
        <c:axId val="1089927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b="0">
                    <a:latin typeface="Arial" panose="020B0604020202020204" pitchFamily="34" charset="0"/>
                    <a:cs typeface="Arial" panose="020B0604020202020204" pitchFamily="34" charset="0"/>
                  </a:rPr>
                  <a:t>Normalized Expression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899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5398075240499"/>
          <c:y val="6.4430956547098434E-2"/>
          <c:w val="0.24617935258092782"/>
          <c:h val="0.12576771653543342"/>
        </c:manualLayout>
      </c:layout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PBMC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8032174103237125"/>
          <c:y val="0.12547462817147853"/>
          <c:w val="0.72349890638670289"/>
          <c:h val="0.75854549431321261"/>
        </c:manualLayout>
      </c:layout>
      <c:barChart>
        <c:barDir val="col"/>
        <c:grouping val="clustered"/>
        <c:ser>
          <c:idx val="0"/>
          <c:order val="0"/>
          <c:tx>
            <c:strRef>
              <c:f>'IC-pPY C'!$C$48</c:f>
              <c:strCache>
                <c:ptCount val="1"/>
                <c:pt idx="0">
                  <c:v>UT</c:v>
                </c:pt>
              </c:strCache>
            </c:strRef>
          </c:tx>
          <c:errBars>
            <c:errBarType val="plus"/>
            <c:errValType val="cust"/>
            <c:plus>
              <c:numRef>
                <c:f>'IC-pPY C'!$D$50:$G$50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'IC-pPY C'!$D$47:$G$47</c:f>
              <c:strCache>
                <c:ptCount val="4"/>
                <c:pt idx="0">
                  <c:v>H0-1</c:v>
                </c:pt>
                <c:pt idx="1">
                  <c:v>Fpn1</c:v>
                </c:pt>
                <c:pt idx="2">
                  <c:v>p21</c:v>
                </c:pt>
                <c:pt idx="3">
                  <c:v>IKBα</c:v>
                </c:pt>
              </c:strCache>
            </c:strRef>
          </c:cat>
          <c:val>
            <c:numRef>
              <c:f>'IC-pPY C'!$D$48:$G$48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'IC-pPY C'!$C$49</c:f>
              <c:strCache>
                <c:ptCount val="1"/>
                <c:pt idx="0">
                  <c:v>HEMIN</c:v>
                </c:pt>
              </c:strCache>
            </c:strRef>
          </c:tx>
          <c:errBars>
            <c:errBarType val="plus"/>
            <c:errValType val="cust"/>
            <c:plus>
              <c:numRef>
                <c:f>'IC-pPY C'!$D$51:$G$51</c:f>
                <c:numCache>
                  <c:formatCode>General</c:formatCode>
                  <c:ptCount val="4"/>
                  <c:pt idx="0">
                    <c:v>0.70000000000000062</c:v>
                  </c:pt>
                  <c:pt idx="1">
                    <c:v>0.34</c:v>
                  </c:pt>
                  <c:pt idx="2">
                    <c:v>0.31700000000000045</c:v>
                  </c:pt>
                  <c:pt idx="3">
                    <c:v>0.27800000000000002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'IC-pPY C'!$D$47:$G$47</c:f>
              <c:strCache>
                <c:ptCount val="4"/>
                <c:pt idx="0">
                  <c:v>H0-1</c:v>
                </c:pt>
                <c:pt idx="1">
                  <c:v>Fpn1</c:v>
                </c:pt>
                <c:pt idx="2">
                  <c:v>p21</c:v>
                </c:pt>
                <c:pt idx="3">
                  <c:v>IKBα</c:v>
                </c:pt>
              </c:strCache>
            </c:strRef>
          </c:cat>
          <c:val>
            <c:numRef>
              <c:f>'IC-pPY C'!$D$49:$G$49</c:f>
              <c:numCache>
                <c:formatCode>General</c:formatCode>
                <c:ptCount val="4"/>
                <c:pt idx="0">
                  <c:v>15.1</c:v>
                </c:pt>
                <c:pt idx="1">
                  <c:v>4.1919999999999975</c:v>
                </c:pt>
                <c:pt idx="2">
                  <c:v>23.2</c:v>
                </c:pt>
                <c:pt idx="3">
                  <c:v>6.6519999999999975</c:v>
                </c:pt>
              </c:numCache>
            </c:numRef>
          </c:val>
        </c:ser>
        <c:axId val="109009536"/>
        <c:axId val="109023616"/>
      </c:barChart>
      <c:catAx>
        <c:axId val="109009536"/>
        <c:scaling>
          <c:orientation val="minMax"/>
        </c:scaling>
        <c:axPos val="b"/>
        <c:tickLblPos val="nextTo"/>
        <c:crossAx val="109023616"/>
        <c:crosses val="autoZero"/>
        <c:auto val="1"/>
        <c:lblAlgn val="ctr"/>
        <c:lblOffset val="100"/>
      </c:catAx>
      <c:valAx>
        <c:axId val="1090236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b="0">
                    <a:latin typeface="Arial" panose="020B0604020202020204" pitchFamily="34" charset="0"/>
                    <a:cs typeface="Arial" panose="020B0604020202020204" pitchFamily="34" charset="0"/>
                  </a:rPr>
                  <a:t>Normalized Expression</a:t>
                </a:r>
              </a:p>
            </c:rich>
          </c:tx>
          <c:layout/>
        </c:title>
        <c:numFmt formatCode="General" sourceLinked="1"/>
        <c:tickLblPos val="nextTo"/>
        <c:crossAx val="10900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06146106736656"/>
          <c:y val="3.2023549139690875E-2"/>
          <c:w val="0.26562379702537181"/>
          <c:h val="0.12113808690580342"/>
        </c:manualLayout>
      </c:layout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181014873140893"/>
          <c:y val="7.8252405949256434E-2"/>
          <c:w val="0.69428849518810165"/>
          <c:h val="0.79420895304753569"/>
        </c:manualLayout>
      </c:layout>
      <c:barChart>
        <c:barDir val="col"/>
        <c:grouping val="clustered"/>
        <c:ser>
          <c:idx val="0"/>
          <c:order val="0"/>
          <c:tx>
            <c:strRef>
              <c:f>Sheet1!$F$6</c:f>
              <c:strCache>
                <c:ptCount val="1"/>
                <c:pt idx="0">
                  <c:v>UT</c:v>
                </c:pt>
              </c:strCache>
            </c:strRef>
          </c:tx>
          <c:cat>
            <c:strRef>
              <c:f>Sheet1!$E$7:$E$9</c:f>
              <c:strCache>
                <c:ptCount val="3"/>
                <c:pt idx="0">
                  <c:v>THP1</c:v>
                </c:pt>
                <c:pt idx="1">
                  <c:v>Fpn1 sh RNA</c:v>
                </c:pt>
                <c:pt idx="2">
                  <c:v>Control sh RNA</c:v>
                </c:pt>
              </c:strCache>
            </c:strRef>
          </c:cat>
          <c:val>
            <c:numRef>
              <c:f>Sheet1!$F$7:$F$9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Sheet1!$G$6</c:f>
              <c:strCache>
                <c:ptCount val="1"/>
                <c:pt idx="0">
                  <c:v>Hm</c:v>
                </c:pt>
              </c:strCache>
            </c:strRef>
          </c:tx>
          <c:cat>
            <c:strRef>
              <c:f>Sheet1!$E$7:$E$9</c:f>
              <c:strCache>
                <c:ptCount val="3"/>
                <c:pt idx="0">
                  <c:v>THP1</c:v>
                </c:pt>
                <c:pt idx="1">
                  <c:v>Fpn1 sh RNA</c:v>
                </c:pt>
                <c:pt idx="2">
                  <c:v>Control sh RNA</c:v>
                </c:pt>
              </c:strCache>
            </c:strRef>
          </c:cat>
          <c:val>
            <c:numRef>
              <c:f>Sheet1!$G$7:$G$9</c:f>
              <c:numCache>
                <c:formatCode>General</c:formatCode>
                <c:ptCount val="3"/>
                <c:pt idx="0">
                  <c:v>30</c:v>
                </c:pt>
                <c:pt idx="1">
                  <c:v>70</c:v>
                </c:pt>
                <c:pt idx="2">
                  <c:v>28</c:v>
                </c:pt>
              </c:numCache>
            </c:numRef>
          </c:val>
        </c:ser>
        <c:axId val="109050496"/>
        <c:axId val="109195648"/>
      </c:barChart>
      <c:catAx>
        <c:axId val="109050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9195648"/>
        <c:crosses val="autoZero"/>
        <c:auto val="1"/>
        <c:lblAlgn val="ctr"/>
        <c:lblOffset val="100"/>
      </c:catAx>
      <c:valAx>
        <c:axId val="1091956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>
                    <a:latin typeface="Arial" pitchFamily="34" charset="0"/>
                    <a:cs typeface="Arial" pitchFamily="34" charset="0"/>
                  </a:rPr>
                  <a:t>Luciferase Activity</a:t>
                </a:r>
              </a:p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 baseline="0">
                    <a:latin typeface="Arial" pitchFamily="34" charset="0"/>
                    <a:cs typeface="Arial" pitchFamily="34" charset="0"/>
                  </a:rPr>
                  <a:t> (% Untreated Control)</a:t>
                </a:r>
                <a:endParaRPr lang="en-US" sz="1200" b="0">
                  <a:latin typeface="Arial" pitchFamily="34" charset="0"/>
                  <a:cs typeface="Arial" pitchFamily="34" charset="0"/>
                </a:endParaRPr>
              </a:p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 sz="1200" b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905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76531058617853"/>
          <c:y val="4.1282808398950002E-2"/>
          <c:w val="0.14223468941382353"/>
          <c:h val="0.10724919801691468"/>
        </c:manualLayout>
      </c:layout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plotArea>
      <c:layout>
        <c:manualLayout>
          <c:layoutTarget val="inner"/>
          <c:xMode val="edge"/>
          <c:yMode val="edge"/>
          <c:x val="0.17919903762029779"/>
          <c:y val="2.7326480023330397E-2"/>
          <c:w val="0.68534405074365701"/>
          <c:h val="0.63142351997666957"/>
        </c:manualLayout>
      </c:layout>
      <c:barChart>
        <c:barDir val="col"/>
        <c:grouping val="clustered"/>
        <c:ser>
          <c:idx val="0"/>
          <c:order val="0"/>
          <c:tx>
            <c:v>UT</c:v>
          </c:tx>
          <c:errBars>
            <c:errBarType val="plus"/>
            <c:errValType val="cust"/>
            <c:plus>
              <c:numRef>
                <c:f>(FPNKD_ENE_Gag!$H$18,FPNKD_ENE_Gag!$H$20,FPNKD_ENE_Gag!$H$22,FPNKD_ENE_Gag!$I$18,FPNKD_ENE_Gag!$I$20,FPNKD_ENE_Gag!$I$22)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3.6100000000000064E-5</c:v>
                  </c:pt>
                  <c:pt idx="2">
                    <c:v>0.1691</c:v>
                  </c:pt>
                  <c:pt idx="3">
                    <c:v>0</c:v>
                  </c:pt>
                  <c:pt idx="4">
                    <c:v>8.8200000000000028E-2</c:v>
                  </c:pt>
                  <c:pt idx="5">
                    <c:v>0.20920000000000019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Lit>
              <c:ptCount val="6"/>
              <c:pt idx="0">
                <c:v>THP1_Gag</c:v>
              </c:pt>
              <c:pt idx="1">
                <c:v>THP1FPNKD_Gag</c:v>
              </c:pt>
              <c:pt idx="2">
                <c:v>THP1sh_Gag</c:v>
              </c:pt>
              <c:pt idx="3">
                <c:v>THP1_Ene</c:v>
              </c:pt>
              <c:pt idx="4">
                <c:v>THP1FPN1KD_Ene</c:v>
              </c:pt>
              <c:pt idx="5">
                <c:v>THP1sh_Ene</c:v>
              </c:pt>
            </c:strLit>
          </c:cat>
          <c:val>
            <c:numRef>
              <c:f>(FPNKD_ENE_Gag!$D$18,FPNKD_ENE_Gag!$D$20,FPNKD_ENE_Gag!$D$22,FPNKD_ENE_Gag!$D$24,FPNKD_ENE_Gag!$D$26,FPNKD_ENE_Gag!$D$28)</c:f>
              <c:numCache>
                <c:formatCode>General</c:formatCode>
                <c:ptCount val="6"/>
                <c:pt idx="0">
                  <c:v>1</c:v>
                </c:pt>
                <c:pt idx="1">
                  <c:v>0.95060000000000089</c:v>
                </c:pt>
                <c:pt idx="2">
                  <c:v>1.2629999999999983</c:v>
                </c:pt>
                <c:pt idx="3">
                  <c:v>1</c:v>
                </c:pt>
                <c:pt idx="4">
                  <c:v>0.996</c:v>
                </c:pt>
                <c:pt idx="5">
                  <c:v>1.323</c:v>
                </c:pt>
              </c:numCache>
            </c:numRef>
          </c:val>
        </c:ser>
        <c:ser>
          <c:idx val="1"/>
          <c:order val="1"/>
          <c:tx>
            <c:v>HM</c:v>
          </c:tx>
          <c:errBars>
            <c:errBarType val="plus"/>
            <c:errValType val="cust"/>
            <c:plus>
              <c:numRef>
                <c:f>(FPNKD_ENE_Gag!$H$19,FPNKD_ENE_Gag!$H$21,FPNKD_ENE_Gag!$H$23,FPNKD_ENE_Gag!$I$19,FPNKD_ENE_Gag!$I$21,FPNKD_ENE_Gag!$I$23)</c:f>
                <c:numCache>
                  <c:formatCode>General</c:formatCode>
                  <c:ptCount val="6"/>
                  <c:pt idx="0">
                    <c:v>7.9000000000000098E-2</c:v>
                  </c:pt>
                  <c:pt idx="1">
                    <c:v>0.28370000000000001</c:v>
                  </c:pt>
                  <c:pt idx="2">
                    <c:v>0.27150000000000002</c:v>
                  </c:pt>
                  <c:pt idx="3">
                    <c:v>0.3402</c:v>
                  </c:pt>
                  <c:pt idx="4">
                    <c:v>0.33050000000000052</c:v>
                  </c:pt>
                  <c:pt idx="5">
                    <c:v>0.27860000000000001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Lit>
              <c:ptCount val="6"/>
              <c:pt idx="0">
                <c:v>THP1_Gag</c:v>
              </c:pt>
              <c:pt idx="1">
                <c:v>THP1FPNKD_Gag</c:v>
              </c:pt>
              <c:pt idx="2">
                <c:v>THP1sh_Gag</c:v>
              </c:pt>
              <c:pt idx="3">
                <c:v>THP1_Ene</c:v>
              </c:pt>
              <c:pt idx="4">
                <c:v>THP1FPN1KD_Ene</c:v>
              </c:pt>
              <c:pt idx="5">
                <c:v>THP1sh_Ene</c:v>
              </c:pt>
            </c:strLit>
          </c:cat>
          <c:val>
            <c:numRef>
              <c:f>(FPNKD_ENE_Gag!$D$19,FPNKD_ENE_Gag!$D$21,FPNKD_ENE_Gag!$D$23,FPNKD_ENE_Gag!$D$25,FPNKD_ENE_Gag!$D$27,FPNKD_ENE_Gag!$D$29)</c:f>
              <c:numCache>
                <c:formatCode>General</c:formatCode>
                <c:ptCount val="6"/>
                <c:pt idx="0">
                  <c:v>0.54020000000000001</c:v>
                </c:pt>
                <c:pt idx="1">
                  <c:v>0.76120000000000065</c:v>
                </c:pt>
                <c:pt idx="2">
                  <c:v>0.5202</c:v>
                </c:pt>
                <c:pt idx="3">
                  <c:v>0.55000000000000004</c:v>
                </c:pt>
                <c:pt idx="4">
                  <c:v>0.74000000000000077</c:v>
                </c:pt>
                <c:pt idx="5">
                  <c:v>0.7620000000000009</c:v>
                </c:pt>
              </c:numCache>
            </c:numRef>
          </c:val>
        </c:ser>
        <c:axId val="109228416"/>
        <c:axId val="109229952"/>
      </c:barChart>
      <c:catAx>
        <c:axId val="109228416"/>
        <c:scaling>
          <c:orientation val="minMax"/>
        </c:scaling>
        <c:axPos val="b"/>
        <c:tickLblPos val="nextTo"/>
        <c:crossAx val="109229952"/>
        <c:crosses val="autoZero"/>
        <c:auto val="1"/>
        <c:lblAlgn val="ctr"/>
        <c:lblOffset val="100"/>
      </c:catAx>
      <c:valAx>
        <c:axId val="1092299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>
                    <a:latin typeface="Arial" pitchFamily="34" charset="0"/>
                    <a:cs typeface="Arial" pitchFamily="34" charset="0"/>
                  </a:rPr>
                  <a:t>Normalized Expression</a:t>
                </a:r>
              </a:p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 sz="1200" b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109228416"/>
        <c:crosses val="autoZero"/>
        <c:crossBetween val="between"/>
        <c:majorUnit val="0.4"/>
      </c:valAx>
    </c:plotArea>
    <c:legend>
      <c:legendPos val="r"/>
      <c:layout>
        <c:manualLayout>
          <c:xMode val="edge"/>
          <c:yMode val="edge"/>
          <c:x val="0.65620975503062162"/>
          <c:y val="3.6653178769320637E-2"/>
          <c:w val="0.19101246719160137"/>
          <c:h val="9.3360309128025745E-2"/>
        </c:manualLayout>
      </c:layout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'N22513-1'!$I$24</c:f>
              <c:strCache>
                <c:ptCount val="1"/>
                <c:pt idx="0">
                  <c:v>Luc</c:v>
                </c:pt>
              </c:strCache>
            </c:strRef>
          </c:tx>
          <c:errBars>
            <c:errBarType val="both"/>
            <c:errValType val="cust"/>
            <c:plus>
              <c:numRef>
                <c:f>'N22513-1'!$J$25:$J$27</c:f>
                <c:numCache>
                  <c:formatCode>General</c:formatCode>
                  <c:ptCount val="3"/>
                  <c:pt idx="0">
                    <c:v>7.2111025509279765</c:v>
                  </c:pt>
                  <c:pt idx="1">
                    <c:v>93.245982934029357</c:v>
                  </c:pt>
                  <c:pt idx="2">
                    <c:v>379.40611486901315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'N22513-1'!$H$25:$H$27</c:f>
              <c:strCache>
                <c:ptCount val="3"/>
                <c:pt idx="0">
                  <c:v>THP1</c:v>
                </c:pt>
                <c:pt idx="1">
                  <c:v>THP1Sh</c:v>
                </c:pt>
                <c:pt idx="2">
                  <c:v>THP1 Hif1KD</c:v>
                </c:pt>
              </c:strCache>
            </c:strRef>
          </c:cat>
          <c:val>
            <c:numRef>
              <c:f>'N22513-1'!$I$25:$I$27</c:f>
              <c:numCache>
                <c:formatCode>0.00</c:formatCode>
                <c:ptCount val="3"/>
                <c:pt idx="0">
                  <c:v>2973</c:v>
                </c:pt>
                <c:pt idx="1">
                  <c:v>1630.9333333333298</c:v>
                </c:pt>
                <c:pt idx="2">
                  <c:v>5681</c:v>
                </c:pt>
              </c:numCache>
            </c:numRef>
          </c:val>
        </c:ser>
        <c:axId val="109245568"/>
        <c:axId val="109247104"/>
      </c:barChart>
      <c:catAx>
        <c:axId val="109245568"/>
        <c:scaling>
          <c:orientation val="minMax"/>
        </c:scaling>
        <c:axPos val="b"/>
        <c:tickLblPos val="nextTo"/>
        <c:crossAx val="109247104"/>
        <c:crosses val="autoZero"/>
        <c:auto val="1"/>
        <c:lblAlgn val="ctr"/>
        <c:lblOffset val="100"/>
      </c:catAx>
      <c:valAx>
        <c:axId val="1092471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Luciferase activity</a:t>
                </a:r>
              </a:p>
            </c:rich>
          </c:tx>
          <c:layout/>
        </c:title>
        <c:numFmt formatCode="0" sourceLinked="0"/>
        <c:tickLblPos val="nextTo"/>
        <c:crossAx val="109245568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plotArea>
      <c:layout>
        <c:manualLayout>
          <c:layoutTarget val="inner"/>
          <c:xMode val="edge"/>
          <c:yMode val="edge"/>
          <c:x val="9.6400562881447063E-2"/>
          <c:y val="5.0925925925925923E-2"/>
          <c:w val="0.85615469753027973"/>
          <c:h val="0.83824074074074051"/>
        </c:manualLayout>
      </c:layout>
      <c:barChart>
        <c:barDir val="col"/>
        <c:grouping val="clustered"/>
        <c:ser>
          <c:idx val="0"/>
          <c:order val="0"/>
          <c:tx>
            <c:strRef>
              <c:f>'Hi1KD-HIV'!$C$11</c:f>
              <c:strCache>
                <c:ptCount val="1"/>
                <c:pt idx="0">
                  <c:v>Gag</c:v>
                </c:pt>
              </c:strCache>
            </c:strRef>
          </c:tx>
          <c:errBars>
            <c:errBarType val="plus"/>
            <c:errValType val="cust"/>
            <c:plus>
              <c:numRef>
                <c:f>'Hi1KD-HIV'!$G$12:$G$14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3.6300000000000006E-2</c:v>
                  </c:pt>
                  <c:pt idx="2">
                    <c:v>1.9800000000000048E-4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'Hi1KD-HIV'!$B$12:$B$14</c:f>
              <c:strCache>
                <c:ptCount val="3"/>
                <c:pt idx="0">
                  <c:v>THP1</c:v>
                </c:pt>
                <c:pt idx="1">
                  <c:v>THP1Sh</c:v>
                </c:pt>
                <c:pt idx="2">
                  <c:v>THP1-Hif1KD</c:v>
                </c:pt>
              </c:strCache>
            </c:strRef>
          </c:cat>
          <c:val>
            <c:numRef>
              <c:f>'Hi1KD-HIV'!$C$12:$C$14</c:f>
              <c:numCache>
                <c:formatCode>General</c:formatCode>
                <c:ptCount val="3"/>
                <c:pt idx="0">
                  <c:v>1</c:v>
                </c:pt>
                <c:pt idx="1">
                  <c:v>0.85240000000000005</c:v>
                </c:pt>
                <c:pt idx="2">
                  <c:v>1.502</c:v>
                </c:pt>
              </c:numCache>
            </c:numRef>
          </c:val>
        </c:ser>
        <c:ser>
          <c:idx val="1"/>
          <c:order val="1"/>
          <c:tx>
            <c:strRef>
              <c:f>'Hi1KD-HIV'!$D$11</c:f>
              <c:strCache>
                <c:ptCount val="1"/>
                <c:pt idx="0">
                  <c:v>Env</c:v>
                </c:pt>
              </c:strCache>
            </c:strRef>
          </c:tx>
          <c:errBars>
            <c:errBarType val="plus"/>
            <c:errValType val="cust"/>
            <c:plus>
              <c:numRef>
                <c:f>'Hi1KD-HIV'!$H$12:$H$14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0.23760000000000001</c:v>
                  </c:pt>
                  <c:pt idx="2">
                    <c:v>1.9599999999999999E-2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'Hi1KD-HIV'!$B$12:$B$14</c:f>
              <c:strCache>
                <c:ptCount val="3"/>
                <c:pt idx="0">
                  <c:v>THP1</c:v>
                </c:pt>
                <c:pt idx="1">
                  <c:v>THP1Sh</c:v>
                </c:pt>
                <c:pt idx="2">
                  <c:v>THP1-Hif1KD</c:v>
                </c:pt>
              </c:strCache>
            </c:strRef>
          </c:cat>
          <c:val>
            <c:numRef>
              <c:f>'Hi1KD-HIV'!$D$12:$D$14</c:f>
              <c:numCache>
                <c:formatCode>General</c:formatCode>
                <c:ptCount val="3"/>
                <c:pt idx="0">
                  <c:v>1</c:v>
                </c:pt>
                <c:pt idx="1">
                  <c:v>1.2609999999999983</c:v>
                </c:pt>
                <c:pt idx="2">
                  <c:v>1.6120000000000001</c:v>
                </c:pt>
              </c:numCache>
            </c:numRef>
          </c:val>
        </c:ser>
        <c:axId val="109171456"/>
        <c:axId val="109172992"/>
      </c:barChart>
      <c:catAx>
        <c:axId val="109171456"/>
        <c:scaling>
          <c:orientation val="minMax"/>
        </c:scaling>
        <c:axPos val="b"/>
        <c:tickLblPos val="nextTo"/>
        <c:crossAx val="109172992"/>
        <c:crosses val="autoZero"/>
        <c:auto val="1"/>
        <c:lblAlgn val="ctr"/>
        <c:lblOffset val="100"/>
      </c:catAx>
      <c:valAx>
        <c:axId val="1091729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Normalised Expression</a:t>
                </a:r>
              </a:p>
            </c:rich>
          </c:tx>
          <c:layout/>
        </c:title>
        <c:numFmt formatCode="General" sourceLinked="1"/>
        <c:tickLblPos val="nextTo"/>
        <c:crossAx val="109171456"/>
        <c:crosses val="autoZero"/>
        <c:crossBetween val="between"/>
        <c:majorUnit val="0.4"/>
      </c:valAx>
    </c:plotArea>
    <c:legend>
      <c:legendPos val="r"/>
      <c:layout>
        <c:manualLayout>
          <c:xMode val="edge"/>
          <c:yMode val="edge"/>
          <c:x val="0.69753518009044047"/>
          <c:y val="2.7943642461359091E-2"/>
          <c:w val="0.16792666729911768"/>
          <c:h val="0.15707567804024497"/>
        </c:manualLayout>
      </c:layout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14233223759651442"/>
          <c:y val="8.8437591134441565E-2"/>
          <c:w val="0.80756234383702108"/>
          <c:h val="0.86016185476815465"/>
        </c:manualLayout>
      </c:layout>
      <c:barChart>
        <c:barDir val="col"/>
        <c:grouping val="clustered"/>
        <c:ser>
          <c:idx val="0"/>
          <c:order val="0"/>
          <c:tx>
            <c:strRef>
              <c:f>Sheet0!$C$20</c:f>
              <c:strCache>
                <c:ptCount val="1"/>
                <c:pt idx="0">
                  <c:v>UT</c:v>
                </c:pt>
              </c:strCache>
            </c:strRef>
          </c:tx>
          <c:errBars>
            <c:errBarType val="both"/>
            <c:errValType val="cust"/>
            <c:plus>
              <c:numRef>
                <c:f>Sheet0!$H$19:$J$19</c:f>
                <c:numCache>
                  <c:formatCode>General</c:formatCode>
                  <c:ptCount val="3"/>
                  <c:pt idx="0">
                    <c:v>0.66000000000000125</c:v>
                  </c:pt>
                  <c:pt idx="1">
                    <c:v>0.46</c:v>
                  </c:pt>
                  <c:pt idx="2">
                    <c:v>0.56999999999999995</c:v>
                  </c:pt>
                </c:numCache>
              </c:numRef>
            </c:plus>
            <c:minus>
              <c:numRef>
                <c:f>Sheet0!$H$19:$J$19</c:f>
                <c:numCache>
                  <c:formatCode>General</c:formatCode>
                  <c:ptCount val="3"/>
                  <c:pt idx="0">
                    <c:v>0.66000000000000125</c:v>
                  </c:pt>
                  <c:pt idx="1">
                    <c:v>0.46</c:v>
                  </c:pt>
                  <c:pt idx="2">
                    <c:v>0.56999999999999995</c:v>
                  </c:pt>
                </c:numCache>
              </c:numRef>
            </c:minus>
          </c:errBars>
          <c:cat>
            <c:strRef>
              <c:f>Sheet0!$D$18:$F$18</c:f>
              <c:strCache>
                <c:ptCount val="3"/>
                <c:pt idx="0">
                  <c:v>G0/G1</c:v>
                </c:pt>
                <c:pt idx="1">
                  <c:v>G2/M</c:v>
                </c:pt>
                <c:pt idx="2">
                  <c:v>S</c:v>
                </c:pt>
              </c:strCache>
            </c:strRef>
          </c:cat>
          <c:val>
            <c:numRef>
              <c:f>Sheet0!$D$20:$F$20</c:f>
              <c:numCache>
                <c:formatCode>General</c:formatCode>
                <c:ptCount val="3"/>
                <c:pt idx="0">
                  <c:v>57.06</c:v>
                </c:pt>
                <c:pt idx="1">
                  <c:v>21.259999999999987</c:v>
                </c:pt>
                <c:pt idx="2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Sheet0!$C$21</c:f>
              <c:strCache>
                <c:ptCount val="1"/>
                <c:pt idx="0">
                  <c:v>Hemin</c:v>
                </c:pt>
              </c:strCache>
            </c:strRef>
          </c:tx>
          <c:errBars>
            <c:errBarType val="both"/>
            <c:errValType val="cust"/>
            <c:plus>
              <c:numRef>
                <c:f>Sheet0!$H$20:$J$20</c:f>
                <c:numCache>
                  <c:formatCode>General</c:formatCode>
                  <c:ptCount val="3"/>
                  <c:pt idx="0">
                    <c:v>0.9</c:v>
                  </c:pt>
                  <c:pt idx="1">
                    <c:v>0.5</c:v>
                  </c:pt>
                  <c:pt idx="2">
                    <c:v>0.8</c:v>
                  </c:pt>
                </c:numCache>
              </c:numRef>
            </c:plus>
            <c:minus>
              <c:numRef>
                <c:f>Sheet0!$H$20:$J$20</c:f>
                <c:numCache>
                  <c:formatCode>General</c:formatCode>
                  <c:ptCount val="3"/>
                  <c:pt idx="0">
                    <c:v>0.9</c:v>
                  </c:pt>
                  <c:pt idx="1">
                    <c:v>0.5</c:v>
                  </c:pt>
                  <c:pt idx="2">
                    <c:v>0.8</c:v>
                  </c:pt>
                </c:numCache>
              </c:numRef>
            </c:minus>
          </c:errBars>
          <c:cat>
            <c:strRef>
              <c:f>Sheet0!$D$18:$F$18</c:f>
              <c:strCache>
                <c:ptCount val="3"/>
                <c:pt idx="0">
                  <c:v>G0/G1</c:v>
                </c:pt>
                <c:pt idx="1">
                  <c:v>G2/M</c:v>
                </c:pt>
                <c:pt idx="2">
                  <c:v>S</c:v>
                </c:pt>
              </c:strCache>
            </c:strRef>
          </c:cat>
          <c:val>
            <c:numRef>
              <c:f>Sheet0!$D$21:$F$21</c:f>
              <c:numCache>
                <c:formatCode>General</c:formatCode>
                <c:ptCount val="3"/>
                <c:pt idx="0">
                  <c:v>81.56</c:v>
                </c:pt>
                <c:pt idx="1">
                  <c:v>0.1</c:v>
                </c:pt>
                <c:pt idx="2">
                  <c:v>16</c:v>
                </c:pt>
              </c:numCache>
            </c:numRef>
          </c:val>
        </c:ser>
        <c:axId val="109094016"/>
        <c:axId val="109095552"/>
      </c:barChart>
      <c:catAx>
        <c:axId val="1090940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9095552"/>
        <c:crosses val="autoZero"/>
        <c:auto val="1"/>
        <c:lblAlgn val="ctr"/>
        <c:lblOffset val="100"/>
      </c:catAx>
      <c:valAx>
        <c:axId val="1090955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Cell Cycle(%Total)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909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187586544308245"/>
          <c:y val="0.16232354401645738"/>
          <c:w val="0.15247143079776657"/>
          <c:h val="0.15283038944456298"/>
        </c:manualLayout>
      </c:layout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6250481189851265"/>
          <c:y val="0.18833369787109999"/>
          <c:w val="0.80693963254593326"/>
          <c:h val="0.68595618256051361"/>
        </c:manualLayout>
      </c:layout>
      <c:barChart>
        <c:barDir val="col"/>
        <c:grouping val="clustered"/>
        <c:ser>
          <c:idx val="0"/>
          <c:order val="0"/>
          <c:tx>
            <c:strRef>
              <c:f>Sheet1!$N$27</c:f>
              <c:strCache>
                <c:ptCount val="1"/>
                <c:pt idx="0">
                  <c:v>IKB/Tubulin</c:v>
                </c:pt>
              </c:strCache>
            </c:strRef>
          </c:tx>
          <c:cat>
            <c:strRef>
              <c:f>Sheet1!$M$28:$M$29</c:f>
              <c:strCache>
                <c:ptCount val="2"/>
                <c:pt idx="0">
                  <c:v>UT</c:v>
                </c:pt>
                <c:pt idx="1">
                  <c:v>Hemin</c:v>
                </c:pt>
              </c:strCache>
            </c:strRef>
          </c:cat>
          <c:val>
            <c:numRef>
              <c:f>Sheet1!$N$28:$N$29</c:f>
              <c:numCache>
                <c:formatCode>General</c:formatCode>
                <c:ptCount val="2"/>
                <c:pt idx="0">
                  <c:v>2.086809869045438</c:v>
                </c:pt>
                <c:pt idx="1">
                  <c:v>5.7504433950435372</c:v>
                </c:pt>
              </c:numCache>
            </c:numRef>
          </c:val>
        </c:ser>
        <c:axId val="109114880"/>
        <c:axId val="109116416"/>
      </c:barChart>
      <c:catAx>
        <c:axId val="109114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9116416"/>
        <c:crosses val="autoZero"/>
        <c:auto val="1"/>
        <c:lblAlgn val="ctr"/>
        <c:lblOffset val="100"/>
      </c:catAx>
      <c:valAx>
        <c:axId val="1091164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IKB</a:t>
                </a:r>
                <a:r>
                  <a:rPr lang="el-G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Normalized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Tubulin</a:t>
                </a:r>
                <a:endParaRPr lang="el-G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9114880"/>
        <c:crosses val="autoZero"/>
        <c:crossBetween val="between"/>
      </c:valAx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031014873140886"/>
          <c:y val="9.2141294838144955E-2"/>
          <c:w val="0.77913429571303583"/>
          <c:h val="0.50024516821760856"/>
        </c:manualLayout>
      </c:layout>
      <c:barChart>
        <c:barDir val="col"/>
        <c:grouping val="clustered"/>
        <c:ser>
          <c:idx val="0"/>
          <c:order val="0"/>
          <c:cat>
            <c:strRef>
              <c:f>p65_060514!$F$20:$F$23</c:f>
              <c:strCache>
                <c:ptCount val="4"/>
                <c:pt idx="0">
                  <c:v>Control-Nuclear</c:v>
                </c:pt>
                <c:pt idx="1">
                  <c:v>Control-Cytoplasmic</c:v>
                </c:pt>
                <c:pt idx="2">
                  <c:v>Hemin-Nuclear</c:v>
                </c:pt>
                <c:pt idx="3">
                  <c:v>Hemin-Cytoplasmic</c:v>
                </c:pt>
              </c:strCache>
            </c:strRef>
          </c:cat>
          <c:val>
            <c:numRef>
              <c:f>p65_060514!$G$20:$G$23</c:f>
              <c:numCache>
                <c:formatCode>General</c:formatCode>
                <c:ptCount val="4"/>
                <c:pt idx="0">
                  <c:v>1</c:v>
                </c:pt>
                <c:pt idx="1">
                  <c:v>0.25359779215244332</c:v>
                </c:pt>
                <c:pt idx="2">
                  <c:v>1</c:v>
                </c:pt>
                <c:pt idx="3">
                  <c:v>0.49403033383461725</c:v>
                </c:pt>
              </c:numCache>
            </c:numRef>
          </c:val>
        </c:ser>
        <c:axId val="109448576"/>
        <c:axId val="109454464"/>
      </c:barChart>
      <c:catAx>
        <c:axId val="109448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454464"/>
        <c:crosses val="autoZero"/>
        <c:auto val="1"/>
        <c:lblAlgn val="ctr"/>
        <c:lblOffset val="100"/>
      </c:catAx>
      <c:valAx>
        <c:axId val="1094544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i="0" u="none" strike="noStrike" baseline="0" dirty="0">
                    <a:latin typeface="Arial" pitchFamily="34" charset="0"/>
                    <a:cs typeface="Arial" pitchFamily="34" charset="0"/>
                  </a:rPr>
                  <a:t>NF-</a:t>
                </a:r>
                <a:r>
                  <a:rPr lang="en-US" sz="1600" b="0" i="0" u="none" strike="noStrike" baseline="0" dirty="0" err="1">
                    <a:latin typeface="Arial" pitchFamily="34" charset="0"/>
                    <a:cs typeface="Arial" pitchFamily="34" charset="0"/>
                  </a:rPr>
                  <a:t>kB</a:t>
                </a:r>
                <a:r>
                  <a:rPr lang="en-US" sz="1600" b="0" i="0" u="none" strike="noStrike" baseline="0" dirty="0">
                    <a:latin typeface="Arial" pitchFamily="34" charset="0"/>
                    <a:cs typeface="Arial" pitchFamily="34" charset="0"/>
                  </a:rPr>
                  <a:t> (p65) 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9448576"/>
        <c:crosses val="autoZero"/>
        <c:crossBetween val="between"/>
        <c:majorUnit val="0.4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90507436570441"/>
          <c:y val="7.4548702245552642E-2"/>
          <c:w val="0.80465048118985161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Sheet1!$N$10</c:f>
              <c:strCache>
                <c:ptCount val="1"/>
                <c:pt idx="0">
                  <c:v>TFRC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errBars>
            <c:errBarType val="plus"/>
            <c:errValType val="cust"/>
            <c:plus>
              <c:numRef>
                <c:f>Sheet1!$O$11:$O$14</c:f>
                <c:numCache>
                  <c:formatCode>General</c:formatCode>
                  <c:ptCount val="4"/>
                  <c:pt idx="1">
                    <c:v>0.32200000000000212</c:v>
                  </c:pt>
                  <c:pt idx="2">
                    <c:v>0.22</c:v>
                  </c:pt>
                  <c:pt idx="3">
                    <c:v>0.28000000000000008</c:v>
                  </c:pt>
                </c:numCache>
              </c:numRef>
            </c:plus>
            <c:minus>
              <c:numRef>
                <c:f>Sheet1!$O$11:$O$14</c:f>
                <c:numCache>
                  <c:formatCode>General</c:formatCode>
                  <c:ptCount val="4"/>
                  <c:pt idx="1">
                    <c:v>0.32200000000000212</c:v>
                  </c:pt>
                  <c:pt idx="2">
                    <c:v>0.22</c:v>
                  </c:pt>
                  <c:pt idx="3">
                    <c:v>0.28000000000000008</c:v>
                  </c:pt>
                </c:numCache>
              </c:numRef>
            </c:minus>
          </c:errBars>
          <c:cat>
            <c:strRef>
              <c:f>Sheet1!$M$11:$M$14</c:f>
              <c:strCache>
                <c:ptCount val="4"/>
                <c:pt idx="0">
                  <c:v>DMSO</c:v>
                </c:pt>
                <c:pt idx="1">
                  <c:v>PPY</c:v>
                </c:pt>
                <c:pt idx="2">
                  <c:v>PPYaT</c:v>
                </c:pt>
                <c:pt idx="3">
                  <c:v>PPYeT</c:v>
                </c:pt>
              </c:strCache>
            </c:strRef>
          </c:cat>
          <c:val>
            <c:numRef>
              <c:f>Sheet1!$N$11:$N$14</c:f>
              <c:numCache>
                <c:formatCode>General</c:formatCode>
                <c:ptCount val="4"/>
                <c:pt idx="0">
                  <c:v>1</c:v>
                </c:pt>
                <c:pt idx="1">
                  <c:v>1.6452</c:v>
                </c:pt>
                <c:pt idx="2">
                  <c:v>14.282</c:v>
                </c:pt>
                <c:pt idx="3">
                  <c:v>10.58</c:v>
                </c:pt>
              </c:numCache>
            </c:numRef>
          </c:val>
        </c:ser>
        <c:axId val="108242432"/>
        <c:axId val="108243968"/>
      </c:barChart>
      <c:catAx>
        <c:axId val="108242432"/>
        <c:scaling>
          <c:orientation val="minMax"/>
        </c:scaling>
        <c:axPos val="b"/>
        <c:tickLblPos val="nextTo"/>
        <c:crossAx val="108243968"/>
        <c:crosses val="autoZero"/>
        <c:auto val="1"/>
        <c:lblAlgn val="ctr"/>
        <c:lblOffset val="100"/>
      </c:catAx>
      <c:valAx>
        <c:axId val="1082439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TFR mRNA (fold, normalized to 18S RNA)</a:t>
                </a:r>
              </a:p>
            </c:rich>
          </c:tx>
          <c:layout/>
        </c:title>
        <c:numFmt formatCode="General" sourceLinked="1"/>
        <c:tickLblPos val="nextTo"/>
        <c:crossAx val="108242432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0051239428404791"/>
          <c:y val="6.7357493774817034E-2"/>
          <c:w val="0.58686555847185751"/>
          <c:h val="0.81347150259068401"/>
        </c:manualLayout>
      </c:layout>
      <c:barChart>
        <c:barDir val="col"/>
        <c:grouping val="clustered"/>
        <c:ser>
          <c:idx val="0"/>
          <c:order val="0"/>
          <c:tx>
            <c:strRef>
              <c:f>'IKB4-NP-092111'!$C$25</c:f>
              <c:strCache>
                <c:ptCount val="1"/>
                <c:pt idx="0">
                  <c:v>DMSO</c:v>
                </c:pt>
              </c:strCache>
            </c:strRef>
          </c:tx>
          <c:spPr>
            <a:solidFill>
              <a:srgbClr val="FFFFFF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'IKB4-NP-092111'!$D$24:$F$24</c:f>
              <c:strCache>
                <c:ptCount val="3"/>
                <c:pt idx="0">
                  <c:v>Cyclin A</c:v>
                </c:pt>
                <c:pt idx="1">
                  <c:v>Cyclin E</c:v>
                </c:pt>
                <c:pt idx="2">
                  <c:v>IkB</c:v>
                </c:pt>
              </c:strCache>
            </c:strRef>
          </c:cat>
          <c:val>
            <c:numRef>
              <c:f>'IKB4-NP-092111'!$D$25:$F$25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'IKB4-NP-092111'!$C$26</c:f>
              <c:strCache>
                <c:ptCount val="1"/>
                <c:pt idx="0">
                  <c:v>PPY</c:v>
                </c:pt>
              </c:strCache>
            </c:strRef>
          </c:tx>
          <c:spPr>
            <a:solidFill>
              <a:srgbClr val="B3B3B3"/>
            </a:solidFill>
            <a:ln w="3175">
              <a:solidFill>
                <a:srgbClr val="000000"/>
              </a:solidFill>
              <a:prstDash val="solid"/>
            </a:ln>
          </c:spPr>
          <c:errBars>
            <c:errBarType val="plus"/>
            <c:errValType val="cust"/>
            <c:plus>
              <c:numRef>
                <c:f>('IKB4-NP-092111'!$J$10,'IKB4-NP-092111'!$J$15,'IKB4-NP-092111'!$J$20)</c:f>
                <c:numCache>
                  <c:formatCode>General</c:formatCode>
                  <c:ptCount val="3"/>
                  <c:pt idx="0">
                    <c:v>0.20690000000000044</c:v>
                  </c:pt>
                  <c:pt idx="1">
                    <c:v>0.51990000000000003</c:v>
                  </c:pt>
                  <c:pt idx="2">
                    <c:v>0.2361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'IKB4-NP-092111'!$D$24:$F$24</c:f>
              <c:strCache>
                <c:ptCount val="3"/>
                <c:pt idx="0">
                  <c:v>Cyclin A</c:v>
                </c:pt>
                <c:pt idx="1">
                  <c:v>Cyclin E</c:v>
                </c:pt>
                <c:pt idx="2">
                  <c:v>IkB</c:v>
                </c:pt>
              </c:strCache>
            </c:strRef>
          </c:cat>
          <c:val>
            <c:numRef>
              <c:f>'IKB4-NP-092111'!$D$26:$F$26</c:f>
              <c:numCache>
                <c:formatCode>General</c:formatCode>
                <c:ptCount val="3"/>
                <c:pt idx="0">
                  <c:v>0.87770000000001136</c:v>
                </c:pt>
                <c:pt idx="1">
                  <c:v>2.4279999999999999</c:v>
                </c:pt>
                <c:pt idx="2">
                  <c:v>0.63130000000000064</c:v>
                </c:pt>
              </c:numCache>
            </c:numRef>
          </c:val>
        </c:ser>
        <c:ser>
          <c:idx val="2"/>
          <c:order val="2"/>
          <c:tx>
            <c:strRef>
              <c:f>'IKB4-NP-092111'!$C$27</c:f>
              <c:strCache>
                <c:ptCount val="1"/>
                <c:pt idx="0">
                  <c:v>PPYaT</c:v>
                </c:pt>
              </c:strCache>
            </c:strRef>
          </c:tx>
          <c:spPr>
            <a:solidFill>
              <a:srgbClr val="818181"/>
            </a:solidFill>
            <a:ln w="3175">
              <a:solidFill>
                <a:srgbClr val="000000"/>
              </a:solidFill>
              <a:prstDash val="solid"/>
            </a:ln>
          </c:spPr>
          <c:errBars>
            <c:errBarType val="plus"/>
            <c:errValType val="cust"/>
            <c:plus>
              <c:numRef>
                <c:f>('IKB4-NP-092111'!$J$11,'IKB4-NP-092111'!$J$16,'IKB4-NP-092111'!$J$21)</c:f>
                <c:numCache>
                  <c:formatCode>General</c:formatCode>
                  <c:ptCount val="3"/>
                  <c:pt idx="0">
                    <c:v>0.39310000000000478</c:v>
                  </c:pt>
                  <c:pt idx="1">
                    <c:v>0.73860000000001136</c:v>
                  </c:pt>
                  <c:pt idx="2">
                    <c:v>0.88900000000000123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'IKB4-NP-092111'!$D$24:$F$24</c:f>
              <c:strCache>
                <c:ptCount val="3"/>
                <c:pt idx="0">
                  <c:v>Cyclin A</c:v>
                </c:pt>
                <c:pt idx="1">
                  <c:v>Cyclin E</c:v>
                </c:pt>
                <c:pt idx="2">
                  <c:v>IkB</c:v>
                </c:pt>
              </c:strCache>
            </c:strRef>
          </c:cat>
          <c:val>
            <c:numRef>
              <c:f>'IKB4-NP-092111'!$D$27:$F$27</c:f>
              <c:numCache>
                <c:formatCode>General</c:formatCode>
                <c:ptCount val="3"/>
                <c:pt idx="0">
                  <c:v>1.851</c:v>
                </c:pt>
                <c:pt idx="1">
                  <c:v>3.3609999999999998</c:v>
                </c:pt>
                <c:pt idx="2">
                  <c:v>10.57</c:v>
                </c:pt>
              </c:numCache>
            </c:numRef>
          </c:val>
        </c:ser>
        <c:ser>
          <c:idx val="3"/>
          <c:order val="3"/>
          <c:tx>
            <c:strRef>
              <c:f>'IKB4-NP-092111'!$C$28</c:f>
              <c:strCache>
                <c:ptCount val="1"/>
                <c:pt idx="0">
                  <c:v>PPYeT</c:v>
                </c:pt>
              </c:strCache>
            </c:strRef>
          </c:tx>
          <c:spPr>
            <a:solidFill>
              <a:srgbClr val="505050"/>
            </a:solidFill>
            <a:ln w="3175">
              <a:solidFill>
                <a:srgbClr val="000000"/>
              </a:solidFill>
              <a:prstDash val="solid"/>
            </a:ln>
          </c:spPr>
          <c:errBars>
            <c:errBarType val="plus"/>
            <c:errValType val="cust"/>
            <c:plus>
              <c:numRef>
                <c:f>('IKB4-NP-092111'!$J$12,'IKB4-NP-092111'!$J$17,'IKB4-NP-092111'!$J$22)</c:f>
                <c:numCache>
                  <c:formatCode>General</c:formatCode>
                  <c:ptCount val="3"/>
                  <c:pt idx="0">
                    <c:v>0.58900000000000052</c:v>
                  </c:pt>
                  <c:pt idx="1">
                    <c:v>0.54500000000000004</c:v>
                  </c:pt>
                  <c:pt idx="2">
                    <c:v>0.54900000000000004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'IKB4-NP-092111'!$D$24:$F$24</c:f>
              <c:strCache>
                <c:ptCount val="3"/>
                <c:pt idx="0">
                  <c:v>Cyclin A</c:v>
                </c:pt>
                <c:pt idx="1">
                  <c:v>Cyclin E</c:v>
                </c:pt>
                <c:pt idx="2">
                  <c:v>IkB</c:v>
                </c:pt>
              </c:strCache>
            </c:strRef>
          </c:cat>
          <c:val>
            <c:numRef>
              <c:f>'IKB4-NP-092111'!$D$28:$F$28</c:f>
              <c:numCache>
                <c:formatCode>General</c:formatCode>
                <c:ptCount val="3"/>
                <c:pt idx="0">
                  <c:v>4.2669999999999995</c:v>
                </c:pt>
                <c:pt idx="1">
                  <c:v>5.8209999999999855</c:v>
                </c:pt>
                <c:pt idx="2">
                  <c:v>11.09</c:v>
                </c:pt>
              </c:numCache>
            </c:numRef>
          </c:val>
        </c:ser>
        <c:axId val="107765760"/>
        <c:axId val="107767296"/>
      </c:barChart>
      <c:catAx>
        <c:axId val="1077657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7767296"/>
        <c:crosses val="autoZero"/>
        <c:auto val="1"/>
        <c:lblAlgn val="ctr"/>
        <c:lblOffset val="100"/>
      </c:catAx>
      <c:valAx>
        <c:axId val="10776729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Arial"/>
                    <a:cs typeface="Arial" pitchFamily="34" charset="0"/>
                  </a:defRPr>
                </a:pPr>
                <a:r>
                  <a:rPr lang="en-US" sz="1200" b="0" i="0" strike="noStrike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Gene Expression (Fold, </a:t>
                </a:r>
                <a:r>
                  <a:rPr lang="en-US" sz="1200" b="0" i="0" strike="noStrike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normalized </a:t>
                </a:r>
                <a:r>
                  <a:rPr lang="en-US" sz="1200" b="0" i="0" strike="noStrike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to b-actin)</a:t>
                </a:r>
              </a:p>
            </c:rich>
          </c:tx>
          <c:layout>
            <c:manualLayout>
              <c:xMode val="edge"/>
              <c:yMode val="edge"/>
              <c:x val="3.6046515018956296E-2"/>
              <c:y val="0.139058205959549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776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377522145669293"/>
          <c:y val="0.11548109043187782"/>
          <c:w val="0.19147302420530768"/>
          <c:h val="0.24870466321243795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400517835141148"/>
          <c:y val="8.5279082603944859E-2"/>
          <c:w val="0.5368707569376937"/>
          <c:h val="0.75707658860239035"/>
        </c:manualLayout>
      </c:layout>
      <c:barChart>
        <c:barDir val="col"/>
        <c:grouping val="clustered"/>
        <c:ser>
          <c:idx val="0"/>
          <c:order val="0"/>
          <c:tx>
            <c:strRef>
              <c:f>'IC-pPY C'!$T$23</c:f>
              <c:strCache>
                <c:ptCount val="1"/>
                <c:pt idx="0">
                  <c:v>P21</c:v>
                </c:pt>
              </c:strCache>
            </c:strRef>
          </c:tx>
          <c:errBars>
            <c:errBarType val="plus"/>
            <c:errValType val="cust"/>
            <c:plus>
              <c:numRef>
                <c:f>'IC-pPY C'!$U$24:$U$26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7.7549999999999955</c:v>
                  </c:pt>
                  <c:pt idx="2">
                    <c:v>10.75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'IC-pPY C'!$S$24:$S$26</c:f>
              <c:strCache>
                <c:ptCount val="3"/>
                <c:pt idx="0">
                  <c:v>PPY</c:v>
                </c:pt>
                <c:pt idx="1">
                  <c:v>PPYaT</c:v>
                </c:pt>
                <c:pt idx="2">
                  <c:v>pPYeT</c:v>
                </c:pt>
              </c:strCache>
            </c:strRef>
          </c:cat>
          <c:val>
            <c:numRef>
              <c:f>'IC-pPY C'!$T$24:$T$26</c:f>
              <c:numCache>
                <c:formatCode>General</c:formatCode>
                <c:ptCount val="3"/>
                <c:pt idx="0">
                  <c:v>1</c:v>
                </c:pt>
                <c:pt idx="1">
                  <c:v>240.1</c:v>
                </c:pt>
                <c:pt idx="2">
                  <c:v>306.7</c:v>
                </c:pt>
              </c:numCache>
            </c:numRef>
          </c:val>
        </c:ser>
        <c:axId val="108459520"/>
        <c:axId val="108461056"/>
      </c:barChart>
      <c:catAx>
        <c:axId val="108459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8461056"/>
        <c:crosses val="autoZero"/>
        <c:auto val="1"/>
        <c:lblAlgn val="ctr"/>
        <c:lblOffset val="100"/>
      </c:catAx>
      <c:valAx>
        <c:axId val="1084610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/>
                  <a:t> p21 Expression </a:t>
                </a:r>
                <a:r>
                  <a:rPr lang="en-US" sz="1200" b="0" dirty="0" smtClean="0"/>
                  <a:t>normalized </a:t>
                </a:r>
                <a:r>
                  <a:rPr lang="en-US" sz="1200" b="0" dirty="0"/>
                  <a:t>to 18sr RNA</a:t>
                </a:r>
              </a:p>
            </c:rich>
          </c:tx>
          <c:layout/>
        </c:title>
        <c:numFmt formatCode="General" sourceLinked="1"/>
        <c:tickLblPos val="nextTo"/>
        <c:crossAx val="108459520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481820151902086"/>
          <c:y val="0.27592592592592646"/>
          <c:w val="0.54196352611095411"/>
          <c:h val="0.49434251968504533"/>
        </c:manualLayout>
      </c:layout>
      <c:barChart>
        <c:barDir val="col"/>
        <c:grouping val="clustered"/>
        <c:ser>
          <c:idx val="0"/>
          <c:order val="0"/>
          <c:spPr>
            <a:solidFill>
              <a:prstClr val="white">
                <a:lumMod val="50000"/>
              </a:prstClr>
            </a:solidFill>
          </c:spPr>
          <c:errBars>
            <c:errBarType val="plus"/>
            <c:errValType val="cust"/>
            <c:plus>
              <c:numRef>
                <c:f>Sheet1!$H$18:$H$20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3.3205120427850896</c:v>
                  </c:pt>
                  <c:pt idx="2">
                    <c:v>19.186150372744024</c:v>
                  </c:pt>
                </c:numCache>
              </c:numRef>
            </c:plus>
          </c:errBars>
          <c:cat>
            <c:strLit>
              <c:ptCount val="3"/>
              <c:pt idx="0">
                <c:v>pPY</c:v>
              </c:pt>
              <c:pt idx="1">
                <c:v> pPYaT</c:v>
              </c:pt>
              <c:pt idx="2">
                <c:v> pPYeT</c:v>
              </c:pt>
            </c:strLit>
          </c:cat>
          <c:val>
            <c:numRef>
              <c:f>Sheet1!$G$18:$G$20</c:f>
              <c:numCache>
                <c:formatCode>General</c:formatCode>
                <c:ptCount val="3"/>
                <c:pt idx="0">
                  <c:v>100</c:v>
                </c:pt>
                <c:pt idx="1">
                  <c:v>38.50940032148624</c:v>
                </c:pt>
                <c:pt idx="2">
                  <c:v>42.633336435405013</c:v>
                </c:pt>
              </c:numCache>
            </c:numRef>
          </c:val>
        </c:ser>
        <c:axId val="108477056"/>
        <c:axId val="108503424"/>
      </c:barChart>
      <c:catAx>
        <c:axId val="108477056"/>
        <c:scaling>
          <c:orientation val="minMax"/>
        </c:scaling>
        <c:axPos val="b"/>
        <c:numFmt formatCode="General" sourceLinked="1"/>
        <c:majorTickMark val="none"/>
        <c:tickLblPos val="nextTo"/>
        <c:crossAx val="108503424"/>
        <c:crosses val="autoZero"/>
        <c:auto val="1"/>
        <c:lblAlgn val="ctr"/>
        <c:lblOffset val="100"/>
      </c:catAx>
      <c:valAx>
        <c:axId val="108503424"/>
        <c:scaling>
          <c:orientation val="minMax"/>
          <c:max val="10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(32P) Phosphrylation (Normalized to CDK2 Expression)</a:t>
                </a:r>
              </a:p>
            </c:rich>
          </c:tx>
          <c:layout>
            <c:manualLayout>
              <c:xMode val="edge"/>
              <c:yMode val="edge"/>
              <c:x val="6.0178693604036923E-2"/>
              <c:y val="0.23710333370932993"/>
            </c:manualLayout>
          </c:layout>
        </c:title>
        <c:numFmt formatCode="General" sourceLinked="1"/>
        <c:tickLblPos val="nextTo"/>
        <c:crossAx val="108477056"/>
        <c:crosses val="autoZero"/>
        <c:crossBetween val="between"/>
        <c:majorUnit val="25"/>
      </c:valAx>
    </c:plotArea>
    <c:plotVisOnly val="1"/>
    <c:dispBlanksAs val="gap"/>
  </c:chart>
  <c:txPr>
    <a:bodyPr/>
    <a:lstStyle/>
    <a:p>
      <a:pPr>
        <a:defRPr sz="1000" b="0"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r>
              <a:rPr lang="en-US" sz="1600" b="0">
                <a:latin typeface="Arial" pitchFamily="34" charset="0"/>
                <a:cs typeface="Arial" pitchFamily="34" charset="0"/>
              </a:rPr>
              <a:t>THP1</a:t>
            </a:r>
            <a:r>
              <a:rPr lang="en-US" sz="1600" b="0" baseline="0">
                <a:latin typeface="Arial" pitchFamily="34" charset="0"/>
                <a:cs typeface="Arial" pitchFamily="34" charset="0"/>
              </a:rPr>
              <a:t> cells</a:t>
            </a:r>
            <a:endParaRPr lang="en-US" sz="1600" b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8164479440069989"/>
          <c:y val="0.1111111111111111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'Ene-012513'!$N$9</c:f>
              <c:strCache>
                <c:ptCount val="1"/>
                <c:pt idx="0">
                  <c:v>env</c:v>
                </c:pt>
              </c:strCache>
            </c:strRef>
          </c:tx>
          <c:errBars>
            <c:errBarType val="plus"/>
            <c:errValType val="cust"/>
            <c:plus>
              <c:numRef>
                <c:f>'Ene-012513'!$N$14:$N$17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3.500000000000001E-2</c:v>
                  </c:pt>
                  <c:pt idx="2">
                    <c:v>0.23</c:v>
                  </c:pt>
                  <c:pt idx="3">
                    <c:v>0.11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'Ene-012513'!$M$10:$M$13</c:f>
              <c:strCache>
                <c:ptCount val="4"/>
                <c:pt idx="0">
                  <c:v>Control</c:v>
                </c:pt>
                <c:pt idx="1">
                  <c:v>Hm</c:v>
                </c:pt>
                <c:pt idx="2">
                  <c:v>Hm+Hep</c:v>
                </c:pt>
                <c:pt idx="3">
                  <c:v>Hep</c:v>
                </c:pt>
              </c:strCache>
            </c:strRef>
          </c:cat>
          <c:val>
            <c:numRef>
              <c:f>'Ene-012513'!$N$10:$N$13</c:f>
              <c:numCache>
                <c:formatCode>0.00E+00</c:formatCode>
                <c:ptCount val="4"/>
                <c:pt idx="0" formatCode="General">
                  <c:v>1</c:v>
                </c:pt>
                <c:pt idx="1">
                  <c:v>0.3170000000000005</c:v>
                </c:pt>
                <c:pt idx="2" formatCode="General">
                  <c:v>2.5670000000000002</c:v>
                </c:pt>
                <c:pt idx="3" formatCode="General">
                  <c:v>1.5840000000000001</c:v>
                </c:pt>
              </c:numCache>
            </c:numRef>
          </c:val>
        </c:ser>
        <c:ser>
          <c:idx val="1"/>
          <c:order val="1"/>
          <c:tx>
            <c:strRef>
              <c:f>'Ene-012513'!$O$9</c:f>
              <c:strCache>
                <c:ptCount val="1"/>
                <c:pt idx="0">
                  <c:v>gag</c:v>
                </c:pt>
              </c:strCache>
            </c:strRef>
          </c:tx>
          <c:errBars>
            <c:errBarType val="plus"/>
            <c:errValType val="cust"/>
            <c:plus>
              <c:numRef>
                <c:f>'Ene-012513'!$O$14:$O$17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8.0000000000000043E-2</c:v>
                  </c:pt>
                  <c:pt idx="2">
                    <c:v>0.33500000000000058</c:v>
                  </c:pt>
                  <c:pt idx="3">
                    <c:v>0.32000000000000051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'Ene-012513'!$M$10:$M$13</c:f>
              <c:strCache>
                <c:ptCount val="4"/>
                <c:pt idx="0">
                  <c:v>Control</c:v>
                </c:pt>
                <c:pt idx="1">
                  <c:v>Hm</c:v>
                </c:pt>
                <c:pt idx="2">
                  <c:v>Hm+Hep</c:v>
                </c:pt>
                <c:pt idx="3">
                  <c:v>Hep</c:v>
                </c:pt>
              </c:strCache>
            </c:strRef>
          </c:cat>
          <c:val>
            <c:numRef>
              <c:f>'Ene-012513'!$O$10:$O$13</c:f>
              <c:numCache>
                <c:formatCode>0.00E+00</c:formatCode>
                <c:ptCount val="4"/>
                <c:pt idx="0" formatCode="General">
                  <c:v>1</c:v>
                </c:pt>
                <c:pt idx="1">
                  <c:v>0.27</c:v>
                </c:pt>
                <c:pt idx="2" formatCode="General">
                  <c:v>1.7649999999999979</c:v>
                </c:pt>
                <c:pt idx="3" formatCode="General">
                  <c:v>1.825</c:v>
                </c:pt>
              </c:numCache>
            </c:numRef>
          </c:val>
        </c:ser>
        <c:axId val="108296064"/>
        <c:axId val="108297600"/>
      </c:barChart>
      <c:catAx>
        <c:axId val="108296064"/>
        <c:scaling>
          <c:orientation val="minMax"/>
        </c:scaling>
        <c:axPos val="b"/>
        <c:tickLblPos val="nextTo"/>
        <c:crossAx val="108297600"/>
        <c:crosses val="autoZero"/>
        <c:auto val="1"/>
        <c:lblAlgn val="ctr"/>
        <c:lblOffset val="100"/>
      </c:catAx>
      <c:valAx>
        <c:axId val="1082976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>
                    <a:latin typeface="Arial" pitchFamily="34" charset="0"/>
                    <a:cs typeface="Arial" pitchFamily="34" charset="0"/>
                  </a:rPr>
                  <a:t>Normalized Expression</a:t>
                </a:r>
              </a:p>
            </c:rich>
          </c:tx>
          <c:layout/>
        </c:title>
        <c:numFmt formatCode="General" sourceLinked="1"/>
        <c:tickLblPos val="nextTo"/>
        <c:crossAx val="10829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86242344706911"/>
          <c:y val="5.9801326917468804E-2"/>
          <c:w val="0.16591535433070898"/>
          <c:h val="0.16743438320210025"/>
        </c:manualLayout>
      </c:layout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r>
              <a:rPr lang="en-US" sz="1400" b="0">
                <a:latin typeface="Arial" pitchFamily="34" charset="0"/>
                <a:cs typeface="Arial" pitchFamily="34" charset="0"/>
              </a:rPr>
              <a:t>PBMC</a:t>
            </a:r>
          </a:p>
        </c:rich>
      </c:tx>
      <c:layout>
        <c:manualLayout>
          <c:xMode val="edge"/>
          <c:yMode val="edge"/>
          <c:x val="0.43548600174978219"/>
          <c:y val="7.894736842105253E-2"/>
        </c:manualLayout>
      </c:layout>
      <c:overlay val="1"/>
    </c:title>
    <c:plotArea>
      <c:layout>
        <c:manualLayout>
          <c:layoutTarget val="inner"/>
          <c:xMode val="edge"/>
          <c:yMode val="edge"/>
          <c:x val="0.2027939632545932"/>
          <c:y val="0.12037037037037036"/>
          <c:w val="0.66184601924759656"/>
          <c:h val="0.6986585010207057"/>
        </c:manualLayout>
      </c:layout>
      <c:barChart>
        <c:barDir val="col"/>
        <c:grouping val="clustered"/>
        <c:ser>
          <c:idx val="0"/>
          <c:order val="0"/>
          <c:tx>
            <c:strRef>
              <c:f>'Ene-012513'!$L$26</c:f>
              <c:strCache>
                <c:ptCount val="1"/>
                <c:pt idx="0">
                  <c:v>env</c:v>
                </c:pt>
              </c:strCache>
            </c:strRef>
          </c:tx>
          <c:errBars>
            <c:errBarType val="plus"/>
            <c:errValType val="cust"/>
            <c:plus>
              <c:numRef>
                <c:f>'Ene-012513'!$L$31:$L$34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3.500000000000001E-2</c:v>
                  </c:pt>
                  <c:pt idx="2">
                    <c:v>0.23</c:v>
                  </c:pt>
                  <c:pt idx="3">
                    <c:v>0.11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'Ene-012513'!$K$27:$K$30</c:f>
              <c:strCache>
                <c:ptCount val="4"/>
                <c:pt idx="0">
                  <c:v>Control</c:v>
                </c:pt>
                <c:pt idx="1">
                  <c:v>Hm</c:v>
                </c:pt>
                <c:pt idx="2">
                  <c:v>Hm+Hep</c:v>
                </c:pt>
                <c:pt idx="3">
                  <c:v>Hep</c:v>
                </c:pt>
              </c:strCache>
            </c:strRef>
          </c:cat>
          <c:val>
            <c:numRef>
              <c:f>'Ene-012513'!$L$27:$L$30</c:f>
              <c:numCache>
                <c:formatCode>0.00E+00</c:formatCode>
                <c:ptCount val="4"/>
                <c:pt idx="0" formatCode="General">
                  <c:v>1</c:v>
                </c:pt>
                <c:pt idx="1">
                  <c:v>0.71700000000000064</c:v>
                </c:pt>
                <c:pt idx="2" formatCode="General">
                  <c:v>1.5669999999999982</c:v>
                </c:pt>
                <c:pt idx="3" formatCode="General">
                  <c:v>1.284</c:v>
                </c:pt>
              </c:numCache>
            </c:numRef>
          </c:val>
        </c:ser>
        <c:ser>
          <c:idx val="1"/>
          <c:order val="1"/>
          <c:tx>
            <c:strRef>
              <c:f>'Ene-012513'!$M$26</c:f>
              <c:strCache>
                <c:ptCount val="1"/>
                <c:pt idx="0">
                  <c:v>gag</c:v>
                </c:pt>
              </c:strCache>
            </c:strRef>
          </c:tx>
          <c:errBars>
            <c:errBarType val="plus"/>
            <c:errValType val="cust"/>
            <c:plus>
              <c:numRef>
                <c:f>'Ene-012513'!$M$31:$M$34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8.0000000000000043E-2</c:v>
                  </c:pt>
                  <c:pt idx="2">
                    <c:v>0.33500000000000058</c:v>
                  </c:pt>
                  <c:pt idx="3">
                    <c:v>0.32000000000000051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'Ene-012513'!$K$27:$K$30</c:f>
              <c:strCache>
                <c:ptCount val="4"/>
                <c:pt idx="0">
                  <c:v>Control</c:v>
                </c:pt>
                <c:pt idx="1">
                  <c:v>Hm</c:v>
                </c:pt>
                <c:pt idx="2">
                  <c:v>Hm+Hep</c:v>
                </c:pt>
                <c:pt idx="3">
                  <c:v>Hep</c:v>
                </c:pt>
              </c:strCache>
            </c:strRef>
          </c:cat>
          <c:val>
            <c:numRef>
              <c:f>'Ene-012513'!$M$27:$M$30</c:f>
              <c:numCache>
                <c:formatCode>0.00E+00</c:formatCode>
                <c:ptCount val="4"/>
                <c:pt idx="0" formatCode="General">
                  <c:v>1</c:v>
                </c:pt>
                <c:pt idx="1">
                  <c:v>0.37000000000000038</c:v>
                </c:pt>
                <c:pt idx="2" formatCode="General">
                  <c:v>1.7649999999999979</c:v>
                </c:pt>
                <c:pt idx="3" formatCode="General">
                  <c:v>1.125</c:v>
                </c:pt>
              </c:numCache>
            </c:numRef>
          </c:val>
        </c:ser>
        <c:axId val="108865792"/>
        <c:axId val="108871680"/>
      </c:barChart>
      <c:catAx>
        <c:axId val="1088657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8871680"/>
        <c:crosses val="autoZero"/>
        <c:auto val="1"/>
        <c:lblAlgn val="ctr"/>
        <c:lblOffset val="100"/>
      </c:catAx>
      <c:valAx>
        <c:axId val="1088716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>
                    <a:latin typeface="Arial" pitchFamily="34" charset="0"/>
                    <a:cs typeface="Arial" pitchFamily="34" charset="0"/>
                  </a:rPr>
                  <a:t>Normalized Expression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886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63998250219003"/>
          <c:y val="4.5912438028579881E-2"/>
          <c:w val="0.20202668416447978"/>
          <c:h val="9.7989938757655284E-2"/>
        </c:manualLayout>
      </c:layout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153718285214401"/>
          <c:y val="4.3171114027413283E-2"/>
          <c:w val="0.82790726159230099"/>
          <c:h val="0.84554790026246718"/>
        </c:manualLayout>
      </c:layout>
      <c:barChart>
        <c:barDir val="col"/>
        <c:grouping val="clustered"/>
        <c:ser>
          <c:idx val="0"/>
          <c:order val="0"/>
          <c:errBars>
            <c:errBarType val="plus"/>
            <c:errValType val="cust"/>
            <c:plus>
              <c:numRef>
                <c:f>Sheet1!$E$10:$E$13</c:f>
                <c:numCache>
                  <c:formatCode>General</c:formatCode>
                  <c:ptCount val="4"/>
                  <c:pt idx="0">
                    <c:v>132.28756555322954</c:v>
                  </c:pt>
                  <c:pt idx="1">
                    <c:v>180.27756377319915</c:v>
                  </c:pt>
                  <c:pt idx="2">
                    <c:v>76.376261582598318</c:v>
                  </c:pt>
                  <c:pt idx="3">
                    <c:v>38.188130791294604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Sheet1!$C$10:$C$13</c:f>
              <c:strCache>
                <c:ptCount val="4"/>
                <c:pt idx="0">
                  <c:v>Control</c:v>
                </c:pt>
                <c:pt idx="1">
                  <c:v>Hemin</c:v>
                </c:pt>
                <c:pt idx="2">
                  <c:v>Hemin+Hepcidin</c:v>
                </c:pt>
                <c:pt idx="3">
                  <c:v>Hepcidin</c:v>
                </c:pt>
              </c:strCache>
            </c:str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2100</c:v>
                </c:pt>
                <c:pt idx="1">
                  <c:v>1200</c:v>
                </c:pt>
                <c:pt idx="2">
                  <c:v>1583.3333333333305</c:v>
                </c:pt>
                <c:pt idx="3">
                  <c:v>1741.6666666666667</c:v>
                </c:pt>
              </c:numCache>
            </c:numRef>
          </c:val>
        </c:ser>
        <c:axId val="108900736"/>
        <c:axId val="108902272"/>
      </c:barChart>
      <c:catAx>
        <c:axId val="10890073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8902272"/>
        <c:crosses val="autoZero"/>
        <c:auto val="1"/>
        <c:lblAlgn val="ctr"/>
        <c:lblOffset val="100"/>
      </c:catAx>
      <c:valAx>
        <c:axId val="1089022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>
                    <a:latin typeface="Arial" pitchFamily="34" charset="0"/>
                    <a:cs typeface="Arial" pitchFamily="34" charset="0"/>
                  </a:rPr>
                  <a:t>Luciferase Activity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8900736"/>
        <c:crosses val="autoZero"/>
        <c:crossBetween val="between"/>
      </c:valAx>
    </c:plotArea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27384076990378"/>
          <c:y val="8.2832872242321054E-2"/>
          <c:w val="0.83670603674540756"/>
          <c:h val="0.80588635879974457"/>
        </c:manualLayout>
      </c:layout>
      <c:barChart>
        <c:barDir val="col"/>
        <c:grouping val="clustered"/>
        <c:ser>
          <c:idx val="0"/>
          <c:order val="0"/>
          <c:errBars>
            <c:errBarType val="plus"/>
            <c:errValType val="cust"/>
            <c:plus>
              <c:numRef>
                <c:f>Sheet1!$S$11:$S$14</c:f>
                <c:numCache>
                  <c:formatCode>General</c:formatCode>
                  <c:ptCount val="4"/>
                  <c:pt idx="0">
                    <c:v>50</c:v>
                  </c:pt>
                  <c:pt idx="1">
                    <c:v>25</c:v>
                  </c:pt>
                  <c:pt idx="2">
                    <c:v>50</c:v>
                  </c:pt>
                  <c:pt idx="3">
                    <c:v>52.04164998665334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Sheet1!$Q$11:$Q$14</c:f>
              <c:strCache>
                <c:ptCount val="4"/>
                <c:pt idx="0">
                  <c:v>Control</c:v>
                </c:pt>
                <c:pt idx="1">
                  <c:v>Hemin</c:v>
                </c:pt>
                <c:pt idx="2">
                  <c:v>Hemin+Hepcidin</c:v>
                </c:pt>
                <c:pt idx="3">
                  <c:v>Hepcidin</c:v>
                </c:pt>
              </c:strCache>
            </c:strRef>
          </c:cat>
          <c:val>
            <c:numRef>
              <c:f>Sheet1!$R$11:$R$14</c:f>
              <c:numCache>
                <c:formatCode>General</c:formatCode>
                <c:ptCount val="4"/>
                <c:pt idx="0">
                  <c:v>450</c:v>
                </c:pt>
                <c:pt idx="1">
                  <c:v>225</c:v>
                </c:pt>
                <c:pt idx="2">
                  <c:v>400</c:v>
                </c:pt>
                <c:pt idx="3">
                  <c:v>416.66666666666708</c:v>
                </c:pt>
              </c:numCache>
            </c:numRef>
          </c:val>
        </c:ser>
        <c:axId val="108926464"/>
        <c:axId val="108928000"/>
      </c:barChart>
      <c:catAx>
        <c:axId val="108926464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8928000"/>
        <c:crosses val="autoZero"/>
        <c:auto val="1"/>
        <c:lblAlgn val="ctr"/>
        <c:lblOffset val="100"/>
      </c:catAx>
      <c:valAx>
        <c:axId val="1089280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b="0">
                    <a:latin typeface="Arial" pitchFamily="34" charset="0"/>
                    <a:cs typeface="Arial" pitchFamily="34" charset="0"/>
                  </a:rPr>
                  <a:t>Luciferase Activity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8926464"/>
        <c:crosses val="autoZero"/>
        <c:crossBetween val="between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0.40984</cdr:x>
      <cdr:y>0.11765</cdr:y>
    </cdr:from>
    <cdr:to>
      <cdr:x>0.72131</cdr:x>
      <cdr:y>0.23529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3048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itchFamily="34" charset="0"/>
              <a:cs typeface="Arial" pitchFamily="34" charset="0"/>
            </a:rPr>
            <a:t>THP1-HIV-Luc</a:t>
          </a:r>
          <a:endParaRPr lang="en-US" sz="1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0.41667</cdr:x>
      <cdr:y>0.13514</cdr:y>
    </cdr:from>
    <cdr:to>
      <cdr:x>0.68333</cdr:x>
      <cdr:y>0.24324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381000"/>
          <a:ext cx="1219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latin typeface="Arial" pitchFamily="34" charset="0"/>
              <a:cs typeface="Arial" pitchFamily="34" charset="0"/>
            </a:rPr>
            <a:t>PBMC-HIV-Luc</a:t>
          </a:r>
          <a:endParaRPr lang="en-US" sz="12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BA8A-674E-44B2-A4B5-6D7DE0C509CB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22EA2-C3E9-4E45-9819-BF2721B9F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82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97" y="915025"/>
            <a:ext cx="4054855" cy="31338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US"/>
          </a:p>
        </p:txBody>
      </p:sp>
      <p:sp>
        <p:nvSpPr>
          <p:cNvPr id="64515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714" y="4353394"/>
            <a:ext cx="4770783" cy="3477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333" indent="-76333">
              <a:lnSpc>
                <a:spcPct val="93000"/>
              </a:lnSpc>
              <a:spcBef>
                <a:spcPct val="0"/>
              </a:spcBef>
              <a:buSzPct val="45000"/>
              <a:tabLst>
                <a:tab pos="649609" algn="l"/>
                <a:tab pos="1299217" algn="l"/>
                <a:tab pos="1948825" algn="l"/>
                <a:tab pos="2598433" algn="l"/>
                <a:tab pos="3248042" algn="l"/>
                <a:tab pos="3897650" algn="l"/>
                <a:tab pos="4547259" algn="l"/>
              </a:tabLst>
            </a:pP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Schematic representation of the different regulatory steps that control the amount of cell surface FPN expression in tissue macrophages. Following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phagocytosis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 of a senescent red blood cell (RBC),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heme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 is released into the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cytosol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. It can then enter the nucleus to inactivate Bach1 and relieve the transcriptional repression of HO-1 and FPN gene expression, allowing the recruitment of the transcriptional activator Nrf2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complexed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 to small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Maf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 proteins. The HO-1 protein will subsequently degrade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heme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 and release iron that will in turn inactive the Iron Regulatory Proteins (IRPs) and allow the translation of the Iron Responsive Element (IRE)-containing mRNAs (FPN and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ferritin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 chains). Iron is then stored into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ferritin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 or exported back to the plasma by FPN. Finally, serum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hepcidin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 can bind cell surface FPN and induce its internalization and degradation by two different mechanisms. Illustration by Jean-Pierre </a:t>
            </a:r>
            <a:r>
              <a:rPr lang="en-GB" dirty="0" err="1" smtClean="0">
                <a:latin typeface="Arial" pitchFamily="34" charset="0"/>
                <a:ea typeface="msgothic" charset="0"/>
                <a:cs typeface="msgothic" charset="0"/>
              </a:rPr>
              <a:t>Laigneau</a:t>
            </a:r>
            <a:r>
              <a:rPr lang="en-GB" dirty="0" smtClean="0">
                <a:latin typeface="Arial" pitchFamily="34" charset="0"/>
                <a:ea typeface="msgothic" charset="0"/>
                <a:cs typeface="msgothic" charset="0"/>
              </a:rPr>
              <a:t>, INSERM.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4688"/>
            <a:ext cx="4597400" cy="3448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22EA2-C3E9-4E45-9819-BF2721B9FC5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49F3-8AA9-43B9-81EF-1B5CF64FC77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22EA2-C3E9-4E45-9819-BF2721B9FC5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4688"/>
            <a:ext cx="4597400" cy="3448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B22A4-4497-4C9E-AB24-E170F97DD2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B295B-7A19-4AED-B70D-224FE09568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9E63C-FA75-4F51-A703-69BE85506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B956F-BAB1-4CDC-96A5-0884CB0611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80C1-D61A-42F6-B0A8-5F61435C25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83FC-A500-4DEF-807B-8CED32A5DD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E14B-C291-48FC-AFA6-B30DAF14B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DDDF7-9273-42BE-826F-B32F7401B3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C991-C3F0-4F93-8459-B82194E6C3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73183-6F3C-4196-8AC3-EA1E2EA4E9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C7E2-617B-41C5-BA72-71D8AD630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EA5B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8D23EA-3424-41A9-BEC8-69B9DA4966C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tiff"/><Relationship Id="rId5" Type="http://schemas.openxmlformats.org/officeDocument/2006/relationships/chart" Target="../charts/chart17.xml"/><Relationship Id="rId4" Type="http://schemas.openxmlformats.org/officeDocument/2006/relationships/image" Target="../media/image17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828800"/>
          </a:xfrm>
        </p:spPr>
        <p:txBody>
          <a:bodyPr/>
          <a:lstStyle/>
          <a:p>
            <a:pPr eaLnBrk="1" hangingPunct="1">
              <a:tabLst>
                <a:tab pos="6572250" algn="l"/>
                <a:tab pos="6858000" algn="l"/>
              </a:tabLst>
            </a:pPr>
            <a:r>
              <a:rPr lang="en-US" sz="3200" b="1" dirty="0" err="1"/>
              <a:t>Heme</a:t>
            </a:r>
            <a:r>
              <a:rPr lang="en-US" sz="3200" b="1" dirty="0"/>
              <a:t> Inhibits HIV-1 Through the Induction of </a:t>
            </a:r>
            <a:r>
              <a:rPr lang="en-US" sz="3200" b="1" dirty="0" err="1"/>
              <a:t>Heme</a:t>
            </a:r>
            <a:r>
              <a:rPr lang="en-US" sz="3200" b="1" dirty="0"/>
              <a:t> </a:t>
            </a:r>
            <a:r>
              <a:rPr lang="en-US" sz="3200" b="1" dirty="0" smtClean="0"/>
              <a:t>Oxygenase-1</a:t>
            </a:r>
            <a:r>
              <a:rPr lang="en-US" sz="3200" b="1" dirty="0"/>
              <a:t>, </a:t>
            </a:r>
            <a:r>
              <a:rPr lang="en-US" sz="3200" b="1" dirty="0" err="1"/>
              <a:t>Ferroportin</a:t>
            </a:r>
            <a:r>
              <a:rPr lang="en-US" sz="3200" b="1" dirty="0"/>
              <a:t>, IKBα and </a:t>
            </a:r>
            <a:r>
              <a:rPr lang="en-US" sz="3200" b="1" dirty="0" smtClean="0"/>
              <a:t>p21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1752600"/>
          </a:xfrm>
        </p:spPr>
        <p:txBody>
          <a:bodyPr/>
          <a:lstStyle/>
          <a:p>
            <a:pPr lvl="0">
              <a:spcBef>
                <a:spcPct val="0"/>
              </a:spcBef>
              <a:tabLst>
                <a:tab pos="6572250" algn="l"/>
                <a:tab pos="6858000" algn="l"/>
              </a:tabLst>
            </a:pP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en-US" sz="2800" kern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Namita Kumari</a:t>
            </a:r>
            <a:endParaRPr lang="en-US" sz="2800" kern="1200" baseline="300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  <a:sym typeface="Symbol" pitchFamily="18" charset="2"/>
            </a:endParaRPr>
          </a:p>
          <a:p>
            <a:pPr lvl="0">
              <a:spcBef>
                <a:spcPct val="0"/>
              </a:spcBef>
              <a:tabLst>
                <a:tab pos="6572250" algn="l"/>
                <a:tab pos="6858000" algn="l"/>
              </a:tabLst>
            </a:pPr>
            <a:endParaRPr lang="en-US" sz="2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>
              <a:spcBef>
                <a:spcPct val="0"/>
              </a:spcBef>
              <a:tabLst>
                <a:tab pos="6572250" algn="l"/>
                <a:tab pos="6858000" algn="l"/>
              </a:tabLst>
            </a:pPr>
            <a:r>
              <a:rPr lang="en-US" sz="2800" kern="1200" baseline="300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kern="1200" baseline="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en-US" sz="2800" kern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Center for Sickle Cell Disease, </a:t>
            </a:r>
          </a:p>
          <a:p>
            <a:pPr lvl="0">
              <a:spcBef>
                <a:spcPct val="0"/>
              </a:spcBef>
              <a:tabLst>
                <a:tab pos="6572250" algn="l"/>
                <a:tab pos="6858000" algn="l"/>
              </a:tabLst>
            </a:pPr>
            <a:r>
              <a:rPr lang="en-US" sz="2800" kern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Howard University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33400" y="54102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effectLst/>
              </a:rPr>
              <a:t>OMICS  Retroviruses and Novel Drugs,  June 08-09, 2015</a:t>
            </a:r>
            <a:endParaRPr lang="en-US" sz="2400" dirty="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7"/>
          <p:cNvSpPr txBox="1">
            <a:spLocks noChangeArrowheads="1"/>
          </p:cNvSpPr>
          <p:nvPr/>
        </p:nvSpPr>
        <p:spPr bwMode="auto">
          <a:xfrm>
            <a:off x="152400" y="174625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algn="just"/>
            <a:r>
              <a:rPr lang="en-US" altLang="en-US" sz="2800" b="0" dirty="0">
                <a:solidFill>
                  <a:schemeClr val="accent2"/>
                </a:solidFill>
                <a:effectLst/>
              </a:rPr>
              <a:t> PPY (2-phenyl-1-pyridin-2yl-ethanone)-based Iron </a:t>
            </a:r>
            <a:r>
              <a:rPr lang="en-US" altLang="en-US" sz="2800" b="0" dirty="0" err="1">
                <a:solidFill>
                  <a:schemeClr val="accent2"/>
                </a:solidFill>
                <a:effectLst/>
              </a:rPr>
              <a:t>Chelators</a:t>
            </a:r>
            <a:endParaRPr lang="en-US" altLang="en-US" sz="2800" b="0" dirty="0">
              <a:solidFill>
                <a:schemeClr val="accent2"/>
              </a:solidFill>
              <a:effectLst/>
            </a:endParaRPr>
          </a:p>
          <a:p>
            <a:pPr algn="just"/>
            <a:endParaRPr lang="en-US" altLang="en-US" sz="2800" b="0" dirty="0">
              <a:solidFill>
                <a:schemeClr val="accent2"/>
              </a:solidFill>
              <a:effectLst/>
            </a:endParaRPr>
          </a:p>
        </p:txBody>
      </p:sp>
      <p:sp>
        <p:nvSpPr>
          <p:cNvPr id="43011" name="Text Box 83"/>
          <p:cNvSpPr txBox="1">
            <a:spLocks noChangeArrowheads="1"/>
          </p:cNvSpPr>
          <p:nvPr/>
        </p:nvSpPr>
        <p:spPr bwMode="auto">
          <a:xfrm>
            <a:off x="5562600" y="6477000"/>
            <a:ext cx="355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1400" b="0" dirty="0">
                <a:solidFill>
                  <a:schemeClr val="tx1"/>
                </a:solidFill>
                <a:effectLst/>
              </a:rPr>
              <a:t>Kumari et al.,  </a:t>
            </a:r>
            <a:r>
              <a:rPr lang="en-US" altLang="en-US" sz="1400" b="0" i="1" dirty="0" err="1">
                <a:solidFill>
                  <a:schemeClr val="tx1"/>
                </a:solidFill>
                <a:effectLst/>
              </a:rPr>
              <a:t>Antimicrob</a:t>
            </a:r>
            <a:r>
              <a:rPr lang="en-US" altLang="en-US" sz="1400" b="0" i="1" dirty="0">
                <a:solidFill>
                  <a:schemeClr val="tx1"/>
                </a:solidFill>
                <a:effectLst/>
              </a:rPr>
              <a:t>. Agents Chem. 2014</a:t>
            </a:r>
            <a:endParaRPr lang="en-US" altLang="en-US" sz="1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282700" y="806648"/>
            <a:ext cx="1536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/>
                </a:solidFill>
                <a:effectLst/>
              </a:rPr>
              <a:t>Bp4eT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71800" y="835223"/>
            <a:ext cx="1536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/>
                </a:solidFill>
                <a:effectLst/>
              </a:rPr>
              <a:t>PPY</a:t>
            </a:r>
          </a:p>
        </p:txBody>
      </p:sp>
      <p:pic>
        <p:nvPicPr>
          <p:cNvPr id="43014" name="Picture 14" descr="Bp4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3800"/>
            <a:ext cx="1144588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" descr="E:\Feb2013\IKB-Paper-feb\Reaction1.tif"/>
          <p:cNvPicPr>
            <a:picLocks noChangeAspect="1" noChangeArrowheads="1"/>
          </p:cNvPicPr>
          <p:nvPr/>
        </p:nvPicPr>
        <p:blipFill>
          <a:blip r:embed="rId3" cstate="print">
            <a:lum bright="-16000" contrast="54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67"/>
          <a:stretch>
            <a:fillRect/>
          </a:stretch>
        </p:blipFill>
        <p:spPr bwMode="auto">
          <a:xfrm>
            <a:off x="2438400" y="1193800"/>
            <a:ext cx="134143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" descr="E:\Feb2013\IKB-Paper-feb\Reaction2.tif"/>
          <p:cNvPicPr>
            <a:picLocks noChangeAspect="1" noChangeArrowheads="1"/>
          </p:cNvPicPr>
          <p:nvPr/>
        </p:nvPicPr>
        <p:blipFill>
          <a:blip r:embed="rId4" cstate="print">
            <a:lum bright="-14000" contrast="38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70"/>
          <a:stretch>
            <a:fillRect/>
          </a:stretch>
        </p:blipFill>
        <p:spPr bwMode="auto">
          <a:xfrm>
            <a:off x="4038600" y="1162237"/>
            <a:ext cx="1219200" cy="15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" descr="E:\Feb2013\IKB-Paper-feb\Reaction3.tif"/>
          <p:cNvPicPr>
            <a:picLocks noChangeAspect="1" noChangeArrowheads="1"/>
          </p:cNvPicPr>
          <p:nvPr/>
        </p:nvPicPr>
        <p:blipFill>
          <a:blip r:embed="rId5" cstate="print">
            <a:lum bright="-26000" contrast="58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87" b="9604"/>
          <a:stretch>
            <a:fillRect/>
          </a:stretch>
        </p:blipFill>
        <p:spPr bwMode="auto">
          <a:xfrm>
            <a:off x="5486400" y="1143000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" name="Rectangle 931"/>
          <p:cNvSpPr>
            <a:spLocks noChangeArrowheads="1"/>
          </p:cNvSpPr>
          <p:nvPr/>
        </p:nvSpPr>
        <p:spPr bwMode="auto">
          <a:xfrm>
            <a:off x="4267200" y="806648"/>
            <a:ext cx="1536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accent6"/>
                </a:solidFill>
                <a:effectLst/>
              </a:rPr>
              <a:t>PPYeT</a:t>
            </a:r>
            <a:endParaRPr lang="en-US" sz="14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933" name="Rectangle 932"/>
          <p:cNvSpPr>
            <a:spLocks noChangeArrowheads="1"/>
          </p:cNvSpPr>
          <p:nvPr/>
        </p:nvSpPr>
        <p:spPr bwMode="auto">
          <a:xfrm>
            <a:off x="5549900" y="806648"/>
            <a:ext cx="1536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accent6"/>
                </a:solidFill>
                <a:effectLst/>
              </a:rPr>
              <a:t>PPYaT</a:t>
            </a:r>
            <a:endParaRPr lang="en-US" sz="1400" b="1" dirty="0">
              <a:solidFill>
                <a:schemeClr val="accent6"/>
              </a:solidFill>
              <a:effectLst/>
            </a:endParaRPr>
          </a:p>
        </p:txBody>
      </p:sp>
      <p:graphicFrame>
        <p:nvGraphicFramePr>
          <p:cNvPr id="936" name="Chart 935"/>
          <p:cNvGraphicFramePr>
            <a:graphicFrameLocks/>
          </p:cNvGraphicFramePr>
          <p:nvPr/>
        </p:nvGraphicFramePr>
        <p:xfrm>
          <a:off x="0" y="3048000"/>
          <a:ext cx="4876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39" name="Chart 938"/>
          <p:cNvGraphicFramePr/>
          <p:nvPr/>
        </p:nvGraphicFramePr>
        <p:xfrm>
          <a:off x="5105400" y="3352800"/>
          <a:ext cx="3505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5544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4570346" y="3733800"/>
          <a:ext cx="4573654" cy="255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5100624" y="609600"/>
          <a:ext cx="4043376" cy="29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09600" y="2971800"/>
          <a:ext cx="33085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037" name="TextBox 12"/>
          <p:cNvSpPr txBox="1">
            <a:spLocks noChangeArrowheads="1"/>
          </p:cNvSpPr>
          <p:nvPr/>
        </p:nvSpPr>
        <p:spPr bwMode="auto">
          <a:xfrm>
            <a:off x="4419600" y="2895600"/>
            <a:ext cx="439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3200" b="0" dirty="0">
                <a:solidFill>
                  <a:srgbClr val="002060"/>
                </a:solidFill>
                <a:effectLst/>
              </a:rPr>
              <a:t>C</a:t>
            </a:r>
          </a:p>
        </p:txBody>
      </p:sp>
      <p:sp>
        <p:nvSpPr>
          <p:cNvPr id="44038" name="TextBox 12"/>
          <p:cNvSpPr txBox="1">
            <a:spLocks noChangeArrowheads="1"/>
          </p:cNvSpPr>
          <p:nvPr/>
        </p:nvSpPr>
        <p:spPr bwMode="auto">
          <a:xfrm>
            <a:off x="0" y="990601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3200" b="0" dirty="0">
                <a:solidFill>
                  <a:srgbClr val="002060"/>
                </a:solidFill>
                <a:effectLst/>
              </a:rPr>
              <a:t>A</a:t>
            </a:r>
          </a:p>
        </p:txBody>
      </p:sp>
      <p:sp>
        <p:nvSpPr>
          <p:cNvPr id="44039" name="TextBox 12"/>
          <p:cNvSpPr txBox="1">
            <a:spLocks noChangeArrowheads="1"/>
          </p:cNvSpPr>
          <p:nvPr/>
        </p:nvSpPr>
        <p:spPr bwMode="auto">
          <a:xfrm>
            <a:off x="4495800" y="762000"/>
            <a:ext cx="439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3200" b="0" dirty="0">
                <a:solidFill>
                  <a:srgbClr val="002060"/>
                </a:solidFill>
                <a:effectLst/>
              </a:rPr>
              <a:t>B</a:t>
            </a:r>
          </a:p>
        </p:txBody>
      </p:sp>
      <p:pic>
        <p:nvPicPr>
          <p:cNvPr id="44040" name="Picture 4" descr="CDK2.tif"/>
          <p:cNvPicPr>
            <a:picLocks noChangeAspect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45" t="58054" r="15836" b="36398"/>
          <a:stretch>
            <a:fillRect/>
          </a:stretch>
        </p:blipFill>
        <p:spPr bwMode="auto">
          <a:xfrm>
            <a:off x="1887538" y="2252663"/>
            <a:ext cx="13303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5" descr="CDK2 Acivity PPy 012313.tif"/>
          <p:cNvPicPr>
            <a:picLocks noChangeAspect="1"/>
          </p:cNvPicPr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61" t="30000" r="37080" b="65556"/>
          <a:stretch>
            <a:fillRect/>
          </a:stretch>
        </p:blipFill>
        <p:spPr bwMode="auto">
          <a:xfrm>
            <a:off x="1895475" y="1817688"/>
            <a:ext cx="1314450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42" name="TextBox 7"/>
          <p:cNvSpPr txBox="1">
            <a:spLocks noChangeArrowheads="1"/>
          </p:cNvSpPr>
          <p:nvPr/>
        </p:nvSpPr>
        <p:spPr bwMode="auto">
          <a:xfrm>
            <a:off x="2981325" y="1781175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002060"/>
                </a:solidFill>
                <a:effectLst/>
              </a:rPr>
              <a:t>histone</a:t>
            </a:r>
          </a:p>
          <a:p>
            <a:pPr algn="ctr"/>
            <a:r>
              <a:rPr lang="en-US" altLang="en-US" sz="1600">
                <a:solidFill>
                  <a:srgbClr val="002060"/>
                </a:solidFill>
                <a:effectLst/>
              </a:rPr>
              <a:t>H1</a:t>
            </a:r>
          </a:p>
        </p:txBody>
      </p:sp>
      <p:sp>
        <p:nvSpPr>
          <p:cNvPr id="44043" name="TextBox 10"/>
          <p:cNvSpPr txBox="1">
            <a:spLocks noChangeArrowheads="1"/>
          </p:cNvSpPr>
          <p:nvPr/>
        </p:nvSpPr>
        <p:spPr bwMode="auto">
          <a:xfrm>
            <a:off x="1752600" y="1447800"/>
            <a:ext cx="290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1400">
                <a:solidFill>
                  <a:srgbClr val="002060"/>
                </a:solidFill>
                <a:effectLst/>
              </a:rPr>
              <a:t> PPY  PPYaT  PPYeT</a:t>
            </a:r>
          </a:p>
        </p:txBody>
      </p:sp>
      <p:sp>
        <p:nvSpPr>
          <p:cNvPr id="44044" name="Text Box 31"/>
          <p:cNvSpPr txBox="1">
            <a:spLocks noChangeArrowheads="1"/>
          </p:cNvSpPr>
          <p:nvPr/>
        </p:nvSpPr>
        <p:spPr bwMode="auto">
          <a:xfrm>
            <a:off x="3336925" y="2311400"/>
            <a:ext cx="930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2060"/>
                </a:solidFill>
                <a:effectLst/>
              </a:rPr>
              <a:t>CDK2</a:t>
            </a:r>
          </a:p>
        </p:txBody>
      </p:sp>
      <p:sp>
        <p:nvSpPr>
          <p:cNvPr id="44045" name="Text Box 33"/>
          <p:cNvSpPr txBox="1">
            <a:spLocks noChangeArrowheads="1"/>
          </p:cNvSpPr>
          <p:nvPr/>
        </p:nvSpPr>
        <p:spPr bwMode="auto">
          <a:xfrm>
            <a:off x="1155700" y="1778000"/>
            <a:ext cx="1114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1800" baseline="30000">
                <a:solidFill>
                  <a:srgbClr val="002060"/>
                </a:solidFill>
                <a:effectLst/>
              </a:rPr>
              <a:t>32</a:t>
            </a:r>
            <a:r>
              <a:rPr lang="en-US" altLang="en-US" sz="1800">
                <a:solidFill>
                  <a:srgbClr val="002060"/>
                </a:solidFill>
                <a:effectLst/>
              </a:rPr>
              <a:t>P</a:t>
            </a:r>
          </a:p>
        </p:txBody>
      </p:sp>
      <p:sp>
        <p:nvSpPr>
          <p:cNvPr id="44046" name="Text Box 34"/>
          <p:cNvSpPr txBox="1">
            <a:spLocks noChangeArrowheads="1"/>
          </p:cNvSpPr>
          <p:nvPr/>
        </p:nvSpPr>
        <p:spPr bwMode="auto">
          <a:xfrm>
            <a:off x="603250" y="2082800"/>
            <a:ext cx="128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2060"/>
                </a:solidFill>
                <a:effectLst/>
              </a:rPr>
              <a:t>WB:</a:t>
            </a:r>
          </a:p>
          <a:p>
            <a:pPr algn="ctr"/>
            <a:r>
              <a:rPr lang="el-GR" altLang="en-US" sz="1600" dirty="0">
                <a:solidFill>
                  <a:srgbClr val="002060"/>
                </a:solidFill>
                <a:effectLst/>
              </a:rPr>
              <a:t>α </a:t>
            </a:r>
            <a:r>
              <a:rPr lang="en-US" altLang="en-US" sz="1600" dirty="0">
                <a:solidFill>
                  <a:srgbClr val="002060"/>
                </a:solidFill>
                <a:effectLst/>
              </a:rPr>
              <a:t>–CDK2</a:t>
            </a:r>
          </a:p>
        </p:txBody>
      </p:sp>
      <p:sp>
        <p:nvSpPr>
          <p:cNvPr id="44047" name="Rectangle 17"/>
          <p:cNvSpPr>
            <a:spLocks noChangeArrowheads="1"/>
          </p:cNvSpPr>
          <p:nvPr/>
        </p:nvSpPr>
        <p:spPr bwMode="auto">
          <a:xfrm>
            <a:off x="0" y="76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2800" b="0" dirty="0">
                <a:solidFill>
                  <a:schemeClr val="accent2"/>
                </a:solidFill>
                <a:effectLst/>
              </a:rPr>
              <a:t>Iron </a:t>
            </a:r>
            <a:r>
              <a:rPr lang="en-US" altLang="en-US" sz="2800" b="0" dirty="0" err="1">
                <a:solidFill>
                  <a:schemeClr val="accent2"/>
                </a:solidFill>
                <a:effectLst/>
              </a:rPr>
              <a:t>Chelators</a:t>
            </a:r>
            <a:r>
              <a:rPr lang="en-US" altLang="en-US" sz="2800" b="0" dirty="0">
                <a:solidFill>
                  <a:schemeClr val="accent2"/>
                </a:solidFill>
                <a:effectLst/>
              </a:rPr>
              <a:t> Inhibit CDK2  Activity and </a:t>
            </a:r>
            <a:r>
              <a:rPr lang="en-US" altLang="en-US" sz="2800" b="0" dirty="0" smtClean="0">
                <a:solidFill>
                  <a:schemeClr val="accent2"/>
                </a:solidFill>
                <a:effectLst/>
              </a:rPr>
              <a:t>Induce Expression </a:t>
            </a:r>
            <a:r>
              <a:rPr lang="en-US" altLang="en-US" sz="2800" b="0" dirty="0">
                <a:solidFill>
                  <a:schemeClr val="accent2"/>
                </a:solidFill>
                <a:effectLst/>
              </a:rPr>
              <a:t>of p21 and IKB</a:t>
            </a:r>
            <a:r>
              <a:rPr lang="el-GR" altLang="en-US" sz="2800" b="0" dirty="0">
                <a:solidFill>
                  <a:schemeClr val="accent2"/>
                </a:solidFill>
                <a:effectLst/>
              </a:rPr>
              <a:t>α</a:t>
            </a:r>
            <a:r>
              <a:rPr lang="en-US" altLang="en-US" sz="2800" b="0" dirty="0">
                <a:solidFill>
                  <a:schemeClr val="accent2"/>
                </a:solidFill>
                <a:effectLst/>
              </a:rPr>
              <a:t> </a:t>
            </a:r>
          </a:p>
        </p:txBody>
      </p:sp>
      <p:sp>
        <p:nvSpPr>
          <p:cNvPr id="44048" name="Text Box 83"/>
          <p:cNvSpPr txBox="1">
            <a:spLocks noChangeArrowheads="1"/>
          </p:cNvSpPr>
          <p:nvPr/>
        </p:nvSpPr>
        <p:spPr bwMode="auto">
          <a:xfrm>
            <a:off x="5562600" y="6477000"/>
            <a:ext cx="355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1400" b="0">
                <a:solidFill>
                  <a:schemeClr val="tx1"/>
                </a:solidFill>
                <a:effectLst/>
              </a:rPr>
              <a:t>Kumari et al.,  </a:t>
            </a:r>
            <a:r>
              <a:rPr lang="en-US" altLang="en-US" sz="1400" b="0" i="1">
                <a:solidFill>
                  <a:schemeClr val="tx1"/>
                </a:solidFill>
                <a:effectLst/>
              </a:rPr>
              <a:t>Antimicrob. Agents Chem. 2014</a:t>
            </a:r>
            <a:endParaRPr lang="en-US" altLang="en-US" sz="1400" b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4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4800" y="157163"/>
            <a:ext cx="8839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400"/>
              </a:lnSpc>
              <a:defRPr/>
            </a:pPr>
            <a:r>
              <a:rPr lang="en-US" sz="2800" dirty="0">
                <a:solidFill>
                  <a:schemeClr val="accent2"/>
                </a:solidFill>
                <a:effectLst/>
              </a:rPr>
              <a:t>PPY Iron </a:t>
            </a:r>
            <a:r>
              <a:rPr lang="en-US" sz="2800" dirty="0" err="1">
                <a:solidFill>
                  <a:schemeClr val="accent2"/>
                </a:solidFill>
                <a:effectLst/>
              </a:rPr>
              <a:t>Chelators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  Inhibit HIV-1 Transcription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133600" y="3557588"/>
          <a:ext cx="4000500" cy="2295525"/>
        </p:xfrm>
        <a:graphic>
          <a:graphicData uri="http://schemas.openxmlformats.org/presentationml/2006/ole">
            <p:oleObj spid="_x0000_s49162" name="Prism 6" r:id="rId3" imgW="4964490" imgH="2857375" progId="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062163" y="949325"/>
          <a:ext cx="4262437" cy="2227263"/>
        </p:xfrm>
        <a:graphic>
          <a:graphicData uri="http://schemas.openxmlformats.org/presentationml/2006/ole">
            <p:oleObj spid="_x0000_s49163" name="Prism 6" r:id="rId4" imgW="4964490" imgH="2593523" progId="">
              <p:embed/>
            </p:oleObj>
          </a:graphicData>
        </a:graphic>
      </p:graphicFrame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3281363" y="1195388"/>
            <a:ext cx="838200" cy="838200"/>
            <a:chOff x="1676400" y="4876800"/>
            <a:chExt cx="609600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981200" y="54864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76400" y="50292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28800" y="4876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876800"/>
              <a:ext cx="8081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28800" y="4876800"/>
              <a:ext cx="0" cy="157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590925" y="890588"/>
            <a:ext cx="312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effectLst/>
              </a:rPr>
              <a:t>*</a:t>
            </a:r>
          </a:p>
        </p:txBody>
      </p:sp>
      <p:grpSp>
        <p:nvGrpSpPr>
          <p:cNvPr id="4104" name="Group 14"/>
          <p:cNvGrpSpPr>
            <a:grpSpLocks/>
          </p:cNvGrpSpPr>
          <p:nvPr/>
        </p:nvGrpSpPr>
        <p:grpSpPr bwMode="auto">
          <a:xfrm>
            <a:off x="4424363" y="966788"/>
            <a:ext cx="838200" cy="838200"/>
            <a:chOff x="1676400" y="4876800"/>
            <a:chExt cx="609600" cy="609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981200" y="54864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76400" y="50292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828800" y="4876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4876800"/>
              <a:ext cx="8081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28800" y="4876800"/>
              <a:ext cx="0" cy="157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648200" y="666750"/>
            <a:ext cx="312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effectLst/>
              </a:rPr>
              <a:t>*</a:t>
            </a:r>
          </a:p>
        </p:txBody>
      </p:sp>
      <p:grpSp>
        <p:nvGrpSpPr>
          <p:cNvPr id="4106" name="Group 21"/>
          <p:cNvGrpSpPr>
            <a:grpSpLocks/>
          </p:cNvGrpSpPr>
          <p:nvPr/>
        </p:nvGrpSpPr>
        <p:grpSpPr bwMode="auto">
          <a:xfrm>
            <a:off x="3155950" y="3786188"/>
            <a:ext cx="1801813" cy="762000"/>
            <a:chOff x="1828800" y="4876796"/>
            <a:chExt cx="312737" cy="55418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828800" y="4876796"/>
              <a:ext cx="312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141537" y="4876796"/>
              <a:ext cx="0" cy="554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28800" y="4876796"/>
              <a:ext cx="0" cy="157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895725" y="3570288"/>
            <a:ext cx="312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effectLst/>
              </a:rPr>
              <a:t>*</a:t>
            </a:r>
          </a:p>
        </p:txBody>
      </p:sp>
      <p:sp>
        <p:nvSpPr>
          <p:cNvPr id="4108" name="Text Box 83"/>
          <p:cNvSpPr txBox="1">
            <a:spLocks noChangeArrowheads="1"/>
          </p:cNvSpPr>
          <p:nvPr/>
        </p:nvSpPr>
        <p:spPr bwMode="auto">
          <a:xfrm>
            <a:off x="5562600" y="6477000"/>
            <a:ext cx="355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1400" b="0">
                <a:solidFill>
                  <a:schemeClr val="tx1"/>
                </a:solidFill>
                <a:effectLst/>
              </a:rPr>
              <a:t>Kumari et al.,  </a:t>
            </a:r>
            <a:r>
              <a:rPr lang="en-US" altLang="en-US" sz="1400" b="0" i="1">
                <a:solidFill>
                  <a:schemeClr val="tx1"/>
                </a:solidFill>
                <a:effectLst/>
              </a:rPr>
              <a:t>Antimicrob. Agents Chem. 2014</a:t>
            </a:r>
            <a:endParaRPr lang="en-US" altLang="en-US" sz="1400" b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8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/>
                </a:solidFill>
              </a:rPr>
              <a:t>Heme</a:t>
            </a:r>
            <a:r>
              <a:rPr lang="en-US" sz="2800" b="1" dirty="0" smtClean="0">
                <a:solidFill>
                  <a:schemeClr val="accent6"/>
                </a:solidFill>
              </a:rPr>
              <a:t> Inhibits  HIV-1 in THP-1 Cells and PBMC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04800" y="37338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572000" y="373380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04800" y="990600"/>
          <a:ext cx="4343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800600" y="9144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851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Heme</a:t>
            </a:r>
            <a:r>
              <a:rPr lang="en-US" sz="2800" b="1" dirty="0" smtClean="0">
                <a:solidFill>
                  <a:schemeClr val="accent2"/>
                </a:solidFill>
              </a:rPr>
              <a:t> Induces HO-1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</a:rPr>
              <a:t>Ferroportin</a:t>
            </a:r>
            <a:r>
              <a:rPr lang="en-US" sz="2800" b="1" dirty="0" smtClean="0">
                <a:solidFill>
                  <a:schemeClr val="accent2"/>
                </a:solidFill>
              </a:rPr>
              <a:t>,</a:t>
            </a:r>
            <a:r>
              <a:rPr lang="en-US" sz="2800" b="1" dirty="0">
                <a:solidFill>
                  <a:schemeClr val="accent2"/>
                </a:solidFill>
              </a:rPr>
              <a:t> p21</a:t>
            </a:r>
            <a:r>
              <a:rPr lang="en-US" sz="2800" b="1" dirty="0" smtClean="0">
                <a:solidFill>
                  <a:schemeClr val="accent2"/>
                </a:solidFill>
              </a:rPr>
              <a:t> and </a:t>
            </a:r>
            <a:r>
              <a:rPr lang="en-US" sz="2800" b="1" dirty="0" err="1" smtClean="0">
                <a:solidFill>
                  <a:schemeClr val="accent2"/>
                </a:solidFill>
              </a:rPr>
              <a:t>IKBα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676400" y="990600"/>
          <a:ext cx="533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676400" y="388620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9400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Ferroportin</a:t>
            </a:r>
            <a:r>
              <a:rPr lang="en-US" sz="2800" dirty="0" smtClean="0">
                <a:solidFill>
                  <a:schemeClr val="accent2"/>
                </a:solidFill>
              </a:rPr>
              <a:t> Knockdown  Alleviates HIV-1 inhibition by </a:t>
            </a:r>
            <a:r>
              <a:rPr lang="en-US" sz="2800" dirty="0" err="1" smtClean="0">
                <a:solidFill>
                  <a:schemeClr val="accent2"/>
                </a:solidFill>
              </a:rPr>
              <a:t>Hemin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219200" y="1143000"/>
          <a:ext cx="6781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219200" y="3886200"/>
          <a:ext cx="6629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0088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447800" y="838200"/>
          <a:ext cx="6019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28600"/>
            <a:ext cx="707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HIF1</a:t>
            </a:r>
            <a:r>
              <a:rPr lang="el-GR" sz="2800" dirty="0" smtClean="0">
                <a:solidFill>
                  <a:schemeClr val="accent2"/>
                </a:solidFill>
                <a:latin typeface="Calibri"/>
                <a:cs typeface="Calibri"/>
              </a:rPr>
              <a:t>α</a:t>
            </a:r>
            <a:r>
              <a:rPr lang="en-US" sz="2800" dirty="0" smtClean="0">
                <a:solidFill>
                  <a:schemeClr val="accent2"/>
                </a:solidFill>
              </a:rPr>
              <a:t> KD Induces One Round HIV-1 Infection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3810000"/>
          <a:ext cx="6629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5588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Heme</a:t>
            </a:r>
            <a:r>
              <a:rPr lang="en-US" sz="2800" dirty="0" smtClean="0">
                <a:solidFill>
                  <a:schemeClr val="accent2"/>
                </a:solidFill>
              </a:rPr>
              <a:t> Treated THP1 cells In G1 Arrest  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676400" y="1600200"/>
          <a:ext cx="6262688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43000" y="1600200"/>
            <a:ext cx="1856801" cy="343583"/>
            <a:chOff x="5229798" y="4135437"/>
            <a:chExt cx="1856802" cy="228600"/>
          </a:xfrm>
        </p:grpSpPr>
        <p:pic>
          <p:nvPicPr>
            <p:cNvPr id="11" name="Picture 2" descr="C:\Documents and Settings\namita.kumari\Desktop\Namita\Western Blots\New Folder\051614\Analysis IKB_051614\IKB_051614_ED1.tif"/>
            <p:cNvPicPr>
              <a:picLocks noChangeAspect="1" noChangeArrowheads="1"/>
            </p:cNvPicPr>
            <p:nvPr/>
          </p:nvPicPr>
          <p:blipFill>
            <a:blip r:embed="rId3" cstate="print"/>
            <a:srcRect l="82609" t="48762" b="39047"/>
            <a:stretch>
              <a:fillRect/>
            </a:stretch>
          </p:blipFill>
          <p:spPr bwMode="auto">
            <a:xfrm>
              <a:off x="5229798" y="4135437"/>
              <a:ext cx="914400" cy="228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2" descr="C:\Documents and Settings\namita.kumari\Desktop\Namita\Western Blots\New Folder\051614\Analysis IKB_051614\IKB_051614_ED1.tif"/>
            <p:cNvPicPr>
              <a:picLocks noChangeAspect="1" noChangeArrowheads="1"/>
            </p:cNvPicPr>
            <p:nvPr/>
          </p:nvPicPr>
          <p:blipFill>
            <a:blip r:embed="rId3" cstate="print"/>
            <a:srcRect l="18478" t="52013" r="65218" b="43111"/>
            <a:stretch>
              <a:fillRect/>
            </a:stretch>
          </p:blipFill>
          <p:spPr bwMode="auto">
            <a:xfrm>
              <a:off x="6191250" y="4135437"/>
              <a:ext cx="895350" cy="228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1143001" y="2133601"/>
            <a:ext cx="1856802" cy="304799"/>
            <a:chOff x="5601912" y="4691351"/>
            <a:chExt cx="1772749" cy="304801"/>
          </a:xfrm>
        </p:grpSpPr>
        <p:pic>
          <p:nvPicPr>
            <p:cNvPr id="14" name="Picture 6" descr="C:\Documents and Settings\namita.kumari\Desktop\Namita\Western Blots\New Folder\051614\Analysis IKB_051614\IKB_Tubulin_ED1_051614.tif"/>
            <p:cNvPicPr>
              <a:picLocks noChangeAspect="1" noChangeArrowheads="1"/>
            </p:cNvPicPr>
            <p:nvPr/>
          </p:nvPicPr>
          <p:blipFill>
            <a:blip r:embed="rId4" cstate="print"/>
            <a:srcRect l="89671" t="46982" r="-220" b="33442"/>
            <a:stretch>
              <a:fillRect/>
            </a:stretch>
          </p:blipFill>
          <p:spPr bwMode="auto">
            <a:xfrm flipV="1">
              <a:off x="5601912" y="4691351"/>
              <a:ext cx="881744" cy="3048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6" descr="C:\Documents and Settings\namita.kumari\Desktop\Namita\Western Blots\New Folder\051614\Analysis IKB_051614\IKB_Tubulin_ED1_051614.tif"/>
            <p:cNvPicPr>
              <a:picLocks noChangeAspect="1" noChangeArrowheads="1"/>
            </p:cNvPicPr>
            <p:nvPr/>
          </p:nvPicPr>
          <p:blipFill>
            <a:blip r:embed="rId4" cstate="print"/>
            <a:srcRect l="21099" t="50897" r="66330" b="37357"/>
            <a:stretch>
              <a:fillRect/>
            </a:stretch>
          </p:blipFill>
          <p:spPr bwMode="auto">
            <a:xfrm>
              <a:off x="6474993" y="4691351"/>
              <a:ext cx="899668" cy="304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7146962"/>
              </p:ext>
            </p:extLst>
          </p:nvPr>
        </p:nvGraphicFramePr>
        <p:xfrm>
          <a:off x="3810000" y="5721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1066800" y="2387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IKBα</a:t>
            </a:r>
            <a:r>
              <a:rPr lang="en-US" sz="2800" dirty="0" smtClean="0">
                <a:solidFill>
                  <a:schemeClr val="accent2"/>
                </a:solidFill>
              </a:rPr>
              <a:t> and NF-</a:t>
            </a:r>
            <a:r>
              <a:rPr lang="en-US" sz="2800" dirty="0" err="1" smtClean="0">
                <a:solidFill>
                  <a:schemeClr val="accent2"/>
                </a:solidFill>
              </a:rPr>
              <a:t>kB</a:t>
            </a:r>
            <a:r>
              <a:rPr lang="en-US" sz="2800" dirty="0" smtClean="0">
                <a:solidFill>
                  <a:schemeClr val="accent2"/>
                </a:solidFill>
              </a:rPr>
              <a:t> In </a:t>
            </a:r>
            <a:r>
              <a:rPr lang="en-US" sz="2800" dirty="0" err="1" smtClean="0">
                <a:solidFill>
                  <a:schemeClr val="accent2"/>
                </a:solidFill>
              </a:rPr>
              <a:t>Heme</a:t>
            </a:r>
            <a:r>
              <a:rPr lang="en-US" sz="2800" dirty="0" smtClean="0">
                <a:solidFill>
                  <a:schemeClr val="accent2"/>
                </a:solidFill>
              </a:rPr>
              <a:t> Treated Cells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98" y="2069068"/>
            <a:ext cx="90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Tubulin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403" y="16002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IKB</a:t>
            </a:r>
            <a:r>
              <a:rPr lang="el-GR" dirty="0"/>
              <a:t>α </a:t>
            </a:r>
            <a:endParaRPr lang="en-US" dirty="0"/>
          </a:p>
        </p:txBody>
      </p:sp>
      <p:pic>
        <p:nvPicPr>
          <p:cNvPr id="17" name="Picture 5" descr="C:\Documents and Settings\namita.kumari\Desktop\Namita\Western Blots\New Folder\041014\Blot 2-ED2.tif"/>
          <p:cNvPicPr>
            <a:picLocks noChangeAspect="1" noChangeArrowheads="1"/>
          </p:cNvPicPr>
          <p:nvPr/>
        </p:nvPicPr>
        <p:blipFill>
          <a:blip r:embed="rId6" cstate="print"/>
          <a:srcRect l="47675" r="36046" b="-1964"/>
          <a:stretch>
            <a:fillRect/>
          </a:stretch>
        </p:blipFill>
        <p:spPr bwMode="auto">
          <a:xfrm>
            <a:off x="1066800" y="3962400"/>
            <a:ext cx="1371600" cy="484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C:\Documents and Settings\namita.kumari\Desktop\Namita\Western Blots\New Folder\041014\Blot 2-ED2.tif"/>
          <p:cNvPicPr>
            <a:picLocks noChangeAspect="1" noChangeArrowheads="1"/>
          </p:cNvPicPr>
          <p:nvPr/>
        </p:nvPicPr>
        <p:blipFill>
          <a:blip r:embed="rId6" cstate="print"/>
          <a:srcRect r="84313" b="-1964"/>
          <a:stretch>
            <a:fillRect/>
          </a:stretch>
        </p:blipFill>
        <p:spPr bwMode="auto">
          <a:xfrm>
            <a:off x="1066800" y="4724400"/>
            <a:ext cx="1371600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14400" y="3505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Nuclear    </a:t>
            </a:r>
            <a:r>
              <a:rPr lang="en-US" sz="1400" b="1" dirty="0" err="1" smtClean="0"/>
              <a:t>Cytoplasmic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0386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4876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Hemin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3000" y="11430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   </a:t>
            </a:r>
            <a:r>
              <a:rPr lang="en-US" dirty="0" err="1" smtClean="0"/>
              <a:t>Hemin</a:t>
            </a:r>
            <a:endParaRPr lang="en-US" dirty="0"/>
          </a:p>
        </p:txBody>
      </p:sp>
      <p:graphicFrame>
        <p:nvGraphicFramePr>
          <p:cNvPr id="24" name="Chart 23"/>
          <p:cNvGraphicFramePr/>
          <p:nvPr/>
        </p:nvGraphicFramePr>
        <p:xfrm>
          <a:off x="3962400" y="3505200"/>
          <a:ext cx="4572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83439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971800" y="39469"/>
            <a:ext cx="24673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>
                <a:solidFill>
                  <a:schemeClr val="accent6"/>
                </a:solidFill>
                <a:effectLst/>
              </a:rPr>
              <a:t>Conclusions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85800" y="5334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/>
            <a:endParaRPr lang="en-US" sz="2800" b="0" dirty="0" smtClean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Hemin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 treatment induces </a:t>
            </a:r>
            <a:r>
              <a:rPr lang="en-US" sz="2800" b="0" dirty="0" err="1" smtClean="0">
                <a:solidFill>
                  <a:srgbClr val="000000"/>
                </a:solidFill>
                <a:effectLst/>
                <a:cs typeface="Times New Roman" pitchFamily="18" charset="0"/>
              </a:rPr>
              <a:t>ferroportin</a:t>
            </a:r>
            <a:r>
              <a:rPr lang="en-US" sz="28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expression in</a:t>
            </a:r>
            <a:r>
              <a:rPr lang="en-US" sz="2800" b="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 THP-1 cells and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PBMC</a:t>
            </a:r>
            <a:endParaRPr lang="en-US" sz="2800" b="0" dirty="0" smtClean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457200" indent="-457200"/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  L</a:t>
            </a:r>
            <a:r>
              <a:rPr lang="en-US" sz="2800" dirty="0" smtClean="0"/>
              <a:t>ow intracellular iron  mimics hypoxia  as </a:t>
            </a:r>
            <a:r>
              <a:rPr lang="en-US" sz="2800" dirty="0" smtClean="0"/>
              <a:t>it </a:t>
            </a:r>
          </a:p>
          <a:p>
            <a:r>
              <a:rPr lang="en-US" sz="2800" dirty="0" smtClean="0"/>
              <a:t>     </a:t>
            </a:r>
            <a:r>
              <a:rPr lang="en-US" sz="2800" dirty="0" err="1" smtClean="0"/>
              <a:t>upregulates</a:t>
            </a:r>
            <a:r>
              <a:rPr lang="en-US" sz="2800" dirty="0" smtClean="0"/>
              <a:t>  and stabilizes HIF1</a:t>
            </a:r>
            <a:r>
              <a:rPr lang="el-GR" sz="2800" dirty="0" smtClean="0">
                <a:latin typeface="Calibri"/>
                <a:cs typeface="Calibri"/>
              </a:rPr>
              <a:t>α</a:t>
            </a:r>
            <a:r>
              <a:rPr lang="en-US" sz="2800" dirty="0" smtClean="0">
                <a:latin typeface="Calibri"/>
                <a:cs typeface="Calibri"/>
              </a:rPr>
              <a:t> a</a:t>
            </a:r>
            <a:r>
              <a:rPr lang="en-US" sz="2800" dirty="0" smtClean="0"/>
              <a:t>nd p21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Similar to hypoxia, iron depletion </a:t>
            </a:r>
            <a:r>
              <a:rPr lang="en-US" sz="2800" dirty="0" err="1" smtClean="0"/>
              <a:t>inhitis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HIV-1</a:t>
            </a:r>
          </a:p>
          <a:p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 Accumulation of inactive NF-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kB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in cytoplasm in</a:t>
            </a:r>
          </a:p>
          <a:p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hemin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treated cells may inhibit HIV-1 transcription</a:t>
            </a:r>
          </a:p>
          <a:p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sz="2800" b="0" baseline="-25000" dirty="0" smtClean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457200" indent="-457200"/>
            <a:endParaRPr lang="en-US" sz="2800" b="0" baseline="-25000" dirty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endParaRPr lang="en-US" sz="2800" b="0" dirty="0" smtClean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endParaRPr lang="en-US" sz="2800" b="0" dirty="0" smtClean="0"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457200" indent="-457200"/>
            <a:endParaRPr lang="en-US" sz="2800" baseline="-25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/>
            <a:endParaRPr lang="en-US" sz="2800" b="0" baseline="30000" dirty="0">
              <a:solidFill>
                <a:schemeClr val="tx1"/>
              </a:solidFill>
              <a:effectLst/>
            </a:endParaRPr>
          </a:p>
          <a:p>
            <a:pPr marL="457200" indent="-4572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>
                <a:solidFill>
                  <a:schemeClr val="tx1"/>
                </a:solidFill>
                <a:effectLst/>
              </a:rPr>
              <a:t>                                       </a:t>
            </a:r>
          </a:p>
        </p:txBody>
      </p:sp>
      <p:sp>
        <p:nvSpPr>
          <p:cNvPr id="2034692" name="Line 4"/>
          <p:cNvSpPr>
            <a:spLocks noChangeShapeType="1"/>
          </p:cNvSpPr>
          <p:nvPr/>
        </p:nvSpPr>
        <p:spPr bwMode="auto">
          <a:xfrm>
            <a:off x="457200" y="762000"/>
            <a:ext cx="7467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43" y="1295400"/>
            <a:ext cx="8776857" cy="51053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777875" y="290513"/>
            <a:ext cx="6908800" cy="8524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err="1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ＭＳ Ｐゴシック" charset="-128"/>
              </a:rPr>
              <a:t>Heme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ＭＳ Ｐゴシック" pitchFamily="34" charset="-128"/>
                <a:cs typeface="ＭＳ Ｐゴシック" charset="-128"/>
              </a:rPr>
              <a:t> Oxygenase-1 (HO-1)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Gopi\Desktop\Photos\Yuri Farewell\Farewell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43000"/>
            <a:ext cx="5410200" cy="3657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Acknowledgement</a:t>
            </a:r>
            <a:br>
              <a:rPr lang="en-US" b="1" dirty="0" smtClean="0">
                <a:solidFill>
                  <a:schemeClr val="accent6"/>
                </a:solidFill>
              </a:rPr>
            </a:b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34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</a:pP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     Center  for Sickle Cell Disease</a:t>
            </a:r>
          </a:p>
          <a:p>
            <a:pPr marL="457200" indent="-457200">
              <a:buClr>
                <a:srgbClr val="FFFF00"/>
              </a:buClr>
            </a:pP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       Howard University </a:t>
            </a:r>
          </a:p>
          <a:p>
            <a:pPr marL="457200" indent="-457200">
              <a:buClr>
                <a:srgbClr val="FFFF00"/>
              </a:buClr>
            </a:pP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   	</a:t>
            </a:r>
            <a:r>
              <a:rPr lang="en-US" b="1" dirty="0" smtClean="0">
                <a:solidFill>
                  <a:schemeClr val="accent6"/>
                </a:solidFill>
                <a:cs typeface="Times New Roman" pitchFamily="18" charset="0"/>
              </a:rPr>
              <a:t>Sergei </a:t>
            </a:r>
            <a:r>
              <a:rPr lang="en-US" b="1" dirty="0" err="1" smtClean="0">
                <a:solidFill>
                  <a:schemeClr val="accent6"/>
                </a:solidFill>
                <a:cs typeface="Times New Roman" pitchFamily="18" charset="0"/>
              </a:rPr>
              <a:t>Nekhai</a:t>
            </a:r>
            <a:endParaRPr lang="en-US" b="1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</a:pPr>
            <a:r>
              <a:rPr lang="en-US" b="1" dirty="0" smtClean="0">
                <a:solidFill>
                  <a:schemeClr val="accent6"/>
                </a:solidFill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accent6"/>
                </a:solidFill>
                <a:cs typeface="Times New Roman" pitchFamily="18" charset="0"/>
              </a:rPr>
              <a:t>Xiaomei</a:t>
            </a:r>
            <a:r>
              <a:rPr lang="en-US" dirty="0" smtClean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cs typeface="Times New Roman" pitchFamily="18" charset="0"/>
              </a:rPr>
              <a:t>Niu</a:t>
            </a:r>
            <a:endParaRPr lang="en-US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</a:pPr>
            <a:r>
              <a:rPr lang="en-US" dirty="0" smtClean="0">
                <a:solidFill>
                  <a:schemeClr val="accent6"/>
                </a:solidFill>
                <a:cs typeface="Times New Roman" pitchFamily="18" charset="0"/>
              </a:rPr>
              <a:t>	Andrey Ivanov</a:t>
            </a:r>
          </a:p>
          <a:p>
            <a:pPr marL="457200" indent="-457200">
              <a:buClr>
                <a:srgbClr val="FFFF00"/>
              </a:buClr>
            </a:pP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2743200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en-US" dirty="0" smtClean="0"/>
              <a:t>Viral Immunology Section,</a:t>
            </a:r>
          </a:p>
          <a:p>
            <a:pPr marL="228600"/>
            <a:r>
              <a:rPr lang="en-US" dirty="0" smtClean="0"/>
              <a:t> Food and Drug Administration</a:t>
            </a:r>
          </a:p>
          <a:p>
            <a:pPr marL="228600"/>
            <a:r>
              <a:rPr lang="en-US" b="1" dirty="0" smtClean="0">
                <a:solidFill>
                  <a:schemeClr val="accent6"/>
                </a:solidFill>
              </a:rPr>
              <a:t>      Subhash Dhawan</a:t>
            </a:r>
          </a:p>
          <a:p>
            <a:endParaRPr lang="en-US" dirty="0"/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5105400" y="5304472"/>
            <a:ext cx="34034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/>
                </a:solidFill>
                <a:effectLst/>
              </a:rPr>
              <a:t>NIH- NHLBI 1R01HL125005-01</a:t>
            </a:r>
          </a:p>
          <a:p>
            <a:pPr>
              <a:defRPr/>
            </a:pPr>
            <a:r>
              <a:rPr lang="en-US" sz="1800" b="1" dirty="0" smtClean="0">
                <a:solidFill>
                  <a:schemeClr val="accent6"/>
                </a:solidFill>
                <a:effectLst/>
              </a:rPr>
              <a:t>NIH </a:t>
            </a:r>
            <a:r>
              <a:rPr lang="en-US" sz="1800" b="1" dirty="0">
                <a:solidFill>
                  <a:schemeClr val="accent6"/>
                </a:solidFill>
                <a:effectLst/>
              </a:rPr>
              <a:t>-NHLBI 1P50HL118006-01</a:t>
            </a:r>
          </a:p>
          <a:p>
            <a:pPr>
              <a:defRPr/>
            </a:pPr>
            <a:r>
              <a:rPr lang="en-US" sz="1800" b="1" dirty="0">
                <a:solidFill>
                  <a:schemeClr val="accent6"/>
                </a:solidFill>
                <a:effectLst/>
              </a:rPr>
              <a:t>NIH -NIMHD 5G12MD007597 </a:t>
            </a:r>
          </a:p>
          <a:p>
            <a:pPr>
              <a:defRPr/>
            </a:pPr>
            <a:endParaRPr lang="en-US" sz="1800" b="1" dirty="0">
              <a:solidFill>
                <a:schemeClr val="accent6"/>
              </a:solidFill>
              <a:effectLst/>
            </a:endParaRPr>
          </a:p>
          <a:p>
            <a:pPr>
              <a:defRPr/>
            </a:pPr>
            <a:endParaRPr lang="en-US" sz="18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2205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rgbClr val="FFFF00"/>
              </a:buClr>
              <a:defRPr/>
            </a:pPr>
            <a:r>
              <a:rPr lang="en-US" i="1" dirty="0" err="1" smtClean="0"/>
              <a:t>Enamine</a:t>
            </a:r>
            <a:r>
              <a:rPr lang="en-US" i="1" dirty="0" smtClean="0"/>
              <a:t>, Ukraine</a:t>
            </a:r>
            <a:r>
              <a:rPr lang="en-US" dirty="0" smtClean="0"/>
              <a:t>:</a:t>
            </a:r>
          </a:p>
          <a:p>
            <a:pPr marL="457200">
              <a:buClr>
                <a:srgbClr val="FFFF00"/>
              </a:buClr>
              <a:defRPr/>
            </a:pP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Dmytro Kovalskyy</a:t>
            </a:r>
          </a:p>
          <a:p>
            <a:pPr marL="457200">
              <a:buClr>
                <a:srgbClr val="FFFF00"/>
              </a:buClr>
              <a:defRPr/>
            </a:pPr>
            <a:endParaRPr lang="en-US" dirty="0" smtClean="0"/>
          </a:p>
          <a:p>
            <a:pPr>
              <a:buClr>
                <a:srgbClr val="FFFF00"/>
              </a:buClr>
              <a:defRPr/>
            </a:pPr>
            <a:r>
              <a:rPr lang="en-US" dirty="0" smtClean="0"/>
              <a:t> </a:t>
            </a:r>
            <a:r>
              <a:rPr lang="en-US" i="1" dirty="0" smtClean="0"/>
              <a:t>G</a:t>
            </a:r>
            <a:r>
              <a:rPr lang="en-US" i="1" dirty="0" smtClean="0">
                <a:cs typeface="Times New Roman" pitchFamily="18" charset="0"/>
              </a:rPr>
              <a:t>eorge Mason University:</a:t>
            </a:r>
          </a:p>
          <a:p>
            <a:pPr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accent6"/>
                </a:solidFill>
                <a:cs typeface="Times New Roman" pitchFamily="18" charset="0"/>
              </a:rPr>
              <a:t>       Fatah Kashanchi</a:t>
            </a:r>
          </a:p>
          <a:p>
            <a:pPr>
              <a:buClr>
                <a:srgbClr val="FFFF00"/>
              </a:buClr>
              <a:defRPr/>
            </a:pPr>
            <a:r>
              <a:rPr lang="en-US" dirty="0" smtClean="0">
                <a:solidFill>
                  <a:schemeClr val="accent6"/>
                </a:solidFill>
                <a:cs typeface="Times New Roman" pitchFamily="18" charset="0"/>
              </a:rPr>
              <a:t>      Sergey Iordanskiy</a:t>
            </a:r>
            <a:endParaRPr lang="en-US" dirty="0">
              <a:solidFill>
                <a:schemeClr val="accent6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3"/>
          <p:cNvSpPr txBox="1">
            <a:spLocks noChangeArrowheads="1"/>
          </p:cNvSpPr>
          <p:nvPr/>
        </p:nvSpPr>
        <p:spPr bwMode="auto">
          <a:xfrm>
            <a:off x="381000" y="76200"/>
            <a:ext cx="8458200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just"/>
            <a:r>
              <a:rPr lang="en-US" sz="2200">
                <a:solidFill>
                  <a:schemeClr val="accent2"/>
                </a:solidFill>
                <a:effectLst/>
              </a:rPr>
              <a:t> Protein Network Activated in Macrophages by Hemolytic Anemia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1447800" y="762000"/>
            <a:ext cx="5945188" cy="5478463"/>
            <a:chOff x="2247900" y="1295400"/>
            <a:chExt cx="4894185" cy="4662347"/>
          </a:xfrm>
        </p:grpSpPr>
        <p:sp>
          <p:nvSpPr>
            <p:cNvPr id="53252" name="Freeform 31"/>
            <p:cNvSpPr>
              <a:spLocks noEditPoints="1"/>
            </p:cNvSpPr>
            <p:nvPr/>
          </p:nvSpPr>
          <p:spPr bwMode="auto">
            <a:xfrm>
              <a:off x="3314296" y="2199228"/>
              <a:ext cx="3030605" cy="3195146"/>
            </a:xfrm>
            <a:custGeom>
              <a:avLst/>
              <a:gdLst>
                <a:gd name="T0" fmla="*/ 17780 w 13976"/>
                <a:gd name="T1" fmla="*/ 1354429 h 11387"/>
                <a:gd name="T2" fmla="*/ 92153 w 13976"/>
                <a:gd name="T3" fmla="*/ 1048301 h 11387"/>
                <a:gd name="T4" fmla="*/ 219650 w 13976"/>
                <a:gd name="T5" fmla="*/ 769109 h 11387"/>
                <a:gd name="T6" fmla="*/ 393982 w 13976"/>
                <a:gd name="T7" fmla="*/ 523309 h 11387"/>
                <a:gd name="T8" fmla="*/ 858434 w 13976"/>
                <a:gd name="T9" fmla="*/ 157694 h 11387"/>
                <a:gd name="T10" fmla="*/ 1136412 w 13976"/>
                <a:gd name="T11" fmla="*/ 50507 h 11387"/>
                <a:gd name="T12" fmla="*/ 1436940 w 13976"/>
                <a:gd name="T13" fmla="*/ 1964 h 11387"/>
                <a:gd name="T14" fmla="*/ 1631654 w 13976"/>
                <a:gd name="T15" fmla="*/ 5051 h 11387"/>
                <a:gd name="T16" fmla="*/ 1929797 w 13976"/>
                <a:gd name="T17" fmla="*/ 60889 h 11387"/>
                <a:gd name="T18" fmla="*/ 2237046 w 13976"/>
                <a:gd name="T19" fmla="*/ 193049 h 11387"/>
                <a:gd name="T20" fmla="*/ 2660517 w 13976"/>
                <a:gd name="T21" fmla="*/ 551929 h 11387"/>
                <a:gd name="T22" fmla="*/ 2829429 w 13976"/>
                <a:gd name="T23" fmla="*/ 802220 h 11387"/>
                <a:gd name="T24" fmla="*/ 2950637 w 13976"/>
                <a:gd name="T25" fmla="*/ 1084778 h 11387"/>
                <a:gd name="T26" fmla="*/ 3018072 w 13976"/>
                <a:gd name="T27" fmla="*/ 1393993 h 11387"/>
                <a:gd name="T28" fmla="*/ 3028480 w 13976"/>
                <a:gd name="T29" fmla="*/ 1679919 h 11387"/>
                <a:gd name="T30" fmla="*/ 2982511 w 13976"/>
                <a:gd name="T31" fmla="*/ 1997271 h 11387"/>
                <a:gd name="T32" fmla="*/ 2880818 w 13976"/>
                <a:gd name="T33" fmla="*/ 2290492 h 11387"/>
                <a:gd name="T34" fmla="*/ 2729036 w 13976"/>
                <a:gd name="T35" fmla="*/ 2553971 h 11387"/>
                <a:gd name="T36" fmla="*/ 2421570 w 13976"/>
                <a:gd name="T37" fmla="*/ 2877777 h 11387"/>
                <a:gd name="T38" fmla="*/ 2036044 w 13976"/>
                <a:gd name="T39" fmla="*/ 3098043 h 11387"/>
                <a:gd name="T40" fmla="*/ 1745924 w 13976"/>
                <a:gd name="T41" fmla="*/ 3176610 h 11387"/>
                <a:gd name="T42" fmla="*/ 1518902 w 13976"/>
                <a:gd name="T43" fmla="*/ 3190359 h 11387"/>
                <a:gd name="T44" fmla="*/ 1284724 w 13976"/>
                <a:gd name="T45" fmla="*/ 3176610 h 11387"/>
                <a:gd name="T46" fmla="*/ 994604 w 13976"/>
                <a:gd name="T47" fmla="*/ 3098324 h 11387"/>
                <a:gd name="T48" fmla="*/ 609079 w 13976"/>
                <a:gd name="T49" fmla="*/ 2878057 h 11387"/>
                <a:gd name="T50" fmla="*/ 301395 w 13976"/>
                <a:gd name="T51" fmla="*/ 2553690 h 11387"/>
                <a:gd name="T52" fmla="*/ 149613 w 13976"/>
                <a:gd name="T53" fmla="*/ 2290492 h 11387"/>
                <a:gd name="T54" fmla="*/ 47920 w 13976"/>
                <a:gd name="T55" fmla="*/ 1996991 h 11387"/>
                <a:gd name="T56" fmla="*/ 1951 w 13976"/>
                <a:gd name="T57" fmla="*/ 1679638 h 11387"/>
                <a:gd name="T58" fmla="*/ 7806 w 13976"/>
                <a:gd name="T59" fmla="*/ 1638110 h 11387"/>
                <a:gd name="T60" fmla="*/ 45751 w 13976"/>
                <a:gd name="T61" fmla="*/ 1955743 h 11387"/>
                <a:gd name="T62" fmla="*/ 140290 w 13976"/>
                <a:gd name="T63" fmla="*/ 2250648 h 11387"/>
                <a:gd name="T64" fmla="*/ 285350 w 13976"/>
                <a:gd name="T65" fmla="*/ 2516371 h 11387"/>
                <a:gd name="T66" fmla="*/ 555738 w 13976"/>
                <a:gd name="T67" fmla="*/ 2822780 h 11387"/>
                <a:gd name="T68" fmla="*/ 962080 w 13976"/>
                <a:gd name="T69" fmla="*/ 3075596 h 11387"/>
                <a:gd name="T70" fmla="*/ 1248080 w 13976"/>
                <a:gd name="T71" fmla="*/ 3161177 h 11387"/>
                <a:gd name="T72" fmla="*/ 1511529 w 13976"/>
                <a:gd name="T73" fmla="*/ 3190359 h 11387"/>
                <a:gd name="T74" fmla="*/ 1744840 w 13976"/>
                <a:gd name="T75" fmla="*/ 3167350 h 11387"/>
                <a:gd name="T76" fmla="*/ 2033876 w 13976"/>
                <a:gd name="T77" fmla="*/ 3089345 h 11387"/>
                <a:gd name="T78" fmla="*/ 2417667 w 13976"/>
                <a:gd name="T79" fmla="*/ 2869920 h 11387"/>
                <a:gd name="T80" fmla="*/ 2723832 w 13976"/>
                <a:gd name="T81" fmla="*/ 2547517 h 11387"/>
                <a:gd name="T82" fmla="*/ 2874530 w 13976"/>
                <a:gd name="T83" fmla="*/ 2286003 h 11387"/>
                <a:gd name="T84" fmla="*/ 2975790 w 13976"/>
                <a:gd name="T85" fmla="*/ 1994465 h 11387"/>
                <a:gd name="T86" fmla="*/ 3021107 w 13976"/>
                <a:gd name="T87" fmla="*/ 1679638 h 11387"/>
                <a:gd name="T88" fmla="*/ 3011133 w 13976"/>
                <a:gd name="T89" fmla="*/ 1395396 h 11387"/>
                <a:gd name="T90" fmla="*/ 2943915 w 13976"/>
                <a:gd name="T91" fmla="*/ 1088706 h 11387"/>
                <a:gd name="T92" fmla="*/ 2823574 w 13976"/>
                <a:gd name="T93" fmla="*/ 807551 h 11387"/>
                <a:gd name="T94" fmla="*/ 2655747 w 13976"/>
                <a:gd name="T95" fmla="*/ 558944 h 11387"/>
                <a:gd name="T96" fmla="*/ 2234444 w 13976"/>
                <a:gd name="T97" fmla="*/ 201467 h 11387"/>
                <a:gd name="T98" fmla="*/ 1928279 w 13976"/>
                <a:gd name="T99" fmla="*/ 70149 h 11387"/>
                <a:gd name="T100" fmla="*/ 1631437 w 13976"/>
                <a:gd name="T101" fmla="*/ 14310 h 11387"/>
                <a:gd name="T102" fmla="*/ 1437156 w 13976"/>
                <a:gd name="T103" fmla="*/ 11504 h 11387"/>
                <a:gd name="T104" fmla="*/ 1137930 w 13976"/>
                <a:gd name="T105" fmla="*/ 59486 h 11387"/>
                <a:gd name="T106" fmla="*/ 861253 w 13976"/>
                <a:gd name="T107" fmla="*/ 166393 h 11387"/>
                <a:gd name="T108" fmla="*/ 398752 w 13976"/>
                <a:gd name="T109" fmla="*/ 530323 h 11387"/>
                <a:gd name="T110" fmla="*/ 225504 w 13976"/>
                <a:gd name="T111" fmla="*/ 774721 h 11387"/>
                <a:gd name="T112" fmla="*/ 98875 w 13976"/>
                <a:gd name="T113" fmla="*/ 1051949 h 11387"/>
                <a:gd name="T114" fmla="*/ 24719 w 13976"/>
                <a:gd name="T115" fmla="*/ 1356113 h 11387"/>
                <a:gd name="T116" fmla="*/ 217 w 13976"/>
                <a:gd name="T117" fmla="*/ 1598827 h 113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976"/>
                <a:gd name="T178" fmla="*/ 0 h 11387"/>
                <a:gd name="T179" fmla="*/ 13976 w 13976"/>
                <a:gd name="T180" fmla="*/ 11387 h 113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976" h="11387">
                  <a:moveTo>
                    <a:pt x="34" y="5690"/>
                  </a:moveTo>
                  <a:lnTo>
                    <a:pt x="1" y="5694"/>
                  </a:lnTo>
                  <a:lnTo>
                    <a:pt x="3" y="5548"/>
                  </a:lnTo>
                  <a:lnTo>
                    <a:pt x="10" y="5402"/>
                  </a:lnTo>
                  <a:lnTo>
                    <a:pt x="21" y="5257"/>
                  </a:lnTo>
                  <a:lnTo>
                    <a:pt x="37" y="5112"/>
                  </a:lnTo>
                  <a:lnTo>
                    <a:pt x="57" y="4969"/>
                  </a:lnTo>
                  <a:lnTo>
                    <a:pt x="82" y="4827"/>
                  </a:lnTo>
                  <a:lnTo>
                    <a:pt x="110" y="4686"/>
                  </a:lnTo>
                  <a:lnTo>
                    <a:pt x="143" y="4547"/>
                  </a:lnTo>
                  <a:lnTo>
                    <a:pt x="180" y="4408"/>
                  </a:lnTo>
                  <a:lnTo>
                    <a:pt x="221" y="4271"/>
                  </a:lnTo>
                  <a:lnTo>
                    <a:pt x="266" y="4135"/>
                  </a:lnTo>
                  <a:lnTo>
                    <a:pt x="315" y="4001"/>
                  </a:lnTo>
                  <a:lnTo>
                    <a:pt x="368" y="3868"/>
                  </a:lnTo>
                  <a:lnTo>
                    <a:pt x="425" y="3736"/>
                  </a:lnTo>
                  <a:lnTo>
                    <a:pt x="486" y="3606"/>
                  </a:lnTo>
                  <a:lnTo>
                    <a:pt x="551" y="3477"/>
                  </a:lnTo>
                  <a:lnTo>
                    <a:pt x="618" y="3351"/>
                  </a:lnTo>
                  <a:lnTo>
                    <a:pt x="691" y="3225"/>
                  </a:lnTo>
                  <a:lnTo>
                    <a:pt x="766" y="3102"/>
                  </a:lnTo>
                  <a:lnTo>
                    <a:pt x="845" y="2979"/>
                  </a:lnTo>
                  <a:lnTo>
                    <a:pt x="927" y="2860"/>
                  </a:lnTo>
                  <a:lnTo>
                    <a:pt x="1013" y="2741"/>
                  </a:lnTo>
                  <a:lnTo>
                    <a:pt x="1102" y="2625"/>
                  </a:lnTo>
                  <a:lnTo>
                    <a:pt x="1195" y="2510"/>
                  </a:lnTo>
                  <a:lnTo>
                    <a:pt x="1291" y="2398"/>
                  </a:lnTo>
                  <a:lnTo>
                    <a:pt x="1390" y="2287"/>
                  </a:lnTo>
                  <a:lnTo>
                    <a:pt x="1492" y="2179"/>
                  </a:lnTo>
                  <a:lnTo>
                    <a:pt x="1597" y="2072"/>
                  </a:lnTo>
                  <a:lnTo>
                    <a:pt x="1705" y="1968"/>
                  </a:lnTo>
                  <a:lnTo>
                    <a:pt x="1817" y="1865"/>
                  </a:lnTo>
                  <a:lnTo>
                    <a:pt x="2048" y="1668"/>
                  </a:lnTo>
                  <a:lnTo>
                    <a:pt x="2291" y="1479"/>
                  </a:lnTo>
                  <a:lnTo>
                    <a:pt x="2544" y="1300"/>
                  </a:lnTo>
                  <a:lnTo>
                    <a:pt x="2808" y="1131"/>
                  </a:lnTo>
                  <a:lnTo>
                    <a:pt x="3082" y="973"/>
                  </a:lnTo>
                  <a:lnTo>
                    <a:pt x="3365" y="825"/>
                  </a:lnTo>
                  <a:lnTo>
                    <a:pt x="3658" y="687"/>
                  </a:lnTo>
                  <a:lnTo>
                    <a:pt x="3959" y="562"/>
                  </a:lnTo>
                  <a:lnTo>
                    <a:pt x="4113" y="503"/>
                  </a:lnTo>
                  <a:lnTo>
                    <a:pt x="4268" y="448"/>
                  </a:lnTo>
                  <a:lnTo>
                    <a:pt x="4426" y="395"/>
                  </a:lnTo>
                  <a:lnTo>
                    <a:pt x="4586" y="346"/>
                  </a:lnTo>
                  <a:lnTo>
                    <a:pt x="4747" y="300"/>
                  </a:lnTo>
                  <a:lnTo>
                    <a:pt x="4910" y="256"/>
                  </a:lnTo>
                  <a:lnTo>
                    <a:pt x="5075" y="216"/>
                  </a:lnTo>
                  <a:lnTo>
                    <a:pt x="5241" y="180"/>
                  </a:lnTo>
                  <a:lnTo>
                    <a:pt x="5409" y="146"/>
                  </a:lnTo>
                  <a:lnTo>
                    <a:pt x="5579" y="116"/>
                  </a:lnTo>
                  <a:lnTo>
                    <a:pt x="5750" y="89"/>
                  </a:lnTo>
                  <a:lnTo>
                    <a:pt x="5923" y="66"/>
                  </a:lnTo>
                  <a:lnTo>
                    <a:pt x="6097" y="46"/>
                  </a:lnTo>
                  <a:lnTo>
                    <a:pt x="6272" y="29"/>
                  </a:lnTo>
                  <a:lnTo>
                    <a:pt x="6449" y="17"/>
                  </a:lnTo>
                  <a:lnTo>
                    <a:pt x="6627" y="7"/>
                  </a:lnTo>
                  <a:lnTo>
                    <a:pt x="6805" y="2"/>
                  </a:lnTo>
                  <a:lnTo>
                    <a:pt x="6986" y="0"/>
                  </a:lnTo>
                  <a:cubicBezTo>
                    <a:pt x="6989" y="0"/>
                    <a:pt x="6993" y="1"/>
                    <a:pt x="6996" y="3"/>
                  </a:cubicBezTo>
                  <a:lnTo>
                    <a:pt x="6998" y="5"/>
                  </a:lnTo>
                  <a:lnTo>
                    <a:pt x="6988" y="1"/>
                  </a:lnTo>
                  <a:lnTo>
                    <a:pt x="7168" y="3"/>
                  </a:lnTo>
                  <a:lnTo>
                    <a:pt x="7347" y="9"/>
                  </a:lnTo>
                  <a:lnTo>
                    <a:pt x="7525" y="18"/>
                  </a:lnTo>
                  <a:lnTo>
                    <a:pt x="7702" y="31"/>
                  </a:lnTo>
                  <a:lnTo>
                    <a:pt x="7877" y="47"/>
                  </a:lnTo>
                  <a:lnTo>
                    <a:pt x="8051" y="67"/>
                  </a:lnTo>
                  <a:lnTo>
                    <a:pt x="8224" y="90"/>
                  </a:lnTo>
                  <a:lnTo>
                    <a:pt x="8396" y="117"/>
                  </a:lnTo>
                  <a:lnTo>
                    <a:pt x="8565" y="147"/>
                  </a:lnTo>
                  <a:lnTo>
                    <a:pt x="8733" y="180"/>
                  </a:lnTo>
                  <a:lnTo>
                    <a:pt x="8900" y="217"/>
                  </a:lnTo>
                  <a:lnTo>
                    <a:pt x="9065" y="257"/>
                  </a:lnTo>
                  <a:lnTo>
                    <a:pt x="9228" y="300"/>
                  </a:lnTo>
                  <a:lnTo>
                    <a:pt x="9390" y="347"/>
                  </a:lnTo>
                  <a:lnTo>
                    <a:pt x="9549" y="396"/>
                  </a:lnTo>
                  <a:lnTo>
                    <a:pt x="9707" y="448"/>
                  </a:lnTo>
                  <a:lnTo>
                    <a:pt x="9863" y="504"/>
                  </a:lnTo>
                  <a:lnTo>
                    <a:pt x="10016" y="562"/>
                  </a:lnTo>
                  <a:lnTo>
                    <a:pt x="10317" y="688"/>
                  </a:lnTo>
                  <a:lnTo>
                    <a:pt x="10610" y="825"/>
                  </a:lnTo>
                  <a:lnTo>
                    <a:pt x="10893" y="973"/>
                  </a:lnTo>
                  <a:lnTo>
                    <a:pt x="11167" y="1131"/>
                  </a:lnTo>
                  <a:lnTo>
                    <a:pt x="11431" y="1300"/>
                  </a:lnTo>
                  <a:lnTo>
                    <a:pt x="11685" y="1479"/>
                  </a:lnTo>
                  <a:lnTo>
                    <a:pt x="11928" y="1667"/>
                  </a:lnTo>
                  <a:lnTo>
                    <a:pt x="12159" y="1865"/>
                  </a:lnTo>
                  <a:lnTo>
                    <a:pt x="12270" y="1967"/>
                  </a:lnTo>
                  <a:lnTo>
                    <a:pt x="12378" y="2072"/>
                  </a:lnTo>
                  <a:lnTo>
                    <a:pt x="12484" y="2178"/>
                  </a:lnTo>
                  <a:lnTo>
                    <a:pt x="12586" y="2287"/>
                  </a:lnTo>
                  <a:lnTo>
                    <a:pt x="12685" y="2397"/>
                  </a:lnTo>
                  <a:lnTo>
                    <a:pt x="12781" y="2510"/>
                  </a:lnTo>
                  <a:lnTo>
                    <a:pt x="12874" y="2624"/>
                  </a:lnTo>
                  <a:lnTo>
                    <a:pt x="12963" y="2740"/>
                  </a:lnTo>
                  <a:lnTo>
                    <a:pt x="13049" y="2859"/>
                  </a:lnTo>
                  <a:lnTo>
                    <a:pt x="13131" y="2979"/>
                  </a:lnTo>
                  <a:lnTo>
                    <a:pt x="13210" y="3101"/>
                  </a:lnTo>
                  <a:lnTo>
                    <a:pt x="13286" y="3224"/>
                  </a:lnTo>
                  <a:lnTo>
                    <a:pt x="13357" y="3350"/>
                  </a:lnTo>
                  <a:lnTo>
                    <a:pt x="13426" y="3477"/>
                  </a:lnTo>
                  <a:lnTo>
                    <a:pt x="13490" y="3605"/>
                  </a:lnTo>
                  <a:lnTo>
                    <a:pt x="13551" y="3735"/>
                  </a:lnTo>
                  <a:lnTo>
                    <a:pt x="13608" y="3866"/>
                  </a:lnTo>
                  <a:lnTo>
                    <a:pt x="13661" y="4000"/>
                  </a:lnTo>
                  <a:lnTo>
                    <a:pt x="13710" y="4134"/>
                  </a:lnTo>
                  <a:lnTo>
                    <a:pt x="13755" y="4270"/>
                  </a:lnTo>
                  <a:lnTo>
                    <a:pt x="13796" y="4407"/>
                  </a:lnTo>
                  <a:lnTo>
                    <a:pt x="13833" y="4545"/>
                  </a:lnTo>
                  <a:lnTo>
                    <a:pt x="13866" y="4685"/>
                  </a:lnTo>
                  <a:lnTo>
                    <a:pt x="13895" y="4826"/>
                  </a:lnTo>
                  <a:lnTo>
                    <a:pt x="13919" y="4968"/>
                  </a:lnTo>
                  <a:lnTo>
                    <a:pt x="13939" y="5111"/>
                  </a:lnTo>
                  <a:lnTo>
                    <a:pt x="13955" y="5255"/>
                  </a:lnTo>
                  <a:lnTo>
                    <a:pt x="13967" y="5400"/>
                  </a:lnTo>
                  <a:lnTo>
                    <a:pt x="13973" y="5546"/>
                  </a:lnTo>
                  <a:lnTo>
                    <a:pt x="13976" y="5693"/>
                  </a:lnTo>
                  <a:lnTo>
                    <a:pt x="13976" y="5694"/>
                  </a:lnTo>
                  <a:lnTo>
                    <a:pt x="13973" y="5841"/>
                  </a:lnTo>
                  <a:lnTo>
                    <a:pt x="13967" y="5987"/>
                  </a:lnTo>
                  <a:lnTo>
                    <a:pt x="13955" y="6132"/>
                  </a:lnTo>
                  <a:lnTo>
                    <a:pt x="13939" y="6277"/>
                  </a:lnTo>
                  <a:lnTo>
                    <a:pt x="13919" y="6420"/>
                  </a:lnTo>
                  <a:lnTo>
                    <a:pt x="13895" y="6562"/>
                  </a:lnTo>
                  <a:lnTo>
                    <a:pt x="13866" y="6702"/>
                  </a:lnTo>
                  <a:lnTo>
                    <a:pt x="13834" y="6842"/>
                  </a:lnTo>
                  <a:lnTo>
                    <a:pt x="13796" y="6981"/>
                  </a:lnTo>
                  <a:lnTo>
                    <a:pt x="13755" y="7118"/>
                  </a:lnTo>
                  <a:lnTo>
                    <a:pt x="13710" y="7254"/>
                  </a:lnTo>
                  <a:lnTo>
                    <a:pt x="13661" y="7388"/>
                  </a:lnTo>
                  <a:lnTo>
                    <a:pt x="13608" y="7521"/>
                  </a:lnTo>
                  <a:lnTo>
                    <a:pt x="13551" y="7653"/>
                  </a:lnTo>
                  <a:lnTo>
                    <a:pt x="13491" y="7782"/>
                  </a:lnTo>
                  <a:lnTo>
                    <a:pt x="13426" y="7911"/>
                  </a:lnTo>
                  <a:lnTo>
                    <a:pt x="13358" y="8038"/>
                  </a:lnTo>
                  <a:lnTo>
                    <a:pt x="13286" y="8163"/>
                  </a:lnTo>
                  <a:lnTo>
                    <a:pt x="13211" y="8287"/>
                  </a:lnTo>
                  <a:lnTo>
                    <a:pt x="13131" y="8409"/>
                  </a:lnTo>
                  <a:lnTo>
                    <a:pt x="13049" y="8529"/>
                  </a:lnTo>
                  <a:lnTo>
                    <a:pt x="12963" y="8647"/>
                  </a:lnTo>
                  <a:lnTo>
                    <a:pt x="12874" y="8764"/>
                  </a:lnTo>
                  <a:lnTo>
                    <a:pt x="12781" y="8878"/>
                  </a:lnTo>
                  <a:lnTo>
                    <a:pt x="12686" y="8991"/>
                  </a:lnTo>
                  <a:lnTo>
                    <a:pt x="12586" y="9102"/>
                  </a:lnTo>
                  <a:lnTo>
                    <a:pt x="12484" y="9210"/>
                  </a:lnTo>
                  <a:lnTo>
                    <a:pt x="12379" y="9317"/>
                  </a:lnTo>
                  <a:lnTo>
                    <a:pt x="12270" y="9421"/>
                  </a:lnTo>
                  <a:lnTo>
                    <a:pt x="12159" y="9523"/>
                  </a:lnTo>
                  <a:lnTo>
                    <a:pt x="11928" y="9721"/>
                  </a:lnTo>
                  <a:lnTo>
                    <a:pt x="11685" y="9909"/>
                  </a:lnTo>
                  <a:lnTo>
                    <a:pt x="11432" y="10088"/>
                  </a:lnTo>
                  <a:lnTo>
                    <a:pt x="11168" y="10256"/>
                  </a:lnTo>
                  <a:lnTo>
                    <a:pt x="10894" y="10415"/>
                  </a:lnTo>
                  <a:lnTo>
                    <a:pt x="10610" y="10563"/>
                  </a:lnTo>
                  <a:lnTo>
                    <a:pt x="10318" y="10700"/>
                  </a:lnTo>
                  <a:lnTo>
                    <a:pt x="10016" y="10826"/>
                  </a:lnTo>
                  <a:lnTo>
                    <a:pt x="9863" y="10884"/>
                  </a:lnTo>
                  <a:lnTo>
                    <a:pt x="9707" y="10940"/>
                  </a:lnTo>
                  <a:lnTo>
                    <a:pt x="9549" y="10992"/>
                  </a:lnTo>
                  <a:lnTo>
                    <a:pt x="9390" y="11041"/>
                  </a:lnTo>
                  <a:lnTo>
                    <a:pt x="9229" y="11088"/>
                  </a:lnTo>
                  <a:lnTo>
                    <a:pt x="9065" y="11131"/>
                  </a:lnTo>
                  <a:lnTo>
                    <a:pt x="8900" y="11171"/>
                  </a:lnTo>
                  <a:lnTo>
                    <a:pt x="8734" y="11208"/>
                  </a:lnTo>
                  <a:lnTo>
                    <a:pt x="8566" y="11241"/>
                  </a:lnTo>
                  <a:lnTo>
                    <a:pt x="8396" y="11271"/>
                  </a:lnTo>
                  <a:lnTo>
                    <a:pt x="8225" y="11297"/>
                  </a:lnTo>
                  <a:lnTo>
                    <a:pt x="8052" y="11321"/>
                  </a:lnTo>
                  <a:lnTo>
                    <a:pt x="7878" y="11340"/>
                  </a:lnTo>
                  <a:lnTo>
                    <a:pt x="7702" y="11357"/>
                  </a:lnTo>
                  <a:lnTo>
                    <a:pt x="7526" y="11370"/>
                  </a:lnTo>
                  <a:lnTo>
                    <a:pt x="7347" y="11379"/>
                  </a:lnTo>
                  <a:lnTo>
                    <a:pt x="7168" y="11385"/>
                  </a:lnTo>
                  <a:lnTo>
                    <a:pt x="6988" y="11386"/>
                  </a:lnTo>
                  <a:lnTo>
                    <a:pt x="7005" y="11369"/>
                  </a:lnTo>
                  <a:lnTo>
                    <a:pt x="7005" y="11370"/>
                  </a:lnTo>
                  <a:cubicBezTo>
                    <a:pt x="7005" y="11375"/>
                    <a:pt x="7003" y="11379"/>
                    <a:pt x="7000" y="11382"/>
                  </a:cubicBezTo>
                  <a:cubicBezTo>
                    <a:pt x="6996" y="11385"/>
                    <a:pt x="6992" y="11387"/>
                    <a:pt x="6988" y="11387"/>
                  </a:cubicBezTo>
                  <a:lnTo>
                    <a:pt x="6808" y="11385"/>
                  </a:lnTo>
                  <a:lnTo>
                    <a:pt x="6629" y="11380"/>
                  </a:lnTo>
                  <a:lnTo>
                    <a:pt x="6451" y="11371"/>
                  </a:lnTo>
                  <a:lnTo>
                    <a:pt x="6274" y="11358"/>
                  </a:lnTo>
                  <a:lnTo>
                    <a:pt x="6099" y="11341"/>
                  </a:lnTo>
                  <a:lnTo>
                    <a:pt x="5925" y="11321"/>
                  </a:lnTo>
                  <a:lnTo>
                    <a:pt x="5752" y="11298"/>
                  </a:lnTo>
                  <a:lnTo>
                    <a:pt x="5581" y="11271"/>
                  </a:lnTo>
                  <a:lnTo>
                    <a:pt x="5411" y="11241"/>
                  </a:lnTo>
                  <a:lnTo>
                    <a:pt x="5243" y="11208"/>
                  </a:lnTo>
                  <a:lnTo>
                    <a:pt x="5076" y="11171"/>
                  </a:lnTo>
                  <a:lnTo>
                    <a:pt x="4912" y="11132"/>
                  </a:lnTo>
                  <a:lnTo>
                    <a:pt x="4748" y="11088"/>
                  </a:lnTo>
                  <a:lnTo>
                    <a:pt x="4587" y="11042"/>
                  </a:lnTo>
                  <a:lnTo>
                    <a:pt x="4427" y="10992"/>
                  </a:lnTo>
                  <a:lnTo>
                    <a:pt x="4270" y="10940"/>
                  </a:lnTo>
                  <a:lnTo>
                    <a:pt x="4114" y="10885"/>
                  </a:lnTo>
                  <a:lnTo>
                    <a:pt x="3960" y="10826"/>
                  </a:lnTo>
                  <a:lnTo>
                    <a:pt x="3659" y="10701"/>
                  </a:lnTo>
                  <a:lnTo>
                    <a:pt x="3366" y="10563"/>
                  </a:lnTo>
                  <a:lnTo>
                    <a:pt x="3083" y="10416"/>
                  </a:lnTo>
                  <a:lnTo>
                    <a:pt x="2809" y="10257"/>
                  </a:lnTo>
                  <a:lnTo>
                    <a:pt x="2545" y="10088"/>
                  </a:lnTo>
                  <a:lnTo>
                    <a:pt x="2291" y="9909"/>
                  </a:lnTo>
                  <a:lnTo>
                    <a:pt x="2049" y="9721"/>
                  </a:lnTo>
                  <a:lnTo>
                    <a:pt x="1818" y="9523"/>
                  </a:lnTo>
                  <a:lnTo>
                    <a:pt x="1706" y="9421"/>
                  </a:lnTo>
                  <a:lnTo>
                    <a:pt x="1597" y="9316"/>
                  </a:lnTo>
                  <a:lnTo>
                    <a:pt x="1492" y="9210"/>
                  </a:lnTo>
                  <a:lnTo>
                    <a:pt x="1390" y="9101"/>
                  </a:lnTo>
                  <a:lnTo>
                    <a:pt x="1291" y="8991"/>
                  </a:lnTo>
                  <a:lnTo>
                    <a:pt x="1195" y="8878"/>
                  </a:lnTo>
                  <a:lnTo>
                    <a:pt x="1103" y="8763"/>
                  </a:lnTo>
                  <a:lnTo>
                    <a:pt x="1013" y="8647"/>
                  </a:lnTo>
                  <a:lnTo>
                    <a:pt x="928" y="8529"/>
                  </a:lnTo>
                  <a:lnTo>
                    <a:pt x="845" y="8409"/>
                  </a:lnTo>
                  <a:lnTo>
                    <a:pt x="766" y="8287"/>
                  </a:lnTo>
                  <a:lnTo>
                    <a:pt x="690" y="8163"/>
                  </a:lnTo>
                  <a:lnTo>
                    <a:pt x="619" y="8038"/>
                  </a:lnTo>
                  <a:lnTo>
                    <a:pt x="550" y="7911"/>
                  </a:lnTo>
                  <a:lnTo>
                    <a:pt x="486" y="7782"/>
                  </a:lnTo>
                  <a:lnTo>
                    <a:pt x="425" y="7652"/>
                  </a:lnTo>
                  <a:lnTo>
                    <a:pt x="368" y="7521"/>
                  </a:lnTo>
                  <a:lnTo>
                    <a:pt x="315" y="7388"/>
                  </a:lnTo>
                  <a:lnTo>
                    <a:pt x="266" y="7253"/>
                  </a:lnTo>
                  <a:lnTo>
                    <a:pt x="221" y="7117"/>
                  </a:lnTo>
                  <a:lnTo>
                    <a:pt x="180" y="6980"/>
                  </a:lnTo>
                  <a:lnTo>
                    <a:pt x="143" y="6841"/>
                  </a:lnTo>
                  <a:lnTo>
                    <a:pt x="110" y="6702"/>
                  </a:lnTo>
                  <a:lnTo>
                    <a:pt x="81" y="6561"/>
                  </a:lnTo>
                  <a:lnTo>
                    <a:pt x="57" y="6419"/>
                  </a:lnTo>
                  <a:lnTo>
                    <a:pt x="37" y="6276"/>
                  </a:lnTo>
                  <a:lnTo>
                    <a:pt x="21" y="6131"/>
                  </a:lnTo>
                  <a:lnTo>
                    <a:pt x="9" y="5986"/>
                  </a:lnTo>
                  <a:lnTo>
                    <a:pt x="3" y="5840"/>
                  </a:lnTo>
                  <a:lnTo>
                    <a:pt x="0" y="5693"/>
                  </a:lnTo>
                  <a:cubicBezTo>
                    <a:pt x="0" y="5684"/>
                    <a:pt x="6" y="5677"/>
                    <a:pt x="15" y="5676"/>
                  </a:cubicBezTo>
                  <a:cubicBezTo>
                    <a:pt x="23" y="5675"/>
                    <a:pt x="31" y="5680"/>
                    <a:pt x="33" y="5688"/>
                  </a:cubicBezTo>
                  <a:lnTo>
                    <a:pt x="34" y="5690"/>
                  </a:lnTo>
                  <a:close/>
                  <a:moveTo>
                    <a:pt x="1" y="5696"/>
                  </a:moveTo>
                  <a:lnTo>
                    <a:pt x="34" y="5692"/>
                  </a:lnTo>
                  <a:lnTo>
                    <a:pt x="36" y="5838"/>
                  </a:lnTo>
                  <a:lnTo>
                    <a:pt x="43" y="5984"/>
                  </a:lnTo>
                  <a:lnTo>
                    <a:pt x="54" y="6128"/>
                  </a:lnTo>
                  <a:lnTo>
                    <a:pt x="69" y="6271"/>
                  </a:lnTo>
                  <a:lnTo>
                    <a:pt x="89" y="6413"/>
                  </a:lnTo>
                  <a:lnTo>
                    <a:pt x="114" y="6554"/>
                  </a:lnTo>
                  <a:lnTo>
                    <a:pt x="142" y="6694"/>
                  </a:lnTo>
                  <a:lnTo>
                    <a:pt x="175" y="6833"/>
                  </a:lnTo>
                  <a:lnTo>
                    <a:pt x="211" y="6970"/>
                  </a:lnTo>
                  <a:lnTo>
                    <a:pt x="252" y="7107"/>
                  </a:lnTo>
                  <a:lnTo>
                    <a:pt x="297" y="7241"/>
                  </a:lnTo>
                  <a:lnTo>
                    <a:pt x="346" y="7375"/>
                  </a:lnTo>
                  <a:lnTo>
                    <a:pt x="399" y="7507"/>
                  </a:lnTo>
                  <a:lnTo>
                    <a:pt x="455" y="7638"/>
                  </a:lnTo>
                  <a:lnTo>
                    <a:pt x="516" y="7768"/>
                  </a:lnTo>
                  <a:lnTo>
                    <a:pt x="580" y="7895"/>
                  </a:lnTo>
                  <a:lnTo>
                    <a:pt x="647" y="8021"/>
                  </a:lnTo>
                  <a:lnTo>
                    <a:pt x="719" y="8146"/>
                  </a:lnTo>
                  <a:lnTo>
                    <a:pt x="794" y="8269"/>
                  </a:lnTo>
                  <a:lnTo>
                    <a:pt x="872" y="8390"/>
                  </a:lnTo>
                  <a:lnTo>
                    <a:pt x="954" y="8509"/>
                  </a:lnTo>
                  <a:lnTo>
                    <a:pt x="1040" y="8627"/>
                  </a:lnTo>
                  <a:lnTo>
                    <a:pt x="1128" y="8743"/>
                  </a:lnTo>
                  <a:lnTo>
                    <a:pt x="1221" y="8857"/>
                  </a:lnTo>
                  <a:lnTo>
                    <a:pt x="1316" y="8968"/>
                  </a:lnTo>
                  <a:lnTo>
                    <a:pt x="1414" y="9079"/>
                  </a:lnTo>
                  <a:lnTo>
                    <a:pt x="1516" y="9187"/>
                  </a:lnTo>
                  <a:lnTo>
                    <a:pt x="1620" y="9292"/>
                  </a:lnTo>
                  <a:lnTo>
                    <a:pt x="1729" y="9396"/>
                  </a:lnTo>
                  <a:lnTo>
                    <a:pt x="1839" y="9498"/>
                  </a:lnTo>
                  <a:lnTo>
                    <a:pt x="2069" y="9694"/>
                  </a:lnTo>
                  <a:lnTo>
                    <a:pt x="2311" y="9882"/>
                  </a:lnTo>
                  <a:lnTo>
                    <a:pt x="2563" y="10060"/>
                  </a:lnTo>
                  <a:lnTo>
                    <a:pt x="2826" y="10228"/>
                  </a:lnTo>
                  <a:lnTo>
                    <a:pt x="3099" y="10386"/>
                  </a:lnTo>
                  <a:lnTo>
                    <a:pt x="3381" y="10533"/>
                  </a:lnTo>
                  <a:lnTo>
                    <a:pt x="3672" y="10670"/>
                  </a:lnTo>
                  <a:lnTo>
                    <a:pt x="3972" y="10795"/>
                  </a:lnTo>
                  <a:lnTo>
                    <a:pt x="4125" y="10853"/>
                  </a:lnTo>
                  <a:lnTo>
                    <a:pt x="4280" y="10909"/>
                  </a:lnTo>
                  <a:lnTo>
                    <a:pt x="4437" y="10961"/>
                  </a:lnTo>
                  <a:lnTo>
                    <a:pt x="4596" y="11010"/>
                  </a:lnTo>
                  <a:lnTo>
                    <a:pt x="4757" y="11056"/>
                  </a:lnTo>
                  <a:lnTo>
                    <a:pt x="4919" y="11099"/>
                  </a:lnTo>
                  <a:lnTo>
                    <a:pt x="5084" y="11139"/>
                  </a:lnTo>
                  <a:lnTo>
                    <a:pt x="5249" y="11176"/>
                  </a:lnTo>
                  <a:lnTo>
                    <a:pt x="5417" y="11209"/>
                  </a:lnTo>
                  <a:lnTo>
                    <a:pt x="5586" y="11239"/>
                  </a:lnTo>
                  <a:lnTo>
                    <a:pt x="5756" y="11266"/>
                  </a:lnTo>
                  <a:lnTo>
                    <a:pt x="5928" y="11288"/>
                  </a:lnTo>
                  <a:lnTo>
                    <a:pt x="6102" y="11308"/>
                  </a:lnTo>
                  <a:lnTo>
                    <a:pt x="6277" y="11324"/>
                  </a:lnTo>
                  <a:lnTo>
                    <a:pt x="6452" y="11337"/>
                  </a:lnTo>
                  <a:lnTo>
                    <a:pt x="6630" y="11346"/>
                  </a:lnTo>
                  <a:lnTo>
                    <a:pt x="6808" y="11352"/>
                  </a:lnTo>
                  <a:lnTo>
                    <a:pt x="6988" y="11354"/>
                  </a:lnTo>
                  <a:lnTo>
                    <a:pt x="6971" y="11370"/>
                  </a:lnTo>
                  <a:lnTo>
                    <a:pt x="6971" y="11369"/>
                  </a:lnTo>
                  <a:cubicBezTo>
                    <a:pt x="6971" y="11360"/>
                    <a:pt x="6979" y="11353"/>
                    <a:pt x="6988" y="11353"/>
                  </a:cubicBezTo>
                  <a:lnTo>
                    <a:pt x="7167" y="11351"/>
                  </a:lnTo>
                  <a:lnTo>
                    <a:pt x="7346" y="11346"/>
                  </a:lnTo>
                  <a:lnTo>
                    <a:pt x="7523" y="11336"/>
                  </a:lnTo>
                  <a:lnTo>
                    <a:pt x="7699" y="11324"/>
                  </a:lnTo>
                  <a:lnTo>
                    <a:pt x="7874" y="11307"/>
                  </a:lnTo>
                  <a:lnTo>
                    <a:pt x="8047" y="11288"/>
                  </a:lnTo>
                  <a:lnTo>
                    <a:pt x="8219" y="11265"/>
                  </a:lnTo>
                  <a:lnTo>
                    <a:pt x="8390" y="11238"/>
                  </a:lnTo>
                  <a:lnTo>
                    <a:pt x="8559" y="11208"/>
                  </a:lnTo>
                  <a:lnTo>
                    <a:pt x="8726" y="11175"/>
                  </a:lnTo>
                  <a:lnTo>
                    <a:pt x="8893" y="11138"/>
                  </a:lnTo>
                  <a:lnTo>
                    <a:pt x="9057" y="11099"/>
                  </a:lnTo>
                  <a:lnTo>
                    <a:pt x="9219" y="11056"/>
                  </a:lnTo>
                  <a:lnTo>
                    <a:pt x="9380" y="11010"/>
                  </a:lnTo>
                  <a:lnTo>
                    <a:pt x="9539" y="10961"/>
                  </a:lnTo>
                  <a:lnTo>
                    <a:pt x="9696" y="10908"/>
                  </a:lnTo>
                  <a:lnTo>
                    <a:pt x="9851" y="10853"/>
                  </a:lnTo>
                  <a:lnTo>
                    <a:pt x="10004" y="10795"/>
                  </a:lnTo>
                  <a:lnTo>
                    <a:pt x="10304" y="10670"/>
                  </a:lnTo>
                  <a:lnTo>
                    <a:pt x="10595" y="10534"/>
                  </a:lnTo>
                  <a:lnTo>
                    <a:pt x="10877" y="10387"/>
                  </a:lnTo>
                  <a:lnTo>
                    <a:pt x="11150" y="10228"/>
                  </a:lnTo>
                  <a:lnTo>
                    <a:pt x="11412" y="10060"/>
                  </a:lnTo>
                  <a:lnTo>
                    <a:pt x="11665" y="9883"/>
                  </a:lnTo>
                  <a:lnTo>
                    <a:pt x="11906" y="9695"/>
                  </a:lnTo>
                  <a:lnTo>
                    <a:pt x="12137" y="9498"/>
                  </a:lnTo>
                  <a:lnTo>
                    <a:pt x="12247" y="9397"/>
                  </a:lnTo>
                  <a:lnTo>
                    <a:pt x="12355" y="9293"/>
                  </a:lnTo>
                  <a:lnTo>
                    <a:pt x="12460" y="9187"/>
                  </a:lnTo>
                  <a:lnTo>
                    <a:pt x="12562" y="9079"/>
                  </a:lnTo>
                  <a:lnTo>
                    <a:pt x="12660" y="8969"/>
                  </a:lnTo>
                  <a:lnTo>
                    <a:pt x="12756" y="8858"/>
                  </a:lnTo>
                  <a:lnTo>
                    <a:pt x="12848" y="8743"/>
                  </a:lnTo>
                  <a:lnTo>
                    <a:pt x="12937" y="8628"/>
                  </a:lnTo>
                  <a:lnTo>
                    <a:pt x="13022" y="8510"/>
                  </a:lnTo>
                  <a:lnTo>
                    <a:pt x="13104" y="8391"/>
                  </a:lnTo>
                  <a:lnTo>
                    <a:pt x="13182" y="8270"/>
                  </a:lnTo>
                  <a:lnTo>
                    <a:pt x="13257" y="8147"/>
                  </a:lnTo>
                  <a:lnTo>
                    <a:pt x="13328" y="8022"/>
                  </a:lnTo>
                  <a:lnTo>
                    <a:pt x="13396" y="7896"/>
                  </a:lnTo>
                  <a:lnTo>
                    <a:pt x="13460" y="7768"/>
                  </a:lnTo>
                  <a:lnTo>
                    <a:pt x="13521" y="7639"/>
                  </a:lnTo>
                  <a:lnTo>
                    <a:pt x="13577" y="7509"/>
                  </a:lnTo>
                  <a:lnTo>
                    <a:pt x="13630" y="7377"/>
                  </a:lnTo>
                  <a:lnTo>
                    <a:pt x="13679" y="7243"/>
                  </a:lnTo>
                  <a:lnTo>
                    <a:pt x="13724" y="7108"/>
                  </a:lnTo>
                  <a:lnTo>
                    <a:pt x="13764" y="6972"/>
                  </a:lnTo>
                  <a:lnTo>
                    <a:pt x="13801" y="6835"/>
                  </a:lnTo>
                  <a:lnTo>
                    <a:pt x="13834" y="6696"/>
                  </a:lnTo>
                  <a:lnTo>
                    <a:pt x="13862" y="6556"/>
                  </a:lnTo>
                  <a:lnTo>
                    <a:pt x="13887" y="6415"/>
                  </a:lnTo>
                  <a:lnTo>
                    <a:pt x="13906" y="6273"/>
                  </a:lnTo>
                  <a:lnTo>
                    <a:pt x="13922" y="6130"/>
                  </a:lnTo>
                  <a:lnTo>
                    <a:pt x="13933" y="5986"/>
                  </a:lnTo>
                  <a:lnTo>
                    <a:pt x="13940" y="5841"/>
                  </a:lnTo>
                  <a:lnTo>
                    <a:pt x="13942" y="5694"/>
                  </a:lnTo>
                  <a:lnTo>
                    <a:pt x="13942" y="5693"/>
                  </a:lnTo>
                  <a:lnTo>
                    <a:pt x="13940" y="5547"/>
                  </a:lnTo>
                  <a:lnTo>
                    <a:pt x="13933" y="5402"/>
                  </a:lnTo>
                  <a:lnTo>
                    <a:pt x="13922" y="5258"/>
                  </a:lnTo>
                  <a:lnTo>
                    <a:pt x="13907" y="5115"/>
                  </a:lnTo>
                  <a:lnTo>
                    <a:pt x="13887" y="4973"/>
                  </a:lnTo>
                  <a:lnTo>
                    <a:pt x="13862" y="4832"/>
                  </a:lnTo>
                  <a:lnTo>
                    <a:pt x="13834" y="4692"/>
                  </a:lnTo>
                  <a:lnTo>
                    <a:pt x="13801" y="4554"/>
                  </a:lnTo>
                  <a:lnTo>
                    <a:pt x="13765" y="4416"/>
                  </a:lnTo>
                  <a:lnTo>
                    <a:pt x="13724" y="4280"/>
                  </a:lnTo>
                  <a:lnTo>
                    <a:pt x="13679" y="4145"/>
                  </a:lnTo>
                  <a:lnTo>
                    <a:pt x="13630" y="4012"/>
                  </a:lnTo>
                  <a:lnTo>
                    <a:pt x="13577" y="3880"/>
                  </a:lnTo>
                  <a:lnTo>
                    <a:pt x="13521" y="3749"/>
                  </a:lnTo>
                  <a:lnTo>
                    <a:pt x="13461" y="3620"/>
                  </a:lnTo>
                  <a:lnTo>
                    <a:pt x="13396" y="3492"/>
                  </a:lnTo>
                  <a:lnTo>
                    <a:pt x="13329" y="3366"/>
                  </a:lnTo>
                  <a:lnTo>
                    <a:pt x="13257" y="3242"/>
                  </a:lnTo>
                  <a:lnTo>
                    <a:pt x="13183" y="3119"/>
                  </a:lnTo>
                  <a:lnTo>
                    <a:pt x="13104" y="2998"/>
                  </a:lnTo>
                  <a:lnTo>
                    <a:pt x="13022" y="2878"/>
                  </a:lnTo>
                  <a:lnTo>
                    <a:pt x="12937" y="2761"/>
                  </a:lnTo>
                  <a:lnTo>
                    <a:pt x="12848" y="2645"/>
                  </a:lnTo>
                  <a:lnTo>
                    <a:pt x="12756" y="2531"/>
                  </a:lnTo>
                  <a:lnTo>
                    <a:pt x="12661" y="2419"/>
                  </a:lnTo>
                  <a:lnTo>
                    <a:pt x="12562" y="2309"/>
                  </a:lnTo>
                  <a:lnTo>
                    <a:pt x="12460" y="2201"/>
                  </a:lnTo>
                  <a:lnTo>
                    <a:pt x="12355" y="2095"/>
                  </a:lnTo>
                  <a:lnTo>
                    <a:pt x="12248" y="1992"/>
                  </a:lnTo>
                  <a:lnTo>
                    <a:pt x="12137" y="1890"/>
                  </a:lnTo>
                  <a:lnTo>
                    <a:pt x="11907" y="1694"/>
                  </a:lnTo>
                  <a:lnTo>
                    <a:pt x="11665" y="1506"/>
                  </a:lnTo>
                  <a:lnTo>
                    <a:pt x="11413" y="1328"/>
                  </a:lnTo>
                  <a:lnTo>
                    <a:pt x="11151" y="1160"/>
                  </a:lnTo>
                  <a:lnTo>
                    <a:pt x="10878" y="1002"/>
                  </a:lnTo>
                  <a:lnTo>
                    <a:pt x="10595" y="855"/>
                  </a:lnTo>
                  <a:lnTo>
                    <a:pt x="10305" y="718"/>
                  </a:lnTo>
                  <a:lnTo>
                    <a:pt x="10004" y="593"/>
                  </a:lnTo>
                  <a:lnTo>
                    <a:pt x="9851" y="535"/>
                  </a:lnTo>
                  <a:lnTo>
                    <a:pt x="9696" y="480"/>
                  </a:lnTo>
                  <a:lnTo>
                    <a:pt x="9539" y="427"/>
                  </a:lnTo>
                  <a:lnTo>
                    <a:pt x="9380" y="378"/>
                  </a:lnTo>
                  <a:lnTo>
                    <a:pt x="9220" y="332"/>
                  </a:lnTo>
                  <a:lnTo>
                    <a:pt x="9057" y="289"/>
                  </a:lnTo>
                  <a:lnTo>
                    <a:pt x="8893" y="250"/>
                  </a:lnTo>
                  <a:lnTo>
                    <a:pt x="8727" y="213"/>
                  </a:lnTo>
                  <a:lnTo>
                    <a:pt x="8560" y="180"/>
                  </a:lnTo>
                  <a:lnTo>
                    <a:pt x="8390" y="150"/>
                  </a:lnTo>
                  <a:lnTo>
                    <a:pt x="8220" y="123"/>
                  </a:lnTo>
                  <a:lnTo>
                    <a:pt x="8048" y="100"/>
                  </a:lnTo>
                  <a:lnTo>
                    <a:pt x="7874" y="80"/>
                  </a:lnTo>
                  <a:lnTo>
                    <a:pt x="7699" y="64"/>
                  </a:lnTo>
                  <a:lnTo>
                    <a:pt x="7524" y="51"/>
                  </a:lnTo>
                  <a:lnTo>
                    <a:pt x="7346" y="42"/>
                  </a:lnTo>
                  <a:lnTo>
                    <a:pt x="7168" y="37"/>
                  </a:lnTo>
                  <a:lnTo>
                    <a:pt x="6988" y="35"/>
                  </a:lnTo>
                  <a:cubicBezTo>
                    <a:pt x="6984" y="35"/>
                    <a:pt x="6981" y="33"/>
                    <a:pt x="6978" y="31"/>
                  </a:cubicBezTo>
                  <a:lnTo>
                    <a:pt x="6976" y="30"/>
                  </a:lnTo>
                  <a:lnTo>
                    <a:pt x="6986" y="33"/>
                  </a:lnTo>
                  <a:lnTo>
                    <a:pt x="6806" y="35"/>
                  </a:lnTo>
                  <a:lnTo>
                    <a:pt x="6628" y="41"/>
                  </a:lnTo>
                  <a:lnTo>
                    <a:pt x="6451" y="50"/>
                  </a:lnTo>
                  <a:lnTo>
                    <a:pt x="6275" y="62"/>
                  </a:lnTo>
                  <a:lnTo>
                    <a:pt x="6100" y="79"/>
                  </a:lnTo>
                  <a:lnTo>
                    <a:pt x="5927" y="99"/>
                  </a:lnTo>
                  <a:lnTo>
                    <a:pt x="5755" y="122"/>
                  </a:lnTo>
                  <a:lnTo>
                    <a:pt x="5585" y="149"/>
                  </a:lnTo>
                  <a:lnTo>
                    <a:pt x="5416" y="179"/>
                  </a:lnTo>
                  <a:lnTo>
                    <a:pt x="5248" y="212"/>
                  </a:lnTo>
                  <a:lnTo>
                    <a:pt x="5082" y="249"/>
                  </a:lnTo>
                  <a:lnTo>
                    <a:pt x="4918" y="289"/>
                  </a:lnTo>
                  <a:lnTo>
                    <a:pt x="4756" y="331"/>
                  </a:lnTo>
                  <a:lnTo>
                    <a:pt x="4595" y="378"/>
                  </a:lnTo>
                  <a:lnTo>
                    <a:pt x="4436" y="427"/>
                  </a:lnTo>
                  <a:lnTo>
                    <a:pt x="4280" y="479"/>
                  </a:lnTo>
                  <a:lnTo>
                    <a:pt x="4124" y="534"/>
                  </a:lnTo>
                  <a:lnTo>
                    <a:pt x="3972" y="593"/>
                  </a:lnTo>
                  <a:lnTo>
                    <a:pt x="3672" y="717"/>
                  </a:lnTo>
                  <a:lnTo>
                    <a:pt x="3381" y="854"/>
                  </a:lnTo>
                  <a:lnTo>
                    <a:pt x="3099" y="1001"/>
                  </a:lnTo>
                  <a:lnTo>
                    <a:pt x="2826" y="1159"/>
                  </a:lnTo>
                  <a:lnTo>
                    <a:pt x="2564" y="1328"/>
                  </a:lnTo>
                  <a:lnTo>
                    <a:pt x="2311" y="1506"/>
                  </a:lnTo>
                  <a:lnTo>
                    <a:pt x="2070" y="1693"/>
                  </a:lnTo>
                  <a:lnTo>
                    <a:pt x="1839" y="1890"/>
                  </a:lnTo>
                  <a:lnTo>
                    <a:pt x="1728" y="1991"/>
                  </a:lnTo>
                  <a:lnTo>
                    <a:pt x="1621" y="2095"/>
                  </a:lnTo>
                  <a:lnTo>
                    <a:pt x="1516" y="2201"/>
                  </a:lnTo>
                  <a:lnTo>
                    <a:pt x="1414" y="2309"/>
                  </a:lnTo>
                  <a:lnTo>
                    <a:pt x="1316" y="2419"/>
                  </a:lnTo>
                  <a:lnTo>
                    <a:pt x="1221" y="2531"/>
                  </a:lnTo>
                  <a:lnTo>
                    <a:pt x="1129" y="2645"/>
                  </a:lnTo>
                  <a:lnTo>
                    <a:pt x="1040" y="2761"/>
                  </a:lnTo>
                  <a:lnTo>
                    <a:pt x="955" y="2878"/>
                  </a:lnTo>
                  <a:lnTo>
                    <a:pt x="873" y="2997"/>
                  </a:lnTo>
                  <a:lnTo>
                    <a:pt x="794" y="3119"/>
                  </a:lnTo>
                  <a:lnTo>
                    <a:pt x="719" y="3242"/>
                  </a:lnTo>
                  <a:lnTo>
                    <a:pt x="648" y="3366"/>
                  </a:lnTo>
                  <a:lnTo>
                    <a:pt x="580" y="3492"/>
                  </a:lnTo>
                  <a:lnTo>
                    <a:pt x="516" y="3620"/>
                  </a:lnTo>
                  <a:lnTo>
                    <a:pt x="456" y="3749"/>
                  </a:lnTo>
                  <a:lnTo>
                    <a:pt x="399" y="3880"/>
                  </a:lnTo>
                  <a:lnTo>
                    <a:pt x="347" y="4012"/>
                  </a:lnTo>
                  <a:lnTo>
                    <a:pt x="298" y="4146"/>
                  </a:lnTo>
                  <a:lnTo>
                    <a:pt x="253" y="4281"/>
                  </a:lnTo>
                  <a:lnTo>
                    <a:pt x="212" y="4417"/>
                  </a:lnTo>
                  <a:lnTo>
                    <a:pt x="175" y="4554"/>
                  </a:lnTo>
                  <a:lnTo>
                    <a:pt x="143" y="4693"/>
                  </a:lnTo>
                  <a:lnTo>
                    <a:pt x="114" y="4833"/>
                  </a:lnTo>
                  <a:lnTo>
                    <a:pt x="90" y="4974"/>
                  </a:lnTo>
                  <a:lnTo>
                    <a:pt x="70" y="5116"/>
                  </a:lnTo>
                  <a:lnTo>
                    <a:pt x="55" y="5259"/>
                  </a:lnTo>
                  <a:lnTo>
                    <a:pt x="43" y="5403"/>
                  </a:lnTo>
                  <a:lnTo>
                    <a:pt x="37" y="5548"/>
                  </a:lnTo>
                  <a:lnTo>
                    <a:pt x="34" y="5695"/>
                  </a:lnTo>
                  <a:cubicBezTo>
                    <a:pt x="34" y="5703"/>
                    <a:pt x="28" y="5710"/>
                    <a:pt x="19" y="5711"/>
                  </a:cubicBezTo>
                  <a:cubicBezTo>
                    <a:pt x="11" y="5712"/>
                    <a:pt x="3" y="5707"/>
                    <a:pt x="1" y="5698"/>
                  </a:cubicBezTo>
                  <a:lnTo>
                    <a:pt x="1" y="56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5" name="Rectangle 32"/>
            <p:cNvSpPr>
              <a:spLocks noChangeArrowheads="1"/>
            </p:cNvSpPr>
            <p:nvPr/>
          </p:nvSpPr>
          <p:spPr bwMode="auto">
            <a:xfrm>
              <a:off x="4321766" y="2581558"/>
              <a:ext cx="328567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HO-1</a:t>
              </a:r>
              <a:endParaRPr lang="en-US">
                <a:effectLst/>
              </a:endParaRPr>
            </a:p>
          </p:txBody>
        </p:sp>
        <p:sp>
          <p:nvSpPr>
            <p:cNvPr id="53254" name="Freeform 35"/>
            <p:cNvSpPr>
              <a:spLocks noEditPoints="1"/>
            </p:cNvSpPr>
            <p:nvPr/>
          </p:nvSpPr>
          <p:spPr bwMode="auto">
            <a:xfrm>
              <a:off x="3792607" y="2591022"/>
              <a:ext cx="475696" cy="133750"/>
            </a:xfrm>
            <a:custGeom>
              <a:avLst/>
              <a:gdLst>
                <a:gd name="T0" fmla="*/ 1586 w 300"/>
                <a:gd name="T1" fmla="*/ 0 h 84"/>
                <a:gd name="T2" fmla="*/ 440787 w 300"/>
                <a:gd name="T3" fmla="*/ 103496 h 84"/>
                <a:gd name="T4" fmla="*/ 439201 w 300"/>
                <a:gd name="T5" fmla="*/ 113050 h 84"/>
                <a:gd name="T6" fmla="*/ 0 w 300"/>
                <a:gd name="T7" fmla="*/ 9553 h 84"/>
                <a:gd name="T8" fmla="*/ 1586 w 300"/>
                <a:gd name="T9" fmla="*/ 0 h 84"/>
                <a:gd name="T10" fmla="*/ 436030 w 300"/>
                <a:gd name="T11" fmla="*/ 79612 h 84"/>
                <a:gd name="T12" fmla="*/ 475669 w 300"/>
                <a:gd name="T13" fmla="*/ 116234 h 84"/>
                <a:gd name="T14" fmla="*/ 429688 w 300"/>
                <a:gd name="T15" fmla="*/ 133749 h 84"/>
                <a:gd name="T16" fmla="*/ 436030 w 300"/>
                <a:gd name="T17" fmla="*/ 79612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84"/>
                <a:gd name="T29" fmla="*/ 300 w 300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84">
                  <a:moveTo>
                    <a:pt x="1" y="0"/>
                  </a:moveTo>
                  <a:lnTo>
                    <a:pt x="278" y="65"/>
                  </a:lnTo>
                  <a:lnTo>
                    <a:pt x="277" y="71"/>
                  </a:lnTo>
                  <a:lnTo>
                    <a:pt x="0" y="6"/>
                  </a:lnTo>
                  <a:lnTo>
                    <a:pt x="1" y="0"/>
                  </a:lnTo>
                  <a:close/>
                  <a:moveTo>
                    <a:pt x="275" y="50"/>
                  </a:moveTo>
                  <a:lnTo>
                    <a:pt x="300" y="73"/>
                  </a:lnTo>
                  <a:lnTo>
                    <a:pt x="271" y="84"/>
                  </a:lnTo>
                  <a:lnTo>
                    <a:pt x="275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7" name="Rectangle 36"/>
            <p:cNvSpPr>
              <a:spLocks noChangeArrowheads="1"/>
            </p:cNvSpPr>
            <p:nvPr/>
          </p:nvSpPr>
          <p:spPr bwMode="auto">
            <a:xfrm>
              <a:off x="3370427" y="2412682"/>
              <a:ext cx="343082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Heme</a:t>
              </a:r>
              <a:endParaRPr lang="en-US">
                <a:effectLst/>
              </a:endParaRPr>
            </a:p>
          </p:txBody>
        </p:sp>
        <p:sp>
          <p:nvSpPr>
            <p:cNvPr id="53256" name="Freeform 37"/>
            <p:cNvSpPr>
              <a:spLocks noEditPoints="1"/>
            </p:cNvSpPr>
            <p:nvPr/>
          </p:nvSpPr>
          <p:spPr bwMode="auto">
            <a:xfrm>
              <a:off x="3531235" y="3316516"/>
              <a:ext cx="2036085" cy="1798199"/>
            </a:xfrm>
            <a:custGeom>
              <a:avLst/>
              <a:gdLst>
                <a:gd name="T0" fmla="*/ 11811 w 18789"/>
                <a:gd name="T1" fmla="*/ 762315 h 12818"/>
                <a:gd name="T2" fmla="*/ 80294 w 18789"/>
                <a:gd name="T3" fmla="*/ 549080 h 12818"/>
                <a:gd name="T4" fmla="*/ 202632 w 18789"/>
                <a:gd name="T5" fmla="*/ 361097 h 12818"/>
                <a:gd name="T6" fmla="*/ 370915 w 18789"/>
                <a:gd name="T7" fmla="*/ 205379 h 12818"/>
                <a:gd name="T8" fmla="*/ 576907 w 18789"/>
                <a:gd name="T9" fmla="*/ 88941 h 12818"/>
                <a:gd name="T10" fmla="*/ 812697 w 18789"/>
                <a:gd name="T11" fmla="*/ 18518 h 12818"/>
                <a:gd name="T12" fmla="*/ 1020314 w 18789"/>
                <a:gd name="T13" fmla="*/ 1824 h 12818"/>
                <a:gd name="T14" fmla="*/ 1172776 w 18789"/>
                <a:gd name="T15" fmla="*/ 10942 h 12818"/>
                <a:gd name="T16" fmla="*/ 1413768 w 18789"/>
                <a:gd name="T17" fmla="*/ 71125 h 12818"/>
                <a:gd name="T18" fmla="*/ 1626478 w 18789"/>
                <a:gd name="T19" fmla="*/ 178865 h 12818"/>
                <a:gd name="T20" fmla="*/ 1802888 w 18789"/>
                <a:gd name="T21" fmla="*/ 327007 h 12818"/>
                <a:gd name="T22" fmla="*/ 1935195 w 18789"/>
                <a:gd name="T23" fmla="*/ 509099 h 12818"/>
                <a:gd name="T24" fmla="*/ 2015164 w 18789"/>
                <a:gd name="T25" fmla="*/ 717845 h 12818"/>
                <a:gd name="T26" fmla="*/ 2035969 w 18789"/>
                <a:gd name="T27" fmla="*/ 899375 h 12818"/>
                <a:gd name="T28" fmla="*/ 2015272 w 18789"/>
                <a:gd name="T29" fmla="*/ 1080765 h 12818"/>
                <a:gd name="T30" fmla="*/ 1935303 w 18789"/>
                <a:gd name="T31" fmla="*/ 1289652 h 12818"/>
                <a:gd name="T32" fmla="*/ 1802996 w 18789"/>
                <a:gd name="T33" fmla="*/ 1471743 h 12818"/>
                <a:gd name="T34" fmla="*/ 1626586 w 18789"/>
                <a:gd name="T35" fmla="*/ 1620026 h 12818"/>
                <a:gd name="T36" fmla="*/ 1413768 w 18789"/>
                <a:gd name="T37" fmla="*/ 1727625 h 12818"/>
                <a:gd name="T38" fmla="*/ 1172776 w 18789"/>
                <a:gd name="T39" fmla="*/ 1787668 h 12818"/>
                <a:gd name="T40" fmla="*/ 1020531 w 18789"/>
                <a:gd name="T41" fmla="*/ 1790193 h 12818"/>
                <a:gd name="T42" fmla="*/ 863193 w 18789"/>
                <a:gd name="T43" fmla="*/ 1787948 h 12818"/>
                <a:gd name="T44" fmla="*/ 622201 w 18789"/>
                <a:gd name="T45" fmla="*/ 1727765 h 12818"/>
                <a:gd name="T46" fmla="*/ 409491 w 18789"/>
                <a:gd name="T47" fmla="*/ 1620026 h 12818"/>
                <a:gd name="T48" fmla="*/ 233082 w 18789"/>
                <a:gd name="T49" fmla="*/ 1471883 h 12818"/>
                <a:gd name="T50" fmla="*/ 100774 w 18789"/>
                <a:gd name="T51" fmla="*/ 1289792 h 12818"/>
                <a:gd name="T52" fmla="*/ 20805 w 18789"/>
                <a:gd name="T53" fmla="*/ 1081046 h 12818"/>
                <a:gd name="T54" fmla="*/ 0 w 18789"/>
                <a:gd name="T55" fmla="*/ 899515 h 12818"/>
                <a:gd name="T56" fmla="*/ 27632 w 18789"/>
                <a:gd name="T57" fmla="*/ 1078100 h 12818"/>
                <a:gd name="T58" fmla="*/ 106517 w 18789"/>
                <a:gd name="T59" fmla="*/ 1284321 h 12818"/>
                <a:gd name="T60" fmla="*/ 237524 w 18789"/>
                <a:gd name="T61" fmla="*/ 1464448 h 12818"/>
                <a:gd name="T62" fmla="*/ 412633 w 18789"/>
                <a:gd name="T63" fmla="*/ 1611749 h 12818"/>
                <a:gd name="T64" fmla="*/ 624043 w 18789"/>
                <a:gd name="T65" fmla="*/ 1718647 h 12818"/>
                <a:gd name="T66" fmla="*/ 863734 w 18789"/>
                <a:gd name="T67" fmla="*/ 1778549 h 12818"/>
                <a:gd name="T68" fmla="*/ 1015330 w 18789"/>
                <a:gd name="T69" fmla="*/ 1796646 h 12818"/>
                <a:gd name="T70" fmla="*/ 1171909 w 18789"/>
                <a:gd name="T71" fmla="*/ 1778549 h 12818"/>
                <a:gd name="T72" fmla="*/ 1411709 w 18789"/>
                <a:gd name="T73" fmla="*/ 1718787 h 12818"/>
                <a:gd name="T74" fmla="*/ 1623227 w 18789"/>
                <a:gd name="T75" fmla="*/ 1611749 h 12818"/>
                <a:gd name="T76" fmla="*/ 1798336 w 18789"/>
                <a:gd name="T77" fmla="*/ 1464588 h 12818"/>
                <a:gd name="T78" fmla="*/ 1929343 w 18789"/>
                <a:gd name="T79" fmla="*/ 1284461 h 12818"/>
                <a:gd name="T80" fmla="*/ 2008229 w 18789"/>
                <a:gd name="T81" fmla="*/ 1078380 h 12818"/>
                <a:gd name="T82" fmla="*/ 2028709 w 18789"/>
                <a:gd name="T83" fmla="*/ 899515 h 12818"/>
                <a:gd name="T84" fmla="*/ 2008337 w 18789"/>
                <a:gd name="T85" fmla="*/ 720791 h 12818"/>
                <a:gd name="T86" fmla="*/ 1929452 w 18789"/>
                <a:gd name="T87" fmla="*/ 514570 h 12818"/>
                <a:gd name="T88" fmla="*/ 1798445 w 18789"/>
                <a:gd name="T89" fmla="*/ 334442 h 12818"/>
                <a:gd name="T90" fmla="*/ 1623335 w 18789"/>
                <a:gd name="T91" fmla="*/ 187142 h 12818"/>
                <a:gd name="T92" fmla="*/ 1411926 w 18789"/>
                <a:gd name="T93" fmla="*/ 80244 h 12818"/>
                <a:gd name="T94" fmla="*/ 1172234 w 18789"/>
                <a:gd name="T95" fmla="*/ 20342 h 12818"/>
                <a:gd name="T96" fmla="*/ 1014788 w 18789"/>
                <a:gd name="T97" fmla="*/ 7575 h 12818"/>
                <a:gd name="T98" fmla="*/ 813889 w 18789"/>
                <a:gd name="T99" fmla="*/ 27636 h 12818"/>
                <a:gd name="T100" fmla="*/ 579182 w 18789"/>
                <a:gd name="T101" fmla="*/ 97780 h 12818"/>
                <a:gd name="T102" fmla="*/ 374491 w 18789"/>
                <a:gd name="T103" fmla="*/ 213375 h 12818"/>
                <a:gd name="T104" fmla="*/ 207509 w 18789"/>
                <a:gd name="T105" fmla="*/ 367831 h 12818"/>
                <a:gd name="T106" fmla="*/ 86471 w 18789"/>
                <a:gd name="T107" fmla="*/ 553710 h 12818"/>
                <a:gd name="T108" fmla="*/ 18855 w 18789"/>
                <a:gd name="T109" fmla="*/ 764139 h 12818"/>
                <a:gd name="T110" fmla="*/ 7585 w 18789"/>
                <a:gd name="T111" fmla="*/ 922242 h 128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789"/>
                <a:gd name="T169" fmla="*/ 0 h 12818"/>
                <a:gd name="T170" fmla="*/ 18789 w 18789"/>
                <a:gd name="T171" fmla="*/ 12818 h 128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789" h="12818">
                  <a:moveTo>
                    <a:pt x="0" y="6412"/>
                  </a:moveTo>
                  <a:lnTo>
                    <a:pt x="3" y="6246"/>
                  </a:lnTo>
                  <a:lnTo>
                    <a:pt x="12" y="6082"/>
                  </a:lnTo>
                  <a:lnTo>
                    <a:pt x="48" y="5756"/>
                  </a:lnTo>
                  <a:lnTo>
                    <a:pt x="109" y="5434"/>
                  </a:lnTo>
                  <a:lnTo>
                    <a:pt x="191" y="5119"/>
                  </a:lnTo>
                  <a:lnTo>
                    <a:pt x="297" y="4808"/>
                  </a:lnTo>
                  <a:lnTo>
                    <a:pt x="424" y="4504"/>
                  </a:lnTo>
                  <a:lnTo>
                    <a:pt x="572" y="4206"/>
                  </a:lnTo>
                  <a:lnTo>
                    <a:pt x="741" y="3914"/>
                  </a:lnTo>
                  <a:lnTo>
                    <a:pt x="929" y="3630"/>
                  </a:lnTo>
                  <a:lnTo>
                    <a:pt x="1137" y="3354"/>
                  </a:lnTo>
                  <a:lnTo>
                    <a:pt x="1363" y="3085"/>
                  </a:lnTo>
                  <a:lnTo>
                    <a:pt x="1607" y="2825"/>
                  </a:lnTo>
                  <a:lnTo>
                    <a:pt x="1870" y="2574"/>
                  </a:lnTo>
                  <a:lnTo>
                    <a:pt x="2149" y="2332"/>
                  </a:lnTo>
                  <a:lnTo>
                    <a:pt x="2444" y="2099"/>
                  </a:lnTo>
                  <a:lnTo>
                    <a:pt x="2755" y="1877"/>
                  </a:lnTo>
                  <a:lnTo>
                    <a:pt x="3081" y="1666"/>
                  </a:lnTo>
                  <a:lnTo>
                    <a:pt x="3423" y="1464"/>
                  </a:lnTo>
                  <a:lnTo>
                    <a:pt x="3777" y="1274"/>
                  </a:lnTo>
                  <a:lnTo>
                    <a:pt x="4145" y="1096"/>
                  </a:lnTo>
                  <a:lnTo>
                    <a:pt x="4526" y="929"/>
                  </a:lnTo>
                  <a:lnTo>
                    <a:pt x="4919" y="776"/>
                  </a:lnTo>
                  <a:lnTo>
                    <a:pt x="5324" y="634"/>
                  </a:lnTo>
                  <a:lnTo>
                    <a:pt x="5740" y="506"/>
                  </a:lnTo>
                  <a:lnTo>
                    <a:pt x="6165" y="390"/>
                  </a:lnTo>
                  <a:lnTo>
                    <a:pt x="6601" y="290"/>
                  </a:lnTo>
                  <a:lnTo>
                    <a:pt x="7046" y="204"/>
                  </a:lnTo>
                  <a:lnTo>
                    <a:pt x="7500" y="132"/>
                  </a:lnTo>
                  <a:lnTo>
                    <a:pt x="7961" y="76"/>
                  </a:lnTo>
                  <a:lnTo>
                    <a:pt x="8432" y="34"/>
                  </a:lnTo>
                  <a:lnTo>
                    <a:pt x="8908" y="9"/>
                  </a:lnTo>
                  <a:lnTo>
                    <a:pt x="9390" y="0"/>
                  </a:lnTo>
                  <a:cubicBezTo>
                    <a:pt x="9400" y="0"/>
                    <a:pt x="9410" y="5"/>
                    <a:pt x="9416" y="13"/>
                  </a:cubicBezTo>
                  <a:lnTo>
                    <a:pt x="9420" y="18"/>
                  </a:lnTo>
                  <a:lnTo>
                    <a:pt x="9395" y="5"/>
                  </a:lnTo>
                  <a:lnTo>
                    <a:pt x="9877" y="13"/>
                  </a:lnTo>
                  <a:lnTo>
                    <a:pt x="10353" y="38"/>
                  </a:lnTo>
                  <a:lnTo>
                    <a:pt x="10823" y="78"/>
                  </a:lnTo>
                  <a:lnTo>
                    <a:pt x="11285" y="135"/>
                  </a:lnTo>
                  <a:lnTo>
                    <a:pt x="11739" y="207"/>
                  </a:lnTo>
                  <a:lnTo>
                    <a:pt x="12185" y="292"/>
                  </a:lnTo>
                  <a:lnTo>
                    <a:pt x="12621" y="393"/>
                  </a:lnTo>
                  <a:lnTo>
                    <a:pt x="13047" y="507"/>
                  </a:lnTo>
                  <a:lnTo>
                    <a:pt x="13462" y="635"/>
                  </a:lnTo>
                  <a:lnTo>
                    <a:pt x="13867" y="776"/>
                  </a:lnTo>
                  <a:lnTo>
                    <a:pt x="14261" y="931"/>
                  </a:lnTo>
                  <a:lnTo>
                    <a:pt x="14642" y="1096"/>
                  </a:lnTo>
                  <a:lnTo>
                    <a:pt x="15010" y="1275"/>
                  </a:lnTo>
                  <a:lnTo>
                    <a:pt x="15364" y="1464"/>
                  </a:lnTo>
                  <a:lnTo>
                    <a:pt x="15705" y="1665"/>
                  </a:lnTo>
                  <a:lnTo>
                    <a:pt x="16032" y="1877"/>
                  </a:lnTo>
                  <a:lnTo>
                    <a:pt x="16343" y="2099"/>
                  </a:lnTo>
                  <a:lnTo>
                    <a:pt x="16638" y="2331"/>
                  </a:lnTo>
                  <a:lnTo>
                    <a:pt x="16917" y="2573"/>
                  </a:lnTo>
                  <a:lnTo>
                    <a:pt x="17179" y="2824"/>
                  </a:lnTo>
                  <a:lnTo>
                    <a:pt x="17425" y="3084"/>
                  </a:lnTo>
                  <a:lnTo>
                    <a:pt x="17651" y="3352"/>
                  </a:lnTo>
                  <a:lnTo>
                    <a:pt x="17859" y="3629"/>
                  </a:lnTo>
                  <a:lnTo>
                    <a:pt x="18047" y="3912"/>
                  </a:lnTo>
                  <a:lnTo>
                    <a:pt x="18216" y="4204"/>
                  </a:lnTo>
                  <a:lnTo>
                    <a:pt x="18364" y="4502"/>
                  </a:lnTo>
                  <a:lnTo>
                    <a:pt x="18491" y="4806"/>
                  </a:lnTo>
                  <a:lnTo>
                    <a:pt x="18597" y="5117"/>
                  </a:lnTo>
                  <a:lnTo>
                    <a:pt x="18680" y="5432"/>
                  </a:lnTo>
                  <a:lnTo>
                    <a:pt x="18740" y="5753"/>
                  </a:lnTo>
                  <a:lnTo>
                    <a:pt x="18776" y="6080"/>
                  </a:lnTo>
                  <a:lnTo>
                    <a:pt x="18786" y="6245"/>
                  </a:lnTo>
                  <a:lnTo>
                    <a:pt x="18789" y="6411"/>
                  </a:lnTo>
                  <a:lnTo>
                    <a:pt x="18786" y="6577"/>
                  </a:lnTo>
                  <a:lnTo>
                    <a:pt x="18777" y="6741"/>
                  </a:lnTo>
                  <a:lnTo>
                    <a:pt x="18740" y="7067"/>
                  </a:lnTo>
                  <a:lnTo>
                    <a:pt x="18680" y="7389"/>
                  </a:lnTo>
                  <a:lnTo>
                    <a:pt x="18598" y="7704"/>
                  </a:lnTo>
                  <a:lnTo>
                    <a:pt x="18492" y="8015"/>
                  </a:lnTo>
                  <a:lnTo>
                    <a:pt x="18365" y="8319"/>
                  </a:lnTo>
                  <a:lnTo>
                    <a:pt x="18217" y="8617"/>
                  </a:lnTo>
                  <a:lnTo>
                    <a:pt x="18048" y="8909"/>
                  </a:lnTo>
                  <a:lnTo>
                    <a:pt x="17860" y="9193"/>
                  </a:lnTo>
                  <a:lnTo>
                    <a:pt x="17652" y="9469"/>
                  </a:lnTo>
                  <a:lnTo>
                    <a:pt x="17426" y="9738"/>
                  </a:lnTo>
                  <a:lnTo>
                    <a:pt x="17181" y="9997"/>
                  </a:lnTo>
                  <a:lnTo>
                    <a:pt x="16918" y="10248"/>
                  </a:lnTo>
                  <a:lnTo>
                    <a:pt x="16639" y="10491"/>
                  </a:lnTo>
                  <a:lnTo>
                    <a:pt x="16344" y="10723"/>
                  </a:lnTo>
                  <a:lnTo>
                    <a:pt x="16033" y="10944"/>
                  </a:lnTo>
                  <a:lnTo>
                    <a:pt x="15707" y="11156"/>
                  </a:lnTo>
                  <a:lnTo>
                    <a:pt x="15365" y="11358"/>
                  </a:lnTo>
                  <a:lnTo>
                    <a:pt x="15011" y="11548"/>
                  </a:lnTo>
                  <a:lnTo>
                    <a:pt x="14643" y="11725"/>
                  </a:lnTo>
                  <a:lnTo>
                    <a:pt x="14262" y="11892"/>
                  </a:lnTo>
                  <a:lnTo>
                    <a:pt x="13869" y="12046"/>
                  </a:lnTo>
                  <a:lnTo>
                    <a:pt x="13463" y="12187"/>
                  </a:lnTo>
                  <a:lnTo>
                    <a:pt x="13047" y="12315"/>
                  </a:lnTo>
                  <a:lnTo>
                    <a:pt x="12621" y="12430"/>
                  </a:lnTo>
                  <a:lnTo>
                    <a:pt x="12185" y="12530"/>
                  </a:lnTo>
                  <a:lnTo>
                    <a:pt x="11740" y="12616"/>
                  </a:lnTo>
                  <a:lnTo>
                    <a:pt x="11286" y="12687"/>
                  </a:lnTo>
                  <a:lnTo>
                    <a:pt x="10823" y="12743"/>
                  </a:lnTo>
                  <a:lnTo>
                    <a:pt x="10353" y="12785"/>
                  </a:lnTo>
                  <a:lnTo>
                    <a:pt x="9876" y="12809"/>
                  </a:lnTo>
                  <a:lnTo>
                    <a:pt x="9394" y="12817"/>
                  </a:lnTo>
                  <a:lnTo>
                    <a:pt x="9417" y="12760"/>
                  </a:lnTo>
                  <a:lnTo>
                    <a:pt x="9418" y="12761"/>
                  </a:lnTo>
                  <a:cubicBezTo>
                    <a:pt x="9427" y="12771"/>
                    <a:pt x="9430" y="12785"/>
                    <a:pt x="9425" y="12797"/>
                  </a:cubicBezTo>
                  <a:cubicBezTo>
                    <a:pt x="9420" y="12810"/>
                    <a:pt x="9407" y="12818"/>
                    <a:pt x="9394" y="12818"/>
                  </a:cubicBezTo>
                  <a:lnTo>
                    <a:pt x="8912" y="12810"/>
                  </a:lnTo>
                  <a:lnTo>
                    <a:pt x="8436" y="12785"/>
                  </a:lnTo>
                  <a:lnTo>
                    <a:pt x="7966" y="12745"/>
                  </a:lnTo>
                  <a:lnTo>
                    <a:pt x="7503" y="12688"/>
                  </a:lnTo>
                  <a:lnTo>
                    <a:pt x="7050" y="12616"/>
                  </a:lnTo>
                  <a:lnTo>
                    <a:pt x="6604" y="12531"/>
                  </a:lnTo>
                  <a:lnTo>
                    <a:pt x="6168" y="12430"/>
                  </a:lnTo>
                  <a:lnTo>
                    <a:pt x="5742" y="12316"/>
                  </a:lnTo>
                  <a:lnTo>
                    <a:pt x="5327" y="12188"/>
                  </a:lnTo>
                  <a:lnTo>
                    <a:pt x="4922" y="12047"/>
                  </a:lnTo>
                  <a:lnTo>
                    <a:pt x="4528" y="11892"/>
                  </a:lnTo>
                  <a:lnTo>
                    <a:pt x="4147" y="11727"/>
                  </a:lnTo>
                  <a:lnTo>
                    <a:pt x="3779" y="11548"/>
                  </a:lnTo>
                  <a:lnTo>
                    <a:pt x="3425" y="11359"/>
                  </a:lnTo>
                  <a:lnTo>
                    <a:pt x="3084" y="11158"/>
                  </a:lnTo>
                  <a:lnTo>
                    <a:pt x="2757" y="10945"/>
                  </a:lnTo>
                  <a:lnTo>
                    <a:pt x="2446" y="10723"/>
                  </a:lnTo>
                  <a:lnTo>
                    <a:pt x="2151" y="10492"/>
                  </a:lnTo>
                  <a:lnTo>
                    <a:pt x="1872" y="10250"/>
                  </a:lnTo>
                  <a:lnTo>
                    <a:pt x="1610" y="9998"/>
                  </a:lnTo>
                  <a:lnTo>
                    <a:pt x="1364" y="9739"/>
                  </a:lnTo>
                  <a:lnTo>
                    <a:pt x="1138" y="9471"/>
                  </a:lnTo>
                  <a:lnTo>
                    <a:pt x="930" y="9194"/>
                  </a:lnTo>
                  <a:lnTo>
                    <a:pt x="742" y="8911"/>
                  </a:lnTo>
                  <a:lnTo>
                    <a:pt x="573" y="8619"/>
                  </a:lnTo>
                  <a:lnTo>
                    <a:pt x="425" y="8321"/>
                  </a:lnTo>
                  <a:lnTo>
                    <a:pt x="298" y="8017"/>
                  </a:lnTo>
                  <a:lnTo>
                    <a:pt x="192" y="7706"/>
                  </a:lnTo>
                  <a:lnTo>
                    <a:pt x="109" y="7391"/>
                  </a:lnTo>
                  <a:lnTo>
                    <a:pt x="49" y="7070"/>
                  </a:lnTo>
                  <a:lnTo>
                    <a:pt x="12" y="6743"/>
                  </a:lnTo>
                  <a:lnTo>
                    <a:pt x="3" y="6577"/>
                  </a:lnTo>
                  <a:lnTo>
                    <a:pt x="0" y="6412"/>
                  </a:lnTo>
                  <a:close/>
                  <a:moveTo>
                    <a:pt x="70" y="6574"/>
                  </a:moveTo>
                  <a:lnTo>
                    <a:pt x="78" y="6736"/>
                  </a:lnTo>
                  <a:lnTo>
                    <a:pt x="114" y="7057"/>
                  </a:lnTo>
                  <a:lnTo>
                    <a:pt x="174" y="7374"/>
                  </a:lnTo>
                  <a:lnTo>
                    <a:pt x="255" y="7685"/>
                  </a:lnTo>
                  <a:lnTo>
                    <a:pt x="359" y="7992"/>
                  </a:lnTo>
                  <a:lnTo>
                    <a:pt x="484" y="8292"/>
                  </a:lnTo>
                  <a:lnTo>
                    <a:pt x="630" y="8586"/>
                  </a:lnTo>
                  <a:lnTo>
                    <a:pt x="797" y="8874"/>
                  </a:lnTo>
                  <a:lnTo>
                    <a:pt x="983" y="9155"/>
                  </a:lnTo>
                  <a:lnTo>
                    <a:pt x="1189" y="9428"/>
                  </a:lnTo>
                  <a:lnTo>
                    <a:pt x="1413" y="9694"/>
                  </a:lnTo>
                  <a:lnTo>
                    <a:pt x="1655" y="9950"/>
                  </a:lnTo>
                  <a:lnTo>
                    <a:pt x="1915" y="10199"/>
                  </a:lnTo>
                  <a:lnTo>
                    <a:pt x="2192" y="10439"/>
                  </a:lnTo>
                  <a:lnTo>
                    <a:pt x="2485" y="10669"/>
                  </a:lnTo>
                  <a:lnTo>
                    <a:pt x="2794" y="10890"/>
                  </a:lnTo>
                  <a:lnTo>
                    <a:pt x="3117" y="11101"/>
                  </a:lnTo>
                  <a:lnTo>
                    <a:pt x="3456" y="11300"/>
                  </a:lnTo>
                  <a:lnTo>
                    <a:pt x="3808" y="11489"/>
                  </a:lnTo>
                  <a:lnTo>
                    <a:pt x="4174" y="11666"/>
                  </a:lnTo>
                  <a:lnTo>
                    <a:pt x="4553" y="11831"/>
                  </a:lnTo>
                  <a:lnTo>
                    <a:pt x="4943" y="11984"/>
                  </a:lnTo>
                  <a:lnTo>
                    <a:pt x="5346" y="12125"/>
                  </a:lnTo>
                  <a:lnTo>
                    <a:pt x="5759" y="12251"/>
                  </a:lnTo>
                  <a:lnTo>
                    <a:pt x="6183" y="12365"/>
                  </a:lnTo>
                  <a:lnTo>
                    <a:pt x="6617" y="12466"/>
                  </a:lnTo>
                  <a:lnTo>
                    <a:pt x="7061" y="12551"/>
                  </a:lnTo>
                  <a:lnTo>
                    <a:pt x="7511" y="12623"/>
                  </a:lnTo>
                  <a:lnTo>
                    <a:pt x="7971" y="12678"/>
                  </a:lnTo>
                  <a:lnTo>
                    <a:pt x="8439" y="12718"/>
                  </a:lnTo>
                  <a:lnTo>
                    <a:pt x="8913" y="12743"/>
                  </a:lnTo>
                  <a:lnTo>
                    <a:pt x="9395" y="12751"/>
                  </a:lnTo>
                  <a:lnTo>
                    <a:pt x="9371" y="12808"/>
                  </a:lnTo>
                  <a:lnTo>
                    <a:pt x="9370" y="12807"/>
                  </a:lnTo>
                  <a:cubicBezTo>
                    <a:pt x="9361" y="12798"/>
                    <a:pt x="9358" y="12783"/>
                    <a:pt x="9363" y="12771"/>
                  </a:cubicBezTo>
                  <a:cubicBezTo>
                    <a:pt x="9368" y="12759"/>
                    <a:pt x="9380" y="12750"/>
                    <a:pt x="9393" y="12750"/>
                  </a:cubicBezTo>
                  <a:lnTo>
                    <a:pt x="9873" y="12742"/>
                  </a:lnTo>
                  <a:lnTo>
                    <a:pt x="10348" y="12718"/>
                  </a:lnTo>
                  <a:lnTo>
                    <a:pt x="10815" y="12678"/>
                  </a:lnTo>
                  <a:lnTo>
                    <a:pt x="11275" y="12622"/>
                  </a:lnTo>
                  <a:lnTo>
                    <a:pt x="11727" y="12551"/>
                  </a:lnTo>
                  <a:lnTo>
                    <a:pt x="12170" y="12465"/>
                  </a:lnTo>
                  <a:lnTo>
                    <a:pt x="12604" y="12365"/>
                  </a:lnTo>
                  <a:lnTo>
                    <a:pt x="13028" y="12252"/>
                  </a:lnTo>
                  <a:lnTo>
                    <a:pt x="13442" y="12124"/>
                  </a:lnTo>
                  <a:lnTo>
                    <a:pt x="13844" y="11985"/>
                  </a:lnTo>
                  <a:lnTo>
                    <a:pt x="14235" y="11831"/>
                  </a:lnTo>
                  <a:lnTo>
                    <a:pt x="14614" y="11666"/>
                  </a:lnTo>
                  <a:lnTo>
                    <a:pt x="14980" y="11489"/>
                  </a:lnTo>
                  <a:lnTo>
                    <a:pt x="15332" y="11301"/>
                  </a:lnTo>
                  <a:lnTo>
                    <a:pt x="15670" y="11101"/>
                  </a:lnTo>
                  <a:lnTo>
                    <a:pt x="15994" y="10890"/>
                  </a:lnTo>
                  <a:lnTo>
                    <a:pt x="16303" y="10670"/>
                  </a:lnTo>
                  <a:lnTo>
                    <a:pt x="16596" y="10440"/>
                  </a:lnTo>
                  <a:lnTo>
                    <a:pt x="16873" y="10200"/>
                  </a:lnTo>
                  <a:lnTo>
                    <a:pt x="17132" y="9952"/>
                  </a:lnTo>
                  <a:lnTo>
                    <a:pt x="17375" y="9695"/>
                  </a:lnTo>
                  <a:lnTo>
                    <a:pt x="17599" y="9429"/>
                  </a:lnTo>
                  <a:lnTo>
                    <a:pt x="17805" y="9156"/>
                  </a:lnTo>
                  <a:lnTo>
                    <a:pt x="17991" y="8876"/>
                  </a:lnTo>
                  <a:lnTo>
                    <a:pt x="18158" y="8588"/>
                  </a:lnTo>
                  <a:lnTo>
                    <a:pt x="18304" y="8294"/>
                  </a:lnTo>
                  <a:lnTo>
                    <a:pt x="18429" y="7994"/>
                  </a:lnTo>
                  <a:lnTo>
                    <a:pt x="18533" y="7687"/>
                  </a:lnTo>
                  <a:lnTo>
                    <a:pt x="18615" y="7376"/>
                  </a:lnTo>
                  <a:lnTo>
                    <a:pt x="18674" y="7060"/>
                  </a:lnTo>
                  <a:lnTo>
                    <a:pt x="18710" y="6738"/>
                  </a:lnTo>
                  <a:lnTo>
                    <a:pt x="18719" y="6576"/>
                  </a:lnTo>
                  <a:lnTo>
                    <a:pt x="18722" y="6412"/>
                  </a:lnTo>
                  <a:lnTo>
                    <a:pt x="18719" y="6248"/>
                  </a:lnTo>
                  <a:lnTo>
                    <a:pt x="18710" y="6087"/>
                  </a:lnTo>
                  <a:lnTo>
                    <a:pt x="18675" y="5766"/>
                  </a:lnTo>
                  <a:lnTo>
                    <a:pt x="18615" y="5449"/>
                  </a:lnTo>
                  <a:lnTo>
                    <a:pt x="18534" y="5138"/>
                  </a:lnTo>
                  <a:lnTo>
                    <a:pt x="18430" y="4831"/>
                  </a:lnTo>
                  <a:lnTo>
                    <a:pt x="18305" y="4531"/>
                  </a:lnTo>
                  <a:lnTo>
                    <a:pt x="18159" y="4237"/>
                  </a:lnTo>
                  <a:lnTo>
                    <a:pt x="17992" y="3949"/>
                  </a:lnTo>
                  <a:lnTo>
                    <a:pt x="17806" y="3668"/>
                  </a:lnTo>
                  <a:lnTo>
                    <a:pt x="17600" y="3395"/>
                  </a:lnTo>
                  <a:lnTo>
                    <a:pt x="17376" y="3129"/>
                  </a:lnTo>
                  <a:lnTo>
                    <a:pt x="17134" y="2872"/>
                  </a:lnTo>
                  <a:lnTo>
                    <a:pt x="16874" y="2624"/>
                  </a:lnTo>
                  <a:lnTo>
                    <a:pt x="16597" y="2384"/>
                  </a:lnTo>
                  <a:lnTo>
                    <a:pt x="16304" y="2153"/>
                  </a:lnTo>
                  <a:lnTo>
                    <a:pt x="15995" y="1932"/>
                  </a:lnTo>
                  <a:lnTo>
                    <a:pt x="15672" y="1722"/>
                  </a:lnTo>
                  <a:lnTo>
                    <a:pt x="15333" y="1523"/>
                  </a:lnTo>
                  <a:lnTo>
                    <a:pt x="14981" y="1334"/>
                  </a:lnTo>
                  <a:lnTo>
                    <a:pt x="14615" y="1157"/>
                  </a:lnTo>
                  <a:lnTo>
                    <a:pt x="14236" y="992"/>
                  </a:lnTo>
                  <a:lnTo>
                    <a:pt x="13846" y="839"/>
                  </a:lnTo>
                  <a:lnTo>
                    <a:pt x="13443" y="698"/>
                  </a:lnTo>
                  <a:lnTo>
                    <a:pt x="13030" y="572"/>
                  </a:lnTo>
                  <a:lnTo>
                    <a:pt x="12606" y="458"/>
                  </a:lnTo>
                  <a:lnTo>
                    <a:pt x="12172" y="357"/>
                  </a:lnTo>
                  <a:lnTo>
                    <a:pt x="11728" y="272"/>
                  </a:lnTo>
                  <a:lnTo>
                    <a:pt x="11277" y="200"/>
                  </a:lnTo>
                  <a:lnTo>
                    <a:pt x="10818" y="145"/>
                  </a:lnTo>
                  <a:lnTo>
                    <a:pt x="10350" y="105"/>
                  </a:lnTo>
                  <a:lnTo>
                    <a:pt x="9876" y="80"/>
                  </a:lnTo>
                  <a:lnTo>
                    <a:pt x="9394" y="72"/>
                  </a:lnTo>
                  <a:cubicBezTo>
                    <a:pt x="9384" y="71"/>
                    <a:pt x="9375" y="67"/>
                    <a:pt x="9369" y="59"/>
                  </a:cubicBezTo>
                  <a:lnTo>
                    <a:pt x="9365" y="54"/>
                  </a:lnTo>
                  <a:lnTo>
                    <a:pt x="9391" y="67"/>
                  </a:lnTo>
                  <a:lnTo>
                    <a:pt x="8911" y="76"/>
                  </a:lnTo>
                  <a:lnTo>
                    <a:pt x="8437" y="101"/>
                  </a:lnTo>
                  <a:lnTo>
                    <a:pt x="7969" y="141"/>
                  </a:lnTo>
                  <a:lnTo>
                    <a:pt x="7511" y="197"/>
                  </a:lnTo>
                  <a:lnTo>
                    <a:pt x="7059" y="269"/>
                  </a:lnTo>
                  <a:lnTo>
                    <a:pt x="6616" y="355"/>
                  </a:lnTo>
                  <a:lnTo>
                    <a:pt x="6182" y="455"/>
                  </a:lnTo>
                  <a:lnTo>
                    <a:pt x="5759" y="569"/>
                  </a:lnTo>
                  <a:lnTo>
                    <a:pt x="5345" y="697"/>
                  </a:lnTo>
                  <a:lnTo>
                    <a:pt x="4944" y="837"/>
                  </a:lnTo>
                  <a:lnTo>
                    <a:pt x="4553" y="990"/>
                  </a:lnTo>
                  <a:lnTo>
                    <a:pt x="4174" y="1155"/>
                  </a:lnTo>
                  <a:lnTo>
                    <a:pt x="3808" y="1333"/>
                  </a:lnTo>
                  <a:lnTo>
                    <a:pt x="3456" y="1521"/>
                  </a:lnTo>
                  <a:lnTo>
                    <a:pt x="3118" y="1721"/>
                  </a:lnTo>
                  <a:lnTo>
                    <a:pt x="2794" y="1931"/>
                  </a:lnTo>
                  <a:lnTo>
                    <a:pt x="2485" y="2152"/>
                  </a:lnTo>
                  <a:lnTo>
                    <a:pt x="2192" y="2383"/>
                  </a:lnTo>
                  <a:lnTo>
                    <a:pt x="1915" y="2622"/>
                  </a:lnTo>
                  <a:lnTo>
                    <a:pt x="1656" y="2870"/>
                  </a:lnTo>
                  <a:lnTo>
                    <a:pt x="1414" y="3128"/>
                  </a:lnTo>
                  <a:lnTo>
                    <a:pt x="1190" y="3393"/>
                  </a:lnTo>
                  <a:lnTo>
                    <a:pt x="984" y="3667"/>
                  </a:lnTo>
                  <a:lnTo>
                    <a:pt x="798" y="3947"/>
                  </a:lnTo>
                  <a:lnTo>
                    <a:pt x="631" y="4235"/>
                  </a:lnTo>
                  <a:lnTo>
                    <a:pt x="485" y="4529"/>
                  </a:lnTo>
                  <a:lnTo>
                    <a:pt x="360" y="4829"/>
                  </a:lnTo>
                  <a:lnTo>
                    <a:pt x="256" y="5136"/>
                  </a:lnTo>
                  <a:lnTo>
                    <a:pt x="174" y="5447"/>
                  </a:lnTo>
                  <a:lnTo>
                    <a:pt x="114" y="5763"/>
                  </a:lnTo>
                  <a:lnTo>
                    <a:pt x="79" y="6085"/>
                  </a:lnTo>
                  <a:lnTo>
                    <a:pt x="70" y="6247"/>
                  </a:lnTo>
                  <a:lnTo>
                    <a:pt x="67" y="6411"/>
                  </a:lnTo>
                  <a:lnTo>
                    <a:pt x="70" y="65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9" name="Rectangle 38"/>
            <p:cNvSpPr>
              <a:spLocks noChangeArrowheads="1"/>
            </p:cNvSpPr>
            <p:nvPr/>
          </p:nvSpPr>
          <p:spPr bwMode="auto">
            <a:xfrm>
              <a:off x="4624940" y="2916607"/>
              <a:ext cx="699517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Ferroportin</a:t>
              </a:r>
              <a:endParaRPr lang="en-US">
                <a:effectLst/>
              </a:endParaRPr>
            </a:p>
          </p:txBody>
        </p:sp>
        <p:sp>
          <p:nvSpPr>
            <p:cNvPr id="53258" name="Freeform 39"/>
            <p:cNvSpPr>
              <a:spLocks noEditPoints="1"/>
            </p:cNvSpPr>
            <p:nvPr/>
          </p:nvSpPr>
          <p:spPr bwMode="auto">
            <a:xfrm>
              <a:off x="5475840" y="2707209"/>
              <a:ext cx="261372" cy="228321"/>
            </a:xfrm>
            <a:custGeom>
              <a:avLst/>
              <a:gdLst>
                <a:gd name="T0" fmla="*/ 0 w 165"/>
                <a:gd name="T1" fmla="*/ 220392 h 144"/>
                <a:gd name="T2" fmla="*/ 229677 w 165"/>
                <a:gd name="T3" fmla="*/ 22198 h 144"/>
                <a:gd name="T4" fmla="*/ 232845 w 165"/>
                <a:gd name="T5" fmla="*/ 30126 h 144"/>
                <a:gd name="T6" fmla="*/ 4752 w 165"/>
                <a:gd name="T7" fmla="*/ 228320 h 144"/>
                <a:gd name="T8" fmla="*/ 0 w 165"/>
                <a:gd name="T9" fmla="*/ 220392 h 144"/>
                <a:gd name="T10" fmla="*/ 213838 w 165"/>
                <a:gd name="T11" fmla="*/ 7928 h 144"/>
                <a:gd name="T12" fmla="*/ 261357 w 165"/>
                <a:gd name="T13" fmla="*/ 0 h 144"/>
                <a:gd name="T14" fmla="*/ 237597 w 165"/>
                <a:gd name="T15" fmla="*/ 55494 h 144"/>
                <a:gd name="T16" fmla="*/ 213838 w 165"/>
                <a:gd name="T17" fmla="*/ 7928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5"/>
                <a:gd name="T28" fmla="*/ 0 h 144"/>
                <a:gd name="T29" fmla="*/ 165 w 165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5" h="144">
                  <a:moveTo>
                    <a:pt x="0" y="139"/>
                  </a:moveTo>
                  <a:lnTo>
                    <a:pt x="145" y="14"/>
                  </a:lnTo>
                  <a:lnTo>
                    <a:pt x="147" y="19"/>
                  </a:lnTo>
                  <a:lnTo>
                    <a:pt x="3" y="144"/>
                  </a:lnTo>
                  <a:lnTo>
                    <a:pt x="0" y="139"/>
                  </a:lnTo>
                  <a:close/>
                  <a:moveTo>
                    <a:pt x="135" y="5"/>
                  </a:moveTo>
                  <a:lnTo>
                    <a:pt x="165" y="0"/>
                  </a:lnTo>
                  <a:lnTo>
                    <a:pt x="150" y="35"/>
                  </a:lnTo>
                  <a:lnTo>
                    <a:pt x="13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59" name="Freeform 40"/>
            <p:cNvSpPr>
              <a:spLocks noEditPoints="1"/>
            </p:cNvSpPr>
            <p:nvPr/>
          </p:nvSpPr>
          <p:spPr bwMode="auto">
            <a:xfrm>
              <a:off x="5746360" y="2323521"/>
              <a:ext cx="411660" cy="430973"/>
            </a:xfrm>
            <a:custGeom>
              <a:avLst/>
              <a:gdLst>
                <a:gd name="T0" fmla="*/ 411636 w 259"/>
                <a:gd name="T1" fmla="*/ 98598 h 271"/>
                <a:gd name="T2" fmla="*/ 55626 w 259"/>
                <a:gd name="T3" fmla="*/ 430970 h 271"/>
                <a:gd name="T4" fmla="*/ 0 w 259"/>
                <a:gd name="T5" fmla="*/ 332372 h 271"/>
                <a:gd name="T6" fmla="*/ 357599 w 259"/>
                <a:gd name="T7" fmla="*/ 0 h 271"/>
                <a:gd name="T8" fmla="*/ 411636 w 259"/>
                <a:gd name="T9" fmla="*/ 98598 h 271"/>
                <a:gd name="T10" fmla="*/ 354420 w 259"/>
                <a:gd name="T11" fmla="*/ 9542 h 271"/>
                <a:gd name="T12" fmla="*/ 359188 w 259"/>
                <a:gd name="T13" fmla="*/ 11132 h 271"/>
                <a:gd name="T14" fmla="*/ 7947 w 259"/>
                <a:gd name="T15" fmla="*/ 337143 h 271"/>
                <a:gd name="T16" fmla="*/ 7947 w 259"/>
                <a:gd name="T17" fmla="*/ 330781 h 271"/>
                <a:gd name="T18" fmla="*/ 58805 w 259"/>
                <a:gd name="T19" fmla="*/ 421428 h 271"/>
                <a:gd name="T20" fmla="*/ 54037 w 259"/>
                <a:gd name="T21" fmla="*/ 421428 h 271"/>
                <a:gd name="T22" fmla="*/ 405279 w 259"/>
                <a:gd name="T23" fmla="*/ 93827 h 271"/>
                <a:gd name="T24" fmla="*/ 403689 w 259"/>
                <a:gd name="T25" fmla="*/ 100189 h 271"/>
                <a:gd name="T26" fmla="*/ 354420 w 259"/>
                <a:gd name="T27" fmla="*/ 9542 h 2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9"/>
                <a:gd name="T43" fmla="*/ 0 h 271"/>
                <a:gd name="T44" fmla="*/ 259 w 259"/>
                <a:gd name="T45" fmla="*/ 271 h 2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9" h="271">
                  <a:moveTo>
                    <a:pt x="259" y="62"/>
                  </a:moveTo>
                  <a:lnTo>
                    <a:pt x="35" y="271"/>
                  </a:lnTo>
                  <a:lnTo>
                    <a:pt x="0" y="209"/>
                  </a:lnTo>
                  <a:lnTo>
                    <a:pt x="225" y="0"/>
                  </a:lnTo>
                  <a:lnTo>
                    <a:pt x="259" y="62"/>
                  </a:lnTo>
                  <a:close/>
                  <a:moveTo>
                    <a:pt x="223" y="6"/>
                  </a:moveTo>
                  <a:lnTo>
                    <a:pt x="226" y="7"/>
                  </a:lnTo>
                  <a:lnTo>
                    <a:pt x="5" y="212"/>
                  </a:lnTo>
                  <a:lnTo>
                    <a:pt x="5" y="208"/>
                  </a:lnTo>
                  <a:lnTo>
                    <a:pt x="37" y="265"/>
                  </a:lnTo>
                  <a:lnTo>
                    <a:pt x="34" y="265"/>
                  </a:lnTo>
                  <a:lnTo>
                    <a:pt x="255" y="59"/>
                  </a:lnTo>
                  <a:lnTo>
                    <a:pt x="254" y="63"/>
                  </a:lnTo>
                  <a:lnTo>
                    <a:pt x="223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60" name="Freeform 41"/>
            <p:cNvSpPr>
              <a:spLocks noEditPoints="1"/>
            </p:cNvSpPr>
            <p:nvPr/>
          </p:nvSpPr>
          <p:spPr bwMode="auto">
            <a:xfrm>
              <a:off x="3746867" y="2593724"/>
              <a:ext cx="350238" cy="1007856"/>
            </a:xfrm>
            <a:custGeom>
              <a:avLst/>
              <a:gdLst>
                <a:gd name="T0" fmla="*/ 6339 w 221"/>
                <a:gd name="T1" fmla="*/ 0 h 635"/>
                <a:gd name="T2" fmla="*/ 337540 w 221"/>
                <a:gd name="T3" fmla="*/ 963409 h 635"/>
                <a:gd name="T4" fmla="*/ 331202 w 221"/>
                <a:gd name="T5" fmla="*/ 966584 h 635"/>
                <a:gd name="T6" fmla="*/ 0 w 221"/>
                <a:gd name="T7" fmla="*/ 3174 h 635"/>
                <a:gd name="T8" fmla="*/ 6339 w 221"/>
                <a:gd name="T9" fmla="*/ 0 h 635"/>
                <a:gd name="T10" fmla="*/ 350218 w 221"/>
                <a:gd name="T11" fmla="*/ 944363 h 635"/>
                <a:gd name="T12" fmla="*/ 348633 w 221"/>
                <a:gd name="T13" fmla="*/ 1007850 h 635"/>
                <a:gd name="T14" fmla="*/ 310601 w 221"/>
                <a:gd name="T15" fmla="*/ 968171 h 635"/>
                <a:gd name="T16" fmla="*/ 350218 w 221"/>
                <a:gd name="T17" fmla="*/ 944363 h 6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1"/>
                <a:gd name="T28" fmla="*/ 0 h 635"/>
                <a:gd name="T29" fmla="*/ 221 w 221"/>
                <a:gd name="T30" fmla="*/ 635 h 6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1" h="635">
                  <a:moveTo>
                    <a:pt x="4" y="0"/>
                  </a:moveTo>
                  <a:lnTo>
                    <a:pt x="213" y="607"/>
                  </a:lnTo>
                  <a:lnTo>
                    <a:pt x="209" y="609"/>
                  </a:lnTo>
                  <a:lnTo>
                    <a:pt x="0" y="2"/>
                  </a:lnTo>
                  <a:lnTo>
                    <a:pt x="4" y="0"/>
                  </a:lnTo>
                  <a:close/>
                  <a:moveTo>
                    <a:pt x="221" y="595"/>
                  </a:moveTo>
                  <a:lnTo>
                    <a:pt x="220" y="635"/>
                  </a:lnTo>
                  <a:lnTo>
                    <a:pt x="196" y="610"/>
                  </a:lnTo>
                  <a:lnTo>
                    <a:pt x="221" y="5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3" name="Rectangle 42"/>
            <p:cNvSpPr>
              <a:spLocks noChangeArrowheads="1"/>
            </p:cNvSpPr>
            <p:nvPr/>
          </p:nvSpPr>
          <p:spPr bwMode="auto">
            <a:xfrm>
              <a:off x="5486110" y="2581558"/>
              <a:ext cx="201891" cy="117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effectLst/>
                </a:rPr>
                <a:t>Fe2+</a:t>
              </a:r>
              <a:endParaRPr lang="en-US">
                <a:effectLst/>
              </a:endParaRPr>
            </a:p>
          </p:txBody>
        </p:sp>
        <p:sp>
          <p:nvSpPr>
            <p:cNvPr id="51214" name="Rectangle 43"/>
            <p:cNvSpPr>
              <a:spLocks noChangeArrowheads="1"/>
            </p:cNvSpPr>
            <p:nvPr/>
          </p:nvSpPr>
          <p:spPr bwMode="auto">
            <a:xfrm>
              <a:off x="6091151" y="2638300"/>
              <a:ext cx="201891" cy="117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effectLst/>
                </a:rPr>
                <a:t>Fe3+</a:t>
              </a:r>
              <a:endParaRPr lang="en-US">
                <a:effectLst/>
              </a:endParaRPr>
            </a:p>
          </p:txBody>
        </p:sp>
        <p:sp>
          <p:nvSpPr>
            <p:cNvPr id="53263" name="Freeform 44"/>
            <p:cNvSpPr>
              <a:spLocks noEditPoints="1"/>
            </p:cNvSpPr>
            <p:nvPr/>
          </p:nvSpPr>
          <p:spPr bwMode="auto">
            <a:xfrm>
              <a:off x="5819544" y="1868230"/>
              <a:ext cx="64036" cy="616062"/>
            </a:xfrm>
            <a:custGeom>
              <a:avLst/>
              <a:gdLst>
                <a:gd name="T0" fmla="*/ 6403 w 40"/>
                <a:gd name="T1" fmla="*/ 0 h 388"/>
                <a:gd name="T2" fmla="*/ 46423 w 40"/>
                <a:gd name="T3" fmla="*/ 568426 h 388"/>
                <a:gd name="T4" fmla="*/ 40020 w 40"/>
                <a:gd name="T5" fmla="*/ 570013 h 388"/>
                <a:gd name="T6" fmla="*/ 0 w 40"/>
                <a:gd name="T7" fmla="*/ 1588 h 388"/>
                <a:gd name="T8" fmla="*/ 6403 w 40"/>
                <a:gd name="T9" fmla="*/ 0 h 388"/>
                <a:gd name="T10" fmla="*/ 64032 w 40"/>
                <a:gd name="T11" fmla="*/ 557311 h 388"/>
                <a:gd name="T12" fmla="*/ 46423 w 40"/>
                <a:gd name="T13" fmla="*/ 616059 h 388"/>
                <a:gd name="T14" fmla="*/ 20810 w 40"/>
                <a:gd name="T15" fmla="*/ 562074 h 388"/>
                <a:gd name="T16" fmla="*/ 64032 w 40"/>
                <a:gd name="T17" fmla="*/ 557311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88"/>
                <a:gd name="T29" fmla="*/ 40 w 40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88">
                  <a:moveTo>
                    <a:pt x="4" y="0"/>
                  </a:moveTo>
                  <a:lnTo>
                    <a:pt x="29" y="358"/>
                  </a:lnTo>
                  <a:lnTo>
                    <a:pt x="25" y="359"/>
                  </a:lnTo>
                  <a:lnTo>
                    <a:pt x="0" y="1"/>
                  </a:lnTo>
                  <a:lnTo>
                    <a:pt x="4" y="0"/>
                  </a:lnTo>
                  <a:close/>
                  <a:moveTo>
                    <a:pt x="40" y="351"/>
                  </a:moveTo>
                  <a:lnTo>
                    <a:pt x="29" y="388"/>
                  </a:lnTo>
                  <a:lnTo>
                    <a:pt x="13" y="354"/>
                  </a:lnTo>
                  <a:lnTo>
                    <a:pt x="40" y="3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64" name="Freeform 45"/>
            <p:cNvSpPr>
              <a:spLocks noEditPoints="1"/>
            </p:cNvSpPr>
            <p:nvPr/>
          </p:nvSpPr>
          <p:spPr bwMode="auto">
            <a:xfrm>
              <a:off x="6039097" y="2311362"/>
              <a:ext cx="475696" cy="235076"/>
            </a:xfrm>
            <a:custGeom>
              <a:avLst/>
              <a:gdLst>
                <a:gd name="T0" fmla="*/ 475669 w 300"/>
                <a:gd name="T1" fmla="*/ 9530 h 148"/>
                <a:gd name="T2" fmla="*/ 34882 w 300"/>
                <a:gd name="T3" fmla="*/ 217603 h 148"/>
                <a:gd name="T4" fmla="*/ 33297 w 300"/>
                <a:gd name="T5" fmla="*/ 208073 h 148"/>
                <a:gd name="T6" fmla="*/ 474083 w 300"/>
                <a:gd name="T7" fmla="*/ 0 h 148"/>
                <a:gd name="T8" fmla="*/ 475669 w 300"/>
                <a:gd name="T9" fmla="*/ 9530 h 148"/>
                <a:gd name="T10" fmla="*/ 47567 w 300"/>
                <a:gd name="T11" fmla="*/ 235075 h 148"/>
                <a:gd name="T12" fmla="*/ 0 w 300"/>
                <a:gd name="T13" fmla="*/ 228722 h 148"/>
                <a:gd name="T14" fmla="*/ 33297 w 300"/>
                <a:gd name="T15" fmla="*/ 182660 h 148"/>
                <a:gd name="T16" fmla="*/ 47567 w 300"/>
                <a:gd name="T17" fmla="*/ 235075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148"/>
                <a:gd name="T29" fmla="*/ 300 w 300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148">
                  <a:moveTo>
                    <a:pt x="300" y="6"/>
                  </a:moveTo>
                  <a:lnTo>
                    <a:pt x="22" y="137"/>
                  </a:lnTo>
                  <a:lnTo>
                    <a:pt x="21" y="131"/>
                  </a:lnTo>
                  <a:lnTo>
                    <a:pt x="299" y="0"/>
                  </a:lnTo>
                  <a:lnTo>
                    <a:pt x="300" y="6"/>
                  </a:lnTo>
                  <a:close/>
                  <a:moveTo>
                    <a:pt x="30" y="148"/>
                  </a:moveTo>
                  <a:lnTo>
                    <a:pt x="0" y="144"/>
                  </a:lnTo>
                  <a:lnTo>
                    <a:pt x="21" y="115"/>
                  </a:lnTo>
                  <a:lnTo>
                    <a:pt x="30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7" name="Rectangle 46"/>
            <p:cNvSpPr>
              <a:spLocks noChangeArrowheads="1"/>
            </p:cNvSpPr>
            <p:nvPr/>
          </p:nvSpPr>
          <p:spPr bwMode="auto">
            <a:xfrm>
              <a:off x="5442986" y="1630449"/>
              <a:ext cx="534416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Hepcidin</a:t>
              </a:r>
              <a:endParaRPr lang="en-US">
                <a:effectLst/>
              </a:endParaRPr>
            </a:p>
          </p:txBody>
        </p:sp>
        <p:sp>
          <p:nvSpPr>
            <p:cNvPr id="53266" name="Freeform 47"/>
            <p:cNvSpPr>
              <a:spLocks noEditPoints="1"/>
            </p:cNvSpPr>
            <p:nvPr/>
          </p:nvSpPr>
          <p:spPr bwMode="auto">
            <a:xfrm>
              <a:off x="4767523" y="2688295"/>
              <a:ext cx="390751" cy="229672"/>
            </a:xfrm>
            <a:custGeom>
              <a:avLst/>
              <a:gdLst>
                <a:gd name="T0" fmla="*/ 3177 w 246"/>
                <a:gd name="T1" fmla="*/ 0 h 145"/>
                <a:gd name="T2" fmla="*/ 358962 w 246"/>
                <a:gd name="T3" fmla="*/ 204328 h 145"/>
                <a:gd name="T4" fmla="*/ 355786 w 246"/>
                <a:gd name="T5" fmla="*/ 212248 h 145"/>
                <a:gd name="T6" fmla="*/ 0 w 246"/>
                <a:gd name="T7" fmla="*/ 7920 h 145"/>
                <a:gd name="T8" fmla="*/ 3177 w 246"/>
                <a:gd name="T9" fmla="*/ 0 h 145"/>
                <a:gd name="T10" fmla="*/ 358962 w 246"/>
                <a:gd name="T11" fmla="*/ 178985 h 145"/>
                <a:gd name="T12" fmla="*/ 390729 w 246"/>
                <a:gd name="T13" fmla="*/ 226503 h 145"/>
                <a:gd name="T14" fmla="*/ 341491 w 246"/>
                <a:gd name="T15" fmla="*/ 229671 h 145"/>
                <a:gd name="T16" fmla="*/ 358962 w 246"/>
                <a:gd name="T17" fmla="*/ 178985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6"/>
                <a:gd name="T28" fmla="*/ 0 h 145"/>
                <a:gd name="T29" fmla="*/ 246 w 246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6" h="145">
                  <a:moveTo>
                    <a:pt x="2" y="0"/>
                  </a:moveTo>
                  <a:lnTo>
                    <a:pt x="226" y="129"/>
                  </a:lnTo>
                  <a:lnTo>
                    <a:pt x="224" y="134"/>
                  </a:lnTo>
                  <a:lnTo>
                    <a:pt x="0" y="5"/>
                  </a:lnTo>
                  <a:lnTo>
                    <a:pt x="2" y="0"/>
                  </a:lnTo>
                  <a:close/>
                  <a:moveTo>
                    <a:pt x="226" y="113"/>
                  </a:moveTo>
                  <a:lnTo>
                    <a:pt x="246" y="143"/>
                  </a:lnTo>
                  <a:lnTo>
                    <a:pt x="215" y="145"/>
                  </a:lnTo>
                  <a:lnTo>
                    <a:pt x="226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9" name="Rectangle 48"/>
            <p:cNvSpPr>
              <a:spLocks noChangeArrowheads="1"/>
            </p:cNvSpPr>
            <p:nvPr/>
          </p:nvSpPr>
          <p:spPr bwMode="auto">
            <a:xfrm>
              <a:off x="4883683" y="2581558"/>
              <a:ext cx="201891" cy="117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effectLst/>
                </a:rPr>
                <a:t>Fe2+</a:t>
              </a:r>
              <a:endParaRPr lang="en-US">
                <a:effectLst/>
              </a:endParaRPr>
            </a:p>
          </p:txBody>
        </p:sp>
        <p:sp>
          <p:nvSpPr>
            <p:cNvPr id="51220" name="Rectangle 49"/>
            <p:cNvSpPr>
              <a:spLocks noChangeArrowheads="1"/>
            </p:cNvSpPr>
            <p:nvPr/>
          </p:nvSpPr>
          <p:spPr bwMode="auto">
            <a:xfrm>
              <a:off x="4085238" y="3906895"/>
              <a:ext cx="691289" cy="2026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51221" name="Rectangle 50"/>
            <p:cNvSpPr>
              <a:spLocks noChangeArrowheads="1"/>
            </p:cNvSpPr>
            <p:nvPr/>
          </p:nvSpPr>
          <p:spPr bwMode="auto">
            <a:xfrm>
              <a:off x="4104840" y="3755582"/>
              <a:ext cx="163623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effectLst/>
                </a:rPr>
                <a:t>HO</a:t>
              </a:r>
              <a:endParaRPr lang="en-US">
                <a:effectLst/>
              </a:endParaRPr>
            </a:p>
          </p:txBody>
        </p:sp>
        <p:sp>
          <p:nvSpPr>
            <p:cNvPr id="51222" name="Rectangle 51"/>
            <p:cNvSpPr>
              <a:spLocks noChangeArrowheads="1"/>
            </p:cNvSpPr>
            <p:nvPr/>
          </p:nvSpPr>
          <p:spPr bwMode="auto">
            <a:xfrm>
              <a:off x="4256427" y="3755582"/>
              <a:ext cx="35628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effectLst/>
                </a:rPr>
                <a:t>-</a:t>
              </a:r>
              <a:endParaRPr lang="en-US">
                <a:effectLst/>
              </a:endParaRPr>
            </a:p>
          </p:txBody>
        </p:sp>
        <p:sp>
          <p:nvSpPr>
            <p:cNvPr id="51223" name="Rectangle 52"/>
            <p:cNvSpPr>
              <a:spLocks noChangeArrowheads="1"/>
            </p:cNvSpPr>
            <p:nvPr/>
          </p:nvSpPr>
          <p:spPr bwMode="auto">
            <a:xfrm>
              <a:off x="4289096" y="3755582"/>
              <a:ext cx="311413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effectLst/>
                </a:rPr>
                <a:t>1  FPN</a:t>
              </a:r>
              <a:endParaRPr lang="en-US">
                <a:effectLst/>
              </a:endParaRPr>
            </a:p>
          </p:txBody>
        </p:sp>
        <p:sp>
          <p:nvSpPr>
            <p:cNvPr id="53272" name="Freeform 53"/>
            <p:cNvSpPr>
              <a:spLocks noEditPoints="1"/>
            </p:cNvSpPr>
            <p:nvPr/>
          </p:nvSpPr>
          <p:spPr bwMode="auto">
            <a:xfrm>
              <a:off x="4733545" y="3678587"/>
              <a:ext cx="43127" cy="167526"/>
            </a:xfrm>
            <a:custGeom>
              <a:avLst/>
              <a:gdLst>
                <a:gd name="T0" fmla="*/ 17569 w 27"/>
                <a:gd name="T1" fmla="*/ 167525 h 106"/>
                <a:gd name="T2" fmla="*/ 17569 w 27"/>
                <a:gd name="T3" fmla="*/ 45832 h 106"/>
                <a:gd name="T4" fmla="*/ 25555 w 27"/>
                <a:gd name="T5" fmla="*/ 45832 h 106"/>
                <a:gd name="T6" fmla="*/ 25555 w 27"/>
                <a:gd name="T7" fmla="*/ 167525 h 106"/>
                <a:gd name="T8" fmla="*/ 17569 w 27"/>
                <a:gd name="T9" fmla="*/ 167525 h 106"/>
                <a:gd name="T10" fmla="*/ 0 w 27"/>
                <a:gd name="T11" fmla="*/ 55315 h 106"/>
                <a:gd name="T12" fmla="*/ 22361 w 27"/>
                <a:gd name="T13" fmla="*/ 0 h 106"/>
                <a:gd name="T14" fmla="*/ 43124 w 27"/>
                <a:gd name="T15" fmla="*/ 55315 h 106"/>
                <a:gd name="T16" fmla="*/ 0 w 27"/>
                <a:gd name="T17" fmla="*/ 55315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06"/>
                <a:gd name="T29" fmla="*/ 27 w 2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06">
                  <a:moveTo>
                    <a:pt x="11" y="106"/>
                  </a:moveTo>
                  <a:lnTo>
                    <a:pt x="11" y="29"/>
                  </a:lnTo>
                  <a:lnTo>
                    <a:pt x="16" y="29"/>
                  </a:lnTo>
                  <a:lnTo>
                    <a:pt x="16" y="106"/>
                  </a:lnTo>
                  <a:lnTo>
                    <a:pt x="11" y="106"/>
                  </a:lnTo>
                  <a:close/>
                  <a:moveTo>
                    <a:pt x="0" y="35"/>
                  </a:moveTo>
                  <a:lnTo>
                    <a:pt x="14" y="0"/>
                  </a:lnTo>
                  <a:lnTo>
                    <a:pt x="2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73" name="Freeform 54"/>
            <p:cNvSpPr>
              <a:spLocks noEditPoints="1"/>
            </p:cNvSpPr>
            <p:nvPr/>
          </p:nvSpPr>
          <p:spPr bwMode="auto">
            <a:xfrm>
              <a:off x="4308816" y="2763952"/>
              <a:ext cx="227393" cy="895721"/>
            </a:xfrm>
            <a:custGeom>
              <a:avLst/>
              <a:gdLst>
                <a:gd name="T0" fmla="*/ 0 w 143"/>
                <a:gd name="T1" fmla="*/ 892541 h 564"/>
                <a:gd name="T2" fmla="*/ 205119 w 143"/>
                <a:gd name="T3" fmla="*/ 42880 h 564"/>
                <a:gd name="T4" fmla="*/ 211479 w 143"/>
                <a:gd name="T5" fmla="*/ 44468 h 564"/>
                <a:gd name="T6" fmla="*/ 6360 w 143"/>
                <a:gd name="T7" fmla="*/ 895717 h 564"/>
                <a:gd name="T8" fmla="*/ 0 w 143"/>
                <a:gd name="T9" fmla="*/ 892541 h 564"/>
                <a:gd name="T10" fmla="*/ 186038 w 143"/>
                <a:gd name="T11" fmla="*/ 44468 h 564"/>
                <a:gd name="T12" fmla="*/ 219430 w 143"/>
                <a:gd name="T13" fmla="*/ 0 h 564"/>
                <a:gd name="T14" fmla="*/ 227380 w 143"/>
                <a:gd name="T15" fmla="*/ 60350 h 564"/>
                <a:gd name="T16" fmla="*/ 186038 w 143"/>
                <a:gd name="T17" fmla="*/ 44468 h 5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"/>
                <a:gd name="T28" fmla="*/ 0 h 564"/>
                <a:gd name="T29" fmla="*/ 143 w 143"/>
                <a:gd name="T30" fmla="*/ 564 h 5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" h="564">
                  <a:moveTo>
                    <a:pt x="0" y="562"/>
                  </a:moveTo>
                  <a:lnTo>
                    <a:pt x="129" y="27"/>
                  </a:lnTo>
                  <a:lnTo>
                    <a:pt x="133" y="28"/>
                  </a:lnTo>
                  <a:lnTo>
                    <a:pt x="4" y="564"/>
                  </a:lnTo>
                  <a:lnTo>
                    <a:pt x="0" y="562"/>
                  </a:lnTo>
                  <a:close/>
                  <a:moveTo>
                    <a:pt x="117" y="28"/>
                  </a:moveTo>
                  <a:lnTo>
                    <a:pt x="138" y="0"/>
                  </a:lnTo>
                  <a:lnTo>
                    <a:pt x="143" y="38"/>
                  </a:lnTo>
                  <a:lnTo>
                    <a:pt x="117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74" name="Freeform 55"/>
            <p:cNvSpPr>
              <a:spLocks noEditPoints="1"/>
            </p:cNvSpPr>
            <p:nvPr/>
          </p:nvSpPr>
          <p:spPr bwMode="auto">
            <a:xfrm>
              <a:off x="4525755" y="3209786"/>
              <a:ext cx="564563" cy="507981"/>
            </a:xfrm>
            <a:custGeom>
              <a:avLst/>
              <a:gdLst>
                <a:gd name="T0" fmla="*/ 0 w 355"/>
                <a:gd name="T1" fmla="*/ 500041 h 320"/>
                <a:gd name="T2" fmla="*/ 532726 w 355"/>
                <a:gd name="T3" fmla="*/ 23811 h 320"/>
                <a:gd name="T4" fmla="*/ 535906 w 355"/>
                <a:gd name="T5" fmla="*/ 30161 h 320"/>
                <a:gd name="T6" fmla="*/ 3180 w 355"/>
                <a:gd name="T7" fmla="*/ 507978 h 320"/>
                <a:gd name="T8" fmla="*/ 0 w 355"/>
                <a:gd name="T9" fmla="*/ 500041 h 320"/>
                <a:gd name="T10" fmla="*/ 516823 w 355"/>
                <a:gd name="T11" fmla="*/ 9525 h 320"/>
                <a:gd name="T12" fmla="*/ 564530 w 355"/>
                <a:gd name="T13" fmla="*/ 0 h 320"/>
                <a:gd name="T14" fmla="*/ 540677 w 355"/>
                <a:gd name="T15" fmla="*/ 55560 h 320"/>
                <a:gd name="T16" fmla="*/ 516823 w 355"/>
                <a:gd name="T17" fmla="*/ 9525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5"/>
                <a:gd name="T28" fmla="*/ 0 h 320"/>
                <a:gd name="T29" fmla="*/ 355 w 355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5" h="320">
                  <a:moveTo>
                    <a:pt x="0" y="315"/>
                  </a:moveTo>
                  <a:lnTo>
                    <a:pt x="335" y="15"/>
                  </a:lnTo>
                  <a:lnTo>
                    <a:pt x="337" y="19"/>
                  </a:lnTo>
                  <a:lnTo>
                    <a:pt x="2" y="320"/>
                  </a:lnTo>
                  <a:lnTo>
                    <a:pt x="0" y="315"/>
                  </a:lnTo>
                  <a:close/>
                  <a:moveTo>
                    <a:pt x="325" y="6"/>
                  </a:moveTo>
                  <a:lnTo>
                    <a:pt x="355" y="0"/>
                  </a:lnTo>
                  <a:lnTo>
                    <a:pt x="340" y="35"/>
                  </a:lnTo>
                  <a:lnTo>
                    <a:pt x="325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75" name="Freeform 56"/>
            <p:cNvSpPr>
              <a:spLocks noEditPoints="1"/>
            </p:cNvSpPr>
            <p:nvPr/>
          </p:nvSpPr>
          <p:spPr bwMode="auto">
            <a:xfrm>
              <a:off x="3813516" y="2307309"/>
              <a:ext cx="48354" cy="222917"/>
            </a:xfrm>
            <a:custGeom>
              <a:avLst/>
              <a:gdLst>
                <a:gd name="T0" fmla="*/ 15597 w 31"/>
                <a:gd name="T1" fmla="*/ 222916 h 141"/>
                <a:gd name="T2" fmla="*/ 15597 w 31"/>
                <a:gd name="T3" fmla="*/ 52172 h 141"/>
                <a:gd name="T4" fmla="*/ 31194 w 31"/>
                <a:gd name="T5" fmla="*/ 52172 h 141"/>
                <a:gd name="T6" fmla="*/ 31194 w 31"/>
                <a:gd name="T7" fmla="*/ 222916 h 141"/>
                <a:gd name="T8" fmla="*/ 15597 w 31"/>
                <a:gd name="T9" fmla="*/ 222916 h 141"/>
                <a:gd name="T10" fmla="*/ 0 w 31"/>
                <a:gd name="T11" fmla="*/ 63239 h 141"/>
                <a:gd name="T12" fmla="*/ 23396 w 31"/>
                <a:gd name="T13" fmla="*/ 0 h 141"/>
                <a:gd name="T14" fmla="*/ 48351 w 31"/>
                <a:gd name="T15" fmla="*/ 63239 h 141"/>
                <a:gd name="T16" fmla="*/ 0 w 31"/>
                <a:gd name="T17" fmla="*/ 63239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41"/>
                <a:gd name="T29" fmla="*/ 31 w 31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41">
                  <a:moveTo>
                    <a:pt x="10" y="141"/>
                  </a:moveTo>
                  <a:lnTo>
                    <a:pt x="10" y="33"/>
                  </a:lnTo>
                  <a:lnTo>
                    <a:pt x="20" y="33"/>
                  </a:lnTo>
                  <a:lnTo>
                    <a:pt x="20" y="141"/>
                  </a:lnTo>
                  <a:lnTo>
                    <a:pt x="10" y="141"/>
                  </a:lnTo>
                  <a:close/>
                  <a:moveTo>
                    <a:pt x="0" y="40"/>
                  </a:moveTo>
                  <a:lnTo>
                    <a:pt x="15" y="0"/>
                  </a:lnTo>
                  <a:lnTo>
                    <a:pt x="31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76" name="Freeform 57"/>
            <p:cNvSpPr>
              <a:spLocks noEditPoints="1"/>
            </p:cNvSpPr>
            <p:nvPr/>
          </p:nvSpPr>
          <p:spPr bwMode="auto">
            <a:xfrm>
              <a:off x="5541183" y="2930126"/>
              <a:ext cx="47047" cy="224268"/>
            </a:xfrm>
            <a:custGeom>
              <a:avLst/>
              <a:gdLst>
                <a:gd name="T0" fmla="*/ 15681 w 30"/>
                <a:gd name="T1" fmla="*/ 224267 h 141"/>
                <a:gd name="T2" fmla="*/ 15681 w 30"/>
                <a:gd name="T3" fmla="*/ 52488 h 141"/>
                <a:gd name="T4" fmla="*/ 31363 w 30"/>
                <a:gd name="T5" fmla="*/ 52488 h 141"/>
                <a:gd name="T6" fmla="*/ 31363 w 30"/>
                <a:gd name="T7" fmla="*/ 224267 h 141"/>
                <a:gd name="T8" fmla="*/ 15681 w 30"/>
                <a:gd name="T9" fmla="*/ 224267 h 141"/>
                <a:gd name="T10" fmla="*/ 0 w 30"/>
                <a:gd name="T11" fmla="*/ 63622 h 141"/>
                <a:gd name="T12" fmla="*/ 23522 w 30"/>
                <a:gd name="T13" fmla="*/ 0 h 141"/>
                <a:gd name="T14" fmla="*/ 47044 w 30"/>
                <a:gd name="T15" fmla="*/ 63622 h 141"/>
                <a:gd name="T16" fmla="*/ 0 w 30"/>
                <a:gd name="T17" fmla="*/ 63622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41"/>
                <a:gd name="T29" fmla="*/ 30 w 30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41">
                  <a:moveTo>
                    <a:pt x="10" y="141"/>
                  </a:moveTo>
                  <a:lnTo>
                    <a:pt x="10" y="33"/>
                  </a:lnTo>
                  <a:lnTo>
                    <a:pt x="20" y="33"/>
                  </a:lnTo>
                  <a:lnTo>
                    <a:pt x="20" y="141"/>
                  </a:lnTo>
                  <a:lnTo>
                    <a:pt x="10" y="141"/>
                  </a:lnTo>
                  <a:close/>
                  <a:moveTo>
                    <a:pt x="0" y="40"/>
                  </a:moveTo>
                  <a:lnTo>
                    <a:pt x="15" y="0"/>
                  </a:lnTo>
                  <a:lnTo>
                    <a:pt x="3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77" name="Freeform 58"/>
            <p:cNvSpPr>
              <a:spLocks noEditPoints="1"/>
            </p:cNvSpPr>
            <p:nvPr/>
          </p:nvSpPr>
          <p:spPr bwMode="auto">
            <a:xfrm>
              <a:off x="4700874" y="2539684"/>
              <a:ext cx="49661" cy="224268"/>
            </a:xfrm>
            <a:custGeom>
              <a:avLst/>
              <a:gdLst>
                <a:gd name="T0" fmla="*/ 16019 w 31"/>
                <a:gd name="T1" fmla="*/ 224267 h 141"/>
                <a:gd name="T2" fmla="*/ 16019 w 31"/>
                <a:gd name="T3" fmla="*/ 52488 h 141"/>
                <a:gd name="T4" fmla="*/ 33639 w 31"/>
                <a:gd name="T5" fmla="*/ 52488 h 141"/>
                <a:gd name="T6" fmla="*/ 33639 w 31"/>
                <a:gd name="T7" fmla="*/ 224267 h 141"/>
                <a:gd name="T8" fmla="*/ 16019 w 31"/>
                <a:gd name="T9" fmla="*/ 224267 h 141"/>
                <a:gd name="T10" fmla="*/ 0 w 31"/>
                <a:gd name="T11" fmla="*/ 62031 h 141"/>
                <a:gd name="T12" fmla="*/ 25630 w 31"/>
                <a:gd name="T13" fmla="*/ 0 h 141"/>
                <a:gd name="T14" fmla="*/ 49658 w 31"/>
                <a:gd name="T15" fmla="*/ 62031 h 141"/>
                <a:gd name="T16" fmla="*/ 0 w 31"/>
                <a:gd name="T17" fmla="*/ 62031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41"/>
                <a:gd name="T29" fmla="*/ 31 w 31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41">
                  <a:moveTo>
                    <a:pt x="10" y="141"/>
                  </a:moveTo>
                  <a:lnTo>
                    <a:pt x="10" y="33"/>
                  </a:lnTo>
                  <a:lnTo>
                    <a:pt x="21" y="33"/>
                  </a:lnTo>
                  <a:lnTo>
                    <a:pt x="21" y="141"/>
                  </a:lnTo>
                  <a:lnTo>
                    <a:pt x="10" y="141"/>
                  </a:lnTo>
                  <a:close/>
                  <a:moveTo>
                    <a:pt x="0" y="39"/>
                  </a:moveTo>
                  <a:lnTo>
                    <a:pt x="16" y="0"/>
                  </a:lnTo>
                  <a:lnTo>
                    <a:pt x="3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78" name="Freeform 59"/>
            <p:cNvSpPr>
              <a:spLocks noEditPoints="1"/>
            </p:cNvSpPr>
            <p:nvPr/>
          </p:nvSpPr>
          <p:spPr bwMode="auto">
            <a:xfrm>
              <a:off x="6177624" y="1625047"/>
              <a:ext cx="47047" cy="224268"/>
            </a:xfrm>
            <a:custGeom>
              <a:avLst/>
              <a:gdLst>
                <a:gd name="T0" fmla="*/ 31363 w 30"/>
                <a:gd name="T1" fmla="*/ 0 h 141"/>
                <a:gd name="T2" fmla="*/ 31363 w 30"/>
                <a:gd name="T3" fmla="*/ 171779 h 141"/>
                <a:gd name="T4" fmla="*/ 15681 w 30"/>
                <a:gd name="T5" fmla="*/ 171779 h 141"/>
                <a:gd name="T6" fmla="*/ 15681 w 30"/>
                <a:gd name="T7" fmla="*/ 0 h 141"/>
                <a:gd name="T8" fmla="*/ 31363 w 30"/>
                <a:gd name="T9" fmla="*/ 0 h 141"/>
                <a:gd name="T10" fmla="*/ 47044 w 30"/>
                <a:gd name="T11" fmla="*/ 162236 h 141"/>
                <a:gd name="T12" fmla="*/ 23522 w 30"/>
                <a:gd name="T13" fmla="*/ 224267 h 141"/>
                <a:gd name="T14" fmla="*/ 0 w 30"/>
                <a:gd name="T15" fmla="*/ 162236 h 141"/>
                <a:gd name="T16" fmla="*/ 47044 w 30"/>
                <a:gd name="T17" fmla="*/ 162236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41"/>
                <a:gd name="T29" fmla="*/ 30 w 30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41">
                  <a:moveTo>
                    <a:pt x="20" y="0"/>
                  </a:moveTo>
                  <a:lnTo>
                    <a:pt x="20" y="108"/>
                  </a:lnTo>
                  <a:lnTo>
                    <a:pt x="10" y="108"/>
                  </a:lnTo>
                  <a:lnTo>
                    <a:pt x="10" y="0"/>
                  </a:lnTo>
                  <a:lnTo>
                    <a:pt x="20" y="0"/>
                  </a:lnTo>
                  <a:close/>
                  <a:moveTo>
                    <a:pt x="30" y="102"/>
                  </a:moveTo>
                  <a:lnTo>
                    <a:pt x="15" y="141"/>
                  </a:lnTo>
                  <a:lnTo>
                    <a:pt x="0" y="102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31" name="Rectangle 60"/>
            <p:cNvSpPr>
              <a:spLocks noChangeArrowheads="1"/>
            </p:cNvSpPr>
            <p:nvPr/>
          </p:nvSpPr>
          <p:spPr bwMode="auto">
            <a:xfrm>
              <a:off x="5227366" y="3419181"/>
              <a:ext cx="337804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effectLst/>
                </a:rPr>
                <a:t>Low Fe</a:t>
              </a:r>
              <a:endParaRPr lang="en-US">
                <a:effectLst/>
              </a:endParaRPr>
            </a:p>
          </p:txBody>
        </p:sp>
        <p:sp>
          <p:nvSpPr>
            <p:cNvPr id="53280" name="Freeform 61"/>
            <p:cNvSpPr>
              <a:spLocks noEditPoints="1"/>
            </p:cNvSpPr>
            <p:nvPr/>
          </p:nvSpPr>
          <p:spPr bwMode="auto">
            <a:xfrm>
              <a:off x="5326858" y="3209786"/>
              <a:ext cx="41819" cy="224268"/>
            </a:xfrm>
            <a:custGeom>
              <a:avLst/>
              <a:gdLst>
                <a:gd name="T0" fmla="*/ 24780 w 27"/>
                <a:gd name="T1" fmla="*/ 0 h 141"/>
                <a:gd name="T2" fmla="*/ 24780 w 27"/>
                <a:gd name="T3" fmla="*/ 178141 h 141"/>
                <a:gd name="T4" fmla="*/ 18585 w 27"/>
                <a:gd name="T5" fmla="*/ 178141 h 141"/>
                <a:gd name="T6" fmla="*/ 18585 w 27"/>
                <a:gd name="T7" fmla="*/ 0 h 141"/>
                <a:gd name="T8" fmla="*/ 24780 w 27"/>
                <a:gd name="T9" fmla="*/ 0 h 141"/>
                <a:gd name="T10" fmla="*/ 41817 w 27"/>
                <a:gd name="T11" fmla="*/ 168598 h 141"/>
                <a:gd name="T12" fmla="*/ 21683 w 27"/>
                <a:gd name="T13" fmla="*/ 224267 h 141"/>
                <a:gd name="T14" fmla="*/ 0 w 27"/>
                <a:gd name="T15" fmla="*/ 168598 h 141"/>
                <a:gd name="T16" fmla="*/ 41817 w 27"/>
                <a:gd name="T17" fmla="*/ 168598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41"/>
                <a:gd name="T29" fmla="*/ 27 w 27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41">
                  <a:moveTo>
                    <a:pt x="16" y="0"/>
                  </a:moveTo>
                  <a:lnTo>
                    <a:pt x="16" y="112"/>
                  </a:lnTo>
                  <a:lnTo>
                    <a:pt x="12" y="11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27" y="106"/>
                  </a:moveTo>
                  <a:lnTo>
                    <a:pt x="14" y="141"/>
                  </a:lnTo>
                  <a:lnTo>
                    <a:pt x="0" y="106"/>
                  </a:lnTo>
                  <a:lnTo>
                    <a:pt x="27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33" name="Rectangle 62"/>
            <p:cNvSpPr>
              <a:spLocks noChangeArrowheads="1"/>
            </p:cNvSpPr>
            <p:nvPr/>
          </p:nvSpPr>
          <p:spPr bwMode="auto">
            <a:xfrm>
              <a:off x="5832408" y="3809623"/>
              <a:ext cx="358916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HIF-1</a:t>
              </a:r>
              <a:endParaRPr lang="en-US">
                <a:effectLst/>
              </a:endParaRPr>
            </a:p>
          </p:txBody>
        </p:sp>
        <p:sp>
          <p:nvSpPr>
            <p:cNvPr id="53282" name="Freeform 65"/>
            <p:cNvSpPr>
              <a:spLocks noEditPoints="1"/>
            </p:cNvSpPr>
            <p:nvPr/>
          </p:nvSpPr>
          <p:spPr bwMode="auto">
            <a:xfrm>
              <a:off x="6224670" y="3754244"/>
              <a:ext cx="48353" cy="224268"/>
            </a:xfrm>
            <a:custGeom>
              <a:avLst/>
              <a:gdLst>
                <a:gd name="T0" fmla="*/ 16117 w 30"/>
                <a:gd name="T1" fmla="*/ 224267 h 141"/>
                <a:gd name="T2" fmla="*/ 16117 w 30"/>
                <a:gd name="T3" fmla="*/ 52488 h 141"/>
                <a:gd name="T4" fmla="*/ 32234 w 30"/>
                <a:gd name="T5" fmla="*/ 52488 h 141"/>
                <a:gd name="T6" fmla="*/ 32234 w 30"/>
                <a:gd name="T7" fmla="*/ 224267 h 141"/>
                <a:gd name="T8" fmla="*/ 16117 w 30"/>
                <a:gd name="T9" fmla="*/ 224267 h 141"/>
                <a:gd name="T10" fmla="*/ 0 w 30"/>
                <a:gd name="T11" fmla="*/ 63622 h 141"/>
                <a:gd name="T12" fmla="*/ 24176 w 30"/>
                <a:gd name="T13" fmla="*/ 0 h 141"/>
                <a:gd name="T14" fmla="*/ 48351 w 30"/>
                <a:gd name="T15" fmla="*/ 63622 h 141"/>
                <a:gd name="T16" fmla="*/ 0 w 30"/>
                <a:gd name="T17" fmla="*/ 63622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41"/>
                <a:gd name="T29" fmla="*/ 30 w 30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41">
                  <a:moveTo>
                    <a:pt x="10" y="141"/>
                  </a:moveTo>
                  <a:lnTo>
                    <a:pt x="10" y="33"/>
                  </a:lnTo>
                  <a:lnTo>
                    <a:pt x="20" y="33"/>
                  </a:lnTo>
                  <a:lnTo>
                    <a:pt x="20" y="141"/>
                  </a:lnTo>
                  <a:lnTo>
                    <a:pt x="10" y="141"/>
                  </a:lnTo>
                  <a:close/>
                  <a:moveTo>
                    <a:pt x="0" y="40"/>
                  </a:moveTo>
                  <a:lnTo>
                    <a:pt x="15" y="0"/>
                  </a:lnTo>
                  <a:lnTo>
                    <a:pt x="3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83" name="Freeform 66"/>
            <p:cNvSpPr>
              <a:spLocks noEditPoints="1"/>
            </p:cNvSpPr>
            <p:nvPr/>
          </p:nvSpPr>
          <p:spPr bwMode="auto">
            <a:xfrm>
              <a:off x="5390895" y="3597527"/>
              <a:ext cx="561949" cy="186440"/>
            </a:xfrm>
            <a:custGeom>
              <a:avLst/>
              <a:gdLst>
                <a:gd name="T0" fmla="*/ 1587 w 354"/>
                <a:gd name="T1" fmla="*/ 0 h 118"/>
                <a:gd name="T2" fmla="*/ 526996 w 354"/>
                <a:gd name="T3" fmla="*/ 156419 h 118"/>
                <a:gd name="T4" fmla="*/ 525408 w 354"/>
                <a:gd name="T5" fmla="*/ 165899 h 118"/>
                <a:gd name="T6" fmla="*/ 0 w 354"/>
                <a:gd name="T7" fmla="*/ 9480 h 118"/>
                <a:gd name="T8" fmla="*/ 1587 w 354"/>
                <a:gd name="T9" fmla="*/ 0 h 118"/>
                <a:gd name="T10" fmla="*/ 523821 w 354"/>
                <a:gd name="T11" fmla="*/ 131139 h 118"/>
                <a:gd name="T12" fmla="*/ 561917 w 354"/>
                <a:gd name="T13" fmla="*/ 170639 h 118"/>
                <a:gd name="T14" fmla="*/ 514297 w 354"/>
                <a:gd name="T15" fmla="*/ 186439 h 118"/>
                <a:gd name="T16" fmla="*/ 523821 w 354"/>
                <a:gd name="T17" fmla="*/ 131139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4"/>
                <a:gd name="T28" fmla="*/ 0 h 118"/>
                <a:gd name="T29" fmla="*/ 354 w 354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4" h="118">
                  <a:moveTo>
                    <a:pt x="1" y="0"/>
                  </a:moveTo>
                  <a:lnTo>
                    <a:pt x="332" y="99"/>
                  </a:lnTo>
                  <a:lnTo>
                    <a:pt x="331" y="105"/>
                  </a:lnTo>
                  <a:lnTo>
                    <a:pt x="0" y="6"/>
                  </a:lnTo>
                  <a:lnTo>
                    <a:pt x="1" y="0"/>
                  </a:lnTo>
                  <a:close/>
                  <a:moveTo>
                    <a:pt x="330" y="83"/>
                  </a:moveTo>
                  <a:lnTo>
                    <a:pt x="354" y="108"/>
                  </a:lnTo>
                  <a:lnTo>
                    <a:pt x="324" y="118"/>
                  </a:lnTo>
                  <a:lnTo>
                    <a:pt x="330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36" name="Rectangle 67"/>
            <p:cNvSpPr>
              <a:spLocks noChangeArrowheads="1"/>
            </p:cNvSpPr>
            <p:nvPr/>
          </p:nvSpPr>
          <p:spPr bwMode="auto">
            <a:xfrm>
              <a:off x="3759849" y="5487572"/>
              <a:ext cx="559487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Ischemia </a:t>
              </a:r>
              <a:endParaRPr lang="en-US">
                <a:effectLst/>
              </a:endParaRPr>
            </a:p>
          </p:txBody>
        </p:sp>
        <p:sp>
          <p:nvSpPr>
            <p:cNvPr id="51237" name="Rectangle 68"/>
            <p:cNvSpPr>
              <a:spLocks noChangeArrowheads="1"/>
            </p:cNvSpPr>
            <p:nvPr/>
          </p:nvSpPr>
          <p:spPr bwMode="auto">
            <a:xfrm>
              <a:off x="3759849" y="5787495"/>
              <a:ext cx="468439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0000"/>
                  </a:solidFill>
                  <a:effectLst/>
                </a:rPr>
                <a:t>Low O2</a:t>
              </a:r>
              <a:endParaRPr lang="en-US">
                <a:effectLst/>
              </a:endParaRPr>
            </a:p>
          </p:txBody>
        </p:sp>
        <p:sp>
          <p:nvSpPr>
            <p:cNvPr id="53286" name="Freeform 69"/>
            <p:cNvSpPr>
              <a:spLocks noEditPoints="1"/>
            </p:cNvSpPr>
            <p:nvPr/>
          </p:nvSpPr>
          <p:spPr bwMode="auto">
            <a:xfrm>
              <a:off x="4828946" y="3877187"/>
              <a:ext cx="865140" cy="244533"/>
            </a:xfrm>
            <a:custGeom>
              <a:avLst/>
              <a:gdLst>
                <a:gd name="T0" fmla="*/ 865091 w 545"/>
                <a:gd name="T1" fmla="*/ 9527 h 154"/>
                <a:gd name="T2" fmla="*/ 36508 w 545"/>
                <a:gd name="T3" fmla="*/ 223890 h 154"/>
                <a:gd name="T4" fmla="*/ 34921 w 545"/>
                <a:gd name="T5" fmla="*/ 214362 h 154"/>
                <a:gd name="T6" fmla="*/ 863504 w 545"/>
                <a:gd name="T7" fmla="*/ 0 h 154"/>
                <a:gd name="T8" fmla="*/ 865091 w 545"/>
                <a:gd name="T9" fmla="*/ 9527 h 154"/>
                <a:gd name="T10" fmla="*/ 47620 w 545"/>
                <a:gd name="T11" fmla="*/ 244532 h 154"/>
                <a:gd name="T12" fmla="*/ 0 w 545"/>
                <a:gd name="T13" fmla="*/ 228653 h 154"/>
                <a:gd name="T14" fmla="*/ 38096 w 545"/>
                <a:gd name="T15" fmla="*/ 190544 h 154"/>
                <a:gd name="T16" fmla="*/ 47620 w 545"/>
                <a:gd name="T17" fmla="*/ 244532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5"/>
                <a:gd name="T28" fmla="*/ 0 h 154"/>
                <a:gd name="T29" fmla="*/ 545 w 545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5" h="154">
                  <a:moveTo>
                    <a:pt x="545" y="6"/>
                  </a:moveTo>
                  <a:lnTo>
                    <a:pt x="23" y="141"/>
                  </a:lnTo>
                  <a:lnTo>
                    <a:pt x="22" y="135"/>
                  </a:lnTo>
                  <a:lnTo>
                    <a:pt x="544" y="0"/>
                  </a:lnTo>
                  <a:lnTo>
                    <a:pt x="545" y="6"/>
                  </a:lnTo>
                  <a:close/>
                  <a:moveTo>
                    <a:pt x="30" y="154"/>
                  </a:moveTo>
                  <a:lnTo>
                    <a:pt x="0" y="144"/>
                  </a:lnTo>
                  <a:lnTo>
                    <a:pt x="24" y="120"/>
                  </a:lnTo>
                  <a:lnTo>
                    <a:pt x="30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39" name="Rectangle 70"/>
            <p:cNvSpPr>
              <a:spLocks noChangeArrowheads="1"/>
            </p:cNvSpPr>
            <p:nvPr/>
          </p:nvSpPr>
          <p:spPr bwMode="auto">
            <a:xfrm>
              <a:off x="4388411" y="4363535"/>
              <a:ext cx="388115" cy="216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51240" name="Rectangle 71"/>
            <p:cNvSpPr>
              <a:spLocks noChangeArrowheads="1"/>
            </p:cNvSpPr>
            <p:nvPr/>
          </p:nvSpPr>
          <p:spPr bwMode="auto">
            <a:xfrm>
              <a:off x="4853626" y="4490530"/>
              <a:ext cx="373431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CDK9</a:t>
              </a:r>
              <a:endParaRPr lang="en-US">
                <a:effectLst/>
              </a:endParaRPr>
            </a:p>
          </p:txBody>
        </p:sp>
        <p:sp>
          <p:nvSpPr>
            <p:cNvPr id="53289" name="Freeform 72"/>
            <p:cNvSpPr>
              <a:spLocks noEditPoints="1"/>
            </p:cNvSpPr>
            <p:nvPr/>
          </p:nvSpPr>
          <p:spPr bwMode="auto">
            <a:xfrm>
              <a:off x="5324245" y="4495951"/>
              <a:ext cx="48354" cy="224268"/>
            </a:xfrm>
            <a:custGeom>
              <a:avLst/>
              <a:gdLst>
                <a:gd name="T0" fmla="*/ 32234 w 30"/>
                <a:gd name="T1" fmla="*/ 0 h 141"/>
                <a:gd name="T2" fmla="*/ 32234 w 30"/>
                <a:gd name="T3" fmla="*/ 171779 h 141"/>
                <a:gd name="T4" fmla="*/ 16117 w 30"/>
                <a:gd name="T5" fmla="*/ 171779 h 141"/>
                <a:gd name="T6" fmla="*/ 16117 w 30"/>
                <a:gd name="T7" fmla="*/ 0 h 141"/>
                <a:gd name="T8" fmla="*/ 32234 w 30"/>
                <a:gd name="T9" fmla="*/ 0 h 141"/>
                <a:gd name="T10" fmla="*/ 48351 w 30"/>
                <a:gd name="T11" fmla="*/ 160645 h 141"/>
                <a:gd name="T12" fmla="*/ 24176 w 30"/>
                <a:gd name="T13" fmla="*/ 224267 h 141"/>
                <a:gd name="T14" fmla="*/ 0 w 30"/>
                <a:gd name="T15" fmla="*/ 160645 h 141"/>
                <a:gd name="T16" fmla="*/ 48351 w 30"/>
                <a:gd name="T17" fmla="*/ 160645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41"/>
                <a:gd name="T29" fmla="*/ 30 w 30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41">
                  <a:moveTo>
                    <a:pt x="20" y="0"/>
                  </a:moveTo>
                  <a:lnTo>
                    <a:pt x="20" y="108"/>
                  </a:lnTo>
                  <a:lnTo>
                    <a:pt x="10" y="108"/>
                  </a:lnTo>
                  <a:lnTo>
                    <a:pt x="10" y="0"/>
                  </a:lnTo>
                  <a:lnTo>
                    <a:pt x="20" y="0"/>
                  </a:lnTo>
                  <a:close/>
                  <a:moveTo>
                    <a:pt x="30" y="101"/>
                  </a:moveTo>
                  <a:lnTo>
                    <a:pt x="15" y="141"/>
                  </a:lnTo>
                  <a:lnTo>
                    <a:pt x="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42" name="Rectangle 73"/>
            <p:cNvSpPr>
              <a:spLocks noChangeArrowheads="1"/>
            </p:cNvSpPr>
            <p:nvPr/>
          </p:nvSpPr>
          <p:spPr bwMode="auto">
            <a:xfrm>
              <a:off x="2247900" y="1295400"/>
              <a:ext cx="798325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S hemoglobin</a:t>
              </a:r>
              <a:endParaRPr lang="en-US">
                <a:effectLst/>
              </a:endParaRPr>
            </a:p>
          </p:txBody>
        </p:sp>
        <p:sp>
          <p:nvSpPr>
            <p:cNvPr id="51243" name="Rectangle 74"/>
            <p:cNvSpPr>
              <a:spLocks noChangeArrowheads="1"/>
            </p:cNvSpPr>
            <p:nvPr/>
          </p:nvSpPr>
          <p:spPr bwMode="auto">
            <a:xfrm>
              <a:off x="4319152" y="4202765"/>
              <a:ext cx="380029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effectLst/>
                </a:rPr>
                <a:t>p21, p27</a:t>
              </a:r>
              <a:endParaRPr lang="en-US">
                <a:effectLst/>
              </a:endParaRPr>
            </a:p>
          </p:txBody>
        </p:sp>
        <p:sp>
          <p:nvSpPr>
            <p:cNvPr id="53292" name="Freeform 75"/>
            <p:cNvSpPr>
              <a:spLocks noEditPoints="1"/>
            </p:cNvSpPr>
            <p:nvPr/>
          </p:nvSpPr>
          <p:spPr bwMode="auto">
            <a:xfrm>
              <a:off x="4851162" y="4160899"/>
              <a:ext cx="43127" cy="166174"/>
            </a:xfrm>
            <a:custGeom>
              <a:avLst/>
              <a:gdLst>
                <a:gd name="T0" fmla="*/ 17569 w 27"/>
                <a:gd name="T1" fmla="*/ 166173 h 105"/>
                <a:gd name="T2" fmla="*/ 17569 w 27"/>
                <a:gd name="T3" fmla="*/ 45895 h 105"/>
                <a:gd name="T4" fmla="*/ 25555 w 27"/>
                <a:gd name="T5" fmla="*/ 45895 h 105"/>
                <a:gd name="T6" fmla="*/ 25555 w 27"/>
                <a:gd name="T7" fmla="*/ 166173 h 105"/>
                <a:gd name="T8" fmla="*/ 17569 w 27"/>
                <a:gd name="T9" fmla="*/ 166173 h 105"/>
                <a:gd name="T10" fmla="*/ 0 w 27"/>
                <a:gd name="T11" fmla="*/ 55391 h 105"/>
                <a:gd name="T12" fmla="*/ 22361 w 27"/>
                <a:gd name="T13" fmla="*/ 0 h 105"/>
                <a:gd name="T14" fmla="*/ 43124 w 27"/>
                <a:gd name="T15" fmla="*/ 55391 h 105"/>
                <a:gd name="T16" fmla="*/ 0 w 27"/>
                <a:gd name="T17" fmla="*/ 55391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05"/>
                <a:gd name="T29" fmla="*/ 27 w 2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05">
                  <a:moveTo>
                    <a:pt x="11" y="105"/>
                  </a:moveTo>
                  <a:lnTo>
                    <a:pt x="11" y="29"/>
                  </a:lnTo>
                  <a:lnTo>
                    <a:pt x="16" y="29"/>
                  </a:lnTo>
                  <a:lnTo>
                    <a:pt x="16" y="105"/>
                  </a:lnTo>
                  <a:lnTo>
                    <a:pt x="11" y="105"/>
                  </a:lnTo>
                  <a:close/>
                  <a:moveTo>
                    <a:pt x="0" y="35"/>
                  </a:moveTo>
                  <a:lnTo>
                    <a:pt x="14" y="0"/>
                  </a:lnTo>
                  <a:lnTo>
                    <a:pt x="2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93" name="Freeform 76"/>
            <p:cNvSpPr>
              <a:spLocks noEditPoints="1"/>
            </p:cNvSpPr>
            <p:nvPr/>
          </p:nvSpPr>
          <p:spPr bwMode="auto">
            <a:xfrm>
              <a:off x="4613314" y="4659423"/>
              <a:ext cx="260065" cy="125645"/>
            </a:xfrm>
            <a:custGeom>
              <a:avLst/>
              <a:gdLst>
                <a:gd name="T0" fmla="*/ 260050 w 164"/>
                <a:gd name="T1" fmla="*/ 7952 h 79"/>
                <a:gd name="T2" fmla="*/ 36470 w 164"/>
                <a:gd name="T3" fmla="*/ 106559 h 79"/>
                <a:gd name="T4" fmla="*/ 33299 w 164"/>
                <a:gd name="T5" fmla="*/ 97016 h 79"/>
                <a:gd name="T6" fmla="*/ 258464 w 164"/>
                <a:gd name="T7" fmla="*/ 0 h 79"/>
                <a:gd name="T8" fmla="*/ 260050 w 164"/>
                <a:gd name="T9" fmla="*/ 7952 h 79"/>
                <a:gd name="T10" fmla="*/ 47570 w 164"/>
                <a:gd name="T11" fmla="*/ 125644 h 79"/>
                <a:gd name="T12" fmla="*/ 0 w 164"/>
                <a:gd name="T13" fmla="*/ 116101 h 79"/>
                <a:gd name="T14" fmla="*/ 34885 w 164"/>
                <a:gd name="T15" fmla="*/ 71569 h 79"/>
                <a:gd name="T16" fmla="*/ 47570 w 164"/>
                <a:gd name="T17" fmla="*/ 125644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79"/>
                <a:gd name="T29" fmla="*/ 164 w 164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79">
                  <a:moveTo>
                    <a:pt x="164" y="5"/>
                  </a:moveTo>
                  <a:lnTo>
                    <a:pt x="23" y="67"/>
                  </a:lnTo>
                  <a:lnTo>
                    <a:pt x="21" y="61"/>
                  </a:lnTo>
                  <a:lnTo>
                    <a:pt x="163" y="0"/>
                  </a:lnTo>
                  <a:lnTo>
                    <a:pt x="164" y="5"/>
                  </a:lnTo>
                  <a:close/>
                  <a:moveTo>
                    <a:pt x="30" y="79"/>
                  </a:moveTo>
                  <a:lnTo>
                    <a:pt x="0" y="73"/>
                  </a:lnTo>
                  <a:lnTo>
                    <a:pt x="22" y="45"/>
                  </a:lnTo>
                  <a:lnTo>
                    <a:pt x="3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46" name="Rectangle 77"/>
            <p:cNvSpPr>
              <a:spLocks noChangeArrowheads="1"/>
            </p:cNvSpPr>
            <p:nvPr/>
          </p:nvSpPr>
          <p:spPr bwMode="auto">
            <a:xfrm>
              <a:off x="4095692" y="4929606"/>
              <a:ext cx="474363" cy="283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51247" name="Rectangle 78"/>
            <p:cNvSpPr>
              <a:spLocks noChangeArrowheads="1"/>
            </p:cNvSpPr>
            <p:nvPr/>
          </p:nvSpPr>
          <p:spPr bwMode="auto">
            <a:xfrm>
              <a:off x="4090465" y="4744519"/>
              <a:ext cx="363245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HIV-1</a:t>
              </a:r>
              <a:endParaRPr lang="en-US">
                <a:effectLst/>
              </a:endParaRPr>
            </a:p>
          </p:txBody>
        </p:sp>
        <p:sp>
          <p:nvSpPr>
            <p:cNvPr id="51248" name="Rectangle 81"/>
            <p:cNvSpPr>
              <a:spLocks noChangeArrowheads="1"/>
            </p:cNvSpPr>
            <p:nvPr/>
          </p:nvSpPr>
          <p:spPr bwMode="auto">
            <a:xfrm>
              <a:off x="6221829" y="2077633"/>
              <a:ext cx="869580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Ceruloplasmin</a:t>
              </a:r>
              <a:endParaRPr lang="en-US">
                <a:effectLst/>
              </a:endParaRPr>
            </a:p>
          </p:txBody>
        </p:sp>
        <p:sp>
          <p:nvSpPr>
            <p:cNvPr id="53297" name="Freeform 82"/>
            <p:cNvSpPr>
              <a:spLocks noEditPoints="1"/>
            </p:cNvSpPr>
            <p:nvPr/>
          </p:nvSpPr>
          <p:spPr bwMode="auto">
            <a:xfrm>
              <a:off x="4929573" y="4212238"/>
              <a:ext cx="129379" cy="56743"/>
            </a:xfrm>
            <a:custGeom>
              <a:avLst/>
              <a:gdLst>
                <a:gd name="T0" fmla="*/ 0 w 82"/>
                <a:gd name="T1" fmla="*/ 23642 h 36"/>
                <a:gd name="T2" fmla="*/ 93085 w 82"/>
                <a:gd name="T3" fmla="*/ 23642 h 36"/>
                <a:gd name="T4" fmla="*/ 93085 w 82"/>
                <a:gd name="T5" fmla="*/ 33099 h 36"/>
                <a:gd name="T6" fmla="*/ 0 w 82"/>
                <a:gd name="T7" fmla="*/ 33099 h 36"/>
                <a:gd name="T8" fmla="*/ 0 w 82"/>
                <a:gd name="T9" fmla="*/ 23642 h 36"/>
                <a:gd name="T10" fmla="*/ 85196 w 82"/>
                <a:gd name="T11" fmla="*/ 0 h 36"/>
                <a:gd name="T12" fmla="*/ 129372 w 82"/>
                <a:gd name="T13" fmla="*/ 28371 h 36"/>
                <a:gd name="T14" fmla="*/ 85196 w 82"/>
                <a:gd name="T15" fmla="*/ 56742 h 36"/>
                <a:gd name="T16" fmla="*/ 85196 w 8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36"/>
                <a:gd name="T29" fmla="*/ 82 w 8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36">
                  <a:moveTo>
                    <a:pt x="0" y="15"/>
                  </a:moveTo>
                  <a:lnTo>
                    <a:pt x="59" y="15"/>
                  </a:lnTo>
                  <a:lnTo>
                    <a:pt x="59" y="21"/>
                  </a:lnTo>
                  <a:lnTo>
                    <a:pt x="0" y="21"/>
                  </a:lnTo>
                  <a:lnTo>
                    <a:pt x="0" y="15"/>
                  </a:lnTo>
                  <a:close/>
                  <a:moveTo>
                    <a:pt x="54" y="0"/>
                  </a:moveTo>
                  <a:lnTo>
                    <a:pt x="82" y="18"/>
                  </a:lnTo>
                  <a:lnTo>
                    <a:pt x="54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50" name="Rectangle 83"/>
            <p:cNvSpPr>
              <a:spLocks noChangeArrowheads="1"/>
            </p:cNvSpPr>
            <p:nvPr/>
          </p:nvSpPr>
          <p:spPr bwMode="auto">
            <a:xfrm>
              <a:off x="5090155" y="4135215"/>
              <a:ext cx="373431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CDK2</a:t>
              </a:r>
              <a:endParaRPr lang="en-US">
                <a:effectLst/>
              </a:endParaRPr>
            </a:p>
          </p:txBody>
        </p:sp>
        <p:sp>
          <p:nvSpPr>
            <p:cNvPr id="53299" name="Freeform 84"/>
            <p:cNvSpPr>
              <a:spLocks noEditPoints="1"/>
            </p:cNvSpPr>
            <p:nvPr/>
          </p:nvSpPr>
          <p:spPr bwMode="auto">
            <a:xfrm>
              <a:off x="5615674" y="4140634"/>
              <a:ext cx="48353" cy="222918"/>
            </a:xfrm>
            <a:custGeom>
              <a:avLst/>
              <a:gdLst>
                <a:gd name="T0" fmla="*/ 32754 w 31"/>
                <a:gd name="T1" fmla="*/ 0 h 141"/>
                <a:gd name="T2" fmla="*/ 32754 w 31"/>
                <a:gd name="T3" fmla="*/ 170744 h 141"/>
                <a:gd name="T4" fmla="*/ 17157 w 31"/>
                <a:gd name="T5" fmla="*/ 170744 h 141"/>
                <a:gd name="T6" fmla="*/ 17157 w 31"/>
                <a:gd name="T7" fmla="*/ 0 h 141"/>
                <a:gd name="T8" fmla="*/ 32754 w 31"/>
                <a:gd name="T9" fmla="*/ 0 h 141"/>
                <a:gd name="T10" fmla="*/ 48351 w 31"/>
                <a:gd name="T11" fmla="*/ 159677 h 141"/>
                <a:gd name="T12" fmla="*/ 24955 w 31"/>
                <a:gd name="T13" fmla="*/ 222916 h 141"/>
                <a:gd name="T14" fmla="*/ 0 w 31"/>
                <a:gd name="T15" fmla="*/ 159677 h 141"/>
                <a:gd name="T16" fmla="*/ 48351 w 31"/>
                <a:gd name="T17" fmla="*/ 159677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41"/>
                <a:gd name="T29" fmla="*/ 31 w 31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41">
                  <a:moveTo>
                    <a:pt x="21" y="0"/>
                  </a:moveTo>
                  <a:lnTo>
                    <a:pt x="21" y="108"/>
                  </a:lnTo>
                  <a:lnTo>
                    <a:pt x="11" y="108"/>
                  </a:lnTo>
                  <a:lnTo>
                    <a:pt x="11" y="0"/>
                  </a:lnTo>
                  <a:lnTo>
                    <a:pt x="21" y="0"/>
                  </a:lnTo>
                  <a:close/>
                  <a:moveTo>
                    <a:pt x="31" y="101"/>
                  </a:moveTo>
                  <a:lnTo>
                    <a:pt x="16" y="141"/>
                  </a:lnTo>
                  <a:lnTo>
                    <a:pt x="0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00" name="Freeform 85"/>
            <p:cNvSpPr>
              <a:spLocks noEditPoints="1"/>
            </p:cNvSpPr>
            <p:nvPr/>
          </p:nvSpPr>
          <p:spPr bwMode="auto">
            <a:xfrm>
              <a:off x="4547971" y="4744537"/>
              <a:ext cx="49661" cy="224268"/>
            </a:xfrm>
            <a:custGeom>
              <a:avLst/>
              <a:gdLst>
                <a:gd name="T0" fmla="*/ 33639 w 31"/>
                <a:gd name="T1" fmla="*/ 0 h 141"/>
                <a:gd name="T2" fmla="*/ 33639 w 31"/>
                <a:gd name="T3" fmla="*/ 171779 h 141"/>
                <a:gd name="T4" fmla="*/ 17621 w 31"/>
                <a:gd name="T5" fmla="*/ 171779 h 141"/>
                <a:gd name="T6" fmla="*/ 17621 w 31"/>
                <a:gd name="T7" fmla="*/ 0 h 141"/>
                <a:gd name="T8" fmla="*/ 33639 w 31"/>
                <a:gd name="T9" fmla="*/ 0 h 141"/>
                <a:gd name="T10" fmla="*/ 49658 w 31"/>
                <a:gd name="T11" fmla="*/ 160645 h 141"/>
                <a:gd name="T12" fmla="*/ 25630 w 31"/>
                <a:gd name="T13" fmla="*/ 224267 h 141"/>
                <a:gd name="T14" fmla="*/ 0 w 31"/>
                <a:gd name="T15" fmla="*/ 160645 h 141"/>
                <a:gd name="T16" fmla="*/ 49658 w 31"/>
                <a:gd name="T17" fmla="*/ 160645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41"/>
                <a:gd name="T29" fmla="*/ 31 w 31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41">
                  <a:moveTo>
                    <a:pt x="21" y="0"/>
                  </a:moveTo>
                  <a:lnTo>
                    <a:pt x="21" y="108"/>
                  </a:lnTo>
                  <a:lnTo>
                    <a:pt x="11" y="108"/>
                  </a:lnTo>
                  <a:lnTo>
                    <a:pt x="11" y="0"/>
                  </a:lnTo>
                  <a:lnTo>
                    <a:pt x="21" y="0"/>
                  </a:lnTo>
                  <a:close/>
                  <a:moveTo>
                    <a:pt x="31" y="101"/>
                  </a:moveTo>
                  <a:lnTo>
                    <a:pt x="16" y="141"/>
                  </a:lnTo>
                  <a:lnTo>
                    <a:pt x="0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53" name="Rectangle 86"/>
            <p:cNvSpPr>
              <a:spLocks noChangeArrowheads="1"/>
            </p:cNvSpPr>
            <p:nvPr/>
          </p:nvSpPr>
          <p:spPr bwMode="auto">
            <a:xfrm>
              <a:off x="2378578" y="1742583"/>
              <a:ext cx="637341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  <a:effectLst/>
                </a:rPr>
                <a:t>Hemolytic </a:t>
              </a:r>
              <a:endParaRPr lang="en-US" dirty="0">
                <a:effectLst/>
              </a:endParaRPr>
            </a:p>
          </p:txBody>
        </p:sp>
        <p:sp>
          <p:nvSpPr>
            <p:cNvPr id="51254" name="Rectangle 87"/>
            <p:cNvSpPr>
              <a:spLocks noChangeArrowheads="1"/>
            </p:cNvSpPr>
            <p:nvPr/>
          </p:nvSpPr>
          <p:spPr bwMode="auto">
            <a:xfrm>
              <a:off x="2378578" y="1942532"/>
              <a:ext cx="427533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anemia</a:t>
              </a:r>
              <a:endParaRPr lang="en-US">
                <a:effectLst/>
              </a:endParaRPr>
            </a:p>
          </p:txBody>
        </p:sp>
        <p:sp>
          <p:nvSpPr>
            <p:cNvPr id="53303" name="Freeform 88"/>
            <p:cNvSpPr>
              <a:spLocks noEditPoints="1"/>
            </p:cNvSpPr>
            <p:nvPr/>
          </p:nvSpPr>
          <p:spPr bwMode="auto">
            <a:xfrm>
              <a:off x="2562853" y="1477787"/>
              <a:ext cx="41819" cy="279659"/>
            </a:xfrm>
            <a:custGeom>
              <a:avLst/>
              <a:gdLst>
                <a:gd name="T0" fmla="*/ 24780 w 27"/>
                <a:gd name="T1" fmla="*/ 0 h 176"/>
                <a:gd name="T2" fmla="*/ 24780 w 27"/>
                <a:gd name="T3" fmla="*/ 233578 h 176"/>
                <a:gd name="T4" fmla="*/ 17037 w 27"/>
                <a:gd name="T5" fmla="*/ 233578 h 176"/>
                <a:gd name="T6" fmla="*/ 17037 w 27"/>
                <a:gd name="T7" fmla="*/ 0 h 176"/>
                <a:gd name="T8" fmla="*/ 24780 w 27"/>
                <a:gd name="T9" fmla="*/ 0 h 176"/>
                <a:gd name="T10" fmla="*/ 41817 w 27"/>
                <a:gd name="T11" fmla="*/ 224044 h 176"/>
                <a:gd name="T12" fmla="*/ 21683 w 27"/>
                <a:gd name="T13" fmla="*/ 279658 h 176"/>
                <a:gd name="T14" fmla="*/ 0 w 27"/>
                <a:gd name="T15" fmla="*/ 224044 h 176"/>
                <a:gd name="T16" fmla="*/ 41817 w 27"/>
                <a:gd name="T17" fmla="*/ 224044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76"/>
                <a:gd name="T29" fmla="*/ 27 w 27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76">
                  <a:moveTo>
                    <a:pt x="16" y="0"/>
                  </a:moveTo>
                  <a:lnTo>
                    <a:pt x="16" y="147"/>
                  </a:lnTo>
                  <a:lnTo>
                    <a:pt x="11" y="147"/>
                  </a:lnTo>
                  <a:lnTo>
                    <a:pt x="11" y="0"/>
                  </a:lnTo>
                  <a:lnTo>
                    <a:pt x="16" y="0"/>
                  </a:lnTo>
                  <a:close/>
                  <a:moveTo>
                    <a:pt x="27" y="141"/>
                  </a:moveTo>
                  <a:lnTo>
                    <a:pt x="14" y="176"/>
                  </a:lnTo>
                  <a:lnTo>
                    <a:pt x="0" y="141"/>
                  </a:lnTo>
                  <a:lnTo>
                    <a:pt x="27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04" name="Freeform 89"/>
            <p:cNvSpPr>
              <a:spLocks noEditPoints="1"/>
            </p:cNvSpPr>
            <p:nvPr/>
          </p:nvSpPr>
          <p:spPr bwMode="auto">
            <a:xfrm>
              <a:off x="2841214" y="2200579"/>
              <a:ext cx="433877" cy="233726"/>
            </a:xfrm>
            <a:custGeom>
              <a:avLst/>
              <a:gdLst>
                <a:gd name="T0" fmla="*/ 3178 w 273"/>
                <a:gd name="T1" fmla="*/ 0 h 147"/>
                <a:gd name="T2" fmla="*/ 402068 w 273"/>
                <a:gd name="T3" fmla="*/ 206695 h 147"/>
                <a:gd name="T4" fmla="*/ 398889 w 273"/>
                <a:gd name="T5" fmla="*/ 214644 h 147"/>
                <a:gd name="T6" fmla="*/ 0 w 273"/>
                <a:gd name="T7" fmla="*/ 7950 h 147"/>
                <a:gd name="T8" fmla="*/ 3178 w 273"/>
                <a:gd name="T9" fmla="*/ 0 h 147"/>
                <a:gd name="T10" fmla="*/ 402068 w 273"/>
                <a:gd name="T11" fmla="*/ 181255 h 147"/>
                <a:gd name="T12" fmla="*/ 433852 w 273"/>
                <a:gd name="T13" fmla="*/ 227364 h 147"/>
                <a:gd name="T14" fmla="*/ 386176 w 273"/>
                <a:gd name="T15" fmla="*/ 233724 h 147"/>
                <a:gd name="T16" fmla="*/ 402068 w 273"/>
                <a:gd name="T17" fmla="*/ 181255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47"/>
                <a:gd name="T29" fmla="*/ 273 w 273"/>
                <a:gd name="T30" fmla="*/ 147 h 1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47">
                  <a:moveTo>
                    <a:pt x="2" y="0"/>
                  </a:moveTo>
                  <a:lnTo>
                    <a:pt x="253" y="130"/>
                  </a:lnTo>
                  <a:lnTo>
                    <a:pt x="251" y="135"/>
                  </a:lnTo>
                  <a:lnTo>
                    <a:pt x="0" y="5"/>
                  </a:lnTo>
                  <a:lnTo>
                    <a:pt x="2" y="0"/>
                  </a:lnTo>
                  <a:close/>
                  <a:moveTo>
                    <a:pt x="253" y="114"/>
                  </a:moveTo>
                  <a:lnTo>
                    <a:pt x="273" y="143"/>
                  </a:lnTo>
                  <a:lnTo>
                    <a:pt x="243" y="147"/>
                  </a:lnTo>
                  <a:lnTo>
                    <a:pt x="253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05" name="Freeform 90"/>
            <p:cNvSpPr>
              <a:spLocks noEditPoints="1"/>
            </p:cNvSpPr>
            <p:nvPr/>
          </p:nvSpPr>
          <p:spPr bwMode="auto">
            <a:xfrm>
              <a:off x="3059459" y="1677737"/>
              <a:ext cx="2331435" cy="251288"/>
            </a:xfrm>
            <a:custGeom>
              <a:avLst/>
              <a:gdLst>
                <a:gd name="T0" fmla="*/ 0 w 1469"/>
                <a:gd name="T1" fmla="*/ 243335 h 158"/>
                <a:gd name="T2" fmla="*/ 2294801 w 1469"/>
                <a:gd name="T3" fmla="*/ 22266 h 158"/>
                <a:gd name="T4" fmla="*/ 2296388 w 1469"/>
                <a:gd name="T5" fmla="*/ 31808 h 158"/>
                <a:gd name="T6" fmla="*/ 0 w 1469"/>
                <a:gd name="T7" fmla="*/ 251287 h 158"/>
                <a:gd name="T8" fmla="*/ 0 w 1469"/>
                <a:gd name="T9" fmla="*/ 243335 h 158"/>
                <a:gd name="T10" fmla="*/ 2286866 w 1469"/>
                <a:gd name="T11" fmla="*/ 0 h 158"/>
                <a:gd name="T12" fmla="*/ 2331302 w 1469"/>
                <a:gd name="T13" fmla="*/ 23856 h 158"/>
                <a:gd name="T14" fmla="*/ 2290040 w 1469"/>
                <a:gd name="T15" fmla="*/ 55665 h 158"/>
                <a:gd name="T16" fmla="*/ 2286866 w 1469"/>
                <a:gd name="T17" fmla="*/ 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9"/>
                <a:gd name="T28" fmla="*/ 0 h 158"/>
                <a:gd name="T29" fmla="*/ 1469 w 146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9" h="158">
                  <a:moveTo>
                    <a:pt x="0" y="153"/>
                  </a:moveTo>
                  <a:lnTo>
                    <a:pt x="1446" y="14"/>
                  </a:lnTo>
                  <a:lnTo>
                    <a:pt x="1447" y="20"/>
                  </a:lnTo>
                  <a:lnTo>
                    <a:pt x="0" y="158"/>
                  </a:lnTo>
                  <a:lnTo>
                    <a:pt x="0" y="153"/>
                  </a:lnTo>
                  <a:close/>
                  <a:moveTo>
                    <a:pt x="1441" y="0"/>
                  </a:moveTo>
                  <a:lnTo>
                    <a:pt x="1469" y="15"/>
                  </a:lnTo>
                  <a:lnTo>
                    <a:pt x="1443" y="35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06" name="Freeform 91"/>
            <p:cNvSpPr>
              <a:spLocks noEditPoints="1"/>
            </p:cNvSpPr>
            <p:nvPr/>
          </p:nvSpPr>
          <p:spPr bwMode="auto">
            <a:xfrm>
              <a:off x="2710528" y="2258673"/>
              <a:ext cx="957928" cy="3299174"/>
            </a:xfrm>
            <a:custGeom>
              <a:avLst/>
              <a:gdLst>
                <a:gd name="T0" fmla="*/ 6344 w 604"/>
                <a:gd name="T1" fmla="*/ 0 h 2078"/>
                <a:gd name="T2" fmla="*/ 943600 w 604"/>
                <a:gd name="T3" fmla="*/ 3254703 h 2078"/>
                <a:gd name="T4" fmla="*/ 937257 w 604"/>
                <a:gd name="T5" fmla="*/ 3257878 h 2078"/>
                <a:gd name="T6" fmla="*/ 0 w 604"/>
                <a:gd name="T7" fmla="*/ 3175 h 2078"/>
                <a:gd name="T8" fmla="*/ 6344 w 604"/>
                <a:gd name="T9" fmla="*/ 0 h 2078"/>
                <a:gd name="T10" fmla="*/ 957873 w 604"/>
                <a:gd name="T11" fmla="*/ 3237238 h 2078"/>
                <a:gd name="T12" fmla="*/ 953115 w 604"/>
                <a:gd name="T13" fmla="*/ 3299157 h 2078"/>
                <a:gd name="T14" fmla="*/ 918226 w 604"/>
                <a:gd name="T15" fmla="*/ 3256290 h 2078"/>
                <a:gd name="T16" fmla="*/ 957873 w 604"/>
                <a:gd name="T17" fmla="*/ 3237238 h 20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4"/>
                <a:gd name="T28" fmla="*/ 0 h 2078"/>
                <a:gd name="T29" fmla="*/ 604 w 604"/>
                <a:gd name="T30" fmla="*/ 2078 h 20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4" h="2078">
                  <a:moveTo>
                    <a:pt x="4" y="0"/>
                  </a:moveTo>
                  <a:lnTo>
                    <a:pt x="595" y="2050"/>
                  </a:lnTo>
                  <a:lnTo>
                    <a:pt x="591" y="2052"/>
                  </a:lnTo>
                  <a:lnTo>
                    <a:pt x="0" y="2"/>
                  </a:lnTo>
                  <a:lnTo>
                    <a:pt x="4" y="0"/>
                  </a:lnTo>
                  <a:close/>
                  <a:moveTo>
                    <a:pt x="604" y="2039"/>
                  </a:moveTo>
                  <a:lnTo>
                    <a:pt x="601" y="2078"/>
                  </a:lnTo>
                  <a:lnTo>
                    <a:pt x="579" y="2051"/>
                  </a:lnTo>
                  <a:lnTo>
                    <a:pt x="604" y="20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59" name="Rectangle 92"/>
            <p:cNvSpPr>
              <a:spLocks noChangeArrowheads="1"/>
            </p:cNvSpPr>
            <p:nvPr/>
          </p:nvSpPr>
          <p:spPr bwMode="auto">
            <a:xfrm>
              <a:off x="3586046" y="4033891"/>
              <a:ext cx="237519" cy="17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effectLst/>
                </a:rPr>
                <a:t>PP1</a:t>
              </a:r>
              <a:endParaRPr lang="en-US">
                <a:effectLst/>
              </a:endParaRPr>
            </a:p>
          </p:txBody>
        </p:sp>
        <p:sp>
          <p:nvSpPr>
            <p:cNvPr id="53308" name="Freeform 93"/>
            <p:cNvSpPr>
              <a:spLocks noEditPoints="1"/>
            </p:cNvSpPr>
            <p:nvPr/>
          </p:nvSpPr>
          <p:spPr bwMode="auto">
            <a:xfrm>
              <a:off x="3695899" y="4216291"/>
              <a:ext cx="230007" cy="1230773"/>
            </a:xfrm>
            <a:custGeom>
              <a:avLst/>
              <a:gdLst>
                <a:gd name="T0" fmla="*/ 223649 w 145"/>
                <a:gd name="T1" fmla="*/ 1230767 h 775"/>
                <a:gd name="T2" fmla="*/ 15862 w 145"/>
                <a:gd name="T3" fmla="*/ 46055 h 775"/>
                <a:gd name="T4" fmla="*/ 22206 w 145"/>
                <a:gd name="T5" fmla="*/ 44466 h 775"/>
                <a:gd name="T6" fmla="*/ 229994 w 145"/>
                <a:gd name="T7" fmla="*/ 1229179 h 775"/>
                <a:gd name="T8" fmla="*/ 223649 w 145"/>
                <a:gd name="T9" fmla="*/ 1230767 h 775"/>
                <a:gd name="T10" fmla="*/ 0 w 145"/>
                <a:gd name="T11" fmla="*/ 60347 h 775"/>
                <a:gd name="T12" fmla="*/ 11103 w 145"/>
                <a:gd name="T13" fmla="*/ 0 h 775"/>
                <a:gd name="T14" fmla="*/ 41240 w 145"/>
                <a:gd name="T15" fmla="*/ 47643 h 775"/>
                <a:gd name="T16" fmla="*/ 0 w 145"/>
                <a:gd name="T17" fmla="*/ 60347 h 7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"/>
                <a:gd name="T28" fmla="*/ 0 h 775"/>
                <a:gd name="T29" fmla="*/ 145 w 145"/>
                <a:gd name="T30" fmla="*/ 775 h 7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" h="775">
                  <a:moveTo>
                    <a:pt x="141" y="775"/>
                  </a:moveTo>
                  <a:lnTo>
                    <a:pt x="10" y="29"/>
                  </a:lnTo>
                  <a:lnTo>
                    <a:pt x="14" y="28"/>
                  </a:lnTo>
                  <a:lnTo>
                    <a:pt x="145" y="774"/>
                  </a:lnTo>
                  <a:lnTo>
                    <a:pt x="141" y="775"/>
                  </a:lnTo>
                  <a:close/>
                  <a:moveTo>
                    <a:pt x="0" y="38"/>
                  </a:moveTo>
                  <a:lnTo>
                    <a:pt x="7" y="0"/>
                  </a:lnTo>
                  <a:lnTo>
                    <a:pt x="26" y="3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09" name="Freeform 94"/>
            <p:cNvSpPr>
              <a:spLocks noEditPoints="1"/>
            </p:cNvSpPr>
            <p:nvPr/>
          </p:nvSpPr>
          <p:spPr bwMode="auto">
            <a:xfrm>
              <a:off x="3938975" y="3982566"/>
              <a:ext cx="47047" cy="224268"/>
            </a:xfrm>
            <a:custGeom>
              <a:avLst/>
              <a:gdLst>
                <a:gd name="T0" fmla="*/ 31363 w 30"/>
                <a:gd name="T1" fmla="*/ 0 h 141"/>
                <a:gd name="T2" fmla="*/ 31363 w 30"/>
                <a:gd name="T3" fmla="*/ 171779 h 141"/>
                <a:gd name="T4" fmla="*/ 15681 w 30"/>
                <a:gd name="T5" fmla="*/ 171779 h 141"/>
                <a:gd name="T6" fmla="*/ 15681 w 30"/>
                <a:gd name="T7" fmla="*/ 0 h 141"/>
                <a:gd name="T8" fmla="*/ 31363 w 30"/>
                <a:gd name="T9" fmla="*/ 0 h 141"/>
                <a:gd name="T10" fmla="*/ 47044 w 30"/>
                <a:gd name="T11" fmla="*/ 160645 h 141"/>
                <a:gd name="T12" fmla="*/ 23522 w 30"/>
                <a:gd name="T13" fmla="*/ 224267 h 141"/>
                <a:gd name="T14" fmla="*/ 0 w 30"/>
                <a:gd name="T15" fmla="*/ 160645 h 141"/>
                <a:gd name="T16" fmla="*/ 47044 w 30"/>
                <a:gd name="T17" fmla="*/ 160645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41"/>
                <a:gd name="T29" fmla="*/ 30 w 30"/>
                <a:gd name="T30" fmla="*/ 141 h 1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41">
                  <a:moveTo>
                    <a:pt x="20" y="0"/>
                  </a:moveTo>
                  <a:lnTo>
                    <a:pt x="20" y="108"/>
                  </a:lnTo>
                  <a:lnTo>
                    <a:pt x="10" y="108"/>
                  </a:lnTo>
                  <a:lnTo>
                    <a:pt x="10" y="0"/>
                  </a:lnTo>
                  <a:lnTo>
                    <a:pt x="20" y="0"/>
                  </a:lnTo>
                  <a:close/>
                  <a:moveTo>
                    <a:pt x="30" y="101"/>
                  </a:moveTo>
                  <a:lnTo>
                    <a:pt x="15" y="141"/>
                  </a:lnTo>
                  <a:lnTo>
                    <a:pt x="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10" name="Freeform 95"/>
            <p:cNvSpPr>
              <a:spLocks noEditPoints="1"/>
            </p:cNvSpPr>
            <p:nvPr/>
          </p:nvSpPr>
          <p:spPr bwMode="auto">
            <a:xfrm>
              <a:off x="4353249" y="4720219"/>
              <a:ext cx="737068" cy="840330"/>
            </a:xfrm>
            <a:custGeom>
              <a:avLst/>
              <a:gdLst>
                <a:gd name="T0" fmla="*/ 0 w 464"/>
                <a:gd name="T1" fmla="*/ 833984 h 530"/>
                <a:gd name="T2" fmla="*/ 706846 w 464"/>
                <a:gd name="T3" fmla="*/ 26954 h 530"/>
                <a:gd name="T4" fmla="*/ 711611 w 464"/>
                <a:gd name="T5" fmla="*/ 34881 h 530"/>
                <a:gd name="T6" fmla="*/ 4765 w 464"/>
                <a:gd name="T7" fmla="*/ 840326 h 530"/>
                <a:gd name="T8" fmla="*/ 0 w 464"/>
                <a:gd name="T9" fmla="*/ 833984 h 530"/>
                <a:gd name="T10" fmla="*/ 689373 w 464"/>
                <a:gd name="T11" fmla="*/ 15855 h 530"/>
                <a:gd name="T12" fmla="*/ 737026 w 464"/>
                <a:gd name="T13" fmla="*/ 0 h 530"/>
                <a:gd name="T14" fmla="*/ 717965 w 464"/>
                <a:gd name="T15" fmla="*/ 57079 h 530"/>
                <a:gd name="T16" fmla="*/ 689373 w 464"/>
                <a:gd name="T17" fmla="*/ 15855 h 5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4"/>
                <a:gd name="T28" fmla="*/ 0 h 530"/>
                <a:gd name="T29" fmla="*/ 464 w 464"/>
                <a:gd name="T30" fmla="*/ 530 h 5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4" h="530">
                  <a:moveTo>
                    <a:pt x="0" y="526"/>
                  </a:moveTo>
                  <a:lnTo>
                    <a:pt x="445" y="17"/>
                  </a:lnTo>
                  <a:lnTo>
                    <a:pt x="448" y="22"/>
                  </a:lnTo>
                  <a:lnTo>
                    <a:pt x="3" y="530"/>
                  </a:lnTo>
                  <a:lnTo>
                    <a:pt x="0" y="526"/>
                  </a:lnTo>
                  <a:close/>
                  <a:moveTo>
                    <a:pt x="434" y="10"/>
                  </a:moveTo>
                  <a:lnTo>
                    <a:pt x="464" y="0"/>
                  </a:lnTo>
                  <a:lnTo>
                    <a:pt x="452" y="36"/>
                  </a:lnTo>
                  <a:lnTo>
                    <a:pt x="4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11" name="Freeform 96"/>
            <p:cNvSpPr>
              <a:spLocks noEditPoints="1"/>
            </p:cNvSpPr>
            <p:nvPr/>
          </p:nvSpPr>
          <p:spPr bwMode="auto">
            <a:xfrm>
              <a:off x="3834426" y="4268980"/>
              <a:ext cx="477004" cy="451238"/>
            </a:xfrm>
            <a:custGeom>
              <a:avLst/>
              <a:gdLst>
                <a:gd name="T0" fmla="*/ 4754 w 301"/>
                <a:gd name="T1" fmla="*/ 0 h 284"/>
                <a:gd name="T2" fmla="*/ 450037 w 301"/>
                <a:gd name="T3" fmla="*/ 419459 h 284"/>
                <a:gd name="T4" fmla="*/ 445283 w 301"/>
                <a:gd name="T5" fmla="*/ 427403 h 284"/>
                <a:gd name="T6" fmla="*/ 0 w 301"/>
                <a:gd name="T7" fmla="*/ 7944 h 284"/>
                <a:gd name="T8" fmla="*/ 4754 w 301"/>
                <a:gd name="T9" fmla="*/ 0 h 284"/>
                <a:gd name="T10" fmla="*/ 454791 w 301"/>
                <a:gd name="T11" fmla="*/ 395626 h 284"/>
                <a:gd name="T12" fmla="*/ 476976 w 301"/>
                <a:gd name="T13" fmla="*/ 451236 h 284"/>
                <a:gd name="T14" fmla="*/ 429437 w 301"/>
                <a:gd name="T15" fmla="*/ 440114 h 284"/>
                <a:gd name="T16" fmla="*/ 454791 w 301"/>
                <a:gd name="T17" fmla="*/ 395626 h 2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1"/>
                <a:gd name="T28" fmla="*/ 0 h 284"/>
                <a:gd name="T29" fmla="*/ 301 w 301"/>
                <a:gd name="T30" fmla="*/ 284 h 2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1" h="284">
                  <a:moveTo>
                    <a:pt x="3" y="0"/>
                  </a:moveTo>
                  <a:lnTo>
                    <a:pt x="284" y="264"/>
                  </a:lnTo>
                  <a:lnTo>
                    <a:pt x="281" y="269"/>
                  </a:lnTo>
                  <a:lnTo>
                    <a:pt x="0" y="5"/>
                  </a:lnTo>
                  <a:lnTo>
                    <a:pt x="3" y="0"/>
                  </a:lnTo>
                  <a:close/>
                  <a:moveTo>
                    <a:pt x="287" y="249"/>
                  </a:moveTo>
                  <a:lnTo>
                    <a:pt x="301" y="284"/>
                  </a:lnTo>
                  <a:lnTo>
                    <a:pt x="271" y="277"/>
                  </a:lnTo>
                  <a:lnTo>
                    <a:pt x="287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12" name="Freeform 97"/>
            <p:cNvSpPr>
              <a:spLocks noEditPoints="1"/>
            </p:cNvSpPr>
            <p:nvPr/>
          </p:nvSpPr>
          <p:spPr bwMode="auto">
            <a:xfrm>
              <a:off x="4353249" y="3992022"/>
              <a:ext cx="1773406" cy="1904929"/>
            </a:xfrm>
            <a:custGeom>
              <a:avLst/>
              <a:gdLst>
                <a:gd name="T0" fmla="*/ 0 w 1117"/>
                <a:gd name="T1" fmla="*/ 1896981 h 1200"/>
                <a:gd name="T2" fmla="*/ 1743141 w 1117"/>
                <a:gd name="T3" fmla="*/ 26986 h 1200"/>
                <a:gd name="T4" fmla="*/ 1747904 w 1117"/>
                <a:gd name="T5" fmla="*/ 33336 h 1200"/>
                <a:gd name="T6" fmla="*/ 4763 w 1117"/>
                <a:gd name="T7" fmla="*/ 1904918 h 1200"/>
                <a:gd name="T8" fmla="*/ 0 w 1117"/>
                <a:gd name="T9" fmla="*/ 1896981 h 1200"/>
                <a:gd name="T10" fmla="*/ 1725678 w 1117"/>
                <a:gd name="T11" fmla="*/ 14287 h 1200"/>
                <a:gd name="T12" fmla="*/ 1773305 w 1117"/>
                <a:gd name="T13" fmla="*/ 0 h 1200"/>
                <a:gd name="T14" fmla="*/ 1752667 w 1117"/>
                <a:gd name="T15" fmla="*/ 57148 h 1200"/>
                <a:gd name="T16" fmla="*/ 1725678 w 1117"/>
                <a:gd name="T17" fmla="*/ 14287 h 1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7"/>
                <a:gd name="T28" fmla="*/ 0 h 1200"/>
                <a:gd name="T29" fmla="*/ 1117 w 1117"/>
                <a:gd name="T30" fmla="*/ 1200 h 1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7" h="1200">
                  <a:moveTo>
                    <a:pt x="0" y="1195"/>
                  </a:moveTo>
                  <a:lnTo>
                    <a:pt x="1098" y="17"/>
                  </a:lnTo>
                  <a:lnTo>
                    <a:pt x="1101" y="21"/>
                  </a:lnTo>
                  <a:lnTo>
                    <a:pt x="3" y="1200"/>
                  </a:lnTo>
                  <a:lnTo>
                    <a:pt x="0" y="1195"/>
                  </a:lnTo>
                  <a:close/>
                  <a:moveTo>
                    <a:pt x="1087" y="9"/>
                  </a:moveTo>
                  <a:lnTo>
                    <a:pt x="1117" y="0"/>
                  </a:lnTo>
                  <a:lnTo>
                    <a:pt x="1104" y="36"/>
                  </a:lnTo>
                  <a:lnTo>
                    <a:pt x="108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13" name="Freeform 98"/>
            <p:cNvSpPr>
              <a:spLocks/>
            </p:cNvSpPr>
            <p:nvPr/>
          </p:nvSpPr>
          <p:spPr bwMode="auto">
            <a:xfrm>
              <a:off x="5779031" y="3317867"/>
              <a:ext cx="822014" cy="289117"/>
            </a:xfrm>
            <a:custGeom>
              <a:avLst/>
              <a:gdLst>
                <a:gd name="T0" fmla="*/ 821967 w 518"/>
                <a:gd name="T1" fmla="*/ 9531 h 182"/>
                <a:gd name="T2" fmla="*/ 3174 w 518"/>
                <a:gd name="T3" fmla="*/ 289115 h 182"/>
                <a:gd name="T4" fmla="*/ 0 w 518"/>
                <a:gd name="T5" fmla="*/ 279584 h 182"/>
                <a:gd name="T6" fmla="*/ 820380 w 518"/>
                <a:gd name="T7" fmla="*/ 0 h 182"/>
                <a:gd name="T8" fmla="*/ 821967 w 518"/>
                <a:gd name="T9" fmla="*/ 9531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182"/>
                <a:gd name="T17" fmla="*/ 518 w 518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182">
                  <a:moveTo>
                    <a:pt x="518" y="6"/>
                  </a:moveTo>
                  <a:lnTo>
                    <a:pt x="2" y="182"/>
                  </a:lnTo>
                  <a:lnTo>
                    <a:pt x="0" y="176"/>
                  </a:lnTo>
                  <a:lnTo>
                    <a:pt x="517" y="0"/>
                  </a:lnTo>
                  <a:lnTo>
                    <a:pt x="518" y="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66" name="Rectangle 99"/>
            <p:cNvSpPr>
              <a:spLocks noChangeArrowheads="1"/>
            </p:cNvSpPr>
            <p:nvPr/>
          </p:nvSpPr>
          <p:spPr bwMode="auto">
            <a:xfrm>
              <a:off x="5777523" y="3546176"/>
              <a:ext cx="5227" cy="11078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51267" name="Rectangle 100"/>
            <p:cNvSpPr>
              <a:spLocks noChangeArrowheads="1"/>
            </p:cNvSpPr>
            <p:nvPr/>
          </p:nvSpPr>
          <p:spPr bwMode="auto">
            <a:xfrm>
              <a:off x="6609943" y="3082781"/>
              <a:ext cx="225643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effectLst/>
                </a:rPr>
                <a:t>Iron </a:t>
              </a:r>
              <a:endParaRPr lang="en-US">
                <a:effectLst/>
              </a:endParaRPr>
            </a:p>
          </p:txBody>
        </p:sp>
        <p:sp>
          <p:nvSpPr>
            <p:cNvPr id="51268" name="Rectangle 101"/>
            <p:cNvSpPr>
              <a:spLocks noChangeArrowheads="1"/>
            </p:cNvSpPr>
            <p:nvPr/>
          </p:nvSpPr>
          <p:spPr bwMode="auto">
            <a:xfrm>
              <a:off x="6609943" y="3238147"/>
              <a:ext cx="411698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effectLst/>
                </a:rPr>
                <a:t>chelators</a:t>
              </a:r>
              <a:endParaRPr lang="en-US">
                <a:effectLst/>
              </a:endParaRPr>
            </a:p>
          </p:txBody>
        </p:sp>
        <p:sp>
          <p:nvSpPr>
            <p:cNvPr id="53317" name="Freeform 102"/>
            <p:cNvSpPr>
              <a:spLocks noEditPoints="1"/>
            </p:cNvSpPr>
            <p:nvPr/>
          </p:nvSpPr>
          <p:spPr bwMode="auto">
            <a:xfrm>
              <a:off x="5132137" y="4324372"/>
              <a:ext cx="131992" cy="171579"/>
            </a:xfrm>
            <a:custGeom>
              <a:avLst/>
              <a:gdLst>
                <a:gd name="T0" fmla="*/ 131985 w 83"/>
                <a:gd name="T1" fmla="*/ 6355 h 108"/>
                <a:gd name="T2" fmla="*/ 27033 w 83"/>
                <a:gd name="T3" fmla="*/ 141393 h 108"/>
                <a:gd name="T4" fmla="*/ 22263 w 83"/>
                <a:gd name="T5" fmla="*/ 135038 h 108"/>
                <a:gd name="T6" fmla="*/ 127214 w 83"/>
                <a:gd name="T7" fmla="*/ 0 h 108"/>
                <a:gd name="T8" fmla="*/ 131985 w 83"/>
                <a:gd name="T9" fmla="*/ 6355 h 108"/>
                <a:gd name="T10" fmla="*/ 46115 w 83"/>
                <a:gd name="T11" fmla="*/ 152514 h 108"/>
                <a:gd name="T12" fmla="*/ 0 w 83"/>
                <a:gd name="T13" fmla="*/ 171578 h 108"/>
                <a:gd name="T14" fmla="*/ 14312 w 83"/>
                <a:gd name="T15" fmla="*/ 112797 h 108"/>
                <a:gd name="T16" fmla="*/ 46115 w 83"/>
                <a:gd name="T17" fmla="*/ 152514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08"/>
                <a:gd name="T29" fmla="*/ 83 w 83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08">
                  <a:moveTo>
                    <a:pt x="83" y="4"/>
                  </a:moveTo>
                  <a:lnTo>
                    <a:pt x="17" y="89"/>
                  </a:lnTo>
                  <a:lnTo>
                    <a:pt x="14" y="85"/>
                  </a:lnTo>
                  <a:lnTo>
                    <a:pt x="80" y="0"/>
                  </a:lnTo>
                  <a:lnTo>
                    <a:pt x="83" y="4"/>
                  </a:lnTo>
                  <a:close/>
                  <a:moveTo>
                    <a:pt x="29" y="96"/>
                  </a:moveTo>
                  <a:lnTo>
                    <a:pt x="0" y="108"/>
                  </a:lnTo>
                  <a:lnTo>
                    <a:pt x="9" y="71"/>
                  </a:lnTo>
                  <a:lnTo>
                    <a:pt x="29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18" name="Freeform 103"/>
            <p:cNvSpPr>
              <a:spLocks/>
            </p:cNvSpPr>
            <p:nvPr/>
          </p:nvSpPr>
          <p:spPr bwMode="auto">
            <a:xfrm>
              <a:off x="3099972" y="4212238"/>
              <a:ext cx="479617" cy="344508"/>
            </a:xfrm>
            <a:custGeom>
              <a:avLst/>
              <a:gdLst>
                <a:gd name="T0" fmla="*/ 0 w 302"/>
                <a:gd name="T1" fmla="*/ 336568 h 217"/>
                <a:gd name="T2" fmla="*/ 474826 w 302"/>
                <a:gd name="T3" fmla="*/ 0 h 217"/>
                <a:gd name="T4" fmla="*/ 479590 w 302"/>
                <a:gd name="T5" fmla="*/ 9526 h 217"/>
                <a:gd name="T6" fmla="*/ 3176 w 302"/>
                <a:gd name="T7" fmla="*/ 344506 h 217"/>
                <a:gd name="T8" fmla="*/ 0 w 302"/>
                <a:gd name="T9" fmla="*/ 336568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217"/>
                <a:gd name="T17" fmla="*/ 302 w 302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217">
                  <a:moveTo>
                    <a:pt x="0" y="212"/>
                  </a:moveTo>
                  <a:lnTo>
                    <a:pt x="299" y="0"/>
                  </a:lnTo>
                  <a:lnTo>
                    <a:pt x="302" y="6"/>
                  </a:lnTo>
                  <a:lnTo>
                    <a:pt x="2" y="217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19" name="Freeform 104"/>
            <p:cNvSpPr>
              <a:spLocks/>
            </p:cNvSpPr>
            <p:nvPr/>
          </p:nvSpPr>
          <p:spPr bwMode="auto">
            <a:xfrm>
              <a:off x="3489415" y="4155495"/>
              <a:ext cx="133300" cy="121591"/>
            </a:xfrm>
            <a:custGeom>
              <a:avLst/>
              <a:gdLst>
                <a:gd name="T0" fmla="*/ 3174 w 84"/>
                <a:gd name="T1" fmla="*/ 0 h 76"/>
                <a:gd name="T2" fmla="*/ 133292 w 84"/>
                <a:gd name="T3" fmla="*/ 113592 h 76"/>
                <a:gd name="T4" fmla="*/ 128532 w 84"/>
                <a:gd name="T5" fmla="*/ 121591 h 76"/>
                <a:gd name="T6" fmla="*/ 0 w 84"/>
                <a:gd name="T7" fmla="*/ 7999 h 76"/>
                <a:gd name="T8" fmla="*/ 3174 w 84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76"/>
                <a:gd name="T17" fmla="*/ 84 w 84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76">
                  <a:moveTo>
                    <a:pt x="2" y="0"/>
                  </a:moveTo>
                  <a:lnTo>
                    <a:pt x="84" y="71"/>
                  </a:lnTo>
                  <a:lnTo>
                    <a:pt x="81" y="76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72" name="Rectangle 105"/>
            <p:cNvSpPr>
              <a:spLocks noChangeArrowheads="1"/>
            </p:cNvSpPr>
            <p:nvPr/>
          </p:nvSpPr>
          <p:spPr bwMode="auto">
            <a:xfrm>
              <a:off x="2594198" y="4536464"/>
              <a:ext cx="438089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effectLst/>
                </a:rPr>
                <a:t>inhibitors</a:t>
              </a:r>
              <a:endParaRPr lang="en-US">
                <a:effectLst/>
              </a:endParaRPr>
            </a:p>
          </p:txBody>
        </p:sp>
        <p:sp>
          <p:nvSpPr>
            <p:cNvPr id="53321" name="Freeform 106"/>
            <p:cNvSpPr>
              <a:spLocks/>
            </p:cNvSpPr>
            <p:nvPr/>
          </p:nvSpPr>
          <p:spPr bwMode="auto">
            <a:xfrm>
              <a:off x="5692779" y="2815290"/>
              <a:ext cx="822014" cy="287765"/>
            </a:xfrm>
            <a:custGeom>
              <a:avLst/>
              <a:gdLst>
                <a:gd name="T0" fmla="*/ 821967 w 518"/>
                <a:gd name="T1" fmla="*/ 9487 h 182"/>
                <a:gd name="T2" fmla="*/ 1587 w 518"/>
                <a:gd name="T3" fmla="*/ 287764 h 182"/>
                <a:gd name="T4" fmla="*/ 0 w 518"/>
                <a:gd name="T5" fmla="*/ 278277 h 182"/>
                <a:gd name="T6" fmla="*/ 820380 w 518"/>
                <a:gd name="T7" fmla="*/ 0 h 182"/>
                <a:gd name="T8" fmla="*/ 821967 w 518"/>
                <a:gd name="T9" fmla="*/ 9487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"/>
                <a:gd name="T16" fmla="*/ 0 h 182"/>
                <a:gd name="T17" fmla="*/ 518 w 518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" h="182">
                  <a:moveTo>
                    <a:pt x="518" y="6"/>
                  </a:moveTo>
                  <a:lnTo>
                    <a:pt x="1" y="182"/>
                  </a:lnTo>
                  <a:lnTo>
                    <a:pt x="0" y="176"/>
                  </a:lnTo>
                  <a:lnTo>
                    <a:pt x="517" y="0"/>
                  </a:lnTo>
                  <a:lnTo>
                    <a:pt x="518" y="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74" name="Rectangle 107"/>
            <p:cNvSpPr>
              <a:spLocks noChangeArrowheads="1"/>
            </p:cNvSpPr>
            <p:nvPr/>
          </p:nvSpPr>
          <p:spPr bwMode="auto">
            <a:xfrm>
              <a:off x="5689968" y="3043602"/>
              <a:ext cx="7841" cy="11078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51275" name="Rectangle 108"/>
            <p:cNvSpPr>
              <a:spLocks noChangeArrowheads="1"/>
            </p:cNvSpPr>
            <p:nvPr/>
          </p:nvSpPr>
          <p:spPr bwMode="auto">
            <a:xfrm>
              <a:off x="6437448" y="2636949"/>
              <a:ext cx="704637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effectLst/>
                </a:rPr>
                <a:t>Overexpression</a:t>
              </a:r>
              <a:endParaRPr lang="en-US">
                <a:effectLst/>
              </a:endParaRPr>
            </a:p>
          </p:txBody>
        </p:sp>
        <p:sp>
          <p:nvSpPr>
            <p:cNvPr id="51276" name="Rectangle 109"/>
            <p:cNvSpPr>
              <a:spLocks noChangeArrowheads="1"/>
            </p:cNvSpPr>
            <p:nvPr/>
          </p:nvSpPr>
          <p:spPr bwMode="auto">
            <a:xfrm>
              <a:off x="4191088" y="1911459"/>
              <a:ext cx="704637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effectLst/>
                </a:rPr>
                <a:t>Overexpression</a:t>
              </a:r>
              <a:endParaRPr lang="en-US">
                <a:effectLst/>
              </a:endParaRPr>
            </a:p>
          </p:txBody>
        </p:sp>
        <p:sp>
          <p:nvSpPr>
            <p:cNvPr id="53325" name="Freeform 110"/>
            <p:cNvSpPr>
              <a:spLocks/>
            </p:cNvSpPr>
            <p:nvPr/>
          </p:nvSpPr>
          <p:spPr bwMode="auto">
            <a:xfrm>
              <a:off x="4481321" y="2091147"/>
              <a:ext cx="92787" cy="448536"/>
            </a:xfrm>
            <a:custGeom>
              <a:avLst/>
              <a:gdLst>
                <a:gd name="T0" fmla="*/ 92781 w 58"/>
                <a:gd name="T1" fmla="*/ 3170 h 283"/>
                <a:gd name="T2" fmla="*/ 6399 w 58"/>
                <a:gd name="T3" fmla="*/ 448534 h 283"/>
                <a:gd name="T4" fmla="*/ 0 w 58"/>
                <a:gd name="T5" fmla="*/ 446949 h 283"/>
                <a:gd name="T6" fmla="*/ 86382 w 58"/>
                <a:gd name="T7" fmla="*/ 0 h 283"/>
                <a:gd name="T8" fmla="*/ 92781 w 58"/>
                <a:gd name="T9" fmla="*/ 3170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83"/>
                <a:gd name="T17" fmla="*/ 58 w 58"/>
                <a:gd name="T18" fmla="*/ 283 h 2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83">
                  <a:moveTo>
                    <a:pt x="58" y="2"/>
                  </a:moveTo>
                  <a:lnTo>
                    <a:pt x="4" y="283"/>
                  </a:lnTo>
                  <a:lnTo>
                    <a:pt x="0" y="282"/>
                  </a:lnTo>
                  <a:lnTo>
                    <a:pt x="54" y="0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26" name="Freeform 111"/>
            <p:cNvSpPr>
              <a:spLocks/>
            </p:cNvSpPr>
            <p:nvPr/>
          </p:nvSpPr>
          <p:spPr bwMode="auto">
            <a:xfrm>
              <a:off x="4438195" y="2480239"/>
              <a:ext cx="92787" cy="118889"/>
            </a:xfrm>
            <a:custGeom>
              <a:avLst/>
              <a:gdLst>
                <a:gd name="T0" fmla="*/ 4799 w 58"/>
                <a:gd name="T1" fmla="*/ 0 h 75"/>
                <a:gd name="T2" fmla="*/ 92782 w 58"/>
                <a:gd name="T3" fmla="*/ 112548 h 75"/>
                <a:gd name="T4" fmla="*/ 86383 w 58"/>
                <a:gd name="T5" fmla="*/ 118889 h 75"/>
                <a:gd name="T6" fmla="*/ 0 w 58"/>
                <a:gd name="T7" fmla="*/ 7926 h 75"/>
                <a:gd name="T8" fmla="*/ 4799 w 58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75"/>
                <a:gd name="T17" fmla="*/ 58 w 58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75">
                  <a:moveTo>
                    <a:pt x="3" y="0"/>
                  </a:moveTo>
                  <a:lnTo>
                    <a:pt x="58" y="71"/>
                  </a:lnTo>
                  <a:lnTo>
                    <a:pt x="54" y="75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27" name="Freeform 112"/>
            <p:cNvSpPr>
              <a:spLocks/>
            </p:cNvSpPr>
            <p:nvPr/>
          </p:nvSpPr>
          <p:spPr bwMode="auto">
            <a:xfrm>
              <a:off x="5217082" y="4771557"/>
              <a:ext cx="866448" cy="678209"/>
            </a:xfrm>
            <a:custGeom>
              <a:avLst/>
              <a:gdLst>
                <a:gd name="T0" fmla="*/ 3174 w 546"/>
                <a:gd name="T1" fmla="*/ 0 h 427"/>
                <a:gd name="T2" fmla="*/ 866398 w 546"/>
                <a:gd name="T3" fmla="*/ 670263 h 427"/>
                <a:gd name="T4" fmla="*/ 863224 w 546"/>
                <a:gd name="T5" fmla="*/ 678205 h 427"/>
                <a:gd name="T6" fmla="*/ 0 w 546"/>
                <a:gd name="T7" fmla="*/ 7942 h 427"/>
                <a:gd name="T8" fmla="*/ 3174 w 546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"/>
                <a:gd name="T16" fmla="*/ 0 h 427"/>
                <a:gd name="T17" fmla="*/ 546 w 546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" h="427">
                  <a:moveTo>
                    <a:pt x="2" y="0"/>
                  </a:moveTo>
                  <a:lnTo>
                    <a:pt x="546" y="422"/>
                  </a:lnTo>
                  <a:lnTo>
                    <a:pt x="544" y="427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28" name="Freeform 113"/>
            <p:cNvSpPr>
              <a:spLocks/>
            </p:cNvSpPr>
            <p:nvPr/>
          </p:nvSpPr>
          <p:spPr bwMode="auto">
            <a:xfrm>
              <a:off x="5173956" y="4714815"/>
              <a:ext cx="88866" cy="64849"/>
            </a:xfrm>
            <a:custGeom>
              <a:avLst/>
              <a:gdLst>
                <a:gd name="T0" fmla="*/ 0 w 56"/>
                <a:gd name="T1" fmla="*/ 55358 h 41"/>
                <a:gd name="T2" fmla="*/ 85687 w 56"/>
                <a:gd name="T3" fmla="*/ 0 h 41"/>
                <a:gd name="T4" fmla="*/ 88861 w 56"/>
                <a:gd name="T5" fmla="*/ 9490 h 41"/>
                <a:gd name="T6" fmla="*/ 3174 w 56"/>
                <a:gd name="T7" fmla="*/ 64848 h 41"/>
                <a:gd name="T8" fmla="*/ 0 w 56"/>
                <a:gd name="T9" fmla="*/ 55358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41"/>
                <a:gd name="T17" fmla="*/ 56 w 5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41">
                  <a:moveTo>
                    <a:pt x="0" y="35"/>
                  </a:moveTo>
                  <a:lnTo>
                    <a:pt x="54" y="0"/>
                  </a:lnTo>
                  <a:lnTo>
                    <a:pt x="56" y="6"/>
                  </a:lnTo>
                  <a:lnTo>
                    <a:pt x="2" y="4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81" name="Rectangle 114"/>
            <p:cNvSpPr>
              <a:spLocks noChangeArrowheads="1"/>
            </p:cNvSpPr>
            <p:nvPr/>
          </p:nvSpPr>
          <p:spPr bwMode="auto">
            <a:xfrm>
              <a:off x="6135581" y="5376791"/>
              <a:ext cx="438089" cy="13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effectLst/>
                </a:rPr>
                <a:t>inhibitors</a:t>
              </a:r>
              <a:endParaRPr lang="en-US">
                <a:effectLst/>
              </a:endParaRPr>
            </a:p>
          </p:txBody>
        </p:sp>
        <p:sp>
          <p:nvSpPr>
            <p:cNvPr id="53330" name="Freeform 115"/>
            <p:cNvSpPr>
              <a:spLocks/>
            </p:cNvSpPr>
            <p:nvPr/>
          </p:nvSpPr>
          <p:spPr bwMode="auto">
            <a:xfrm>
              <a:off x="5432714" y="4436506"/>
              <a:ext cx="695249" cy="957868"/>
            </a:xfrm>
            <a:custGeom>
              <a:avLst/>
              <a:gdLst>
                <a:gd name="T0" fmla="*/ 4762 w 438"/>
                <a:gd name="T1" fmla="*/ 0 h 603"/>
                <a:gd name="T2" fmla="*/ 695209 w 438"/>
                <a:gd name="T3" fmla="*/ 949921 h 603"/>
                <a:gd name="T4" fmla="*/ 690447 w 438"/>
                <a:gd name="T5" fmla="*/ 957863 h 603"/>
                <a:gd name="T6" fmla="*/ 0 w 438"/>
                <a:gd name="T7" fmla="*/ 6354 h 603"/>
                <a:gd name="T8" fmla="*/ 4762 w 438"/>
                <a:gd name="T9" fmla="*/ 0 h 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603"/>
                <a:gd name="T17" fmla="*/ 438 w 438"/>
                <a:gd name="T18" fmla="*/ 603 h 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603">
                  <a:moveTo>
                    <a:pt x="3" y="0"/>
                  </a:moveTo>
                  <a:lnTo>
                    <a:pt x="438" y="598"/>
                  </a:lnTo>
                  <a:lnTo>
                    <a:pt x="435" y="603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31" name="Freeform 116"/>
            <p:cNvSpPr>
              <a:spLocks/>
            </p:cNvSpPr>
            <p:nvPr/>
          </p:nvSpPr>
          <p:spPr bwMode="auto">
            <a:xfrm>
              <a:off x="5389588" y="4379764"/>
              <a:ext cx="88866" cy="63497"/>
            </a:xfrm>
            <a:custGeom>
              <a:avLst/>
              <a:gdLst>
                <a:gd name="T0" fmla="*/ 0 w 56"/>
                <a:gd name="T1" fmla="*/ 55560 h 40"/>
                <a:gd name="T2" fmla="*/ 85687 w 56"/>
                <a:gd name="T3" fmla="*/ 0 h 40"/>
                <a:gd name="T4" fmla="*/ 88861 w 56"/>
                <a:gd name="T5" fmla="*/ 7937 h 40"/>
                <a:gd name="T6" fmla="*/ 3174 w 56"/>
                <a:gd name="T7" fmla="*/ 63497 h 40"/>
                <a:gd name="T8" fmla="*/ 0 w 56"/>
                <a:gd name="T9" fmla="*/ 5556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40"/>
                <a:gd name="T17" fmla="*/ 56 w 5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40">
                  <a:moveTo>
                    <a:pt x="0" y="35"/>
                  </a:moveTo>
                  <a:lnTo>
                    <a:pt x="54" y="0"/>
                  </a:lnTo>
                  <a:lnTo>
                    <a:pt x="56" y="5"/>
                  </a:lnTo>
                  <a:lnTo>
                    <a:pt x="2" y="4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95300" y="304800"/>
            <a:ext cx="7153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Calibri" pitchFamily="34" charset="0"/>
              </a:rPr>
              <a:t>Heme</a:t>
            </a:r>
            <a:r>
              <a:rPr lang="en-US" sz="3200" b="1" dirty="0">
                <a:solidFill>
                  <a:schemeClr val="accent2"/>
                </a:solidFill>
                <a:latin typeface="Calibri" pitchFamily="34" charset="0"/>
              </a:rPr>
              <a:t> Oxygenase-1 Pathway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7319962" cy="3868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jimmunol.org/content/176/7/4252/F1.mediu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6988175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76200"/>
            <a:ext cx="5543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C0099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effectLst/>
              </a:rPr>
              <a:t>Heme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</a:rPr>
              <a:t> Oxygenase-1 Inhibits HIV-1</a:t>
            </a:r>
          </a:p>
        </p:txBody>
      </p:sp>
      <p:sp>
        <p:nvSpPr>
          <p:cNvPr id="35844" name="Text Box 83"/>
          <p:cNvSpPr txBox="1">
            <a:spLocks noChangeArrowheads="1"/>
          </p:cNvSpPr>
          <p:nvPr/>
        </p:nvSpPr>
        <p:spPr bwMode="auto">
          <a:xfrm>
            <a:off x="5562600" y="6400800"/>
            <a:ext cx="3527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8EA5B2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55626A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8EA5B2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55626A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8EA5B2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55626A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8EA5B2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55626A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8EA5B2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55626A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8EA5B2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55626A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8EA5B2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55626A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8EA5B2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55626A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8EA5B2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55626A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1600" b="0">
                <a:solidFill>
                  <a:schemeClr val="tx1"/>
                </a:solidFill>
                <a:effectLst/>
              </a:rPr>
              <a:t>Devadas and Dhawan, J. Immunol. 2006</a:t>
            </a:r>
          </a:p>
        </p:txBody>
      </p:sp>
    </p:spTree>
    <p:extLst>
      <p:ext uri="{BB962C8B-B14F-4D97-AF65-F5344CB8AC3E}">
        <p14:creationId xmlns:p14="http://schemas.microsoft.com/office/powerpoint/2010/main" xmlns="" val="40164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38" y="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GB" sz="2800" dirty="0" err="1" smtClean="0">
                <a:solidFill>
                  <a:schemeClr val="accent2"/>
                </a:solidFill>
                <a:latin typeface="Arial" pitchFamily="34" charset="0"/>
                <a:ea typeface="msgothic" charset="0"/>
                <a:cs typeface="msgothic" charset="0"/>
              </a:rPr>
              <a:t>Heme</a:t>
            </a:r>
            <a:r>
              <a:rPr lang="en-GB" sz="2800" dirty="0" smtClean="0">
                <a:solidFill>
                  <a:schemeClr val="accent2"/>
                </a:solidFill>
                <a:latin typeface="Arial" pitchFamily="34" charset="0"/>
                <a:ea typeface="msgothic" charset="0"/>
                <a:cs typeface="msgothic" charset="0"/>
              </a:rPr>
              <a:t> Processing by Tissue </a:t>
            </a:r>
            <a:r>
              <a:rPr lang="en-GB" sz="2800" dirty="0">
                <a:solidFill>
                  <a:schemeClr val="accent2"/>
                </a:solidFill>
                <a:latin typeface="Arial" pitchFamily="34" charset="0"/>
                <a:ea typeface="msgothic" charset="0"/>
                <a:cs typeface="msgothic" charset="0"/>
              </a:rPr>
              <a:t>Macrophages 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513" y="6254750"/>
            <a:ext cx="1897062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84200"/>
            <a:ext cx="739140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9200" y="6096000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GB" sz="11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Beaumont C </a:t>
            </a:r>
            <a:r>
              <a:rPr lang="en-GB" sz="1100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Haematologica</a:t>
            </a:r>
            <a:r>
              <a:rPr lang="en-GB" sz="11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2010;95:1233-1236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  <a:defRPr/>
            </a:pPr>
            <a:r>
              <a:rPr lang="en-GB" sz="9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©2010 by </a:t>
            </a:r>
            <a:r>
              <a:rPr lang="en-GB" sz="900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Ferrata</a:t>
            </a:r>
            <a:r>
              <a:rPr lang="en-GB" sz="9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Storti</a:t>
            </a:r>
            <a:r>
              <a:rPr lang="en-GB" sz="900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 Foundation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257800" cy="6096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/>
                </a:solidFill>
              </a:rPr>
              <a:t>Iron and HIV-1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Increased iron stores correlated with faster HIV-1 progression (</a:t>
            </a:r>
            <a:r>
              <a:rPr lang="en-US" sz="2300" dirty="0" err="1" smtClean="0">
                <a:solidFill>
                  <a:schemeClr val="tx2"/>
                </a:solidFill>
                <a:cs typeface="Times New Roman" pitchFamily="18" charset="0"/>
              </a:rPr>
              <a:t>Gordeuk</a:t>
            </a: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 et al., 2001)</a:t>
            </a:r>
          </a:p>
          <a:p>
            <a:pPr>
              <a:lnSpc>
                <a:spcPct val="90000"/>
              </a:lnSpc>
              <a:buNone/>
            </a:pPr>
            <a:endParaRPr lang="en-US" sz="2300" dirty="0" smtClean="0"/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Iron stimulates HIV-1 replication and DFO decreases it (</a:t>
            </a:r>
            <a:r>
              <a:rPr lang="en-US" sz="2300" dirty="0" err="1" smtClean="0">
                <a:solidFill>
                  <a:schemeClr val="tx2"/>
                </a:solidFill>
                <a:cs typeface="Times New Roman" pitchFamily="18" charset="0"/>
              </a:rPr>
              <a:t>Traore</a:t>
            </a: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 and Meyer, J. </a:t>
            </a:r>
            <a:r>
              <a:rPr lang="en-US" sz="2300" dirty="0" err="1" smtClean="0">
                <a:solidFill>
                  <a:schemeClr val="tx2"/>
                </a:solidFill>
                <a:cs typeface="Times New Roman" pitchFamily="18" charset="0"/>
              </a:rPr>
              <a:t>Clin</a:t>
            </a: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  <a:cs typeface="Times New Roman" pitchFamily="18" charset="0"/>
              </a:rPr>
              <a:t>Virol</a:t>
            </a: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., Suppl. 2004) </a:t>
            </a:r>
          </a:p>
          <a:p>
            <a:pPr>
              <a:lnSpc>
                <a:spcPct val="90000"/>
              </a:lnSpc>
              <a:buNone/>
            </a:pP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Iron </a:t>
            </a:r>
            <a:r>
              <a:rPr lang="en-US" sz="2300" dirty="0" err="1" smtClean="0">
                <a:solidFill>
                  <a:schemeClr val="tx2"/>
                </a:solidFill>
                <a:cs typeface="Times New Roman" pitchFamily="18" charset="0"/>
              </a:rPr>
              <a:t>chelators</a:t>
            </a: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 inhibit HIV-1 transcription (Debebe et al, Mol </a:t>
            </a:r>
            <a:r>
              <a:rPr lang="en-US" sz="2300" dirty="0" err="1" smtClean="0">
                <a:solidFill>
                  <a:schemeClr val="tx2"/>
                </a:solidFill>
                <a:cs typeface="Times New Roman" pitchFamily="18" charset="0"/>
              </a:rPr>
              <a:t>Pharmacol</a:t>
            </a: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. 2011; Kumari et al., AAC 2014) </a:t>
            </a:r>
          </a:p>
          <a:p>
            <a:pPr>
              <a:lnSpc>
                <a:spcPct val="90000"/>
              </a:lnSpc>
              <a:buNone/>
            </a:pP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2300" dirty="0" err="1" smtClean="0"/>
              <a:t>Ferroportin</a:t>
            </a:r>
            <a:r>
              <a:rPr lang="en-US" sz="2300" dirty="0" smtClean="0"/>
              <a:t> inhibits and </a:t>
            </a:r>
            <a:r>
              <a:rPr lang="en-US" sz="2300" dirty="0" err="1" smtClean="0"/>
              <a:t>hepcidin</a:t>
            </a:r>
            <a:r>
              <a:rPr lang="en-US" sz="2300" dirty="0" smtClean="0"/>
              <a:t> induces HIV-1 transcription </a:t>
            </a: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(</a:t>
            </a:r>
            <a:r>
              <a:rPr lang="fr-FR" sz="2300" dirty="0" smtClean="0"/>
              <a:t>Xu et al. </a:t>
            </a:r>
            <a:r>
              <a:rPr lang="fr-FR" sz="2300" dirty="0" err="1" smtClean="0"/>
              <a:t>Retrovirology</a:t>
            </a:r>
            <a:r>
              <a:rPr lang="fr-FR" sz="2300" dirty="0" smtClean="0"/>
              <a:t> 2010)</a:t>
            </a:r>
          </a:p>
          <a:p>
            <a:pPr>
              <a:buNone/>
            </a:pP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err="1" smtClean="0"/>
              <a:t>Heme</a:t>
            </a:r>
            <a:r>
              <a:rPr lang="en-US" sz="2300" dirty="0" smtClean="0"/>
              <a:t> oxygenase-1 induction by </a:t>
            </a:r>
            <a:r>
              <a:rPr lang="en-US" sz="2300" dirty="0" err="1" smtClean="0"/>
              <a:t>hemin</a:t>
            </a:r>
            <a:r>
              <a:rPr lang="en-US" sz="2300" dirty="0" smtClean="0"/>
              <a:t> inhibits HIV-1 </a:t>
            </a: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(</a:t>
            </a:r>
            <a:r>
              <a:rPr lang="en-US" sz="2300" dirty="0" err="1" smtClean="0"/>
              <a:t>Devadas</a:t>
            </a:r>
            <a:r>
              <a:rPr lang="en-US" sz="2300" dirty="0" smtClean="0"/>
              <a:t> and </a:t>
            </a:r>
            <a:r>
              <a:rPr lang="en-US" sz="2300" dirty="0" err="1" smtClean="0"/>
              <a:t>Dhawan</a:t>
            </a:r>
            <a:r>
              <a:rPr lang="en-US" sz="2300" dirty="0" smtClean="0"/>
              <a:t>, J. </a:t>
            </a:r>
            <a:r>
              <a:rPr lang="en-US" sz="2300" dirty="0" err="1" smtClean="0"/>
              <a:t>Immunol</a:t>
            </a:r>
            <a:r>
              <a:rPr lang="en-US" sz="2300" dirty="0" smtClean="0"/>
              <a:t>. 2006)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endParaRPr lang="en-US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28600"/>
            <a:ext cx="3311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Iron HIF1</a:t>
            </a:r>
            <a:r>
              <a:rPr lang="el-GR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And p21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Iron deprivation and oxygen deprivation (hypoxia) induce </a:t>
            </a:r>
          </a:p>
          <a:p>
            <a:r>
              <a:rPr lang="en-US" sz="2400" dirty="0" smtClean="0"/>
              <a:t>   hypoxia-inducible factors, HIF1</a:t>
            </a:r>
            <a:r>
              <a:rPr lang="el-GR" sz="2400" dirty="0" smtClean="0"/>
              <a:t>α</a:t>
            </a:r>
            <a:r>
              <a:rPr lang="en-US" sz="2400" dirty="0" smtClean="0"/>
              <a:t> (</a:t>
            </a:r>
            <a:r>
              <a:rPr lang="en-US" sz="2400" dirty="0" err="1" smtClean="0"/>
              <a:t>Chepleve</a:t>
            </a:r>
            <a:r>
              <a:rPr lang="en-US" sz="2400" dirty="0" smtClean="0"/>
              <a:t> et. al, 2011)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26670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Fe depletion induces universal </a:t>
            </a:r>
            <a:r>
              <a:rPr lang="en-US" sz="2400" dirty="0" err="1" smtClean="0"/>
              <a:t>cyclin</a:t>
            </a:r>
            <a:r>
              <a:rPr lang="en-US" sz="2400" dirty="0" smtClean="0"/>
              <a:t>- dependent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inhibitor, p21 (Richardson et. al, 2007)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Nekhai 1 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4" b="5257"/>
          <a:stretch>
            <a:fillRect/>
          </a:stretch>
        </p:blipFill>
        <p:spPr bwMode="auto">
          <a:xfrm>
            <a:off x="381000" y="457200"/>
            <a:ext cx="8077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75" name="Straight Connector 8"/>
          <p:cNvCxnSpPr>
            <a:cxnSpLocks noChangeShapeType="1"/>
          </p:cNvCxnSpPr>
          <p:nvPr/>
        </p:nvCxnSpPr>
        <p:spPr bwMode="auto">
          <a:xfrm rot="5400000">
            <a:off x="4382294" y="5447506"/>
            <a:ext cx="762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57200" y="6324600"/>
            <a:ext cx="1171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effectLst/>
              </a:rPr>
              <a:t>Nekhai et al. </a:t>
            </a:r>
          </a:p>
        </p:txBody>
      </p:sp>
      <p:sp>
        <p:nvSpPr>
          <p:cNvPr id="6" name="Text Box 144"/>
          <p:cNvSpPr txBox="1">
            <a:spLocks noChangeArrowheads="1"/>
          </p:cNvSpPr>
          <p:nvPr/>
        </p:nvSpPr>
        <p:spPr bwMode="auto">
          <a:xfrm>
            <a:off x="145365" y="-4763"/>
            <a:ext cx="876278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chemeClr val="accent6"/>
                </a:solidFill>
                <a:effectLst/>
                <a:latin typeface="Arial" pitchFamily="34" charset="0"/>
              </a:rPr>
              <a:t>Regulation</a:t>
            </a:r>
            <a:r>
              <a:rPr lang="en-US" sz="2800" b="0" dirty="0">
                <a:solidFill>
                  <a:srgbClr val="CC0099"/>
                </a:solidFill>
                <a:effectLst/>
                <a:latin typeface="Arial" pitchFamily="34" charset="0"/>
              </a:rPr>
              <a:t> </a:t>
            </a:r>
            <a:r>
              <a:rPr lang="en-US" sz="2800" b="0" dirty="0">
                <a:solidFill>
                  <a:schemeClr val="accent6"/>
                </a:solidFill>
                <a:effectLst/>
                <a:latin typeface="Arial" pitchFamily="34" charset="0"/>
              </a:rPr>
              <a:t>of HIV-1 Transcription by Iron and Hypoxia</a:t>
            </a:r>
          </a:p>
        </p:txBody>
      </p:sp>
    </p:spTree>
    <p:extLst>
      <p:ext uri="{BB962C8B-B14F-4D97-AF65-F5344CB8AC3E}">
        <p14:creationId xmlns:p14="http://schemas.microsoft.com/office/powerpoint/2010/main" xmlns="" val="2504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56"/>
          <p:cNvSpPr>
            <a:spLocks noChangeArrowheads="1"/>
          </p:cNvSpPr>
          <p:nvPr/>
        </p:nvSpPr>
        <p:spPr bwMode="auto">
          <a:xfrm>
            <a:off x="914400" y="2286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2800" dirty="0" err="1">
                <a:solidFill>
                  <a:schemeClr val="accent2"/>
                </a:solidFill>
                <a:effectLst/>
                <a:ea typeface="SimSun" pitchFamily="2" charset="-122"/>
              </a:rPr>
              <a:t>Overexpression</a:t>
            </a:r>
            <a:r>
              <a:rPr lang="en-US" altLang="zh-CN" sz="2800" dirty="0">
                <a:solidFill>
                  <a:schemeClr val="accent2"/>
                </a:solidFill>
                <a:effectLst/>
                <a:ea typeface="SimSun" pitchFamily="2" charset="-122"/>
              </a:rPr>
              <a:t> of p21 </a:t>
            </a:r>
            <a:r>
              <a:rPr lang="en-US" altLang="zh-CN" sz="2800" dirty="0" err="1">
                <a:solidFill>
                  <a:schemeClr val="accent2"/>
                </a:solidFill>
                <a:effectLst/>
                <a:ea typeface="SimSun" pitchFamily="2" charset="-122"/>
              </a:rPr>
              <a:t>Downregulates</a:t>
            </a:r>
            <a:r>
              <a:rPr lang="en-US" altLang="zh-CN" sz="2800" dirty="0">
                <a:solidFill>
                  <a:schemeClr val="accent2"/>
                </a:solidFill>
                <a:effectLst/>
                <a:ea typeface="SimSun" pitchFamily="2" charset="-122"/>
              </a:rPr>
              <a:t> </a:t>
            </a:r>
            <a:r>
              <a:rPr lang="en-US" altLang="zh-CN" sz="2800" dirty="0" smtClean="0">
                <a:solidFill>
                  <a:schemeClr val="accent2"/>
                </a:solidFill>
                <a:effectLst/>
                <a:ea typeface="SimSun" pitchFamily="2" charset="-122"/>
              </a:rPr>
              <a:t>NTP </a:t>
            </a:r>
            <a:endParaRPr lang="en-US" altLang="zh-CN" sz="2800" dirty="0">
              <a:solidFill>
                <a:schemeClr val="accent2"/>
              </a:solidFill>
              <a:ea typeface="SimSun" pitchFamily="2" charset="-122"/>
            </a:endParaRPr>
          </a:p>
        </p:txBody>
      </p:sp>
      <p:pic>
        <p:nvPicPr>
          <p:cNvPr id="38916" name="Picture 8" descr="http://www.pnas.org/content/110/42/E3997/F6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181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3581400" y="2895600"/>
            <a:ext cx="377825" cy="174625"/>
            <a:chOff x="532606" y="2515394"/>
            <a:chExt cx="534194" cy="152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32606" y="2590007"/>
              <a:ext cx="534194" cy="317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57529" y="2590471"/>
              <a:ext cx="152400" cy="224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rot="10800000">
            <a:off x="3733800" y="3505200"/>
            <a:ext cx="3810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5562600" y="6477000"/>
            <a:ext cx="3292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r>
              <a:rPr lang="en-US" altLang="en-US" sz="1400" b="0" dirty="0" err="1" smtClean="0">
                <a:solidFill>
                  <a:schemeClr val="tx1"/>
                </a:solidFill>
                <a:effectLst/>
              </a:rPr>
              <a:t>Allouch</a:t>
            </a:r>
            <a:r>
              <a:rPr lang="en-US" altLang="en-US" sz="14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en-US" sz="1400" b="0" dirty="0">
                <a:solidFill>
                  <a:schemeClr val="tx1"/>
                </a:solidFill>
                <a:effectLst/>
              </a:rPr>
              <a:t>et al.,  </a:t>
            </a:r>
            <a:r>
              <a:rPr lang="en-US" altLang="en-US" sz="1400" b="0" i="1" dirty="0" smtClean="0">
                <a:solidFill>
                  <a:schemeClr val="tx1"/>
                </a:solidFill>
                <a:effectLst/>
              </a:rPr>
              <a:t>Proc. </a:t>
            </a:r>
            <a:r>
              <a:rPr lang="en-US" altLang="en-US" sz="1400" b="0" i="1" dirty="0" err="1" smtClean="0">
                <a:solidFill>
                  <a:schemeClr val="tx1"/>
                </a:solidFill>
                <a:effectLst/>
              </a:rPr>
              <a:t>Natl</a:t>
            </a:r>
            <a:r>
              <a:rPr lang="en-US" altLang="en-US" sz="1400" b="0" i="1" dirty="0" smtClean="0">
                <a:solidFill>
                  <a:schemeClr val="tx1"/>
                </a:solidFill>
                <a:effectLst/>
              </a:rPr>
              <a:t> Acad. </a:t>
            </a:r>
            <a:r>
              <a:rPr lang="en-US" altLang="en-US" sz="1400" b="0" i="1" dirty="0" err="1" smtClean="0">
                <a:solidFill>
                  <a:schemeClr val="tx1"/>
                </a:solidFill>
                <a:effectLst/>
              </a:rPr>
              <a:t>Sci</a:t>
            </a:r>
            <a:r>
              <a:rPr lang="en-US" altLang="en-US" sz="1400" b="0" i="1" dirty="0" smtClean="0">
                <a:solidFill>
                  <a:schemeClr val="tx1"/>
                </a:solidFill>
                <a:effectLst/>
              </a:rPr>
              <a:t>  2013</a:t>
            </a:r>
            <a:endParaRPr lang="en-US" altLang="en-US" sz="14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5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E7E4E8"/>
      </a:lt1>
      <a:dk2>
        <a:srgbClr val="000000"/>
      </a:dk2>
      <a:lt2>
        <a:srgbClr val="969696"/>
      </a:lt2>
      <a:accent1>
        <a:srgbClr val="666699"/>
      </a:accent1>
      <a:accent2>
        <a:srgbClr val="3333CC"/>
      </a:accent2>
      <a:accent3>
        <a:srgbClr val="F1EFF2"/>
      </a:accent3>
      <a:accent4>
        <a:srgbClr val="000000"/>
      </a:accent4>
      <a:accent5>
        <a:srgbClr val="B8B8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E7E4E8"/>
    </a:lt1>
    <a:dk2>
      <a:srgbClr val="000000"/>
    </a:dk2>
    <a:lt2>
      <a:srgbClr val="969696"/>
    </a:lt2>
    <a:accent1>
      <a:srgbClr val="666699"/>
    </a:accent1>
    <a:accent2>
      <a:srgbClr val="3333CC"/>
    </a:accent2>
    <a:accent3>
      <a:srgbClr val="F1EFF2"/>
    </a:accent3>
    <a:accent4>
      <a:srgbClr val="000000"/>
    </a:accent4>
    <a:accent5>
      <a:srgbClr val="B8B8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E7E4E8"/>
    </a:lt1>
    <a:dk2>
      <a:srgbClr val="000000"/>
    </a:dk2>
    <a:lt2>
      <a:srgbClr val="969696"/>
    </a:lt2>
    <a:accent1>
      <a:srgbClr val="666699"/>
    </a:accent1>
    <a:accent2>
      <a:srgbClr val="3333CC"/>
    </a:accent2>
    <a:accent3>
      <a:srgbClr val="F1EFF2"/>
    </a:accent3>
    <a:accent4>
      <a:srgbClr val="000000"/>
    </a:accent4>
    <a:accent5>
      <a:srgbClr val="B8B8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791</Words>
  <Application>Microsoft Office PowerPoint</Application>
  <PresentationFormat>On-screen Show (4:3)</PresentationFormat>
  <Paragraphs>166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Prism 6</vt:lpstr>
      <vt:lpstr>Heme Inhibits HIV-1 Through the Induction of Heme Oxygenase-1, Ferroportin, IKBα and p21</vt:lpstr>
      <vt:lpstr>Slide 2</vt:lpstr>
      <vt:lpstr>Slide 3</vt:lpstr>
      <vt:lpstr>Slide 4</vt:lpstr>
      <vt:lpstr>Slide 5</vt:lpstr>
      <vt:lpstr>Iron and HIV-1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Acknowledgement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Gopi</dc:creator>
  <cp:lastModifiedBy>namita kumari</cp:lastModifiedBy>
  <cp:revision>230</cp:revision>
  <dcterms:created xsi:type="dcterms:W3CDTF">2006-08-16T00:00:00Z</dcterms:created>
  <dcterms:modified xsi:type="dcterms:W3CDTF">2015-06-09T12:59:54Z</dcterms:modified>
</cp:coreProperties>
</file>