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67" r:id="rId2"/>
    <p:sldId id="269" r:id="rId3"/>
    <p:sldId id="272" r:id="rId4"/>
    <p:sldId id="271" r:id="rId5"/>
    <p:sldId id="279" r:id="rId6"/>
    <p:sldId id="278" r:id="rId7"/>
    <p:sldId id="282" r:id="rId8"/>
    <p:sldId id="280" r:id="rId9"/>
    <p:sldId id="275" r:id="rId10"/>
    <p:sldId id="298" r:id="rId11"/>
    <p:sldId id="296" r:id="rId12"/>
    <p:sldId id="299" r:id="rId13"/>
    <p:sldId id="297" r:id="rId14"/>
    <p:sldId id="274" r:id="rId15"/>
    <p:sldId id="286" r:id="rId16"/>
    <p:sldId id="276" r:id="rId17"/>
    <p:sldId id="285" r:id="rId18"/>
    <p:sldId id="284" r:id="rId19"/>
    <p:sldId id="290" r:id="rId20"/>
    <p:sldId id="283" r:id="rId21"/>
    <p:sldId id="287" r:id="rId22"/>
    <p:sldId id="294" r:id="rId23"/>
    <p:sldId id="295" r:id="rId24"/>
    <p:sldId id="288" r:id="rId25"/>
    <p:sldId id="29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70" autoAdjust="0"/>
    <p:restoredTop sz="94660"/>
  </p:normalViewPr>
  <p:slideViewPr>
    <p:cSldViewPr snapToGrid="0">
      <p:cViewPr varScale="1">
        <p:scale>
          <a:sx n="70" d="100"/>
          <a:sy n="70" d="100"/>
        </p:scale>
        <p:origin x="2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r%20Nahla%20conference%20spain\Book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r%20Nahla%20conference%20spain\Dr%20Nahla%20Final%20WV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25780227009003E-2"/>
          <c:y val="1.8588653393232051E-2"/>
          <c:w val="0.90194970011774134"/>
          <c:h val="0.812495369825062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Sheet2!$A$4:$A$10</c:f>
              <c:numCache>
                <c:formatCode>0%</c:formatCode>
                <c:ptCount val="7"/>
                <c:pt idx="0">
                  <c:v>0</c:v>
                </c:pt>
                <c:pt idx="1">
                  <c:v>5.0000000000000031E-2</c:v>
                </c:pt>
                <c:pt idx="2">
                  <c:v>0.1</c:v>
                </c:pt>
                <c:pt idx="3">
                  <c:v>0.15000000000000008</c:v>
                </c:pt>
                <c:pt idx="4">
                  <c:v>0.2</c:v>
                </c:pt>
                <c:pt idx="5">
                  <c:v>0.25</c:v>
                </c:pt>
                <c:pt idx="6">
                  <c:v>0.30000000000000016</c:v>
                </c:pt>
              </c:numCache>
            </c:numRef>
          </c:cat>
          <c:val>
            <c:numRef>
              <c:f>Sheet2!$B$4:$B$10</c:f>
              <c:numCache>
                <c:formatCode>General</c:formatCode>
                <c:ptCount val="7"/>
                <c:pt idx="0">
                  <c:v>11.726804922550231</c:v>
                </c:pt>
                <c:pt idx="1">
                  <c:v>14.143489342689421</c:v>
                </c:pt>
                <c:pt idx="2">
                  <c:v>15.396249827207608</c:v>
                </c:pt>
                <c:pt idx="3">
                  <c:v>15.996278362778495</c:v>
                </c:pt>
                <c:pt idx="4">
                  <c:v>16.469576126325784</c:v>
                </c:pt>
                <c:pt idx="5">
                  <c:v>10.32456</c:v>
                </c:pt>
                <c:pt idx="6">
                  <c:v>8.5467000000000013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Sheet2!$D$4:$D$10</c:f>
              <c:numCache>
                <c:formatCode>General</c:formatCode>
                <c:ptCount val="7"/>
                <c:pt idx="1">
                  <c:v>3.6784399999999997</c:v>
                </c:pt>
                <c:pt idx="2">
                  <c:v>4.9011213910293927</c:v>
                </c:pt>
                <c:pt idx="3">
                  <c:v>6.4058385761783674</c:v>
                </c:pt>
                <c:pt idx="4">
                  <c:v>6.8726207657719725</c:v>
                </c:pt>
                <c:pt idx="5">
                  <c:v>7.5667</c:v>
                </c:pt>
                <c:pt idx="6">
                  <c:v>4.567777999999997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142672"/>
        <c:axId val="221144632"/>
      </c:barChart>
      <c:catAx>
        <c:axId val="221142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MFC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144632"/>
        <c:crosses val="autoZero"/>
        <c:auto val="0"/>
        <c:lblAlgn val="ctr"/>
        <c:lblOffset val="100"/>
        <c:noMultiLvlLbl val="0"/>
      </c:catAx>
      <c:valAx>
        <c:axId val="2211446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Tensile Strength</a:t>
                </a:r>
                <a:r>
                  <a:rPr lang="en-US" baseline="0"/>
                  <a:t> (MPa)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142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9198296320754"/>
          <c:y val="5.0925925925925923E-2"/>
          <c:w val="0.75998784583064827"/>
          <c:h val="0.74350320793234159"/>
        </c:manualLayout>
      </c:layout>
      <c:scatterChart>
        <c:scatterStyle val="smoothMarker"/>
        <c:varyColors val="0"/>
        <c:ser>
          <c:idx val="0"/>
          <c:order val="0"/>
          <c:tx>
            <c:v>Enzymaticaly 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Sheet3!$L$27:$L$33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Sheet3!$M$27:$M$33</c:f>
              <c:numCache>
                <c:formatCode>0.00E+00</c:formatCode>
                <c:ptCount val="7"/>
                <c:pt idx="1">
                  <c:v>2.1506371833942126E-9</c:v>
                </c:pt>
                <c:pt idx="2">
                  <c:v>2.4429076938631126E-9</c:v>
                </c:pt>
                <c:pt idx="3" formatCode="General">
                  <c:v>2.1216979360747027E-9</c:v>
                </c:pt>
                <c:pt idx="4" formatCode="General">
                  <c:v>1.6782933980386626E-9</c:v>
                </c:pt>
                <c:pt idx="5">
                  <c:v>1.6245000000000024E-9</c:v>
                </c:pt>
                <c:pt idx="6">
                  <c:v>1.4540000000000016E-9</c:v>
                </c:pt>
              </c:numCache>
            </c:numRef>
          </c:yVal>
          <c:smooth val="1"/>
        </c:ser>
        <c:ser>
          <c:idx val="1"/>
          <c:order val="1"/>
          <c:tx>
            <c:v>Chemically 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Sheet3!$L$27:$L$33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Sheet3!$N$27:$N$33</c:f>
              <c:numCache>
                <c:formatCode>0.00E+00</c:formatCode>
                <c:ptCount val="7"/>
                <c:pt idx="0">
                  <c:v>7.890000000000012E-10</c:v>
                </c:pt>
                <c:pt idx="1">
                  <c:v>9.9196576011854984E-10</c:v>
                </c:pt>
                <c:pt idx="2">
                  <c:v>9.2347888445698322E-10</c:v>
                </c:pt>
                <c:pt idx="3">
                  <c:v>4.9041772501599131E-10</c:v>
                </c:pt>
                <c:pt idx="4">
                  <c:v>3.4516002201777647E-10</c:v>
                </c:pt>
                <c:pt idx="5">
                  <c:v>3.1009459457290949E-10</c:v>
                </c:pt>
                <c:pt idx="6">
                  <c:v>3.204383422158436E-10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1140320"/>
        <c:axId val="221145416"/>
      </c:scatterChart>
      <c:valAx>
        <c:axId val="221140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MFC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145416"/>
        <c:crosses val="autoZero"/>
        <c:crossBetween val="midCat"/>
      </c:valAx>
      <c:valAx>
        <c:axId val="2211454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WVP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1403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727783278587215"/>
          <c:y val="0.42187445319335104"/>
          <c:w val="0.21191045730062197"/>
          <c:h val="0.156251093613298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7/21/2015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82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7/21/2015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54148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7/21/2015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51158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7/21/2015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60823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7/21/2015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5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7/21/2015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01177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7/21/2015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60057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7/21/2015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8708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7/21/2015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67510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7/21/2015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82236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7/21/2015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56784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7/21/2015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50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0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gifbt.com/event/176803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2008" y="4414481"/>
            <a:ext cx="9251324" cy="19543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Comparative study of enzymatic and chemical denaturation of wheat gluten and their cellulosic </a:t>
            </a:r>
            <a:r>
              <a:rPr lang="en-US" sz="40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nanocomposites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Nahla A. El-Wakil</a:t>
            </a:r>
            <a:r>
              <a:rPr lang="en-US" sz="3200" dirty="0">
                <a:solidFill>
                  <a:srgbClr val="0000FF"/>
                </a:solidFill>
              </a:rPr>
              <a:t/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b="1" dirty="0">
                <a:solidFill>
                  <a:srgbClr val="0000FF"/>
                </a:solidFill>
              </a:rPr>
              <a:t>Cellulose &amp; Paper Dept.</a:t>
            </a:r>
            <a:r>
              <a:rPr lang="en-US" sz="3200" dirty="0">
                <a:solidFill>
                  <a:srgbClr val="0000FF"/>
                </a:solidFill>
              </a:rPr>
              <a:t/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b="1" dirty="0">
                <a:solidFill>
                  <a:srgbClr val="0000FF"/>
                </a:solidFill>
              </a:rPr>
              <a:t>National Research Center</a:t>
            </a:r>
            <a:r>
              <a:rPr lang="en-US" sz="3200" dirty="0">
                <a:solidFill>
                  <a:srgbClr val="0000FF"/>
                </a:solidFill>
              </a:rPr>
              <a:t/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b="1" dirty="0">
                <a:solidFill>
                  <a:srgbClr val="0000FF"/>
                </a:solidFill>
              </a:rPr>
              <a:t>Cairo, Egypt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5176" y="-294569"/>
            <a:ext cx="305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b="1" dirty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867732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743" y="1929912"/>
            <a:ext cx="8067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Chemical </a:t>
            </a:r>
            <a:r>
              <a:rPr lang="en-US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denaturation</a:t>
            </a: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of </a:t>
            </a:r>
            <a:r>
              <a:rPr lang="fr-FR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wheat</a:t>
            </a:r>
            <a:r>
              <a:rPr lang="fr-F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gluten </a:t>
            </a:r>
            <a:endParaRPr lang="en-US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144" y="2774731"/>
            <a:ext cx="118556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Development of wheat gluten/</a:t>
            </a:r>
            <a:r>
              <a:rPr lang="en-US" sz="3200" dirty="0" err="1" smtClean="0">
                <a:solidFill>
                  <a:srgbClr val="0000FF"/>
                </a:solidFill>
                <a:latin typeface="+mj-lt"/>
              </a:rPr>
              <a:t>nanocellulose</a:t>
            </a: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/titanium </a:t>
            </a:r>
            <a:r>
              <a:rPr lang="en-US" sz="3200" dirty="0" err="1" smtClean="0">
                <a:solidFill>
                  <a:srgbClr val="0000FF"/>
                </a:solidFill>
                <a:latin typeface="+mj-lt"/>
              </a:rPr>
              <a:t>dioxidenanocomposites</a:t>
            </a: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 for active food packaging. </a:t>
            </a:r>
            <a:r>
              <a:rPr lang="en-US" sz="3200" dirty="0" err="1" smtClean="0">
                <a:solidFill>
                  <a:srgbClr val="0000FF"/>
                </a:solidFill>
                <a:latin typeface="+mj-lt"/>
              </a:rPr>
              <a:t>Nahla</a:t>
            </a: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 A. El-</a:t>
            </a:r>
            <a:r>
              <a:rPr lang="en-US" sz="3200" dirty="0" err="1" smtClean="0">
                <a:solidFill>
                  <a:srgbClr val="0000FF"/>
                </a:solidFill>
                <a:latin typeface="+mj-lt"/>
              </a:rPr>
              <a:t>Wakil</a:t>
            </a: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+mj-lt"/>
              </a:rPr>
              <a:t>Enas</a:t>
            </a: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 A. Hassan, </a:t>
            </a:r>
            <a:r>
              <a:rPr lang="en-US" sz="3200" dirty="0" err="1" smtClean="0">
                <a:solidFill>
                  <a:srgbClr val="0000FF"/>
                </a:solidFill>
                <a:latin typeface="+mj-lt"/>
              </a:rPr>
              <a:t>Ragab</a:t>
            </a: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 E. </a:t>
            </a:r>
            <a:r>
              <a:rPr lang="en-US" sz="3200" dirty="0" err="1" smtClean="0">
                <a:solidFill>
                  <a:srgbClr val="0000FF"/>
                </a:solidFill>
                <a:latin typeface="+mj-lt"/>
              </a:rPr>
              <a:t>Abou-Zeid</a:t>
            </a: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, Alain </a:t>
            </a:r>
            <a:r>
              <a:rPr lang="en-US" sz="3200" dirty="0" err="1" smtClean="0">
                <a:solidFill>
                  <a:srgbClr val="0000FF"/>
                </a:solidFill>
                <a:latin typeface="+mj-lt"/>
              </a:rPr>
              <a:t>Dufresne</a:t>
            </a: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. Carbohydrate Polymers </a:t>
            </a:r>
            <a:r>
              <a:rPr lang="en-US" sz="32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124(2015) 337–346. </a:t>
            </a:r>
            <a:endParaRPr lang="en-US" sz="3200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http://im.gifbt.com/event/176803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3931" y="136635"/>
            <a:ext cx="297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dirty="0"/>
          </a:p>
        </p:txBody>
      </p:sp>
      <p:pic>
        <p:nvPicPr>
          <p:cNvPr id="9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0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0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gifbt.com/event/176803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5176" y="-294569"/>
            <a:ext cx="305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b="1" dirty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sz="24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4727" y="1921058"/>
            <a:ext cx="9460556" cy="708565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Charcterization  </a:t>
            </a:r>
            <a:endParaRPr 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892" y="2738965"/>
            <a:ext cx="610075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latin typeface="+mj-lt"/>
              </a:rPr>
              <a:t>Scanning electron microscopy (SEM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latin typeface="+mj-lt"/>
              </a:rPr>
              <a:t>Water sensitivity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         Contact </a:t>
            </a:r>
            <a:r>
              <a:rPr lang="en-US" sz="2400" dirty="0">
                <a:solidFill>
                  <a:srgbClr val="0000FF"/>
                </a:solidFill>
                <a:latin typeface="+mj-lt"/>
              </a:rPr>
              <a:t>angle </a:t>
            </a:r>
            <a:endParaRPr lang="en-US" sz="2400" dirty="0" smtClean="0">
              <a:solidFill>
                <a:srgbClr val="0000FF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         Water </a:t>
            </a:r>
            <a:r>
              <a:rPr lang="en-US" sz="2400" dirty="0">
                <a:solidFill>
                  <a:srgbClr val="0000FF"/>
                </a:solidFill>
                <a:latin typeface="+mj-lt"/>
              </a:rPr>
              <a:t>vapor uptake 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+mj-lt"/>
              </a:rPr>
              <a:t>(WVU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)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          Water </a:t>
            </a:r>
            <a:r>
              <a:rPr lang="en-US" sz="2400" dirty="0">
                <a:solidFill>
                  <a:srgbClr val="0000FF"/>
                </a:solidFill>
                <a:latin typeface="+mj-lt"/>
              </a:rPr>
              <a:t>vapor permeability (WVP)</a:t>
            </a:r>
            <a:endParaRPr lang="fr-FR" sz="2400" dirty="0">
              <a:solidFill>
                <a:srgbClr val="0000FF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latin typeface="+mj-lt"/>
              </a:rPr>
              <a:t>Mechanical testing </a:t>
            </a:r>
            <a:endParaRPr lang="en-US" sz="2400" dirty="0" smtClean="0">
              <a:solidFill>
                <a:srgbClr val="0000FF"/>
              </a:solidFill>
              <a:latin typeface="+mj-lt"/>
            </a:endParaRPr>
          </a:p>
          <a:p>
            <a:pPr lvl="2"/>
            <a:r>
              <a:rPr lang="fr-FR" sz="2400" dirty="0" err="1" smtClean="0">
                <a:solidFill>
                  <a:srgbClr val="0000FF"/>
                </a:solidFill>
                <a:latin typeface="+mj-lt"/>
              </a:rPr>
              <a:t>Tensile</a:t>
            </a:r>
            <a:r>
              <a:rPr lang="fr-FR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  <a:latin typeface="+mj-lt"/>
              </a:rPr>
              <a:t>strength</a:t>
            </a:r>
            <a:r>
              <a:rPr lang="fr-FR" sz="2400" dirty="0" smtClean="0">
                <a:solidFill>
                  <a:srgbClr val="0000FF"/>
                </a:solidFill>
                <a:latin typeface="+mj-lt"/>
              </a:rPr>
              <a:t> and </a:t>
            </a:r>
            <a:r>
              <a:rPr lang="en-US" sz="2400" dirty="0">
                <a:solidFill>
                  <a:srgbClr val="0000FF"/>
                </a:solidFill>
                <a:latin typeface="+mj-lt"/>
              </a:rPr>
              <a:t>Young’s modulus </a:t>
            </a:r>
            <a:endParaRPr lang="en-US" sz="2400" dirty="0" smtClean="0">
              <a:solidFill>
                <a:srgbClr val="0000FF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latin typeface="+mj-lt"/>
              </a:rPr>
              <a:t>Antimicrobial activity </a:t>
            </a:r>
            <a:endParaRPr lang="fr-FR" sz="2400" dirty="0" smtClean="0">
              <a:solidFill>
                <a:srgbClr val="0000FF"/>
              </a:solidFill>
              <a:latin typeface="+mj-lt"/>
            </a:endParaRPr>
          </a:p>
          <a:p>
            <a:endParaRPr lang="fr-FR" dirty="0">
              <a:solidFill>
                <a:srgbClr val="000000"/>
              </a:solidFill>
              <a:latin typeface="MLFAK P+ Gulliver IT"/>
            </a:endParaRPr>
          </a:p>
          <a:p>
            <a:endParaRPr lang="fr-FR" dirty="0" smtClean="0">
              <a:solidFill>
                <a:srgbClr val="000000"/>
              </a:solidFill>
              <a:latin typeface="MLFAK P+ Gulliver IT"/>
            </a:endParaRPr>
          </a:p>
          <a:p>
            <a:endParaRPr lang="fr-FR" dirty="0">
              <a:solidFill>
                <a:srgbClr val="000000"/>
              </a:solidFill>
              <a:latin typeface="MLFAK P+ Gulliver IT"/>
            </a:endParaRPr>
          </a:p>
          <a:p>
            <a:endParaRPr lang="fr-FR" dirty="0" smtClean="0">
              <a:solidFill>
                <a:srgbClr val="000000"/>
              </a:solidFill>
              <a:latin typeface="MLFAK P+ Gulliver I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637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2552" y="196770"/>
            <a:ext cx="26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dirty="0"/>
          </a:p>
        </p:txBody>
      </p:sp>
      <p:pic>
        <p:nvPicPr>
          <p:cNvPr id="4" name="Picture 4" descr="http://im.gifbt.com/event/176803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0"/>
            <a:ext cx="1034295" cy="159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6752" y="2365455"/>
            <a:ext cx="29241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35667" y="6195883"/>
            <a:ext cx="1185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 SEM micrographs of surfaces and cross sections of neat WG (a and b), WG/CNC 7.5% (c and d), WG/CNC 12.5% (e and f) and WG/CNC 7.5%/0.6%TiO2(g and h).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6511" y="1666754"/>
            <a:ext cx="5717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Scanning electron microscopy (SEM)</a:t>
            </a:r>
            <a:endParaRPr lang="en-US" sz="2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0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gifbt.com/event/176803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5176" y="-294569"/>
            <a:ext cx="305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b="1" dirty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2673753"/>
            <a:ext cx="8100810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Contact </a:t>
            </a:r>
            <a:r>
              <a:rPr lang="en-US" sz="2400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angle of WG, WG / CNC and WG/CNC/ 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TiO</a:t>
            </a:r>
            <a:r>
              <a:rPr lang="en-US" sz="2400" baseline="-25000" dirty="0" smtClean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5424"/>
              </p:ext>
            </p:extLst>
          </p:nvPr>
        </p:nvGraphicFramePr>
        <p:xfrm>
          <a:off x="1694976" y="3623432"/>
          <a:ext cx="7605688" cy="3016362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701517"/>
                <a:gridCol w="1195705"/>
                <a:gridCol w="2939284"/>
                <a:gridCol w="1769182"/>
              </a:tblGrid>
              <a:tr h="572384">
                <a:tc>
                  <a:txBody>
                    <a:bodyPr/>
                    <a:lstStyle/>
                    <a:p>
                      <a:pPr marL="75565" marR="0" eaLnBrk="0" hangingPunct="0">
                        <a:lnSpc>
                          <a:spcPct val="107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WG/CNC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25755" marR="0" eaLnBrk="0" hangingPunct="0">
                        <a:lnSpc>
                          <a:spcPct val="107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WG/CNC</a:t>
                      </a:r>
                      <a:r>
                        <a:rPr lang="en-US" sz="1400" spc="-8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7.5%/TiO2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84725">
                <a:tc>
                  <a:txBody>
                    <a:bodyPr/>
                    <a:lstStyle/>
                    <a:p>
                      <a:pPr marL="75565" marR="0" eaLnBrk="0" hangingPunct="0">
                        <a:lnSpc>
                          <a:spcPct val="107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175260" marR="0" eaLnBrk="0" hangingPunct="0">
                        <a:lnSpc>
                          <a:spcPct val="107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Contact</a:t>
                      </a:r>
                      <a:r>
                        <a:rPr lang="en-US" sz="1400" spc="-6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angle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25755" marR="0" eaLnBrk="0" hangingPunct="0">
                        <a:lnSpc>
                          <a:spcPct val="107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77470" marR="0" eaLnBrk="0" hangingPunct="0">
                        <a:lnSpc>
                          <a:spcPct val="107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Contact</a:t>
                      </a:r>
                      <a:r>
                        <a:rPr lang="en-US" sz="1400" spc="-6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angle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30505">
                <a:tc>
                  <a:txBody>
                    <a:bodyPr/>
                    <a:lstStyle/>
                    <a:p>
                      <a:pPr marL="75565" marR="0" eaLnBrk="0" hangingPunct="0">
                        <a:lnSpc>
                          <a:spcPct val="107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175260" marR="0" eaLnBrk="0" hangingPunct="0">
                        <a:lnSpc>
                          <a:spcPct val="107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45.10</a:t>
                      </a:r>
                      <a:r>
                        <a:rPr lang="en-US" sz="1400" spc="-6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400" spc="-10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25755" marR="0" eaLnBrk="0" hangingPunct="0">
                        <a:lnSpc>
                          <a:spcPct val="107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WG/CNC</a:t>
                      </a:r>
                      <a:r>
                        <a:rPr lang="en-US" sz="14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77470" marR="0" eaLnBrk="0" hangingPunct="0">
                        <a:lnSpc>
                          <a:spcPct val="107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64.04</a:t>
                      </a:r>
                      <a:r>
                        <a:rPr lang="en-US" sz="1400" spc="-6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400" spc="-10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17578">
                <a:tc>
                  <a:txBody>
                    <a:bodyPr/>
                    <a:lstStyle/>
                    <a:p>
                      <a:pPr marL="75565" marR="0" eaLnBrk="0" hangingPunct="0">
                        <a:lnSpc>
                          <a:spcPts val="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2.5%</a:t>
                      </a:r>
                      <a:r>
                        <a:rPr lang="en-US" sz="1400" spc="2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CNC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175260" marR="0" eaLnBrk="0" hangingPunct="0">
                        <a:lnSpc>
                          <a:spcPts val="7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58.88</a:t>
                      </a:r>
                      <a:r>
                        <a:rPr lang="en-US" sz="1400" spc="-6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400" spc="-10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25755" marR="0" eaLnBrk="0" hangingPunct="0">
                        <a:lnSpc>
                          <a:spcPts val="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0.2%</a:t>
                      </a:r>
                      <a:r>
                        <a:rPr lang="en-US" sz="1400" spc="1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TiO2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77470" marR="0" eaLnBrk="0" hangingPunct="0">
                        <a:lnSpc>
                          <a:spcPts val="7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67.10</a:t>
                      </a:r>
                      <a:r>
                        <a:rPr lang="en-US" sz="1400" spc="-6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400" spc="-10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17578">
                <a:tc>
                  <a:txBody>
                    <a:bodyPr/>
                    <a:lstStyle/>
                    <a:p>
                      <a:pPr marL="75565" marR="0" eaLnBrk="0" hangingPunct="0">
                        <a:lnSpc>
                          <a:spcPts val="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r>
                        <a:rPr lang="en-US" sz="1400" spc="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CNC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175260" marR="0" eaLnBrk="0" hangingPunct="0">
                        <a:lnSpc>
                          <a:spcPts val="7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62.00</a:t>
                      </a:r>
                      <a:r>
                        <a:rPr lang="en-US" sz="1400" spc="-6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400" spc="-10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25755" marR="0" eaLnBrk="0" hangingPunct="0">
                        <a:lnSpc>
                          <a:spcPts val="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0.4%</a:t>
                      </a:r>
                      <a:r>
                        <a:rPr lang="en-US" sz="1400" spc="1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TiO2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77470" marR="0" eaLnBrk="0" hangingPunct="0">
                        <a:lnSpc>
                          <a:spcPts val="7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68.86</a:t>
                      </a:r>
                      <a:r>
                        <a:rPr lang="en-US" sz="1400" spc="-6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400" spc="-10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17578">
                <a:tc>
                  <a:txBody>
                    <a:bodyPr/>
                    <a:lstStyle/>
                    <a:p>
                      <a:pPr marL="75565" marR="0" eaLnBrk="0" hangingPunct="0">
                        <a:lnSpc>
                          <a:spcPts val="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7.5%</a:t>
                      </a:r>
                      <a:r>
                        <a:rPr lang="en-US" sz="1400" spc="2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CNC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175260" marR="0" eaLnBrk="0" hangingPunct="0">
                        <a:lnSpc>
                          <a:spcPts val="7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64.04</a:t>
                      </a:r>
                      <a:r>
                        <a:rPr lang="en-US" sz="1400" spc="-6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400" spc="-10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25755" marR="0" eaLnBrk="0" hangingPunct="0">
                        <a:lnSpc>
                          <a:spcPts val="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0.6%TiO2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77470" marR="0" eaLnBrk="0" hangingPunct="0">
                        <a:lnSpc>
                          <a:spcPts val="7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74.63</a:t>
                      </a:r>
                      <a:r>
                        <a:rPr lang="en-US" sz="1400" spc="-6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400" spc="-10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17578">
                <a:tc>
                  <a:txBody>
                    <a:bodyPr/>
                    <a:lstStyle/>
                    <a:p>
                      <a:pPr marL="75565" marR="0" eaLnBrk="0" hangingPunct="0">
                        <a:lnSpc>
                          <a:spcPts val="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r>
                        <a:rPr lang="en-US" sz="1400" spc="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CNC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175260" marR="0" eaLnBrk="0" hangingPunct="0">
                        <a:lnSpc>
                          <a:spcPts val="7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75.19</a:t>
                      </a:r>
                      <a:r>
                        <a:rPr lang="en-US" sz="1400" spc="-6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400" spc="-10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25755" marR="0" eaLnBrk="0" hangingPunct="0">
                        <a:lnSpc>
                          <a:spcPts val="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0.8%</a:t>
                      </a:r>
                      <a:r>
                        <a:rPr lang="en-US" sz="1400" spc="1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TiO2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77470" marR="0" eaLnBrk="0" hangingPunct="0">
                        <a:lnSpc>
                          <a:spcPts val="7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85.6 ±</a:t>
                      </a:r>
                      <a:r>
                        <a:rPr lang="en-US" sz="1400" spc="-4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58436">
                <a:tc>
                  <a:txBody>
                    <a:bodyPr/>
                    <a:lstStyle/>
                    <a:p>
                      <a:pPr marL="75565" marR="0" eaLnBrk="0" hangingPunct="0">
                        <a:lnSpc>
                          <a:spcPts val="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12.5%</a:t>
                      </a:r>
                      <a:r>
                        <a:rPr lang="en-US" sz="1400" spc="-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CNC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175260" marR="0" eaLnBrk="0" hangingPunct="0">
                        <a:lnSpc>
                          <a:spcPts val="7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78.48</a:t>
                      </a:r>
                      <a:r>
                        <a:rPr lang="en-US" sz="1400" spc="-6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400" spc="-10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25755" marR="0" eaLnBrk="0" hangingPunct="0">
                        <a:lnSpc>
                          <a:spcPts val="7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1.0%</a:t>
                      </a:r>
                      <a:r>
                        <a:rPr lang="en-US" sz="1400" spc="1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TiO2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77470" marR="0" eaLnBrk="0" hangingPunct="0">
                        <a:lnSpc>
                          <a:spcPts val="7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89.70</a:t>
                      </a:r>
                      <a:r>
                        <a:rPr lang="en-US" sz="1400" spc="-6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400" spc="-10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06187" y="1724629"/>
            <a:ext cx="369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ea typeface="Calibri" panose="020F0502020204030204" pitchFamily="34" charset="0"/>
                <a:cs typeface="Aharoni" pitchFamily="2" charset="-79"/>
              </a:rPr>
              <a:t>Contact angle 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975823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0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gifbt.com/event/176803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5176" y="-294569"/>
            <a:ext cx="305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b="1" dirty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342662" y="6035724"/>
            <a:ext cx="10001952" cy="822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Dependence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WVU on CNC content (a) and TiO</a:t>
            </a:r>
            <a:r>
              <a:rPr lang="en-US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content (b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en-US" sz="1600" dirty="0">
              <a:solidFill>
                <a:srgbClr val="FF0000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16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520" y="2577806"/>
            <a:ext cx="8528635" cy="31813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1820" y="1795209"/>
            <a:ext cx="7207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haroni" pitchFamily="2" charset="-79"/>
                <a:ea typeface="+mj-ea"/>
                <a:cs typeface="Aharoni" pitchFamily="2" charset="-79"/>
              </a:rPr>
              <a:t>Water vapor uptake test (WVU)</a:t>
            </a:r>
          </a:p>
        </p:txBody>
      </p:sp>
    </p:spTree>
    <p:extLst>
      <p:ext uri="{BB962C8B-B14F-4D97-AF65-F5344CB8AC3E}">
        <p14:creationId xmlns:p14="http://schemas.microsoft.com/office/powerpoint/2010/main" val="409804533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0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gifbt.com/event/176803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5176" y="-294569"/>
            <a:ext cx="305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b="1" dirty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721475" y="5666705"/>
            <a:ext cx="9124715" cy="822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Dependence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WVP on CNC content (a) and TiO</a:t>
            </a:r>
            <a:r>
              <a:rPr lang="en-US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content (b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en-US" sz="1600" dirty="0">
              <a:solidFill>
                <a:srgbClr val="FF0000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16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830" y="2574458"/>
            <a:ext cx="8462992" cy="30922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2421" y="1671159"/>
            <a:ext cx="6583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haroni" pitchFamily="2" charset="-79"/>
                <a:ea typeface="+mj-ea"/>
                <a:cs typeface="Aharoni" pitchFamily="2" charset="-79"/>
              </a:rPr>
              <a:t>Water vapor permeability (WVP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  <a:endParaRPr lang="fr-FR" sz="3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851838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0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gifbt.com/event/176803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5176" y="-294569"/>
            <a:ext cx="305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b="1" dirty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212" y="2641304"/>
            <a:ext cx="8102860" cy="30040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24913" y="5730405"/>
            <a:ext cx="8619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Typical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stress-strain curves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GulliverRM"/>
              </a:rPr>
              <a:t>obtained from tensile tests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for neat WG and WG filled with CNC (a) and WG with 7.5% CNC filled with TiO</a:t>
            </a:r>
            <a:r>
              <a:rPr lang="en-US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(b).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20993" y="1633349"/>
            <a:ext cx="4884516" cy="708565"/>
          </a:xfrm>
        </p:spPr>
        <p:txBody>
          <a:bodyPr>
            <a:noAutofit/>
          </a:bodyPr>
          <a:lstStyle/>
          <a:p>
            <a:r>
              <a:rPr lang="fr-FR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Mechanical</a:t>
            </a:r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testing</a:t>
            </a:r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</a:t>
            </a:r>
            <a:endParaRPr 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3184808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0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gifbt.com/event/176803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5176" y="-294569"/>
            <a:ext cx="305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b="1" dirty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87614" y="1980450"/>
            <a:ext cx="95722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colony-forming units (CFU/ml) and the reduction % of surviving number of the tested bacteria 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the coated paper with and without TiO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nanoparticles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670614"/>
              </p:ext>
            </p:extLst>
          </p:nvPr>
        </p:nvGraphicFramePr>
        <p:xfrm>
          <a:off x="2228999" y="2741080"/>
          <a:ext cx="7777887" cy="3891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34"/>
                <a:gridCol w="640745"/>
                <a:gridCol w="392715"/>
                <a:gridCol w="640745"/>
                <a:gridCol w="392715"/>
                <a:gridCol w="337597"/>
                <a:gridCol w="631351"/>
                <a:gridCol w="632603"/>
                <a:gridCol w="632603"/>
                <a:gridCol w="631351"/>
                <a:gridCol w="631351"/>
                <a:gridCol w="611934"/>
                <a:gridCol w="611934"/>
                <a:gridCol w="390209"/>
              </a:tblGrid>
              <a:tr h="452443">
                <a:tc rowSpan="3">
                  <a:txBody>
                    <a:bodyPr/>
                    <a:lstStyle/>
                    <a:p>
                      <a:pPr marL="1524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 gridSpan="2">
                  <a:txBody>
                    <a:bodyPr/>
                    <a:lstStyle/>
                    <a:p>
                      <a:pPr marL="1524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524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i="1" dirty="0">
                          <a:effectLst/>
                        </a:rPr>
                        <a:t>S. </a:t>
                      </a:r>
                      <a:r>
                        <a:rPr lang="en-US" sz="1400" i="1" dirty="0" err="1">
                          <a:effectLst/>
                        </a:rPr>
                        <a:t>aureus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endParaRPr lang="en-US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524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24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i="1" dirty="0">
                          <a:effectLst/>
                        </a:rPr>
                        <a:t>E. coli </a:t>
                      </a:r>
                      <a:endParaRPr lang="en-US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1524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 anchor="b"/>
                </a:tc>
                <a:tc>
                  <a:txBody>
                    <a:bodyPr/>
                    <a:lstStyle/>
                    <a:p>
                      <a:pPr marL="1524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1524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 anchor="b"/>
                </a:tc>
              </a:tr>
              <a:tr h="381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Time of UVA  light exposure (h)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 anchor="b"/>
                </a:tc>
              </a:tr>
              <a:tr h="383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003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1/2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08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 anchor="ctr"/>
                </a:tc>
                <a:tc gridSpan="2">
                  <a:txBody>
                    <a:bodyPr/>
                    <a:lstStyle/>
                    <a:p>
                      <a:pPr marL="4508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0" marR="6413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1/2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 anchor="b"/>
                </a:tc>
                <a:tc>
                  <a:txBody>
                    <a:bodyPr/>
                    <a:lstStyle/>
                    <a:p>
                      <a:pPr marL="47371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 anchor="b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 anchor="b"/>
                </a:tc>
              </a:tr>
              <a:tr h="545890">
                <a:tc>
                  <a:txBody>
                    <a:bodyPr/>
                    <a:lstStyle/>
                    <a:p>
                      <a:pPr marL="774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"/>
                        </a:spcAft>
                      </a:pPr>
                      <a:r>
                        <a:rPr lang="en-US" sz="1100">
                          <a:effectLst/>
                        </a:rPr>
                        <a:t>Sample</a:t>
                      </a:r>
                    </a:p>
                    <a:p>
                      <a:pPr marL="774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CFU/ml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 (%)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CFU/ml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 (%)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CFU/ml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 (%)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CFU/ml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 (%)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CFU/ml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 (%)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CFU/ml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 (%)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</a:tr>
              <a:tr h="571061">
                <a:tc>
                  <a:txBody>
                    <a:bodyPr/>
                    <a:lstStyle/>
                    <a:p>
                      <a:pPr marL="9779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Blank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2921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70"/>
                        </a:spcAft>
                      </a:pPr>
                      <a:r>
                        <a:rPr lang="en-US" sz="1100">
                          <a:effectLst/>
                        </a:rPr>
                        <a:t>2.4×10</a:t>
                      </a:r>
                      <a:r>
                        <a:rPr lang="en-US" sz="1100" baseline="30000">
                          <a:effectLst/>
                        </a:rPr>
                        <a:t>5 </a:t>
                      </a:r>
                      <a:endParaRPr lang="en-US" sz="1100">
                        <a:effectLst/>
                      </a:endParaRPr>
                    </a:p>
                    <a:p>
                      <a:pPr marL="1524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128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40"/>
                        </a:spcAft>
                      </a:pPr>
                      <a:r>
                        <a:rPr lang="en-US" sz="1100">
                          <a:effectLst/>
                        </a:rPr>
                        <a:t>3.7×10</a:t>
                      </a:r>
                      <a:r>
                        <a:rPr lang="en-US" sz="1100" baseline="30000">
                          <a:effectLst/>
                        </a:rPr>
                        <a:t>5 </a:t>
                      </a:r>
                      <a:endParaRPr lang="en-US" sz="1100">
                        <a:effectLst/>
                      </a:endParaRPr>
                    </a:p>
                    <a:p>
                      <a:pPr marL="260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128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 gridSpan="2">
                  <a:txBody>
                    <a:bodyPr/>
                    <a:lstStyle/>
                    <a:p>
                      <a:pPr marL="5461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40"/>
                        </a:spcAft>
                      </a:pPr>
                      <a:r>
                        <a:rPr lang="en-US" sz="1100">
                          <a:effectLst/>
                        </a:rPr>
                        <a:t>3.1×10</a:t>
                      </a:r>
                      <a:r>
                        <a:rPr lang="en-US" sz="1100" baseline="30000">
                          <a:effectLst/>
                        </a:rPr>
                        <a:t>5 </a:t>
                      </a:r>
                      <a:endParaRPr lang="en-US" sz="1100">
                        <a:effectLst/>
                      </a:endParaRPr>
                    </a:p>
                    <a:p>
                      <a:pPr marL="2159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8382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60"/>
                        </a:spcAft>
                      </a:pPr>
                      <a:r>
                        <a:rPr lang="en-US" sz="1100">
                          <a:effectLst/>
                        </a:rPr>
                        <a:t>3.2×10</a:t>
                      </a:r>
                      <a:r>
                        <a:rPr lang="en-US" sz="1100" baseline="30000">
                          <a:effectLst/>
                        </a:rPr>
                        <a:t>5 </a:t>
                      </a:r>
                      <a:endParaRPr lang="en-US" sz="1100">
                        <a:effectLst/>
                      </a:endParaRPr>
                    </a:p>
                    <a:p>
                      <a:pPr marL="488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13081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8382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60"/>
                        </a:spcAft>
                      </a:pPr>
                      <a:r>
                        <a:rPr lang="en-US" sz="1100">
                          <a:effectLst/>
                        </a:rPr>
                        <a:t>6.0×10</a:t>
                      </a:r>
                      <a:r>
                        <a:rPr lang="en-US" sz="1100" baseline="30000">
                          <a:effectLst/>
                        </a:rPr>
                        <a:t>5 </a:t>
                      </a:r>
                      <a:endParaRPr lang="en-US" sz="1100">
                        <a:effectLst/>
                      </a:endParaRPr>
                    </a:p>
                    <a:p>
                      <a:pPr marL="5016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13081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60"/>
                        </a:spcAft>
                      </a:pPr>
                      <a:r>
                        <a:rPr lang="en-US" sz="1100">
                          <a:effectLst/>
                        </a:rPr>
                        <a:t>6.6×10</a:t>
                      </a:r>
                      <a:r>
                        <a:rPr lang="en-US" sz="1100" baseline="30000">
                          <a:effectLst/>
                        </a:rPr>
                        <a:t>5 </a:t>
                      </a:r>
                      <a:endParaRPr lang="en-US" sz="1100">
                        <a:effectLst/>
                      </a:endParaRPr>
                    </a:p>
                    <a:p>
                      <a:pPr marL="317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13271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</a:tr>
              <a:tr h="571061">
                <a:tc>
                  <a:txBody>
                    <a:bodyPr/>
                    <a:lstStyle/>
                    <a:p>
                      <a:pPr marL="0" marR="215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"/>
                        </a:spcAft>
                      </a:pPr>
                      <a:r>
                        <a:rPr lang="en-US" sz="1100">
                          <a:effectLst/>
                        </a:rPr>
                        <a:t>I  </a:t>
                      </a:r>
                    </a:p>
                    <a:p>
                      <a:pPr marL="0" marR="2476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layer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260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1.0×105 </a:t>
                      </a:r>
                    </a:p>
                    <a:p>
                      <a:pPr marL="260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260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58.3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</a:pPr>
                      <a:r>
                        <a:rPr lang="en-US" sz="1100">
                          <a:effectLst/>
                        </a:rPr>
                        <a:t>8.0×10</a:t>
                      </a:r>
                      <a:r>
                        <a:rPr lang="en-US" sz="1100" baseline="30000">
                          <a:effectLst/>
                        </a:rPr>
                        <a:t>4</a:t>
                      </a:r>
                      <a:r>
                        <a:rPr lang="en-US" sz="1100">
                          <a:effectLst/>
                        </a:rPr>
                        <a:t> </a:t>
                      </a:r>
                    </a:p>
                    <a:p>
                      <a:pPr marL="260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4254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78.4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 gridSpan="2">
                  <a:txBody>
                    <a:bodyPr/>
                    <a:lstStyle/>
                    <a:p>
                      <a:pPr marL="2222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78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100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8382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60"/>
                        </a:spcAft>
                      </a:pPr>
                      <a:r>
                        <a:rPr lang="en-US" sz="1100">
                          <a:effectLst/>
                        </a:rPr>
                        <a:t>2.5×10</a:t>
                      </a:r>
                      <a:r>
                        <a:rPr lang="en-US" sz="1100" baseline="30000">
                          <a:effectLst/>
                        </a:rPr>
                        <a:t>5 </a:t>
                      </a:r>
                      <a:endParaRPr lang="en-US" sz="1100">
                        <a:effectLst/>
                      </a:endParaRPr>
                    </a:p>
                    <a:p>
                      <a:pPr marL="488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412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21.9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8382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60"/>
                        </a:spcAft>
                      </a:pPr>
                      <a:r>
                        <a:rPr lang="en-US" sz="1100">
                          <a:effectLst/>
                        </a:rPr>
                        <a:t>2.9×10</a:t>
                      </a:r>
                      <a:r>
                        <a:rPr lang="en-US" sz="1100" baseline="30000">
                          <a:effectLst/>
                        </a:rPr>
                        <a:t>5 </a:t>
                      </a:r>
                      <a:endParaRPr lang="en-US" sz="1100">
                        <a:effectLst/>
                      </a:endParaRPr>
                    </a:p>
                    <a:p>
                      <a:pPr marL="5016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412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51.7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60"/>
                        </a:spcAft>
                      </a:pPr>
                      <a:r>
                        <a:rPr lang="en-US" sz="1100">
                          <a:effectLst/>
                        </a:rPr>
                        <a:t>1.0×10</a:t>
                      </a:r>
                      <a:r>
                        <a:rPr lang="en-US" sz="1100" baseline="30000">
                          <a:effectLst/>
                        </a:rPr>
                        <a:t>5 </a:t>
                      </a:r>
                      <a:endParaRPr lang="en-US" sz="1100">
                        <a:effectLst/>
                      </a:endParaRPr>
                    </a:p>
                    <a:p>
                      <a:pPr marL="317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4254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84.9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</a:tr>
              <a:tr h="446780">
                <a:tc>
                  <a:txBody>
                    <a:bodyPr/>
                    <a:lstStyle/>
                    <a:p>
                      <a:pPr marL="774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"/>
                        </a:spcAft>
                      </a:pPr>
                      <a:r>
                        <a:rPr lang="en-US" sz="1100">
                          <a:effectLst/>
                        </a:rPr>
                        <a:t>    II </a:t>
                      </a:r>
                    </a:p>
                    <a:p>
                      <a:pPr marL="774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layers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2921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70"/>
                        </a:spcAft>
                      </a:pPr>
                      <a:r>
                        <a:rPr lang="en-US" sz="1100">
                          <a:effectLst/>
                        </a:rPr>
                        <a:t>3.7×10</a:t>
                      </a:r>
                      <a:r>
                        <a:rPr lang="en-US" sz="1100" baseline="30000">
                          <a:effectLst/>
                        </a:rPr>
                        <a:t>4 </a:t>
                      </a:r>
                      <a:endParaRPr lang="en-US" sz="1100">
                        <a:effectLst/>
                      </a:endParaRPr>
                    </a:p>
                    <a:p>
                      <a:pPr marL="1524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4254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84.6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55"/>
                        </a:spcAft>
                      </a:pPr>
                      <a:r>
                        <a:rPr lang="en-US" sz="1100">
                          <a:effectLst/>
                        </a:rPr>
                        <a:t>1.0×10</a:t>
                      </a:r>
                      <a:r>
                        <a:rPr lang="en-US" sz="1100" baseline="30000">
                          <a:effectLst/>
                        </a:rPr>
                        <a:t>4 </a:t>
                      </a:r>
                      <a:endParaRPr lang="en-US" sz="1100">
                        <a:effectLst/>
                      </a:endParaRPr>
                    </a:p>
                    <a:p>
                      <a:pPr marL="260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4254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97.3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 gridSpan="2">
                  <a:txBody>
                    <a:bodyPr/>
                    <a:lstStyle/>
                    <a:p>
                      <a:pPr marL="2222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78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100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130810" marR="0" indent="-12954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1.9×10</a:t>
                      </a:r>
                      <a:r>
                        <a:rPr lang="en-US" sz="1100" baseline="30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412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40.6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8382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60"/>
                        </a:spcAft>
                      </a:pPr>
                      <a:r>
                        <a:rPr lang="en-US" sz="1100">
                          <a:effectLst/>
                        </a:rPr>
                        <a:t>1.0×10</a:t>
                      </a:r>
                      <a:r>
                        <a:rPr lang="en-US" sz="1100" baseline="30000">
                          <a:effectLst/>
                        </a:rPr>
                        <a:t>5 </a:t>
                      </a:r>
                      <a:endParaRPr lang="en-US" sz="1100">
                        <a:effectLst/>
                      </a:endParaRPr>
                    </a:p>
                    <a:p>
                      <a:pPr marL="5016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412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83.8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60"/>
                        </a:spcAft>
                      </a:pPr>
                      <a:r>
                        <a:rPr lang="en-US" sz="1100">
                          <a:effectLst/>
                        </a:rPr>
                        <a:t>3.0×10</a:t>
                      </a:r>
                      <a:r>
                        <a:rPr lang="en-US" sz="1100" baseline="30000">
                          <a:effectLst/>
                        </a:rPr>
                        <a:t>4 </a:t>
                      </a:r>
                      <a:endParaRPr lang="en-US" sz="1100">
                        <a:effectLst/>
                      </a:endParaRPr>
                    </a:p>
                    <a:p>
                      <a:pPr marL="317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4254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95.5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</a:tr>
              <a:tr h="533305">
                <a:tc>
                  <a:txBody>
                    <a:bodyPr/>
                    <a:lstStyle/>
                    <a:p>
                      <a:pPr marL="97790" marR="0" indent="882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III layers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2921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35"/>
                        </a:spcAft>
                      </a:pPr>
                      <a:r>
                        <a:rPr lang="en-US" sz="1100">
                          <a:effectLst/>
                        </a:rPr>
                        <a:t>2.9×10</a:t>
                      </a:r>
                      <a:r>
                        <a:rPr lang="en-US" sz="1100" baseline="30000">
                          <a:effectLst/>
                        </a:rPr>
                        <a:t>4</a:t>
                      </a:r>
                      <a:r>
                        <a:rPr lang="en-US" sz="1100">
                          <a:effectLst/>
                        </a:rPr>
                        <a:t> </a:t>
                      </a:r>
                    </a:p>
                    <a:p>
                      <a:pPr marL="1524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4254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87.9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615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65"/>
                        </a:spcAft>
                      </a:pPr>
                      <a:r>
                        <a:rPr lang="en-US" sz="1100">
                          <a:effectLst/>
                        </a:rPr>
                        <a:t> 3.0×10</a:t>
                      </a:r>
                      <a:r>
                        <a:rPr lang="en-US" sz="1100" baseline="30000">
                          <a:effectLst/>
                        </a:rPr>
                        <a:t>3</a:t>
                      </a:r>
                      <a:endParaRPr lang="en-US" sz="1100">
                        <a:effectLst/>
                      </a:endParaRPr>
                    </a:p>
                    <a:p>
                      <a:pPr marL="107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4254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98.2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 gridSpan="2">
                  <a:txBody>
                    <a:bodyPr/>
                    <a:lstStyle/>
                    <a:p>
                      <a:pPr marL="2222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78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100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8382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60"/>
                        </a:spcAft>
                      </a:pPr>
                      <a:r>
                        <a:rPr lang="en-US" sz="1100">
                          <a:effectLst/>
                        </a:rPr>
                        <a:t>1.5×10</a:t>
                      </a:r>
                      <a:r>
                        <a:rPr lang="en-US" sz="1100" baseline="30000">
                          <a:effectLst/>
                        </a:rPr>
                        <a:t>5 </a:t>
                      </a:r>
                      <a:endParaRPr lang="en-US" sz="1100">
                        <a:effectLst/>
                      </a:endParaRPr>
                    </a:p>
                    <a:p>
                      <a:pPr marL="488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412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53.1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132080" marR="0" indent="-13081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6.0×10</a:t>
                      </a:r>
                      <a:r>
                        <a:rPr lang="en-US" sz="1100" baseline="30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412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90.0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60"/>
                        </a:spcAft>
                      </a:pPr>
                      <a:r>
                        <a:rPr lang="en-US" sz="1100">
                          <a:effectLst/>
                        </a:rPr>
                        <a:t>1.0×10</a:t>
                      </a:r>
                      <a:r>
                        <a:rPr lang="en-US" sz="1100" baseline="30000">
                          <a:effectLst/>
                        </a:rPr>
                        <a:t>4 </a:t>
                      </a:r>
                      <a:endParaRPr lang="en-US" sz="1100">
                        <a:effectLst/>
                      </a:endParaRPr>
                    </a:p>
                    <a:p>
                      <a:pPr marL="317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  <a:tc>
                  <a:txBody>
                    <a:bodyPr/>
                    <a:lstStyle/>
                    <a:p>
                      <a:pPr marL="4254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98.5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810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132597" y="1168030"/>
            <a:ext cx="4932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haroni" pitchFamily="2" charset="-79"/>
                <a:ea typeface="+mj-ea"/>
                <a:cs typeface="Aharoni" pitchFamily="2" charset="-79"/>
              </a:rPr>
              <a:t>Antimicrobial activity </a:t>
            </a:r>
            <a:endParaRPr lang="fr-FR" sz="3600" dirty="0">
              <a:solidFill>
                <a:srgbClr val="FF0000"/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0272112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0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gifbt.com/event/176803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5176" y="-294569"/>
            <a:ext cx="305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b="1" dirty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671" y="2193124"/>
            <a:ext cx="6943725" cy="3933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1490" y="1562582"/>
            <a:ext cx="10637138" cy="738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Enzymatic</a:t>
            </a:r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fr-FR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denaturation</a:t>
            </a:r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of </a:t>
            </a:r>
            <a:r>
              <a:rPr lang="fr-FR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wheat</a:t>
            </a:r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gluten (EWG)</a:t>
            </a:r>
            <a:endParaRPr 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1460" y="6150114"/>
            <a:ext cx="9756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Effect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of time on solubility of wheat gluten obtained with different percent of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Alcalase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enzyme</a:t>
            </a:r>
            <a:endParaRPr lang="en-US" sz="20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021912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0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gifbt.com/event/176803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5176" y="-294569"/>
            <a:ext cx="305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b="1" dirty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sz="24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04410107"/>
              </p:ext>
            </p:extLst>
          </p:nvPr>
        </p:nvGraphicFramePr>
        <p:xfrm>
          <a:off x="2240925" y="2604582"/>
          <a:ext cx="6565450" cy="3346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2836869" y="1726655"/>
            <a:ext cx="5138088" cy="880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Mechanical</a:t>
            </a:r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testing</a:t>
            </a:r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</a:t>
            </a:r>
            <a:endParaRPr 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181" y="5848574"/>
            <a:ext cx="10213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           Tensile strength of WG/MFC and EWG/MFC films</a:t>
            </a:r>
            <a:endParaRPr lang="en-US" sz="20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01556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0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gifbt.com/event/176803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5176" y="-294569"/>
            <a:ext cx="305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b="1" dirty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1935" y="3483981"/>
            <a:ext cx="11074400" cy="2428375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4900" b="1" dirty="0" smtClean="0">
                <a:solidFill>
                  <a:srgbClr val="FF0000"/>
                </a:solidFill>
              </a:rPr>
              <a:t/>
            </a:r>
            <a:br>
              <a:rPr lang="en-US" sz="4900" b="1" dirty="0" smtClean="0">
                <a:solidFill>
                  <a:srgbClr val="FF0000"/>
                </a:solidFill>
              </a:rPr>
            </a:br>
            <a:r>
              <a:rPr lang="en-US" sz="4900" b="1" dirty="0">
                <a:solidFill>
                  <a:srgbClr val="FF0000"/>
                </a:solidFill>
              </a:rPr>
              <a:t/>
            </a:r>
            <a:br>
              <a:rPr lang="en-US" sz="4900" b="1" dirty="0">
                <a:solidFill>
                  <a:srgbClr val="FF0000"/>
                </a:solidFill>
              </a:rPr>
            </a:br>
            <a:r>
              <a:rPr lang="en-US" sz="4900" b="1" dirty="0" smtClean="0">
                <a:solidFill>
                  <a:srgbClr val="FF0000"/>
                </a:solidFill>
              </a:rPr>
              <a:t/>
            </a:r>
            <a:br>
              <a:rPr lang="en-US" sz="4900" b="1" dirty="0" smtClean="0">
                <a:solidFill>
                  <a:srgbClr val="FF0000"/>
                </a:solidFill>
              </a:rPr>
            </a:br>
            <a:r>
              <a:rPr lang="en-US" sz="4900" b="1" dirty="0">
                <a:solidFill>
                  <a:srgbClr val="FF0000"/>
                </a:solidFill>
              </a:rPr>
              <a:t/>
            </a:r>
            <a:br>
              <a:rPr lang="en-US" sz="4900" b="1" dirty="0">
                <a:solidFill>
                  <a:srgbClr val="FF0000"/>
                </a:solidFill>
              </a:rPr>
            </a:br>
            <a:r>
              <a:rPr lang="en-US" sz="4900" b="1" dirty="0" smtClean="0">
                <a:solidFill>
                  <a:srgbClr val="FF0000"/>
                </a:solidFill>
              </a:rPr>
              <a:t/>
            </a:r>
            <a:br>
              <a:rPr lang="en-US" sz="4900" b="1" dirty="0" smtClean="0">
                <a:solidFill>
                  <a:srgbClr val="FF0000"/>
                </a:solidFill>
              </a:rPr>
            </a:br>
            <a:r>
              <a:rPr lang="en-US" sz="4900" b="1" dirty="0">
                <a:solidFill>
                  <a:srgbClr val="FF0000"/>
                </a:solidFill>
              </a:rPr>
              <a:t/>
            </a:r>
            <a:br>
              <a:rPr lang="en-US" sz="4900" b="1" dirty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0000FF"/>
                </a:solidFill>
              </a:rPr>
              <a:t>Protein-Based </a:t>
            </a:r>
            <a:r>
              <a:rPr lang="en-US" sz="3600" b="1" dirty="0">
                <a:solidFill>
                  <a:srgbClr val="0000FF"/>
                </a:solidFill>
              </a:rPr>
              <a:t>nanocomposites for Food Packaging</a:t>
            </a:r>
            <a:r>
              <a:rPr lang="en-US" sz="4900" dirty="0">
                <a:solidFill>
                  <a:srgbClr val="FF0000"/>
                </a:solidFill>
              </a:rPr>
              <a:t/>
            </a:r>
            <a:br>
              <a:rPr lang="en-US" sz="49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0000FF"/>
                </a:solidFill>
              </a:rPr>
              <a:t>Academy of Scientific Research and Technology, Egypt &amp; Campus France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63751" y="1887526"/>
            <a:ext cx="10986867" cy="104754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International Project (Imhotep) (2013/2015) </a:t>
            </a:r>
            <a:endParaRPr 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6466972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0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gifbt.com/event/176803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5176" y="-294569"/>
            <a:ext cx="305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b="1" dirty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32580" y="1870698"/>
            <a:ext cx="7377637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Water vapor permeability (WVP)</a:t>
            </a:r>
            <a:r>
              <a:rPr lang="en-US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79871368"/>
              </p:ext>
            </p:extLst>
          </p:nvPr>
        </p:nvGraphicFramePr>
        <p:xfrm>
          <a:off x="2602523" y="3267221"/>
          <a:ext cx="6161649" cy="300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2287695" y="6282714"/>
            <a:ext cx="65900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   WVP of WG/MFC and EWG/MFC films</a:t>
            </a:r>
            <a:endParaRPr lang="en-US" sz="2000" dirty="0" smtClean="0">
              <a:solidFill>
                <a:srgbClr val="0000FF"/>
              </a:solidFill>
              <a:latin typeface="Courier New" panose="02070309020205020404" pitchFamily="49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501719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0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gifbt.com/event/176803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5176" y="-294569"/>
            <a:ext cx="305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b="1" dirty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81095"/>
              </p:ext>
            </p:extLst>
          </p:nvPr>
        </p:nvGraphicFramePr>
        <p:xfrm>
          <a:off x="2240925" y="3019616"/>
          <a:ext cx="6880639" cy="3813301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439534"/>
                <a:gridCol w="3441105"/>
              </a:tblGrid>
              <a:tr h="78379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WG/MFC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4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Sample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angle</a:t>
                      </a:r>
                    </a:p>
                  </a:txBody>
                  <a:tcPr marL="68580" marR="68580" marT="0" marB="0"/>
                </a:tc>
              </a:tr>
              <a:tr h="270336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5 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% MFC                                                                  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10 % MFC                                                                    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15 % MFC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20 % MFC       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25 % MFC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30 % MFC                                                  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                       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30.85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                        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34.77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                         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38.22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                         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39.33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                         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40.5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                          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38.4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34855" y="1551007"/>
            <a:ext cx="6840638" cy="111116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Contact angle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measurment</a:t>
            </a:r>
            <a:r>
              <a:rPr lang="en-US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28384" y="2567274"/>
            <a:ext cx="702095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GulliverRM" charset="0"/>
                <a:cs typeface="Times New Roman" panose="02020603050405020304" pitchFamily="18" charset="0"/>
              </a:rPr>
              <a:t>Contact angle of EWG/MFC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GulliverRM" charset="0"/>
                <a:cs typeface="Times New Roman" panose="02020603050405020304" pitchFamily="18" charset="0"/>
              </a:rPr>
              <a:t> films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534156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157508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gifbt.com/event/176803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5176" y="-294569"/>
            <a:ext cx="305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b="1" dirty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1693" y="2711562"/>
            <a:ext cx="4829336" cy="32454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68770" y="6128570"/>
            <a:ext cx="964012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 </a:t>
            </a:r>
            <a:r>
              <a:rPr lang="en-US" dirty="0" smtClean="0">
                <a:solidFill>
                  <a:srgbClr val="0000FF"/>
                </a:solidFill>
              </a:rPr>
              <a:t>micrographs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EWG/20% MFC (a and b)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EWG/30% MFC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 and d) surface and cross section.</a:t>
            </a:r>
            <a:endParaRPr lang="en-US" sz="16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37144" y="1620455"/>
            <a:ext cx="7940233" cy="99975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Scanning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electrone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microscopy</a:t>
            </a:r>
            <a:r>
              <a:rPr lang="en-US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887545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0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gifbt.com/event/176803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5176" y="-294569"/>
            <a:ext cx="305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b="1" dirty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88019" y="1641893"/>
            <a:ext cx="941600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Conclusion </a:t>
            </a:r>
            <a:r>
              <a:rPr lang="en-US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4090" y="2581153"/>
            <a:ext cx="112853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AdvP7627" charset="0"/>
              </a:rPr>
              <a:t>Filling of chemically and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AdvP7627" charset="0"/>
              </a:rPr>
              <a:t>enzymatically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AdvP7627" charset="0"/>
              </a:rPr>
              <a:t> denatured wheat gluten with MFC enhanced the mechanical and barrier properties of  the prepared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AdvP7627" charset="0"/>
              </a:rPr>
              <a:t>nanocomposites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AdvP7627" charset="0"/>
              </a:rPr>
              <a:t>. However, this enhancement is significant in case of chemical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AdvP7627" charset="0"/>
              </a:rPr>
              <a:t>denaturation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AdvP7627" charset="0"/>
              </a:rPr>
              <a:t> specially for MFC content &gt; 15%.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AdvP7627" charset="0"/>
              </a:rPr>
              <a:t>Attempts to develop thermoplastic films from wheat gluten to replace synthetic polymer based films need more extensive studies to achieve the target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726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0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gifbt.com/event/176803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5176" y="-294569"/>
            <a:ext cx="305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b="1" dirty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18692" y="87796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Acknowledgement</a:t>
            </a:r>
            <a:endParaRPr 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3165" y="2954851"/>
            <a:ext cx="11140350" cy="259860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I would to acknowledge my colleagues:</a:t>
            </a:r>
          </a:p>
          <a:p>
            <a:pPr marL="0" indent="0">
              <a:buFont typeface="Wingdings 2"/>
              <a:buNone/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Dr. </a:t>
            </a:r>
            <a:r>
              <a:rPr lang="en-US" dirty="0" err="1" smtClean="0">
                <a:solidFill>
                  <a:srgbClr val="0000FF"/>
                </a:solidFill>
                <a:latin typeface="+mj-lt"/>
              </a:rPr>
              <a:t>Enas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A. Hassan assistant prof. </a:t>
            </a:r>
            <a:r>
              <a:rPr lang="en-US" smtClean="0">
                <a:solidFill>
                  <a:srgbClr val="0000FF"/>
                </a:solidFill>
                <a:latin typeface="+mj-lt"/>
              </a:rPr>
              <a:t>and Dr. </a:t>
            </a:r>
            <a:r>
              <a:rPr lang="en-US" dirty="0" err="1" smtClean="0">
                <a:solidFill>
                  <a:srgbClr val="0000FF"/>
                </a:solidFill>
                <a:latin typeface="+mj-lt"/>
              </a:rPr>
              <a:t>Ragab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j-lt"/>
              </a:rPr>
              <a:t>Abou-Zeid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Researcher.</a:t>
            </a:r>
          </a:p>
          <a:p>
            <a:pPr marL="0" indent="0">
              <a:buFont typeface="Wingdings 2"/>
              <a:buNone/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The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authors acknowledge the Academy of Scientific Research and Technology, Egypt (National Research Center) &amp; Scientific sector of the French institute of Egypt (Grenoble Institute of Technology, </a:t>
            </a:r>
            <a:r>
              <a:rPr lang="en-US" dirty="0" err="1" smtClean="0">
                <a:solidFill>
                  <a:srgbClr val="0000FF"/>
                </a:solidFill>
                <a:latin typeface="+mj-lt"/>
              </a:rPr>
              <a:t>Pagora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, Grenoble , France)</a:t>
            </a:r>
            <a:r>
              <a:rPr lang="en-US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for their financial support.</a:t>
            </a:r>
          </a:p>
          <a:p>
            <a:pPr marL="0" indent="0">
              <a:buFont typeface="Wingdings 2"/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4179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0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gifbt.com/event/176803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5176" y="-294569"/>
            <a:ext cx="305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b="1" dirty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sz="2400" dirty="0"/>
          </a:p>
        </p:txBody>
      </p:sp>
      <p:pic>
        <p:nvPicPr>
          <p:cNvPr id="8" name="Picture 2" descr="F:\references\thank-yo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3345" y="1312091"/>
            <a:ext cx="6963509" cy="522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68286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0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gifbt.com/event/176803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5176" y="-294569"/>
            <a:ext cx="305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b="1" dirty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9874" y="1851950"/>
            <a:ext cx="11074400" cy="3216783"/>
          </a:xfrm>
        </p:spPr>
        <p:txBody>
          <a:bodyPr>
            <a:normAutofit/>
          </a:bodyPr>
          <a:lstStyle/>
          <a:p>
            <a:pPr marL="0" indent="0"/>
            <a:r>
              <a:rPr lang="en-US" sz="4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                     Objective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>
                <a:solidFill>
                  <a:srgbClr val="0000FF"/>
                </a:solidFill>
              </a:rPr>
              <a:t>The purpose is to </a:t>
            </a:r>
            <a:r>
              <a:rPr lang="en-US" sz="3600" dirty="0" smtClean="0">
                <a:solidFill>
                  <a:srgbClr val="0000FF"/>
                </a:solidFill>
              </a:rPr>
              <a:t>examine the role of </a:t>
            </a:r>
            <a:r>
              <a:rPr lang="en-US" sz="3600" dirty="0" err="1" smtClean="0">
                <a:solidFill>
                  <a:srgbClr val="0000FF"/>
                </a:solidFill>
              </a:rPr>
              <a:t>nanocellulose</a:t>
            </a:r>
            <a:r>
              <a:rPr lang="en-US" sz="3600" dirty="0" smtClean="0">
                <a:solidFill>
                  <a:srgbClr val="0000FF"/>
                </a:solidFill>
              </a:rPr>
              <a:t> (CNC and MFC) as a reinforcing agent on the chemically and </a:t>
            </a:r>
            <a:r>
              <a:rPr lang="en-US" sz="3600" dirty="0" err="1" smtClean="0">
                <a:solidFill>
                  <a:srgbClr val="0000FF"/>
                </a:solidFill>
              </a:rPr>
              <a:t>enzymatically</a:t>
            </a:r>
            <a:r>
              <a:rPr lang="en-US" sz="3600" dirty="0" smtClean="0">
                <a:solidFill>
                  <a:srgbClr val="0000FF"/>
                </a:solidFill>
              </a:rPr>
              <a:t> denatured wheat gluten films.</a:t>
            </a:r>
            <a:br>
              <a:rPr lang="en-US" sz="3600" dirty="0" smtClean="0">
                <a:solidFill>
                  <a:srgbClr val="0000FF"/>
                </a:solidFill>
              </a:rPr>
            </a:b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832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131" y="145933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gifbt.com/event/176803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5176" y="-294569"/>
            <a:ext cx="305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b="1" dirty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5197" y="2749688"/>
            <a:ext cx="8305800" cy="13716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Verdana" pitchFamily="34" charset="0"/>
                <a:cs typeface="Aharoni" pitchFamily="2" charset="-79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8972714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0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gifbt.com/event/176803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5176" y="-294569"/>
            <a:ext cx="305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b="1" dirty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20483"/>
            <a:ext cx="9460556" cy="70856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Cellulose </a:t>
            </a:r>
            <a:endParaRPr lang="en-US" sz="4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61802" y="3469827"/>
            <a:ext cx="9201921" cy="2731999"/>
            <a:chOff x="1194516" y="3791798"/>
            <a:chExt cx="9201921" cy="27319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4516" y="3791798"/>
              <a:ext cx="9201921" cy="273199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013656" y="5834130"/>
              <a:ext cx="656823" cy="4765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04395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0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gifbt.com/event/176803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5176" y="-294569"/>
            <a:ext cx="305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b="1" dirty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0400" y="2084436"/>
            <a:ext cx="9460556" cy="708565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Nanocellulose</a:t>
            </a:r>
            <a:r>
              <a:rPr lang="fr-FR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sz="36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07588" y="3741852"/>
            <a:ext cx="8076226" cy="2531206"/>
            <a:chOff x="1924707" y="3469826"/>
            <a:chExt cx="8076226" cy="25312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4707" y="3469826"/>
              <a:ext cx="3697660" cy="25312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2367" y="3469826"/>
              <a:ext cx="4378566" cy="2531206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046009" y="6114781"/>
            <a:ext cx="9659154" cy="657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FF"/>
                </a:solidFill>
                <a:latin typeface="+mj-lt"/>
              </a:rPr>
              <a:t>TEM of </a:t>
            </a:r>
            <a:r>
              <a:rPr lang="fr-FR" dirty="0" err="1" smtClean="0">
                <a:solidFill>
                  <a:srgbClr val="0000FF"/>
                </a:solidFill>
                <a:latin typeface="+mj-lt"/>
              </a:rPr>
              <a:t>nanofibers</a:t>
            </a:r>
            <a:r>
              <a:rPr lang="fr-FR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latin typeface="+mj-lt"/>
              </a:rPr>
              <a:t>isolated</a:t>
            </a:r>
            <a:r>
              <a:rPr lang="fr-FR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latin typeface="+mj-lt"/>
              </a:rPr>
              <a:t>from</a:t>
            </a:r>
            <a:r>
              <a:rPr lang="fr-FR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latin typeface="+mj-lt"/>
              </a:rPr>
              <a:t>rice</a:t>
            </a:r>
            <a:r>
              <a:rPr lang="fr-FR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latin typeface="+mj-lt"/>
              </a:rPr>
              <a:t>straw</a:t>
            </a:r>
            <a:r>
              <a:rPr lang="fr-FR" dirty="0" smtClean="0">
                <a:solidFill>
                  <a:srgbClr val="0000FF"/>
                </a:solidFill>
                <a:latin typeface="+mj-lt"/>
              </a:rPr>
              <a:t> (a) and bagasse (b) (Hassan et al., 2010 &amp; 2012)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4091" y="2940264"/>
            <a:ext cx="11028051" cy="708565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err="1">
                <a:solidFill>
                  <a:srgbClr val="0000FF"/>
                </a:solidFill>
              </a:rPr>
              <a:t>Microfibrillated</a:t>
            </a:r>
            <a:r>
              <a:rPr lang="fr-FR" sz="3200" b="1" dirty="0">
                <a:solidFill>
                  <a:srgbClr val="0000FF"/>
                </a:solidFill>
              </a:rPr>
              <a:t> cellulose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89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0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gifbt.com/event/176803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5176" y="-294569"/>
            <a:ext cx="305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b="1" dirty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66716" y="2035637"/>
            <a:ext cx="9460556" cy="708565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</a:t>
            </a:r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ellulose nanocrystals</a:t>
            </a:r>
            <a:endParaRPr 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925" y="3172465"/>
            <a:ext cx="7459901" cy="29839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33466" y="5961330"/>
            <a:ext cx="9659154" cy="657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FF"/>
                </a:solidFill>
                <a:latin typeface="+mj-lt"/>
              </a:rPr>
              <a:t>The nanostructure of (a) bagasse and </a:t>
            </a:r>
            <a:r>
              <a:rPr lang="fr-FR" dirty="0" err="1">
                <a:solidFill>
                  <a:srgbClr val="0000FF"/>
                </a:solidFill>
                <a:latin typeface="+mj-lt"/>
              </a:rPr>
              <a:t>rice</a:t>
            </a:r>
            <a:r>
              <a:rPr lang="fr-FR" dirty="0">
                <a:solidFill>
                  <a:srgbClr val="0000FF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latin typeface="+mj-lt"/>
              </a:rPr>
              <a:t>straw</a:t>
            </a:r>
            <a:r>
              <a:rPr lang="fr-FR" dirty="0" smtClean="0">
                <a:solidFill>
                  <a:srgbClr val="0000FF"/>
                </a:solidFill>
                <a:latin typeface="+mj-lt"/>
              </a:rPr>
              <a:t> (b) (Hassan et al., 2009)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50047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0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gifbt.com/event/176803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5176" y="-294569"/>
            <a:ext cx="305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b="1" dirty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315" y="2900374"/>
            <a:ext cx="6157292" cy="3054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7877" y="1944208"/>
            <a:ext cx="9460556" cy="708565"/>
          </a:xfrm>
        </p:spPr>
        <p:txBody>
          <a:bodyPr>
            <a:normAutofit/>
          </a:bodyPr>
          <a:lstStyle/>
          <a:p>
            <a:pPr algn="ctr"/>
            <a:r>
              <a:rPr lang="fr-FR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Wheat</a:t>
            </a:r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gluten  </a:t>
            </a:r>
            <a:endParaRPr 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107" y="5960362"/>
            <a:ext cx="9659154" cy="657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FF"/>
                </a:solidFill>
                <a:latin typeface="+mj-lt"/>
              </a:rPr>
              <a:t>   The structure of </a:t>
            </a:r>
            <a:r>
              <a:rPr lang="fr-FR" dirty="0" err="1" smtClean="0">
                <a:solidFill>
                  <a:srgbClr val="0000FF"/>
                </a:solidFill>
                <a:latin typeface="+mj-lt"/>
              </a:rPr>
              <a:t>wheat</a:t>
            </a:r>
            <a:r>
              <a:rPr lang="fr-FR" dirty="0" smtClean="0">
                <a:solidFill>
                  <a:srgbClr val="0000FF"/>
                </a:solidFill>
                <a:latin typeface="+mj-lt"/>
              </a:rPr>
              <a:t> gluten 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75042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541588_8e4991492bfb42e2ad617c61cbcbf34c.jpg_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05" y="0"/>
            <a:ext cx="1034295" cy="1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gifbt.com/event/176803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2818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5176" y="-294569"/>
            <a:ext cx="3053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2400" b="1" dirty="0">
                <a:solidFill>
                  <a:srgbClr val="4C4C4E"/>
                </a:solidFill>
                <a:latin typeface="Tw Cen MT" panose="020B0602020104020603" pitchFamily="34" charset="0"/>
              </a:rPr>
              <a:t>Recycling Expo-2015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856849" y="2529046"/>
            <a:ext cx="6358597" cy="10410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Denaturation of protein</a:t>
            </a:r>
          </a:p>
          <a:p>
            <a:pPr algn="ctr"/>
            <a:endPara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Oval 3"/>
          <p:cNvSpPr/>
          <p:nvPr/>
        </p:nvSpPr>
        <p:spPr>
          <a:xfrm>
            <a:off x="8111497" y="4680132"/>
            <a:ext cx="3113318" cy="116761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Enzymatic </a:t>
            </a:r>
            <a:r>
              <a:rPr lang="en-US" sz="2800" dirty="0" smtClean="0">
                <a:solidFill>
                  <a:srgbClr val="0000FF"/>
                </a:solidFill>
              </a:rPr>
              <a:t>denaturation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79491" y="4679059"/>
            <a:ext cx="3113318" cy="116761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0000FF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Chemical </a:t>
            </a:r>
            <a:r>
              <a:rPr lang="en-US" sz="2800" dirty="0">
                <a:solidFill>
                  <a:srgbClr val="0000FF"/>
                </a:solidFill>
              </a:rPr>
              <a:t>denaturation</a:t>
            </a:r>
          </a:p>
          <a:p>
            <a:pPr algn="ctr"/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94516" y="4679059"/>
            <a:ext cx="3113318" cy="116761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00FF"/>
                </a:solidFill>
              </a:rPr>
              <a:t>Heat </a:t>
            </a:r>
            <a:r>
              <a:rPr lang="fr-FR" sz="2800" dirty="0" err="1">
                <a:solidFill>
                  <a:srgbClr val="0000FF"/>
                </a:solidFill>
              </a:rPr>
              <a:t>denaturation</a:t>
            </a:r>
            <a:r>
              <a:rPr lang="fr-FR" sz="2800" dirty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7" name="Elbow Connector 16"/>
          <p:cNvCxnSpPr>
            <a:stCxn id="3" idx="2"/>
            <a:endCxn id="4" idx="0"/>
          </p:cNvCxnSpPr>
          <p:nvPr/>
        </p:nvCxnSpPr>
        <p:spPr>
          <a:xfrm rot="16200000" flipH="1">
            <a:off x="7297114" y="2309090"/>
            <a:ext cx="1110076" cy="3632008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3" idx="2"/>
            <a:endCxn id="9" idx="0"/>
          </p:cNvCxnSpPr>
          <p:nvPr/>
        </p:nvCxnSpPr>
        <p:spPr>
          <a:xfrm rot="5400000">
            <a:off x="3839161" y="2482071"/>
            <a:ext cx="1109003" cy="3284973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" idx="2"/>
            <a:endCxn id="8" idx="0"/>
          </p:cNvCxnSpPr>
          <p:nvPr/>
        </p:nvCxnSpPr>
        <p:spPr>
          <a:xfrm>
            <a:off x="6036148" y="3570056"/>
            <a:ext cx="2" cy="11090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83147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817</Words>
  <Application>Microsoft Office PowerPoint</Application>
  <PresentationFormat>Widescreen</PresentationFormat>
  <Paragraphs>277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AdvP7627</vt:lpstr>
      <vt:lpstr>Aharoni</vt:lpstr>
      <vt:lpstr>Arial</vt:lpstr>
      <vt:lpstr>Calibri</vt:lpstr>
      <vt:lpstr>Constantia</vt:lpstr>
      <vt:lpstr>Courier New</vt:lpstr>
      <vt:lpstr>GulliverRM</vt:lpstr>
      <vt:lpstr>MLFAK P+ Gulliver IT</vt:lpstr>
      <vt:lpstr>Times New Roman</vt:lpstr>
      <vt:lpstr>Traditional Arabic</vt:lpstr>
      <vt:lpstr>Tw Cen MT</vt:lpstr>
      <vt:lpstr>Verdana</vt:lpstr>
      <vt:lpstr>Wingdings</vt:lpstr>
      <vt:lpstr>Wingdings 2</vt:lpstr>
      <vt:lpstr>Flow</vt:lpstr>
      <vt:lpstr>Comparative study of enzymatic and chemical denaturation of wheat gluten and their cellulosic nanocomposites  By   Nahla A. El-Wakil Cellulose &amp; Paper Dept. National Research Center Cairo, Egypt</vt:lpstr>
      <vt:lpstr>      Protein-Based nanocomposites for Food Packaging Academy of Scientific Research and Technology, Egypt &amp; Campus France  </vt:lpstr>
      <vt:lpstr>                        Objective The purpose is to examine the role of nanocellulose (CNC and MFC) as a reinforcing agent on the chemically and enzymatically denatured wheat gluten films. </vt:lpstr>
      <vt:lpstr>Introduction</vt:lpstr>
      <vt:lpstr> Cellulose </vt:lpstr>
      <vt:lpstr>Nanocellulose </vt:lpstr>
      <vt:lpstr>Cellulose nanocrystals</vt:lpstr>
      <vt:lpstr>Wheat gluten  </vt:lpstr>
      <vt:lpstr>PowerPoint Presentation</vt:lpstr>
      <vt:lpstr>PowerPoint Presentation</vt:lpstr>
      <vt:lpstr>Charcterization  </vt:lpstr>
      <vt:lpstr>PowerPoint Presentation</vt:lpstr>
      <vt:lpstr>PowerPoint Presentation</vt:lpstr>
      <vt:lpstr>PowerPoint Presentation</vt:lpstr>
      <vt:lpstr>PowerPoint Presentation</vt:lpstr>
      <vt:lpstr>Mechanical testing  </vt:lpstr>
      <vt:lpstr>PowerPoint Presentation</vt:lpstr>
      <vt:lpstr>PowerPoint Presentation</vt:lpstr>
      <vt:lpstr>PowerPoint Presentation</vt:lpstr>
      <vt:lpstr>Water vapor permeability (WVP) </vt:lpstr>
      <vt:lpstr>Contact angle measurment </vt:lpstr>
      <vt:lpstr>Scanning electrone microscopy </vt:lpstr>
      <vt:lpstr>Conclusion  </vt:lpstr>
      <vt:lpstr>Acknowledgement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study of enzymatic and chemical denaturation of wheat gluten and their cellulosic nanocomposites.  By  Prof. Nahla A. El-Wakil Cellulose &amp; Paper Dept. National Research Center Cairo, Egypt</dc:title>
  <dc:creator>Ragab Abouzeid</dc:creator>
  <cp:lastModifiedBy>Nahla El-Wakil</cp:lastModifiedBy>
  <cp:revision>96</cp:revision>
  <dcterms:created xsi:type="dcterms:W3CDTF">2015-07-05T12:51:02Z</dcterms:created>
  <dcterms:modified xsi:type="dcterms:W3CDTF">2015-07-21T21:01:44Z</dcterms:modified>
</cp:coreProperties>
</file>