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63" r:id="rId3"/>
    <p:sldId id="290" r:id="rId4"/>
    <p:sldId id="287" r:id="rId5"/>
    <p:sldId id="311" r:id="rId6"/>
    <p:sldId id="286" r:id="rId7"/>
    <p:sldId id="289" r:id="rId8"/>
    <p:sldId id="300" r:id="rId9"/>
    <p:sldId id="296" r:id="rId10"/>
    <p:sldId id="305" r:id="rId11"/>
    <p:sldId id="312" r:id="rId12"/>
    <p:sldId id="303" r:id="rId13"/>
    <p:sldId id="293" r:id="rId14"/>
    <p:sldId id="264" r:id="rId15"/>
    <p:sldId id="272" r:id="rId16"/>
    <p:sldId id="298" r:id="rId17"/>
    <p:sldId id="283" r:id="rId18"/>
    <p:sldId id="265" r:id="rId19"/>
    <p:sldId id="284" r:id="rId20"/>
    <p:sldId id="285" r:id="rId21"/>
    <p:sldId id="261" r:id="rId22"/>
    <p:sldId id="276" r:id="rId23"/>
    <p:sldId id="306" r:id="rId24"/>
    <p:sldId id="313" r:id="rId25"/>
    <p:sldId id="299" r:id="rId26"/>
    <p:sldId id="278" r:id="rId27"/>
    <p:sldId id="282" r:id="rId28"/>
    <p:sldId id="307" r:id="rId29"/>
    <p:sldId id="308" r:id="rId30"/>
    <p:sldId id="309" r:id="rId31"/>
    <p:sldId id="262" r:id="rId32"/>
    <p:sldId id="310" r:id="rId33"/>
    <p:sldId id="27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F0F9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2570" autoAdjust="0"/>
  </p:normalViewPr>
  <p:slideViewPr>
    <p:cSldViewPr>
      <p:cViewPr varScale="1">
        <p:scale>
          <a:sx n="75" d="100"/>
          <a:sy n="75" d="100"/>
        </p:scale>
        <p:origin x="-12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ULTRY%20SCIENCE\Desktop\New%20Microsoft%20Office%20Excel%20Workshe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style val="42"/>
  <c:chart>
    <c:autoTitleDeleted val="1"/>
    <c:plotArea>
      <c:layout>
        <c:manualLayout>
          <c:layoutTarget val="inner"/>
          <c:xMode val="edge"/>
          <c:yMode val="edge"/>
          <c:x val="0.49406102362204746"/>
          <c:y val="0.21118511227763195"/>
          <c:w val="0.47328893263342081"/>
          <c:h val="0.75476961213181759"/>
        </c:manualLayout>
      </c:layout>
      <c:pieChart>
        <c:varyColors val="1"/>
        <c:ser>
          <c:idx val="0"/>
          <c:order val="0"/>
          <c:explosion val="25"/>
          <c:dPt>
            <c:idx val="0"/>
            <c:spPr>
              <a:solidFill>
                <a:srgbClr val="FFFF00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</c:dLbl>
            <c:showPercent val="1"/>
            <c:showLeaderLines val="1"/>
          </c:dLbls>
          <c:cat>
            <c:strRef>
              <c:f>Sheet1!$D$15:$D$19</c:f>
              <c:strCache>
                <c:ptCount val="5"/>
                <c:pt idx="0">
                  <c:v>FOOD</c:v>
                </c:pt>
                <c:pt idx="1">
                  <c:v>POULTRY FEED </c:v>
                </c:pt>
                <c:pt idx="2">
                  <c:v>CATTLE FEED </c:v>
                </c:pt>
                <c:pt idx="3">
                  <c:v>STARCH AND BREWARS INDUSTRY </c:v>
                </c:pt>
                <c:pt idx="4">
                  <c:v>SEED</c:v>
                </c:pt>
              </c:strCache>
            </c:strRef>
          </c:cat>
          <c:val>
            <c:numRef>
              <c:f>Sheet1!$E$15:$E$19</c:f>
              <c:numCache>
                <c:formatCode>General</c:formatCode>
                <c:ptCount val="5"/>
                <c:pt idx="0">
                  <c:v>46</c:v>
                </c:pt>
                <c:pt idx="1">
                  <c:v>19.600000000000001</c:v>
                </c:pt>
                <c:pt idx="2">
                  <c:v>14</c:v>
                </c:pt>
                <c:pt idx="3">
                  <c:v>19</c:v>
                </c:pt>
                <c:pt idx="4">
                  <c:v>1.5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>
        <c:manualLayout>
          <c:xMode val="edge"/>
          <c:yMode val="edge"/>
          <c:x val="0"/>
          <c:y val="0.16704966686856457"/>
          <c:w val="0.45241382327209118"/>
          <c:h val="0.68402194517352044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Relationship Id="rId4" Type="http://schemas.openxmlformats.org/officeDocument/2006/relationships/image" Target="../media/image9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Relationship Id="rId4" Type="http://schemas.openxmlformats.org/officeDocument/2006/relationships/image" Target="../media/image9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13790D-3478-4CEC-A52A-A921971A9DFD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6E358E06-D4F6-4D3C-8910-E3D5E449AFB4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TOTAL </a:t>
          </a:r>
          <a:r>
            <a:rPr lang="en-US" b="1" dirty="0" smtClean="0">
              <a:solidFill>
                <a:srgbClr val="FF0000"/>
              </a:solidFill>
            </a:rPr>
            <a:t>POPULATION</a:t>
          </a:r>
        </a:p>
        <a:p>
          <a:r>
            <a:rPr lang="en-US" b="1" dirty="0" smtClean="0">
              <a:solidFill>
                <a:srgbClr val="FF0000"/>
              </a:solidFill>
            </a:rPr>
            <a:t>648.78MM</a:t>
          </a:r>
          <a:endParaRPr lang="en-IN" b="1" dirty="0">
            <a:solidFill>
              <a:srgbClr val="FF0000"/>
            </a:solidFill>
          </a:endParaRPr>
        </a:p>
      </dgm:t>
    </dgm:pt>
    <dgm:pt modelId="{65C4ECD2-373E-47B3-B973-2AD69D970F16}" type="parTrans" cxnId="{061D5B60-68AE-4476-BD1E-C71E88654C0F}">
      <dgm:prSet/>
      <dgm:spPr/>
      <dgm:t>
        <a:bodyPr/>
        <a:lstStyle/>
        <a:p>
          <a:endParaRPr lang="en-IN"/>
        </a:p>
      </dgm:t>
    </dgm:pt>
    <dgm:pt modelId="{4556958D-CBB3-4A8B-B23E-A5FD0D65AA2E}" type="sibTrans" cxnId="{061D5B60-68AE-4476-BD1E-C71E88654C0F}">
      <dgm:prSet/>
      <dgm:spPr/>
      <dgm:t>
        <a:bodyPr/>
        <a:lstStyle/>
        <a:p>
          <a:endParaRPr lang="en-IN"/>
        </a:p>
      </dgm:t>
    </dgm:pt>
    <dgm:pt modelId="{EF9EA9D4-4846-4390-8F86-F4F4422E8A1E}">
      <dgm:prSet phldrT="[Text]" custT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n-US" sz="4400" dirty="0" smtClean="0">
              <a:solidFill>
                <a:schemeClr val="tx1"/>
              </a:solidFill>
            </a:rPr>
            <a:t>27.6 </a:t>
          </a:r>
          <a:r>
            <a:rPr lang="en-US" sz="4400" dirty="0" smtClean="0">
              <a:solidFill>
                <a:schemeClr val="tx1"/>
              </a:solidFill>
            </a:rPr>
            <a:t>MM</a:t>
          </a:r>
          <a:endParaRPr lang="en-IN" sz="4400" dirty="0">
            <a:solidFill>
              <a:schemeClr val="tx1"/>
            </a:solidFill>
          </a:endParaRPr>
        </a:p>
      </dgm:t>
    </dgm:pt>
    <dgm:pt modelId="{E9BAE020-34B5-4E87-922D-3BEC0EE207F5}" type="parTrans" cxnId="{8D413CA9-C5F6-4AB2-8750-C8EDCBB2D67B}">
      <dgm:prSet/>
      <dgm:spPr/>
      <dgm:t>
        <a:bodyPr/>
        <a:lstStyle/>
        <a:p>
          <a:endParaRPr lang="en-IN"/>
        </a:p>
      </dgm:t>
    </dgm:pt>
    <dgm:pt modelId="{95B4EA2B-6E78-4880-8A94-764F6BBE3991}" type="sibTrans" cxnId="{8D413CA9-C5F6-4AB2-8750-C8EDCBB2D67B}">
      <dgm:prSet/>
      <dgm:spPr/>
      <dgm:t>
        <a:bodyPr/>
        <a:lstStyle/>
        <a:p>
          <a:endParaRPr lang="en-IN"/>
        </a:p>
      </dgm:t>
    </dgm:pt>
    <dgm:pt modelId="{B24B4D5B-80AF-4D6A-BB11-C141FE5CE468}">
      <dgm:prSet phldrT="[Text]" custT="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en-US" sz="4000" dirty="0" smtClean="0">
              <a:solidFill>
                <a:schemeClr val="tx1"/>
              </a:solidFill>
            </a:rPr>
            <a:t>617.77 </a:t>
          </a:r>
          <a:r>
            <a:rPr lang="en-US" sz="4000" dirty="0" smtClean="0">
              <a:solidFill>
                <a:schemeClr val="tx1"/>
              </a:solidFill>
            </a:rPr>
            <a:t>MM</a:t>
          </a:r>
          <a:endParaRPr lang="en-IN" sz="4000" dirty="0">
            <a:solidFill>
              <a:schemeClr val="tx1"/>
            </a:solidFill>
          </a:endParaRPr>
        </a:p>
      </dgm:t>
    </dgm:pt>
    <dgm:pt modelId="{4D80D32D-0410-401D-B74D-0048AF128455}" type="parTrans" cxnId="{538BA386-EDC4-4FC3-9F03-37782DD926A6}">
      <dgm:prSet/>
      <dgm:spPr/>
      <dgm:t>
        <a:bodyPr/>
        <a:lstStyle/>
        <a:p>
          <a:endParaRPr lang="en-IN"/>
        </a:p>
      </dgm:t>
    </dgm:pt>
    <dgm:pt modelId="{26F460C4-DCE8-47A1-816C-E4CDFBFE66A5}" type="sibTrans" cxnId="{538BA386-EDC4-4FC3-9F03-37782DD926A6}">
      <dgm:prSet/>
      <dgm:spPr/>
      <dgm:t>
        <a:bodyPr/>
        <a:lstStyle/>
        <a:p>
          <a:endParaRPr lang="en-IN"/>
        </a:p>
      </dgm:t>
    </dgm:pt>
    <dgm:pt modelId="{FAF0350E-DC2B-49B9-A321-DDE6F7327B7C}">
      <dgm:prSet phldrT="[Text]" custT="1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r>
            <a:rPr lang="en-US" sz="4400" dirty="0" smtClean="0">
              <a:solidFill>
                <a:schemeClr val="tx1"/>
              </a:solidFill>
            </a:rPr>
            <a:t>3.5 </a:t>
          </a:r>
          <a:r>
            <a:rPr lang="en-US" sz="4400" dirty="0" smtClean="0">
              <a:solidFill>
                <a:schemeClr val="tx1"/>
              </a:solidFill>
            </a:rPr>
            <a:t>MM</a:t>
          </a:r>
          <a:endParaRPr lang="en-IN" sz="4400" dirty="0">
            <a:solidFill>
              <a:schemeClr val="tx1"/>
            </a:solidFill>
          </a:endParaRPr>
        </a:p>
      </dgm:t>
    </dgm:pt>
    <dgm:pt modelId="{EDE9757F-987D-4A89-B746-C816AFD05593}" type="parTrans" cxnId="{EBA23A5A-CBE3-4CD5-9E71-8099B03017C2}">
      <dgm:prSet/>
      <dgm:spPr/>
      <dgm:t>
        <a:bodyPr/>
        <a:lstStyle/>
        <a:p>
          <a:endParaRPr lang="en-IN"/>
        </a:p>
      </dgm:t>
    </dgm:pt>
    <dgm:pt modelId="{5024393F-DA9F-491D-B04A-228661520FDD}" type="sibTrans" cxnId="{EBA23A5A-CBE3-4CD5-9E71-8099B03017C2}">
      <dgm:prSet/>
      <dgm:spPr/>
      <dgm:t>
        <a:bodyPr/>
        <a:lstStyle/>
        <a:p>
          <a:endParaRPr lang="en-IN"/>
        </a:p>
      </dgm:t>
    </dgm:pt>
    <dgm:pt modelId="{6FBDF990-01C6-49B8-8B78-C59DD4C6E4C7}" type="pres">
      <dgm:prSet presAssocID="{1F13790D-3478-4CEC-A52A-A921971A9DF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52C8DC8-AA09-4DD9-AD13-593ADE5A8E6E}" type="pres">
      <dgm:prSet presAssocID="{6E358E06-D4F6-4D3C-8910-E3D5E449AFB4}" presName="centerShape" presStyleLbl="node0" presStyleIdx="0" presStyleCnt="1" custScaleX="83428" custLinFactNeighborX="129" custLinFactNeighborY="7853"/>
      <dgm:spPr/>
      <dgm:t>
        <a:bodyPr/>
        <a:lstStyle/>
        <a:p>
          <a:endParaRPr lang="en-IN"/>
        </a:p>
      </dgm:t>
    </dgm:pt>
    <dgm:pt modelId="{5F868A35-A5C8-49C9-81A6-AB67A8BB6D92}" type="pres">
      <dgm:prSet presAssocID="{E9BAE020-34B5-4E87-922D-3BEC0EE207F5}" presName="parTrans" presStyleLbl="bgSibTrans2D1" presStyleIdx="0" presStyleCnt="3"/>
      <dgm:spPr/>
      <dgm:t>
        <a:bodyPr/>
        <a:lstStyle/>
        <a:p>
          <a:endParaRPr lang="en-IN"/>
        </a:p>
      </dgm:t>
    </dgm:pt>
    <dgm:pt modelId="{68852FCC-387F-4C85-8592-F1346AB4E578}" type="pres">
      <dgm:prSet presAssocID="{EF9EA9D4-4846-4390-8F86-F4F4422E8A1E}" presName="node" presStyleLbl="node1" presStyleIdx="0" presStyleCnt="3" custScaleX="121031" custScaleY="74343" custRadScaleRad="96592" custRadScaleInc="1094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44FED7B-923C-4671-891D-66B36151A8B0}" type="pres">
      <dgm:prSet presAssocID="{4D80D32D-0410-401D-B74D-0048AF128455}" presName="parTrans" presStyleLbl="bgSibTrans2D1" presStyleIdx="1" presStyleCnt="3"/>
      <dgm:spPr/>
      <dgm:t>
        <a:bodyPr/>
        <a:lstStyle/>
        <a:p>
          <a:endParaRPr lang="en-IN"/>
        </a:p>
      </dgm:t>
    </dgm:pt>
    <dgm:pt modelId="{FD389568-4B68-48A4-8782-BED09F1D0FC8}" type="pres">
      <dgm:prSet presAssocID="{B24B4D5B-80AF-4D6A-BB11-C141FE5CE468}" presName="node" presStyleLbl="node1" presStyleIdx="1" presStyleCnt="3" custScaleX="134321" custScaleY="80727" custRadScaleRad="102952" custRadScaleInc="33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AFC9F04-FDF2-433C-A984-A5EE6F0416C8}" type="pres">
      <dgm:prSet presAssocID="{EDE9757F-987D-4A89-B746-C816AFD05593}" presName="parTrans" presStyleLbl="bgSibTrans2D1" presStyleIdx="2" presStyleCnt="3"/>
      <dgm:spPr/>
      <dgm:t>
        <a:bodyPr/>
        <a:lstStyle/>
        <a:p>
          <a:endParaRPr lang="en-IN"/>
        </a:p>
      </dgm:t>
    </dgm:pt>
    <dgm:pt modelId="{D971154A-1C21-4E7D-A80D-30E6D05EF5D5}" type="pres">
      <dgm:prSet presAssocID="{FAF0350E-DC2B-49B9-A321-DDE6F7327B7C}" presName="node" presStyleLbl="node1" presStyleIdx="2" presStyleCnt="3" custScaleX="134311" custScaleY="71324" custRadScaleRad="93151" custRadScaleInc="-686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8D413CA9-C5F6-4AB2-8750-C8EDCBB2D67B}" srcId="{6E358E06-D4F6-4D3C-8910-E3D5E449AFB4}" destId="{EF9EA9D4-4846-4390-8F86-F4F4422E8A1E}" srcOrd="0" destOrd="0" parTransId="{E9BAE020-34B5-4E87-922D-3BEC0EE207F5}" sibTransId="{95B4EA2B-6E78-4880-8A94-764F6BBE3991}"/>
    <dgm:cxn modelId="{0A6C2171-0774-4D06-9A8B-24542EA7CAA1}" type="presOf" srcId="{1F13790D-3478-4CEC-A52A-A921971A9DFD}" destId="{6FBDF990-01C6-49B8-8B78-C59DD4C6E4C7}" srcOrd="0" destOrd="0" presId="urn:microsoft.com/office/officeart/2005/8/layout/radial4"/>
    <dgm:cxn modelId="{C0C2542F-9D6D-43DD-A762-DFA8BE92BF7F}" type="presOf" srcId="{6E358E06-D4F6-4D3C-8910-E3D5E449AFB4}" destId="{A52C8DC8-AA09-4DD9-AD13-593ADE5A8E6E}" srcOrd="0" destOrd="0" presId="urn:microsoft.com/office/officeart/2005/8/layout/radial4"/>
    <dgm:cxn modelId="{8784E283-FEB9-4792-A22A-4F50C89670E5}" type="presOf" srcId="{4D80D32D-0410-401D-B74D-0048AF128455}" destId="{C44FED7B-923C-4671-891D-66B36151A8B0}" srcOrd="0" destOrd="0" presId="urn:microsoft.com/office/officeart/2005/8/layout/radial4"/>
    <dgm:cxn modelId="{061D5B60-68AE-4476-BD1E-C71E88654C0F}" srcId="{1F13790D-3478-4CEC-A52A-A921971A9DFD}" destId="{6E358E06-D4F6-4D3C-8910-E3D5E449AFB4}" srcOrd="0" destOrd="0" parTransId="{65C4ECD2-373E-47B3-B973-2AD69D970F16}" sibTransId="{4556958D-CBB3-4A8B-B23E-A5FD0D65AA2E}"/>
    <dgm:cxn modelId="{C74F1D49-FA3D-4D2E-9DE4-F0D5BF7C5E4E}" type="presOf" srcId="{B24B4D5B-80AF-4D6A-BB11-C141FE5CE468}" destId="{FD389568-4B68-48A4-8782-BED09F1D0FC8}" srcOrd="0" destOrd="0" presId="urn:microsoft.com/office/officeart/2005/8/layout/radial4"/>
    <dgm:cxn modelId="{264D2571-C6AA-4885-975E-5BA1A925FFEB}" type="presOf" srcId="{EDE9757F-987D-4A89-B746-C816AFD05593}" destId="{DAFC9F04-FDF2-433C-A984-A5EE6F0416C8}" srcOrd="0" destOrd="0" presId="urn:microsoft.com/office/officeart/2005/8/layout/radial4"/>
    <dgm:cxn modelId="{1C6D44BA-93D5-463B-93FA-E8267C5851DD}" type="presOf" srcId="{EF9EA9D4-4846-4390-8F86-F4F4422E8A1E}" destId="{68852FCC-387F-4C85-8592-F1346AB4E578}" srcOrd="0" destOrd="0" presId="urn:microsoft.com/office/officeart/2005/8/layout/radial4"/>
    <dgm:cxn modelId="{2DA5A599-0FBE-41F8-9410-360F90DCB044}" type="presOf" srcId="{FAF0350E-DC2B-49B9-A321-DDE6F7327B7C}" destId="{D971154A-1C21-4E7D-A80D-30E6D05EF5D5}" srcOrd="0" destOrd="0" presId="urn:microsoft.com/office/officeart/2005/8/layout/radial4"/>
    <dgm:cxn modelId="{FF5CD88E-2A69-407A-97B0-B72D9261ED3E}" type="presOf" srcId="{E9BAE020-34B5-4E87-922D-3BEC0EE207F5}" destId="{5F868A35-A5C8-49C9-81A6-AB67A8BB6D92}" srcOrd="0" destOrd="0" presId="urn:microsoft.com/office/officeart/2005/8/layout/radial4"/>
    <dgm:cxn modelId="{EBA23A5A-CBE3-4CD5-9E71-8099B03017C2}" srcId="{6E358E06-D4F6-4D3C-8910-E3D5E449AFB4}" destId="{FAF0350E-DC2B-49B9-A321-DDE6F7327B7C}" srcOrd="2" destOrd="0" parTransId="{EDE9757F-987D-4A89-B746-C816AFD05593}" sibTransId="{5024393F-DA9F-491D-B04A-228661520FDD}"/>
    <dgm:cxn modelId="{538BA386-EDC4-4FC3-9F03-37782DD926A6}" srcId="{6E358E06-D4F6-4D3C-8910-E3D5E449AFB4}" destId="{B24B4D5B-80AF-4D6A-BB11-C141FE5CE468}" srcOrd="1" destOrd="0" parTransId="{4D80D32D-0410-401D-B74D-0048AF128455}" sibTransId="{26F460C4-DCE8-47A1-816C-E4CDFBFE66A5}"/>
    <dgm:cxn modelId="{F89090AF-2E4C-4DDB-BF69-4B4AF628D943}" type="presParOf" srcId="{6FBDF990-01C6-49B8-8B78-C59DD4C6E4C7}" destId="{A52C8DC8-AA09-4DD9-AD13-593ADE5A8E6E}" srcOrd="0" destOrd="0" presId="urn:microsoft.com/office/officeart/2005/8/layout/radial4"/>
    <dgm:cxn modelId="{4E970D3E-A6E1-4F11-986D-0B8692EFF8DB}" type="presParOf" srcId="{6FBDF990-01C6-49B8-8B78-C59DD4C6E4C7}" destId="{5F868A35-A5C8-49C9-81A6-AB67A8BB6D92}" srcOrd="1" destOrd="0" presId="urn:microsoft.com/office/officeart/2005/8/layout/radial4"/>
    <dgm:cxn modelId="{85259EF4-120B-460B-B0BB-3544A547DECE}" type="presParOf" srcId="{6FBDF990-01C6-49B8-8B78-C59DD4C6E4C7}" destId="{68852FCC-387F-4C85-8592-F1346AB4E578}" srcOrd="2" destOrd="0" presId="urn:microsoft.com/office/officeart/2005/8/layout/radial4"/>
    <dgm:cxn modelId="{CD967E36-CCA6-4944-9C20-3576BFDEDEFC}" type="presParOf" srcId="{6FBDF990-01C6-49B8-8B78-C59DD4C6E4C7}" destId="{C44FED7B-923C-4671-891D-66B36151A8B0}" srcOrd="3" destOrd="0" presId="urn:microsoft.com/office/officeart/2005/8/layout/radial4"/>
    <dgm:cxn modelId="{0DE940BA-217C-44B2-9DE4-0471AC4BCD4A}" type="presParOf" srcId="{6FBDF990-01C6-49B8-8B78-C59DD4C6E4C7}" destId="{FD389568-4B68-48A4-8782-BED09F1D0FC8}" srcOrd="4" destOrd="0" presId="urn:microsoft.com/office/officeart/2005/8/layout/radial4"/>
    <dgm:cxn modelId="{7AB0E098-5EFA-46D0-8E22-8ED3470DBD88}" type="presParOf" srcId="{6FBDF990-01C6-49B8-8B78-C59DD4C6E4C7}" destId="{DAFC9F04-FDF2-433C-A984-A5EE6F0416C8}" srcOrd="5" destOrd="0" presId="urn:microsoft.com/office/officeart/2005/8/layout/radial4"/>
    <dgm:cxn modelId="{02128836-F600-4C78-8CBB-94B620D0AD6B}" type="presParOf" srcId="{6FBDF990-01C6-49B8-8B78-C59DD4C6E4C7}" destId="{D971154A-1C21-4E7D-A80D-30E6D05EF5D5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57F9BB-C9B5-4402-BED7-96BD9DA6D2B4}" type="doc">
      <dgm:prSet loTypeId="urn:microsoft.com/office/officeart/2005/8/layout/radial2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IN"/>
        </a:p>
      </dgm:t>
    </dgm:pt>
    <dgm:pt modelId="{20DF3E14-8E55-4FDB-A8F4-9B4845C14AC4}">
      <dgm:prSet phldrT="[Text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Chicken</a:t>
          </a:r>
          <a:endParaRPr lang="en-IN" dirty="0"/>
        </a:p>
      </dgm:t>
    </dgm:pt>
    <dgm:pt modelId="{79C2213C-C04F-4C05-B268-69FA828F424E}" type="parTrans" cxnId="{60F36033-5A35-473B-8437-72D3BF3F36EA}">
      <dgm:prSet/>
      <dgm:spPr/>
      <dgm:t>
        <a:bodyPr/>
        <a:lstStyle/>
        <a:p>
          <a:endParaRPr lang="en-IN"/>
        </a:p>
      </dgm:t>
    </dgm:pt>
    <dgm:pt modelId="{EE645054-AFE9-44DC-97C9-833088C36184}" type="sibTrans" cxnId="{60F36033-5A35-473B-8437-72D3BF3F36EA}">
      <dgm:prSet/>
      <dgm:spPr/>
      <dgm:t>
        <a:bodyPr/>
        <a:lstStyle/>
        <a:p>
          <a:endParaRPr lang="en-IN"/>
        </a:p>
      </dgm:t>
    </dgm:pt>
    <dgm:pt modelId="{3EC56D92-AC91-407D-B07B-97B5796DCFAF}">
      <dgm:prSet phldrT="[Text]" custT="1"/>
      <dgm:spPr/>
      <dgm:t>
        <a:bodyPr/>
        <a:lstStyle/>
        <a:p>
          <a:r>
            <a:rPr lang="en-US" sz="4400" dirty="0" smtClean="0">
              <a:latin typeface="Algerian" pitchFamily="82" charset="0"/>
            </a:rPr>
            <a:t>95.2 %</a:t>
          </a:r>
          <a:endParaRPr lang="en-IN" sz="4400" dirty="0">
            <a:latin typeface="Algerian" pitchFamily="82" charset="0"/>
          </a:endParaRPr>
        </a:p>
      </dgm:t>
    </dgm:pt>
    <dgm:pt modelId="{886C342B-6742-429B-90D2-A03DBED8C933}" type="parTrans" cxnId="{72FADC45-9F75-40A3-A3FD-A8737591B211}">
      <dgm:prSet/>
      <dgm:spPr/>
      <dgm:t>
        <a:bodyPr/>
        <a:lstStyle/>
        <a:p>
          <a:endParaRPr lang="en-IN"/>
        </a:p>
      </dgm:t>
    </dgm:pt>
    <dgm:pt modelId="{D5A22B10-B296-4DA6-83E2-650E81DF6E06}" type="sibTrans" cxnId="{72FADC45-9F75-40A3-A3FD-A8737591B211}">
      <dgm:prSet/>
      <dgm:spPr/>
      <dgm:t>
        <a:bodyPr/>
        <a:lstStyle/>
        <a:p>
          <a:endParaRPr lang="en-IN"/>
        </a:p>
      </dgm:t>
    </dgm:pt>
    <dgm:pt modelId="{59F05A55-EFBD-4DE8-A7EC-7701DD461EEB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Duck </a:t>
          </a:r>
          <a:endParaRPr lang="en-IN" dirty="0"/>
        </a:p>
      </dgm:t>
    </dgm:pt>
    <dgm:pt modelId="{E8CE80F7-1AA6-4DCA-B8E1-CB5FE4664FCD}" type="parTrans" cxnId="{77756E86-3301-4D24-9611-D119C7A82FD4}">
      <dgm:prSet/>
      <dgm:spPr/>
      <dgm:t>
        <a:bodyPr/>
        <a:lstStyle/>
        <a:p>
          <a:endParaRPr lang="en-IN"/>
        </a:p>
      </dgm:t>
    </dgm:pt>
    <dgm:pt modelId="{83E4673C-789A-4E09-A28E-E0699E02298A}" type="sibTrans" cxnId="{77756E86-3301-4D24-9611-D119C7A82FD4}">
      <dgm:prSet/>
      <dgm:spPr/>
      <dgm:t>
        <a:bodyPr/>
        <a:lstStyle/>
        <a:p>
          <a:endParaRPr lang="en-IN"/>
        </a:p>
      </dgm:t>
    </dgm:pt>
    <dgm:pt modelId="{BCE08599-E093-42CE-ACE5-0507BE7DAB08}">
      <dgm:prSet phldrT="[Text]" custT="1"/>
      <dgm:spPr/>
      <dgm:t>
        <a:bodyPr/>
        <a:lstStyle/>
        <a:p>
          <a:r>
            <a:rPr lang="en-US" sz="4400" dirty="0" smtClean="0">
              <a:latin typeface="Algerian" pitchFamily="82" charset="0"/>
            </a:rPr>
            <a:t>2.5 %</a:t>
          </a:r>
          <a:endParaRPr lang="en-IN" sz="4400" dirty="0">
            <a:latin typeface="Algerian" pitchFamily="82" charset="0"/>
          </a:endParaRPr>
        </a:p>
      </dgm:t>
    </dgm:pt>
    <dgm:pt modelId="{FAC0EB06-82FF-4190-B544-9CCF859A44E6}" type="parTrans" cxnId="{8B2DC62F-A836-4D93-B744-9C7B5C05F4F9}">
      <dgm:prSet/>
      <dgm:spPr/>
      <dgm:t>
        <a:bodyPr/>
        <a:lstStyle/>
        <a:p>
          <a:endParaRPr lang="en-IN"/>
        </a:p>
      </dgm:t>
    </dgm:pt>
    <dgm:pt modelId="{42D6579D-EDFC-4D3B-9D1A-A04F09173A03}" type="sibTrans" cxnId="{8B2DC62F-A836-4D93-B744-9C7B5C05F4F9}">
      <dgm:prSet/>
      <dgm:spPr/>
      <dgm:t>
        <a:bodyPr/>
        <a:lstStyle/>
        <a:p>
          <a:endParaRPr lang="en-IN"/>
        </a:p>
      </dgm:t>
    </dgm:pt>
    <dgm:pt modelId="{69271691-8F27-4F07-B59D-0AF286E5C006}">
      <dgm:prSet phldrT="[Text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Others </a:t>
          </a:r>
          <a:endParaRPr lang="en-IN" dirty="0"/>
        </a:p>
      </dgm:t>
    </dgm:pt>
    <dgm:pt modelId="{4112FB26-C4C6-4756-8280-0DD6E73F185E}" type="parTrans" cxnId="{4449DC52-ABE0-4DFF-9BC9-1BF1DA67A084}">
      <dgm:prSet/>
      <dgm:spPr/>
      <dgm:t>
        <a:bodyPr/>
        <a:lstStyle/>
        <a:p>
          <a:endParaRPr lang="en-IN"/>
        </a:p>
      </dgm:t>
    </dgm:pt>
    <dgm:pt modelId="{64D6C72B-7245-4D59-A1EB-B0E3EAF31F63}" type="sibTrans" cxnId="{4449DC52-ABE0-4DFF-9BC9-1BF1DA67A084}">
      <dgm:prSet/>
      <dgm:spPr/>
      <dgm:t>
        <a:bodyPr/>
        <a:lstStyle/>
        <a:p>
          <a:endParaRPr lang="en-IN"/>
        </a:p>
      </dgm:t>
    </dgm:pt>
    <dgm:pt modelId="{D6428DE9-3892-4460-B38F-36174A3985D9}">
      <dgm:prSet phldrT="[Text]" custT="1"/>
      <dgm:spPr/>
      <dgm:t>
        <a:bodyPr/>
        <a:lstStyle/>
        <a:p>
          <a:r>
            <a:rPr lang="en-US" sz="4400" dirty="0" smtClean="0">
              <a:latin typeface="Algerian" pitchFamily="82" charset="0"/>
            </a:rPr>
            <a:t>2.3 %</a:t>
          </a:r>
          <a:endParaRPr lang="en-IN" sz="4400" dirty="0">
            <a:latin typeface="Algerian" pitchFamily="82" charset="0"/>
          </a:endParaRPr>
        </a:p>
      </dgm:t>
    </dgm:pt>
    <dgm:pt modelId="{11801EF1-F0A0-4D90-BC11-453A26132249}" type="parTrans" cxnId="{3D660984-4ED6-42D9-93F5-FF07FA3B4C5F}">
      <dgm:prSet/>
      <dgm:spPr/>
      <dgm:t>
        <a:bodyPr/>
        <a:lstStyle/>
        <a:p>
          <a:endParaRPr lang="en-IN"/>
        </a:p>
      </dgm:t>
    </dgm:pt>
    <dgm:pt modelId="{83B83633-519D-40CF-AE53-36A4C724358D}" type="sibTrans" cxnId="{3D660984-4ED6-42D9-93F5-FF07FA3B4C5F}">
      <dgm:prSet/>
      <dgm:spPr/>
      <dgm:t>
        <a:bodyPr/>
        <a:lstStyle/>
        <a:p>
          <a:endParaRPr lang="en-IN"/>
        </a:p>
      </dgm:t>
    </dgm:pt>
    <dgm:pt modelId="{BBBB067B-79AC-4949-B7C5-FE12154834E4}" type="pres">
      <dgm:prSet presAssocID="{0257F9BB-C9B5-4402-BED7-96BD9DA6D2B4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740E1B1A-E212-41A0-924D-53B3390E0A5A}" type="pres">
      <dgm:prSet presAssocID="{0257F9BB-C9B5-4402-BED7-96BD9DA6D2B4}" presName="cycle" presStyleCnt="0"/>
      <dgm:spPr/>
    </dgm:pt>
    <dgm:pt modelId="{569C7B0A-108B-478C-996E-DF053DE81255}" type="pres">
      <dgm:prSet presAssocID="{0257F9BB-C9B5-4402-BED7-96BD9DA6D2B4}" presName="centerShape" presStyleCnt="0"/>
      <dgm:spPr/>
    </dgm:pt>
    <dgm:pt modelId="{82DF22CD-BEBD-4CC9-ABDB-B31EA002C509}" type="pres">
      <dgm:prSet presAssocID="{0257F9BB-C9B5-4402-BED7-96BD9DA6D2B4}" presName="connSite" presStyleLbl="node1" presStyleIdx="0" presStyleCnt="4"/>
      <dgm:spPr/>
    </dgm:pt>
    <dgm:pt modelId="{6F8AC8D0-C62D-443A-A668-3A99E56F14FC}" type="pres">
      <dgm:prSet presAssocID="{0257F9BB-C9B5-4402-BED7-96BD9DA6D2B4}" presName="visible" presStyleLbl="node1" presStyleIdx="0" presStyleCnt="4" custScaleX="169649" custScaleY="10303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IN"/>
        </a:p>
      </dgm:t>
    </dgm:pt>
    <dgm:pt modelId="{9FDA17AD-176D-433F-B95A-746A403F7347}" type="pres">
      <dgm:prSet presAssocID="{79C2213C-C04F-4C05-B268-69FA828F424E}" presName="Name25" presStyleLbl="parChTrans1D1" presStyleIdx="0" presStyleCnt="3"/>
      <dgm:spPr/>
      <dgm:t>
        <a:bodyPr/>
        <a:lstStyle/>
        <a:p>
          <a:endParaRPr lang="en-IN"/>
        </a:p>
      </dgm:t>
    </dgm:pt>
    <dgm:pt modelId="{43B35BDD-00D0-447A-B1D1-77E90C5C2FB5}" type="pres">
      <dgm:prSet presAssocID="{20DF3E14-8E55-4FDB-A8F4-9B4845C14AC4}" presName="node" presStyleCnt="0"/>
      <dgm:spPr/>
    </dgm:pt>
    <dgm:pt modelId="{31F62E99-161A-48E9-B352-9B04EC9CB825}" type="pres">
      <dgm:prSet presAssocID="{20DF3E14-8E55-4FDB-A8F4-9B4845C14AC4}" presName="parentNode" presStyleLbl="node1" presStyleIdx="1" presStyleCnt="4" custScaleX="107558" custLinFactNeighborX="16233" custLinFactNeighborY="-125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4023C09-D468-4721-AA3E-EE99CAC5283E}" type="pres">
      <dgm:prSet presAssocID="{20DF3E14-8E55-4FDB-A8F4-9B4845C14AC4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85149AF-1389-42B0-8C9B-DE161F965936}" type="pres">
      <dgm:prSet presAssocID="{E8CE80F7-1AA6-4DCA-B8E1-CB5FE4664FCD}" presName="Name25" presStyleLbl="parChTrans1D1" presStyleIdx="1" presStyleCnt="3"/>
      <dgm:spPr/>
      <dgm:t>
        <a:bodyPr/>
        <a:lstStyle/>
        <a:p>
          <a:endParaRPr lang="en-IN"/>
        </a:p>
      </dgm:t>
    </dgm:pt>
    <dgm:pt modelId="{D15481FF-7F15-455E-ABE7-C5554F4AE46E}" type="pres">
      <dgm:prSet presAssocID="{59F05A55-EFBD-4DE8-A7EC-7701DD461EEB}" presName="node" presStyleCnt="0"/>
      <dgm:spPr/>
    </dgm:pt>
    <dgm:pt modelId="{17B0AC63-60DA-469A-BEB9-076A5C1C3377}" type="pres">
      <dgm:prSet presAssocID="{59F05A55-EFBD-4DE8-A7EC-7701DD461EEB}" presName="parentNode" presStyleLbl="node1" presStyleIdx="2" presStyleCnt="4" custLinFactNeighborX="48677" custLinFactNeighborY="-6655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8702C32-A68E-4642-8D4C-9F5B4ECD0621}" type="pres">
      <dgm:prSet presAssocID="{59F05A55-EFBD-4DE8-A7EC-7701DD461EEB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87EF5FC-FDC6-4576-9DEE-D708A65DCAF1}" type="pres">
      <dgm:prSet presAssocID="{4112FB26-C4C6-4756-8280-0DD6E73F185E}" presName="Name25" presStyleLbl="parChTrans1D1" presStyleIdx="2" presStyleCnt="3"/>
      <dgm:spPr/>
      <dgm:t>
        <a:bodyPr/>
        <a:lstStyle/>
        <a:p>
          <a:endParaRPr lang="en-IN"/>
        </a:p>
      </dgm:t>
    </dgm:pt>
    <dgm:pt modelId="{9525FFB9-9C8E-40A5-A5F6-12C79BF13E8C}" type="pres">
      <dgm:prSet presAssocID="{69271691-8F27-4F07-B59D-0AF286E5C006}" presName="node" presStyleCnt="0"/>
      <dgm:spPr/>
    </dgm:pt>
    <dgm:pt modelId="{F433AF51-C05C-48A5-95A0-F928A0ED09A4}" type="pres">
      <dgm:prSet presAssocID="{69271691-8F27-4F07-B59D-0AF286E5C006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3EBE836-BC56-43F1-AC0C-42DD5792D63A}" type="pres">
      <dgm:prSet presAssocID="{69271691-8F27-4F07-B59D-0AF286E5C006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3D660984-4ED6-42D9-93F5-FF07FA3B4C5F}" srcId="{69271691-8F27-4F07-B59D-0AF286E5C006}" destId="{D6428DE9-3892-4460-B38F-36174A3985D9}" srcOrd="0" destOrd="0" parTransId="{11801EF1-F0A0-4D90-BC11-453A26132249}" sibTransId="{83B83633-519D-40CF-AE53-36A4C724358D}"/>
    <dgm:cxn modelId="{81509896-BFB0-424E-829A-D244D06398E2}" type="presOf" srcId="{20DF3E14-8E55-4FDB-A8F4-9B4845C14AC4}" destId="{31F62E99-161A-48E9-B352-9B04EC9CB825}" srcOrd="0" destOrd="0" presId="urn:microsoft.com/office/officeart/2005/8/layout/radial2"/>
    <dgm:cxn modelId="{4449DC52-ABE0-4DFF-9BC9-1BF1DA67A084}" srcId="{0257F9BB-C9B5-4402-BED7-96BD9DA6D2B4}" destId="{69271691-8F27-4F07-B59D-0AF286E5C006}" srcOrd="2" destOrd="0" parTransId="{4112FB26-C4C6-4756-8280-0DD6E73F185E}" sibTransId="{64D6C72B-7245-4D59-A1EB-B0E3EAF31F63}"/>
    <dgm:cxn modelId="{76FF4259-9A62-419D-A259-2B9BC1FE7266}" type="presOf" srcId="{D6428DE9-3892-4460-B38F-36174A3985D9}" destId="{93EBE836-BC56-43F1-AC0C-42DD5792D63A}" srcOrd="0" destOrd="0" presId="urn:microsoft.com/office/officeart/2005/8/layout/radial2"/>
    <dgm:cxn modelId="{EB8A849B-4670-428A-91F6-2F70BD3BAD36}" type="presOf" srcId="{0257F9BB-C9B5-4402-BED7-96BD9DA6D2B4}" destId="{BBBB067B-79AC-4949-B7C5-FE12154834E4}" srcOrd="0" destOrd="0" presId="urn:microsoft.com/office/officeart/2005/8/layout/radial2"/>
    <dgm:cxn modelId="{8D2F2F85-D19A-4517-8E36-4EEC2514F4F7}" type="presOf" srcId="{E8CE80F7-1AA6-4DCA-B8E1-CB5FE4664FCD}" destId="{485149AF-1389-42B0-8C9B-DE161F965936}" srcOrd="0" destOrd="0" presId="urn:microsoft.com/office/officeart/2005/8/layout/radial2"/>
    <dgm:cxn modelId="{BD826006-AE1B-4B46-85B0-DEF1FAD6BD02}" type="presOf" srcId="{59F05A55-EFBD-4DE8-A7EC-7701DD461EEB}" destId="{17B0AC63-60DA-469A-BEB9-076A5C1C3377}" srcOrd="0" destOrd="0" presId="urn:microsoft.com/office/officeart/2005/8/layout/radial2"/>
    <dgm:cxn modelId="{8B2DC62F-A836-4D93-B744-9C7B5C05F4F9}" srcId="{59F05A55-EFBD-4DE8-A7EC-7701DD461EEB}" destId="{BCE08599-E093-42CE-ACE5-0507BE7DAB08}" srcOrd="0" destOrd="0" parTransId="{FAC0EB06-82FF-4190-B544-9CCF859A44E6}" sibTransId="{42D6579D-EDFC-4D3B-9D1A-A04F09173A03}"/>
    <dgm:cxn modelId="{8A3F9DC0-7A27-4D22-9F24-3DE4B827A362}" type="presOf" srcId="{79C2213C-C04F-4C05-B268-69FA828F424E}" destId="{9FDA17AD-176D-433F-B95A-746A403F7347}" srcOrd="0" destOrd="0" presId="urn:microsoft.com/office/officeart/2005/8/layout/radial2"/>
    <dgm:cxn modelId="{72FADC45-9F75-40A3-A3FD-A8737591B211}" srcId="{20DF3E14-8E55-4FDB-A8F4-9B4845C14AC4}" destId="{3EC56D92-AC91-407D-B07B-97B5796DCFAF}" srcOrd="0" destOrd="0" parTransId="{886C342B-6742-429B-90D2-A03DBED8C933}" sibTransId="{D5A22B10-B296-4DA6-83E2-650E81DF6E06}"/>
    <dgm:cxn modelId="{B376CCAC-B8C5-43F9-9580-4C3EFA0349BF}" type="presOf" srcId="{BCE08599-E093-42CE-ACE5-0507BE7DAB08}" destId="{C8702C32-A68E-4642-8D4C-9F5B4ECD0621}" srcOrd="0" destOrd="0" presId="urn:microsoft.com/office/officeart/2005/8/layout/radial2"/>
    <dgm:cxn modelId="{23B337FA-572B-4AEB-8F73-EB15304555C5}" type="presOf" srcId="{3EC56D92-AC91-407D-B07B-97B5796DCFAF}" destId="{14023C09-D468-4721-AA3E-EE99CAC5283E}" srcOrd="0" destOrd="0" presId="urn:microsoft.com/office/officeart/2005/8/layout/radial2"/>
    <dgm:cxn modelId="{BD23736A-B873-43CD-91FD-635017B76928}" type="presOf" srcId="{69271691-8F27-4F07-B59D-0AF286E5C006}" destId="{F433AF51-C05C-48A5-95A0-F928A0ED09A4}" srcOrd="0" destOrd="0" presId="urn:microsoft.com/office/officeart/2005/8/layout/radial2"/>
    <dgm:cxn modelId="{60F36033-5A35-473B-8437-72D3BF3F36EA}" srcId="{0257F9BB-C9B5-4402-BED7-96BD9DA6D2B4}" destId="{20DF3E14-8E55-4FDB-A8F4-9B4845C14AC4}" srcOrd="0" destOrd="0" parTransId="{79C2213C-C04F-4C05-B268-69FA828F424E}" sibTransId="{EE645054-AFE9-44DC-97C9-833088C36184}"/>
    <dgm:cxn modelId="{77756E86-3301-4D24-9611-D119C7A82FD4}" srcId="{0257F9BB-C9B5-4402-BED7-96BD9DA6D2B4}" destId="{59F05A55-EFBD-4DE8-A7EC-7701DD461EEB}" srcOrd="1" destOrd="0" parTransId="{E8CE80F7-1AA6-4DCA-B8E1-CB5FE4664FCD}" sibTransId="{83E4673C-789A-4E09-A28E-E0699E02298A}"/>
    <dgm:cxn modelId="{3DE8ED90-6198-483C-B60A-1A70ADC59E29}" type="presOf" srcId="{4112FB26-C4C6-4756-8280-0DD6E73F185E}" destId="{F87EF5FC-FDC6-4576-9DEE-D708A65DCAF1}" srcOrd="0" destOrd="0" presId="urn:microsoft.com/office/officeart/2005/8/layout/radial2"/>
    <dgm:cxn modelId="{51ABF63E-EC91-423C-95E4-2EC0FCDC3FFB}" type="presParOf" srcId="{BBBB067B-79AC-4949-B7C5-FE12154834E4}" destId="{740E1B1A-E212-41A0-924D-53B3390E0A5A}" srcOrd="0" destOrd="0" presId="urn:microsoft.com/office/officeart/2005/8/layout/radial2"/>
    <dgm:cxn modelId="{D5900B4F-AF64-4666-BA3B-FBE278196860}" type="presParOf" srcId="{740E1B1A-E212-41A0-924D-53B3390E0A5A}" destId="{569C7B0A-108B-478C-996E-DF053DE81255}" srcOrd="0" destOrd="0" presId="urn:microsoft.com/office/officeart/2005/8/layout/radial2"/>
    <dgm:cxn modelId="{F61B66BB-C154-4A63-89E3-BDC51D61570C}" type="presParOf" srcId="{569C7B0A-108B-478C-996E-DF053DE81255}" destId="{82DF22CD-BEBD-4CC9-ABDB-B31EA002C509}" srcOrd="0" destOrd="0" presId="urn:microsoft.com/office/officeart/2005/8/layout/radial2"/>
    <dgm:cxn modelId="{CAD15B85-3DDA-4265-BBD1-DD896CD71809}" type="presParOf" srcId="{569C7B0A-108B-478C-996E-DF053DE81255}" destId="{6F8AC8D0-C62D-443A-A668-3A99E56F14FC}" srcOrd="1" destOrd="0" presId="urn:microsoft.com/office/officeart/2005/8/layout/radial2"/>
    <dgm:cxn modelId="{F2A5AE88-BD58-4F52-BE53-2E41734E8EF3}" type="presParOf" srcId="{740E1B1A-E212-41A0-924D-53B3390E0A5A}" destId="{9FDA17AD-176D-433F-B95A-746A403F7347}" srcOrd="1" destOrd="0" presId="urn:microsoft.com/office/officeart/2005/8/layout/radial2"/>
    <dgm:cxn modelId="{AFF7A698-3C30-42BE-BE52-D91FA050BDAB}" type="presParOf" srcId="{740E1B1A-E212-41A0-924D-53B3390E0A5A}" destId="{43B35BDD-00D0-447A-B1D1-77E90C5C2FB5}" srcOrd="2" destOrd="0" presId="urn:microsoft.com/office/officeart/2005/8/layout/radial2"/>
    <dgm:cxn modelId="{20B226AE-D42D-4643-B29F-80CB19B963D8}" type="presParOf" srcId="{43B35BDD-00D0-447A-B1D1-77E90C5C2FB5}" destId="{31F62E99-161A-48E9-B352-9B04EC9CB825}" srcOrd="0" destOrd="0" presId="urn:microsoft.com/office/officeart/2005/8/layout/radial2"/>
    <dgm:cxn modelId="{D849FCFB-C400-448F-8856-89F7C4C8CD6E}" type="presParOf" srcId="{43B35BDD-00D0-447A-B1D1-77E90C5C2FB5}" destId="{14023C09-D468-4721-AA3E-EE99CAC5283E}" srcOrd="1" destOrd="0" presId="urn:microsoft.com/office/officeart/2005/8/layout/radial2"/>
    <dgm:cxn modelId="{45400FA7-D524-40CD-9E33-494CB76DCEFC}" type="presParOf" srcId="{740E1B1A-E212-41A0-924D-53B3390E0A5A}" destId="{485149AF-1389-42B0-8C9B-DE161F965936}" srcOrd="3" destOrd="0" presId="urn:microsoft.com/office/officeart/2005/8/layout/radial2"/>
    <dgm:cxn modelId="{27AE056C-5AF2-421E-B01A-A90952A03B51}" type="presParOf" srcId="{740E1B1A-E212-41A0-924D-53B3390E0A5A}" destId="{D15481FF-7F15-455E-ABE7-C5554F4AE46E}" srcOrd="4" destOrd="0" presId="urn:microsoft.com/office/officeart/2005/8/layout/radial2"/>
    <dgm:cxn modelId="{E6D86E5C-1FD4-4C85-B96B-2190CC376F62}" type="presParOf" srcId="{D15481FF-7F15-455E-ABE7-C5554F4AE46E}" destId="{17B0AC63-60DA-469A-BEB9-076A5C1C3377}" srcOrd="0" destOrd="0" presId="urn:microsoft.com/office/officeart/2005/8/layout/radial2"/>
    <dgm:cxn modelId="{06E5B331-837B-4F5A-8189-42B397082307}" type="presParOf" srcId="{D15481FF-7F15-455E-ABE7-C5554F4AE46E}" destId="{C8702C32-A68E-4642-8D4C-9F5B4ECD0621}" srcOrd="1" destOrd="0" presId="urn:microsoft.com/office/officeart/2005/8/layout/radial2"/>
    <dgm:cxn modelId="{D02D1DC1-F44C-4D70-85F2-9C9FA332C2FA}" type="presParOf" srcId="{740E1B1A-E212-41A0-924D-53B3390E0A5A}" destId="{F87EF5FC-FDC6-4576-9DEE-D708A65DCAF1}" srcOrd="5" destOrd="0" presId="urn:microsoft.com/office/officeart/2005/8/layout/radial2"/>
    <dgm:cxn modelId="{B7C292E2-D3BC-45B4-8EC4-AD5AC4B23719}" type="presParOf" srcId="{740E1B1A-E212-41A0-924D-53B3390E0A5A}" destId="{9525FFB9-9C8E-40A5-A5F6-12C79BF13E8C}" srcOrd="6" destOrd="0" presId="urn:microsoft.com/office/officeart/2005/8/layout/radial2"/>
    <dgm:cxn modelId="{7776D236-1F37-4C72-9764-FDB7296B28A0}" type="presParOf" srcId="{9525FFB9-9C8E-40A5-A5F6-12C79BF13E8C}" destId="{F433AF51-C05C-48A5-95A0-F928A0ED09A4}" srcOrd="0" destOrd="0" presId="urn:microsoft.com/office/officeart/2005/8/layout/radial2"/>
    <dgm:cxn modelId="{A89DEF43-4455-4E98-B5CD-874EB15C8B29}" type="presParOf" srcId="{9525FFB9-9C8E-40A5-A5F6-12C79BF13E8C}" destId="{93EBE836-BC56-43F1-AC0C-42DD5792D63A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A5678B-2C84-4835-B3D6-1829B645C031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FC428ED5-47DF-47E8-A661-DED3EC7E936A}" type="pres">
      <dgm:prSet presAssocID="{EEA5678B-2C84-4835-B3D6-1829B645C031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IN"/>
        </a:p>
      </dgm:t>
    </dgm:pt>
  </dgm:ptLst>
  <dgm:cxnLst>
    <dgm:cxn modelId="{012DA7FD-0A3C-4C8A-A4E0-C6E60641375D}" type="presOf" srcId="{EEA5678B-2C84-4835-B3D6-1829B645C031}" destId="{FC428ED5-47DF-47E8-A661-DED3EC7E936A}" srcOrd="0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CCE8659-0B30-4D4B-B212-BBD6C71D6AFD}" type="doc">
      <dgm:prSet loTypeId="urn:microsoft.com/office/officeart/2005/8/layout/gear1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FAC4A495-1281-4429-A2E0-DDF2293CAC9B}">
      <dgm:prSet phldrT="[Text]"/>
      <dgm:spPr/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Problems </a:t>
          </a:r>
          <a:endParaRPr lang="en-IN" b="1" dirty="0">
            <a:solidFill>
              <a:srgbClr val="FFFF00"/>
            </a:solidFill>
          </a:endParaRPr>
        </a:p>
      </dgm:t>
    </dgm:pt>
    <dgm:pt modelId="{0753798E-2E71-47B6-AC60-D018FD4A15FC}" type="parTrans" cxnId="{2FC2D6E5-2AF9-4B21-B736-CECA2B6A2BD7}">
      <dgm:prSet/>
      <dgm:spPr/>
      <dgm:t>
        <a:bodyPr/>
        <a:lstStyle/>
        <a:p>
          <a:endParaRPr lang="en-IN"/>
        </a:p>
      </dgm:t>
    </dgm:pt>
    <dgm:pt modelId="{D878F89D-FA55-4275-96B6-145659AE1665}" type="sibTrans" cxnId="{2FC2D6E5-2AF9-4B21-B736-CECA2B6A2BD7}">
      <dgm:prSet/>
      <dgm:spPr/>
      <dgm:t>
        <a:bodyPr/>
        <a:lstStyle/>
        <a:p>
          <a:endParaRPr lang="en-IN"/>
        </a:p>
      </dgm:t>
    </dgm:pt>
    <dgm:pt modelId="{1B635192-A946-4EE7-A192-CA7D8CC37D7F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b="1" dirty="0" smtClean="0">
              <a:solidFill>
                <a:srgbClr val="FFFF00"/>
              </a:solidFill>
            </a:rPr>
            <a:t>Potentials </a:t>
          </a:r>
          <a:endParaRPr lang="en-IN" sz="2400" b="1" dirty="0">
            <a:solidFill>
              <a:srgbClr val="FFFF00"/>
            </a:solidFill>
          </a:endParaRPr>
        </a:p>
      </dgm:t>
    </dgm:pt>
    <dgm:pt modelId="{F0A53FF6-5360-42FE-9F2D-8AB237592023}" type="parTrans" cxnId="{04FAD85B-0EB8-414A-B8B4-2B5CDB308BB3}">
      <dgm:prSet/>
      <dgm:spPr/>
      <dgm:t>
        <a:bodyPr/>
        <a:lstStyle/>
        <a:p>
          <a:endParaRPr lang="en-IN"/>
        </a:p>
      </dgm:t>
    </dgm:pt>
    <dgm:pt modelId="{47E55318-3A5D-4A53-868E-348F419B4B15}" type="sibTrans" cxnId="{04FAD85B-0EB8-414A-B8B4-2B5CDB308BB3}">
      <dgm:prSet/>
      <dgm:spPr/>
      <dgm:t>
        <a:bodyPr/>
        <a:lstStyle/>
        <a:p>
          <a:endParaRPr lang="en-IN"/>
        </a:p>
      </dgm:t>
    </dgm:pt>
    <dgm:pt modelId="{B5EB2B16-3CC5-4633-BE36-9C2555F7199E}">
      <dgm:prSet phldrT="[Text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Prospects</a:t>
          </a:r>
          <a:r>
            <a:rPr lang="en-US" b="1" dirty="0" smtClean="0"/>
            <a:t> </a:t>
          </a:r>
          <a:endParaRPr lang="en-IN" b="1" dirty="0"/>
        </a:p>
      </dgm:t>
    </dgm:pt>
    <dgm:pt modelId="{919ECF7D-6ECE-4882-93A3-B9D0DEDAED50}" type="parTrans" cxnId="{99E4973C-6EAB-49B4-A44A-063731D46CE0}">
      <dgm:prSet/>
      <dgm:spPr/>
      <dgm:t>
        <a:bodyPr/>
        <a:lstStyle/>
        <a:p>
          <a:endParaRPr lang="en-IN"/>
        </a:p>
      </dgm:t>
    </dgm:pt>
    <dgm:pt modelId="{57B05FA0-7C4F-4D22-A606-E35A8F70CCFC}" type="sibTrans" cxnId="{99E4973C-6EAB-49B4-A44A-063731D46CE0}">
      <dgm:prSet/>
      <dgm:spPr/>
      <dgm:t>
        <a:bodyPr/>
        <a:lstStyle/>
        <a:p>
          <a:endParaRPr lang="en-IN"/>
        </a:p>
      </dgm:t>
    </dgm:pt>
    <dgm:pt modelId="{808D2AC9-5635-4E3B-BD30-C39F4DEF1375}">
      <dgm:prSet phldrT="[Text]"/>
      <dgm:spPr/>
      <dgm:t>
        <a:bodyPr/>
        <a:lstStyle/>
        <a:p>
          <a:endParaRPr lang="en-IN"/>
        </a:p>
      </dgm:t>
    </dgm:pt>
    <dgm:pt modelId="{BED79727-5B2D-4A10-9840-094EEF83AA25}" type="parTrans" cxnId="{C9552BDC-A658-4C83-8A90-FEC98F382E59}">
      <dgm:prSet/>
      <dgm:spPr/>
      <dgm:t>
        <a:bodyPr/>
        <a:lstStyle/>
        <a:p>
          <a:endParaRPr lang="en-IN"/>
        </a:p>
      </dgm:t>
    </dgm:pt>
    <dgm:pt modelId="{8EE43CEA-2C7A-4656-9199-1FDDD9BF7E63}" type="sibTrans" cxnId="{C9552BDC-A658-4C83-8A90-FEC98F382E59}">
      <dgm:prSet/>
      <dgm:spPr/>
      <dgm:t>
        <a:bodyPr/>
        <a:lstStyle/>
        <a:p>
          <a:endParaRPr lang="en-IN"/>
        </a:p>
      </dgm:t>
    </dgm:pt>
    <dgm:pt modelId="{87EF9FE9-2206-4BEC-BCED-13629BD62BA6}" type="pres">
      <dgm:prSet presAssocID="{ACCE8659-0B30-4D4B-B212-BBD6C71D6AFD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144AF4EB-ED91-4956-A882-649BF5A2C20F}" type="pres">
      <dgm:prSet presAssocID="{FAC4A495-1281-4429-A2E0-DDF2293CAC9B}" presName="gear1" presStyleLbl="node1" presStyleIdx="0" presStyleCnt="3" custLinFactNeighborX="-12619" custLinFactNeighborY="28500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7AA286D-40C4-45BF-963F-41FCD1523004}" type="pres">
      <dgm:prSet presAssocID="{FAC4A495-1281-4429-A2E0-DDF2293CAC9B}" presName="gear1srcNode" presStyleLbl="node1" presStyleIdx="0" presStyleCnt="3"/>
      <dgm:spPr/>
      <dgm:t>
        <a:bodyPr/>
        <a:lstStyle/>
        <a:p>
          <a:endParaRPr lang="en-IN"/>
        </a:p>
      </dgm:t>
    </dgm:pt>
    <dgm:pt modelId="{3E7D16D7-3355-4AA0-B200-E8EB5E345EF7}" type="pres">
      <dgm:prSet presAssocID="{FAC4A495-1281-4429-A2E0-DDF2293CAC9B}" presName="gear1dstNode" presStyleLbl="node1" presStyleIdx="0" presStyleCnt="3"/>
      <dgm:spPr/>
      <dgm:t>
        <a:bodyPr/>
        <a:lstStyle/>
        <a:p>
          <a:endParaRPr lang="en-IN"/>
        </a:p>
      </dgm:t>
    </dgm:pt>
    <dgm:pt modelId="{BF875E29-23D9-4975-B9E6-78F4C7C2026C}" type="pres">
      <dgm:prSet presAssocID="{1B635192-A946-4EE7-A192-CA7D8CC37D7F}" presName="gear2" presStyleLbl="node1" presStyleIdx="1" presStyleCnt="3" custScaleX="140000" custScaleY="116487" custLinFactNeighborX="-55410" custLinFactNeighborY="3142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2BA7F91-55CE-4130-8771-E4362DE5F4A1}" type="pres">
      <dgm:prSet presAssocID="{1B635192-A946-4EE7-A192-CA7D8CC37D7F}" presName="gear2srcNode" presStyleLbl="node1" presStyleIdx="1" presStyleCnt="3"/>
      <dgm:spPr/>
      <dgm:t>
        <a:bodyPr/>
        <a:lstStyle/>
        <a:p>
          <a:endParaRPr lang="en-IN"/>
        </a:p>
      </dgm:t>
    </dgm:pt>
    <dgm:pt modelId="{EB7E3CB0-140E-467F-8F3E-E503DAB916AF}" type="pres">
      <dgm:prSet presAssocID="{1B635192-A946-4EE7-A192-CA7D8CC37D7F}" presName="gear2dstNode" presStyleLbl="node1" presStyleIdx="1" presStyleCnt="3"/>
      <dgm:spPr/>
      <dgm:t>
        <a:bodyPr/>
        <a:lstStyle/>
        <a:p>
          <a:endParaRPr lang="en-IN"/>
        </a:p>
      </dgm:t>
    </dgm:pt>
    <dgm:pt modelId="{8E977C55-1822-4D77-A3E3-B4ECBFA5CE63}" type="pres">
      <dgm:prSet presAssocID="{B5EB2B16-3CC5-4633-BE36-9C2555F7199E}" presName="gear3" presStyleLbl="node1" presStyleIdx="2" presStyleCnt="3" custAng="1146381" custScaleX="132437" custScaleY="116765" custLinFactNeighborX="5561" custLinFactNeighborY="-11160"/>
      <dgm:spPr/>
      <dgm:t>
        <a:bodyPr/>
        <a:lstStyle/>
        <a:p>
          <a:endParaRPr lang="en-IN"/>
        </a:p>
      </dgm:t>
    </dgm:pt>
    <dgm:pt modelId="{B0A3C998-704E-4B8C-80F3-5456C040E52A}" type="pres">
      <dgm:prSet presAssocID="{B5EB2B16-3CC5-4633-BE36-9C2555F7199E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B485941-EEAF-4B32-8099-1066683CC551}" type="pres">
      <dgm:prSet presAssocID="{B5EB2B16-3CC5-4633-BE36-9C2555F7199E}" presName="gear3srcNode" presStyleLbl="node1" presStyleIdx="2" presStyleCnt="3"/>
      <dgm:spPr/>
      <dgm:t>
        <a:bodyPr/>
        <a:lstStyle/>
        <a:p>
          <a:endParaRPr lang="en-IN"/>
        </a:p>
      </dgm:t>
    </dgm:pt>
    <dgm:pt modelId="{F8D0A9BD-50E2-4C8A-BCC0-03366EC3EFA4}" type="pres">
      <dgm:prSet presAssocID="{B5EB2B16-3CC5-4633-BE36-9C2555F7199E}" presName="gear3dstNode" presStyleLbl="node1" presStyleIdx="2" presStyleCnt="3"/>
      <dgm:spPr/>
      <dgm:t>
        <a:bodyPr/>
        <a:lstStyle/>
        <a:p>
          <a:endParaRPr lang="en-IN"/>
        </a:p>
      </dgm:t>
    </dgm:pt>
    <dgm:pt modelId="{8356FB0F-892F-41F3-9FC5-F6CA8C424DD7}" type="pres">
      <dgm:prSet presAssocID="{D878F89D-FA55-4275-96B6-145659AE1665}" presName="connector1" presStyleLbl="sibTrans2D1" presStyleIdx="0" presStyleCnt="3"/>
      <dgm:spPr/>
      <dgm:t>
        <a:bodyPr/>
        <a:lstStyle/>
        <a:p>
          <a:endParaRPr lang="en-IN"/>
        </a:p>
      </dgm:t>
    </dgm:pt>
    <dgm:pt modelId="{94F55301-68B5-48B6-95B5-8A1D46A277D7}" type="pres">
      <dgm:prSet presAssocID="{47E55318-3A5D-4A53-868E-348F419B4B15}" presName="connector2" presStyleLbl="sibTrans2D1" presStyleIdx="1" presStyleCnt="3"/>
      <dgm:spPr/>
      <dgm:t>
        <a:bodyPr/>
        <a:lstStyle/>
        <a:p>
          <a:endParaRPr lang="en-IN"/>
        </a:p>
      </dgm:t>
    </dgm:pt>
    <dgm:pt modelId="{D719FB70-C45A-4311-B1A0-AA2F896837A6}" type="pres">
      <dgm:prSet presAssocID="{57B05FA0-7C4F-4D22-A606-E35A8F70CCFC}" presName="connector3" presStyleLbl="sibTrans2D1" presStyleIdx="2" presStyleCnt="3"/>
      <dgm:spPr/>
      <dgm:t>
        <a:bodyPr/>
        <a:lstStyle/>
        <a:p>
          <a:endParaRPr lang="en-IN"/>
        </a:p>
      </dgm:t>
    </dgm:pt>
  </dgm:ptLst>
  <dgm:cxnLst>
    <dgm:cxn modelId="{E0ED769C-4B7E-407C-9F7E-ECD497197783}" type="presOf" srcId="{B5EB2B16-3CC5-4633-BE36-9C2555F7199E}" destId="{8E977C55-1822-4D77-A3E3-B4ECBFA5CE63}" srcOrd="0" destOrd="0" presId="urn:microsoft.com/office/officeart/2005/8/layout/gear1"/>
    <dgm:cxn modelId="{99E4973C-6EAB-49B4-A44A-063731D46CE0}" srcId="{ACCE8659-0B30-4D4B-B212-BBD6C71D6AFD}" destId="{B5EB2B16-3CC5-4633-BE36-9C2555F7199E}" srcOrd="2" destOrd="0" parTransId="{919ECF7D-6ECE-4882-93A3-B9D0DEDAED50}" sibTransId="{57B05FA0-7C4F-4D22-A606-E35A8F70CCFC}"/>
    <dgm:cxn modelId="{7310A5A5-F5E5-4095-B060-A63C02811166}" type="presOf" srcId="{47E55318-3A5D-4A53-868E-348F419B4B15}" destId="{94F55301-68B5-48B6-95B5-8A1D46A277D7}" srcOrd="0" destOrd="0" presId="urn:microsoft.com/office/officeart/2005/8/layout/gear1"/>
    <dgm:cxn modelId="{F1EDA94D-A388-4551-9606-4FE8141742BB}" type="presOf" srcId="{B5EB2B16-3CC5-4633-BE36-9C2555F7199E}" destId="{B0A3C998-704E-4B8C-80F3-5456C040E52A}" srcOrd="1" destOrd="0" presId="urn:microsoft.com/office/officeart/2005/8/layout/gear1"/>
    <dgm:cxn modelId="{04FAD85B-0EB8-414A-B8B4-2B5CDB308BB3}" srcId="{ACCE8659-0B30-4D4B-B212-BBD6C71D6AFD}" destId="{1B635192-A946-4EE7-A192-CA7D8CC37D7F}" srcOrd="1" destOrd="0" parTransId="{F0A53FF6-5360-42FE-9F2D-8AB237592023}" sibTransId="{47E55318-3A5D-4A53-868E-348F419B4B15}"/>
    <dgm:cxn modelId="{8AE6992F-62A2-4CFE-AC9F-C02746498ED7}" type="presOf" srcId="{B5EB2B16-3CC5-4633-BE36-9C2555F7199E}" destId="{EB485941-EEAF-4B32-8099-1066683CC551}" srcOrd="2" destOrd="0" presId="urn:microsoft.com/office/officeart/2005/8/layout/gear1"/>
    <dgm:cxn modelId="{2FC2D6E5-2AF9-4B21-B736-CECA2B6A2BD7}" srcId="{ACCE8659-0B30-4D4B-B212-BBD6C71D6AFD}" destId="{FAC4A495-1281-4429-A2E0-DDF2293CAC9B}" srcOrd="0" destOrd="0" parTransId="{0753798E-2E71-47B6-AC60-D018FD4A15FC}" sibTransId="{D878F89D-FA55-4275-96B6-145659AE1665}"/>
    <dgm:cxn modelId="{16D531B0-A10C-4188-B0CD-5383A155C475}" type="presOf" srcId="{D878F89D-FA55-4275-96B6-145659AE1665}" destId="{8356FB0F-892F-41F3-9FC5-F6CA8C424DD7}" srcOrd="0" destOrd="0" presId="urn:microsoft.com/office/officeart/2005/8/layout/gear1"/>
    <dgm:cxn modelId="{D1F47FC4-C582-4CCC-98EF-6CCF1AE67EBC}" type="presOf" srcId="{1B635192-A946-4EE7-A192-CA7D8CC37D7F}" destId="{BF875E29-23D9-4975-B9E6-78F4C7C2026C}" srcOrd="0" destOrd="0" presId="urn:microsoft.com/office/officeart/2005/8/layout/gear1"/>
    <dgm:cxn modelId="{DF10ED19-3B2E-458C-9245-AA8B3C66EABE}" type="presOf" srcId="{FAC4A495-1281-4429-A2E0-DDF2293CAC9B}" destId="{3E7D16D7-3355-4AA0-B200-E8EB5E345EF7}" srcOrd="2" destOrd="0" presId="urn:microsoft.com/office/officeart/2005/8/layout/gear1"/>
    <dgm:cxn modelId="{123E7546-23DA-47D3-BE70-5992264E0839}" type="presOf" srcId="{1B635192-A946-4EE7-A192-CA7D8CC37D7F}" destId="{EB7E3CB0-140E-467F-8F3E-E503DAB916AF}" srcOrd="2" destOrd="0" presId="urn:microsoft.com/office/officeart/2005/8/layout/gear1"/>
    <dgm:cxn modelId="{DA7EFB9F-AC7C-4E5A-9692-CCEED5E44C8A}" type="presOf" srcId="{FAC4A495-1281-4429-A2E0-DDF2293CAC9B}" destId="{67AA286D-40C4-45BF-963F-41FCD1523004}" srcOrd="1" destOrd="0" presId="urn:microsoft.com/office/officeart/2005/8/layout/gear1"/>
    <dgm:cxn modelId="{02E7313A-3B0A-4F3E-9FE4-32BB85CC738C}" type="presOf" srcId="{1B635192-A946-4EE7-A192-CA7D8CC37D7F}" destId="{62BA7F91-55CE-4130-8771-E4362DE5F4A1}" srcOrd="1" destOrd="0" presId="urn:microsoft.com/office/officeart/2005/8/layout/gear1"/>
    <dgm:cxn modelId="{C9552BDC-A658-4C83-8A90-FEC98F382E59}" srcId="{ACCE8659-0B30-4D4B-B212-BBD6C71D6AFD}" destId="{808D2AC9-5635-4E3B-BD30-C39F4DEF1375}" srcOrd="3" destOrd="0" parTransId="{BED79727-5B2D-4A10-9840-094EEF83AA25}" sibTransId="{8EE43CEA-2C7A-4656-9199-1FDDD9BF7E63}"/>
    <dgm:cxn modelId="{55E14DCB-A81D-4CDF-8637-5AD839534DE7}" type="presOf" srcId="{B5EB2B16-3CC5-4633-BE36-9C2555F7199E}" destId="{F8D0A9BD-50E2-4C8A-BCC0-03366EC3EFA4}" srcOrd="3" destOrd="0" presId="urn:microsoft.com/office/officeart/2005/8/layout/gear1"/>
    <dgm:cxn modelId="{6F66A897-7B07-4ABB-B9FB-06B1ADB7519B}" type="presOf" srcId="{FAC4A495-1281-4429-A2E0-DDF2293CAC9B}" destId="{144AF4EB-ED91-4956-A882-649BF5A2C20F}" srcOrd="0" destOrd="0" presId="urn:microsoft.com/office/officeart/2005/8/layout/gear1"/>
    <dgm:cxn modelId="{12C69049-9458-4AEE-9DF1-97819BD75822}" type="presOf" srcId="{ACCE8659-0B30-4D4B-B212-BBD6C71D6AFD}" destId="{87EF9FE9-2206-4BEC-BCED-13629BD62BA6}" srcOrd="0" destOrd="0" presId="urn:microsoft.com/office/officeart/2005/8/layout/gear1"/>
    <dgm:cxn modelId="{FCD4AD35-46C4-45F1-8592-C44E533C85AB}" type="presOf" srcId="{57B05FA0-7C4F-4D22-A606-E35A8F70CCFC}" destId="{D719FB70-C45A-4311-B1A0-AA2F896837A6}" srcOrd="0" destOrd="0" presId="urn:microsoft.com/office/officeart/2005/8/layout/gear1"/>
    <dgm:cxn modelId="{E7E2D778-4CDF-46A1-979D-08C1ED44F94B}" type="presParOf" srcId="{87EF9FE9-2206-4BEC-BCED-13629BD62BA6}" destId="{144AF4EB-ED91-4956-A882-649BF5A2C20F}" srcOrd="0" destOrd="0" presId="urn:microsoft.com/office/officeart/2005/8/layout/gear1"/>
    <dgm:cxn modelId="{F3B900BB-5BEC-4164-9301-1329D0DEAFFF}" type="presParOf" srcId="{87EF9FE9-2206-4BEC-BCED-13629BD62BA6}" destId="{67AA286D-40C4-45BF-963F-41FCD1523004}" srcOrd="1" destOrd="0" presId="urn:microsoft.com/office/officeart/2005/8/layout/gear1"/>
    <dgm:cxn modelId="{E1D40E20-21B8-4A4E-906F-1EEE86015C5F}" type="presParOf" srcId="{87EF9FE9-2206-4BEC-BCED-13629BD62BA6}" destId="{3E7D16D7-3355-4AA0-B200-E8EB5E345EF7}" srcOrd="2" destOrd="0" presId="urn:microsoft.com/office/officeart/2005/8/layout/gear1"/>
    <dgm:cxn modelId="{C9737260-6CE7-48D5-BD18-6430D962DFDA}" type="presParOf" srcId="{87EF9FE9-2206-4BEC-BCED-13629BD62BA6}" destId="{BF875E29-23D9-4975-B9E6-78F4C7C2026C}" srcOrd="3" destOrd="0" presId="urn:microsoft.com/office/officeart/2005/8/layout/gear1"/>
    <dgm:cxn modelId="{555207C8-5419-49ED-973B-D7F7FA9F5C22}" type="presParOf" srcId="{87EF9FE9-2206-4BEC-BCED-13629BD62BA6}" destId="{62BA7F91-55CE-4130-8771-E4362DE5F4A1}" srcOrd="4" destOrd="0" presId="urn:microsoft.com/office/officeart/2005/8/layout/gear1"/>
    <dgm:cxn modelId="{B98FFA70-E318-4591-A567-9EE999BF7707}" type="presParOf" srcId="{87EF9FE9-2206-4BEC-BCED-13629BD62BA6}" destId="{EB7E3CB0-140E-467F-8F3E-E503DAB916AF}" srcOrd="5" destOrd="0" presId="urn:microsoft.com/office/officeart/2005/8/layout/gear1"/>
    <dgm:cxn modelId="{C3223278-4225-40A1-B3CB-73DB1CB94BE5}" type="presParOf" srcId="{87EF9FE9-2206-4BEC-BCED-13629BD62BA6}" destId="{8E977C55-1822-4D77-A3E3-B4ECBFA5CE63}" srcOrd="6" destOrd="0" presId="urn:microsoft.com/office/officeart/2005/8/layout/gear1"/>
    <dgm:cxn modelId="{CF687A56-52EC-41BF-AB81-89FA832B81A1}" type="presParOf" srcId="{87EF9FE9-2206-4BEC-BCED-13629BD62BA6}" destId="{B0A3C998-704E-4B8C-80F3-5456C040E52A}" srcOrd="7" destOrd="0" presId="urn:microsoft.com/office/officeart/2005/8/layout/gear1"/>
    <dgm:cxn modelId="{45CC70C8-CD67-44D8-A904-8FA7D0C906EA}" type="presParOf" srcId="{87EF9FE9-2206-4BEC-BCED-13629BD62BA6}" destId="{EB485941-EEAF-4B32-8099-1066683CC551}" srcOrd="8" destOrd="0" presId="urn:microsoft.com/office/officeart/2005/8/layout/gear1"/>
    <dgm:cxn modelId="{80941259-0449-4DB6-8B6B-BE3988FDECD5}" type="presParOf" srcId="{87EF9FE9-2206-4BEC-BCED-13629BD62BA6}" destId="{F8D0A9BD-50E2-4C8A-BCC0-03366EC3EFA4}" srcOrd="9" destOrd="0" presId="urn:microsoft.com/office/officeart/2005/8/layout/gear1"/>
    <dgm:cxn modelId="{43C945EA-779B-4BB3-859F-1F86115887E9}" type="presParOf" srcId="{87EF9FE9-2206-4BEC-BCED-13629BD62BA6}" destId="{8356FB0F-892F-41F3-9FC5-F6CA8C424DD7}" srcOrd="10" destOrd="0" presId="urn:microsoft.com/office/officeart/2005/8/layout/gear1"/>
    <dgm:cxn modelId="{33480738-9C41-4B4F-A5CB-C0B3D99CD500}" type="presParOf" srcId="{87EF9FE9-2206-4BEC-BCED-13629BD62BA6}" destId="{94F55301-68B5-48B6-95B5-8A1D46A277D7}" srcOrd="11" destOrd="0" presId="urn:microsoft.com/office/officeart/2005/8/layout/gear1"/>
    <dgm:cxn modelId="{FDC51294-9AD4-4DA1-B939-A726F853372B}" type="presParOf" srcId="{87EF9FE9-2206-4BEC-BCED-13629BD62BA6}" destId="{D719FB70-C45A-4311-B1A0-AA2F896837A6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2C8DC8-AA09-4DD9-AD13-593ADE5A8E6E}">
      <dsp:nvSpPr>
        <dsp:cNvPr id="0" name=""/>
        <dsp:cNvSpPr/>
      </dsp:nvSpPr>
      <dsp:spPr>
        <a:xfrm>
          <a:off x="3122792" y="3887628"/>
          <a:ext cx="2287404" cy="274177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rgbClr val="FF0000"/>
              </a:solidFill>
            </a:rPr>
            <a:t>TOTAL </a:t>
          </a:r>
          <a:r>
            <a:rPr lang="en-US" sz="2200" b="1" kern="1200" dirty="0" smtClean="0">
              <a:solidFill>
                <a:srgbClr val="FF0000"/>
              </a:solidFill>
            </a:rPr>
            <a:t>POPULATION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rgbClr val="FF0000"/>
              </a:solidFill>
            </a:rPr>
            <a:t>648.78MM</a:t>
          </a:r>
          <a:endParaRPr lang="en-IN" sz="2200" b="1" kern="1200" dirty="0">
            <a:solidFill>
              <a:srgbClr val="FF0000"/>
            </a:solidFill>
          </a:endParaRPr>
        </a:p>
      </dsp:txBody>
      <dsp:txXfrm>
        <a:off x="3122792" y="3887628"/>
        <a:ext cx="2287404" cy="2741771"/>
      </dsp:txXfrm>
    </dsp:sp>
    <dsp:sp modelId="{5F868A35-A5C8-49C9-81A6-AB67A8BB6D92}">
      <dsp:nvSpPr>
        <dsp:cNvPr id="0" name=""/>
        <dsp:cNvSpPr/>
      </dsp:nvSpPr>
      <dsp:spPr>
        <a:xfrm rot="13526050">
          <a:off x="1211206" y="3008375"/>
          <a:ext cx="2447640" cy="78140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852FCC-387F-4C85-8592-F1346AB4E578}">
      <dsp:nvSpPr>
        <dsp:cNvPr id="0" name=""/>
        <dsp:cNvSpPr/>
      </dsp:nvSpPr>
      <dsp:spPr>
        <a:xfrm>
          <a:off x="0" y="1752613"/>
          <a:ext cx="3152473" cy="154911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>
              <a:solidFill>
                <a:schemeClr val="tx1"/>
              </a:solidFill>
            </a:rPr>
            <a:t>27.6 </a:t>
          </a:r>
          <a:r>
            <a:rPr lang="en-US" sz="4400" kern="1200" dirty="0" smtClean="0">
              <a:solidFill>
                <a:schemeClr val="tx1"/>
              </a:solidFill>
            </a:rPr>
            <a:t>MM</a:t>
          </a:r>
          <a:endParaRPr lang="en-IN" sz="4400" kern="1200" dirty="0">
            <a:solidFill>
              <a:schemeClr val="tx1"/>
            </a:solidFill>
          </a:endParaRPr>
        </a:p>
      </dsp:txBody>
      <dsp:txXfrm>
        <a:off x="0" y="1752613"/>
        <a:ext cx="3152473" cy="1549119"/>
      </dsp:txXfrm>
    </dsp:sp>
    <dsp:sp modelId="{C44FED7B-923C-4671-891D-66B36151A8B0}">
      <dsp:nvSpPr>
        <dsp:cNvPr id="0" name=""/>
        <dsp:cNvSpPr/>
      </dsp:nvSpPr>
      <dsp:spPr>
        <a:xfrm rot="16203284">
          <a:off x="2945266" y="2018867"/>
          <a:ext cx="2647900" cy="78140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389568-4B68-48A4-8782-BED09F1D0FC8}">
      <dsp:nvSpPr>
        <dsp:cNvPr id="0" name=""/>
        <dsp:cNvSpPr/>
      </dsp:nvSpPr>
      <dsp:spPr>
        <a:xfrm>
          <a:off x="2521163" y="244547"/>
          <a:ext cx="3498635" cy="168214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solidFill>
                <a:schemeClr val="tx1"/>
              </a:solidFill>
            </a:rPr>
            <a:t>617.77 </a:t>
          </a:r>
          <a:r>
            <a:rPr lang="en-US" sz="4000" kern="1200" dirty="0" smtClean="0">
              <a:solidFill>
                <a:schemeClr val="tx1"/>
              </a:solidFill>
            </a:rPr>
            <a:t>MM</a:t>
          </a:r>
          <a:endParaRPr lang="en-IN" sz="4000" kern="1200" dirty="0">
            <a:solidFill>
              <a:schemeClr val="tx1"/>
            </a:solidFill>
          </a:endParaRPr>
        </a:p>
      </dsp:txBody>
      <dsp:txXfrm>
        <a:off x="2521163" y="244547"/>
        <a:ext cx="3498635" cy="1682145"/>
      </dsp:txXfrm>
    </dsp:sp>
    <dsp:sp modelId="{DAFC9F04-FDF2-433C-A984-A5EE6F0416C8}">
      <dsp:nvSpPr>
        <dsp:cNvPr id="0" name=""/>
        <dsp:cNvSpPr/>
      </dsp:nvSpPr>
      <dsp:spPr>
        <a:xfrm rot="18990388">
          <a:off x="4943577" y="3128997"/>
          <a:ext cx="2311318" cy="78140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71154A-1C21-4E7D-A80D-30E6D05EF5D5}">
      <dsp:nvSpPr>
        <dsp:cNvPr id="0" name=""/>
        <dsp:cNvSpPr/>
      </dsp:nvSpPr>
      <dsp:spPr>
        <a:xfrm>
          <a:off x="5188423" y="1981186"/>
          <a:ext cx="3498375" cy="148621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>
              <a:solidFill>
                <a:schemeClr val="tx1"/>
              </a:solidFill>
            </a:rPr>
            <a:t>3.5 </a:t>
          </a:r>
          <a:r>
            <a:rPr lang="en-US" sz="4400" kern="1200" dirty="0" smtClean="0">
              <a:solidFill>
                <a:schemeClr val="tx1"/>
              </a:solidFill>
            </a:rPr>
            <a:t>MM</a:t>
          </a:r>
          <a:endParaRPr lang="en-IN" sz="4400" kern="1200" dirty="0">
            <a:solidFill>
              <a:schemeClr val="tx1"/>
            </a:solidFill>
          </a:endParaRPr>
        </a:p>
      </dsp:txBody>
      <dsp:txXfrm>
        <a:off x="5188423" y="1981186"/>
        <a:ext cx="3498375" cy="148621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7EF5FC-FDC6-4576-9DEE-D708A65DCAF1}">
      <dsp:nvSpPr>
        <dsp:cNvPr id="0" name=""/>
        <dsp:cNvSpPr/>
      </dsp:nvSpPr>
      <dsp:spPr>
        <a:xfrm rot="2563038">
          <a:off x="3240207" y="3634206"/>
          <a:ext cx="781562" cy="52998"/>
        </a:xfrm>
        <a:custGeom>
          <a:avLst/>
          <a:gdLst/>
          <a:ahLst/>
          <a:cxnLst/>
          <a:rect l="0" t="0" r="0" b="0"/>
          <a:pathLst>
            <a:path>
              <a:moveTo>
                <a:pt x="0" y="26499"/>
              </a:moveTo>
              <a:lnTo>
                <a:pt x="781562" y="2649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5149AF-1389-42B0-8C9B-DE161F965936}">
      <dsp:nvSpPr>
        <dsp:cNvPr id="0" name=""/>
        <dsp:cNvSpPr/>
      </dsp:nvSpPr>
      <dsp:spPr>
        <a:xfrm rot="21493724">
          <a:off x="3343496" y="2512649"/>
          <a:ext cx="1598002" cy="52998"/>
        </a:xfrm>
        <a:custGeom>
          <a:avLst/>
          <a:gdLst/>
          <a:ahLst/>
          <a:cxnLst/>
          <a:rect l="0" t="0" r="0" b="0"/>
          <a:pathLst>
            <a:path>
              <a:moveTo>
                <a:pt x="0" y="26499"/>
              </a:moveTo>
              <a:lnTo>
                <a:pt x="1598002" y="2649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DA17AD-176D-433F-B95A-746A403F7347}">
      <dsp:nvSpPr>
        <dsp:cNvPr id="0" name=""/>
        <dsp:cNvSpPr/>
      </dsp:nvSpPr>
      <dsp:spPr>
        <a:xfrm rot="19219882">
          <a:off x="3231423" y="1529695"/>
          <a:ext cx="976797" cy="52998"/>
        </a:xfrm>
        <a:custGeom>
          <a:avLst/>
          <a:gdLst/>
          <a:ahLst/>
          <a:cxnLst/>
          <a:rect l="0" t="0" r="0" b="0"/>
          <a:pathLst>
            <a:path>
              <a:moveTo>
                <a:pt x="0" y="26499"/>
              </a:moveTo>
              <a:lnTo>
                <a:pt x="976797" y="2649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8AC8D0-C62D-443A-A668-3A99E56F14FC}">
      <dsp:nvSpPr>
        <dsp:cNvPr id="0" name=""/>
        <dsp:cNvSpPr/>
      </dsp:nvSpPr>
      <dsp:spPr>
        <a:xfrm>
          <a:off x="359794" y="1307794"/>
          <a:ext cx="4224901" cy="256601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F62E99-161A-48E9-B352-9B04EC9CB825}">
      <dsp:nvSpPr>
        <dsp:cNvPr id="0" name=""/>
        <dsp:cNvSpPr/>
      </dsp:nvSpPr>
      <dsp:spPr>
        <a:xfrm>
          <a:off x="3891871" y="0"/>
          <a:ext cx="1607160" cy="1494226"/>
        </a:xfrm>
        <a:prstGeom prst="ellipse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Chicken</a:t>
          </a:r>
          <a:endParaRPr lang="en-IN" sz="2700" kern="1200" dirty="0"/>
        </a:p>
      </dsp:txBody>
      <dsp:txXfrm>
        <a:off x="3891871" y="0"/>
        <a:ext cx="1607160" cy="1494226"/>
      </dsp:txXfrm>
    </dsp:sp>
    <dsp:sp modelId="{14023C09-D468-4721-AA3E-EE99CAC5283E}">
      <dsp:nvSpPr>
        <dsp:cNvPr id="0" name=""/>
        <dsp:cNvSpPr/>
      </dsp:nvSpPr>
      <dsp:spPr>
        <a:xfrm>
          <a:off x="5507288" y="0"/>
          <a:ext cx="2410740" cy="14942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400" kern="1200" dirty="0" smtClean="0">
              <a:latin typeface="Algerian" pitchFamily="82" charset="0"/>
            </a:rPr>
            <a:t>95.2 %</a:t>
          </a:r>
          <a:endParaRPr lang="en-IN" sz="4400" kern="1200" dirty="0">
            <a:latin typeface="Algerian" pitchFamily="82" charset="0"/>
          </a:endParaRPr>
        </a:p>
      </dsp:txBody>
      <dsp:txXfrm>
        <a:off x="5507288" y="0"/>
        <a:ext cx="2410740" cy="1494226"/>
      </dsp:txXfrm>
    </dsp:sp>
    <dsp:sp modelId="{17B0AC63-60DA-469A-BEB9-076A5C1C3377}">
      <dsp:nvSpPr>
        <dsp:cNvPr id="0" name=""/>
        <dsp:cNvSpPr/>
      </dsp:nvSpPr>
      <dsp:spPr>
        <a:xfrm>
          <a:off x="4940759" y="1744245"/>
          <a:ext cx="1494226" cy="1494226"/>
        </a:xfrm>
        <a:prstGeom prst="ellipse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Duck </a:t>
          </a:r>
          <a:endParaRPr lang="en-IN" sz="2700" kern="1200" dirty="0"/>
        </a:p>
      </dsp:txBody>
      <dsp:txXfrm>
        <a:off x="4940759" y="1744245"/>
        <a:ext cx="1494226" cy="1494226"/>
      </dsp:txXfrm>
    </dsp:sp>
    <dsp:sp modelId="{C8702C32-A68E-4642-8D4C-9F5B4ECD0621}">
      <dsp:nvSpPr>
        <dsp:cNvPr id="0" name=""/>
        <dsp:cNvSpPr/>
      </dsp:nvSpPr>
      <dsp:spPr>
        <a:xfrm>
          <a:off x="6584409" y="1744245"/>
          <a:ext cx="2241340" cy="14942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400" kern="1200" dirty="0" smtClean="0">
              <a:latin typeface="Algerian" pitchFamily="82" charset="0"/>
            </a:rPr>
            <a:t>2.5 %</a:t>
          </a:r>
          <a:endParaRPr lang="en-IN" sz="4400" kern="1200" dirty="0">
            <a:latin typeface="Algerian" pitchFamily="82" charset="0"/>
          </a:endParaRPr>
        </a:p>
      </dsp:txBody>
      <dsp:txXfrm>
        <a:off x="6584409" y="1744245"/>
        <a:ext cx="2241340" cy="1494226"/>
      </dsp:txXfrm>
    </dsp:sp>
    <dsp:sp modelId="{F433AF51-C05C-48A5-95A0-F928A0ED09A4}">
      <dsp:nvSpPr>
        <dsp:cNvPr id="0" name=""/>
        <dsp:cNvSpPr/>
      </dsp:nvSpPr>
      <dsp:spPr>
        <a:xfrm>
          <a:off x="3719897" y="3685518"/>
          <a:ext cx="1494226" cy="1494226"/>
        </a:xfrm>
        <a:prstGeom prst="ellipse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Others </a:t>
          </a:r>
          <a:endParaRPr lang="en-IN" sz="2700" kern="1200" dirty="0"/>
        </a:p>
      </dsp:txBody>
      <dsp:txXfrm>
        <a:off x="3719897" y="3685518"/>
        <a:ext cx="1494226" cy="1494226"/>
      </dsp:txXfrm>
    </dsp:sp>
    <dsp:sp modelId="{93EBE836-BC56-43F1-AC0C-42DD5792D63A}">
      <dsp:nvSpPr>
        <dsp:cNvPr id="0" name=""/>
        <dsp:cNvSpPr/>
      </dsp:nvSpPr>
      <dsp:spPr>
        <a:xfrm>
          <a:off x="5363547" y="3685518"/>
          <a:ext cx="2241340" cy="14942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400" kern="1200" dirty="0" smtClean="0">
              <a:latin typeface="Algerian" pitchFamily="82" charset="0"/>
            </a:rPr>
            <a:t>2.3 %</a:t>
          </a:r>
          <a:endParaRPr lang="en-IN" sz="4400" kern="1200" dirty="0">
            <a:latin typeface="Algerian" pitchFamily="82" charset="0"/>
          </a:endParaRPr>
        </a:p>
      </dsp:txBody>
      <dsp:txXfrm>
        <a:off x="5363547" y="3685518"/>
        <a:ext cx="2241340" cy="149422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4AF4EB-ED91-4956-A882-649BF5A2C20F}">
      <dsp:nvSpPr>
        <dsp:cNvPr id="0" name=""/>
        <dsp:cNvSpPr/>
      </dsp:nvSpPr>
      <dsp:spPr>
        <a:xfrm>
          <a:off x="3047992" y="2400140"/>
          <a:ext cx="2807970" cy="2807970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solidFill>
                <a:srgbClr val="FFFF00"/>
              </a:solidFill>
            </a:rPr>
            <a:t>Problems </a:t>
          </a:r>
          <a:endParaRPr lang="en-IN" sz="2600" b="1" kern="1200" dirty="0">
            <a:solidFill>
              <a:srgbClr val="FFFF00"/>
            </a:solidFill>
          </a:endParaRPr>
        </a:p>
      </dsp:txBody>
      <dsp:txXfrm>
        <a:off x="3047992" y="2400140"/>
        <a:ext cx="2807970" cy="2807970"/>
      </dsp:txXfrm>
    </dsp:sp>
    <dsp:sp modelId="{BF875E29-23D9-4975-B9E6-78F4C7C2026C}">
      <dsp:nvSpPr>
        <dsp:cNvPr id="0" name=""/>
        <dsp:cNvSpPr/>
      </dsp:nvSpPr>
      <dsp:spPr>
        <a:xfrm>
          <a:off x="228609" y="2209800"/>
          <a:ext cx="2859023" cy="2378850"/>
        </a:xfrm>
        <a:prstGeom prst="gear6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FFFF00"/>
              </a:solidFill>
            </a:rPr>
            <a:t>Potentials </a:t>
          </a:r>
          <a:endParaRPr lang="en-IN" sz="2400" b="1" kern="1200" dirty="0">
            <a:solidFill>
              <a:srgbClr val="FFFF00"/>
            </a:solidFill>
          </a:endParaRPr>
        </a:p>
      </dsp:txBody>
      <dsp:txXfrm>
        <a:off x="228609" y="2209800"/>
        <a:ext cx="2859023" cy="2378850"/>
      </dsp:txXfrm>
    </dsp:sp>
    <dsp:sp modelId="{8E977C55-1822-4D77-A3E3-B4ECBFA5CE63}">
      <dsp:nvSpPr>
        <dsp:cNvPr id="0" name=""/>
        <dsp:cNvSpPr/>
      </dsp:nvSpPr>
      <dsp:spPr>
        <a:xfrm rot="246381">
          <a:off x="2666792" y="217220"/>
          <a:ext cx="2764710" cy="2221572"/>
        </a:xfrm>
        <a:prstGeom prst="gear6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solidFill>
                <a:srgbClr val="FFFF00"/>
              </a:solidFill>
            </a:rPr>
            <a:t>Prospects</a:t>
          </a:r>
          <a:r>
            <a:rPr lang="en-US" sz="2600" b="1" kern="1200" dirty="0" smtClean="0"/>
            <a:t> </a:t>
          </a:r>
          <a:endParaRPr lang="en-IN" sz="2600" b="1" kern="1200" dirty="0"/>
        </a:p>
      </dsp:txBody>
      <dsp:txXfrm rot="1146381">
        <a:off x="3305389" y="672261"/>
        <a:ext cx="1487516" cy="1311490"/>
      </dsp:txXfrm>
    </dsp:sp>
    <dsp:sp modelId="{8356FB0F-892F-41F3-9FC5-F6CA8C424DD7}">
      <dsp:nvSpPr>
        <dsp:cNvPr id="0" name=""/>
        <dsp:cNvSpPr/>
      </dsp:nvSpPr>
      <dsp:spPr>
        <a:xfrm>
          <a:off x="3196547" y="1970636"/>
          <a:ext cx="3594201" cy="3594201"/>
        </a:xfrm>
        <a:prstGeom prst="circularArrow">
          <a:avLst>
            <a:gd name="adj1" fmla="val 4688"/>
            <a:gd name="adj2" fmla="val 299029"/>
            <a:gd name="adj3" fmla="val 2534336"/>
            <a:gd name="adj4" fmla="val 15822675"/>
            <a:gd name="adj5" fmla="val 546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F55301-68B5-48B6-95B5-8A1D46A277D7}">
      <dsp:nvSpPr>
        <dsp:cNvPr id="0" name=""/>
        <dsp:cNvSpPr/>
      </dsp:nvSpPr>
      <dsp:spPr>
        <a:xfrm>
          <a:off x="1406939" y="1280675"/>
          <a:ext cx="2611412" cy="261141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19FB70-C45A-4311-B1A0-AA2F896837A6}">
      <dsp:nvSpPr>
        <dsp:cNvPr id="0" name=""/>
        <dsp:cNvSpPr/>
      </dsp:nvSpPr>
      <dsp:spPr>
        <a:xfrm>
          <a:off x="2449591" y="-114625"/>
          <a:ext cx="2815628" cy="281562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49CB1E-9D85-4DB4-8203-690FF9BA81DE}" type="datetimeFigureOut">
              <a:rPr lang="en-IN" smtClean="0"/>
              <a:pPr/>
              <a:t>14-09-2014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0E64B0-0439-4614-8ED6-2D82B15D844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E64B0-0439-4614-8ED6-2D82B15D8449}" type="slidenum">
              <a:rPr lang="en-IN" smtClean="0"/>
              <a:pPr/>
              <a:t>26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diagramLayout" Target="../diagrams/layout3.xml"/><Relationship Id="rId7" Type="http://schemas.openxmlformats.org/officeDocument/2006/relationships/chart" Target="../charts/chart1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6" name="Picture 6" descr="C:\Users\POULTRY SCIENCE\Desktop\worm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0"/>
            <a:ext cx="6172200" cy="3200400"/>
          </a:xfrm>
          <a:prstGeom prst="rect">
            <a:avLst/>
          </a:prstGeom>
          <a:noFill/>
        </p:spPr>
      </p:pic>
      <p:pic>
        <p:nvPicPr>
          <p:cNvPr id="35847" name="Picture 7" descr="C:\Users\POULTRY SCIENCE\Desktop\worm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114800"/>
            <a:ext cx="3789363" cy="2514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2514599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5400" y="4876800"/>
            <a:ext cx="3886200" cy="1752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By </a:t>
            </a:r>
          </a:p>
          <a:p>
            <a:r>
              <a:rPr lang="en-US" sz="20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Naga </a:t>
            </a:r>
            <a:r>
              <a:rPr lang="en-US" sz="2000" dirty="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RaJa</a:t>
            </a:r>
            <a:r>
              <a:rPr lang="en-US" sz="20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Kumari</a:t>
            </a:r>
            <a:r>
              <a:rPr lang="en-US" sz="20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Kallam</a:t>
            </a:r>
            <a:endParaRPr lang="en-US" sz="2000" dirty="0" smtClean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0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Assistant Professor (Poultry)</a:t>
            </a:r>
          </a:p>
          <a:p>
            <a:r>
              <a:rPr lang="en-US" sz="20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NTR </a:t>
            </a:r>
            <a:r>
              <a:rPr lang="en-US" sz="2000" dirty="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CVSc</a:t>
            </a:r>
            <a:r>
              <a:rPr lang="en-US" sz="20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, Gannavaram</a:t>
            </a:r>
          </a:p>
          <a:p>
            <a:endParaRPr lang="en-IN" sz="2000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2362200"/>
            <a:ext cx="6477000" cy="218521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Novel feed resources for Poultry Industry: </a:t>
            </a:r>
          </a:p>
          <a:p>
            <a:pPr algn="ctr"/>
            <a:r>
              <a:rPr lang="en-US" sz="3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Potentials, Problems </a:t>
            </a:r>
          </a:p>
          <a:p>
            <a:pPr algn="ctr"/>
            <a:r>
              <a:rPr lang="en-US" sz="3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&amp; Prospects</a:t>
            </a:r>
            <a:endParaRPr lang="en-IN" sz="3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5842" name="AutoShape 2" descr="data:image/jpeg;base64,/9j/4AAQSkZJRgABAQAAAQABAAD/2wCEAAkGBxQSEhUUEhQVFhQXGR0XGBgXGBkcHhwcHR0YHB0eHh0cHCkgGBwlHRgcITIhJSkrLi4uHCAzODMsNygtLiwBCgoKDg0OGxAQGywkICQsLCwvLCwsLCwsLCwsLCwsLCwsLCwsLCwsLCwsLCwsLCwsLCwsLCwsLCwsLCwsLCwsLP/AABEIAN0A5AMBEQACEQEDEQH/xAAcAAABBQEBAQAAAAAAAAAAAAAAAwQFBgcCAQj/xABMEAACAQMCAwUFBAcEBggHAAABAgMABBESIQUGMRMiQVFhBzJxgZEUQlKhI2JykqKxwTNjgrIVJHPC0fAWF0NTk5Sj0gg0RIOE0+H/xAAbAQABBQEBAAAAAAAAAAAAAAAAAQIDBAUGB//EAD4RAAEDAgQDBQYEBgEDBQAAAAEAAgMEEQUSITFBUWEGEyJxgTKRobHB0RQj4fAVM0KCkvFDJFJTFmJyorL/2gAMAwEAAhEDEQA/ANWrDWgihCKEIoQihCKEIoQihCKEIoQuZJAoJYgDzJwPqae2NzvZF00uA3UVLzJAPdZpT/dIzD9/AT+KtBmE1Dh4hb1Hy3URqGBRN7zzHH1EaHyknj/lF2hHwxWjF2clcdCT5Aj52CiNWFES+02Lwltwf9ncOP5JWk3sm+2rXf5N/VR/jCkV9pq53nt//K3H/wC3+lP/APSnJjv8m/ZJ+LKdQ+0yIn+0tz8RPH/ONh9agf2VkA0a73g/ZKKxTNpznHJjSgcecUsT/wAJdX/hrNl7Pys426WPz2+KlFU0qUtuP27kASaWP3ZFaM/LWBq+WazpsNqItSNOmqlbM08VJ1Rc0tNjupQbopEqKEIoQihCKEIoQihCKEIoQihCKEIoQihCKEIoQihCKEIoQm1/fxwjMjhc7AdWY+SqN2PoKswUssxswevBMe8N3VL5i5/WLIBER/DtJMf8AOiL/GSfSumw/s26Q3cL/Ae/iqclVyWecV54kkJKIM+DzHtXH7II7NPgq12FLgMMVsx92iqOmcVX7vic85/SSySE7YLE79MBenyArVZTU8IuGgWUVyUm9gyS9lKOzYHS2vbSfWpPxDHMzs1HRFlYbPkO4lRnjaNkVDJqywXSN9mK4rNfjUUbg1wNybJ4jJ1TfhPJl1cwLPCqsrPoxrCkHfc6sAj4Zp8+MU8Mhjde4F9kgjJF1E8WsTBK0ZZWK7ErnGfEbgVdpKgTxh40Ca4WNk2jiY5IUnHUgHb/AIVM97Bo4jVJqpCx4/cRDCTMV/A51qfQq2RVSWgp5P6R5jQ+9KHEK0cE9oLRYDK0Q84TlPnC50/ulTWHV9nGSA5bHz3/AMlOychaLwPnWOZcsVYDq8WTpHnJEe/EPXvAedcbXYBJEfDp0P0PFXI6kHdWqGZXUMjBlO4YEEEehFc/JG6M5XixVsOBGi7piVFCEUIRQhFCEUIRQUJaG31DNTsizC6jdJY2SNQKRFCEUIRQhFCEUIRRubBISqrzFzhHApKMoAJUyNkjUOqxrsZnB8iFHifCuhw/BJJnDOPT78gqstQANFknHOcpZWbsiyBtmkY5lYeRYbIv6iYHxr0ChwWGFoL9enAff1Wc6UuUBZ23aSKhdYwxwXkyFXPi2x2rWklEcZe0XtwCZbWyuFnyek0bQwSI9yA0okZZVWVVHuwEqAyjOSxG5I8N6wnYs6OUSSAhm1tNDzcpAwWVg5NRLWBSJ45pECTGFTCpUu2CNbrq7q7tv6Cs3EZH1EhOQtB0vrw6bJ7QGhJ8VvbDs7i2jdLhZrlHgQbFCXUyguQNKHcA58adDDWBzZXAtytN+uhtpzQS3YKXvpY7OVWt7ZmbS+gRCJU0ONIik73e0kZ1EEn51UhifUA9462o3ve44jTilJAVKveZ7ee2t7e6inRrYMg7EpgNnZ8EjLDHTxyd62mYZURyOkic0h3PlbZRl4IspbnK1TiCvfKGU9izoNSEFItI1MemvLEEZB6YzvVbD530ThTHXXXfc8uic8B2qPZreQRwECdVmkZtayFQq6VJiKqR+kJbAxketLjLJ3zA5fCNiOu/kiMi1kjzPy4t3cRpFLbJciBXuSW0q0h6BVjU5fzAFLQYg+mhc6Rri29m9B68EOaHHRNOO+z0wxmbtFiiRVEnbaidZOO4UQhlJx1wR4gVZpcc7x/dlpLidLcutymmOwuqTb3DRuGRirjoykg/Wt58bZW5Xi4Kjurtyvz40bfpToY9ZAvcf/axr4/3iAN0yGrmsS7PtkaTGL9OPofoVPHOQtd4PxpJ8DZZNOrTkMGX8UbDaRPXqPECvPK3DpICTw+XQrSjmD1KVnKZFCEUIRQhFCEUIKeWkoC/OrsLxlVeRuqZ1SVhFCEUIRQhFCF47YBJIAG5J2AHmfSnNaXGw3SE23Wc8787KilV3VhlEyQ0o/ExG8cPkNmfHgu57TBcBc52Y+p5dBzPwHwVCeo4BZLxG+kuHLyHUQMbDCovgqgbIo8hXfU8EVM0Mb+pVAm6snIXAYLkXEkqTStbp2ojRlCuB0U5BY5I8MbD1rMxeslhcxjCAHaXN9OvJPY290rzsIWW2vUEizzEtLDKdWNB69AdBxgbAECo8LMt5KZ1i0bEdUr7aOXnFvaLPLnso0hySxOS5VigjJjLf2Q0jGlR4mlp8AiYbyOLv931QZTwVb4XwO4ujiCCST1VTj97pWpNWU0A/McAmBpKufDPZBfyDMvZQjyZtR+i5H51jzdpaVujAXfD5qQQuU7bew4/9pdj/BH/AMWrOk7Uf9kY9U8Q8ynR9h8fheP/AOGv/uqMdqZv/GEdwOaY3XsVnCkRXalTvpZWAJ9cEip2dp47gvj1SGE8Cqvxb2X8RgyexEq+cTBv4ThvyNasHaCjl9o5fNRmJwVXUy20qth4pUYMuVIII6bEVp/k1MZaCCCmagrTOHTJf2qw/oH1s00yIGQidgwVmJctpAUEkADpg7EVyU8b6OoLxfSwad9P1up2+IWSPBeWrRLSSVkNwjr2mNI7SIBygjEgbT2rZwRjqMjwFPqcTqXTNbfLbTjY6b25IDBZUznDl77HdPAmpgqLJvgsqsAcNjbIJxmuhw6vFRAHvsDcj3KJzbGyT5e5he2IBy0WrUVBwyt01xt9x/yI2IIor8NjqW3Gjre/oUMeWlbhytzKlyiAsCWHccDAfHUEfclHinj1XI6eX4phT6ZxIG245eXRacM+bQqxCsRWkUIRQhFCEGkQl4rYsMirMcBcLqF8ljZIVXUyKEIoQihCKBrokJ0Wc8/84KiaVw6E4RD0lI2LsP8AuFPQffOPujftsBwQvdmdvxPLoOvXgs+efgFkV0ZZMzya31NgyMDgt1xnpn08K9Aj7qL8plhpsqJvutM5U5atvsj6xOY7hYlaTSQwZiQpRV6Rhsks+c6RtjryddXzmoBaRdpNh9zz+SnawZdVxJw6GwiLLK8GFfs7iN1DTHLaGACanRgMFA2B3TjfNDZ5qyUZm5trtI0HP19EWDRuqbwLl+84pKSgaQ578shOkfFj1+Arfqa2loI7aDoFEGly2Hlf2SWluA1x/rEnXvDCD4L94fGuRre0FRPpH4W/H3qw2IDdaDbwKihUUKo6BQAPoKwXOc43cbqVKUlkLwmhCSadQQudz0H5/Ki6XKbXSwoSIpEKO4xwO3ul03EKSD9ZRkeoPUH1FTw1M0BvG4jySFoKyzmj2PsmZOHyEbbxOxBI/Vf+h+tdNRdog6zKptxz/RQOi5LM7a8uuHzEKZIJVOGUj18VYFW3AIOPCumfDS1zLmzhzUNy1XrgXMElxaiO1ELXxZmuO2QO8+psbE7FdJGR4BcDaueq6IU8+aS4j/pym2XT7qUOuNN1Ac/cqrbSyNbZaJcdoADiNjuVDdGUEjxyMjNaWE4kZWhsuh4dQmPZbZQfL/GmtXJ3aNsa0zjONwyn7si9VYdDV+voWVTLceB/fBIxxabreOVePrcoo1BmK6lfp2ijYnH3XU4Vl8DgjZhXlWK4a6ncXW42I5foVqQS5wp+sZWUUIRQhFGqFJ2XuCtOn9gKnL7SjKzFcRQhFCEGhCqvPHHVgidCSAF1S6Tg4bIWJT4NIQRkbhQx22rocEw908geRfXT03PoqlRLbQLCOIXzXEpkkIDMQPJVHQADwVRivUoYWU0eVg2+KzCSdVrPDrULawQvDFc2kqIMISsunLOZPdGcEZIDbAedchNKTUOka4teCd9uVlMB4VQuZuPyiaSCG5c28Q+zx6TpDRJkKDj3sdNR69fGugoKKN0YlkZ4z4j5ndRucb2Cn/Z77OpL4JNdF0tQO4uTlxn7ufcT1HWqGK4zHSkxwAZ+J5JzIy7dbtw+wjgRY4UVEUYCqMAVxMkr5XZnm5VkC2ydCmJV7QheGhCheJXrKQS6xRhsFiR3uvTyIxTHOA3VuCHPoBcqN4PxeGaHXExVQXHUZYBwNeT0Un+dNjka4XCnqaWWF+V45fJWqM5AqVZpXdCEUIXlIhV3m7k+34hHpmXDgHRIuzKfj4j0NX6LEJqR+Zh8wmuYHbr565q5YuOGzaJM46xyLnDD0PgfSvQKCvhrY7jfiFUc0tKslq93Hwx49cRWSLUgbOsRyEs4znSpJQ4LDJJwDWRI2ndXB4BFjr5jb9jRPF8qp9/y/cwxJNLC6RPjS5GxzuPUZ9a34q+CV5jY4Ejgoy0gXUlyXx428gRn0ozalY9I5Ogc/qEHSw8VPoKoYxhzaiPOBrx6jl58k+J5aVvnC74TRh8FWBKup+6495f6g+IINeTVdKYJbcOC143hwTuqqkRQhFHRCe2s4CgE1dhnDWWVWVviTKqStIoQihCb394IY2kbcKOg6kk4VR6liAPU1YpoDNIGD9hMe7K26wLnzjDTTGPVqEbMXI6NMcByPNVwI1/VX1r1rBKEQQh9twLeXD7lY8r8zlNcg8CRrWe4lKvG4ETIrAFF1ZLyHqq9zou5286qYxWvE7Y2CxGt+fQe/iljaLXKb838aa3jjs7aVntzCrAyoolj151Rg4ygKgbdcNjNOw2jbUONRM2zr8Nj1Q91tApD2Vcg/a2Fzcr/AKuh7in/ALQj/cH59KjxzF+5HcwnxcTyRFHfUre44wAABgDYAeFcMSTqVaXdCF5QhGaEgQaEqzzn/lprhw/alEAOlSMrndj49fKqdREXa3XR4NiLKcZctyVFck8IkiKSRzK0cvQaCC2A2AdW4XIJx6A1HTxlpuNireLVjJgWubZw6rV1FX1yK9JoQvM0qRe0JUUIUVzDwKG8gaCdcqeh8VPgQfAip6Wpkp5O8YdUhAOhXztzXZXfDy9jI5MJIZTgYdQcqQeuAR7udjXoFC6mrWioA8Q0PRVHXboVcuH8WHEI3a6ubdbbSO0jORMpwP0cYz7rOoYEAnwrEmpjRyDumuzX0P8AT5nyCkBzBZTcQFGKsGUjwYEHHhkHptXYwyNkYCCD5KAhav7MeZCwAc7jTDJv4YxDIfXP6In9iuE7SYYBcsHUfUfVXKWSxstRrgVpooQihCKEIoQihCKEKk+0fjXYxnSd41D485HLJF8dPfk+KL511XZyh71wvxNvIDU+/ZUap9tFh0MRd1UbsxAHqScfzNenPe2JhdwA+SzhqtFj+z2cNykKzxXdqVdmk3ilYHSMxnu+OVyPDNcsTLVzMdIQ5j9LDcDzUwsAq1ynwSXit8EdmbUe0mkPXSOu/meg+PpWxiFVHh9L4R0ATGNLnL6C4hwuSOJBaSmFYk0iNY1dSBjHd2ORjwNeZTufI4yE6latK+JpyyNuPO3xUNbcSu3OBeRZ8ms5QfpqqBpfwcPctF7KVu8Z9Hj7KQ+wXrKWa+0jr3LcKf4i38qdlfxd8FAZ6UaCH3uv9AkbG07Tf/SksnoDCPyCZpQ3/wByR84b/wAQHvUqvBnHS7uPmYz/ADSnBhtuq5qQf6AlBa3C+7OH9JEH81xj6GlsRsU3PEd228iuJL3IMc0ehiDj7ytt91vP0IBoJ01SsZZwewqK5QmSOwt2YEt3lUAZYnU2wHwH0FRwnwBW8Qa51U4DbT5BTIFw/ikQ8sa2+Z2UH4Z+NS6lUvym8z8F5/otz71zMfhoX+S0mXqlE4GzR802uuFKu7XdwnqZQB+a0hZ1KlZVOP8AQ0/2hMrPh0kmWh4jOQDjdI2GfQlN/kaaGE7OKlfUMb7cQ+ISlxDdR9btj8LbV/lpC1w4/BDH07/+P/7W+aRsbSa4J7S5uezHUdkIQ3pkjWPiMfGlDS7iUs0kcXssF/PN+i99oHKS39oUAAmjGqJj4EeGfIjatfCq91JOHf07FZMjc26wDlW7FrfRSSgDs3IYP0VsFQT6KxBP7Nd9iDPxNIQziL6ct/iqjdCrxzVy7PNbPNfXMTXiI0saxBSXhGnIOkDIGrIO+M1gUFbHDOGQsIYSASealc24uqHytfiG4TUSI3/Rv+y22f8AC2lh6rXRYlTieA23Go/fUKJhsV9DcCuzLCpb3xlJP20Olj8CRkfGvHsQg7mcgbHX0K2YnZmp/VJSooQihCKEIoQilAubJCVhXtM4mZJFTOzs056eP6OMfAJHq/8AuGvVuztL3cZdy8P1P29Fjzvu5SfLPCLOWzi7aKftSQVaEDtO0ZjpCfjysZPe2UL61Wr6mpZUvDHDL12sOfLf1QwNso32ocWuDMLeSdpIlVXUOio4JXpIABlxv9av4FTxd2Zg2x23uPTomyHWy1D2O8u/ZbISOP0tx3z6L9xfpv8AOuZx6t/EVJaNm6KaJtm3V9IrEUqiOK8KZyZIpZUkx0V8K3kCCCB8QKY5vJWYZwPC8C3kmdjdTICZopQF3ZmkRh8ggyfpSAkbp8jGOPgIXc0faHtLaU6jjKBhpP1RtJoOuyVpLfDMNE/gvGTSsqMGPllxn4quBTgbKBzAdWlO4LpHzoZW0nBwc4PkfI08tcNwoNCm/Gh+glIGWCMVHqASMfOmP9nRWKX+c2+1wqr7KbhpLT9JuY2ZFJ64J1Eem5qvSklmq1cfjbHUeHiAfgrncXKRjVIwUdMk4G/SrYaXaALD23SVxeBQCAzZ93SCQc+o2AppTmtzKPntZXY9oxjiHXRIcn+HYfOm2crDXRtb4dT5JVLwNlIQXKgeLKP3iN/rS5rphYQcz01g4XJKSZ9aL91Unc5884xt6U0NvupnTMjH5ep6hTkagAAeG1PsqRN12aELAvbby6ILpbhBhLjOryEgxn4ahv8AI13fZut72EwuOrdvJVZm2N1MclKbi3Fxb2w+2yDsJLntO5GqhV1lWbZiig4UYOOoyazcRHczGKR3gBuG21N+F09guNN1lHEZC8sjEqSXbJQAKdzuANgK7KnaBE1vTiq53W1+zPivaxjUd3jVv8cWI5PqvZH615r2lpAyS4GxPuO31WjSP4K8VyavIoQihCKEIoQo/j9yY7aV194IdP7R2X8yKuUEQkqGN6qOV1mlfPfN0oN3KF92MiFfhGAn+6frXsOGRhlK3rr71iv1Kc8s8YljlMhhe5jWPs3Qa8KmAo3UdwgL1+NQ4hSQvZ3eYNJN79UrCixibinEVBGO3kGoAk4UDfc7nCjGaWUtoKI2Ow+KB4nL6clnSJdyFAAAHpsNhXmhJcbq6AvbK8WTOnOxxuPz+BoslIsurqTSNupOAPU0iRQtr9o+2srM7QCIHOFC6ySMeeQBn50WUxyd3fipS/vUhXU/jsABlmPgFA3Y05kZebBQFyYrZy3G85McfhCh3P8AtHHX9ldvU1JnbHozU8/sksTuvLS3WG7ZEUKjQqQFAAyjODsPRlpz3F8NydbpALO0Veh4lcX8syxzrbRRO0ekAGRsZBJ1e6NvKssvc8kA2suhdTw0jGOczOXAHoFKezqAJZJjcl5NR8yJGGfoBUlPoxVcZcXVRJ5N09ApLiy6pbZMAjWzMDvssbjp47uKvRaNceNvqsh2tguH4U0R1WrBfExN/Zt8PGM+o29DQJQ4Wf7+KMvJOOHcSEuVKmOVffjbqPUfiU/iFNkjLddxzTgb6KQC1GlXEsqoMswUeZIFISAhUrlzmm1uOJ3EcMmtivdIB0nQEDYPQ4NILoV6pyFUfanwf7Tw6cAZeNTMvnlNzj4jIrTwip7irYeB096ZILtWNezFYnlmSUBgYs4d3VNIZQ5OjctpO1ddj2cNY9nPpf4qvFyXnO3CNMNtIuhAkQQxsAkpXtJAkjL1YMB8RijCaoukex1zc3vuNhceiHttqpH2TX+ltJOyzJj4TAxEfDX2Z+VUe1FMHMuOIJ/x1+6kpnWctorzC91rhFCEUIRQhFCFD80S4jQHxlT6JmQ/lHWtg8YfK7oPrZV6g2asB5atUubuNJ3wsjHUxbG5DEb+BLYHzr1mtkfBSl8Q1AFlkt1K1sWMfD4ZWs45I231Ojh0JibCLKG3LSBiNIGMk+VcW+eWqeO+cDy0113t5KxbKNFDey6xV+NXUiABIg5A8izAbfxVpYzKW4dGxx1Nk2MXcStcu41MoDjZlAB9QSflXIDZWQUoFMb5Ckhhvp8CD+WQfypCUE3SqxlmDMMac4Gc9fE0iReR7SsPxAN9Nj/SlQmfGl0PDN4I+lvRZMLn5Np+WakiN2uZz+iY7mpUVDayeou/7tzbt+LtI/quof5KnjF43e9NO4TTi/KdpOxkkjw/i6MUJ+JU1TfCw6laVPiVTEMjTccjqs8tpltbbtLe6kW4EjqsGdYfEjADR4ZG+apNOQXadb7Lo5GmonyyxjKQPFtbTmtJgcvcQlhpYQFmXyLlBj+E1rt/k3PErjHgCQgcFM1EhRNsNd3I/hEgiHxbDt+QX86sO8MQHPX6Jo1KmKgTll3OsdzfcRNnCcRwRJMyZC6y74O5GxCjA+JprhdKFWeSeCzcM4ozzoCijQezOdPbFWB3G6qBhj50A8ELdgackXEyagQehBH1pQbEFC+Z+WEa24ukalhomePbGcd4Drs3gcHrivRawifDcx5D3qm3R6kfaVZgqk+bqVy5V5rlDETtsiRlV7o3OQMZNVcCkIcYzlAtcBuvqSnShQ/Ic5WaXH/dFx8YmWQf5at49EH04PW3v0SQmzl9EZzvXj8jcryOS2m7IpiVFCEUIRQhVfn58RR+nan6QS/8a38Ab+aRzsPiFVqj4V89KM7da9ecQG3KyVfP+klxZ20UM9npdUPYSOGHiCrFTszJnu+RNc03Dqepnc+KS4vqB8ul1NnIFirR/wDD/Hk3bk5JKDP7xqh2p8JjbwsnQ8Vrd7b9ohXx6g+RHQ1yQVhN7S9OdEg0uOuSMH1HnTiLpbXS890FGevkPM+VJZBC5tIGB1OcudvQDyH/ABoKF3xC2EsTxno6lfqMUrHZXAppFwkeC3RkhRm97dW/aUlW/iU06VmR5CRpuEhx/IWNx9yWM/Jm0H/PSwakjmCh5tqqZzaT9s038ksdkQOz7PIUt0IcruN6zJr57P2XTYflFNemaDJxvy6KU9nFhbiAvEqFu0kGvYnSHYLud/dAqWmDctwq2NTTmbLISBYacNlP2Z1XU7fhWOP599z/AJ1q87SMDzKwhupG5lCKzN0UFj8AMn+VRtbmIA4pxTDl+EiEM3vyEyN8WJP5DA+VSTkF9hsNE1uykzUScsX9sHHFtL1JbabTc9iY5lU9U1AqNu8G6/KkSqJ5W4ZcXEyM0iwJIvaCUzAtvvhV1Alt+hG3maS2qFunC7PsYkj1u+kY1OcsfUmnJE6NIhfL3tDXs+KXWkkES6gR1BwGBHkcmvTMIAfQMzclTk9tTPOXLvFDapd3svaIoHd1d5AxABIwAdyM+NUsNraBtQYKdtiePOyc9r8tyq7yaf8AWcecUw/9KStLFReD+5vzTI/aX0XaNmND+qv8hXjE/wDMd5lbbNglaiTkUIRQhFCFVPaEP0SeqzD/ANF/+FdF2fP5vu+YVSrGgWE8GuTFPFIqayjq4T8WDnGwr1Sra2SAsJtcbrLGhur37Q+cm4pBGIbSVY4mLySFSwBxjAKjAXrknHhsK5/CMObQTkySAk6AKV78w0CsH/w/N3bseOpD+TVR7V+3GehToNitgrk1YSU8Ct7yqceYzRdCi0tHV9SLjBONTZGnxGB0OfGhSXBClYWOO8AD5A5oUa7NCFFWX6O5lj8HAmX8kfHzCt8XqZ/ijDuWn2TRobJXmFC1tLjqFLD4r3h+YpsJtIEPHhSjPG8QaTToZQTrxjBGd87eNRyAAlp4KSIvuMl79Fn/AC1aqZUazBVlnk7V1yIzDqbCn7rHGnGOmKpxtufDzXR1srshFRtlGUHe+mqvPBBkzt+KZv4Qif7laMx9kdFzDeJXPMB1IkI6zOEP7PvP/CCPnRALEu5D/SHclKqMCod05eFqVCzT2iey1L+Rrm2kEVwfeDbpIQABnHunYDO49KRC55V5Pe7t2g4tZRR9jIOy7IlFYDqwVW0gH4DOaVC05FxQhemhC+cObbBbnjVzGxkALkZiiMrAhFHuLuRkb139HUOp8MY8AHzNviqjhd6s/MvC+LzWq2xeKWDSCT/ZyMF3AdXORjFZlDPh8c/fWIdfzGvknuDyLLPeUExcn9WKc/SKSujxR4NOD1b8wome0vou0XEaDyVR+Qrxmf8Amu8yttuwStRJyKEIoQihCr/Odvrji/bK/vxSIPzIrbwN2WVw6fUKtUjw3WL8g8ZW1uCzLI2uNowYlVpEJwQyBtiRg/WvS8XpnVEAykC1jrsfNZkbrFX6wu7sns7Xh9x9lWIpGshEep3zqkl/HnPTwrnXxU4s6WUZ7621sBsApbk8Ex9hE5jvLmBtmMecfrRtg/5qt9pWB9PHI3b7hNh3IW4k1xisrlZgTgEZ8qEKG5jupAh7F9BU5ckZ2x0HrTSUoCo9/wC0RkCaCJXDYJ1FRvth1HUZ2zjNNLk7Krty/wATafD9pEUKA6FyWDePe2yo2HSlabpHABOOOdzs5h/2bjV+w/dYfAHS3+GrMOt28/monc1JypqUjzBH1qFpsbpyqcvDmuLW2YAOYTvExIWTTlcH17uRnbNLVsvISPNW6GcRAg6X0vyTnkZwYJBp0ETS5TbuZYnBxt0IqCDb1U+Jg94De+g156KS5cx9nRh9/VJ++xb+tW5/5hHJZjNlxF+ku2b7sKhB+2+Gb6KFHzpT4Yh1+iNypOdSVIU6T4HGcfLxqFOVE4xBLYzSXz651ji6lzl2YnICAaI40GOgySfGpWeLRNOmqOWOXpe0kl1lYp8ygqzpKhc6tJHuOpB8gV6b0smmiUBXsEAeP51ClXSSA9CD8DQhek0IXzpwniNu3E76e5laOMrNpZThixZVGjB3bGTj0rvaiCUUMMUTbnTT0vqqoPiJKQvuB2UoaSHimpwpOmdHDnAzjOetSRVVTFZklPYc22skIHAphyNEWml/2LIPjIVjH+apsckyUw8/kiIeJfRGMbV4/KbvJ6raGyKYlRQhFCEUIUVzOD9mkZRlo9MoH+zYP/u1oYY4CpaDsdFDMLtWEKfsXEjgyKscrBTEQH0NnGkkYyUYfWvWCDV0GtrkcdrhZGzlpiXF23Zn7EBBGe0SXiNx3hJnOv3skDA7uMfCuUMMAJvJdx0sxvwU9yqXy5xL7JxpXaWOUPIQ8kXuHtQM49AxA+Vb9XB+IwzKGkEDQHfRRNNnrcecbvsrZpN9KnvYODg7fzNeeONgrgFyqTw/nkCEKB3t9s9BnbJ6nbxqLvQn5VxwzmpnkuGl6aUIVcnO2n+lKJLoIsqXe2IupwIkWMuyrkep8T86izZinO2W3cB5bgtAhUZkVNHaHrgnJA8gT4CrTRYKI6qSugkisjYKsCp+B2NOa6xBCQi6Y8C4kGjVHkXtkyjjIySu2ceuM/OppoyDcDQprTpqk7O4+zyNFJ3Vd2eJ/utqJJQnwYE7eYO3jTnjvAHN4Cx9OKQGxsoXgPEFEc/Yd6eaeXSvlg6NbeSADOT8B1qvTRg+N2gutDEi4Oaw8GhWEXMNrEiPIoCKFGSMnSANh1J2qXu3yOJAVDZHARiLU+zyEysPIucgfIYHyomPisOGiVoKkw4PSoktimvFLJZozG2dJxnBx0INK02Qmy3EFrbltY7KBNLNnVpCADfG+QOtBN0qrfE/ahYxoHidp8usf6NW0gsQMlyAo29d6A1IrFZJGLqUqEDsiFiBuRlgCT8qjF7p7gMoSfOfFfstlcTeKxtpz+MjC/mRV6hg7+oZHzI9yiebBYbyTZzR2s1yqwSB2EaxSwtK0jLvhSp7h73U9a7DFJojOyC5FhqQbWH1VdgNrpxzlZLFblp+FC2lfASWKUFA2xIZQTg4ztRhsrnzBsc+YDcEa+iHiw2XnsostbkkbGWIA/7PVM3yyqD51F2mnDGW6O+OgT6dt3LbK8tWuihCKEIoQihC8ZAQQeh2NPjcWODkhF18/wDP9gYpkbf3eyJ8dcJ07+pTs2/xV63gVQ2WEt9fQ/rcLGmbZyR4NwK84iSzSSGJdmmmZ2Uei5yXb9VanqquloRla0ZuQAv+iYAXJ1zhywtrDG8UcwVTpeabCGRjuNMWdaAYPUCocNxA1L3CQjUaNHD12Tnty7LVV4ueI8DZ0w0mlUkHiGVl1n93vVxGLUZpp3R8Nx5K1E69im//AEHhe7uEcACW3iMDgDKlAEZl8yDpJHiDWZ3Yupc5T7nDg0NtZL2UKdopVdSqNR2YtuNz0JpXtAGiaCSVKctcoW0ASUBpH94PJ1GR5dBsac1gCCVOXoO2+39aeUrLJZHJGQv50oTTokbmxjk/tIkf9pVP8xTmvcNimkAphJwJMFUaRFO2gkOnw0PkAegxUonN/EL9f9JuQJvw7lxEXBJwScrCohUnJ6hO8fmxpTUE6tCUtN7kqVteGxRf2cKL6gDJ+Jxk1G6RztylDQE6BPkPr/8Ayo0qaP3nyDuNh/WmqQaNTi9cLG7HOApJx1wB4U5RqscpXFp2UMcERjWeIXOht9QfPvEk6m86UlKApvjPA4bm3kt5EHZuMEAAY8iPUHekukUL7OI2S3dJQDNFIYXfVqZ9IXSzHqCVI28KEqpft349nsbJDkk9pIM/JB8zk/IV1fZql9qpcNBt9VXmdwTaHlSeygItb2a3fQrzPIAtswbGSr7hXXUB5nFEuJxVE154w4bC3tevmkyEDQqp85Xc0MMdk4gxtMZYX19t1AZmz12rXwqGGWR1Sy/KxFrJjyQMqvXsq4dpjRiPdj1/Fpzn8o41/erlO1FTmeW8zb/H/auUjeK0KuMV9FCEUIRQhFCEUIWc+1Hg2tHKjdh2qjzkiHfHxaDfH91Xa9ma/I4AnbQ+R2+Kz6qPiqPyI9xO/wBlS8e3hw0rBMktgZYKF3LYHSusxZsMTe/MYc42Gvwv0VSO50upt+K2GlIbS2kumnWRJWk1Nc5Gylc5CqSA23gNxnNZraeqB7yZ4YG2It7KdmG1rrj2bcXfh149leKUjm7jq2O65HdPwI7ufhUuNUzK6mFRDqR8QiJ2U2K2SThcWIE7SRWg7yNqGrSNiCSMMuBgj0FcJccVZzi6V43ZCdYx2mgo4kGwOQAykEZ6ENQbEIDrJbhrGKCMSurkAKXUYB8AcZOB0pw0SXCcCdGyuRkHH9f+fhSXBQHBIWcysWUHOCRsfEbEfGka4HZPNnC4ToHPgR/z8akTV4uM/e/OhCI/dHXx6fE0icd10wHkfzoTVxK4UE4xttQSlaLlJWrKM5I1YyRncDrn+tNB1SvcL2RxHU8DiIqXZCE1Hu5I2yRvjelTAVXeA8HlgHD1LwskFu0MjAnLNiMAJtuAUO5I+FF0ZgrPLMMMAwDDu7+DEbZ+oouEXCrtvLFwyzlkmcOyANPLpCmWTAA6dXPdX6VPTQPqJRGzcpC4alY1y9OLy+mvrtGkhQ65FUBtIbUEJTOXjQDfGeg867msaaSlZTQmzj8eevMqs3xOuVP2HBbqFIX4XfCWFtRmcleyQZJGqJgdI0jB26+VZr6inkLhVRWdpbmfVPDSPZKoURN/eDUsado2XEa6FCqMsQPDuqTXRHLRUhtc2HHfXZRe0VvvLFtogDEYMh7THkpAEa/KMIPlXk+Kz97ORy09eJ9VrQNsxS1ZinRQhFCEUIRQhFCEx4xZGWIquA4IdCegddxn0PQ+hNXKKfuZQeB3UUjczbL595jsTa3GuPUivl48Ehk3IePI6MjakPw9a9cw+obVU+V2ttD15H13WO9uUrQeXriCCyW5Uw2sL5UZYvI7KSGMmO/IcgkRLgeZ8K5ysjmkqDEbuI9AB04DzUzcoF1Ac48EeaMXQSRWPQTEtcTjO8hRRiJFHQYG3yrQw2sbE7uHEEdPZb0vxJTHtuLrrl3nS4eNYGYMyqVXK6mYEMD8Tg7+eB5VzPafCZaZ5ngF2HfoqU7pB7KmW4peEAYf3QoxG3QacHp17o39K44yTngqxlmPNPZL/iTLjs5MdNot9lx8elOz1Ftk/PU22SD8Tv1yxWRdQIB7I+OckbbNud/Wm95OOCb3lQNx8E95Jv5beRtaS9kcuzFG7pHVjt4rnPyqejfI1xDhoruFukLu7cDqtSR8gEHIO4IIxitcHRaZBGltV0h/5zRdBBXKE6dvXy8zQg7oDZ6H6Ef8KEhBVd5l4jKQ8dspeVAM6cHSzdPTIAJx6iq9Q92WzN0szXxwZwNTsqLLdcRBwUm1AYz2e/XO5HXcCssuqL7LAz1N9QU4jk4qwGElAzsdKjBxp+I2OKUGqsnB1VyXr/6U90xSdQ+dK9QxbIOcA5Y0v/U7WQTVW2XsrcUiBZkfHUsQp6BRk7+AUb+lOAqibAXKP+qaNlnXG+P3F6Ut0LPGnRVBJYjJLkDdiBk16bgOGfgKfvp/aPPgrMWbLZytNqgsoI5o4kurVd1u7YmOeInGoSDfO/gwxsQaikP4uVzXOyPP9LtWnlY/ZWhoFXOb76zJWbh8kqPKCJ0AKD44G3e8QNvGtTDqeo1ZUtBDfZO6a8j+lTPsy5fL4ZhjtevpApBJHl2jgJ6hXrL7R4iIwWg7f/o/YaqWnjzG62YV5oSSblaoRSJUUIRQhFCEUIRQhFCFQ/aJyyJlJGBrOQx6JN0BPkkowjeTBD4k11/Z7FTE4NcdviP04KhUw8Vl3K999lugJI49YJjDTglYXJGZCviVx0rua+H8RT5oyeem7hyVFhylaDxK5vb0kwzSW9guI+3Yd+ck4yoA1PqJwAMCubiZTUrfzG5pN8vBqlN3Ko8zcvLazk8PeWQ2yo87baonzjOV+G+Pd8a2qOt/ERZasAB/s9QmObyWk+zj2ipdhILlglyBsx2WX4eAf0+lc5i2COp3d5ELs+SljeDurhxviAtoC7Kx0kHSjgMRnfGo5OBuRWDxUwCR4XzHbTxmRZdKjYh20lfiD4/DNJcbJLJKfme1QbzByNiEJYHPnjOaNEo01Cj4b2wYBQZCg2AYyBVHxHQU1thspzUyHVTFrwy3I1QjKEghkkbH1Db/AAqQ6pnfPta6VubCN1YSAkDc95wPrkYHnSAao713BRd9xG2tlyYmGBnSg3J9GDbfOmPIbuE8PkdxSNlzJbxodKTICS5JTOSeucHLdaaJGDVK8SSHxIt/aBZs6jXIg6EujBfjnw+dKJWlRmJwCssDqyjcaSe6VbIbx69TUijsi4uEjR3kYIm5ZmbAA8yc7U5jHPcGtFykO2qw/wBoPtAe8Y21kH7LOksmrVLgdAvgvw3NdrhODMp29/Ub8uSrSSF2gXvK/CorRUa4A1T6Xt7yOQhUbG8ZYf2bddyCDnBqPEKp9S4iM6N0c07nr1CVrQN1IcclFp2l1BMsFypAmgZcC4DHqY/dJP41yrZOMVWpGmocIZGlzTs7i31++qc421CoHCrA3tw7MNEeTJJ2Y6AsAEQdNTEhVHmfSujqqltFAGg3Owv8yoWtLit85c4X2EfeVRI2CwXogAwkan8KDb1Oo+NeUYnWGoksDoPj1K1oWZWqWrMU6KEIoQihCKEIoQihCCaVrcxsEFNIZYrmHK6ZIpFIPiCDsQancJKaQE6EKMkPCyn2g8osG1oC0gGQfGZFHj/fIBgj76jVuQQPQcBxhrmhjjp8j9j8Cs6eHKdFXuWObJ4EeONiZpVWGKR5DpiXVvhTsOux8K2a7DIpCJSPCLkgDUqFryFY7SZrWRbDhZE15IwN1ckBhscsgJ27Mb6j4/E1lyMEzTVVfhYPZbt+yng20aoXmflyIXHYWRmlu0bE0fZkAnGoyIRjSuTjHwxtV+hr391nqbCM7G/pYpjm66Jzw3nLOLfisLTLGSok3WaP0P4gPr8ap12ARVA72mNunAp7Ji3QrSuC2FrcxIbN43TSdS5OseR6DSfRgK4uroJoHkOFlaZI0jVKQcAVDuX6+CZ3+IFQBpA1TrBLfYu1DRCCZVOxkfCL64GctkelPDeKTRKcE5ea2fWjskbg649WQfI4xlT6ingFJon8/DpLiQi4YCIDuxoT38eMjbEj9UbeZPSl1SLy74AjqirHHpx3gBt8iN+vhSOF0rTlUW/JQkRl7Qp5ac/Lr4VA+AFTsqC03sveHciQoSZ3ebrhGwMD104LUMpmtO6WSqLhaygbzjsHB5pUEuuAgPHbRtqdXPUEn3F2B3O++xraocJqKr2RYcyqbpAFnfMvNl1xWQIToh1DEYJ0LqOAZGPqep2HgK7Kkw+mw5mY6utvx9FVc5zl7xPgc/DEt7lWZJldkc7EBt2QoRs6NHvnfxFJBWxV73wOF2kXH1v1BSlpZqFaeGcxWdxFI0rRwxyA/a7VwcM+O7Nb4GzlsZX0+uRUUNTBK1rASR7LunJ3RPDmkLPEM928UCs0gTKxBz7idSSfuqAMknYYrpPyqSMyuABO9uJUO5stj5C5ZSGNG6qveQkbu5GDMR4DGVRfBTk7tt53juLvmeWg6nfoOX1PVaNPDYXKtF7xWOKSKN2/STNpRR1OxJPoBjrWDBRyzsdI0aN3KsueGkBPaqKRFCEUIUHxu9ZJAFdlGkHAUHz86sRszNuonOsVOVXUqKEIoQuZfdPwNSwfzW+YTXbFYJyZzi9hO4bLW7uda/h3PeX1Hl416limCMrqVpbo8AWPPRZUUxjcVtzLDdwghg8bgMjKcEHwZT1VwfHqK81Bnopi06Ebg8VpeGRqyfnfkpw5aMDtWycKMLN5lR0SYDJaP72Mr4ivQMGxxjmhrzp13b9x1WdNBlKrnLfMP2SK6hZGHbxlO0TuyIQDgZP3CdmHWtqtoPxT45GnRpvbgR9+Sga7KrhwLhrwWVzdPOXFxZq5mJzokVu7FqyWYldiNsaceVYdVM2aoZAGWyOtl5jif3zUrRZpKcHl1L5EmvcRSz6riSRBgqojwkSA7Y0r2jE9M+owwV76R5ZBq1vhseOupPvsEuUOFyqT/oC8t5QbftO0WMTN2RIeNDuNYHutjB0+tbgraWoZ+cBvbXYnooi1wOinuCe128hwsojuFH4so37y7fUVUqOzdNIbxkt+ITmzOCt3C/bFauP08UkTZ3xiRcfEYJ+YrHn7M1LT4CHfBSCYcVYIPaTw1txcqvhhldfh905rPfg1a027snyT+8al/wDrB4cMH7XF6+//AO2o/wCE1n/jKM7eaYXvtS4dGe7K0meojjY5+bAY+VWIsBrZN228ykMrQq7xT20RqALa2ZyPvSMFH0GSfyrRh7Lyn+a4Dy1TDNyVM4pzzxLiBKIzAYJKW6kHT13I72PnWzFhNDR2c/U8zzUZkc7QJHljlBZrjsrqXsdUH2iNl0trXwOfIbk+imlrMU7mHPA24BynhZDWXNirvyhL2Mc1jOuiS2WRnjRAwu4HU94Dq5XZhg9DjqdsGvBke2pjNw63H2XDh0UjdNCq1cXn2ANZXTm74fNHrgZSNS7ZVk3Ogg5BX5itOKD8WBUQjJK02dyP3TCcuh2VK4bw+Sdwka5bqSdlUDqzMdlUeZroKioZAzNJ/vyUQBOy2Lkbk1I01EZQ4JYjBmxuNjusIO4U7v1O2BXneNY26R2Ub8uX6/JaEEHEq1czcfisYDLKc+Cr4u3gB/U+ArAw3Dpa+bI31PJWZZAwLGeBceluuL2885yxkAA8FBBAUDy3r0isw+Okwt8MY4LMY8vkBK3yvJVsjZFCEUIVV5nmxMB+qP5mrcPsqF+6tVVFMihCKLoXE57rfA/yqWDSVvmPmmu2K+Wbg95vif5mvdKcDum+QWE7cq2+z7nVrF9EhLWznvL1KH8aj+Y8a5/HsCZXMzxizx8VPBOWGx2Wt818ctYrMyzFZI3A7NVIzIeo0nwIO+rwxmvP8Mw+rkqu7j0I35eq0JZGZLrNrzhtvxGMzQt3wMs2MunpOg3kXbAmXfxYHBNdvDU1GHv7uUafA/8AxP02VAsDxcKncRsprfCSg6CdajUTG/qpB0t8t634ZYKgZo7X+IUBuNFfbT2iRv8AaJ50/TdmsNtAPcAyCTn1OM+YUCsCXBHsc2OM+G5LncVKJApa2b7LY3cnbo9yYWkuyDl+1mGIRkbaVDNt51ReO9qo25bMBAbysN/fonDRp5pvccLt7ThSrcpE4WAlhpzKtzMdcXeA7ihMjc77VK2omnri6Ika+mUaH4oygNVY4/ypFbcNimJb7UXUSDOw1rrC48wpX61q0WJy1Fa6Mexw9FG5gDbpqOUVNvHOJThrWW4bK9DGVUIN/vE9amOLuEzoi3Zwb6Hik7vS6UvOUIIZLeOa9CvMEYqIWOgOCVydWD3tvTOaYzFp5A9zIrhvXklLAOKkYOSLYXd1AZZ5fssXaMsaKHdhnKqN87acepqB+MVH4dkoaBnNuOg5pe7F7J9ydyraXFuzPbyMwllilJdg8ICsyEqMZbYKRjrVevxKqimAa/SwI5Hmla1pGqW5f4isNvY3I7gjeSwuGAwQrklHbyIwDvUNTE6SWSLe4Dx56XASjQAp9xULAIbs6FazuTFImeiSd2RAOpTv61/Vkxtiq9OHy5oBch7bg9RsfPSx6pXWGqqnMnOuuRfsyJG1s7Lbzx5GIBsqFWzq2HjW1RYRlb+cbhwGZp/7vNRvk10UPwngM12wdyVRicOQSznqRGg3c/DCjxIxVqor4aRuRguRwHDzKRrHO1Vm/wBMWnDikYj7UhgXjVgRsesrjaSQeEY7inzO9YzqSrxEGQm3I/Ycuu6ma5rFpzcz232T7Z2g7HTn1z+DH487Y864f+FVP4z8M4eIn9lX++bkzLB+bOZZb+cyvsg2jTOyL/UnqT516phOFx0EIY0a8TzWXLKZDcpDlR8Xtsf71P5ip8VF6SQdE2L2wvpk14hbgtwHRGKRF15QjdVXmeJzMNLADSPAetWo75VG7dWqqqlTXikcrRMIHEcuO4xGoZ8AR5HpVildE2UGYXamSXtosa4pz/xS3laKYxo6HBHZj6+oPXNek0vZ/C6mMSR3IKzHVErTYpm/tO4gQQZI9xj+zFXG9l6FrswCaamQqnMckn510DGhrbKvcqY4HwlXDTXDGO1j2dhjLN4RoPFz9AMk1m11YWERQi8h+HUqRjb6nZN+NcXa4cEqEjQaYolzpRfIeZ828TU9FRNpm83HUnmU178xTWzu3icSROyOu4ZTgip56eOZuR4uEgJGoVy4fzfFMpS7RUJ3Z1TXE585IgQVb9eMg1zs+ETQHPTm45XsR5H7qYSBw8S54jybG6dpbSAL5lu0iPwlAzH8JAPjTqfGXsOSoH0P6+iDFxCgZ7a7s1KsrpE5VjjBjfScruMq3XzrSbJSVWoIuL+Yuo7OCk5edGmUpcxhkkuEnnKbFwihFjwdgoAH0qt/BhGc0TtcpAvwub3S95fdOubec1vrTQUVJjctIQq4Bj06Uyc95wAAT6VHh+FvpKjNe7ctvW6V7wQu34/COCrCHH2nJiK+IjL6yfngVH+BecSMhHh39bIzDIlvaRxLtFt2huIJIkSMBEIMiuqnJbu507Y69TTMIgLHSNewgm+p2tdK87J9LzRbR8bmuVl/1eWJkMiAkgsg6Ab5DKKibh88mGtiLfE06D9+qUuGdQljzLHa/aUjkmnEkkU0cjDSe1jbUxbJzhulWpMNlqRGXNDSAQR0Ismh4bdRvF+aXl+1KiKkNzIJWT3sMPEHwOauwYayLI55uWC100vuiPgV3csJJcrqwO0mOM42GAe8+3QAGmvrqSlGVlvIffZKGucp+PglrY4e4bL9R2i5Yn+7t+vzlwBtsazH11XWnJCNOn1P2UmQN1Kh+M84PJqWDVEjDSzk5ldfIsNkX9RABV+jwZrCHzeI8uA/VMdLwaqxW5lAUSmeXOPG2LK6iW3l7s0R6MPNfwuPBqzMQw8TgPabPbsf3wT2PtpwSvMfAhEFnt27S0lP6N/FT4xuPBx+eM1HQV5kJhmFnt369QnPZbUbKEhkKMGUkMDkEdQfA1qvaHtLTqFEDbUKWPNV6f8A6qf981njB6If8QUnev5qe5NXiHEJtC3U6xLvJJrPdHkPNj4CsbGP4dQRZjG3Mdgpoe8kOhW5W8IRFQZwowCxLH5k7k15fLIXvLua1ALKA5gvQkoGB7oP86czZRPOqsdQqdFCFV+eeUI+IR+CToO5Jjr+q3mv8q3sExuSglyk3YeCrTwB403WB8R4fJBI0UylHXqD/wA7j1Fes01VHUxh8ZuCslzS02Kecv8ACROXeRuzt4QGmfqQCcBVHi7EECq2IVvcNDGC73aAfVOYy/kjjvGO3Kqi9nbx7RRDoo8SfxOx3LU6iou5Gd5u87n98EPdc6bKJrRUaKEL3NJZCdWHEZYG1QyPG3mpI+o6H4Gq09JFMLSNBTmuLdirLw7nll2miVs+80R7It5llAMUh/aWsabAgDeJ5Hnr7juFL319wnv23hs+7hEJ6h4mib/xISUJ/wAAqr3WJU+oufW/wTvyyuTylayY7GfvH7qT28uP3jG35U4YvUx+3GSOZBb90hiHAryT2duOkkp//GdvzRmBqQY+OLQP7gjuCkv+r6T8Uv8A5S4/9tO/j7OQ/wAgjuClx7OyN2kl/wDBCfnJIoppx/kwH+6/yR3BXo5dsYd5ZkYjqJLlAR/ghV2P71QnE62T2GEf2k/E2+SXu2jcro8fsbbeFdbf3MQjHzllLuR6qFNDaGvqP5hsOpv8NEZmBQ1/zpOxPYhYMjBZctIR6yuS/wBCK0KfA4WayEu+A9yY6YnbRVx5SSSSSTuSTk/U1sMiawWaLBRE3XFSIRSpEUIUzy9x42xZWUS28gxLC3usPMfhceDVl4hQCoGZps8bFSxvy77LrmfhCQNG0Ll4Zk7SIsMOFJIw48wRjPQ9abhlY6dhbIPE02PIokZl1GxXPK/Lst9MIohgDBkc9EXzPr5DxpcUxOKhhL3nXgOaI4y82C+hOA8Gis4VhhGFXqT1Y+LN5k15BX10tZMZZD6clsRxhgsFI1SUirnMFgJJQxAPdA/nU8eygkGqsdQKdFCEUIVZ505Piv498JOo7kmP4Wx1X+VbmDY3LQSAXuw7hV5oBIOqybgMsnC77s7pMRv+jmUjKtGxxqGdmA6/WvQK0x4nR95AfE3UcweSz2XifYqy84ey/rNYYKncwk/P9GT1H6prHwrtTlPcVmhGl/uppqU+01ZfLEykqylWGxBBBB9QeldxHK2QZmm4VEiyTqVCKEiKVC9zTSlRmhCtfJfKyXSySz6hChCAqyKTIcYHfOPEVhYriBgIYwAuOuvJSMYSpWXkk28oSW87NHdkhUFg0hAUppIyoB1gFjjB8DmqAxSOVt2wgkAXNhYc+qflI4pnw7l+diGeaZ0GrUkJkd8xnDxnOFRwSBk7HO2almrKcCzI2g8yBbXY+SQB3NSHDOVon7S4uX7S0Ko0L9uyr32ZcNrXVlSPLw9dq01eWhscLQHi9/COHK2iUNJ3VS5r4QtpcvEjh02dD46WGVDeTAHeugw2pNRAHOFjsfMKJwsVEVf0TV5TkiKEIoQvaRCWs7R5XEcaM7scBVGSagnqI4W5pDYBOa0k2C1jlH2bRwDt+IFWKjX2f3VA3y34zgdOnxrgcV7TSVD/AMPSaXNrq9FTBozPVQFrccavneNdKE41Ed2KMZ0jbxx4DxNb/wCIgwaiAebut6kqDKZnrauXOAxWUIihHT3mPvOfM/8AO1ea4jiMtbMZJD5DktOKIMFgpSs9SooQoXjF1ocDSD3Qc5+NTM2UL91NVCpkUIRQhFCFEcycuQX0fZzr0zpce8h8wf6dDitLD8UmoX5oz6cCoZYWvGqOWLCW3gEEzB+z7scg6sn3dQ8GHT1xSYlURVMvfRi19x1RE0tFikeZeUra+H6ZMPjaRdnHz+8PQ1Nh2M1NE7wHTiCkkga8arJuZfZrdW2WiHbxea+8Pivj8RXoGHdqaapsJPC5Z8lM5uypLoQSCMEdQdjXTska8XabqtZc0+6ROeHBDKgkVmQsAyqcEgnGAT0NV6pzmxOLTYgHdOG6uvMHI8Ed7DZW00hnkK5EqjChlLbsuMkY6Y8awaTF53QPnlaMo4jib2UjmC9gmfBOAX6tcpaOjLFJ2UmWQKzgkDAk2Jz08afVVlFIGOnGrhcaG4HogNdfRc293xSNrlQGLwHtZtYRjEQMaxq904A93yFLJFhzwx2wdoLcUAu1TtOJ8XMwjCt2rJ2gQJHuMhu0x015AOrrURpsMEZeToDb15Iu+6YzPxX7WsbGZLmVQFAITUo1EYwdOkd4/HNWGDDu4LwAWj5pDmvZJWvKE8t6bWaSOKckH9K5JcvvsRnWT161I/FIY6YTRNJbtpwskDCTYp7wrkuKW5urbty8kELSKUUqGkUgFDqGSBnqOtQTYvIyFkwZYOdbXlzShmtlSq6AG4uo17inXQvUQkgAEk9ANyaY+VrBdxsEWKvXLHsyubjDz/oIvXGth6L4fE1yuJ9qqenGWHxO+CtRUrn7rXOXuXLeyTTAmCR3nO7N8T/TavPa/FaitcXSu05cFoRwtZsjmXhLXcPYCTs0c/pWAyxTxVfAEnG/lmm4dVtpZe+LbkbefNLIwuFk54RwqK1jEUCBEHh4k+ZPUn1qKrrJauQySm5TmRhgsE9qonooQihCqvM98yTACGOQaActnPjtU8eyicLlWqoFKihCKEIoQihC9oQvKChFBvdBUJx3lO0u/wC2hUt+Ne6/7w6/PNatHjVZSnwPNuR1CgfTtes8417IZBlrWYOPBJBpP7w2P0FdhRds2OOWdtuoVN9GR7KqB4DdWU8b3FtLoSRWOBlWCsCQGGRuP510JxOkrIXNikFyLb81XMT2HUKf4PzdC/Gzf3GY4zkgY1FcIEUbfCqU+Gytw0U0Wp+aUP8AHcqQ5E45AttJ25haWa/jYxyMAQuVbX6hWyc9MiqmK0k3fNEYNms3HyTmOFkvw1+1uOORLKJZZo2WI6lHabtgLuFOAQNqZUNMcNK4tIDd+iBu5TMd3H/p2JNS4Wy7NsMMBtOSM9Aen1qq6N/8OLrbyX2TrjP6Kuct8yR3V9bu6iCCztpFTW+pj3Cu7HGpu9sPSr9VQPp6VzW+J0jhsLcvsmNcC65SHMvFrf7Rwu7hn1lBGkxOBJ+iZRqdATp1LmpKGnn7meCRlr3ty1vsUjnC4Kanm6G34zNeRAywvqGB3SQyqD1/WBqx/DZZcOZC82cNUZwHEqs8P5fublv9Xt5WUnYhTpA8MsdtvjWjLiVLTM/MkGnVNEbnHQK7cE9kcrYN1KsY8VTvN9eg/OuZru2UTNKdtzzKsso3HdaNwDlK0s8GGJdf/eN3n+p6fKuOrcaq6txzvIHIaBXI4GM2CnKybqZFCVFCEUIRQhFCEUITC+sVdskZ2xUzBomp/UKcihCKEIoQihCKEIoQihCKEIoQgjwpWuLTpoksFFcR5btJ/wC2t4nPnpwfquDV6HFquD+W8pjoGHgq/c+y3h7k6Vkj9FkJH8Wa2IO1lePaIPu+yrOpmKOn9j1t1WeZfL3Dj8qvM7YVDtHRtKYaVvNMz7IUB/8Am3/cGfrqq4O1MpH8tqj/AAw5p1D7Hbc+9cTH4BB/Q1Wm7Y1DdBG34p7aVp4p/beymxU97tXx5vjP7oFUZe1ta4eGwUopGBT/AAzlWygwYraJSPEjUfq5JrIqcYrZvbkPyUzYWDgpoKAMDp5VnOe53tG6lsECmpUUIRQhFCEUIRQhFCEUIRQhcvUzNki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5844" name="AutoShape 4" descr="data:image/jpeg;base64,/9j/4AAQSkZJRgABAQAAAQABAAD/2wCEAAkGBxQSEhUUEhQVFhQXGR0XGBgXGBkcHhwcHR0YHB0eHh0cHCkgGBwlHRgcITIhJSkrLi4uHCAzODMsNygtLiwBCgoKDg0OGxAQGywkICQsLCwvLCwsLCwsLCwsLCwsLCwsLCwsLCwsLCwsLCwsLCwsLCwsLCwsLCwsLCwsLCwsLP/AABEIAN0A5AMBEQACEQEDEQH/xAAcAAABBQEBAQAAAAAAAAAAAAAAAwQFBgcCAQj/xABMEAACAQMCAwUFBAcEBggHAAABAgMABBESIQUGMRMiQVFhBzJxgZEUQlKhI2JykqKxwTNjgrIVJHPC0fAWF0NTk5Sj0gg0RIOE0+H/xAAbAQABBQEBAAAAAAAAAAAAAAAAAQIDBAUGB//EAD4RAAEDAgQDBQYEBgEDBQAAAAEAAgMEEQUSITFBUWEGEyJxgTKRobHB0RQj4fAVM0KCkvFDJFJTFmJyorL/2gAMAwEAAhEDEQA/ANWrDWgihCKEIoQihCKEIoQihCKEIoQuZJAoJYgDzJwPqae2NzvZF00uA3UVLzJAPdZpT/dIzD9/AT+KtBmE1Dh4hb1Hy3URqGBRN7zzHH1EaHyknj/lF2hHwxWjF2clcdCT5Aj52CiNWFES+02Lwltwf9ncOP5JWk3sm+2rXf5N/VR/jCkV9pq53nt//K3H/wC3+lP/APSnJjv8m/ZJ+LKdQ+0yIn+0tz8RPH/ONh9agf2VkA0a73g/ZKKxTNpznHJjSgcecUsT/wAJdX/hrNl7Pys426WPz2+KlFU0qUtuP27kASaWP3ZFaM/LWBq+WazpsNqItSNOmqlbM08VJ1Rc0tNjupQbopEqKEIoQihCKEIoQihCKEIoQihCKEIoQihCKEIoQihCKEIoQm1/fxwjMjhc7AdWY+SqN2PoKswUssxswevBMe8N3VL5i5/WLIBER/DtJMf8AOiL/GSfSumw/s26Q3cL/Ae/iqclVyWecV54kkJKIM+DzHtXH7II7NPgq12FLgMMVsx92iqOmcVX7vic85/SSySE7YLE79MBenyArVZTU8IuGgWUVyUm9gyS9lKOzYHS2vbSfWpPxDHMzs1HRFlYbPkO4lRnjaNkVDJqywXSN9mK4rNfjUUbg1wNybJ4jJ1TfhPJl1cwLPCqsrPoxrCkHfc6sAj4Zp8+MU8Mhjde4F9kgjJF1E8WsTBK0ZZWK7ErnGfEbgVdpKgTxh40Ca4WNk2jiY5IUnHUgHb/AIVM97Bo4jVJqpCx4/cRDCTMV/A51qfQq2RVSWgp5P6R5jQ+9KHEK0cE9oLRYDK0Q84TlPnC50/ulTWHV9nGSA5bHz3/AMlOychaLwPnWOZcsVYDq8WTpHnJEe/EPXvAedcbXYBJEfDp0P0PFXI6kHdWqGZXUMjBlO4YEEEehFc/JG6M5XixVsOBGi7piVFCEUIRQhFCEUIRQUJaG31DNTsizC6jdJY2SNQKRFCEUIRQhFCEUIRRubBISqrzFzhHApKMoAJUyNkjUOqxrsZnB8iFHifCuhw/BJJnDOPT78gqstQANFknHOcpZWbsiyBtmkY5lYeRYbIv6iYHxr0ChwWGFoL9enAff1Wc6UuUBZ23aSKhdYwxwXkyFXPi2x2rWklEcZe0XtwCZbWyuFnyek0bQwSI9yA0okZZVWVVHuwEqAyjOSxG5I8N6wnYs6OUSSAhm1tNDzcpAwWVg5NRLWBSJ45pECTGFTCpUu2CNbrq7q7tv6Cs3EZH1EhOQtB0vrw6bJ7QGhJ8VvbDs7i2jdLhZrlHgQbFCXUyguQNKHcA58adDDWBzZXAtytN+uhtpzQS3YKXvpY7OVWt7ZmbS+gRCJU0ONIik73e0kZ1EEn51UhifUA9462o3ve44jTilJAVKveZ7ee2t7e6inRrYMg7EpgNnZ8EjLDHTxyd62mYZURyOkic0h3PlbZRl4IspbnK1TiCvfKGU9izoNSEFItI1MemvLEEZB6YzvVbD530ThTHXXXfc8uic8B2qPZreQRwECdVmkZtayFQq6VJiKqR+kJbAxketLjLJ3zA5fCNiOu/kiMi1kjzPy4t3cRpFLbJciBXuSW0q0h6BVjU5fzAFLQYg+mhc6Rri29m9B68EOaHHRNOO+z0wxmbtFiiRVEnbaidZOO4UQhlJx1wR4gVZpcc7x/dlpLidLcutymmOwuqTb3DRuGRirjoykg/Wt58bZW5Xi4Kjurtyvz40bfpToY9ZAvcf/axr4/3iAN0yGrmsS7PtkaTGL9OPofoVPHOQtd4PxpJ8DZZNOrTkMGX8UbDaRPXqPECvPK3DpICTw+XQrSjmD1KVnKZFCEUIRQhFCEUIKeWkoC/OrsLxlVeRuqZ1SVhFCEUIRQhFCF47YBJIAG5J2AHmfSnNaXGw3SE23Wc8787KilV3VhlEyQ0o/ExG8cPkNmfHgu57TBcBc52Y+p5dBzPwHwVCeo4BZLxG+kuHLyHUQMbDCovgqgbIo8hXfU8EVM0Mb+pVAm6snIXAYLkXEkqTStbp2ojRlCuB0U5BY5I8MbD1rMxeslhcxjCAHaXN9OvJPY290rzsIWW2vUEizzEtLDKdWNB69AdBxgbAECo8LMt5KZ1i0bEdUr7aOXnFvaLPLnso0hySxOS5VigjJjLf2Q0jGlR4mlp8AiYbyOLv931QZTwVb4XwO4ujiCCST1VTj97pWpNWU0A/McAmBpKufDPZBfyDMvZQjyZtR+i5H51jzdpaVujAXfD5qQQuU7bew4/9pdj/BH/AMWrOk7Uf9kY9U8Q8ynR9h8fheP/AOGv/uqMdqZv/GEdwOaY3XsVnCkRXalTvpZWAJ9cEip2dp47gvj1SGE8Cqvxb2X8RgyexEq+cTBv4ThvyNasHaCjl9o5fNRmJwVXUy20qth4pUYMuVIII6bEVp/k1MZaCCCmagrTOHTJf2qw/oH1s00yIGQidgwVmJctpAUEkADpg7EVyU8b6OoLxfSwad9P1up2+IWSPBeWrRLSSVkNwjr2mNI7SIBygjEgbT2rZwRjqMjwFPqcTqXTNbfLbTjY6b25IDBZUznDl77HdPAmpgqLJvgsqsAcNjbIJxmuhw6vFRAHvsDcj3KJzbGyT5e5he2IBy0WrUVBwyt01xt9x/yI2IIor8NjqW3Gjre/oUMeWlbhytzKlyiAsCWHccDAfHUEfclHinj1XI6eX4phT6ZxIG245eXRacM+bQqxCsRWkUIRQhFCEGkQl4rYsMirMcBcLqF8ljZIVXUyKEIoQihCKBrokJ0Wc8/84KiaVw6E4RD0lI2LsP8AuFPQffOPujftsBwQvdmdvxPLoOvXgs+efgFkV0ZZMzya31NgyMDgt1xnpn08K9Aj7qL8plhpsqJvutM5U5atvsj6xOY7hYlaTSQwZiQpRV6Rhsks+c6RtjryddXzmoBaRdpNh9zz+SnawZdVxJw6GwiLLK8GFfs7iN1DTHLaGACanRgMFA2B3TjfNDZ5qyUZm5trtI0HP19EWDRuqbwLl+84pKSgaQ578shOkfFj1+Arfqa2loI7aDoFEGly2Hlf2SWluA1x/rEnXvDCD4L94fGuRre0FRPpH4W/H3qw2IDdaDbwKihUUKo6BQAPoKwXOc43cbqVKUlkLwmhCSadQQudz0H5/Ki6XKbXSwoSIpEKO4xwO3ul03EKSD9ZRkeoPUH1FTw1M0BvG4jySFoKyzmj2PsmZOHyEbbxOxBI/Vf+h+tdNRdog6zKptxz/RQOi5LM7a8uuHzEKZIJVOGUj18VYFW3AIOPCumfDS1zLmzhzUNy1XrgXMElxaiO1ELXxZmuO2QO8+psbE7FdJGR4BcDaueq6IU8+aS4j/pym2XT7qUOuNN1Ac/cqrbSyNbZaJcdoADiNjuVDdGUEjxyMjNaWE4kZWhsuh4dQmPZbZQfL/GmtXJ3aNsa0zjONwyn7si9VYdDV+voWVTLceB/fBIxxabreOVePrcoo1BmK6lfp2ijYnH3XU4Vl8DgjZhXlWK4a6ncXW42I5foVqQS5wp+sZWUUIRQhFGqFJ2XuCtOn9gKnL7SjKzFcRQhFCEGhCqvPHHVgidCSAF1S6Tg4bIWJT4NIQRkbhQx22rocEw908geRfXT03PoqlRLbQLCOIXzXEpkkIDMQPJVHQADwVRivUoYWU0eVg2+KzCSdVrPDrULawQvDFc2kqIMISsunLOZPdGcEZIDbAedchNKTUOka4teCd9uVlMB4VQuZuPyiaSCG5c28Q+zx6TpDRJkKDj3sdNR69fGugoKKN0YlkZ4z4j5ndRucb2Cn/Z77OpL4JNdF0tQO4uTlxn7ufcT1HWqGK4zHSkxwAZ+J5JzIy7dbtw+wjgRY4UVEUYCqMAVxMkr5XZnm5VkC2ydCmJV7QheGhCheJXrKQS6xRhsFiR3uvTyIxTHOA3VuCHPoBcqN4PxeGaHXExVQXHUZYBwNeT0Un+dNjka4XCnqaWWF+V45fJWqM5AqVZpXdCEUIXlIhV3m7k+34hHpmXDgHRIuzKfj4j0NX6LEJqR+Zh8wmuYHbr565q5YuOGzaJM46xyLnDD0PgfSvQKCvhrY7jfiFUc0tKslq93Hwx49cRWSLUgbOsRyEs4znSpJQ4LDJJwDWRI2ndXB4BFjr5jb9jRPF8qp9/y/cwxJNLC6RPjS5GxzuPUZ9a34q+CV5jY4Ejgoy0gXUlyXx428gRn0ozalY9I5Ogc/qEHSw8VPoKoYxhzaiPOBrx6jl58k+J5aVvnC74TRh8FWBKup+6495f6g+IINeTVdKYJbcOC143hwTuqqkRQhFHRCe2s4CgE1dhnDWWVWVviTKqStIoQihCb394IY2kbcKOg6kk4VR6liAPU1YpoDNIGD9hMe7K26wLnzjDTTGPVqEbMXI6NMcByPNVwI1/VX1r1rBKEQQh9twLeXD7lY8r8zlNcg8CRrWe4lKvG4ETIrAFF1ZLyHqq9zou5286qYxWvE7Y2CxGt+fQe/iljaLXKb838aa3jjs7aVntzCrAyoolj151Rg4ygKgbdcNjNOw2jbUONRM2zr8Nj1Q91tApD2Vcg/a2Fzcr/AKuh7in/ALQj/cH59KjxzF+5HcwnxcTyRFHfUre44wAABgDYAeFcMSTqVaXdCF5QhGaEgQaEqzzn/lprhw/alEAOlSMrndj49fKqdREXa3XR4NiLKcZctyVFck8IkiKSRzK0cvQaCC2A2AdW4XIJx6A1HTxlpuNireLVjJgWubZw6rV1FX1yK9JoQvM0qRe0JUUIUVzDwKG8gaCdcqeh8VPgQfAip6Wpkp5O8YdUhAOhXztzXZXfDy9jI5MJIZTgYdQcqQeuAR7udjXoFC6mrWioA8Q0PRVHXboVcuH8WHEI3a6ubdbbSO0jORMpwP0cYz7rOoYEAnwrEmpjRyDumuzX0P8AT5nyCkBzBZTcQFGKsGUjwYEHHhkHptXYwyNkYCCD5KAhav7MeZCwAc7jTDJv4YxDIfXP6In9iuE7SYYBcsHUfUfVXKWSxstRrgVpooQihCKEIoQihCKEKk+0fjXYxnSd41D485HLJF8dPfk+KL511XZyh71wvxNvIDU+/ZUap9tFh0MRd1UbsxAHqScfzNenPe2JhdwA+SzhqtFj+z2cNykKzxXdqVdmk3ilYHSMxnu+OVyPDNcsTLVzMdIQ5j9LDcDzUwsAq1ynwSXit8EdmbUe0mkPXSOu/meg+PpWxiFVHh9L4R0ATGNLnL6C4hwuSOJBaSmFYk0iNY1dSBjHd2ORjwNeZTufI4yE6latK+JpyyNuPO3xUNbcSu3OBeRZ8ms5QfpqqBpfwcPctF7KVu8Z9Hj7KQ+wXrKWa+0jr3LcKf4i38qdlfxd8FAZ6UaCH3uv9AkbG07Tf/SksnoDCPyCZpQ3/wByR84b/wAQHvUqvBnHS7uPmYz/ADSnBhtuq5qQf6AlBa3C+7OH9JEH81xj6GlsRsU3PEd228iuJL3IMc0ehiDj7ytt91vP0IBoJ01SsZZwewqK5QmSOwt2YEt3lUAZYnU2wHwH0FRwnwBW8Qa51U4DbT5BTIFw/ikQ8sa2+Z2UH4Z+NS6lUvym8z8F5/otz71zMfhoX+S0mXqlE4GzR802uuFKu7XdwnqZQB+a0hZ1KlZVOP8AQ0/2hMrPh0kmWh4jOQDjdI2GfQlN/kaaGE7OKlfUMb7cQ+ISlxDdR9btj8LbV/lpC1w4/BDH07/+P/7W+aRsbSa4J7S5uezHUdkIQ3pkjWPiMfGlDS7iUs0kcXssF/PN+i99oHKS39oUAAmjGqJj4EeGfIjatfCq91JOHf07FZMjc26wDlW7FrfRSSgDs3IYP0VsFQT6KxBP7Nd9iDPxNIQziL6ct/iqjdCrxzVy7PNbPNfXMTXiI0saxBSXhGnIOkDIGrIO+M1gUFbHDOGQsIYSASealc24uqHytfiG4TUSI3/Rv+y22f8AC2lh6rXRYlTieA23Go/fUKJhsV9DcCuzLCpb3xlJP20Olj8CRkfGvHsQg7mcgbHX0K2YnZmp/VJSooQihCKEIoQilAubJCVhXtM4mZJFTOzs056eP6OMfAJHq/8AuGvVuztL3cZdy8P1P29Fjzvu5SfLPCLOWzi7aKftSQVaEDtO0ZjpCfjysZPe2UL61Wr6mpZUvDHDL12sOfLf1QwNso32ocWuDMLeSdpIlVXUOio4JXpIABlxv9av4FTxd2Zg2x23uPTomyHWy1D2O8u/ZbISOP0tx3z6L9xfpv8AOuZx6t/EVJaNm6KaJtm3V9IrEUqiOK8KZyZIpZUkx0V8K3kCCCB8QKY5vJWYZwPC8C3kmdjdTICZopQF3ZmkRh8ggyfpSAkbp8jGOPgIXc0faHtLaU6jjKBhpP1RtJoOuyVpLfDMNE/gvGTSsqMGPllxn4quBTgbKBzAdWlO4LpHzoZW0nBwc4PkfI08tcNwoNCm/Gh+glIGWCMVHqASMfOmP9nRWKX+c2+1wqr7KbhpLT9JuY2ZFJ64J1Eem5qvSklmq1cfjbHUeHiAfgrncXKRjVIwUdMk4G/SrYaXaALD23SVxeBQCAzZ93SCQc+o2AppTmtzKPntZXY9oxjiHXRIcn+HYfOm2crDXRtb4dT5JVLwNlIQXKgeLKP3iN/rS5rphYQcz01g4XJKSZ9aL91Unc5884xt6U0NvupnTMjH5ep6hTkagAAeG1PsqRN12aELAvbby6ILpbhBhLjOryEgxn4ahv8AI13fZut72EwuOrdvJVZm2N1MclKbi3Fxb2w+2yDsJLntO5GqhV1lWbZiig4UYOOoyazcRHczGKR3gBuG21N+F09guNN1lHEZC8sjEqSXbJQAKdzuANgK7KnaBE1vTiq53W1+zPivaxjUd3jVv8cWI5PqvZH615r2lpAyS4GxPuO31WjSP4K8VyavIoQihCKEIoQo/j9yY7aV194IdP7R2X8yKuUEQkqGN6qOV1mlfPfN0oN3KF92MiFfhGAn+6frXsOGRhlK3rr71iv1Kc8s8YljlMhhe5jWPs3Qa8KmAo3UdwgL1+NQ4hSQvZ3eYNJN79UrCixibinEVBGO3kGoAk4UDfc7nCjGaWUtoKI2Ow+KB4nL6clnSJdyFAAAHpsNhXmhJcbq6AvbK8WTOnOxxuPz+BoslIsurqTSNupOAPU0iRQtr9o+2srM7QCIHOFC6ySMeeQBn50WUxyd3fipS/vUhXU/jsABlmPgFA3Y05kZebBQFyYrZy3G85McfhCh3P8AtHHX9ldvU1JnbHozU8/sksTuvLS3WG7ZEUKjQqQFAAyjODsPRlpz3F8NydbpALO0Veh4lcX8syxzrbRRO0ekAGRsZBJ1e6NvKssvc8kA2suhdTw0jGOczOXAHoFKezqAJZJjcl5NR8yJGGfoBUlPoxVcZcXVRJ5N09ApLiy6pbZMAjWzMDvssbjp47uKvRaNceNvqsh2tguH4U0R1WrBfExN/Zt8PGM+o29DQJQ4Wf7+KMvJOOHcSEuVKmOVffjbqPUfiU/iFNkjLddxzTgb6KQC1GlXEsqoMswUeZIFISAhUrlzmm1uOJ3EcMmtivdIB0nQEDYPQ4NILoV6pyFUfanwf7Tw6cAZeNTMvnlNzj4jIrTwip7irYeB096ZILtWNezFYnlmSUBgYs4d3VNIZQ5OjctpO1ddj2cNY9nPpf4qvFyXnO3CNMNtIuhAkQQxsAkpXtJAkjL1YMB8RijCaoukex1zc3vuNhceiHttqpH2TX+ltJOyzJj4TAxEfDX2Z+VUe1FMHMuOIJ/x1+6kpnWctorzC91rhFCEUIRQhFCFD80S4jQHxlT6JmQ/lHWtg8YfK7oPrZV6g2asB5atUubuNJ3wsjHUxbG5DEb+BLYHzr1mtkfBSl8Q1AFlkt1K1sWMfD4ZWs45I231Ojh0JibCLKG3LSBiNIGMk+VcW+eWqeO+cDy0113t5KxbKNFDey6xV+NXUiABIg5A8izAbfxVpYzKW4dGxx1Nk2MXcStcu41MoDjZlAB9QSflXIDZWQUoFMb5Ckhhvp8CD+WQfypCUE3SqxlmDMMac4Gc9fE0iReR7SsPxAN9Nj/SlQmfGl0PDN4I+lvRZMLn5Np+WakiN2uZz+iY7mpUVDayeou/7tzbt+LtI/quof5KnjF43e9NO4TTi/KdpOxkkjw/i6MUJ+JU1TfCw6laVPiVTEMjTccjqs8tpltbbtLe6kW4EjqsGdYfEjADR4ZG+apNOQXadb7Lo5GmonyyxjKQPFtbTmtJgcvcQlhpYQFmXyLlBj+E1rt/k3PErjHgCQgcFM1EhRNsNd3I/hEgiHxbDt+QX86sO8MQHPX6Jo1KmKgTll3OsdzfcRNnCcRwRJMyZC6y74O5GxCjA+JprhdKFWeSeCzcM4ozzoCijQezOdPbFWB3G6qBhj50A8ELdgackXEyagQehBH1pQbEFC+Z+WEa24ukalhomePbGcd4Drs3gcHrivRawifDcx5D3qm3R6kfaVZgqk+bqVy5V5rlDETtsiRlV7o3OQMZNVcCkIcYzlAtcBuvqSnShQ/Ic5WaXH/dFx8YmWQf5at49EH04PW3v0SQmzl9EZzvXj8jcryOS2m7IpiVFCEUIRQhVfn58RR+nan6QS/8a38Ab+aRzsPiFVqj4V89KM7da9ecQG3KyVfP+klxZ20UM9npdUPYSOGHiCrFTszJnu+RNc03Dqepnc+KS4vqB8ul1NnIFirR/wDD/Hk3bk5JKDP7xqh2p8JjbwsnQ8Vrd7b9ohXx6g+RHQ1yQVhN7S9OdEg0uOuSMH1HnTiLpbXS890FGevkPM+VJZBC5tIGB1OcudvQDyH/ABoKF3xC2EsTxno6lfqMUrHZXAppFwkeC3RkhRm97dW/aUlW/iU06VmR5CRpuEhx/IWNx9yWM/Jm0H/PSwakjmCh5tqqZzaT9s038ksdkQOz7PIUt0IcruN6zJr57P2XTYflFNemaDJxvy6KU9nFhbiAvEqFu0kGvYnSHYLud/dAqWmDctwq2NTTmbLISBYacNlP2Z1XU7fhWOP599z/AJ1q87SMDzKwhupG5lCKzN0UFj8AMn+VRtbmIA4pxTDl+EiEM3vyEyN8WJP5DA+VSTkF9hsNE1uykzUScsX9sHHFtL1JbabTc9iY5lU9U1AqNu8G6/KkSqJ5W4ZcXEyM0iwJIvaCUzAtvvhV1Alt+hG3maS2qFunC7PsYkj1u+kY1OcsfUmnJE6NIhfL3tDXs+KXWkkES6gR1BwGBHkcmvTMIAfQMzclTk9tTPOXLvFDapd3svaIoHd1d5AxABIwAdyM+NUsNraBtQYKdtiePOyc9r8tyq7yaf8AWcecUw/9KStLFReD+5vzTI/aX0XaNmND+qv8hXjE/wDMd5lbbNglaiTkUIRQhFCFVPaEP0SeqzD/ANF/+FdF2fP5vu+YVSrGgWE8GuTFPFIqayjq4T8WDnGwr1Sra2SAsJtcbrLGhur37Q+cm4pBGIbSVY4mLySFSwBxjAKjAXrknHhsK5/CMObQTkySAk6AKV78w0CsH/w/N3bseOpD+TVR7V+3GehToNitgrk1YSU8Ct7yqceYzRdCi0tHV9SLjBONTZGnxGB0OfGhSXBClYWOO8AD5A5oUa7NCFFWX6O5lj8HAmX8kfHzCt8XqZ/ijDuWn2TRobJXmFC1tLjqFLD4r3h+YpsJtIEPHhSjPG8QaTToZQTrxjBGd87eNRyAAlp4KSIvuMl79Fn/AC1aqZUazBVlnk7V1yIzDqbCn7rHGnGOmKpxtufDzXR1srshFRtlGUHe+mqvPBBkzt+KZv4Qif7laMx9kdFzDeJXPMB1IkI6zOEP7PvP/CCPnRALEu5D/SHclKqMCod05eFqVCzT2iey1L+Rrm2kEVwfeDbpIQABnHunYDO49KRC55V5Pe7t2g4tZRR9jIOy7IlFYDqwVW0gH4DOaVC05FxQhemhC+cObbBbnjVzGxkALkZiiMrAhFHuLuRkb139HUOp8MY8AHzNviqjhd6s/MvC+LzWq2xeKWDSCT/ZyMF3AdXORjFZlDPh8c/fWIdfzGvknuDyLLPeUExcn9WKc/SKSujxR4NOD1b8wome0vou0XEaDyVR+Qrxmf8Amu8yttuwStRJyKEIoQihCr/Odvrji/bK/vxSIPzIrbwN2WVw6fUKtUjw3WL8g8ZW1uCzLI2uNowYlVpEJwQyBtiRg/WvS8XpnVEAykC1jrsfNZkbrFX6wu7sns7Xh9x9lWIpGshEep3zqkl/HnPTwrnXxU4s6WUZ7621sBsApbk8Ex9hE5jvLmBtmMecfrRtg/5qt9pWB9PHI3b7hNh3IW4k1xisrlZgTgEZ8qEKG5jupAh7F9BU5ckZ2x0HrTSUoCo9/wC0RkCaCJXDYJ1FRvth1HUZ2zjNNLk7Krty/wATafD9pEUKA6FyWDePe2yo2HSlabpHABOOOdzs5h/2bjV+w/dYfAHS3+GrMOt28/monc1JypqUjzBH1qFpsbpyqcvDmuLW2YAOYTvExIWTTlcH17uRnbNLVsvISPNW6GcRAg6X0vyTnkZwYJBp0ETS5TbuZYnBxt0IqCDb1U+Jg94De+g156KS5cx9nRh9/VJ++xb+tW5/5hHJZjNlxF+ku2b7sKhB+2+Gb6KFHzpT4Yh1+iNypOdSVIU6T4HGcfLxqFOVE4xBLYzSXz651ji6lzl2YnICAaI40GOgySfGpWeLRNOmqOWOXpe0kl1lYp8ygqzpKhc6tJHuOpB8gV6b0smmiUBXsEAeP51ClXSSA9CD8DQhek0IXzpwniNu3E76e5laOMrNpZThixZVGjB3bGTj0rvaiCUUMMUTbnTT0vqqoPiJKQvuB2UoaSHimpwpOmdHDnAzjOetSRVVTFZklPYc22skIHAphyNEWml/2LIPjIVjH+apsckyUw8/kiIeJfRGMbV4/KbvJ6raGyKYlRQhFCEUIUVzOD9mkZRlo9MoH+zYP/u1oYY4CpaDsdFDMLtWEKfsXEjgyKscrBTEQH0NnGkkYyUYfWvWCDV0GtrkcdrhZGzlpiXF23Zn7EBBGe0SXiNx3hJnOv3skDA7uMfCuUMMAJvJdx0sxvwU9yqXy5xL7JxpXaWOUPIQ8kXuHtQM49AxA+Vb9XB+IwzKGkEDQHfRRNNnrcecbvsrZpN9KnvYODg7fzNeeONgrgFyqTw/nkCEKB3t9s9BnbJ6nbxqLvQn5VxwzmpnkuGl6aUIVcnO2n+lKJLoIsqXe2IupwIkWMuyrkep8T86izZinO2W3cB5bgtAhUZkVNHaHrgnJA8gT4CrTRYKI6qSugkisjYKsCp+B2NOa6xBCQi6Y8C4kGjVHkXtkyjjIySu2ceuM/OppoyDcDQprTpqk7O4+zyNFJ3Vd2eJ/utqJJQnwYE7eYO3jTnjvAHN4Cx9OKQGxsoXgPEFEc/Yd6eaeXSvlg6NbeSADOT8B1qvTRg+N2gutDEi4Oaw8GhWEXMNrEiPIoCKFGSMnSANh1J2qXu3yOJAVDZHARiLU+zyEysPIucgfIYHyomPisOGiVoKkw4PSoktimvFLJZozG2dJxnBx0INK02Qmy3EFrbltY7KBNLNnVpCADfG+QOtBN0qrfE/ahYxoHidp8usf6NW0gsQMlyAo29d6A1IrFZJGLqUqEDsiFiBuRlgCT8qjF7p7gMoSfOfFfstlcTeKxtpz+MjC/mRV6hg7+oZHzI9yiebBYbyTZzR2s1yqwSB2EaxSwtK0jLvhSp7h73U9a7DFJojOyC5FhqQbWH1VdgNrpxzlZLFblp+FC2lfASWKUFA2xIZQTg4ztRhsrnzBsc+YDcEa+iHiw2XnsostbkkbGWIA/7PVM3yyqD51F2mnDGW6O+OgT6dt3LbK8tWuihCKEIoQihC8ZAQQeh2NPjcWODkhF18/wDP9gYpkbf3eyJ8dcJ07+pTs2/xV63gVQ2WEt9fQ/rcLGmbZyR4NwK84iSzSSGJdmmmZ2Uei5yXb9VanqquloRla0ZuQAv+iYAXJ1zhywtrDG8UcwVTpeabCGRjuNMWdaAYPUCocNxA1L3CQjUaNHD12Tnty7LVV4ueI8DZ0w0mlUkHiGVl1n93vVxGLUZpp3R8Nx5K1E69im//AEHhe7uEcACW3iMDgDKlAEZl8yDpJHiDWZ3Yupc5T7nDg0NtZL2UKdopVdSqNR2YtuNz0JpXtAGiaCSVKctcoW0ASUBpH94PJ1GR5dBsac1gCCVOXoO2+39aeUrLJZHJGQv50oTTokbmxjk/tIkf9pVP8xTmvcNimkAphJwJMFUaRFO2gkOnw0PkAegxUonN/EL9f9JuQJvw7lxEXBJwScrCohUnJ6hO8fmxpTUE6tCUtN7kqVteGxRf2cKL6gDJ+Jxk1G6RztylDQE6BPkPr/8Ayo0qaP3nyDuNh/WmqQaNTi9cLG7HOApJx1wB4U5RqscpXFp2UMcERjWeIXOht9QfPvEk6m86UlKApvjPA4bm3kt5EHZuMEAAY8iPUHekukUL7OI2S3dJQDNFIYXfVqZ9IXSzHqCVI28KEqpft349nsbJDkk9pIM/JB8zk/IV1fZql9qpcNBt9VXmdwTaHlSeygItb2a3fQrzPIAtswbGSr7hXXUB5nFEuJxVE154w4bC3tevmkyEDQqp85Xc0MMdk4gxtMZYX19t1AZmz12rXwqGGWR1Sy/KxFrJjyQMqvXsq4dpjRiPdj1/Fpzn8o41/erlO1FTmeW8zb/H/auUjeK0KuMV9FCEUIRQhFCEUIWc+1Hg2tHKjdh2qjzkiHfHxaDfH91Xa9ma/I4AnbQ+R2+Kz6qPiqPyI9xO/wBlS8e3hw0rBMktgZYKF3LYHSusxZsMTe/MYc42Gvwv0VSO50upt+K2GlIbS2kumnWRJWk1Nc5Gylc5CqSA23gNxnNZraeqB7yZ4YG2It7KdmG1rrj2bcXfh149leKUjm7jq2O65HdPwI7ufhUuNUzK6mFRDqR8QiJ2U2K2SThcWIE7SRWg7yNqGrSNiCSMMuBgj0FcJccVZzi6V43ZCdYx2mgo4kGwOQAykEZ6ENQbEIDrJbhrGKCMSurkAKXUYB8AcZOB0pw0SXCcCdGyuRkHH9f+fhSXBQHBIWcysWUHOCRsfEbEfGka4HZPNnC4ToHPgR/z8akTV4uM/e/OhCI/dHXx6fE0icd10wHkfzoTVxK4UE4xttQSlaLlJWrKM5I1YyRncDrn+tNB1SvcL2RxHU8DiIqXZCE1Hu5I2yRvjelTAVXeA8HlgHD1LwskFu0MjAnLNiMAJtuAUO5I+FF0ZgrPLMMMAwDDu7+DEbZ+oouEXCrtvLFwyzlkmcOyANPLpCmWTAA6dXPdX6VPTQPqJRGzcpC4alY1y9OLy+mvrtGkhQ65FUBtIbUEJTOXjQDfGeg867msaaSlZTQmzj8eevMqs3xOuVP2HBbqFIX4XfCWFtRmcleyQZJGqJgdI0jB26+VZr6inkLhVRWdpbmfVPDSPZKoURN/eDUsado2XEa6FCqMsQPDuqTXRHLRUhtc2HHfXZRe0VvvLFtogDEYMh7THkpAEa/KMIPlXk+Kz97ORy09eJ9VrQNsxS1ZinRQhFCEUIRQhFCEx4xZGWIquA4IdCegddxn0PQ+hNXKKfuZQeB3UUjczbL595jsTa3GuPUivl48Ehk3IePI6MjakPw9a9cw+obVU+V2ttD15H13WO9uUrQeXriCCyW5Uw2sL5UZYvI7KSGMmO/IcgkRLgeZ8K5ysjmkqDEbuI9AB04DzUzcoF1Ac48EeaMXQSRWPQTEtcTjO8hRRiJFHQYG3yrQw2sbE7uHEEdPZb0vxJTHtuLrrl3nS4eNYGYMyqVXK6mYEMD8Tg7+eB5VzPafCZaZ5ngF2HfoqU7pB7KmW4peEAYf3QoxG3QacHp17o39K44yTngqxlmPNPZL/iTLjs5MdNot9lx8elOz1Ftk/PU22SD8Tv1yxWRdQIB7I+OckbbNud/Wm95OOCb3lQNx8E95Jv5beRtaS9kcuzFG7pHVjt4rnPyqejfI1xDhoruFukLu7cDqtSR8gEHIO4IIxitcHRaZBGltV0h/5zRdBBXKE6dvXy8zQg7oDZ6H6Ef8KEhBVd5l4jKQ8dspeVAM6cHSzdPTIAJx6iq9Q92WzN0szXxwZwNTsqLLdcRBwUm1AYz2e/XO5HXcCssuqL7LAz1N9QU4jk4qwGElAzsdKjBxp+I2OKUGqsnB1VyXr/6U90xSdQ+dK9QxbIOcA5Y0v/U7WQTVW2XsrcUiBZkfHUsQp6BRk7+AUb+lOAqibAXKP+qaNlnXG+P3F6Ut0LPGnRVBJYjJLkDdiBk16bgOGfgKfvp/aPPgrMWbLZytNqgsoI5o4kurVd1u7YmOeInGoSDfO/gwxsQaikP4uVzXOyPP9LtWnlY/ZWhoFXOb76zJWbh8kqPKCJ0AKD44G3e8QNvGtTDqeo1ZUtBDfZO6a8j+lTPsy5fL4ZhjtevpApBJHl2jgJ6hXrL7R4iIwWg7f/o/YaqWnjzG62YV5oSSblaoRSJUUIRQhFCEUIRQhFCFQ/aJyyJlJGBrOQx6JN0BPkkowjeTBD4k11/Z7FTE4NcdviP04KhUw8Vl3K999lugJI49YJjDTglYXJGZCviVx0rua+H8RT5oyeem7hyVFhylaDxK5vb0kwzSW9guI+3Yd+ck4yoA1PqJwAMCubiZTUrfzG5pN8vBqlN3Ko8zcvLazk8PeWQ2yo87baonzjOV+G+Pd8a2qOt/ERZasAB/s9QmObyWk+zj2ipdhILlglyBsx2WX4eAf0+lc5i2COp3d5ELs+SljeDurhxviAtoC7Kx0kHSjgMRnfGo5OBuRWDxUwCR4XzHbTxmRZdKjYh20lfiD4/DNJcbJLJKfme1QbzByNiEJYHPnjOaNEo01Cj4b2wYBQZCg2AYyBVHxHQU1thspzUyHVTFrwy3I1QjKEghkkbH1Db/AAqQ6pnfPta6VubCN1YSAkDc95wPrkYHnSAao713BRd9xG2tlyYmGBnSg3J9GDbfOmPIbuE8PkdxSNlzJbxodKTICS5JTOSeucHLdaaJGDVK8SSHxIt/aBZs6jXIg6EujBfjnw+dKJWlRmJwCssDqyjcaSe6VbIbx69TUijsi4uEjR3kYIm5ZmbAA8yc7U5jHPcGtFykO2qw/wBoPtAe8Y21kH7LOksmrVLgdAvgvw3NdrhODMp29/Ub8uSrSSF2gXvK/CorRUa4A1T6Xt7yOQhUbG8ZYf2bddyCDnBqPEKp9S4iM6N0c07nr1CVrQN1IcclFp2l1BMsFypAmgZcC4DHqY/dJP41yrZOMVWpGmocIZGlzTs7i31++qc421CoHCrA3tw7MNEeTJJ2Y6AsAEQdNTEhVHmfSujqqltFAGg3Owv8yoWtLit85c4X2EfeVRI2CwXogAwkan8KDb1Oo+NeUYnWGoksDoPj1K1oWZWqWrMU6KEIoQihCKEIoQihCCaVrcxsEFNIZYrmHK6ZIpFIPiCDsQancJKaQE6EKMkPCyn2g8osG1oC0gGQfGZFHj/fIBgj76jVuQQPQcBxhrmhjjp8j9j8Cs6eHKdFXuWObJ4EeONiZpVWGKR5DpiXVvhTsOux8K2a7DIpCJSPCLkgDUqFryFY7SZrWRbDhZE15IwN1ckBhscsgJ27Mb6j4/E1lyMEzTVVfhYPZbt+yng20aoXmflyIXHYWRmlu0bE0fZkAnGoyIRjSuTjHwxtV+hr391nqbCM7G/pYpjm66Jzw3nLOLfisLTLGSok3WaP0P4gPr8ap12ARVA72mNunAp7Ji3QrSuC2FrcxIbN43TSdS5OseR6DSfRgK4uroJoHkOFlaZI0jVKQcAVDuX6+CZ3+IFQBpA1TrBLfYu1DRCCZVOxkfCL64GctkelPDeKTRKcE5ea2fWjskbg649WQfI4xlT6ingFJon8/DpLiQi4YCIDuxoT38eMjbEj9UbeZPSl1SLy74AjqirHHpx3gBt8iN+vhSOF0rTlUW/JQkRl7Qp5ac/Lr4VA+AFTsqC03sveHciQoSZ3ebrhGwMD104LUMpmtO6WSqLhaygbzjsHB5pUEuuAgPHbRtqdXPUEn3F2B3O++xraocJqKr2RYcyqbpAFnfMvNl1xWQIToh1DEYJ0LqOAZGPqep2HgK7Kkw+mw5mY6utvx9FVc5zl7xPgc/DEt7lWZJldkc7EBt2QoRs6NHvnfxFJBWxV73wOF2kXH1v1BSlpZqFaeGcxWdxFI0rRwxyA/a7VwcM+O7Nb4GzlsZX0+uRUUNTBK1rASR7LunJ3RPDmkLPEM928UCs0gTKxBz7idSSfuqAMknYYrpPyqSMyuABO9uJUO5stj5C5ZSGNG6qveQkbu5GDMR4DGVRfBTk7tt53juLvmeWg6nfoOX1PVaNPDYXKtF7xWOKSKN2/STNpRR1OxJPoBjrWDBRyzsdI0aN3KsueGkBPaqKRFCEUIUHxu9ZJAFdlGkHAUHz86sRszNuonOsVOVXUqKEIoQuZfdPwNSwfzW+YTXbFYJyZzi9hO4bLW7uda/h3PeX1Hl416limCMrqVpbo8AWPPRZUUxjcVtzLDdwghg8bgMjKcEHwZT1VwfHqK81Bnopi06Ebg8VpeGRqyfnfkpw5aMDtWycKMLN5lR0SYDJaP72Mr4ivQMGxxjmhrzp13b9x1WdNBlKrnLfMP2SK6hZGHbxlO0TuyIQDgZP3CdmHWtqtoPxT45GnRpvbgR9+Sga7KrhwLhrwWVzdPOXFxZq5mJzokVu7FqyWYldiNsaceVYdVM2aoZAGWyOtl5jif3zUrRZpKcHl1L5EmvcRSz6riSRBgqojwkSA7Y0r2jE9M+owwV76R5ZBq1vhseOupPvsEuUOFyqT/oC8t5QbftO0WMTN2RIeNDuNYHutjB0+tbgraWoZ+cBvbXYnooi1wOinuCe128hwsojuFH4so37y7fUVUqOzdNIbxkt+ITmzOCt3C/bFauP08UkTZ3xiRcfEYJ+YrHn7M1LT4CHfBSCYcVYIPaTw1txcqvhhldfh905rPfg1a027snyT+8al/wDrB4cMH7XF6+//AO2o/wCE1n/jKM7eaYXvtS4dGe7K0meojjY5+bAY+VWIsBrZN228ykMrQq7xT20RqALa2ZyPvSMFH0GSfyrRh7Lyn+a4Dy1TDNyVM4pzzxLiBKIzAYJKW6kHT13I72PnWzFhNDR2c/U8zzUZkc7QJHljlBZrjsrqXsdUH2iNl0trXwOfIbk+imlrMU7mHPA24BynhZDWXNirvyhL2Mc1jOuiS2WRnjRAwu4HU94Dq5XZhg9DjqdsGvBke2pjNw63H2XDh0UjdNCq1cXn2ANZXTm74fNHrgZSNS7ZVk3Ogg5BX5itOKD8WBUQjJK02dyP3TCcuh2VK4bw+Sdwka5bqSdlUDqzMdlUeZroKioZAzNJ/vyUQBOy2Lkbk1I01EZQ4JYjBmxuNjusIO4U7v1O2BXneNY26R2Ub8uX6/JaEEHEq1czcfisYDLKc+Cr4u3gB/U+ArAw3Dpa+bI31PJWZZAwLGeBceluuL2885yxkAA8FBBAUDy3r0isw+Okwt8MY4LMY8vkBK3yvJVsjZFCEUIVV5nmxMB+qP5mrcPsqF+6tVVFMihCKLoXE57rfA/yqWDSVvmPmmu2K+Wbg95vif5mvdKcDum+QWE7cq2+z7nVrF9EhLWznvL1KH8aj+Y8a5/HsCZXMzxizx8VPBOWGx2Wt818ctYrMyzFZI3A7NVIzIeo0nwIO+rwxmvP8Mw+rkqu7j0I35eq0JZGZLrNrzhtvxGMzQt3wMs2MunpOg3kXbAmXfxYHBNdvDU1GHv7uUafA/8AxP02VAsDxcKncRsprfCSg6CdajUTG/qpB0t8t634ZYKgZo7X+IUBuNFfbT2iRv8AaJ50/TdmsNtAPcAyCTn1OM+YUCsCXBHsc2OM+G5LncVKJApa2b7LY3cnbo9yYWkuyDl+1mGIRkbaVDNt51ReO9qo25bMBAbysN/fonDRp5pvccLt7ThSrcpE4WAlhpzKtzMdcXeA7ihMjc77VK2omnri6Ika+mUaH4oygNVY4/ypFbcNimJb7UXUSDOw1rrC48wpX61q0WJy1Fa6Mexw9FG5gDbpqOUVNvHOJThrWW4bK9DGVUIN/vE9amOLuEzoi3Zwb6Hik7vS6UvOUIIZLeOa9CvMEYqIWOgOCVydWD3tvTOaYzFp5A9zIrhvXklLAOKkYOSLYXd1AZZ5fssXaMsaKHdhnKqN87acepqB+MVH4dkoaBnNuOg5pe7F7J9ydyraXFuzPbyMwllilJdg8ICsyEqMZbYKRjrVevxKqimAa/SwI5Hmla1pGqW5f4isNvY3I7gjeSwuGAwQrklHbyIwDvUNTE6SWSLe4Dx56XASjQAp9xULAIbs6FazuTFImeiSd2RAOpTv61/Vkxtiq9OHy5oBch7bg9RsfPSx6pXWGqqnMnOuuRfsyJG1s7Lbzx5GIBsqFWzq2HjW1RYRlb+cbhwGZp/7vNRvk10UPwngM12wdyVRicOQSznqRGg3c/DCjxIxVqor4aRuRguRwHDzKRrHO1Vm/wBMWnDikYj7UhgXjVgRsesrjaSQeEY7inzO9YzqSrxEGQm3I/Ycuu6ma5rFpzcz232T7Z2g7HTn1z+DH487Y864f+FVP4z8M4eIn9lX++bkzLB+bOZZb+cyvsg2jTOyL/UnqT516phOFx0EIY0a8TzWXLKZDcpDlR8Xtsf71P5ip8VF6SQdE2L2wvpk14hbgtwHRGKRF15QjdVXmeJzMNLADSPAetWo75VG7dWqqqlTXikcrRMIHEcuO4xGoZ8AR5HpVildE2UGYXamSXtosa4pz/xS3laKYxo6HBHZj6+oPXNek0vZ/C6mMSR3IKzHVErTYpm/tO4gQQZI9xj+zFXG9l6FrswCaamQqnMckn510DGhrbKvcqY4HwlXDTXDGO1j2dhjLN4RoPFz9AMk1m11YWERQi8h+HUqRjb6nZN+NcXa4cEqEjQaYolzpRfIeZ828TU9FRNpm83HUnmU178xTWzu3icSROyOu4ZTgip56eOZuR4uEgJGoVy4fzfFMpS7RUJ3Z1TXE585IgQVb9eMg1zs+ETQHPTm45XsR5H7qYSBw8S54jybG6dpbSAL5lu0iPwlAzH8JAPjTqfGXsOSoH0P6+iDFxCgZ7a7s1KsrpE5VjjBjfScruMq3XzrSbJSVWoIuL+Yuo7OCk5edGmUpcxhkkuEnnKbFwihFjwdgoAH0qt/BhGc0TtcpAvwub3S95fdOubec1vrTQUVJjctIQq4Bj06Uyc95wAAT6VHh+FvpKjNe7ctvW6V7wQu34/COCrCHH2nJiK+IjL6yfngVH+BecSMhHh39bIzDIlvaRxLtFt2huIJIkSMBEIMiuqnJbu507Y69TTMIgLHSNewgm+p2tdK87J9LzRbR8bmuVl/1eWJkMiAkgsg6Ab5DKKibh88mGtiLfE06D9+qUuGdQljzLHa/aUjkmnEkkU0cjDSe1jbUxbJzhulWpMNlqRGXNDSAQR0Ismh4bdRvF+aXl+1KiKkNzIJWT3sMPEHwOauwYayLI55uWC100vuiPgV3csJJcrqwO0mOM42GAe8+3QAGmvrqSlGVlvIffZKGucp+PglrY4e4bL9R2i5Yn+7t+vzlwBtsazH11XWnJCNOn1P2UmQN1Kh+M84PJqWDVEjDSzk5ldfIsNkX9RABV+jwZrCHzeI8uA/VMdLwaqxW5lAUSmeXOPG2LK6iW3l7s0R6MPNfwuPBqzMQw8TgPabPbsf3wT2PtpwSvMfAhEFnt27S0lP6N/FT4xuPBx+eM1HQV5kJhmFnt369QnPZbUbKEhkKMGUkMDkEdQfA1qvaHtLTqFEDbUKWPNV6f8A6qf981njB6If8QUnev5qe5NXiHEJtC3U6xLvJJrPdHkPNj4CsbGP4dQRZjG3Mdgpoe8kOhW5W8IRFQZwowCxLH5k7k15fLIXvLua1ALKA5gvQkoGB7oP86czZRPOqsdQqdFCFV+eeUI+IR+CToO5Jjr+q3mv8q3sExuSglyk3YeCrTwB403WB8R4fJBI0UylHXqD/wA7j1Fes01VHUxh8ZuCslzS02Kecv8ACROXeRuzt4QGmfqQCcBVHi7EECq2IVvcNDGC73aAfVOYy/kjjvGO3Kqi9nbx7RRDoo8SfxOx3LU6iou5Gd5u87n98EPdc6bKJrRUaKEL3NJZCdWHEZYG1QyPG3mpI+o6H4Gq09JFMLSNBTmuLdirLw7nll2miVs+80R7It5llAMUh/aWsabAgDeJ5Hnr7juFL319wnv23hs+7hEJ6h4mib/xISUJ/wAAqr3WJU+oufW/wTvyyuTylayY7GfvH7qT28uP3jG35U4YvUx+3GSOZBb90hiHAryT2duOkkp//GdvzRmBqQY+OLQP7gjuCkv+r6T8Uv8A5S4/9tO/j7OQ/wAgjuClx7OyN2kl/wDBCfnJIoppx/kwH+6/yR3BXo5dsYd5ZkYjqJLlAR/ghV2P71QnE62T2GEf2k/E2+SXu2jcro8fsbbeFdbf3MQjHzllLuR6qFNDaGvqP5hsOpv8NEZmBQ1/zpOxPYhYMjBZctIR6yuS/wBCK0KfA4WayEu+A9yY6YnbRVx5SSSSSTuSTk/U1sMiawWaLBRE3XFSIRSpEUIUzy9x42xZWUS28gxLC3usPMfhceDVl4hQCoGZps8bFSxvy77LrmfhCQNG0Ll4Zk7SIsMOFJIw48wRjPQ9abhlY6dhbIPE02PIokZl1GxXPK/Lst9MIohgDBkc9EXzPr5DxpcUxOKhhL3nXgOaI4y82C+hOA8Gis4VhhGFXqT1Y+LN5k15BX10tZMZZD6clsRxhgsFI1SUirnMFgJJQxAPdA/nU8eygkGqsdQKdFCEUIVZ505Piv498JOo7kmP4Wx1X+VbmDY3LQSAXuw7hV5oBIOqybgMsnC77s7pMRv+jmUjKtGxxqGdmA6/WvQK0x4nR95AfE3UcweSz2XifYqy84ey/rNYYKncwk/P9GT1H6prHwrtTlPcVmhGl/uppqU+01ZfLEykqylWGxBBBB9QeldxHK2QZmm4VEiyTqVCKEiKVC9zTSlRmhCtfJfKyXSySz6hChCAqyKTIcYHfOPEVhYriBgIYwAuOuvJSMYSpWXkk28oSW87NHdkhUFg0hAUppIyoB1gFjjB8DmqAxSOVt2wgkAXNhYc+qflI4pnw7l+diGeaZ0GrUkJkd8xnDxnOFRwSBk7HO2almrKcCzI2g8yBbXY+SQB3NSHDOVon7S4uX7S0Ko0L9uyr32ZcNrXVlSPLw9dq01eWhscLQHi9/COHK2iUNJ3VS5r4QtpcvEjh02dD46WGVDeTAHeugw2pNRAHOFjsfMKJwsVEVf0TV5TkiKEIoQvaRCWs7R5XEcaM7scBVGSagnqI4W5pDYBOa0k2C1jlH2bRwDt+IFWKjX2f3VA3y34zgdOnxrgcV7TSVD/AMPSaXNrq9FTBozPVQFrccavneNdKE41Ed2KMZ0jbxx4DxNb/wCIgwaiAebut6kqDKZnrauXOAxWUIihHT3mPvOfM/8AO1ea4jiMtbMZJD5DktOKIMFgpSs9SooQoXjF1ocDSD3Qc5+NTM2UL91NVCpkUIRQhFCFEcycuQX0fZzr0zpce8h8wf6dDitLD8UmoX5oz6cCoZYWvGqOWLCW3gEEzB+z7scg6sn3dQ8GHT1xSYlURVMvfRi19x1RE0tFikeZeUra+H6ZMPjaRdnHz+8PQ1Nh2M1NE7wHTiCkkga8arJuZfZrdW2WiHbxea+8Pivj8RXoGHdqaapsJPC5Z8lM5uypLoQSCMEdQdjXTska8XabqtZc0+6ROeHBDKgkVmQsAyqcEgnGAT0NV6pzmxOLTYgHdOG6uvMHI8Ed7DZW00hnkK5EqjChlLbsuMkY6Y8awaTF53QPnlaMo4jib2UjmC9gmfBOAX6tcpaOjLFJ2UmWQKzgkDAk2Jz08afVVlFIGOnGrhcaG4HogNdfRc293xSNrlQGLwHtZtYRjEQMaxq904A93yFLJFhzwx2wdoLcUAu1TtOJ8XMwjCt2rJ2gQJHuMhu0x015AOrrURpsMEZeToDb15Iu+6YzPxX7WsbGZLmVQFAITUo1EYwdOkd4/HNWGDDu4LwAWj5pDmvZJWvKE8t6bWaSOKckH9K5JcvvsRnWT161I/FIY6YTRNJbtpwskDCTYp7wrkuKW5urbty8kELSKUUqGkUgFDqGSBnqOtQTYvIyFkwZYOdbXlzShmtlSq6AG4uo17inXQvUQkgAEk9ANyaY+VrBdxsEWKvXLHsyubjDz/oIvXGth6L4fE1yuJ9qqenGWHxO+CtRUrn7rXOXuXLeyTTAmCR3nO7N8T/TavPa/FaitcXSu05cFoRwtZsjmXhLXcPYCTs0c/pWAyxTxVfAEnG/lmm4dVtpZe+LbkbefNLIwuFk54RwqK1jEUCBEHh4k+ZPUn1qKrrJauQySm5TmRhgsE9qonooQihCqvM98yTACGOQaActnPjtU8eyicLlWqoFKihCKEIoQihC9oQvKChFBvdBUJx3lO0u/wC2hUt+Ne6/7w6/PNatHjVZSnwPNuR1CgfTtes8417IZBlrWYOPBJBpP7w2P0FdhRds2OOWdtuoVN9GR7KqB4DdWU8b3FtLoSRWOBlWCsCQGGRuP510JxOkrIXNikFyLb81XMT2HUKf4PzdC/Gzf3GY4zkgY1FcIEUbfCqU+Gytw0U0Wp+aUP8AHcqQ5E45AttJ25haWa/jYxyMAQuVbX6hWyc9MiqmK0k3fNEYNms3HyTmOFkvw1+1uOORLKJZZo2WI6lHabtgLuFOAQNqZUNMcNK4tIDd+iBu5TMd3H/p2JNS4Wy7NsMMBtOSM9Aen1qq6N/8OLrbyX2TrjP6Kuct8yR3V9bu6iCCztpFTW+pj3Cu7HGpu9sPSr9VQPp6VzW+J0jhsLcvsmNcC65SHMvFrf7Rwu7hn1lBGkxOBJ+iZRqdATp1LmpKGnn7meCRlr3ty1vsUjnC4Kanm6G34zNeRAywvqGB3SQyqD1/WBqx/DZZcOZC82cNUZwHEqs8P5fublv9Xt5WUnYhTpA8MsdtvjWjLiVLTM/MkGnVNEbnHQK7cE9kcrYN1KsY8VTvN9eg/OuZru2UTNKdtzzKsso3HdaNwDlK0s8GGJdf/eN3n+p6fKuOrcaq6txzvIHIaBXI4GM2CnKybqZFCVFCEUIRQhFCEUITC+sVdskZ2xUzBomp/UKcihCKEIoQihCKEIoQihCKEIoQgjwpWuLTpoksFFcR5btJ/wC2t4nPnpwfquDV6HFquD+W8pjoGHgq/c+y3h7k6Vkj9FkJH8Wa2IO1lePaIPu+yrOpmKOn9j1t1WeZfL3Dj8qvM7YVDtHRtKYaVvNMz7IUB/8Am3/cGfrqq4O1MpH8tqj/AAw5p1D7Hbc+9cTH4BB/Q1Wm7Y1DdBG34p7aVp4p/beymxU97tXx5vjP7oFUZe1ta4eGwUopGBT/AAzlWygwYraJSPEjUfq5JrIqcYrZvbkPyUzYWDgpoKAMDp5VnOe53tG6lsECmpUUIRQhFCEUIRQhFCEUIRQhcvUzNki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35845" name="Picture 5" descr="C:\Users\POULTRY SCIENCE\Desktop\EMBLE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52400"/>
            <a:ext cx="2286000" cy="2105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 ingredients </a:t>
            </a:r>
            <a:endParaRPr lang="en-IN" dirty="0"/>
          </a:p>
        </p:txBody>
      </p:sp>
      <p:graphicFrame>
        <p:nvGraphicFramePr>
          <p:cNvPr id="9" name="Diagram 8"/>
          <p:cNvGraphicFramePr/>
          <p:nvPr/>
        </p:nvGraphicFramePr>
        <p:xfrm>
          <a:off x="685800" y="1371600"/>
          <a:ext cx="3962400" cy="408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914400" y="1600200"/>
          <a:ext cx="7162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27649" name="Picture 1" descr="C:\Users\POULTRY SCIENCE\Desktop\maize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00800" y="1066800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wattagnet.com/uploadedImages/WattAgNet/Articles/Feed/Soybean-use-by-species-1405FMIngredients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9020" y="1600200"/>
            <a:ext cx="6805959" cy="4525963"/>
          </a:xfrm>
          <a:prstGeom prst="rect">
            <a:avLst/>
          </a:prstGeom>
          <a:noFill/>
        </p:spPr>
      </p:pic>
      <p:pic>
        <p:nvPicPr>
          <p:cNvPr id="11265" name="Picture 1" descr="C:\Users\POULTRY SCIENCE\Desktop\so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0"/>
            <a:ext cx="29337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Frequent monsoon failure 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Low productivity 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Insects, weeds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Cost </a:t>
            </a:r>
            <a:r>
              <a:rPr lang="en-US" dirty="0" smtClean="0">
                <a:solidFill>
                  <a:srgbClr val="FF0000"/>
                </a:solidFill>
              </a:rPr>
              <a:t>efficiency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Sustainability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Declining area under cultivation </a:t>
            </a:r>
          </a:p>
          <a:p>
            <a:r>
              <a:rPr lang="en-US" dirty="0" smtClean="0"/>
              <a:t>Globalization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Diversion of farmers to cash crops or commodity crops. </a:t>
            </a:r>
            <a:endParaRPr lang="en-IN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6626" name="Picture 2" descr="https://encrypted-tbn0.gstatic.com/images?q=tbn:ANd9GcTtL7KRzRgMUEBJZ1i5r-lG3gAv3tzi009r5-3bYccX_lZgy7Ww9JSr8mj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81000"/>
            <a:ext cx="2000250" cy="2286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 Prices </a:t>
            </a:r>
            <a:endParaRPr lang="en-IN" dirty="0"/>
          </a:p>
        </p:txBody>
      </p:sp>
      <p:pic>
        <p:nvPicPr>
          <p:cNvPr id="1026" name="Picture 2" descr="C:\Users\POULTRY SCIENCE\Desktop\SBM PRICES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447800"/>
            <a:ext cx="8229600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Feed ingredient trend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pic>
        <p:nvPicPr>
          <p:cNvPr id="3074" name="Picture 2" descr="C:\Users\POULTRY SCIENCE\Desktop\ht130923-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914401"/>
            <a:ext cx="8077200" cy="556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05200" cy="1020762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Objectives 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19457" name="Picture 1" descr="C:\Users\POULTRY SCIENCE\Desktop\chick carto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381000"/>
            <a:ext cx="2438400" cy="2300008"/>
          </a:xfrm>
          <a:prstGeom prst="rect">
            <a:avLst/>
          </a:prstGeom>
          <a:noFill/>
        </p:spPr>
      </p:pic>
      <p:graphicFrame>
        <p:nvGraphicFramePr>
          <p:cNvPr id="5" name="Diagram 4"/>
          <p:cNvGraphicFramePr/>
          <p:nvPr/>
        </p:nvGraphicFramePr>
        <p:xfrm>
          <a:off x="1524000" y="1219200"/>
          <a:ext cx="73152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OULTRY SCIENCE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038600"/>
            <a:ext cx="3886200" cy="214312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0"/>
            <a:ext cx="8229600" cy="1143000"/>
          </a:xfrm>
        </p:spPr>
        <p:txBody>
          <a:bodyPr/>
          <a:lstStyle/>
          <a:p>
            <a:r>
              <a:rPr lang="en-US" dirty="0" smtClean="0"/>
              <a:t>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33400" y="6858000"/>
            <a:ext cx="8229600" cy="4525963"/>
          </a:xfrm>
        </p:spPr>
        <p:txBody>
          <a:bodyPr/>
          <a:lstStyle/>
          <a:p>
            <a:r>
              <a:rPr lang="en-US" dirty="0" smtClean="0"/>
              <a:t>.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533400" y="228600"/>
            <a:ext cx="32004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/>
              <a:t>Energy sources    </a:t>
            </a:r>
            <a:endParaRPr lang="en-IN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457200" y="914400"/>
            <a:ext cx="3276600" cy="19389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dirty="0" err="1" smtClean="0">
                <a:solidFill>
                  <a:srgbClr val="002060"/>
                </a:solidFill>
              </a:rPr>
              <a:t>Deoiled</a:t>
            </a:r>
            <a:r>
              <a:rPr lang="en-US" sz="2400" b="1" dirty="0" smtClean="0">
                <a:solidFill>
                  <a:srgbClr val="002060"/>
                </a:solidFill>
              </a:rPr>
              <a:t>  </a:t>
            </a:r>
            <a:r>
              <a:rPr lang="en-US" sz="2400" b="1" dirty="0" err="1" smtClean="0">
                <a:solidFill>
                  <a:srgbClr val="002060"/>
                </a:solidFill>
              </a:rPr>
              <a:t>salseed</a:t>
            </a:r>
            <a:r>
              <a:rPr lang="en-US" sz="2400" b="1" dirty="0" smtClean="0">
                <a:solidFill>
                  <a:srgbClr val="002060"/>
                </a:solidFill>
              </a:rPr>
              <a:t> meal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2060"/>
                </a:solidFill>
              </a:rPr>
              <a:t>Tapioca meal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2060"/>
                </a:solidFill>
              </a:rPr>
              <a:t>Molasses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2060"/>
                </a:solidFill>
              </a:rPr>
              <a:t>Small millets</a:t>
            </a:r>
          </a:p>
          <a:p>
            <a:pPr>
              <a:buFont typeface="Wingdings" pitchFamily="2" charset="2"/>
              <a:buChar char="Ø"/>
            </a:pPr>
            <a:endParaRPr lang="en-IN" sz="24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0600" y="152400"/>
            <a:ext cx="37338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Vegetable protein sources</a:t>
            </a:r>
            <a:endParaRPr lang="en-IN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5181600" y="838200"/>
            <a:ext cx="3276600" cy="19389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dirty="0" err="1" smtClean="0">
                <a:solidFill>
                  <a:schemeClr val="bg2"/>
                </a:solidFill>
              </a:rPr>
              <a:t>Mustord</a:t>
            </a:r>
            <a:r>
              <a:rPr lang="en-US" sz="2400" b="1" dirty="0" smtClean="0">
                <a:solidFill>
                  <a:schemeClr val="bg2"/>
                </a:solidFill>
              </a:rPr>
              <a:t> cake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err="1" smtClean="0">
                <a:solidFill>
                  <a:schemeClr val="bg2"/>
                </a:solidFill>
              </a:rPr>
              <a:t>Seseme</a:t>
            </a:r>
            <a:r>
              <a:rPr lang="en-US" sz="2400" b="1" dirty="0" smtClean="0">
                <a:solidFill>
                  <a:schemeClr val="bg2"/>
                </a:solidFill>
              </a:rPr>
              <a:t> meal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2"/>
                </a:solidFill>
              </a:rPr>
              <a:t>Cluster bean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2"/>
                </a:solidFill>
              </a:rPr>
              <a:t>Linseed meal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2"/>
                </a:solidFill>
              </a:rPr>
              <a:t>CSM, SFM</a:t>
            </a:r>
            <a:endParaRPr lang="en-IN" sz="2400" b="1" dirty="0">
              <a:solidFill>
                <a:schemeClr val="bg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3352800"/>
            <a:ext cx="3127075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 smtClean="0"/>
              <a:t>Animal protein sources</a:t>
            </a:r>
            <a:endParaRPr lang="en-IN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105400" y="34290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13" name="TextBox 12"/>
          <p:cNvSpPr txBox="1"/>
          <p:nvPr/>
        </p:nvSpPr>
        <p:spPr>
          <a:xfrm>
            <a:off x="4876800" y="3429000"/>
            <a:ext cx="3810000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Protein cum energy sources</a:t>
            </a:r>
            <a:endParaRPr lang="en-IN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876800" y="4191000"/>
            <a:ext cx="3733800" cy="193899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Corn gluten feed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Sugar cane press mud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Corn germ meal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Guar meal</a:t>
            </a:r>
          </a:p>
          <a:p>
            <a:pPr>
              <a:buFont typeface="Wingdings" pitchFamily="2" charset="2"/>
              <a:buChar char="Ø"/>
            </a:pPr>
            <a:endParaRPr lang="en-IN" sz="2400" b="1" dirty="0"/>
          </a:p>
        </p:txBody>
      </p:sp>
      <p:sp>
        <p:nvSpPr>
          <p:cNvPr id="14" name="Rectangle 13"/>
          <p:cNvSpPr/>
          <p:nvPr/>
        </p:nvSpPr>
        <p:spPr>
          <a:xfrm rot="10800000" flipV="1">
            <a:off x="381000" y="4294094"/>
            <a:ext cx="38862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B0F0"/>
                </a:solidFill>
              </a:rPr>
              <a:t>Fish meal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B0F0"/>
                </a:solidFill>
              </a:rPr>
              <a:t>Meat cum bone meal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B0F0"/>
                </a:solidFill>
              </a:rPr>
              <a:t>Blood meal 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B0F0"/>
                </a:solidFill>
              </a:rPr>
              <a:t>Feather meal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B0F0"/>
                </a:solidFill>
              </a:rPr>
              <a:t>Poultry byproduct meal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F0F91"/>
                </a:solidFill>
              </a:rPr>
              <a:t>Potentially interesting sources </a:t>
            </a:r>
            <a:endParaRPr lang="en-IN" dirty="0">
              <a:solidFill>
                <a:srgbClr val="0F0F9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685799"/>
          <a:ext cx="8686800" cy="5562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43200"/>
                <a:gridCol w="5943600"/>
              </a:tblGrid>
              <a:tr h="42788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Category 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</a:t>
                      </a:r>
                      <a:endParaRPr lang="en-IN" sz="2000" dirty="0"/>
                    </a:p>
                  </a:txBody>
                  <a:tcPr/>
                </a:tc>
              </a:tr>
              <a:tr h="10214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Oil  seeds 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Proteins of defatted  </a:t>
                      </a:r>
                      <a:r>
                        <a:rPr lang="en-US" sz="2000" baseline="0" dirty="0" smtClean="0"/>
                        <a:t> soybeans, rapeseed and  sunflower seed</a:t>
                      </a:r>
                      <a:endParaRPr lang="en-IN" sz="2000" dirty="0"/>
                    </a:p>
                  </a:txBody>
                  <a:tcPr/>
                </a:tc>
              </a:tr>
              <a:tr h="87579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Grain</a:t>
                      </a:r>
                      <a:r>
                        <a:rPr lang="en-US" sz="2400" baseline="0" dirty="0" smtClean="0"/>
                        <a:t>  legumes 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Peas, </a:t>
                      </a:r>
                      <a:r>
                        <a:rPr lang="en-US" sz="2400" dirty="0" smtClean="0"/>
                        <a:t>lupines and their concentrated, chick</a:t>
                      </a:r>
                      <a:r>
                        <a:rPr lang="en-US" sz="2400" baseline="0" dirty="0" smtClean="0"/>
                        <a:t> peas</a:t>
                      </a:r>
                      <a:endParaRPr lang="en-IN" sz="2400" dirty="0"/>
                    </a:p>
                  </a:txBody>
                  <a:tcPr/>
                </a:tc>
              </a:tr>
              <a:tr h="87579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Cereals and pseudo cereals 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Proteins from oat and quinoa or cereal co-products</a:t>
                      </a:r>
                      <a:endParaRPr lang="en-IN" sz="2400" dirty="0"/>
                    </a:p>
                  </a:txBody>
                  <a:tcPr/>
                </a:tc>
              </a:tr>
              <a:tr h="48655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Leaf </a:t>
                      </a:r>
                      <a:r>
                        <a:rPr lang="en-US" sz="2400" dirty="0" smtClean="0"/>
                        <a:t>proteins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Grass , sugar beet leaves </a:t>
                      </a:r>
                      <a:endParaRPr lang="en-IN" sz="2400" dirty="0"/>
                    </a:p>
                  </a:txBody>
                  <a:tcPr/>
                </a:tc>
              </a:tr>
              <a:tr h="87579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Aquatic protein</a:t>
                      </a:r>
                      <a:r>
                        <a:rPr lang="en-US" sz="2400" baseline="0" dirty="0" smtClean="0"/>
                        <a:t> 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Algae, both macro and microalgae</a:t>
                      </a:r>
                      <a:r>
                        <a:rPr lang="en-US" sz="2400" baseline="0" dirty="0" smtClean="0"/>
                        <a:t> , duckweed Mussel meal</a:t>
                      </a:r>
                      <a:endParaRPr lang="en-IN" sz="2400" dirty="0"/>
                    </a:p>
                  </a:txBody>
                  <a:tcPr/>
                </a:tc>
              </a:tr>
              <a:tr h="51278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Insects 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Meal  worm , housefly, black soldier fly </a:t>
                      </a:r>
                      <a:endParaRPr lang="en-IN" sz="2400" dirty="0"/>
                    </a:p>
                  </a:txBody>
                  <a:tcPr/>
                </a:tc>
              </a:tr>
              <a:tr h="48655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Microbial  proteins</a:t>
                      </a:r>
                      <a:r>
                        <a:rPr lang="en-US" sz="2400" baseline="0" dirty="0" smtClean="0"/>
                        <a:t> 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Bacterial protein meal </a:t>
                      </a:r>
                      <a:endParaRPr lang="en-IN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81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Non conventional  ingredients/importance  </a:t>
            </a:r>
            <a:endParaRPr lang="en-IN" sz="3600" dirty="0">
              <a:solidFill>
                <a:srgbClr val="0000FF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533398"/>
          <a:ext cx="8763000" cy="61849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77353"/>
                <a:gridCol w="1752600"/>
                <a:gridCol w="2528047"/>
                <a:gridCol w="1905000"/>
              </a:tblGrid>
              <a:tr h="475648">
                <a:tc gridSpan="4">
                  <a:txBody>
                    <a:bodyPr/>
                    <a:lstStyle/>
                    <a:p>
                      <a:r>
                        <a:rPr lang="en-US" sz="2400" dirty="0" smtClean="0"/>
                        <a:t> Energy  Source </a:t>
                      </a:r>
                      <a:endParaRPr lang="en-IN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47564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Sour</a:t>
                      </a:r>
                      <a:r>
                        <a:rPr lang="en-US" sz="2400" baseline="0" dirty="0" smtClean="0"/>
                        <a:t>ce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ANF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Max</a:t>
                      </a:r>
                      <a:endParaRPr lang="en-IN" sz="2400" dirty="0"/>
                    </a:p>
                  </a:txBody>
                  <a:tcPr/>
                </a:tc>
              </a:tr>
              <a:tr h="94846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 oiled </a:t>
                      </a:r>
                      <a:r>
                        <a:rPr lang="en-US" sz="2400" dirty="0" err="1" smtClean="0"/>
                        <a:t>salseed</a:t>
                      </a:r>
                      <a:r>
                        <a:rPr lang="en-US" sz="2400" dirty="0" smtClean="0"/>
                        <a:t> meal 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Sal fruits 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Tannins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5%</a:t>
                      </a:r>
                      <a:endParaRPr lang="en-IN" sz="2400" dirty="0"/>
                    </a:p>
                  </a:txBody>
                  <a:tcPr/>
                </a:tc>
              </a:tr>
              <a:tr h="83792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Tapioca meal 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Tubers </a:t>
                      </a:r>
                      <a:r>
                        <a:rPr lang="en-US" sz="2400" dirty="0" smtClean="0"/>
                        <a:t>of tapioca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Cynogenic  substance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3%</a:t>
                      </a:r>
                      <a:endParaRPr lang="en-IN" sz="2400" dirty="0"/>
                    </a:p>
                  </a:txBody>
                  <a:tcPr/>
                </a:tc>
              </a:tr>
              <a:tr h="94846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Dried poultry waste 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Caged</a:t>
                      </a:r>
                      <a:r>
                        <a:rPr lang="en-US" sz="2400" baseline="0" dirty="0" smtClean="0"/>
                        <a:t> layer droppings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Pathogenic</a:t>
                      </a:r>
                      <a:r>
                        <a:rPr lang="en-US" sz="2400" baseline="0" dirty="0" smtClean="0"/>
                        <a:t> organisms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3%</a:t>
                      </a:r>
                      <a:endParaRPr lang="en-IN" sz="2400" dirty="0"/>
                    </a:p>
                  </a:txBody>
                  <a:tcPr/>
                </a:tc>
              </a:tr>
              <a:tr h="83792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Molasses 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Sugarcane</a:t>
                      </a:r>
                      <a:r>
                        <a:rPr lang="en-US" sz="2400" baseline="0" dirty="0" smtClean="0"/>
                        <a:t> 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High mineral content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3-5%</a:t>
                      </a:r>
                      <a:endParaRPr lang="en-IN" sz="2400" dirty="0"/>
                    </a:p>
                  </a:txBody>
                  <a:tcPr/>
                </a:tc>
              </a:tr>
              <a:tr h="810206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Bajra</a:t>
                      </a:r>
                      <a:r>
                        <a:rPr lang="en-US" sz="2400" baseline="0" dirty="0" smtClean="0"/>
                        <a:t> 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Def.Lys</a:t>
                      </a:r>
                      <a:r>
                        <a:rPr lang="en-US" sz="2400" dirty="0" smtClean="0"/>
                        <a:t>.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 pigments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Up to 50% of maize </a:t>
                      </a:r>
                      <a:endParaRPr lang="en-IN" sz="2400" dirty="0"/>
                    </a:p>
                  </a:txBody>
                  <a:tcPr/>
                </a:tc>
              </a:tr>
              <a:tr h="83792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Sorghum</a:t>
                      </a:r>
                      <a:r>
                        <a:rPr lang="en-US" sz="2400" baseline="0" dirty="0" smtClean="0"/>
                        <a:t> 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Def in </a:t>
                      </a:r>
                      <a:r>
                        <a:rPr lang="en-US" sz="2400" dirty="0" err="1" smtClean="0"/>
                        <a:t>lys</a:t>
                      </a:r>
                      <a:r>
                        <a:rPr lang="en-US" sz="2400" dirty="0" smtClean="0"/>
                        <a:t>,</a:t>
                      </a:r>
                      <a:r>
                        <a:rPr lang="en-US" sz="2400" baseline="0" dirty="0" smtClean="0"/>
                        <a:t> Met, </a:t>
                      </a:r>
                      <a:r>
                        <a:rPr lang="en-US" sz="2400" baseline="0" dirty="0" err="1" smtClean="0"/>
                        <a:t>Arg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Tannins 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Up to 60% of</a:t>
                      </a:r>
                      <a:r>
                        <a:rPr lang="en-US" sz="2400" baseline="0" dirty="0" smtClean="0"/>
                        <a:t> maize </a:t>
                      </a:r>
                      <a:endParaRPr lang="en-IN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 conventional  ingredients/importance 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"/>
          <a:ext cx="9144000" cy="6675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4545263"/>
                <a:gridCol w="1550737"/>
              </a:tblGrid>
              <a:tr h="405740">
                <a:tc gridSpan="3">
                  <a:txBody>
                    <a:bodyPr/>
                    <a:lstStyle/>
                    <a:p>
                      <a:r>
                        <a:rPr lang="en-US" sz="2400" dirty="0" smtClean="0"/>
                        <a:t>Protein sources  (Vegetable)</a:t>
                      </a:r>
                      <a:endParaRPr lang="en-IN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4057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Source 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ANF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Max in %</a:t>
                      </a:r>
                      <a:endParaRPr lang="en-IN" sz="2400" dirty="0"/>
                    </a:p>
                  </a:txBody>
                  <a:tcPr/>
                </a:tc>
              </a:tr>
              <a:tr h="45719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Mustard cake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Glycosides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err="1" smtClean="0"/>
                        <a:t>goitrogens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5 ---10</a:t>
                      </a:r>
                      <a:endParaRPr lang="en-IN" sz="2400" dirty="0"/>
                    </a:p>
                  </a:txBody>
                  <a:tcPr/>
                </a:tc>
              </a:tr>
              <a:tr h="4057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GNC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Trypsin</a:t>
                      </a:r>
                      <a:r>
                        <a:rPr lang="en-US" sz="2400" baseline="0" dirty="0" smtClean="0"/>
                        <a:t> inhibitors, toxins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25-35</a:t>
                      </a:r>
                      <a:endParaRPr lang="en-IN" sz="2400" dirty="0"/>
                    </a:p>
                  </a:txBody>
                  <a:tcPr/>
                </a:tc>
              </a:tr>
              <a:tr h="4057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Sesame</a:t>
                      </a:r>
                      <a:r>
                        <a:rPr lang="en-US" sz="2400" baseline="0" dirty="0" smtClean="0"/>
                        <a:t> meal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Oxalates</a:t>
                      </a:r>
                      <a:r>
                        <a:rPr lang="en-US" sz="2400" baseline="0" dirty="0" smtClean="0"/>
                        <a:t> and </a:t>
                      </a:r>
                      <a:r>
                        <a:rPr lang="en-US" sz="2400" baseline="0" dirty="0" err="1" smtClean="0"/>
                        <a:t>phytates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15</a:t>
                      </a:r>
                      <a:endParaRPr lang="en-IN" sz="2400" dirty="0"/>
                    </a:p>
                  </a:txBody>
                  <a:tcPr/>
                </a:tc>
              </a:tr>
              <a:tr h="4057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Cluster bean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Trypsin</a:t>
                      </a:r>
                      <a:r>
                        <a:rPr lang="en-US" sz="2400" dirty="0" smtClean="0"/>
                        <a:t> inhibitors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3-5</a:t>
                      </a:r>
                      <a:endParaRPr lang="en-IN" sz="2400" dirty="0"/>
                    </a:p>
                  </a:txBody>
                  <a:tcPr/>
                </a:tc>
              </a:tr>
              <a:tr h="4057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SFM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Fiber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10-20</a:t>
                      </a:r>
                      <a:endParaRPr lang="en-IN" sz="2400" dirty="0"/>
                    </a:p>
                  </a:txBody>
                  <a:tcPr/>
                </a:tc>
              </a:tr>
              <a:tr h="4057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Copra</a:t>
                      </a:r>
                      <a:r>
                        <a:rPr lang="en-US" sz="2400" baseline="0" dirty="0" smtClean="0"/>
                        <a:t> meal 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High variability in oil</a:t>
                      </a:r>
                      <a:r>
                        <a:rPr lang="en-US" sz="2400" baseline="0" dirty="0" smtClean="0"/>
                        <a:t> , </a:t>
                      </a:r>
                      <a:r>
                        <a:rPr lang="en-US" sz="2400" baseline="0" dirty="0" err="1" smtClean="0"/>
                        <a:t>mycotoxins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3-5</a:t>
                      </a:r>
                      <a:endParaRPr lang="en-IN" sz="2400" dirty="0"/>
                    </a:p>
                  </a:txBody>
                  <a:tcPr/>
                </a:tc>
              </a:tr>
              <a:tr h="4057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Safflower meal 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High fiber 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5-10</a:t>
                      </a:r>
                      <a:endParaRPr lang="en-IN" sz="2400" dirty="0"/>
                    </a:p>
                  </a:txBody>
                  <a:tcPr/>
                </a:tc>
              </a:tr>
              <a:tr h="4057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CSM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Gossypol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10-15</a:t>
                      </a:r>
                      <a:endParaRPr lang="en-IN" sz="2400" dirty="0"/>
                    </a:p>
                  </a:txBody>
                  <a:tcPr/>
                </a:tc>
              </a:tr>
              <a:tr h="4057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MGM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Prone</a:t>
                      </a:r>
                      <a:r>
                        <a:rPr lang="en-US" sz="2400" baseline="0" dirty="0" smtClean="0"/>
                        <a:t> to </a:t>
                      </a:r>
                      <a:r>
                        <a:rPr lang="en-US" sz="2400" baseline="0" dirty="0" err="1" smtClean="0"/>
                        <a:t>mycotoxins</a:t>
                      </a:r>
                      <a:r>
                        <a:rPr lang="en-US" sz="2400" baseline="0" dirty="0" smtClean="0"/>
                        <a:t> 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10-20</a:t>
                      </a:r>
                      <a:endParaRPr lang="en-IN" sz="2400" dirty="0"/>
                    </a:p>
                  </a:txBody>
                  <a:tcPr/>
                </a:tc>
              </a:tr>
              <a:tr h="730332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Pencillium</a:t>
                      </a:r>
                      <a:r>
                        <a:rPr lang="en-US" sz="2400" dirty="0" smtClean="0"/>
                        <a:t> Mycelium Waste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Residual antibiotic activity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2-3</a:t>
                      </a:r>
                      <a:endParaRPr lang="en-IN" sz="2400" dirty="0"/>
                    </a:p>
                  </a:txBody>
                  <a:tcPr/>
                </a:tc>
              </a:tr>
              <a:tr h="73033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Linseed meal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Cyanogenic</a:t>
                      </a:r>
                      <a:r>
                        <a:rPr lang="en-US" sz="2400" dirty="0" smtClean="0"/>
                        <a:t> glycoside, </a:t>
                      </a:r>
                      <a:r>
                        <a:rPr lang="en-US" sz="2400" dirty="0" err="1" smtClean="0"/>
                        <a:t>antipyridoxial</a:t>
                      </a:r>
                      <a:r>
                        <a:rPr lang="en-US" sz="2400" baseline="0" dirty="0" smtClean="0"/>
                        <a:t> factors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3-5</a:t>
                      </a:r>
                      <a:endParaRPr lang="en-IN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Introduction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/>
          <a:lstStyle/>
          <a:p>
            <a:pPr algn="just"/>
            <a:r>
              <a:rPr lang="en-US" dirty="0" smtClean="0"/>
              <a:t>Poultry industry is an important aspect of the livestock subsector in India with a potential to solve the problem of mal </a:t>
            </a:r>
            <a:r>
              <a:rPr lang="en-US" dirty="0" smtClean="0"/>
              <a:t>nutrition, unemployment and </a:t>
            </a:r>
            <a:r>
              <a:rPr lang="en-US" dirty="0" smtClean="0"/>
              <a:t>augmenting rural economy.</a:t>
            </a:r>
          </a:p>
          <a:p>
            <a:r>
              <a:rPr lang="en-US" dirty="0" smtClean="0"/>
              <a:t>Feed- major input (65-80% cost of production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Good productivity depends mainly on quality of feed.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04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 err="1" smtClean="0"/>
              <a:t>Contd</a:t>
            </a:r>
            <a:r>
              <a:rPr lang="en-US" sz="2400" dirty="0" smtClean="0"/>
              <a:t>…</a:t>
            </a:r>
            <a:r>
              <a:rPr lang="en-US" dirty="0" smtClean="0"/>
              <a:t> 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381000"/>
          <a:ext cx="8991600" cy="633565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997200"/>
                <a:gridCol w="4931756"/>
                <a:gridCol w="1062644"/>
              </a:tblGrid>
              <a:tr h="375765">
                <a:tc gridSpan="3">
                  <a:txBody>
                    <a:bodyPr/>
                    <a:lstStyle/>
                    <a:p>
                      <a:r>
                        <a:rPr lang="en-US" sz="2800" dirty="0" smtClean="0"/>
                        <a:t>Animal</a:t>
                      </a:r>
                      <a:r>
                        <a:rPr lang="en-US" sz="2800" baseline="0" dirty="0" smtClean="0"/>
                        <a:t> protein sources </a:t>
                      </a:r>
                      <a:endParaRPr lang="en-IN" sz="28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37576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Blood meal 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Un palatable 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2-3</a:t>
                      </a:r>
                      <a:endParaRPr lang="en-IN" sz="2800" dirty="0"/>
                    </a:p>
                  </a:txBody>
                  <a:tcPr/>
                </a:tc>
              </a:tr>
              <a:tr h="99467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Silkworm pupae meal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High</a:t>
                      </a:r>
                      <a:r>
                        <a:rPr lang="en-US" sz="2800" baseline="0" dirty="0" smtClean="0"/>
                        <a:t> fiber </a:t>
                      </a:r>
                    </a:p>
                    <a:p>
                      <a:r>
                        <a:rPr lang="en-US" sz="2800" baseline="0" dirty="0" smtClean="0"/>
                        <a:t>Poor protein digestibility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2-3</a:t>
                      </a:r>
                      <a:endParaRPr lang="en-IN" sz="2800" dirty="0"/>
                    </a:p>
                  </a:txBody>
                  <a:tcPr/>
                </a:tc>
              </a:tr>
              <a:tr h="68521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Hatchery byproduct meal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Pathogenic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oranisms</a:t>
                      </a:r>
                      <a:r>
                        <a:rPr lang="en-US" sz="2800" baseline="0" dirty="0" smtClean="0"/>
                        <a:t> 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2-3</a:t>
                      </a:r>
                      <a:endParaRPr lang="en-IN" sz="2800" dirty="0"/>
                    </a:p>
                  </a:txBody>
                  <a:tcPr/>
                </a:tc>
              </a:tr>
              <a:tr h="68521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Feather meal 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Not</a:t>
                      </a:r>
                      <a:r>
                        <a:rPr lang="en-US" sz="2800" baseline="0" dirty="0" smtClean="0"/>
                        <a:t> easily </a:t>
                      </a:r>
                      <a:r>
                        <a:rPr lang="en-US" sz="2800" baseline="0" dirty="0" err="1" smtClean="0"/>
                        <a:t>digetible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2-3</a:t>
                      </a:r>
                      <a:endParaRPr lang="en-IN" sz="2800" dirty="0"/>
                    </a:p>
                  </a:txBody>
                  <a:tcPr/>
                </a:tc>
              </a:tr>
              <a:tr h="99467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Poultry by product meal 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Pathogenic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oranisms</a:t>
                      </a:r>
                      <a:r>
                        <a:rPr lang="en-US" sz="2800" baseline="0" dirty="0" smtClean="0"/>
                        <a:t> </a:t>
                      </a:r>
                      <a:endParaRPr lang="en-IN" sz="2800" dirty="0" smtClean="0"/>
                    </a:p>
                    <a:p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</a:t>
                      </a:r>
                      <a:endParaRPr lang="en-IN" sz="2800" dirty="0"/>
                    </a:p>
                  </a:txBody>
                  <a:tcPr/>
                </a:tc>
              </a:tr>
              <a:tr h="99467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Meat cum bone</a:t>
                      </a:r>
                      <a:r>
                        <a:rPr lang="en-US" sz="2800" baseline="0" dirty="0" smtClean="0"/>
                        <a:t> meal 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Phosphorus</a:t>
                      </a:r>
                      <a:r>
                        <a:rPr lang="en-US" sz="2800" baseline="0" dirty="0" smtClean="0"/>
                        <a:t> content</a:t>
                      </a:r>
                    </a:p>
                    <a:p>
                      <a:r>
                        <a:rPr lang="en-US" sz="2800" baseline="0" dirty="0" smtClean="0"/>
                        <a:t>&amp; </a:t>
                      </a:r>
                      <a:r>
                        <a:rPr lang="en-US" sz="2800" baseline="0" dirty="0" err="1" smtClean="0"/>
                        <a:t>adultration</a:t>
                      </a:r>
                      <a:r>
                        <a:rPr lang="en-US" sz="2800" baseline="0" dirty="0" smtClean="0"/>
                        <a:t> 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</a:t>
                      </a:r>
                      <a:endParaRPr lang="en-IN" sz="2800" dirty="0"/>
                    </a:p>
                  </a:txBody>
                  <a:tcPr/>
                </a:tc>
              </a:tr>
              <a:tr h="68521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Fish meal 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Histamine &amp;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Gizzarosine</a:t>
                      </a:r>
                      <a:r>
                        <a:rPr lang="en-US" sz="2800" baseline="0" dirty="0" smtClean="0"/>
                        <a:t> 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endParaRPr lang="en-IN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04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Novel feed resources</a:t>
            </a:r>
            <a:endParaRPr lang="en-IN" dirty="0">
              <a:solidFill>
                <a:srgbClr val="0000FF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" y="533400"/>
          <a:ext cx="9144000" cy="61721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28800"/>
                <a:gridCol w="1219200"/>
                <a:gridCol w="2963333"/>
                <a:gridCol w="931334"/>
                <a:gridCol w="2201333"/>
              </a:tblGrid>
              <a:tr h="52749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Item</a:t>
                      </a:r>
                      <a:r>
                        <a:rPr lang="en-US" sz="2400" baseline="0" dirty="0" smtClean="0"/>
                        <a:t> 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Chi.</a:t>
                      </a:r>
                      <a:r>
                        <a:rPr lang="en-US" sz="2400" baseline="0" dirty="0" smtClean="0"/>
                        <a:t> 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Adv/ANF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Max 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Ref </a:t>
                      </a:r>
                      <a:endParaRPr lang="en-IN" sz="2400" dirty="0"/>
                    </a:p>
                  </a:txBody>
                  <a:tcPr/>
                </a:tc>
              </a:tr>
              <a:tr h="1263568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Spirulina</a:t>
                      </a:r>
                      <a:r>
                        <a:rPr lang="en-US" sz="2400" dirty="0" smtClean="0"/>
                        <a:t> 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Broilers 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60-70%</a:t>
                      </a:r>
                      <a:r>
                        <a:rPr lang="en-US" sz="2400" baseline="0" dirty="0" smtClean="0"/>
                        <a:t> Protein</a:t>
                      </a:r>
                    </a:p>
                    <a:p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0.1%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Kathirvelan &amp;</a:t>
                      </a:r>
                    </a:p>
                    <a:p>
                      <a:r>
                        <a:rPr lang="en-US" sz="2400" dirty="0" err="1" smtClean="0"/>
                        <a:t>Purushothaman</a:t>
                      </a:r>
                      <a:r>
                        <a:rPr lang="en-US" sz="2400" dirty="0" smtClean="0"/>
                        <a:t> 2014.</a:t>
                      </a:r>
                      <a:endParaRPr lang="en-IN" sz="2400" dirty="0"/>
                    </a:p>
                  </a:txBody>
                  <a:tcPr/>
                </a:tc>
              </a:tr>
              <a:tr h="983544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Karanj</a:t>
                      </a:r>
                      <a:r>
                        <a:rPr lang="en-US" sz="2400" dirty="0" smtClean="0"/>
                        <a:t> cake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Layers 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Karanjin</a:t>
                      </a:r>
                      <a:r>
                        <a:rPr lang="en-US" sz="2400" dirty="0" smtClean="0"/>
                        <a:t> , tannins</a:t>
                      </a:r>
                      <a:r>
                        <a:rPr lang="en-US" sz="2400" baseline="0" dirty="0" smtClean="0"/>
                        <a:t> &amp; </a:t>
                      </a:r>
                      <a:r>
                        <a:rPr lang="en-US" sz="2400" baseline="0" dirty="0" err="1" smtClean="0"/>
                        <a:t>trypsin</a:t>
                      </a:r>
                      <a:r>
                        <a:rPr lang="en-US" sz="2400" baseline="0" dirty="0" smtClean="0"/>
                        <a:t> inhibitors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9%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Raju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i="1" dirty="0" smtClean="0"/>
                        <a:t>et al </a:t>
                      </a:r>
                      <a:r>
                        <a:rPr lang="en-US" sz="2400" dirty="0" smtClean="0"/>
                        <a:t>2014.</a:t>
                      </a:r>
                      <a:endParaRPr lang="en-IN" sz="2400" dirty="0"/>
                    </a:p>
                  </a:txBody>
                  <a:tcPr/>
                </a:tc>
              </a:tr>
              <a:tr h="87045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Corn germ meal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Broilers</a:t>
                      </a:r>
                      <a:r>
                        <a:rPr lang="en-US" sz="2400" baseline="0" dirty="0" smtClean="0"/>
                        <a:t> 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20-23% </a:t>
                      </a:r>
                      <a:r>
                        <a:rPr lang="en-US" sz="2400" baseline="0" dirty="0" smtClean="0"/>
                        <a:t>protein 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25%</a:t>
                      </a:r>
                      <a:r>
                        <a:rPr lang="en-US" sz="2400" baseline="0" dirty="0" smtClean="0"/>
                        <a:t> 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Lakshmi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i="1" baseline="0" dirty="0" smtClean="0"/>
                        <a:t>et al </a:t>
                      </a:r>
                      <a:r>
                        <a:rPr lang="en-US" sz="2400" baseline="0" dirty="0" smtClean="0"/>
                        <a:t>2014.</a:t>
                      </a:r>
                      <a:endParaRPr lang="en-IN" sz="2400" dirty="0"/>
                    </a:p>
                  </a:txBody>
                  <a:tcPr/>
                </a:tc>
              </a:tr>
              <a:tr h="126356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Sugarcane press residue 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layers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Minerals /major elements 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15% 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Suma </a:t>
                      </a:r>
                      <a:r>
                        <a:rPr lang="en-US" sz="2400" i="1" dirty="0" smtClean="0"/>
                        <a:t>et al </a:t>
                      </a:r>
                      <a:r>
                        <a:rPr lang="en-US" sz="2400" dirty="0" smtClean="0"/>
                        <a:t>2014</a:t>
                      </a:r>
                      <a:endParaRPr lang="en-IN" sz="2400" dirty="0"/>
                    </a:p>
                  </a:txBody>
                  <a:tcPr/>
                </a:tc>
              </a:tr>
              <a:tr h="126356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Fruits and</a:t>
                      </a:r>
                      <a:r>
                        <a:rPr lang="en-US" sz="2400" baseline="0" dirty="0" smtClean="0"/>
                        <a:t> fruit by products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Broilers</a:t>
                      </a:r>
                      <a:r>
                        <a:rPr lang="en-US" sz="2400" baseline="0" dirty="0" smtClean="0"/>
                        <a:t> 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Citrus, pineapple, plantain and mango 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2-5%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Ojebiyi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i="1" dirty="0" smtClean="0"/>
                        <a:t>et</a:t>
                      </a:r>
                      <a:r>
                        <a:rPr lang="en-US" sz="2400" i="1" baseline="0" dirty="0" smtClean="0"/>
                        <a:t> al </a:t>
                      </a:r>
                      <a:r>
                        <a:rPr lang="en-US" sz="2400" baseline="0" dirty="0" smtClean="0"/>
                        <a:t>2009</a:t>
                      </a:r>
                      <a:endParaRPr lang="en-IN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solidFill>
                  <a:srgbClr val="0000FF"/>
                </a:solidFill>
              </a:rPr>
              <a:t>Contd</a:t>
            </a:r>
            <a:r>
              <a:rPr lang="en-US" dirty="0" smtClean="0"/>
              <a:t>…..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761999"/>
          <a:ext cx="8991600" cy="579120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92786"/>
                <a:gridCol w="3585574"/>
                <a:gridCol w="3613240"/>
              </a:tblGrid>
              <a:tr h="493226">
                <a:tc gridSpan="3">
                  <a:txBody>
                    <a:bodyPr/>
                    <a:lstStyle/>
                    <a:p>
                      <a:r>
                        <a:rPr lang="en-US" sz="2400" dirty="0" smtClean="0"/>
                        <a:t>Miscellaneous </a:t>
                      </a:r>
                      <a:endParaRPr lang="en-IN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167696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Leafy plants 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Leaf meal , green</a:t>
                      </a:r>
                      <a:r>
                        <a:rPr lang="en-US" sz="2400" baseline="0" dirty="0" smtClean="0"/>
                        <a:t> algae, plankton,</a:t>
                      </a:r>
                    </a:p>
                    <a:p>
                      <a:r>
                        <a:rPr lang="en-US" sz="2400" baseline="0" dirty="0" smtClean="0"/>
                        <a:t>aquatic plant meal, duck weed 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Alikwe</a:t>
                      </a:r>
                      <a:r>
                        <a:rPr lang="en-US" sz="2400" dirty="0" smtClean="0"/>
                        <a:t> et al.2012</a:t>
                      </a:r>
                    </a:p>
                    <a:p>
                      <a:r>
                        <a:rPr lang="en-US" sz="2400" dirty="0" err="1" smtClean="0"/>
                        <a:t>Durunna</a:t>
                      </a:r>
                      <a:r>
                        <a:rPr lang="en-US" sz="2400" dirty="0" smtClean="0"/>
                        <a:t> et al 2007.</a:t>
                      </a:r>
                      <a:endParaRPr lang="en-IN" sz="2400" dirty="0"/>
                    </a:p>
                  </a:txBody>
                  <a:tcPr/>
                </a:tc>
              </a:tr>
              <a:tr h="49322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Insects 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Larva, termites and flies 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Ijaiya</a:t>
                      </a:r>
                      <a:r>
                        <a:rPr lang="en-US" sz="2400" dirty="0" smtClean="0"/>
                        <a:t> et al 2009 b</a:t>
                      </a:r>
                      <a:endParaRPr lang="en-IN" sz="2400" dirty="0"/>
                    </a:p>
                  </a:txBody>
                  <a:tcPr/>
                </a:tc>
              </a:tr>
              <a:tr h="49322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Worms 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Earth worms and maggots 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Okah</a:t>
                      </a:r>
                      <a:r>
                        <a:rPr lang="en-US" sz="2400" dirty="0" smtClean="0"/>
                        <a:t> and </a:t>
                      </a:r>
                      <a:r>
                        <a:rPr lang="en-US" sz="2400" dirty="0" err="1" smtClean="0"/>
                        <a:t>Onwujiariri</a:t>
                      </a:r>
                      <a:r>
                        <a:rPr lang="en-US" sz="2400" dirty="0" smtClean="0"/>
                        <a:t> 2011.</a:t>
                      </a:r>
                      <a:endParaRPr lang="en-IN" sz="2400" dirty="0"/>
                    </a:p>
                  </a:txBody>
                  <a:tcPr/>
                </a:tc>
              </a:tr>
              <a:tr h="88780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Mollusk 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Snail</a:t>
                      </a:r>
                      <a:r>
                        <a:rPr lang="en-US" sz="2400" baseline="0" dirty="0" smtClean="0"/>
                        <a:t> meal , oyster meal and shells 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Olomu</a:t>
                      </a:r>
                      <a:r>
                        <a:rPr lang="en-US" sz="2400" baseline="0" dirty="0" smtClean="0"/>
                        <a:t> 2011. </a:t>
                      </a:r>
                      <a:endParaRPr lang="en-IN" sz="2400" dirty="0"/>
                    </a:p>
                  </a:txBody>
                  <a:tcPr/>
                </a:tc>
              </a:tr>
              <a:tr h="1746747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Synthetic a.a, Vitamin premix, Mineral supplements, Enzymes , Probiotics, </a:t>
                      </a:r>
                      <a:r>
                        <a:rPr lang="en-US" sz="2400" dirty="0" err="1" smtClean="0"/>
                        <a:t>Prebiotics</a:t>
                      </a:r>
                      <a:r>
                        <a:rPr lang="en-US" sz="2400" baseline="0" dirty="0" smtClean="0"/>
                        <a:t> , </a:t>
                      </a:r>
                      <a:r>
                        <a:rPr lang="en-US" sz="2400" dirty="0" smtClean="0"/>
                        <a:t>Dried yeast, Skim milk powder</a:t>
                      </a:r>
                      <a:endParaRPr lang="en-IN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Adeyemi</a:t>
                      </a:r>
                      <a:r>
                        <a:rPr lang="en-US" sz="2400" dirty="0" smtClean="0"/>
                        <a:t> et al 2009, </a:t>
                      </a:r>
                      <a:r>
                        <a:rPr lang="en-US" sz="2400" dirty="0" err="1" smtClean="0"/>
                        <a:t>Lala</a:t>
                      </a:r>
                      <a:r>
                        <a:rPr lang="en-US" sz="2400" dirty="0" smtClean="0"/>
                        <a:t> et al 2009.</a:t>
                      </a:r>
                      <a:endParaRPr lang="en-IN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Limitations to the utilization of alternative feedstuffs </a:t>
            </a:r>
            <a:endParaRPr lang="en-IN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457200"/>
          <a:ext cx="8686800" cy="6212761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424065"/>
                <a:gridCol w="3560164"/>
                <a:gridCol w="3702571"/>
              </a:tblGrid>
              <a:tr h="392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Feed stuff origin </a:t>
                      </a:r>
                      <a:endParaRPr lang="en-IN" sz="20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Limitation </a:t>
                      </a:r>
                      <a:endParaRPr lang="en-IN" sz="20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Inclusion levels </a:t>
                      </a:r>
                      <a:endParaRPr lang="en-IN" sz="20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37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/>
                        <a:t>Cereal </a:t>
                      </a:r>
                      <a:endParaRPr lang="en-IN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/>
                        <a:t>High </a:t>
                      </a:r>
                      <a:r>
                        <a:rPr lang="en-US" sz="2000" dirty="0" smtClean="0"/>
                        <a:t>non </a:t>
                      </a:r>
                      <a:r>
                        <a:rPr lang="en-US" sz="2000" dirty="0"/>
                        <a:t>starch PS – viscosity problems</a:t>
                      </a:r>
                      <a:endParaRPr lang="en-IN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/>
                        <a:t>50-65% depending on the source, age breed of poultry and  processing technique  </a:t>
                      </a:r>
                      <a:endParaRPr lang="en-IN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5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Cereal by products</a:t>
                      </a:r>
                      <a:endParaRPr lang="en-IN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/>
                        <a:t>High fiber</a:t>
                      </a:r>
                      <a:endParaRPr lang="en-IN" sz="20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/>
                        <a:t>High risk of rancidity </a:t>
                      </a:r>
                      <a:endParaRPr lang="en-IN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/>
                        <a:t>5-40% depending on the source and processing technique  </a:t>
                      </a:r>
                      <a:endParaRPr lang="en-IN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78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Roots and tubers</a:t>
                      </a:r>
                      <a:endParaRPr lang="en-IN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/>
                        <a:t>High starch content with low protein , powdery texture, needs detoxification to reduce ANF</a:t>
                      </a:r>
                      <a:endParaRPr lang="en-IN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/>
                        <a:t>5-40% depending on the source and processing technique  </a:t>
                      </a:r>
                      <a:endParaRPr lang="en-IN" sz="20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/>
                        <a:t>Class of poultry </a:t>
                      </a:r>
                      <a:endParaRPr lang="en-IN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5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Fruits and fruit by products </a:t>
                      </a:r>
                      <a:endParaRPr lang="en-IN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/>
                        <a:t>Low palatability and high amounts of ANF</a:t>
                      </a:r>
                      <a:endParaRPr lang="en-IN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/>
                        <a:t>5-20% depending on source and  nutritive improvement strategy. </a:t>
                      </a:r>
                      <a:endParaRPr lang="en-IN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37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Oil seed meals</a:t>
                      </a:r>
                      <a:endParaRPr lang="en-IN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/>
                        <a:t>High fiber content, ANF, risk of </a:t>
                      </a:r>
                      <a:r>
                        <a:rPr lang="en-US" sz="2000" dirty="0" err="1"/>
                        <a:t>mycotoxins</a:t>
                      </a:r>
                      <a:r>
                        <a:rPr lang="en-US" sz="2000" dirty="0"/>
                        <a:t>, poor texture and low palatability.</a:t>
                      </a:r>
                      <a:endParaRPr lang="en-IN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/>
                        <a:t>5-30% depending on the source and processing technique , age and Class of poultry</a:t>
                      </a:r>
                      <a:endParaRPr lang="en-IN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84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SOURCE : FAO </a:t>
                      </a:r>
                      <a:endParaRPr lang="en-IN" sz="20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265940"/>
          <a:ext cx="9144000" cy="6468778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2776550"/>
                <a:gridCol w="4462450"/>
                <a:gridCol w="1905000"/>
              </a:tblGrid>
              <a:tr h="5722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B050"/>
                          </a:solidFill>
                        </a:rPr>
                        <a:t>Feed stuff origin </a:t>
                      </a:r>
                      <a:endParaRPr lang="en-IN" sz="24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B050"/>
                          </a:solidFill>
                        </a:rPr>
                        <a:t>Limitation </a:t>
                      </a:r>
                      <a:endParaRPr lang="en-IN" sz="24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B050"/>
                          </a:solidFill>
                        </a:rPr>
                        <a:t>Inclusion levels </a:t>
                      </a:r>
                      <a:endParaRPr lang="en-IN" sz="24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9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/>
                        <a:t>Green meals</a:t>
                      </a:r>
                      <a:endParaRPr lang="en-IN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/>
                        <a:t>High fiber and moisture contents thus requires extensive drying procedure</a:t>
                      </a:r>
                      <a:endParaRPr lang="en-IN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/>
                        <a:t>≤5%</a:t>
                      </a:r>
                      <a:endParaRPr lang="en-IN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8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/>
                        <a:t>Dried fish silage </a:t>
                      </a:r>
                      <a:endParaRPr lang="en-IN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/>
                        <a:t>Requires drying, inconsistent nutrient profile due to offal: fresh ratio.</a:t>
                      </a:r>
                      <a:endParaRPr lang="en-IN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/>
                        <a:t>≤5%</a:t>
                      </a:r>
                      <a:endParaRPr lang="en-IN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8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/>
                        <a:t>Blood meal </a:t>
                      </a:r>
                      <a:endParaRPr lang="en-IN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/>
                        <a:t>Deficient in essential amino acids, poor palatability and risk of </a:t>
                      </a:r>
                      <a:r>
                        <a:rPr lang="en-US" sz="2000" dirty="0" err="1"/>
                        <a:t>zoonotic</a:t>
                      </a:r>
                      <a:r>
                        <a:rPr lang="en-US" sz="2000" dirty="0"/>
                        <a:t> diseases</a:t>
                      </a:r>
                      <a:endParaRPr lang="en-IN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/>
                        <a:t>≤5%</a:t>
                      </a:r>
                      <a:endParaRPr lang="en-IN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8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/>
                        <a:t>Hydrolyzed feather meal </a:t>
                      </a:r>
                      <a:endParaRPr lang="en-IN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Deficient in EAA and risk of transmissible diseases</a:t>
                      </a:r>
                      <a:endParaRPr lang="en-IN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/>
                        <a:t>≤5%</a:t>
                      </a:r>
                      <a:endParaRPr lang="en-IN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081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Skimmed milk powder </a:t>
                      </a:r>
                      <a:endParaRPr lang="en-IN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/>
                        <a:t>Obtained from rejected milk thus high risk of </a:t>
                      </a:r>
                      <a:r>
                        <a:rPr lang="en-US" sz="2000" dirty="0" err="1"/>
                        <a:t>zoonotic</a:t>
                      </a:r>
                      <a:r>
                        <a:rPr lang="en-US" sz="2000" dirty="0"/>
                        <a:t> diseases and not readily available.</a:t>
                      </a:r>
                      <a:endParaRPr lang="en-IN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/>
                        <a:t>≤5%</a:t>
                      </a:r>
                      <a:endParaRPr lang="en-IN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6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Insects worms and mollusks </a:t>
                      </a:r>
                      <a:endParaRPr lang="en-IN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/>
                        <a:t>No commercial production and harvesting system yet </a:t>
                      </a:r>
                      <a:endParaRPr lang="en-IN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/>
                        <a:t>50% </a:t>
                      </a:r>
                      <a:r>
                        <a:rPr lang="en-US" sz="2000" dirty="0" smtClean="0"/>
                        <a:t>depending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 </a:t>
                      </a:r>
                      <a:r>
                        <a:rPr lang="en-US" sz="2000" dirty="0"/>
                        <a:t>on availability </a:t>
                      </a:r>
                      <a:endParaRPr lang="en-IN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86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SOURCE : FAO </a:t>
                      </a:r>
                      <a:endParaRPr lang="en-IN" sz="2000" b="1" dirty="0" smtClean="0">
                        <a:solidFill>
                          <a:srgbClr val="0070C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2895600" cy="1143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b="1" dirty="0" smtClean="0">
                <a:solidFill>
                  <a:srgbClr val="FFFF00"/>
                </a:solidFill>
              </a:rPr>
              <a:t>Potentials </a:t>
            </a:r>
            <a:endParaRPr lang="en-IN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525963"/>
          </a:xfrm>
        </p:spPr>
        <p:txBody>
          <a:bodyPr/>
          <a:lstStyle/>
          <a:p>
            <a:r>
              <a:rPr lang="en-US" dirty="0" smtClean="0"/>
              <a:t>Very cheaply available, Not require extensive processing .</a:t>
            </a:r>
          </a:p>
          <a:p>
            <a:r>
              <a:rPr lang="en-US" dirty="0" smtClean="0"/>
              <a:t>Sufficient quantity available </a:t>
            </a:r>
          </a:p>
          <a:p>
            <a:r>
              <a:rPr lang="en-US" dirty="0" smtClean="0"/>
              <a:t>Good quality protein</a:t>
            </a:r>
          </a:p>
          <a:p>
            <a:r>
              <a:rPr lang="en-US" dirty="0" smtClean="0"/>
              <a:t>Have functional effect</a:t>
            </a:r>
          </a:p>
          <a:p>
            <a:r>
              <a:rPr lang="en-US" dirty="0" smtClean="0"/>
              <a:t>Medicinal property</a:t>
            </a:r>
          </a:p>
          <a:p>
            <a:r>
              <a:rPr lang="en-US" dirty="0" smtClean="0"/>
              <a:t>Lower the cost of production</a:t>
            </a:r>
          </a:p>
          <a:p>
            <a:endParaRPr lang="en-IN" dirty="0"/>
          </a:p>
        </p:txBody>
      </p:sp>
      <p:pic>
        <p:nvPicPr>
          <p:cNvPr id="2051" name="Picture 3" descr="C:\Users\POULTRY SCIENCE\Desktop\STRENG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0"/>
            <a:ext cx="3200400" cy="20218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8194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FF00"/>
                </a:solidFill>
              </a:rPr>
              <a:t>Problems</a:t>
            </a:r>
            <a:endParaRPr lang="en-IN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Technical aspects </a:t>
            </a:r>
          </a:p>
          <a:p>
            <a:r>
              <a:rPr lang="en-US" dirty="0" smtClean="0"/>
              <a:t>Seasonal and unreliable supply (need for storage)</a:t>
            </a:r>
          </a:p>
          <a:p>
            <a:r>
              <a:rPr lang="en-US" dirty="0" smtClean="0"/>
              <a:t>Bulkiness , wetness and /or powdery texture</a:t>
            </a:r>
          </a:p>
          <a:p>
            <a:r>
              <a:rPr lang="en-US" dirty="0" smtClean="0"/>
              <a:t>Processing requirements</a:t>
            </a:r>
          </a:p>
          <a:p>
            <a:r>
              <a:rPr lang="en-US" dirty="0" smtClean="0"/>
              <a:t>Lack of research and development efforts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Sogunle</a:t>
            </a:r>
            <a:r>
              <a:rPr lang="en-US" dirty="0" smtClean="0"/>
              <a:t> et al., 2010)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IN" dirty="0"/>
          </a:p>
        </p:txBody>
      </p:sp>
      <p:pic>
        <p:nvPicPr>
          <p:cNvPr id="3075" name="Picture 3" descr="C:\Users\POULTRY SCIENCE\Desktop\PROBLEM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0"/>
            <a:ext cx="2819400" cy="22176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33800" cy="11430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sz="1600" dirty="0" err="1" smtClean="0">
                <a:solidFill>
                  <a:srgbClr val="FFFF00"/>
                </a:solidFill>
              </a:rPr>
              <a:t>Contd</a:t>
            </a:r>
            <a:r>
              <a:rPr lang="en-US" dirty="0" smtClean="0">
                <a:solidFill>
                  <a:srgbClr val="FFFF00"/>
                </a:solidFill>
              </a:rPr>
              <a:t>….</a:t>
            </a:r>
            <a:r>
              <a:rPr lang="en-US" b="1" dirty="0" smtClean="0">
                <a:solidFill>
                  <a:srgbClr val="FFFF00"/>
                </a:solidFill>
              </a:rPr>
              <a:t>Problems</a:t>
            </a:r>
            <a:endParaRPr lang="en-IN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600" b="1" dirty="0" smtClean="0">
                <a:solidFill>
                  <a:schemeClr val="accent3">
                    <a:lumMod val="50000"/>
                  </a:schemeClr>
                </a:solidFill>
              </a:rPr>
              <a:t>Nutritional problems 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Variability in nutrient levels and quality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Presence  </a:t>
            </a:r>
            <a:r>
              <a:rPr lang="en-US" dirty="0" smtClean="0"/>
              <a:t>of naturally occurring anti nutritional and or toxic factors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Presence of pathogenic micro-organisms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Need for </a:t>
            </a:r>
            <a:r>
              <a:rPr lang="en-US" dirty="0" err="1" smtClean="0"/>
              <a:t>supplemetation</a:t>
            </a:r>
            <a:r>
              <a:rPr lang="en-US" dirty="0" smtClean="0"/>
              <a:t> of </a:t>
            </a:r>
            <a:r>
              <a:rPr lang="en-US" dirty="0" err="1" smtClean="0"/>
              <a:t>enzyems</a:t>
            </a:r>
            <a:r>
              <a:rPr lang="en-US" dirty="0" smtClean="0"/>
              <a:t> or extensive processing… results in added cost </a:t>
            </a:r>
          </a:p>
          <a:p>
            <a:pPr>
              <a:buNone/>
            </a:pPr>
            <a:r>
              <a:rPr lang="en-US" dirty="0" smtClean="0"/>
              <a:t>     (</a:t>
            </a:r>
            <a:r>
              <a:rPr lang="en-US" dirty="0" err="1" smtClean="0"/>
              <a:t>Bruneton</a:t>
            </a:r>
            <a:r>
              <a:rPr lang="en-US" dirty="0" smtClean="0"/>
              <a:t> ,1999; D’ Mello, 2000).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IN" dirty="0"/>
          </a:p>
        </p:txBody>
      </p:sp>
      <p:pic>
        <p:nvPicPr>
          <p:cNvPr id="9218" name="Picture 2" descr="C:\Users\POULTRY SCIENCE\Desktop\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410200"/>
            <a:ext cx="2247900" cy="1295400"/>
          </a:xfrm>
          <a:prstGeom prst="rect">
            <a:avLst/>
          </a:prstGeom>
          <a:noFill/>
        </p:spPr>
      </p:pic>
      <p:sp>
        <p:nvSpPr>
          <p:cNvPr id="9220" name="AutoShape 4" descr="data:image/jpeg;base64,/9j/4AAQSkZJRgABAQAAAQABAAD/2wCEAAkGBxQTEhUUEhQVFRUXGRoXGBgYFx4YGBkiHhoeGRocGxocHiogHB0lHx0dITEhJikrLi4uHB8zODMsNygtLisBCgoKDg0OGhAQGywkHCQsLCwsLCwsLCwsLCwsLCwsLCwsLCwsLCwsLCwsLCwsLCwsLCwsLCwsLCw0LCwsLCwsLP/AABEIAM0A9gMBIgACEQEDEQH/xAAcAAABBQEBAQAAAAAAAAAAAAAEAAIDBQYBBwj/xABHEAACAQIEBAMFBAYIBQMFAAABAhEDIQAEEjEFIkFRE2FxBjKBkaEUQpKxI1KCssHRBzNicqLh8PEVFiRD0lOT4jRjg8Py/8QAGgEBAQEBAQEBAAAAAAAAAAAAAAECAwQFBv/EACoRAQEAAgEDAgQGAwAAAAAAAAABAhEDEiExE0EEUWFxMkKBodHwBZHB/9oADAMBAAIRAxEAPwD244WEccwCwsLCwCwsR1qyqCWIUDckwPmcVPEOO09BFJ5c8ogG07tcQYEn5YArP8WSmdIBd/1R0/vHYfn5YrjxesxsKajtBY/OQPpirWALfXfzJPU+eOipg3pcLxKt3psOxUqfnq/hgqhxdZioNHYzKfigR8QMUFKrFumJhVn0wNRqmYASTAHU4ra3Fx/2l1/2idK/C0n5R54pZays0oDyp0Hr+tB2BsMEK84J0p3zdZt30+SKB9W1H5RhgqP/AOo/zxEXwjUGC6Tpmqq7VC3k4BHzAB+uLXIZ0VAbaWG6777EHqDijBxGlSorllYqI02AvJk7g7QPrgWNVhYzy5uqP+6T5FUI+ig/UYITjmn+uEDoyAkE9iu4J6bjzwZ0ucLFBV4459xQg/tczfIEAfM4g/4lVP8A3W+Cp/44Gq02FjPUOK1R95W8mEH5rEfI4uclmxUEixFmU7g/y6g4FgjCwsLBCwsLCwCwsLCwCjCjCw4YBunCxJhYBpw3Dmw3ALAfFc+KKFjc7KO5/l1+GDMYz2+qMDSjaG+cj+GCxX53PNUaXOo/l5AdBiek2M1RzZBnpi7y2cWN8XTY+MQ13gW36YifPr3xBqLGSbdsNCwpNAvgkOTivoV1nfBYq4gmA74dOIDVxH4wPXAFE4St5Yau2Gk4CfXGOeJ1xAWw2ZwBIqyRbAmfzCkhSQDqU32EENv3tb1xOHAxzxR5YCKqfLEBOJvCAI0iFYxHQdiB09POcJ6UHFlCoTg/IZ806vus0oZ0xNmWCZItdvngNbDBFGmJ1dYj4YlFv/xr/wC0/wA1/nh9PjKnenUX4K37rE/TFUXwzXgmo0eWziVPcYEjcbMPVTcfLE+MqxB3A8jsR6Hp8MOq8Yq0V3Dr3YEso+BGofX1wTpajCxm8v7Rs0QKbD1Kz6HmxZZfjVNjDTTP9qNJ/aFh8YwTSyx0Y5jowQ4Y7hThYBhxzHcUNX2wyillNWGVzTK6WmQYNo92fvbYslvgXpOMV7c1g+mmDzLeex/ljV184gAl1Go6QdxPw6XHlcd8ZPNcLo1GZ2zimRM6OUC9ydUD3WHqpG4OIsYU5tBytynsfpB+Bx2nXWGINgOl/wAsaf8A5SoM6r9qJd2KgCg0gkNZr8hCow5ojScZ+vSjUm9yvp0J+C29Sca21tNlnETefPE32wix+eK5Q4gQD0JmPXoex+XnhxZ+qqPiT62gdj+E4u4q5p1AdjgqkxtfGaytm5zJ307Kfh1ANuu2LunmhbAF5mmZmTgfVvjmb4gIjqegufliiz2aY2EgGPjIkz8LwO49MBqMrxHlEEMOnnib7ZjHZPNsDt8DY/MDzHTrg37cf1T8CD1juOuJoXr57p1xEM0ZGKdKjk2UzfcqNj0gntgiirsJkL3EEkfOI+WGoLmjmwdiD6YX2pAedgo3uYxRZlVWdQ1E9SBP5WxDl1gyAo7W2w6RrkzGsiPdF52k7WBvHWfSMSNUk77YqMnWbTJgYlNQjY4dItBfE6MNsVAzBAvvh9HMnqcTpFk5jDQ2A2zXnhLm++Ggbqx2ZxCjSMOxBUZmkEqED3SA0DpJIMeVp+JwRTrkDv645msqxYsGg2AESIG09ZknY4FNc+6wg9IuD6Hv5H64DXezGeDh0DSFCkDqAZEQbwI+sYvMea0swVYEEiOosR6Hpjaez/FhWVlLKzpEkEXBmDA2NiCPLzwYsXOFhLhYIZjF8Q9hcuTUqvUfUajVSbRBOopHUb33vi+rZ7MLWZRR1oWAVpIAGhJNlMnUW3iwtcGQ6uezMHXl9S3GnSSCdPaC2nVab97i2NY5XHwM1l+L0aXKuWSFqM6aWKaZAB23FhvbbtgZvaCiGIGWlSFXR4zaJl2Jjq3OWk9bi8nGuWizrVjJ0kYSEOgEnmAFikbSevTe+MX7X0/CziKVRT4KFvDELqltRAtuRhJcmu1W9D2iQQy5Yag2sTWadXMJJIk2dp7gnfGVp0/0lQgRzmPKb/5/AYSIT/H+PyEKPPHaHvVBN9fwFhb529FOLPF/vu1o+n6RP02/jA/ZbEqoenpPy3+k/wB1u+JkgkEixtfr6/MfiPbEijWx6zsPKP4iB+2cYAdfLgxYdIB+Efmo/abETZQTuxH947fPyJ/aXFoyx1vt+cn99vw4Z4dpkD+Ebj4QPwYAKhlB6DrHxnby1R/fXD89lpvv3/Mj8lwS1QCIBF5N52i3rq0r+ziSjTkm4/a8pIPrOo/AYCvy+SIv97+MwPrJ9FGHU6MXHlH1Cfxb5Yta1EbXvtF/u/wUf4sCOhPbzHbv8lhficUDIJNthEfkv8/xYkqmY6wLG4byGoX7fJsKNO1/8/5z/jwqYtJkj+ff1nb+3iwdTLk9Z68wB6T0i91HqfLEZplWEBTB8x1jz8/kcWVM2ANj3j5fUFvQDAhXVIAsRb0j/wAY/HiwDrnoYB+VT25h6E20/L44s/FU+62KLMUeh/3/AN7/AIhgU0yglGYGdht8jsf/ACwGoarG98NNbFFR4q5sVBHf3fLz7j54LTiAO6sPkZ27GeowFiKuOhpi+A04gp6GP7jeXl5j54i+1CbA9/cI794HQ/LEFymai2+CDnABJgDubYziamMqgWfvNY9Lwhvv1PQ4We1BDzs1gCCBvY9BPfqdjhJu6G1Z8qoXxKxU+GtQxcBSJkkCygAknoBJxHmcnlDympWBOogaDqOi7lRovpi/a3cYpk9pmRQtWhS5VVTyMykLcTDXgzuLGYw/K8epQw8KgSSTBkm5MjewuRHaxxlnuPzGSy2mo1N6raFcyw0odD+G3MQJ5gb7GLYz1LiqJUBDkMIhl3v2Ox8wbYsuI+0kqyrToDUGBAmTqbW0AE7tfY7nFNw3IfaKoTQqliAWmdMXkLbseo2ON49P5h6vwnNGrSVyIJkGNpBKmPKROOYk4dlFpU1prMKIk7nqSfMm+FjDKR2gScea8f47Ueq2io6qDbSxG3ocbj2jdhl307xfyGPKaxucGsT34rXIP6esPPxG/nivaq9SspdmdosWYsRvFyem8YkbbA6c1UR2P5GYx24/f7Vpd5chSbXtHYXsT9W+GBcuOd4sC0AH0Ez9F/aODVokAWEnp5m0fuj01YHyFCWqRsGjUdzIAn5SfUjtjE8UFI5kE3AgeW28ek/jXBAtN4EmDt3v+837K45Qo3sRYwBudzeO0j/AMHGjYDTc8xAGwFgv7q/PGAJVqFRC3adyPSB9VX54DL+7HNE2jpaJ8zK/iOLelTBEMdpM95nV9JPlqXEWXoANO5J26TLbdwOc/srgBKmXtKx8dz0Unyklvhh2VSxMW7eUA/u6V/aOLLL0QTMb3jta2+3LA9Xx2vQ0nuTHpq//AKOr0UYAKoPiRJa25BkgHzaF/ZwN4fNe8TM9e5+Mn8S4NeidgDfbobSB8Y1N6kYgzUgXkHc/U/zP7K4AOpJP8v4fX5riXLKbjqYv2vv+8fRRiAtJv8+0fyP7mCaIXvbz67W+UL8TjQdVqGbz6G8CJI/DA9WOEz3uIA6Dv3+F7/2RjpF/Pz23n4S30XHMykW3/jtE/QfE4uwMxDXMg7TPr37X/DgevR5rXvf5/wCvwjBjwPzgeo/+PzOGZdNRibbfMg37/d/EcNoETLD7wt1vtvMenN8hgh6AB377b9f/AJH4DBdSltEC1u5v/Hl+Zw1ZBH9nt1/zPKP2jgIadAx2uB8f8mP+DDKiW2t/CLD8IA/axaBVvPfpcCxJt0tqv/aGB3aSYEE/GDN/rb9jGVRIhjuBvaZ3/O/4xhmcU6DBE8tz1upJHkSV+ZxMrwD06WPw6+h/B54h4k4KQf7IgdL/AJe98hi4fiiGZmpvBkC3rG1/M/vHGg9k1q+FV8AKX1K0NsRpqFRM7Fgs/wB44onoxG0Sbja2/wAr/hGA68+NTERb5dT8v4YY47SvR8x9tKnStNSUaNIAIbRT0mWcj3jU6EWEzue+NnphaVKIIlomdAINqlwWkdNh3kYNHMAAkH6Dt8pHyOPSfZ/KinQQDqNR+O30gYylifKU6vi1S7fo5ARbfqJJ7jm1WJO/phYNXCwRTe1E/Z3gxa+PKlEkzj1H2pytWrTCUhMm+POuK8Peg2moCCRPrfBrFjfbCsEQaSZM7HoeUgjqP5Yl4Rm2Ch1VQEFkF4VRcesSf9sR+0mTZRUYz4biT/ZZRIHob+Uk9cF5Sm1GFCaTpiGF4cXnuYONcO8sspPlT3HeyeYeq7G70lmkDPu7nUZ3JjfzGJafFqQzXK8hiYhwKZBIUkzaV0nbfpiu4NQoU6b66rD9IVCpLBhOkkievScEZLKDxarZkPqTTTRlUMoFiKkzfUNIHX3t5xwx5bJpmVtaGXGqGIllLKvWAQL9hED9psEDLFQST6nt1E/Nn+WML7L1BVr1/tReuGK0xEsmkMBMTOgsR388aL2Rr00NVCKjO1QqQFLBVQ6V1dvPFmW2pltcFIEbE/Tb6A6R6U2x0j3dwAIAG8Aam+MaV9WOIcxxuhTqBFVqzc9qfMV0gcrAm5Jc/iOLWlROlWIKsQIViJU+8ZixOq59Mai7DMpJJAuPzmP35PpTGI6tILAZoEGPIevTltPdsPzBhSNNhE9xaw9dMD1fAjgzH3vzv+Rf/CmLFdeSrSdm6Xv1Pouw/u+eKrM1JsLeXbt8rfhOLGpXK6gLnoY3O3yuB66sVyL16/6A+PX4nGpE2iFKYXqTfrYf6A+JxLUp6WgeXzm31JPwxPlkiW8v9sQvSJuOn8bT8pxpT6dyB0+pH+37+C2y8xPnI9f9H6YfSo7W6RiUDDQrM7SiANzv+f8AE/TElGnpM2j/AH/hPyXBVQCCx9MSUKMx2AHxMz/AfXEor2BvJ6QfLefrr/CMEUqeqNhAnbaOn4p/DgqvlYk+e3ToAP8AXc4fUowoUdbHp638/wAzibFeq2iN7fkTPce4vzwHfoZn69vn/wDswZmxzQTETfzuSY9dR/ZGBntuI+mmZ+G0j4LiIkr0VEQTMW7HaDPrf8XngDMjlhTElY+Yj4+582wYKXQg33IPrP8AH8QwNmACtSDr0e8F96QdREDrBPzHbFxurKqXTAYdJ2nsLD48s/3mxXuB4yyZsZ9IP57/ALWH53jVOmtKpDEVtLUwBchojUel3+gx2u6nNhR9yZ9YLfLb5Y1xXdv2qbi54Fw/xqyqdpk/6/F+IY9LVYgDbGJ/o4z1Ov4zJpOhtAKmZG0m1pjbsBjbjGIxvZwwsLHcBE2PG/6c+JNTq5dUcqSjEx5MI+uPZGx4R/TJR1Z4MdTIqBTAJA+kb73xjkuo68Mly7sbT9q8xoNKdYaBe5O3KJk9Ol742+U9oPEFJszka+sFianhOq6QjAIWIgyT6CRjO+xPFKWUruzll8Sk1MVaag1KOog+IikGYi43g27Y0/tLwDi2XRKtHiOazYa5NEvygiVZlVzyn0xMcprbeWE6tRdcFq5Q0/DVkIlhP3uYs8GOYEAdesYqaOWzCM9KmFeg7uSbSQoVQN7Am2mxBUi2Ms3tjxBBFapTzKW5cxQSoD8dIb64suEcRymcqLTzCVOHmxNWlmoy4iGgpWMUwdIACGZjE1jfFc7xZT2WHBeHihlwTXekHeorppLygYrsAYIjfY7YG9lqdSlWcURQqslRxSL1IJBiSFX3bXLN5gDDKtLM5XN0qWVqivlMzWFKhVQipTILiUYqYDJJmZkAnvHo2X9lcuUdaLoy1GLMGmm7GxUalg6QGUgaYgqet3RZ4c9MYvDaIzjnMgUjoBYKWKvqJlk+8BYSekdDse+upm8pTp1xVpUwXXSAzjTpQmoXN7EnUL3MDbBtD2NNGvVepQZ6JpBUUHxdJ1MWC6eZZAUgwN++M9xPMKuYRqsI3hMStOSXB0nSNEtNoY9IJ6Gc98WfC9zPGwleFcVBXqIAKmoaPulVESDy6oIiSO84vs3bmjYQvmTb/XqceeSDn0LJVAFNDoSazmb6g0X1AAlj3becejVZMW88dMLb5bxu1PnMtC73MT09fiZP4sDsu3c3xaVFnpiuq9/gMdYtp02AGJ8skDDMnlyb/wCvPBQp4XysdXHSuHhMLDfdUNdeXBeXGIaiztgmihAviW9k2kCT+eInPOIi0z1+EdDMfhxPBiwmL/LABqBQtwDUYKGMd7x8dXzxKlyk71UVsyvi6dao0SAxix7TvsotfmOBv+J0hW8EgQqFi83LJ7y6YmQFn5YAXh3i5w1E1Jp8Y/puamxVgrRI5bmLTA27Ygr8YorxFlySVMxmKggKplA/Nqmellm4EBpIBM53TvfCThGQqVa9YlqillmmrEgiQNLgAQwgxJJIjBPCPZTw6NUlGqMWa2srIDbd1lgSQd4vGGfbTSvm88WqAFfCyajl5gYNVuTYKp0oY0CDMk0me4+rSaWTosP1syzZkzcGFZwi+gWPLGbljj5q48WV9mkzns+60cvTWprl1NTMWBEFbILgTaOgAB7Yqc3ljSrFBpPQGRBBGkST5WM4sODcUzdXJNT+y5NaTVCzV61FKeVRdKgRTgCo1jcT0F8Yv2g4bQrZp/slKKbBYWmulGIWGdKckqrMGIXp5Y3hzY8e7pZxW3T1H2F9ocllMpFavl6dZqlV6iIQW99gvKsmygAeUY9Cy9dXRXQyrAMp7giQcfMFHg4UEgkQYY6uo3Bjtj6G9iM0KmSoEGYQLPoIxjDPd0mXHcZ3aAYWO4WOjCJtseQ+03Eyc1W0qIDssliJgwdge2PXmx477c01XOVigKAEFoPvErqZvKZ2HYnrjGedxnZZjL5VOR4tSqrUBpRMB2KyBEgj69do+OLmhlcs0PRerRaAFelUYaQI0xDGQAoWIiD13xjtThIDBSBItJA8zNz54kzTClS5OQyoXTY7jcjp3xnHn+cW8d9q39RKlQRUqZfN2GkZmijMCLHnUBr99xPlirzfCaaqWqcMy7DTq/R5iqs+ekkaVsL2gEbYznDeJOjRVrWgFSdMG8GZ63HXBuX4/WAJVQ4WZ0nRtcQCTJIvBIxu3jyJc8UNfj1TKNQFHJ0ctTpVfGWmRUbW+g0tTOxliEcgR3BvGL7J/wBI2Wdv+qybJcANRfUvuaLI0Acoix2jsMV2fq0a39cGUqAZk6RIgGRy3iL9sQHglNtWmorFokHe23ukR8sZ6M/y3bXqYX8UbAe0OQFNszTzWtqCMyU3lGZlQ2CmA5Y6SbGWUHHh1Di1dGFQOQ8EFgTJmZv0NztGNnU9lnAsdUGem3XeJxUZ7hDKdNRSBvcR5WMwb4lyynmLMeO+KL4P/SVXpvqemjkgKx+8QCSAO0AkC/aZx6nwvjtDMLNOopYj3NmHflN7Y8ObhMEmDpmJPcdI7+WJsvRdLo1xeJ+vcbbjD1YvpX2e2ZptI9cQUsqXbyGMh7Oe2x5UzqyBYVNyP7w6+u/rj0rhlMEagQQbgi4PbHTHKXwxZZ5do0AqwB5YGenf44ukpd+mI6WXB33mb4qbA1KFhiAUtsXhp3PliKhldV+k/wC+CbAUaG2CKohSzWA3JsMQ8d4vRy50QXqESEXf4noPmcZbiGaetDZptKbrTUwsDrINzcdzGuLiMceTmmPaeXg+J/yGHFbjO+X7T73+0fneOFuTLLMnSahnSO8Dc2/yBxQ51xSDeKwd2WJMchFgLmQIMiIuFIkTiH/iRjRQWNyWAgmB2kwQAdiepkSZVDhegrUriVkAzMrI30iIAJg3mxF8ePPPLPy+Fzc/JzXed/ifp/2/ptm/af2hzGYZETUqKCruLM8xqEQNIsNrm8mLYH9msz9krGoFQgo1NwQYKsIYWIN7bGRbB3E+Dmo/iLyqd9RGkD1aJt/PBHDOGUipYE1iJBFOCNti7ADttGPTj1ZSV+r+E5sMvh8cpvvPfz8vovRxnK1ctSReHxLudIZgraVPNrUh2sSIba++JqFOrTI8DLZbLqATrFPXUBkws1C29jM2v1wHl874dFSvh0gimAzSynchtoad7nEmaqVAAxqQZWdKjYkD7046Tpnm/s31ZXxDeKUPGYGsamYIiGc8shpMKXAUFeWwO8x3ENOuAQiU0XYBYmBAVSSIIABkXksx64fnGblCOwLEiSx/VJmFi4jFRnKVZCC1SpUmwhipm521RcdfLF6uP6pvP6EeEVdQLCTMmCLk7k3Ek7Y9V/o3XTljTMgqdiRsfS2PNuDkNTPiVKga7NqqMCm8dYgDrcb40H9H/F1R6S+KzvUhSHaWv3B2j06YmNw322W5Xy9YGFhLhY6smHHkftpkPFzdcnUOZRCkiYRbmO/5Rj104Az3CqNUzUpq5FpIvHY9x5G2MZ43KdlxungNTKyVWpUku8BLLK3IkRJBAF+sjD+IZFQadmAJ0sqg3EEwQOkgY3Pt57G162aNWiniK4UCCo8MqoWLkQLTPmcZur7NHLFlrOVqLJ1aiQAdtOrcR5XM489ljrjdqitk11KtJWDHmYaSgIUyJLD9aNu+ErBqtTVqUKArCdIO5kkHse+2LfhORq1QKtVijDUoUKANwG1AzeR9PPFllsk4eomguLPq5RM2ggkXEdOkYgzGSzVMqA1R9VhqlhcGQARY+mLelzKlRytSpKyHCwTJAERK6ZNvK+KsqoPiqVSXZghQ6mlthLAMfTyHngqpl2JbxKYV3qLpqQAAsKJa56CNJ6xixFroCVSTV0KykqPugiLQxNutiOvbHcvnS6oTS1BzA0spW8kHmgQQJ+OAc3lvDZQvMZ1A31xqEiPdIE9Y+cYDWs9MJrZwwbUqwNJa/KIBtciJ/LHTHmyjF45VzmOH01EvSamJ3WQo9dMrudzivzPs9SqAhKhuZJMN9LH64LzHEhVUKNdIk3mFKwZPlPl5ztjniaGuDWDjqEJGn4AEX9Z+mvVl/FidNniqTMeyFS5Sok9jIn88XnsFxOvk3NHMqwon3TpLKp8is2Pbv03wxSG/7aDVoeQqyoBkjmBBJ9I3wZRzdDwjpfwyAZDWDdiVMRP9mN8Jlhvt2W3PWr3bxeP0I94+nhvP7uHjj9Du3/tv/wCOMjSaovLUEkKDqWSva9pB+EYnpsCLQ3mDj1Y4Y5eK4XOzzGpf2hy/9v8A9p//ABxxfaKgBbxD/wDjb+WMtfyw/XAvAxr0onXQftX7UUy61FRoTUjyIOkjcncXiI23OM/l80cy0sWgmNRkr6W/dFsE1DSd3IWo9wdEQDax5oBmD1jFemaeqxLDQFJXSCDpg3FrSceDm48bbXm+I+Bw5pcp2yv+t/3tv29l/wCNTowEAZ1JGrYA38uhvAnpzWE1WZ4gG0nXqctp0Kuo0wsrYTAiB0O4wJlaTuWZGXSTAmXEgAHqNN57/wA+UsxRFBVkOxPNHMZLnUTAt17bWxyx45E+H/xnHhJeTvfl7T+fvXarB6egK2pm0+LURjADzJYjsIAte1sH8NofZ3cFi1MgMxaBpNxsPukC5O1u9meIhAUPFFhAhDpnbSGiIPb1jHUy2ln8Oo9PWF0zTLqWEyAGE7RbaNtsbfTG5fN0fEqMrU7hSxBG4kXPWwHpjP5imKtUhabkFppw2lbAG3MNIMHt3xeUGyi0QjqghZamyS+3MSkavjGGcE4OXpJVNV9Rll06eWSQvQ6iF69cDsbR4dqZnLOIJVAWnTbmkAwbyL9MV1RcwahUoXVWIlFAFwCDzNJMG8YuctkA9EtSJDsGJdTcuLEsBYnUIuLYL4DRYoiuH8QrrNmfV5gqDO4t0wGZ4hljUKoiMzjmIKRaRuXiJ7jtgrg1CoGZZRXK/wBX71QxPQQQRI6GZGN3l/ZlmdXeotKxUKRqZpINxI0xFrk3uBi/4T7M0qFU1gWaoRE7ADayjy7k43jhUuXfa7oe6N9hvvt188LEmFjuwbGOHDjhsYDkYhq5VG95VNiLgHfcfHE8YUYCl/5cpA8nKv6g92e47emIMz7NrpqFWYOykC8LOmF6SPURjQxhRjPRF28yb2XrNpiiYpENBIBMAqAt4JvO8W3mMQ5/hdUqy+C5a0KUa9wd4j649S04WnGPSnzXrryOjwRxXfRSbmUWMhhFyQpjlM9Oo2wPxHIvKqE59QIDSANMEz1Fum98eyaMRZjKq40uoYbwRIxLw/Vet4rU4eftBLooYIIIOrVJN7gXER8cPTIp4g5ACQ0xyzBG4Bvvj2NeHUwugU00fq6RHrEb4iPBqMEeDTgmSNI6bYno35nW8kzGW8PS9ORLKhXeQbcuowsfKJthUK70U0GmXgM7RA3km9gZNuh9cbrinsgC7PTpU4MQNiLbC0b33G+Kit7F1SdZVisR4ZeTtewbSVPaZkdsZ6LF2z1HNrRIIptTOldUlQCNgAdUFg35mcN+30xX11FWWMMyuChBEJJBEMCo6dTeDOLseydfxQVWoq+8diZ90AF5gRNhghfZ/NU+VaRqISzEkqrA7kWENPTbDvPCM5W4kDqZHK0uWKivIWGhzpNtPSQeh9cNz2cDGkEq06ssZljzCCf1iPku4GLzN+xdYOW8ENqOrl0mLAQQTvabWxW5n2NzjCoq0iVZ1YIQsH3dXMSIMg3nGurPx3NYha5qB1YaLgqVgje4Oq8xB6dTgI0eY0/ARyQz6j7p1MbElZ8sa/J+xFZ2ll8JR90ubny0MYi/TrjTZT2OoKqhgzuBepqIY+VjEdh/niTC1dx5QuTpBSrs9JoCMdTaTAHU8pEfTDsvwKqYqCotxYaDDDoTzWmx8p649ZzPspRKjQulwdQcy5203k9rYdkvZWiiBWXURJJBZQZJPuhoAG2NdGTO482yFF1SmXZQrMCbRpJ5o1E7ahG3XF4MkzlUQAuSCBMe6ZJnpAG/p3xvcvwiinuUaa9JCCexv59e+CMvk0T3ERP7qhfyGE4vmdTD1OCVEqGq9MyyhAUBqEAEkhtItMjuPPphuT4DV1HSlZVLArcKoFtUqx1ATJ2vNsegRhRjXpxNqah7N5empFOkknqw1nYDd56D0xLk+CpTOpQEJEHTae4ntPaMWkYUY3qIYlMDYAfx9e+HjCjHQMUOwsLCwAXEuICjolXbW2nlExyliT2ACm+BD7TZeGJcjTqJ5G+5AaLc0ExaZ6YL4nmCgUikakkgxJ0jSTMAG593oL3IxT5ViQ7fYQGI8QajJLsFDAynIIaJEyFawi4WtLjFN1LJqYCoKRtEMWC/eiwJgxOOVeM01qvSM6kpeMYGrlHvAASxYcpiPvLEzitXidUD/wChMmHZVO5J3koASIEyQZNgQCcSNxB9K6spBeqaRU3JXTd7IQQQsXhYAlhgJqntPl10ks2hg7CoEYpyAFuYCOtjsSCJmJVT2oyy6izsoVVYk03AhhK3KwSRNhexG+K/L56qEXxMgusopfRJEk6WAmn0UCxvsLgFg2hxJ6iK32FTSZVte3KWUx4fMoFjAkfd1yMBc5LjdKq4RdWo64lSPcYox8hIiTvIxFQ9oqTyUDsoFM6tBj9I+hAAb+e2xBwE3Eairr+wnVdlAu3usWkinCsW5QOuue8S5nM1EZ0p5RWpi2rYHk8QcoQ6hr1L6kWMnATZH2my9VZDMD4fjFWRgyrBMkR5GO8SJthq+1WXlgWcadW9Nr6Y1xbdZuNxExF8Q/aHZAfsV2bwmUnSRTKjUZ0X/V02BK2aIOBRnqhTSvD9J0FgGHIpEkLZLnkW1rxcWOAsK/tTl1BMu0bhabE/1hpHpchgZX3oBtiU+0WXvzmxidDR7ypMxEamAnrfscV+XztqzjJDXTUWFy8sWCgaAQd30kA8yExqOl1bNuNQORDKS+rSJ1QdypS+oKsHqR6SBuZ9oaSprUO41mnCrDSHCGzR95h6ggiRiX/jdIKGfUkio0FTKim2l2aJCgEjfv6xVLxKrp1fYIAhwJ59RGpuXw7EGRM3MbSYLrHXVNE5UGnqILmwh0Znb3IOo8pAN9RmNiEn/MlCU5mhyVU6WEsDBUCJkQ3T7pw5/aCkrlWkRrkkW5CVO1+h6YraPE3eGXIiXYEEyASQCHLeFIgwCSJ6rqAnEuWzb1agWrkwEfQDqElSQ9Ri0ppIDKgsd2HWQAKb2my4JlmgTJ0NFjUBBMWI8J942HcY4PafL2lmAJABKNB1MVBsLKSNzAuMA/b6hQsOHgAqbN70lyIKimTpIJYxJ5iIuTiSrmqtMn/o1caVYFRB1BUJUgKephSCY0mYA1YAxvaWgAjEuEcVTq0NC+EwRtQiVuYEiD8RL6PtDl2c01clwGJTS2oaRzWjpt6wOuK0Z3wcvUP2MU1omFVms2p+YghWMFubYkyDGJE4pUX3ciwjUoi1liAOSBO+8QLEty4AlPanLNp0VNeo6V0qTquqyLXHMDOxE4my3H6FQFkZmACGQjwdblEjlvLDpsIJgHAFTNMqIfsYdirGykBIdVC/1ZaCpnaeXYdJRmaqpyZVSTV0hPchQpfUSFaeYRYbtgJj7TZfozHlVhFN2kMYUCF94/q72OOP7TZcAks1gx/q2MhTBggQT1jeLxgGlxFwYXh5CgBmsBexhBo5mDMe1gx3tiFuJGr+ibIzPh601XUONR1gJYSIib9QBgLPintJSoyNNSo4MaUWTOjXuYG0Te2oYkzPtDRpuUqalgkSUOmQoeJA7bTvBAwD/wAQre82QGtgZhtXuq2kFvDBnoLQJ3vBISu5DGplVDF1U7sCCulmJ8OWG6i20TpGwEVeP0FKhmILKrgaG91gxB26BGJ7ReJEtoe0FFkpuSVFQlUkbkCekja/wPY4CyeeeoCzZHRFNmXV7+pGPhpGi0i4M2k264jrZ6r7v2EQrVViNQIVd0inEPsJi3cyABh9qKErdtDAc5UhZJUKLiSTqmwIGlpiMG5Hi9KsdNNiTpD3Uix2Nx1kEeRxW0s2WZE+xwhZRJWAo0hg0FLQZEdNJmLTdUssimVRVO1lA6z08yT8cBNhYWFgK7jmXqugFGr4UatTSBY03AuVOzFW6e7v0Ne2WzxkJXpEiBcA38IgkgUxBLlWibjbSLEn2lFLQprPUQAsRoEkxSfUDyn7mo9LgdYxWZHL5Om7VlzLHQdbS4geMqomoKoJJAEE3JMmTEBYlcyNKirSLhE1AwJJ1hnspO+mLAGG26Dtks44UfaV8NoJZYDEGC2khI3srfqi4JOpRsvl8kqlfG1FvCMkKWPhVWdbaIgMHm1oJsZOGcPyOTTlp1qhU0TlwA0qAdTEiF5WsTJgbRgDxw/NqKQp1hy06aOXOosyzra6mZB8jME2GkxHKcRj+vpA6W6A8xpIBfw9hUDttsR6AMZXJ61Xx3DaqTKQVUOTr0iQoDFiST5hdoAw6jRylGov6Ws70UrOTYwtNlaoWhQLFtIjozgdYC24nk8y7K1GqtMhSCpllJ3DbC4IXyguOxEORpZrxKZbMU2psSxHKSw0AKFIRZggsWETq2AtgEcPy2ldVaqDUK6SxWTrdyEjTpIZpkQQdI3whlckxpsKzEqtCmmn3rMy02kJqlpInaL2EnAEUsjnFYD7UpLMrEMFJ0qqKxWEEamkkbXEQSSXcRymdUVDRq6pkovLqWX2BZdMBYPNMcwFoiDOZDKIKVGpmHQ0gQJcAnWdXMSsbiQREEAiCBgXNcOyaq5NfMHQlRigcl1Vqd+UiRCgkE/rHvGAsvsOeBtmE0k1DdQSNQ5ADo2Uyb38yLYlzeXzbVXCV0SmdOgAKXAAipOpCLk+fTvGAK9HLVq0rmGl2CgUtIVdCh+YlT/6RIM7Tp3JPKWSyiLqWq0A0i3uncpQVqgZbgmmDJ2IZhBvgDlpZ2WHi0Sd/wC6D7pA0bWIgzfUZ2UP+x5sJUArhmLDQzBRCgReKcAmAxsQZIGmxxVLwvK1NFL7RWckGnBAJPLVs/6OBC+ILx7t5O7ssuUemsZiqoNYZk6iAxgCoFYaeVCpU6RBiB3GAsK+TzShVpV1mKhYuRqJNRWGmabQFXUu0CRYxOH/AGbNBSPGTxGqlpO2jTGkBgfvQSB0kSCZFfRy2UpqKi1ajIadSiI5rNNRjITUDBkXiIgEm7aOSypQ6c3UMeANYZNQLEeEbJBLmBsRHKIAgBOi54vpFWmY0EsdGltJArBVVNVmlbxuuxBmfIJmFqKKuYpuFgVQCoaWnRI0QBzAAAKTymbENV/YciFP/U1IaXJDCAGY1iSVSIPhNzG/LEyFi0pDK1nqinVl6xp1GKsZhQpTT0UQs235j0sDamRz8QuYS5EkqJUQQ2kCne5BE9vWU9DNoSz5mmtIQSWCyP0gLc2gD3JUW3v1GmtXh+UMj7TWWCye8gPL4qsRpTlA1va0BAYABJMyxytOlXC13ZCFSoPeK6lWiCIWdgD1FydowBgpV6niGnmE0MlQUysNpZjNNwdJnSOlx5HHMplM0tVdVdWp6nd1IBaGJ0KCFHKPnM3gAYANHJ61rCs41MlWATpJCNVBYBbch3MSFA8jFWymTclTmXDa2BGpdStV8Qge5IMOxA/uzMDAGvlM5yNUzCIEcMxBUKwioNLA0+pZJMjawBGo9oZbO2DZmmXVZZQqhSS5ueTUBpkCIuo3gyNWoZVjSdqlQolKg4LQECh9dFn1rqlmWI8hIBAOIM3lciz1A1ZqZcKSwIQENWq1IU6eYFw0zM8om+As8tk86NBesjXGuIFtNMEL+jgXVzcH3iAVm0y5bN+LJqp4eokLAkrrEA8kgaJ6zqAMwdICzuQy1SrL16gNVUCrqAWCj01jlmTrJlj7xHpgJ6eSFRi2Zqp4ZNQhm8NDzhDbSNQUgrJn+sJJMggLBuHZ4FymZXmJgMAwA8SVIimIOiVIuLDrzYlz3D829RtFcJSLIYHvwHQuJKmAUVgAI3PeQLUymWUpTerUU5fwlBZgC2kErMC6nVdoAlVgyuA6GQyieErZiqzBqQ1zpQsNekWXSAzEzBmQpJm5CyrcPz0A08wuvwUpnVBUuNeqp/V2MlIgAESCNonXKZvWpaspTXqYCBaRCiEkrAPUGSZJFsVWQyGS5NOZepLUtEvImmPDQCFA33H63re/4NwhMspVGYg6BDabaEWmICqIso+M7YCxwsLCwFZxxjFMCiK0vEGOUaG1Nfa0j9qOuKY8WpgGMk/M3ONAg+HpIJHfbTMSADjWYWAyOYrUG97I1AxYk6VUMSOedSnYkmTPUd8Fh6b0Kz/ZFDIsimyiWiiIBhTHKxSBPXGjwsBia2e8JmKcNEo1RVZQotRpzTYELZSToHQEm4vixzFdFNIrlUJrqxqDQdXO1IVE9yb6ix1AT4ZmLkaXCwGfz/EL0G+z6i41EFSXUqyDSIBGpRUdu3I17yA8lVy48JVyRQNopIdCyOZzvvC+GXnzEXxrMcK4DMPnVFquTJioaaQgbl1mkpM3gqpa8WgdRItTOpDn7C51UxUh11TY0zTtInQBy/2m88bLCwGZfOUkUVRlNJWoaY5V1QabVNSxspkgzES3oVw7N02qGj9lFOnpSzIBJDudgNMKwBkE3qKeuNNhYDJNnFptqTKICofmCHUGRahA92Y5mlhPv9dU4kymZQs2vJgLTpsyMEnUV5CqgqDzU/CK9wSPu41OFgMlS4ixCB8mqwULCJ0uFWm4Sw1lQdINpUWnYSZ7OpTcU0ygqUaipULqhKGOZZAUyQlNyPPwx98Y1OFgMdlc3SbQpyLaSukF11GCqsQxI3PjVO8w97xgzLcTQsv/AEdRW/R/cU6ZZ0QkiY09+gfyaNLhYDJ5LiiVdArZTSGLGSg0rpLGW1AXOomBM6m88TV8+KbOq5UEiogICGdKtJcnTchU1KBudAmSY02FgK+hwfLiClGkLKBCAWVSiAWsApKgdASMTLw6kCSKaAkhidIuQIBPnBie2CsLAA1eEUWUKaawoVQAIhVMhbfdt7u0SOuHDhdGdXhJPfSJ+8d/Vm/EcGYWAFp8PpKFC00ARVVQFAChSCigdApAgdIGONwuiZmklySeUbltZ/xX9cF4WAFq8NpM2pqaM0gyVBNtr+WGUeE0FAC0aagREIBsxYdP1iT6k4NwsALT4dSUALTQBYiFFoIIj4gfIYKwsLALCwsL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9221" name="Picture 5" descr="C:\Users\POULTRY SCIENCE\Desktop\weath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228600"/>
            <a:ext cx="2667000" cy="1952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86200" cy="11430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sz="1800" dirty="0" err="1" smtClean="0">
                <a:solidFill>
                  <a:srgbClr val="FFFF00"/>
                </a:solidFill>
              </a:rPr>
              <a:t>Contd</a:t>
            </a:r>
            <a:r>
              <a:rPr lang="en-US" dirty="0" smtClean="0">
                <a:solidFill>
                  <a:srgbClr val="FFFF00"/>
                </a:solidFill>
              </a:rPr>
              <a:t>….</a:t>
            </a:r>
            <a:r>
              <a:rPr lang="en-US" b="1" dirty="0" smtClean="0">
                <a:solidFill>
                  <a:srgbClr val="FFFF00"/>
                </a:solidFill>
              </a:rPr>
              <a:t>Problems</a:t>
            </a:r>
            <a:endParaRPr lang="en-IN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Socio economic problems</a:t>
            </a:r>
          </a:p>
          <a:p>
            <a:pPr>
              <a:buNone/>
            </a:pPr>
            <a:r>
              <a:rPr lang="en-US" dirty="0" smtClean="0"/>
              <a:t>Poor prices relative to other arable crops could discourage the involvement of most people in producing such ingredients.</a:t>
            </a:r>
          </a:p>
          <a:p>
            <a:pPr>
              <a:buNone/>
            </a:pPr>
            <a:r>
              <a:rPr lang="en-US" dirty="0" smtClean="0"/>
              <a:t>Where processing is required, more cost are incurred which may not commensurate with the cost per gram of energy, protein or other nutrients sources in conventional feedstuffs (</a:t>
            </a:r>
            <a:r>
              <a:rPr lang="en-US" dirty="0" err="1" smtClean="0"/>
              <a:t>Sonaiya</a:t>
            </a:r>
            <a:r>
              <a:rPr lang="en-US" dirty="0" smtClean="0"/>
              <a:t> 2009). </a:t>
            </a:r>
          </a:p>
          <a:p>
            <a:pPr>
              <a:buNone/>
            </a:pPr>
            <a:endParaRPr lang="en-IN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098" name="Picture 2" descr="C:\Users\POULTRY SCIENCE\Desktop\ECONOM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228600"/>
            <a:ext cx="2352675" cy="1943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9718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b="1" dirty="0" smtClean="0">
                <a:solidFill>
                  <a:srgbClr val="FFFF00"/>
                </a:solidFill>
              </a:rPr>
              <a:t>Prospects </a:t>
            </a:r>
            <a:endParaRPr lang="en-IN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Nutritional composition </a:t>
            </a:r>
          </a:p>
          <a:p>
            <a:r>
              <a:rPr lang="en-US" dirty="0" smtClean="0"/>
              <a:t>Use of enzymes to improve their nutritional quality </a:t>
            </a:r>
          </a:p>
          <a:p>
            <a:r>
              <a:rPr lang="en-US" dirty="0" smtClean="0"/>
              <a:t>Most of the ANF present below the thresh hold levels</a:t>
            </a:r>
          </a:p>
          <a:p>
            <a:r>
              <a:rPr lang="en-US" dirty="0" smtClean="0"/>
              <a:t>Abundant sunshine  could facilitate prompt drying – in turn ANF can kept below the thresh hold levels.  </a:t>
            </a:r>
          </a:p>
          <a:p>
            <a:pPr>
              <a:buNone/>
            </a:pPr>
            <a:r>
              <a:rPr lang="en-US" dirty="0" smtClean="0"/>
              <a:t>  </a:t>
            </a:r>
          </a:p>
          <a:p>
            <a:endParaRPr lang="en-IN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304800"/>
            <a:ext cx="2619375" cy="1581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dia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3000" contrast="9000"/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62400" cy="102076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1800" dirty="0" err="1" smtClean="0">
                <a:solidFill>
                  <a:srgbClr val="FFFF00"/>
                </a:solidFill>
              </a:rPr>
              <a:t>Contd</a:t>
            </a:r>
            <a:r>
              <a:rPr lang="en-US" dirty="0" smtClean="0">
                <a:solidFill>
                  <a:srgbClr val="FFFF00"/>
                </a:solidFill>
              </a:rPr>
              <a:t>….</a:t>
            </a:r>
            <a:r>
              <a:rPr lang="en-US" sz="4900" b="1" dirty="0" smtClean="0">
                <a:solidFill>
                  <a:srgbClr val="FFFF00"/>
                </a:solidFill>
              </a:rPr>
              <a:t>Prospects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Organization of orientation </a:t>
            </a:r>
            <a:r>
              <a:rPr lang="en-US" dirty="0" err="1" smtClean="0"/>
              <a:t>programme</a:t>
            </a:r>
            <a:r>
              <a:rPr lang="en-US" dirty="0" smtClean="0"/>
              <a:t>  to create awareness </a:t>
            </a:r>
            <a:r>
              <a:rPr lang="en-US" dirty="0" smtClean="0"/>
              <a:t>about novel </a:t>
            </a:r>
            <a:r>
              <a:rPr lang="en-US" dirty="0" smtClean="0"/>
              <a:t>feed stuffs for production  that will fast track animal agriculture in a challenged economy </a:t>
            </a:r>
          </a:p>
          <a:p>
            <a:pPr algn="just"/>
            <a:r>
              <a:rPr lang="en-US" dirty="0" smtClean="0"/>
              <a:t>Increased local production of alternative nutrient sources </a:t>
            </a:r>
            <a:r>
              <a:rPr lang="en-US" dirty="0" smtClean="0"/>
              <a:t>from </a:t>
            </a:r>
            <a:r>
              <a:rPr lang="en-US" dirty="0" smtClean="0"/>
              <a:t>unconventional feed ingredients to eradicate competition for feed and food stuff between the poultry industry and human population </a:t>
            </a:r>
          </a:p>
          <a:p>
            <a:endParaRPr lang="en-IN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52400"/>
            <a:ext cx="2619375" cy="1581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62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Need of the hour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Scientific documentation</a:t>
            </a:r>
          </a:p>
          <a:p>
            <a:r>
              <a:rPr lang="en-US" dirty="0" smtClean="0"/>
              <a:t>Identification of more &amp; newer resources  </a:t>
            </a:r>
          </a:p>
          <a:p>
            <a:r>
              <a:rPr lang="en-US" dirty="0" smtClean="0"/>
              <a:t>Maximum and minimum level of incorporation</a:t>
            </a:r>
          </a:p>
          <a:p>
            <a:r>
              <a:rPr lang="en-US" dirty="0" smtClean="0"/>
              <a:t>Identifying the incriminating factors </a:t>
            </a:r>
          </a:p>
          <a:p>
            <a:r>
              <a:rPr lang="en-US" dirty="0" smtClean="0"/>
              <a:t>Supplementation of critical micro nutrient </a:t>
            </a:r>
          </a:p>
          <a:p>
            <a:r>
              <a:rPr lang="en-US" dirty="0" smtClean="0"/>
              <a:t>Biotechnology innovations &amp; processing techniques </a:t>
            </a:r>
          </a:p>
          <a:p>
            <a:endParaRPr lang="en-IN" dirty="0"/>
          </a:p>
        </p:txBody>
      </p:sp>
      <p:pic>
        <p:nvPicPr>
          <p:cNvPr id="6147" name="Picture 3" descr="C:\Users\POULTRY SCIENCE\Desktop\SCIENTI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48500" y="0"/>
            <a:ext cx="2095500" cy="2181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525963"/>
          </a:xfrm>
        </p:spPr>
        <p:txBody>
          <a:bodyPr/>
          <a:lstStyle/>
          <a:p>
            <a:pPr algn="just"/>
            <a:r>
              <a:rPr lang="en-US" dirty="0" smtClean="0"/>
              <a:t>Adoption of alternative feed resources in poultry nutrition will be a sure way to achieve the strategic plans on suitable animal production for national food security and poverty alleviation. </a:t>
            </a:r>
          </a:p>
          <a:p>
            <a:endParaRPr lang="en-IN" dirty="0"/>
          </a:p>
        </p:txBody>
      </p:sp>
      <p:pic>
        <p:nvPicPr>
          <p:cNvPr id="7171" name="Picture 3" descr="C:\Users\POULTRY SCIENCE\Desktop\ALTERNATI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962400"/>
            <a:ext cx="3908834" cy="251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2" name="Picture 4" descr="C:\Users\POULTRY SCIENCE\Desktop\EGG EATIN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4191000"/>
            <a:ext cx="3581400" cy="24050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7" name="Right Arrow 6"/>
          <p:cNvSpPr/>
          <p:nvPr/>
        </p:nvSpPr>
        <p:spPr>
          <a:xfrm>
            <a:off x="4267200" y="50292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981200"/>
            <a:ext cx="769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b="1" i="1" dirty="0" smtClean="0">
                <a:solidFill>
                  <a:srgbClr val="00B0F0"/>
                </a:solidFill>
              </a:rPr>
              <a:t>Thanks for your attention</a:t>
            </a:r>
            <a:endParaRPr lang="en-IN" sz="6000" dirty="0">
              <a:solidFill>
                <a:srgbClr val="00B0F0"/>
              </a:solidFill>
            </a:endParaRPr>
          </a:p>
        </p:txBody>
      </p:sp>
      <p:pic>
        <p:nvPicPr>
          <p:cNvPr id="8194" name="Picture 2" descr="C:\Users\POULTRY SCIENCE\Desktop\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429000"/>
            <a:ext cx="2609850" cy="32300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POULTRY SCIENCE\Desktop\Slide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1" y="228600"/>
            <a:ext cx="8382000" cy="640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0"/>
          <a:ext cx="86868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(</a:t>
            </a:r>
            <a:r>
              <a:rPr lang="en-US" sz="2800" i="1" dirty="0" smtClean="0">
                <a:solidFill>
                  <a:srgbClr val="FF0000"/>
                </a:solidFill>
              </a:rPr>
              <a:t>BAHS 2010</a:t>
            </a:r>
            <a:r>
              <a:rPr lang="en-US" dirty="0" smtClean="0"/>
              <a:t>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Population trend</a:t>
            </a:r>
            <a:r>
              <a:rPr lang="en-US" dirty="0" smtClean="0"/>
              <a:t>(</a:t>
            </a:r>
            <a:r>
              <a:rPr lang="en-IN" sz="3100" dirty="0" smtClean="0"/>
              <a:t> Leading broiler meat producers in Asia </a:t>
            </a:r>
            <a:r>
              <a:rPr lang="en-IN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p:pic>
        <p:nvPicPr>
          <p:cNvPr id="4" name="Content Placeholder 3" descr="12-06-05GPTAsiaBroilers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1" y="914400"/>
            <a:ext cx="7620000" cy="54101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 populations </a:t>
            </a:r>
            <a:endParaRPr lang="en-IN" dirty="0"/>
          </a:p>
        </p:txBody>
      </p:sp>
      <p:pic>
        <p:nvPicPr>
          <p:cNvPr id="6" name="Content Placeholder 5" descr="13-4-11Farm2-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39" y="1219200"/>
            <a:ext cx="8223461" cy="4952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676400"/>
          <a:ext cx="84582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33600" y="35052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TOTAL EGGS PRODUCED</a:t>
            </a:r>
            <a:endParaRPr lang="en-IN" sz="24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" y="152400"/>
            <a:ext cx="2143125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OULTRY SCIENCE\Desktop\crop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0"/>
            <a:ext cx="1781175" cy="1185291"/>
          </a:xfrm>
          <a:prstGeom prst="rect">
            <a:avLst/>
          </a:prstGeom>
          <a:noFill/>
        </p:spPr>
      </p:pic>
      <p:pic>
        <p:nvPicPr>
          <p:cNvPr id="2052" name="Picture 4" descr="C:\Users\POULTRY SCIENCE\Desktop\crop 3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1752600"/>
            <a:ext cx="2971800" cy="1168787"/>
          </a:xfrm>
          <a:prstGeom prst="rect">
            <a:avLst/>
          </a:prstGeom>
          <a:noFill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2743200"/>
            <a:ext cx="178117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 descr="C:\Users\POULTRY SCIENCE\Desktop\feed bag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2800" y="2743200"/>
            <a:ext cx="1762125" cy="1762125"/>
          </a:xfrm>
          <a:prstGeom prst="rect">
            <a:avLst/>
          </a:prstGeom>
          <a:noFill/>
        </p:spPr>
      </p:pic>
      <p:pic>
        <p:nvPicPr>
          <p:cNvPr id="2058" name="Picture 10" descr="https://encrypted-tbn3.gstatic.com/images?q=tbn:ANd9GcSzx5MarIbP9FJyfmR0EDm-QPWA4xeaFS31wCu_OEtVV6MfclI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0" y="4953000"/>
            <a:ext cx="2286000" cy="1524001"/>
          </a:xfrm>
          <a:prstGeom prst="rect">
            <a:avLst/>
          </a:prstGeom>
          <a:noFill/>
        </p:spPr>
      </p:pic>
      <p:pic>
        <p:nvPicPr>
          <p:cNvPr id="2059" name="Picture 11" descr="C:\Users\POULTRY SCIENCE\Desktop\man eating food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4800600"/>
            <a:ext cx="2552700" cy="1600200"/>
          </a:xfrm>
          <a:prstGeom prst="rect">
            <a:avLst/>
          </a:prstGeom>
          <a:noFill/>
        </p:spPr>
      </p:pic>
      <p:sp>
        <p:nvSpPr>
          <p:cNvPr id="14" name="Down Arrow 13"/>
          <p:cNvSpPr/>
          <p:nvPr/>
        </p:nvSpPr>
        <p:spPr>
          <a:xfrm>
            <a:off x="4572000" y="1295400"/>
            <a:ext cx="152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Down Arrow 17"/>
          <p:cNvSpPr/>
          <p:nvPr/>
        </p:nvSpPr>
        <p:spPr>
          <a:xfrm flipH="1">
            <a:off x="1828800" y="441960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Down Arrow 18"/>
          <p:cNvSpPr/>
          <p:nvPr/>
        </p:nvSpPr>
        <p:spPr>
          <a:xfrm flipH="1">
            <a:off x="7924800" y="464820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TextBox 20"/>
          <p:cNvSpPr txBox="1"/>
          <p:nvPr/>
        </p:nvSpPr>
        <p:spPr>
          <a:xfrm>
            <a:off x="3276600" y="3429000"/>
            <a:ext cx="34290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 smtClean="0"/>
              <a:t>Competition between food and feed industries for using available resources</a:t>
            </a:r>
            <a:endParaRPr lang="en-IN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429000" y="5105400"/>
            <a:ext cx="312420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 smtClean="0"/>
              <a:t>Increased production cost and added pressure on poultry producers.</a:t>
            </a:r>
            <a:endParaRPr lang="en-IN" b="1" dirty="0"/>
          </a:p>
        </p:txBody>
      </p:sp>
      <p:sp>
        <p:nvSpPr>
          <p:cNvPr id="24" name="Down Arrow 23"/>
          <p:cNvSpPr/>
          <p:nvPr/>
        </p:nvSpPr>
        <p:spPr>
          <a:xfrm flipH="1">
            <a:off x="5029200" y="457200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1391</TotalTime>
  <Words>1247</Words>
  <Application>Microsoft Office PowerPoint</Application>
  <PresentationFormat>On-screen Show (4:3)</PresentationFormat>
  <Paragraphs>323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 </vt:lpstr>
      <vt:lpstr>Introduction </vt:lpstr>
      <vt:lpstr>Slide 3</vt:lpstr>
      <vt:lpstr>Slide 4</vt:lpstr>
      <vt:lpstr>(BAHS 2010)</vt:lpstr>
      <vt:lpstr> Population trend( Leading broiler meat producers in Asia ) </vt:lpstr>
      <vt:lpstr>Layer populations </vt:lpstr>
      <vt:lpstr>Slide 8</vt:lpstr>
      <vt:lpstr>Slide 9</vt:lpstr>
      <vt:lpstr>Feed ingredients </vt:lpstr>
      <vt:lpstr>Slide 11</vt:lpstr>
      <vt:lpstr> </vt:lpstr>
      <vt:lpstr>Feed Prices </vt:lpstr>
      <vt:lpstr> Feed ingredient trend </vt:lpstr>
      <vt:lpstr>Objectives  </vt:lpstr>
      <vt:lpstr>.</vt:lpstr>
      <vt:lpstr>Potentially interesting sources </vt:lpstr>
      <vt:lpstr>Non conventional  ingredients/importance  </vt:lpstr>
      <vt:lpstr>Non conventional  ingredients/importance </vt:lpstr>
      <vt:lpstr>Contd… </vt:lpstr>
      <vt:lpstr>Novel feed resources</vt:lpstr>
      <vt:lpstr>Contd…..</vt:lpstr>
      <vt:lpstr>Limitations to the utilization of alternative feedstuffs </vt:lpstr>
      <vt:lpstr>Slide 24</vt:lpstr>
      <vt:lpstr>Potentials </vt:lpstr>
      <vt:lpstr>Problems</vt:lpstr>
      <vt:lpstr>Contd….Problems</vt:lpstr>
      <vt:lpstr>Contd….Problems</vt:lpstr>
      <vt:lpstr>Prospects </vt:lpstr>
      <vt:lpstr>Contd….Prospects </vt:lpstr>
      <vt:lpstr>Need of the hour </vt:lpstr>
      <vt:lpstr>Slide 32</vt:lpstr>
      <vt:lpstr>Slide 33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Novel feed resources for Poultry Industry: Potentials, Problems &amp; Prospects</dc:title>
  <dc:creator>Poultry</dc:creator>
  <cp:lastModifiedBy>POULTRY SCIENCE</cp:lastModifiedBy>
  <cp:revision>141</cp:revision>
  <dcterms:created xsi:type="dcterms:W3CDTF">2006-08-16T00:00:00Z</dcterms:created>
  <dcterms:modified xsi:type="dcterms:W3CDTF">2014-09-14T06:18:06Z</dcterms:modified>
</cp:coreProperties>
</file>