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0" r:id="rId3"/>
    <p:sldId id="281" r:id="rId4"/>
    <p:sldId id="294" r:id="rId5"/>
    <p:sldId id="283" r:id="rId6"/>
    <p:sldId id="284" r:id="rId7"/>
    <p:sldId id="278" r:id="rId8"/>
    <p:sldId id="291" r:id="rId9"/>
    <p:sldId id="268" r:id="rId10"/>
    <p:sldId id="279" r:id="rId11"/>
    <p:sldId id="270" r:id="rId12"/>
    <p:sldId id="269" r:id="rId13"/>
    <p:sldId id="263" r:id="rId14"/>
    <p:sldId id="272" r:id="rId15"/>
    <p:sldId id="273" r:id="rId16"/>
    <p:sldId id="274" r:id="rId17"/>
    <p:sldId id="295" r:id="rId18"/>
    <p:sldId id="289" r:id="rId19"/>
    <p:sldId id="276" r:id="rId20"/>
    <p:sldId id="290" r:id="rId21"/>
    <p:sldId id="287" r:id="rId22"/>
    <p:sldId id="285" r:id="rId23"/>
    <p:sldId id="286" r:id="rId24"/>
    <p:sldId id="292" r:id="rId25"/>
    <p:sldId id="288" r:id="rId26"/>
    <p:sldId id="297" r:id="rId27"/>
    <p:sldId id="293" r:id="rId28"/>
    <p:sldId id="261" r:id="rId29"/>
    <p:sldId id="299" r:id="rId30"/>
    <p:sldId id="298" r:id="rId31"/>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487" autoAdjust="0"/>
    <p:restoredTop sz="99691" autoAdjust="0"/>
  </p:normalViewPr>
  <p:slideViewPr>
    <p:cSldViewPr>
      <p:cViewPr>
        <p:scale>
          <a:sx n="90" d="100"/>
          <a:sy n="90" d="100"/>
        </p:scale>
        <p:origin x="-105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0BAC91BF-84A9-4A85-B1E4-2C7ABFA0AD46}" type="datetimeFigureOut">
              <a:rPr lang="ar-EG" smtClean="0"/>
              <a:pPr/>
              <a:t>07/07/1437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19B8E59-BF6F-4E72-A079-7F80A8C55FE8}"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0BAC91BF-84A9-4A85-B1E4-2C7ABFA0AD46}" type="datetimeFigureOut">
              <a:rPr lang="ar-EG" smtClean="0"/>
              <a:pPr/>
              <a:t>07/07/1437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19B8E59-BF6F-4E72-A079-7F80A8C55FE8}"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0BAC91BF-84A9-4A85-B1E4-2C7ABFA0AD46}" type="datetimeFigureOut">
              <a:rPr lang="ar-EG" smtClean="0"/>
              <a:pPr/>
              <a:t>07/07/1437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19B8E59-BF6F-4E72-A079-7F80A8C55FE8}" type="slidenum">
              <a:rPr lang="ar-EG" smtClean="0"/>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0BAC91BF-84A9-4A85-B1E4-2C7ABFA0AD46}" type="datetimeFigureOut">
              <a:rPr lang="ar-EG" smtClean="0"/>
              <a:pPr/>
              <a:t>07/07/1437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19B8E59-BF6F-4E72-A079-7F80A8C55FE8}"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AC91BF-84A9-4A85-B1E4-2C7ABFA0AD46}" type="datetimeFigureOut">
              <a:rPr lang="ar-EG" smtClean="0"/>
              <a:pPr/>
              <a:t>07/07/1437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19B8E59-BF6F-4E72-A079-7F80A8C55FE8}" type="slidenum">
              <a:rPr lang="ar-EG" smtClean="0"/>
              <a:pPr/>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0BAC91BF-84A9-4A85-B1E4-2C7ABFA0AD46}" type="datetimeFigureOut">
              <a:rPr lang="ar-EG" smtClean="0"/>
              <a:pPr/>
              <a:t>07/07/1437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19B8E59-BF6F-4E72-A079-7F80A8C55FE8}"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0BAC91BF-84A9-4A85-B1E4-2C7ABFA0AD46}" type="datetimeFigureOut">
              <a:rPr lang="ar-EG" smtClean="0"/>
              <a:pPr/>
              <a:t>07/07/1437</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019B8E59-BF6F-4E72-A079-7F80A8C55FE8}"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0BAC91BF-84A9-4A85-B1E4-2C7ABFA0AD46}" type="datetimeFigureOut">
              <a:rPr lang="ar-EG" smtClean="0"/>
              <a:pPr/>
              <a:t>07/07/1437</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019B8E59-BF6F-4E72-A079-7F80A8C55FE8}"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C91BF-84A9-4A85-B1E4-2C7ABFA0AD46}" type="datetimeFigureOut">
              <a:rPr lang="ar-EG" smtClean="0"/>
              <a:pPr/>
              <a:t>07/07/1437</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019B8E59-BF6F-4E72-A079-7F80A8C55FE8}"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AC91BF-84A9-4A85-B1E4-2C7ABFA0AD46}" type="datetimeFigureOut">
              <a:rPr lang="ar-EG" smtClean="0"/>
              <a:pPr/>
              <a:t>07/07/1437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19B8E59-BF6F-4E72-A079-7F80A8C55FE8}"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AC91BF-84A9-4A85-B1E4-2C7ABFA0AD46}" type="datetimeFigureOut">
              <a:rPr lang="ar-EG" smtClean="0"/>
              <a:pPr/>
              <a:t>07/07/1437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19B8E59-BF6F-4E72-A079-7F80A8C55FE8}" type="slidenum">
              <a:rPr lang="ar-EG" smtClean="0"/>
              <a:pPr/>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BAC91BF-84A9-4A85-B1E4-2C7ABFA0AD46}" type="datetimeFigureOut">
              <a:rPr lang="ar-EG" smtClean="0"/>
              <a:pPr/>
              <a:t>07/07/1437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9B8E59-BF6F-4E72-A079-7F80A8C55FE8}"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2" Type="http://schemas.microsoft.com/office/2007/relationships/hdphoto" Target="NUL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09600"/>
            <a:ext cx="8839200" cy="2381251"/>
          </a:xfrm>
        </p:spPr>
        <p:txBody>
          <a:bodyPr>
            <a:normAutofit fontScale="90000"/>
          </a:bodyPr>
          <a:lstStyle/>
          <a:p>
            <a:r>
              <a:rPr lang="en-US" b="1" dirty="0" smtClean="0"/>
              <a:t>New Findings in the Geomorphology</a:t>
            </a:r>
            <a:br>
              <a:rPr lang="en-US" b="1" dirty="0" smtClean="0"/>
            </a:br>
            <a:r>
              <a:rPr lang="en-US" b="1" dirty="0" smtClean="0"/>
              <a:t>of</a:t>
            </a:r>
            <a:br>
              <a:rPr lang="en-US" b="1" dirty="0" smtClean="0"/>
            </a:br>
            <a:r>
              <a:rPr lang="en-US" b="1" dirty="0" smtClean="0"/>
              <a:t>Egyptian Sand Dunes </a:t>
            </a:r>
            <a:r>
              <a:rPr lang="en-US" dirty="0" smtClean="0"/>
              <a:t/>
            </a:r>
            <a:br>
              <a:rPr lang="en-US" dirty="0" smtClean="0"/>
            </a:br>
            <a:endParaRPr lang="ar-EG" dirty="0"/>
          </a:p>
        </p:txBody>
      </p:sp>
      <p:sp>
        <p:nvSpPr>
          <p:cNvPr id="3" name="Subtitle 2"/>
          <p:cNvSpPr>
            <a:spLocks noGrp="1"/>
          </p:cNvSpPr>
          <p:nvPr>
            <p:ph type="subTitle" idx="1"/>
          </p:nvPr>
        </p:nvSpPr>
        <p:spPr>
          <a:xfrm>
            <a:off x="228600" y="3505200"/>
            <a:ext cx="8763000" cy="3200400"/>
          </a:xfrm>
        </p:spPr>
        <p:txBody>
          <a:bodyPr>
            <a:noAutofit/>
          </a:bodyPr>
          <a:lstStyle/>
          <a:p>
            <a:pPr rtl="0"/>
            <a:r>
              <a:rPr lang="en-US" sz="4000" b="1" dirty="0" smtClean="0">
                <a:solidFill>
                  <a:srgbClr val="FF0000"/>
                </a:solidFill>
              </a:rPr>
              <a:t>Nabil  S  </a:t>
            </a:r>
            <a:r>
              <a:rPr lang="en-US" sz="4000" b="1" dirty="0" err="1" smtClean="0">
                <a:solidFill>
                  <a:srgbClr val="FF0000"/>
                </a:solidFill>
              </a:rPr>
              <a:t>Embabi</a:t>
            </a:r>
            <a:endParaRPr lang="en-US" sz="4000" b="1" dirty="0" smtClean="0">
              <a:solidFill>
                <a:srgbClr val="FF0000"/>
              </a:solidFill>
            </a:endParaRPr>
          </a:p>
          <a:p>
            <a:r>
              <a:rPr lang="en-US" sz="2800" b="1" dirty="0" smtClean="0">
                <a:solidFill>
                  <a:srgbClr val="FF0000"/>
                </a:solidFill>
              </a:rPr>
              <a:t>Professor of Desert Geomorphology</a:t>
            </a:r>
          </a:p>
          <a:p>
            <a:r>
              <a:rPr lang="en-US" sz="2800" b="1" dirty="0" smtClean="0">
                <a:solidFill>
                  <a:srgbClr val="FF0000"/>
                </a:solidFill>
              </a:rPr>
              <a:t>Department of Geography</a:t>
            </a:r>
          </a:p>
          <a:p>
            <a:r>
              <a:rPr lang="en-US" sz="2800" b="1" dirty="0" smtClean="0">
                <a:solidFill>
                  <a:srgbClr val="FF0000"/>
                </a:solidFill>
              </a:rPr>
              <a:t>Faculty of Arts, </a:t>
            </a:r>
            <a:r>
              <a:rPr lang="en-US" sz="2800" b="1" dirty="0" err="1" smtClean="0">
                <a:solidFill>
                  <a:srgbClr val="FF0000"/>
                </a:solidFill>
              </a:rPr>
              <a:t>Ain</a:t>
            </a:r>
            <a:r>
              <a:rPr lang="en-US" sz="2800" b="1" dirty="0" smtClean="0">
                <a:solidFill>
                  <a:srgbClr val="FF0000"/>
                </a:solidFill>
              </a:rPr>
              <a:t> Shams University</a:t>
            </a:r>
          </a:p>
          <a:p>
            <a:r>
              <a:rPr lang="en-US" sz="2800" b="1" dirty="0" smtClean="0">
                <a:solidFill>
                  <a:srgbClr val="FF0000"/>
                </a:solidFill>
              </a:rPr>
              <a:t>Cairo, Egypt</a:t>
            </a:r>
          </a:p>
          <a:p>
            <a:r>
              <a:rPr lang="en-US" sz="2800" dirty="0" smtClean="0">
                <a:solidFill>
                  <a:srgbClr val="FF0000"/>
                </a:solidFill>
              </a:rPr>
              <a:t>E-mail: nabilsayedembabi@gmail.com </a:t>
            </a:r>
            <a:endParaRPr lang="ar-EG" sz="28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noAutofit/>
          </a:bodyPr>
          <a:lstStyle/>
          <a:p>
            <a:pPr rtl="0"/>
            <a:r>
              <a:rPr lang="en-US" sz="3600" b="1" dirty="0" smtClean="0">
                <a:solidFill>
                  <a:srgbClr val="FF0000"/>
                </a:solidFill>
              </a:rPr>
              <a:t>Details of some Linear Dunes</a:t>
            </a:r>
            <a:r>
              <a:rPr lang="en-US" sz="3200" b="1" dirty="0" smtClean="0">
                <a:solidFill>
                  <a:srgbClr val="FF0000"/>
                </a:solidFill>
              </a:rPr>
              <a:t>  </a:t>
            </a:r>
            <a:endParaRPr lang="ar-EG" sz="3200" dirty="0">
              <a:solidFill>
                <a:srgbClr val="FF0000"/>
              </a:solidFill>
            </a:endParaRPr>
          </a:p>
        </p:txBody>
      </p:sp>
      <p:pic>
        <p:nvPicPr>
          <p:cNvPr id="4" name="Content Placeholder 3" descr="Details of some linear Dunes lying at the outhern Side of Wadi El-A'llaqi.jpg"/>
          <p:cNvPicPr>
            <a:picLocks noGrp="1" noChangeAspect="1"/>
          </p:cNvPicPr>
          <p:nvPr>
            <p:ph idx="1"/>
          </p:nvPr>
        </p:nvPicPr>
        <p:blipFill>
          <a:blip r:embed="rId2" cstate="print"/>
          <a:stretch>
            <a:fillRect/>
          </a:stretch>
        </p:blipFill>
        <p:spPr>
          <a:xfrm>
            <a:off x="-34560" y="1066801"/>
            <a:ext cx="9178559" cy="5791200"/>
          </a:xfrm>
        </p:spPr>
      </p:pic>
      <p:sp>
        <p:nvSpPr>
          <p:cNvPr id="5" name="TextBox 4"/>
          <p:cNvSpPr txBox="1"/>
          <p:nvPr/>
        </p:nvSpPr>
        <p:spPr>
          <a:xfrm>
            <a:off x="6629400" y="1981200"/>
            <a:ext cx="1752600" cy="646331"/>
          </a:xfrm>
          <a:prstGeom prst="rect">
            <a:avLst/>
          </a:prstGeom>
          <a:noFill/>
        </p:spPr>
        <p:txBody>
          <a:bodyPr wrap="square" rtlCol="1">
            <a:spAutoFit/>
          </a:bodyPr>
          <a:lstStyle/>
          <a:p>
            <a:pPr algn="l" rtl="0"/>
            <a:r>
              <a:rPr lang="en-US" dirty="0" smtClean="0"/>
              <a:t>B r a n c h I n g</a:t>
            </a:r>
          </a:p>
          <a:p>
            <a:pPr algn="l" rtl="0"/>
            <a:r>
              <a:rPr lang="en-US" dirty="0" smtClean="0"/>
              <a:t>          P a t </a:t>
            </a:r>
            <a:r>
              <a:rPr lang="en-US" dirty="0" err="1" smtClean="0"/>
              <a:t>t</a:t>
            </a:r>
            <a:r>
              <a:rPr lang="en-US" dirty="0" smtClean="0"/>
              <a:t> e r n</a:t>
            </a:r>
            <a:endParaRPr lang="ar-EG" dirty="0"/>
          </a:p>
        </p:txBody>
      </p:sp>
      <p:sp>
        <p:nvSpPr>
          <p:cNvPr id="6" name="TextBox 5"/>
          <p:cNvSpPr txBox="1"/>
          <p:nvPr/>
        </p:nvSpPr>
        <p:spPr>
          <a:xfrm>
            <a:off x="762000" y="3821668"/>
            <a:ext cx="3505200" cy="369332"/>
          </a:xfrm>
          <a:prstGeom prst="rect">
            <a:avLst/>
          </a:prstGeom>
          <a:noFill/>
        </p:spPr>
        <p:txBody>
          <a:bodyPr wrap="square" rtlCol="1">
            <a:spAutoFit/>
          </a:bodyPr>
          <a:lstStyle/>
          <a:p>
            <a:pPr algn="l" rtl="0"/>
            <a:r>
              <a:rPr lang="en-US" dirty="0" smtClean="0"/>
              <a:t>P  a  r  a  l  </a:t>
            </a:r>
            <a:r>
              <a:rPr lang="en-US" dirty="0" err="1" smtClean="0"/>
              <a:t>l</a:t>
            </a:r>
            <a:r>
              <a:rPr lang="en-US" dirty="0" smtClean="0"/>
              <a:t>  e  l       P  a  t  </a:t>
            </a:r>
            <a:r>
              <a:rPr lang="en-US" dirty="0" err="1" smtClean="0"/>
              <a:t>t</a:t>
            </a:r>
            <a:r>
              <a:rPr lang="en-US" dirty="0" smtClean="0"/>
              <a:t>  e  r  n</a:t>
            </a:r>
            <a:endParaRPr lang="ar-E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Autofit/>
          </a:bodyPr>
          <a:lstStyle/>
          <a:p>
            <a:pPr rtl="0"/>
            <a:r>
              <a:rPr lang="en-US" sz="2800" b="1" dirty="0" smtClean="0"/>
              <a:t> </a:t>
            </a:r>
            <a:r>
              <a:rPr lang="en-US" sz="3600" b="1" dirty="0" smtClean="0">
                <a:solidFill>
                  <a:srgbClr val="FF0000"/>
                </a:solidFill>
              </a:rPr>
              <a:t>Linear, </a:t>
            </a:r>
            <a:r>
              <a:rPr lang="en-US" sz="3600" b="1" dirty="0" err="1" smtClean="0">
                <a:solidFill>
                  <a:srgbClr val="FF0000"/>
                </a:solidFill>
              </a:rPr>
              <a:t>Domal</a:t>
            </a:r>
            <a:r>
              <a:rPr lang="en-US" sz="3600" b="1" dirty="0" smtClean="0">
                <a:solidFill>
                  <a:srgbClr val="FF0000"/>
                </a:solidFill>
              </a:rPr>
              <a:t> and Crescent Dunes in </a:t>
            </a:r>
            <a:br>
              <a:rPr lang="en-US" sz="3600" b="1" dirty="0" smtClean="0">
                <a:solidFill>
                  <a:srgbClr val="FF0000"/>
                </a:solidFill>
              </a:rPr>
            </a:br>
            <a:r>
              <a:rPr lang="en-US" sz="3600" b="1" dirty="0" smtClean="0">
                <a:solidFill>
                  <a:srgbClr val="FF0000"/>
                </a:solidFill>
              </a:rPr>
              <a:t>El-</a:t>
            </a:r>
            <a:r>
              <a:rPr lang="en-US" sz="3600" b="1" dirty="0" err="1" smtClean="0">
                <a:solidFill>
                  <a:srgbClr val="FF0000"/>
                </a:solidFill>
              </a:rPr>
              <a:t>A’llaqi</a:t>
            </a:r>
            <a:r>
              <a:rPr lang="en-US" sz="3600" b="1" dirty="0" smtClean="0">
                <a:solidFill>
                  <a:srgbClr val="FF0000"/>
                </a:solidFill>
              </a:rPr>
              <a:t> Field</a:t>
            </a:r>
            <a:endParaRPr lang="ar-EG" sz="3600" b="1" dirty="0">
              <a:solidFill>
                <a:srgbClr val="FF0000"/>
              </a:solidFill>
            </a:endParaRPr>
          </a:p>
        </p:txBody>
      </p:sp>
      <p:pic>
        <p:nvPicPr>
          <p:cNvPr id="4" name="Content Placeholder 3" descr="Linear Dunes transformed into domal dunes to the south of Wadi Ellaqi.jpg"/>
          <p:cNvPicPr>
            <a:picLocks noGrp="1" noChangeAspect="1"/>
          </p:cNvPicPr>
          <p:nvPr>
            <p:ph idx="1"/>
          </p:nvPr>
        </p:nvPicPr>
        <p:blipFill>
          <a:blip r:embed="rId2" cstate="print"/>
          <a:stretch>
            <a:fillRect/>
          </a:stretch>
        </p:blipFill>
        <p:spPr>
          <a:xfrm>
            <a:off x="0" y="1219200"/>
            <a:ext cx="9162040" cy="5410201"/>
          </a:xfrm>
        </p:spPr>
      </p:pic>
      <p:sp>
        <p:nvSpPr>
          <p:cNvPr id="6" name="TextBox 5"/>
          <p:cNvSpPr txBox="1"/>
          <p:nvPr/>
        </p:nvSpPr>
        <p:spPr>
          <a:xfrm>
            <a:off x="2057400" y="1905000"/>
            <a:ext cx="1143000" cy="369332"/>
          </a:xfrm>
          <a:prstGeom prst="rect">
            <a:avLst/>
          </a:prstGeom>
          <a:noFill/>
        </p:spPr>
        <p:txBody>
          <a:bodyPr wrap="square" rtlCol="1">
            <a:spAutoFit/>
          </a:bodyPr>
          <a:lstStyle/>
          <a:p>
            <a:pPr algn="r" rtl="0"/>
            <a:r>
              <a:rPr lang="en-US" b="1" dirty="0" smtClean="0"/>
              <a:t>W  A  D  I</a:t>
            </a:r>
            <a:endParaRPr lang="ar-EG" b="1" dirty="0"/>
          </a:p>
        </p:txBody>
      </p:sp>
      <p:sp>
        <p:nvSpPr>
          <p:cNvPr id="7" name="TextBox 6"/>
          <p:cNvSpPr txBox="1"/>
          <p:nvPr/>
        </p:nvSpPr>
        <p:spPr>
          <a:xfrm>
            <a:off x="4648200" y="1295400"/>
            <a:ext cx="2320228" cy="369332"/>
          </a:xfrm>
          <a:prstGeom prst="rect">
            <a:avLst/>
          </a:prstGeom>
          <a:noFill/>
        </p:spPr>
        <p:txBody>
          <a:bodyPr wrap="square" rtlCol="1">
            <a:spAutoFit/>
          </a:bodyPr>
          <a:lstStyle/>
          <a:p>
            <a:pPr algn="r" rtl="0"/>
            <a:r>
              <a:rPr lang="en-US" b="1" dirty="0" smtClean="0"/>
              <a:t>E L  -          A’  l  </a:t>
            </a:r>
            <a:r>
              <a:rPr lang="en-US" b="1" dirty="0" err="1" smtClean="0"/>
              <a:t>l</a:t>
            </a:r>
            <a:r>
              <a:rPr lang="en-US" b="1" dirty="0" smtClean="0"/>
              <a:t>  A  Q  I</a:t>
            </a:r>
            <a:endParaRPr lang="ar-EG" b="1" dirty="0"/>
          </a:p>
        </p:txBody>
      </p:sp>
      <p:sp>
        <p:nvSpPr>
          <p:cNvPr id="9" name="TextBox 8"/>
          <p:cNvSpPr txBox="1"/>
          <p:nvPr/>
        </p:nvSpPr>
        <p:spPr>
          <a:xfrm>
            <a:off x="1524000" y="3657600"/>
            <a:ext cx="6553200" cy="369332"/>
          </a:xfrm>
          <a:prstGeom prst="rect">
            <a:avLst/>
          </a:prstGeom>
          <a:noFill/>
        </p:spPr>
        <p:txBody>
          <a:bodyPr wrap="square" rtlCol="1">
            <a:spAutoFit/>
          </a:bodyPr>
          <a:lstStyle/>
          <a:p>
            <a:pPr algn="l" rtl="0"/>
            <a:r>
              <a:rPr lang="en-US" dirty="0" smtClean="0"/>
              <a:t>P  a  r  a  l  </a:t>
            </a:r>
            <a:r>
              <a:rPr lang="en-US" dirty="0" err="1" smtClean="0"/>
              <a:t>l</a:t>
            </a:r>
            <a:r>
              <a:rPr lang="en-US" dirty="0" smtClean="0"/>
              <a:t>  e  l      </a:t>
            </a:r>
            <a:r>
              <a:rPr lang="en-US" dirty="0" err="1" smtClean="0"/>
              <a:t>L</a:t>
            </a:r>
            <a:r>
              <a:rPr lang="en-US" dirty="0" smtClean="0"/>
              <a:t>  I  n  e  a  r      P  a  t  </a:t>
            </a:r>
            <a:r>
              <a:rPr lang="en-US" dirty="0" err="1" smtClean="0"/>
              <a:t>t</a:t>
            </a:r>
            <a:r>
              <a:rPr lang="en-US" dirty="0" smtClean="0"/>
              <a:t>  e  r  n</a:t>
            </a:r>
            <a:endParaRPr lang="ar-EG" dirty="0"/>
          </a:p>
        </p:txBody>
      </p:sp>
      <p:sp>
        <p:nvSpPr>
          <p:cNvPr id="10" name="TextBox 9"/>
          <p:cNvSpPr txBox="1"/>
          <p:nvPr/>
        </p:nvSpPr>
        <p:spPr>
          <a:xfrm>
            <a:off x="2971800" y="4812268"/>
            <a:ext cx="5181600" cy="369332"/>
          </a:xfrm>
          <a:prstGeom prst="rect">
            <a:avLst/>
          </a:prstGeom>
          <a:noFill/>
        </p:spPr>
        <p:txBody>
          <a:bodyPr wrap="square" rtlCol="1">
            <a:spAutoFit/>
          </a:bodyPr>
          <a:lstStyle/>
          <a:p>
            <a:pPr algn="l" rtl="0"/>
            <a:r>
              <a:rPr lang="en-US" dirty="0" smtClean="0"/>
              <a:t>D  o  m  a  l      &amp;     C  r  e  s  c  e  n  t       D  u  n  e  s</a:t>
            </a:r>
            <a:endParaRPr lang="ar-E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pPr rtl="0"/>
            <a:r>
              <a:rPr lang="en-US" sz="3600" b="1" dirty="0" smtClean="0">
                <a:solidFill>
                  <a:srgbClr val="FF0000"/>
                </a:solidFill>
              </a:rPr>
              <a:t>Sinuous, Branching Linear Dunes</a:t>
            </a:r>
            <a:endParaRPr lang="ar-EG" sz="3600" b="1" dirty="0">
              <a:solidFill>
                <a:srgbClr val="FF0000"/>
              </a:solidFill>
            </a:endParaRPr>
          </a:p>
        </p:txBody>
      </p:sp>
      <p:pic>
        <p:nvPicPr>
          <p:cNvPr id="4" name="Content Placeholder 3" descr="Linear dunes crossing the borders to the Sudan.jpg"/>
          <p:cNvPicPr>
            <a:picLocks noGrp="1" noChangeAspect="1"/>
          </p:cNvPicPr>
          <p:nvPr>
            <p:ph idx="1"/>
          </p:nvPr>
        </p:nvPicPr>
        <p:blipFill>
          <a:blip r:embed="rId2" cstate="print"/>
          <a:stretch>
            <a:fillRect/>
          </a:stretch>
        </p:blipFill>
        <p:spPr>
          <a:xfrm>
            <a:off x="1" y="685800"/>
            <a:ext cx="9143999" cy="5638800"/>
          </a:xfrm>
        </p:spPr>
      </p:pic>
      <p:sp>
        <p:nvSpPr>
          <p:cNvPr id="5" name="TextBox 4"/>
          <p:cNvSpPr txBox="1"/>
          <p:nvPr/>
        </p:nvSpPr>
        <p:spPr>
          <a:xfrm>
            <a:off x="76201" y="4507468"/>
            <a:ext cx="8991599" cy="369332"/>
          </a:xfrm>
          <a:prstGeom prst="rect">
            <a:avLst/>
          </a:prstGeom>
          <a:noFill/>
        </p:spPr>
        <p:txBody>
          <a:bodyPr wrap="square" rtlCol="1">
            <a:spAutoFit/>
          </a:bodyPr>
          <a:lstStyle/>
          <a:p>
            <a:pPr algn="l" rtl="0"/>
            <a:r>
              <a:rPr lang="en-US" dirty="0" smtClean="0"/>
              <a:t>                    </a:t>
            </a:r>
            <a:r>
              <a:rPr lang="en-US" b="1" dirty="0" smtClean="0"/>
              <a:t>E   G   Y   P   T   I   A   N   -   S   U   D   A   N   E   S   E        B   O   U   D   A   R   Y</a:t>
            </a:r>
            <a:r>
              <a:rPr lang="en-US" dirty="0" smtClean="0"/>
              <a:t>           </a:t>
            </a:r>
            <a:endParaRPr lang="ar-E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Autofit/>
          </a:bodyPr>
          <a:lstStyle/>
          <a:p>
            <a:pPr rtl="0"/>
            <a:r>
              <a:rPr lang="en-US" sz="3600" b="1" dirty="0" err="1" smtClean="0">
                <a:solidFill>
                  <a:srgbClr val="FF0000"/>
                </a:solidFill>
              </a:rPr>
              <a:t>Domal</a:t>
            </a:r>
            <a:r>
              <a:rPr lang="en-US" sz="3600" b="1" dirty="0" smtClean="0">
                <a:solidFill>
                  <a:srgbClr val="FF0000"/>
                </a:solidFill>
              </a:rPr>
              <a:t> and Crescent Dunes</a:t>
            </a:r>
            <a:endParaRPr lang="ar-EG" sz="3600" b="1" dirty="0">
              <a:solidFill>
                <a:srgbClr val="FF0000"/>
              </a:solidFill>
            </a:endParaRPr>
          </a:p>
        </p:txBody>
      </p:sp>
      <p:pic>
        <p:nvPicPr>
          <p:cNvPr id="4" name="Content Placeholder 3" descr="A dune Field of domal-barchans to the north of Wadi El-Allaqi.jpg"/>
          <p:cNvPicPr>
            <a:picLocks noGrp="1" noChangeAspect="1"/>
          </p:cNvPicPr>
          <p:nvPr>
            <p:ph idx="1"/>
          </p:nvPr>
        </p:nvPicPr>
        <p:blipFill>
          <a:blip r:embed="rId2" cstate="print"/>
          <a:stretch>
            <a:fillRect/>
          </a:stretch>
        </p:blipFill>
        <p:spPr>
          <a:xfrm>
            <a:off x="0" y="990601"/>
            <a:ext cx="9148652" cy="5715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pPr rtl="0"/>
            <a:r>
              <a:rPr lang="en-US" sz="3600" b="1" dirty="0" smtClean="0">
                <a:solidFill>
                  <a:srgbClr val="FF0000"/>
                </a:solidFill>
              </a:rPr>
              <a:t>Sinuous, Branching Linear Dunes</a:t>
            </a:r>
            <a:endParaRPr lang="ar-EG" b="1" dirty="0">
              <a:solidFill>
                <a:srgbClr val="FF0000"/>
              </a:solidFill>
            </a:endParaRPr>
          </a:p>
        </p:txBody>
      </p:sp>
      <p:pic>
        <p:nvPicPr>
          <p:cNvPr id="4" name="Content Placeholder 3" descr="Detailed image for the branching belt of El-Allaqi Dune Field.jpg"/>
          <p:cNvPicPr>
            <a:picLocks noGrp="1" noChangeAspect="1"/>
          </p:cNvPicPr>
          <p:nvPr>
            <p:ph idx="1"/>
          </p:nvPr>
        </p:nvPicPr>
        <p:blipFill>
          <a:blip r:embed="rId2" cstate="print"/>
          <a:stretch>
            <a:fillRect/>
          </a:stretch>
        </p:blipFill>
        <p:spPr>
          <a:xfrm>
            <a:off x="0" y="838200"/>
            <a:ext cx="9127479" cy="525480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Autofit/>
          </a:bodyPr>
          <a:lstStyle/>
          <a:p>
            <a:pPr rtl="0"/>
            <a:r>
              <a:rPr lang="en-US" sz="3600" b="1" dirty="0" smtClean="0">
                <a:solidFill>
                  <a:srgbClr val="FF0000"/>
                </a:solidFill>
              </a:rPr>
              <a:t>Dismantling Linear Dunes into Barchans</a:t>
            </a:r>
            <a:endParaRPr lang="ar-EG" sz="3600" b="1" dirty="0">
              <a:solidFill>
                <a:srgbClr val="FF0000"/>
              </a:solidFill>
            </a:endParaRPr>
          </a:p>
        </p:txBody>
      </p:sp>
      <p:pic>
        <p:nvPicPr>
          <p:cNvPr id="4" name="Content Placeholder 3" descr="El-Allaqi Dune Field A belt of barchans.jpg"/>
          <p:cNvPicPr>
            <a:picLocks noGrp="1" noChangeAspect="1"/>
          </p:cNvPicPr>
          <p:nvPr>
            <p:ph idx="1"/>
          </p:nvPr>
        </p:nvPicPr>
        <p:blipFill>
          <a:blip r:embed="rId2" cstate="print"/>
          <a:stretch>
            <a:fillRect/>
          </a:stretch>
        </p:blipFill>
        <p:spPr>
          <a:xfrm>
            <a:off x="-33505" y="706830"/>
            <a:ext cx="9177505" cy="541933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pPr rtl="0"/>
            <a:r>
              <a:rPr lang="en-US" sz="3600" b="1" dirty="0" smtClean="0">
                <a:solidFill>
                  <a:srgbClr val="FF0000"/>
                </a:solidFill>
              </a:rPr>
              <a:t>Parallel Pattern of Linear Sinuous Dunes</a:t>
            </a:r>
            <a:endParaRPr lang="ar-EG" sz="3600" b="1" dirty="0">
              <a:solidFill>
                <a:srgbClr val="FF0000"/>
              </a:solidFill>
            </a:endParaRPr>
          </a:p>
        </p:txBody>
      </p:sp>
      <p:pic>
        <p:nvPicPr>
          <p:cNvPr id="4" name="Content Placeholder 3" descr="El-Allaqi Dune Field Linear and Lee Dunes.jpg"/>
          <p:cNvPicPr>
            <a:picLocks noGrp="1" noChangeAspect="1"/>
          </p:cNvPicPr>
          <p:nvPr>
            <p:ph idx="1"/>
          </p:nvPr>
        </p:nvPicPr>
        <p:blipFill>
          <a:blip r:embed="rId2" cstate="print"/>
          <a:stretch>
            <a:fillRect/>
          </a:stretch>
        </p:blipFill>
        <p:spPr>
          <a:xfrm>
            <a:off x="-29486" y="838200"/>
            <a:ext cx="9162039" cy="54102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Autofit/>
          </a:bodyPr>
          <a:lstStyle/>
          <a:p>
            <a:pPr rtl="0"/>
            <a:r>
              <a:rPr lang="en-US" sz="3600" b="1" dirty="0" smtClean="0">
                <a:solidFill>
                  <a:srgbClr val="FF0000"/>
                </a:solidFill>
              </a:rPr>
              <a:t>Linear Dunes and Embryonic Barchans Developed side by side </a:t>
            </a:r>
            <a:r>
              <a:rPr lang="en-US" dirty="0" smtClean="0">
                <a:solidFill>
                  <a:srgbClr val="FF0000"/>
                </a:solidFill>
              </a:rPr>
              <a:t>  </a:t>
            </a:r>
            <a:endParaRPr lang="ar-EG" dirty="0">
              <a:solidFill>
                <a:srgbClr val="FF0000"/>
              </a:solidFill>
            </a:endParaRPr>
          </a:p>
        </p:txBody>
      </p:sp>
      <p:pic>
        <p:nvPicPr>
          <p:cNvPr id="4" name="Content Placeholder 3" descr="C:\Users\dr.Ashraf\Desktop\El-A’llaqi Dune Field\14.jpg"/>
          <p:cNvPicPr>
            <a:picLocks noGrp="1"/>
          </p:cNvPicPr>
          <p:nvPr>
            <p:ph idx="1"/>
          </p:nvPr>
        </p:nvPicPr>
        <p:blipFill>
          <a:blip r:embed="rId2" cstate="print"/>
          <a:srcRect/>
          <a:stretch>
            <a:fillRect/>
          </a:stretch>
        </p:blipFill>
        <p:spPr bwMode="auto">
          <a:xfrm>
            <a:off x="228600" y="1143000"/>
            <a:ext cx="8763000" cy="4953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noAutofit/>
          </a:bodyPr>
          <a:lstStyle/>
          <a:p>
            <a:pPr rtl="0"/>
            <a:r>
              <a:rPr lang="en-US" sz="3200" dirty="0" smtClean="0"/>
              <a:t> </a:t>
            </a:r>
            <a:r>
              <a:rPr lang="en-US" sz="3200" b="1" dirty="0" smtClean="0">
                <a:solidFill>
                  <a:srgbClr val="FF0000"/>
                </a:solidFill>
              </a:rPr>
              <a:t>Small Lee Dunes Developed at the leeward Side of </a:t>
            </a:r>
            <a:br>
              <a:rPr lang="en-US" sz="3200" b="1" dirty="0" smtClean="0">
                <a:solidFill>
                  <a:srgbClr val="FF0000"/>
                </a:solidFill>
              </a:rPr>
            </a:br>
            <a:r>
              <a:rPr lang="en-US" sz="3200" b="1" dirty="0" smtClean="0">
                <a:solidFill>
                  <a:srgbClr val="FF0000"/>
                </a:solidFill>
              </a:rPr>
              <a:t>some Vegetation Bushes   </a:t>
            </a:r>
            <a:endParaRPr lang="ar-EG" sz="3200" b="1" dirty="0">
              <a:solidFill>
                <a:srgbClr val="FF0000"/>
              </a:solidFill>
            </a:endParaRPr>
          </a:p>
        </p:txBody>
      </p:sp>
      <p:pic>
        <p:nvPicPr>
          <p:cNvPr id="4" name="Content Placeholder 3" descr="Lee dunes developed in the leeward side of vegetation at the extreme corner of El-A'llaqi field.jpg"/>
          <p:cNvPicPr>
            <a:picLocks noGrp="1" noChangeAspect="1"/>
          </p:cNvPicPr>
          <p:nvPr>
            <p:ph idx="1"/>
          </p:nvPr>
        </p:nvPicPr>
        <p:blipFill>
          <a:blip r:embed="rId2" cstate="print"/>
          <a:stretch>
            <a:fillRect/>
          </a:stretch>
        </p:blipFill>
        <p:spPr>
          <a:xfrm>
            <a:off x="304800" y="1066800"/>
            <a:ext cx="8438862" cy="4983163"/>
          </a:xfrm>
        </p:spPr>
      </p:pic>
      <p:sp>
        <p:nvSpPr>
          <p:cNvPr id="5" name="TextBox 4"/>
          <p:cNvSpPr txBox="1"/>
          <p:nvPr/>
        </p:nvSpPr>
        <p:spPr>
          <a:xfrm>
            <a:off x="838200" y="3733800"/>
            <a:ext cx="1335925" cy="369332"/>
          </a:xfrm>
          <a:prstGeom prst="rect">
            <a:avLst/>
          </a:prstGeom>
          <a:noFill/>
        </p:spPr>
        <p:txBody>
          <a:bodyPr wrap="square" rtlCol="1">
            <a:spAutoFit/>
          </a:bodyPr>
          <a:lstStyle/>
          <a:p>
            <a:pPr algn="l" rtl="0"/>
            <a:r>
              <a:rPr lang="en-US" b="1" dirty="0" smtClean="0"/>
              <a:t>W    a    d    </a:t>
            </a:r>
            <a:r>
              <a:rPr lang="en-US" b="1" dirty="0" err="1" smtClean="0"/>
              <a:t>i</a:t>
            </a:r>
            <a:endParaRPr lang="ar-EG" b="1" dirty="0"/>
          </a:p>
        </p:txBody>
      </p:sp>
      <p:sp>
        <p:nvSpPr>
          <p:cNvPr id="6" name="TextBox 5"/>
          <p:cNvSpPr txBox="1"/>
          <p:nvPr/>
        </p:nvSpPr>
        <p:spPr>
          <a:xfrm>
            <a:off x="3048000" y="5029200"/>
            <a:ext cx="3048000" cy="646331"/>
          </a:xfrm>
          <a:prstGeom prst="rect">
            <a:avLst/>
          </a:prstGeom>
          <a:noFill/>
        </p:spPr>
        <p:txBody>
          <a:bodyPr wrap="square" rtlCol="1">
            <a:spAutoFit/>
          </a:bodyPr>
          <a:lstStyle/>
          <a:p>
            <a:pPr algn="l" rtl="0"/>
            <a:r>
              <a:rPr lang="en-US" b="1" dirty="0" smtClean="0"/>
              <a:t>E   l     -     </a:t>
            </a:r>
          </a:p>
          <a:p>
            <a:pPr algn="l" rtl="0"/>
            <a:r>
              <a:rPr lang="en-US" b="1" dirty="0" smtClean="0"/>
              <a:t>               A’    l    </a:t>
            </a:r>
            <a:r>
              <a:rPr lang="en-US" b="1" dirty="0" err="1" smtClean="0"/>
              <a:t>l</a:t>
            </a:r>
            <a:r>
              <a:rPr lang="en-US" b="1" dirty="0" smtClean="0"/>
              <a:t>    a    q     </a:t>
            </a:r>
            <a:r>
              <a:rPr lang="en-US" b="1" dirty="0" err="1" smtClean="0"/>
              <a:t>i</a:t>
            </a:r>
            <a:endParaRPr lang="ar-EG"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pPr rtl="0"/>
            <a:r>
              <a:rPr lang="en-US" sz="3600" b="1" dirty="0" smtClean="0">
                <a:solidFill>
                  <a:srgbClr val="FF0000"/>
                </a:solidFill>
              </a:rPr>
              <a:t>A Small Basin? In El-</a:t>
            </a:r>
            <a:r>
              <a:rPr lang="en-US" sz="3600" b="1" dirty="0" err="1" smtClean="0">
                <a:solidFill>
                  <a:srgbClr val="FF0000"/>
                </a:solidFill>
              </a:rPr>
              <a:t>A’llaqi</a:t>
            </a:r>
            <a:r>
              <a:rPr lang="en-US" sz="3600" b="1" dirty="0" smtClean="0">
                <a:solidFill>
                  <a:srgbClr val="FF0000"/>
                </a:solidFill>
              </a:rPr>
              <a:t> Dune Field, </a:t>
            </a:r>
            <a:br>
              <a:rPr lang="en-US" sz="3600" b="1" dirty="0" smtClean="0">
                <a:solidFill>
                  <a:srgbClr val="FF0000"/>
                </a:solidFill>
              </a:rPr>
            </a:br>
            <a:r>
              <a:rPr lang="en-US" sz="3600" b="1" dirty="0" smtClean="0">
                <a:solidFill>
                  <a:srgbClr val="FF0000"/>
                </a:solidFill>
              </a:rPr>
              <a:t>with all Dune Forms</a:t>
            </a:r>
            <a:endParaRPr lang="ar-EG" sz="4000" b="1" dirty="0">
              <a:solidFill>
                <a:srgbClr val="FF0000"/>
              </a:solidFill>
            </a:endParaRPr>
          </a:p>
        </p:txBody>
      </p:sp>
      <p:pic>
        <p:nvPicPr>
          <p:cNvPr id="4" name="Content Placeholder 3" descr="A low-lying plot where a variety of dune forms are developed side by side.jpg"/>
          <p:cNvPicPr>
            <a:picLocks noGrp="1" noChangeAspect="1"/>
          </p:cNvPicPr>
          <p:nvPr>
            <p:ph idx="1"/>
          </p:nvPr>
        </p:nvPicPr>
        <p:blipFill>
          <a:blip r:embed="rId2" cstate="print"/>
          <a:stretch>
            <a:fillRect/>
          </a:stretch>
        </p:blipFill>
        <p:spPr>
          <a:xfrm>
            <a:off x="16522" y="1315808"/>
            <a:ext cx="9127478" cy="538979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rtl="0"/>
            <a:r>
              <a:rPr lang="en-US" b="1" dirty="0" smtClean="0"/>
              <a:t>Present-Day Knowledge on Egyptian Sand Dunes </a:t>
            </a:r>
            <a:endParaRPr lang="ar-EG" b="1" dirty="0"/>
          </a:p>
        </p:txBody>
      </p:sp>
      <p:sp>
        <p:nvSpPr>
          <p:cNvPr id="3" name="Content Placeholder 2"/>
          <p:cNvSpPr>
            <a:spLocks noGrp="1"/>
          </p:cNvSpPr>
          <p:nvPr>
            <p:ph idx="1"/>
          </p:nvPr>
        </p:nvSpPr>
        <p:spPr>
          <a:xfrm>
            <a:off x="0" y="1143000"/>
            <a:ext cx="9144000" cy="5715000"/>
          </a:xfrm>
        </p:spPr>
        <p:txBody>
          <a:bodyPr>
            <a:normAutofit fontScale="92500" lnSpcReduction="10000"/>
          </a:bodyPr>
          <a:lstStyle/>
          <a:p>
            <a:pPr algn="l" rtl="0">
              <a:buNone/>
            </a:pPr>
            <a:r>
              <a:rPr lang="en-US" b="1" dirty="0" smtClean="0">
                <a:solidFill>
                  <a:srgbClr val="FF0000"/>
                </a:solidFill>
              </a:rPr>
              <a:t>I) Sand Accumulations: </a:t>
            </a:r>
          </a:p>
          <a:p>
            <a:pPr algn="just" rtl="0">
              <a:buNone/>
            </a:pPr>
            <a:r>
              <a:rPr lang="en-US" sz="2400" dirty="0" smtClean="0"/>
              <a:t>According to previous studies,  sand accumulations are Classified into sand seas and dune fields, depending on two criteria: area and % of sand / dune coverage. In Egypt, a precise definition to differentiate between sand seas and dune fields is presented in 1998 (</a:t>
            </a:r>
            <a:r>
              <a:rPr lang="en-US" sz="2400" dirty="0" err="1" smtClean="0"/>
              <a:t>Embabi</a:t>
            </a:r>
            <a:r>
              <a:rPr lang="en-US" sz="2400" dirty="0" smtClean="0"/>
              <a:t>, 1998). In this study, a sand sea is an area of windblown sand of over 5,000 sq.km, with a sand coverage of more than 50%, whereas dune fields cover smaller areas with dune coverage less than those of sand seas. Accordingly, there are 6 sand seas and 7 dune fields in Egypt. The accompanied map shows that most of these sand accumulations are developed to the west of the Nile Valley (The Western Desert).        </a:t>
            </a:r>
          </a:p>
          <a:p>
            <a:pPr algn="just" rtl="0">
              <a:buNone/>
            </a:pPr>
            <a:r>
              <a:rPr lang="en-US" sz="2400" b="1" dirty="0" smtClean="0">
                <a:solidFill>
                  <a:srgbClr val="FF0000"/>
                </a:solidFill>
              </a:rPr>
              <a:t>II) Dune Forms:</a:t>
            </a:r>
          </a:p>
          <a:p>
            <a:pPr algn="just" rtl="0">
              <a:buNone/>
            </a:pPr>
            <a:r>
              <a:rPr lang="en-US" sz="2400" dirty="0" smtClean="0"/>
              <a:t>     Known major dune forms in Egypt are linear/longitudinal and crescent/ barchans. These two forms are developed in all sand seas and dune fields (</a:t>
            </a:r>
            <a:r>
              <a:rPr lang="en-US" sz="2400" dirty="0" err="1" smtClean="0"/>
              <a:t>Beadnell</a:t>
            </a:r>
            <a:r>
              <a:rPr lang="en-US" sz="2400" dirty="0" smtClean="0"/>
              <a:t>, 1910; Bagnold. 1954; </a:t>
            </a:r>
            <a:r>
              <a:rPr lang="en-US" sz="2400" dirty="0" err="1" smtClean="0"/>
              <a:t>Embabi</a:t>
            </a:r>
            <a:r>
              <a:rPr lang="en-US" sz="2400" dirty="0" smtClean="0"/>
              <a:t>, 2000). Other forms, but less significant are transverse dunes and sand sheets. </a:t>
            </a:r>
          </a:p>
          <a:p>
            <a:pPr algn="just" rtl="0">
              <a:buNone/>
            </a:pPr>
            <a:endParaRPr lang="en-US" sz="2400" b="1" dirty="0" smtClean="0">
              <a:solidFill>
                <a:srgbClr val="FF0000"/>
              </a:solidFill>
            </a:endParaRPr>
          </a:p>
          <a:p>
            <a:pPr algn="just" rtl="0">
              <a:buNone/>
            </a:pPr>
            <a:endParaRPr lang="ar-EG" sz="24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685800"/>
          </a:xfrm>
        </p:spPr>
        <p:txBody>
          <a:bodyPr>
            <a:normAutofit/>
          </a:bodyPr>
          <a:lstStyle/>
          <a:p>
            <a:pPr rtl="0"/>
            <a:r>
              <a:rPr lang="en-US" sz="3600" b="1" dirty="0" smtClean="0">
                <a:solidFill>
                  <a:srgbClr val="FF0000"/>
                </a:solidFill>
              </a:rPr>
              <a:t>Sediments of El-</a:t>
            </a:r>
            <a:r>
              <a:rPr lang="en-US" sz="3600" b="1" dirty="0" err="1" smtClean="0">
                <a:solidFill>
                  <a:srgbClr val="FF0000"/>
                </a:solidFill>
              </a:rPr>
              <a:t>A’llaqi</a:t>
            </a:r>
            <a:r>
              <a:rPr lang="en-US" sz="3600" b="1" dirty="0" smtClean="0">
                <a:solidFill>
                  <a:srgbClr val="FF0000"/>
                </a:solidFill>
              </a:rPr>
              <a:t> Dunes</a:t>
            </a:r>
            <a:endParaRPr lang="ar-EG" sz="3600" b="1" dirty="0">
              <a:solidFill>
                <a:srgbClr val="FF0000"/>
              </a:solidFill>
            </a:endParaRPr>
          </a:p>
        </p:txBody>
      </p:sp>
      <p:sp>
        <p:nvSpPr>
          <p:cNvPr id="3" name="Content Placeholder 2"/>
          <p:cNvSpPr>
            <a:spLocks noGrp="1"/>
          </p:cNvSpPr>
          <p:nvPr>
            <p:ph idx="1"/>
          </p:nvPr>
        </p:nvSpPr>
        <p:spPr>
          <a:xfrm>
            <a:off x="0" y="655637"/>
            <a:ext cx="9144000" cy="5287963"/>
          </a:xfrm>
        </p:spPr>
        <p:txBody>
          <a:bodyPr/>
          <a:lstStyle/>
          <a:p>
            <a:pPr algn="just" rtl="0">
              <a:buNone/>
            </a:pPr>
            <a:r>
              <a:rPr lang="en-US" sz="2400" dirty="0" smtClean="0"/>
              <a:t>1. Due to its location in the extreme southern part of the Eastern Desert no field work was carried out and consequently no information is available about dune sands properties. However, some information can be inferred from Google Earth images.</a:t>
            </a:r>
          </a:p>
          <a:p>
            <a:pPr algn="just" rtl="0">
              <a:buNone/>
            </a:pPr>
            <a:r>
              <a:rPr lang="en-US" sz="2400" dirty="0" smtClean="0"/>
              <a:t>2. These images show two facts:</a:t>
            </a:r>
          </a:p>
          <a:p>
            <a:pPr algn="just" rtl="0">
              <a:buNone/>
            </a:pPr>
            <a:r>
              <a:rPr lang="en-US" sz="2400" dirty="0" smtClean="0"/>
              <a:t>2.1. Most of the El-</a:t>
            </a:r>
            <a:r>
              <a:rPr lang="en-US" sz="2400" dirty="0" err="1" smtClean="0"/>
              <a:t>A’llaqi</a:t>
            </a:r>
            <a:r>
              <a:rPr lang="en-US" sz="2400" dirty="0" smtClean="0"/>
              <a:t> Dune Field lies directly to the south of the southern side of </a:t>
            </a:r>
            <a:r>
              <a:rPr lang="en-US" sz="2400" dirty="0" err="1" smtClean="0"/>
              <a:t>Wadi</a:t>
            </a:r>
            <a:r>
              <a:rPr lang="en-US" sz="2400" dirty="0" smtClean="0"/>
              <a:t> El-</a:t>
            </a:r>
            <a:r>
              <a:rPr lang="en-US" sz="2400" dirty="0" err="1" smtClean="0"/>
              <a:t>A’llaqi</a:t>
            </a:r>
            <a:r>
              <a:rPr lang="en-US" sz="2400" dirty="0" smtClean="0"/>
              <a:t>.</a:t>
            </a:r>
          </a:p>
          <a:p>
            <a:pPr algn="just" rtl="0">
              <a:buNone/>
            </a:pPr>
            <a:r>
              <a:rPr lang="en-US" sz="2400" dirty="0" smtClean="0"/>
              <a:t>2.2. Only a small sub-field of small lee dunes lies to the north of the </a:t>
            </a:r>
            <a:r>
              <a:rPr lang="en-US" sz="2400" dirty="0" err="1" smtClean="0"/>
              <a:t>Wadi</a:t>
            </a:r>
            <a:r>
              <a:rPr lang="en-US" sz="2400" dirty="0" smtClean="0"/>
              <a:t> El-</a:t>
            </a:r>
            <a:r>
              <a:rPr lang="en-US" sz="2400" dirty="0" err="1" smtClean="0"/>
              <a:t>A’llaqi</a:t>
            </a:r>
            <a:r>
              <a:rPr lang="en-US" sz="2400" dirty="0" smtClean="0"/>
              <a:t> on the surface of some </a:t>
            </a:r>
            <a:r>
              <a:rPr lang="en-US" sz="2400" dirty="0" err="1" smtClean="0"/>
              <a:t>wadi</a:t>
            </a:r>
            <a:r>
              <a:rPr lang="en-US" sz="2400" dirty="0" smtClean="0"/>
              <a:t> fans in the extreme eastern part of the Field.    </a:t>
            </a:r>
          </a:p>
          <a:p>
            <a:pPr algn="just" rtl="0">
              <a:buNone/>
            </a:pPr>
            <a:r>
              <a:rPr lang="en-US" sz="2400" b="1" dirty="0" smtClean="0">
                <a:solidFill>
                  <a:srgbClr val="FF0000"/>
                </a:solidFill>
              </a:rPr>
              <a:t>From these two facts, it can be inferred that the sands of El-</a:t>
            </a:r>
            <a:r>
              <a:rPr lang="en-US" sz="2400" b="1" dirty="0" err="1" smtClean="0">
                <a:solidFill>
                  <a:srgbClr val="FF0000"/>
                </a:solidFill>
              </a:rPr>
              <a:t>A’llaqi</a:t>
            </a:r>
            <a:r>
              <a:rPr lang="en-US" sz="2400" b="1" dirty="0" smtClean="0">
                <a:solidFill>
                  <a:srgbClr val="FF0000"/>
                </a:solidFill>
              </a:rPr>
              <a:t> Dune Field are derived from the fluvial sediments either of </a:t>
            </a:r>
            <a:r>
              <a:rPr lang="en-US" sz="2400" b="1" dirty="0" err="1" smtClean="0">
                <a:solidFill>
                  <a:srgbClr val="FF0000"/>
                </a:solidFill>
              </a:rPr>
              <a:t>Wadi</a:t>
            </a:r>
            <a:r>
              <a:rPr lang="en-US" sz="2400" b="1" dirty="0" smtClean="0">
                <a:solidFill>
                  <a:srgbClr val="FF0000"/>
                </a:solidFill>
              </a:rPr>
              <a:t> El-</a:t>
            </a:r>
            <a:r>
              <a:rPr lang="en-US" sz="2400" b="1" dirty="0" err="1" smtClean="0">
                <a:solidFill>
                  <a:srgbClr val="FF0000"/>
                </a:solidFill>
              </a:rPr>
              <a:t>A’llaqi</a:t>
            </a:r>
            <a:r>
              <a:rPr lang="en-US" sz="2400" b="1" dirty="0" smtClean="0">
                <a:solidFill>
                  <a:srgbClr val="FF0000"/>
                </a:solidFill>
              </a:rPr>
              <a:t> or other </a:t>
            </a:r>
            <a:r>
              <a:rPr lang="en-US" sz="2400" b="1" dirty="0" err="1" smtClean="0">
                <a:solidFill>
                  <a:srgbClr val="FF0000"/>
                </a:solidFill>
              </a:rPr>
              <a:t>wadis</a:t>
            </a:r>
            <a:r>
              <a:rPr lang="en-US" sz="2400" b="1" dirty="0" smtClean="0">
                <a:solidFill>
                  <a:srgbClr val="FF0000"/>
                </a:solidFill>
              </a:rPr>
              <a:t>.</a:t>
            </a:r>
            <a:endParaRPr lang="ar-EG" sz="24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09800"/>
            <a:ext cx="8229600" cy="3200400"/>
          </a:xfrm>
        </p:spPr>
        <p:txBody>
          <a:bodyPr>
            <a:normAutofit/>
          </a:bodyPr>
          <a:lstStyle/>
          <a:p>
            <a:pPr rtl="0"/>
            <a:r>
              <a:rPr lang="en-US" b="1" dirty="0" smtClean="0">
                <a:solidFill>
                  <a:srgbClr val="FF0000"/>
                </a:solidFill>
              </a:rPr>
              <a:t>(ii) Giant Ripples</a:t>
            </a:r>
            <a:r>
              <a:rPr lang="en-US" sz="3600" b="1" dirty="0" smtClean="0">
                <a:solidFill>
                  <a:srgbClr val="FF0000"/>
                </a:solidFill>
              </a:rPr>
              <a:t/>
            </a:r>
            <a:br>
              <a:rPr lang="en-US" sz="3600" b="1" dirty="0" smtClean="0">
                <a:solidFill>
                  <a:srgbClr val="FF0000"/>
                </a:solidFill>
              </a:rPr>
            </a:br>
            <a:r>
              <a:rPr lang="en-US" sz="3200" b="1" dirty="0" smtClean="0"/>
              <a:t>1- Location</a:t>
            </a:r>
            <a:br>
              <a:rPr lang="en-US" sz="3200" b="1" dirty="0" smtClean="0"/>
            </a:br>
            <a:r>
              <a:rPr lang="en-US" sz="3200" b="1" dirty="0" smtClean="0"/>
              <a:t>2- Morphology</a:t>
            </a:r>
            <a:br>
              <a:rPr lang="en-US" sz="3200" b="1" dirty="0" smtClean="0"/>
            </a:br>
            <a:r>
              <a:rPr lang="en-US" sz="3200" b="1" dirty="0" smtClean="0"/>
              <a:t>3- Sediments</a:t>
            </a:r>
            <a:r>
              <a:rPr lang="en-US" b="1" dirty="0" smtClean="0"/>
              <a:t/>
            </a:r>
            <a:br>
              <a:rPr lang="en-US" b="1" dirty="0" smtClean="0"/>
            </a:br>
            <a:endParaRPr lang="ar-EG"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normAutofit fontScale="90000"/>
          </a:bodyPr>
          <a:lstStyle/>
          <a:p>
            <a:pPr rtl="0"/>
            <a:r>
              <a:rPr lang="en-US" sz="3200" b="1" dirty="0" smtClean="0">
                <a:cs typeface="+mn-cs"/>
              </a:rPr>
              <a:t/>
            </a:r>
            <a:br>
              <a:rPr lang="en-US" sz="3200" b="1" dirty="0" smtClean="0">
                <a:cs typeface="+mn-cs"/>
              </a:rPr>
            </a:br>
            <a:r>
              <a:rPr lang="en-US" sz="3200" b="1" dirty="0" smtClean="0">
                <a:solidFill>
                  <a:srgbClr val="FF0000"/>
                </a:solidFill>
                <a:cs typeface="+mn-cs"/>
              </a:rPr>
              <a:t>An Air Photo Showing  </a:t>
            </a:r>
            <a:br>
              <a:rPr lang="en-US" sz="3200" b="1" dirty="0" smtClean="0">
                <a:solidFill>
                  <a:srgbClr val="FF0000"/>
                </a:solidFill>
                <a:cs typeface="+mn-cs"/>
              </a:rPr>
            </a:br>
            <a:r>
              <a:rPr lang="en-US" sz="3200" b="1" dirty="0" smtClean="0">
                <a:solidFill>
                  <a:srgbClr val="FF0000"/>
                </a:solidFill>
                <a:cs typeface="+mn-cs"/>
              </a:rPr>
              <a:t>Giant Ripples in the Central Section of </a:t>
            </a:r>
            <a:r>
              <a:rPr lang="en-US" sz="3200" b="1" dirty="0" err="1" smtClean="0">
                <a:solidFill>
                  <a:srgbClr val="FF0000"/>
                </a:solidFill>
                <a:cs typeface="+mn-cs"/>
              </a:rPr>
              <a:t>Ghard</a:t>
            </a:r>
            <a:r>
              <a:rPr lang="en-US" sz="3200" b="1" dirty="0" smtClean="0">
                <a:solidFill>
                  <a:srgbClr val="FF0000"/>
                </a:solidFill>
                <a:cs typeface="+mn-cs"/>
              </a:rPr>
              <a:t> Abu </a:t>
            </a:r>
            <a:r>
              <a:rPr lang="en-US" sz="3200" b="1" dirty="0" err="1" smtClean="0">
                <a:solidFill>
                  <a:srgbClr val="FF0000"/>
                </a:solidFill>
                <a:cs typeface="+mn-cs"/>
              </a:rPr>
              <a:t>Moharik</a:t>
            </a:r>
            <a:endParaRPr lang="ar-EG" sz="3200" b="1" dirty="0">
              <a:solidFill>
                <a:srgbClr val="FF0000"/>
              </a:solidFill>
              <a:cs typeface="+mn-cs"/>
            </a:endParaRPr>
          </a:p>
        </p:txBody>
      </p:sp>
      <p:pic>
        <p:nvPicPr>
          <p:cNvPr id="4" name="Content Placeholder 3" descr="I:\Springer Geomorphology of Egypt\Fig.9.jpg"/>
          <p:cNvPicPr>
            <a:picLocks noGrp="1"/>
          </p:cNvPicPr>
          <p:nvPr>
            <p:ph idx="1"/>
          </p:nvPr>
        </p:nvPicPr>
        <p:blipFill>
          <a:blip r:embed="rId2" cstate="print"/>
          <a:srcRect/>
          <a:stretch>
            <a:fillRect/>
          </a:stretch>
        </p:blipFill>
        <p:spPr bwMode="auto">
          <a:xfrm>
            <a:off x="1447800" y="1219200"/>
            <a:ext cx="6248400" cy="5638800"/>
          </a:xfrm>
          <a:prstGeom prst="rect">
            <a:avLst/>
          </a:prstGeom>
          <a:noFill/>
          <a:ln w="9525">
            <a:noFill/>
            <a:miter lim="800000"/>
            <a:headEnd/>
            <a:tailEnd/>
          </a:ln>
        </p:spPr>
      </p:pic>
      <p:sp>
        <p:nvSpPr>
          <p:cNvPr id="6" name="TextBox 5"/>
          <p:cNvSpPr txBox="1"/>
          <p:nvPr/>
        </p:nvSpPr>
        <p:spPr>
          <a:xfrm>
            <a:off x="4800600" y="1905000"/>
            <a:ext cx="1143000" cy="369332"/>
          </a:xfrm>
          <a:prstGeom prst="rect">
            <a:avLst/>
          </a:prstGeom>
          <a:noFill/>
        </p:spPr>
        <p:txBody>
          <a:bodyPr wrap="square" rtlCol="1">
            <a:spAutoFit/>
          </a:bodyPr>
          <a:lstStyle/>
          <a:p>
            <a:pPr algn="l" rtl="0"/>
            <a:r>
              <a:rPr lang="en-US" b="1" dirty="0" err="1" smtClean="0"/>
              <a:t>Gi</a:t>
            </a:r>
            <a:r>
              <a:rPr lang="en-US" b="1" dirty="0" smtClean="0"/>
              <a:t> A N T</a:t>
            </a:r>
            <a:r>
              <a:rPr lang="en-US" b="1" dirty="0" smtClean="0">
                <a:solidFill>
                  <a:schemeClr val="bg1"/>
                </a:solidFill>
              </a:rPr>
              <a:t> </a:t>
            </a:r>
            <a:endParaRPr lang="ar-EG" b="1" dirty="0">
              <a:solidFill>
                <a:schemeClr val="bg1"/>
              </a:solidFill>
            </a:endParaRPr>
          </a:p>
        </p:txBody>
      </p:sp>
      <p:sp>
        <p:nvSpPr>
          <p:cNvPr id="7" name="TextBox 6"/>
          <p:cNvSpPr txBox="1"/>
          <p:nvPr/>
        </p:nvSpPr>
        <p:spPr>
          <a:xfrm>
            <a:off x="5486400" y="3048000"/>
            <a:ext cx="337131" cy="369332"/>
          </a:xfrm>
          <a:prstGeom prst="rect">
            <a:avLst/>
          </a:prstGeom>
          <a:noFill/>
        </p:spPr>
        <p:txBody>
          <a:bodyPr wrap="square" rtlCol="1">
            <a:spAutoFit/>
          </a:bodyPr>
          <a:lstStyle/>
          <a:p>
            <a:endParaRPr lang="ar-EG" dirty="0"/>
          </a:p>
        </p:txBody>
      </p:sp>
      <p:sp>
        <p:nvSpPr>
          <p:cNvPr id="8" name="TextBox 7"/>
          <p:cNvSpPr txBox="1"/>
          <p:nvPr/>
        </p:nvSpPr>
        <p:spPr>
          <a:xfrm>
            <a:off x="5943600" y="4038600"/>
            <a:ext cx="1066800" cy="369332"/>
          </a:xfrm>
          <a:prstGeom prst="rect">
            <a:avLst/>
          </a:prstGeom>
          <a:noFill/>
        </p:spPr>
        <p:txBody>
          <a:bodyPr wrap="square" rtlCol="1">
            <a:spAutoFit/>
          </a:bodyPr>
          <a:lstStyle/>
          <a:p>
            <a:pPr algn="l" rtl="0"/>
            <a:r>
              <a:rPr lang="en-US" b="1" dirty="0" smtClean="0"/>
              <a:t>RIPPLES</a:t>
            </a:r>
            <a:endParaRPr lang="ar-EG" b="1" dirty="0"/>
          </a:p>
        </p:txBody>
      </p:sp>
      <p:sp>
        <p:nvSpPr>
          <p:cNvPr id="9" name="TextBox 8"/>
          <p:cNvSpPr txBox="1"/>
          <p:nvPr/>
        </p:nvSpPr>
        <p:spPr>
          <a:xfrm>
            <a:off x="3200400" y="1828800"/>
            <a:ext cx="838200" cy="369332"/>
          </a:xfrm>
          <a:prstGeom prst="rect">
            <a:avLst/>
          </a:prstGeom>
          <a:noFill/>
        </p:spPr>
        <p:txBody>
          <a:bodyPr wrap="square" rtlCol="1">
            <a:spAutoFit/>
          </a:bodyPr>
          <a:lstStyle/>
          <a:p>
            <a:pPr algn="l" rtl="0"/>
            <a:r>
              <a:rPr lang="en-US" b="1" dirty="0" smtClean="0"/>
              <a:t>GIANT</a:t>
            </a:r>
            <a:endParaRPr lang="ar-EG" b="1" dirty="0"/>
          </a:p>
        </p:txBody>
      </p:sp>
      <p:sp>
        <p:nvSpPr>
          <p:cNvPr id="10" name="TextBox 9"/>
          <p:cNvSpPr txBox="1"/>
          <p:nvPr/>
        </p:nvSpPr>
        <p:spPr>
          <a:xfrm>
            <a:off x="4648200" y="4724400"/>
            <a:ext cx="1066800" cy="369332"/>
          </a:xfrm>
          <a:prstGeom prst="rect">
            <a:avLst/>
          </a:prstGeom>
          <a:noFill/>
        </p:spPr>
        <p:txBody>
          <a:bodyPr wrap="square" rtlCol="1">
            <a:spAutoFit/>
          </a:bodyPr>
          <a:lstStyle/>
          <a:p>
            <a:pPr algn="l" rtl="0"/>
            <a:r>
              <a:rPr lang="en-US" b="1" dirty="0" smtClean="0"/>
              <a:t>RIPPLES</a:t>
            </a:r>
            <a:endParaRPr lang="ar-EG"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9144000" cy="563562"/>
          </a:xfrm>
        </p:spPr>
        <p:txBody>
          <a:bodyPr>
            <a:noAutofit/>
          </a:bodyPr>
          <a:lstStyle/>
          <a:p>
            <a:pPr rtl="0"/>
            <a:r>
              <a:rPr lang="en-US" sz="2800" b="1" dirty="0" smtClean="0">
                <a:solidFill>
                  <a:srgbClr val="FF0000"/>
                </a:solidFill>
                <a:cs typeface="+mn-cs"/>
              </a:rPr>
              <a:t>A Field Photo for a Giant Ripple in </a:t>
            </a:r>
            <a:r>
              <a:rPr lang="en-US" sz="2800" b="1" dirty="0" err="1" smtClean="0">
                <a:solidFill>
                  <a:srgbClr val="FF0000"/>
                </a:solidFill>
                <a:cs typeface="+mn-cs"/>
              </a:rPr>
              <a:t>Ghard</a:t>
            </a:r>
            <a:r>
              <a:rPr lang="en-US" sz="2800" b="1" dirty="0" smtClean="0">
                <a:solidFill>
                  <a:srgbClr val="FF0000"/>
                </a:solidFill>
                <a:cs typeface="+mn-cs"/>
              </a:rPr>
              <a:t> Abu </a:t>
            </a:r>
            <a:r>
              <a:rPr lang="en-US" sz="2800" b="1" dirty="0" err="1" smtClean="0">
                <a:solidFill>
                  <a:srgbClr val="FF0000"/>
                </a:solidFill>
                <a:cs typeface="+mn-cs"/>
              </a:rPr>
              <a:t>Moharik</a:t>
            </a:r>
            <a:r>
              <a:rPr lang="en-US" sz="3200" b="1" dirty="0" smtClean="0">
                <a:solidFill>
                  <a:srgbClr val="FF0000"/>
                </a:solidFill>
                <a:cs typeface="+mn-cs"/>
              </a:rPr>
              <a:t> </a:t>
            </a:r>
            <a:endParaRPr lang="ar-EG" sz="3200" b="1" dirty="0">
              <a:solidFill>
                <a:srgbClr val="FF0000"/>
              </a:solidFill>
              <a:cs typeface="+mn-cs"/>
            </a:endParaRPr>
          </a:p>
        </p:txBody>
      </p:sp>
      <p:pic>
        <p:nvPicPr>
          <p:cNvPr id="4" name="Content Placeholder 3" descr="I:\Springer Geomorphology of Egypt\DSC00705.JPG"/>
          <p:cNvPicPr>
            <a:picLocks noGrp="1"/>
          </p:cNvPicPr>
          <p:nvPr>
            <p:ph idx="1"/>
          </p:nvPr>
        </p:nvPicPr>
        <p:blipFill>
          <a:blip r:embed="rId2" cstate="print"/>
          <a:srcRect/>
          <a:stretch>
            <a:fillRect/>
          </a:stretch>
        </p:blipFill>
        <p:spPr bwMode="auto">
          <a:xfrm>
            <a:off x="685800" y="685800"/>
            <a:ext cx="7772400" cy="6172200"/>
          </a:xfrm>
          <a:prstGeom prst="rect">
            <a:avLst/>
          </a:prstGeom>
          <a:noFill/>
          <a:ln w="9525">
            <a:noFill/>
            <a:miter lim="800000"/>
            <a:headEnd/>
            <a:tailEnd/>
          </a:ln>
        </p:spPr>
      </p:pic>
      <p:sp>
        <p:nvSpPr>
          <p:cNvPr id="6" name="TextBox 5"/>
          <p:cNvSpPr txBox="1"/>
          <p:nvPr/>
        </p:nvSpPr>
        <p:spPr>
          <a:xfrm>
            <a:off x="685800" y="4114800"/>
            <a:ext cx="1066800" cy="369332"/>
          </a:xfrm>
          <a:prstGeom prst="rect">
            <a:avLst/>
          </a:prstGeom>
          <a:noFill/>
        </p:spPr>
        <p:txBody>
          <a:bodyPr wrap="square" rtlCol="1">
            <a:spAutoFit/>
          </a:bodyPr>
          <a:lstStyle/>
          <a:p>
            <a:pPr algn="l"/>
            <a:r>
              <a:rPr lang="en-US" dirty="0" smtClean="0">
                <a:solidFill>
                  <a:schemeClr val="bg1"/>
                </a:solidFill>
              </a:rPr>
              <a:t>N o r t h </a:t>
            </a:r>
            <a:endParaRPr lang="ar-EG" dirty="0">
              <a:solidFill>
                <a:schemeClr val="bg1"/>
              </a:solidFill>
            </a:endParaRPr>
          </a:p>
        </p:txBody>
      </p:sp>
      <p:sp>
        <p:nvSpPr>
          <p:cNvPr id="8" name="TextBox 7"/>
          <p:cNvSpPr txBox="1"/>
          <p:nvPr/>
        </p:nvSpPr>
        <p:spPr>
          <a:xfrm>
            <a:off x="7110938" y="4114800"/>
            <a:ext cx="1271062" cy="369332"/>
          </a:xfrm>
          <a:prstGeom prst="rect">
            <a:avLst/>
          </a:prstGeom>
          <a:noFill/>
        </p:spPr>
        <p:txBody>
          <a:bodyPr wrap="square" rtlCol="1">
            <a:spAutoFit/>
          </a:bodyPr>
          <a:lstStyle/>
          <a:p>
            <a:r>
              <a:rPr lang="en-US" dirty="0" smtClean="0">
                <a:solidFill>
                  <a:schemeClr val="bg1"/>
                </a:solidFill>
              </a:rPr>
              <a:t>S o u t h </a:t>
            </a:r>
            <a:endParaRPr lang="ar-EG"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563562"/>
          </a:xfrm>
        </p:spPr>
        <p:txBody>
          <a:bodyPr>
            <a:noAutofit/>
          </a:bodyPr>
          <a:lstStyle/>
          <a:p>
            <a:pPr rtl="0"/>
            <a:r>
              <a:rPr lang="en-US" sz="3600" b="1" dirty="0" smtClean="0">
                <a:solidFill>
                  <a:srgbClr val="FF0000"/>
                </a:solidFill>
              </a:rPr>
              <a:t>Sediments of Giant Ripples</a:t>
            </a:r>
            <a:endParaRPr lang="ar-EG" sz="3600" b="1" dirty="0">
              <a:solidFill>
                <a:srgbClr val="FF0000"/>
              </a:solidFill>
            </a:endParaRPr>
          </a:p>
        </p:txBody>
      </p:sp>
      <p:sp>
        <p:nvSpPr>
          <p:cNvPr id="3" name="Content Placeholder 2"/>
          <p:cNvSpPr>
            <a:spLocks noGrp="1"/>
          </p:cNvSpPr>
          <p:nvPr>
            <p:ph idx="1"/>
          </p:nvPr>
        </p:nvSpPr>
        <p:spPr>
          <a:xfrm>
            <a:off x="228600" y="838200"/>
            <a:ext cx="8915400" cy="5135563"/>
          </a:xfrm>
        </p:spPr>
        <p:txBody>
          <a:bodyPr/>
          <a:lstStyle/>
          <a:p>
            <a:pPr algn="justLow" rtl="0">
              <a:buNone/>
            </a:pPr>
            <a:r>
              <a:rPr lang="en-US" sz="2400" dirty="0" smtClean="0"/>
              <a:t>     </a:t>
            </a:r>
            <a:r>
              <a:rPr lang="en-US" sz="2000" dirty="0" smtClean="0"/>
              <a:t>Due to field difficulties, only two samples of sand were taken to investigate the</a:t>
            </a:r>
          </a:p>
          <a:p>
            <a:pPr algn="justLow" rtl="0">
              <a:buNone/>
            </a:pPr>
            <a:r>
              <a:rPr lang="en-US" sz="2000" dirty="0" smtClean="0"/>
              <a:t>properties of  sediments of Giant Ripples: one from the windward side and the</a:t>
            </a:r>
          </a:p>
          <a:p>
            <a:pPr algn="justLow" rtl="0">
              <a:buNone/>
            </a:pPr>
            <a:r>
              <a:rPr lang="en-US" sz="2000" dirty="0" smtClean="0"/>
              <a:t>other from the leeward side of one of these ripples.</a:t>
            </a:r>
          </a:p>
          <a:p>
            <a:pPr algn="justLow" rtl="0">
              <a:buNone/>
            </a:pPr>
            <a:r>
              <a:rPr lang="en-US" sz="2000" b="1" dirty="0" smtClean="0">
                <a:solidFill>
                  <a:srgbClr val="FF0000"/>
                </a:solidFill>
              </a:rPr>
              <a:t>1- Grain Size:</a:t>
            </a:r>
            <a:r>
              <a:rPr lang="en-US" sz="2000" dirty="0" smtClean="0"/>
              <a:t> </a:t>
            </a:r>
          </a:p>
          <a:p>
            <a:pPr algn="justLow" rtl="0">
              <a:buNone/>
            </a:pPr>
            <a:r>
              <a:rPr lang="en-US" sz="1800" dirty="0" smtClean="0"/>
              <a:t>                               </a:t>
            </a:r>
            <a:r>
              <a:rPr lang="en-US" sz="1800" b="1" dirty="0" smtClean="0"/>
              <a:t>Coarse Sand </a:t>
            </a:r>
            <a:r>
              <a:rPr lang="en-US" sz="1600" b="1" dirty="0" smtClean="0"/>
              <a:t>(1-3mm)</a:t>
            </a:r>
            <a:r>
              <a:rPr lang="en-US" sz="2400" b="1" dirty="0" smtClean="0"/>
              <a:t>   </a:t>
            </a:r>
            <a:r>
              <a:rPr lang="en-US" sz="1800" b="1" dirty="0" smtClean="0"/>
              <a:t>Medium Sand </a:t>
            </a:r>
            <a:r>
              <a:rPr lang="en-US" sz="1600" b="1" dirty="0" smtClean="0"/>
              <a:t>(0.5-0.25 mm)</a:t>
            </a:r>
            <a:r>
              <a:rPr lang="en-US" sz="2400" b="1" dirty="0" smtClean="0"/>
              <a:t>     </a:t>
            </a:r>
            <a:r>
              <a:rPr lang="en-US" sz="1800" b="1" dirty="0" smtClean="0"/>
              <a:t>Fine Sand </a:t>
            </a:r>
            <a:r>
              <a:rPr lang="en-US" sz="1600" b="1" dirty="0" smtClean="0"/>
              <a:t>(≥ 0.25 mm)</a:t>
            </a:r>
            <a:r>
              <a:rPr lang="en-US" sz="2400" b="1" dirty="0" smtClean="0"/>
              <a:t>              </a:t>
            </a:r>
          </a:p>
          <a:p>
            <a:pPr algn="justLow" rtl="0">
              <a:buNone/>
            </a:pPr>
            <a:r>
              <a:rPr lang="en-US" sz="1800" dirty="0" smtClean="0"/>
              <a:t>Windward side:       88.00  %                                      10.00 %                                            0.48 %</a:t>
            </a:r>
          </a:p>
          <a:p>
            <a:pPr algn="justLow" rtl="0">
              <a:buNone/>
            </a:pPr>
            <a:r>
              <a:rPr lang="en-US" sz="1800" dirty="0" smtClean="0"/>
              <a:t>Leeward side:             1.92 %                                       45.58 %                                          52.94 %</a:t>
            </a:r>
          </a:p>
          <a:p>
            <a:pPr algn="justLow" rtl="0">
              <a:buNone/>
            </a:pPr>
            <a:endParaRPr lang="en-US" sz="2000" b="1" dirty="0" smtClean="0">
              <a:solidFill>
                <a:srgbClr val="FF0000"/>
              </a:solidFill>
            </a:endParaRPr>
          </a:p>
          <a:p>
            <a:pPr algn="justLow" rtl="0">
              <a:buNone/>
            </a:pPr>
            <a:r>
              <a:rPr lang="en-US" sz="2000" b="1" dirty="0" smtClean="0">
                <a:solidFill>
                  <a:srgbClr val="FF0000"/>
                </a:solidFill>
              </a:rPr>
              <a:t>2- Mineral Composition:</a:t>
            </a:r>
          </a:p>
          <a:p>
            <a:pPr algn="justLow" rtl="0">
              <a:buNone/>
            </a:pPr>
            <a:r>
              <a:rPr lang="en-US" sz="2400" b="1" dirty="0" smtClean="0"/>
              <a:t>                          </a:t>
            </a:r>
            <a:r>
              <a:rPr lang="en-US" sz="1800" dirty="0" err="1" smtClean="0"/>
              <a:t>Epidote</a:t>
            </a:r>
            <a:r>
              <a:rPr lang="en-US" sz="1800" dirty="0" smtClean="0"/>
              <a:t>          Zircon          Tourmaline          Garnet       </a:t>
            </a:r>
            <a:r>
              <a:rPr lang="en-US" sz="2400" b="1" dirty="0" smtClean="0"/>
              <a:t>   </a:t>
            </a:r>
            <a:r>
              <a:rPr lang="en-US" sz="1800" dirty="0" err="1" smtClean="0"/>
              <a:t>Kyanite</a:t>
            </a:r>
            <a:endParaRPr lang="en-US" sz="1800" dirty="0" smtClean="0"/>
          </a:p>
          <a:p>
            <a:pPr algn="justLow" rtl="0">
              <a:buNone/>
            </a:pPr>
            <a:r>
              <a:rPr lang="en-US" sz="1800" dirty="0" smtClean="0"/>
              <a:t>Windward side:</a:t>
            </a:r>
            <a:r>
              <a:rPr lang="en-US" sz="2400" b="1" dirty="0" smtClean="0"/>
              <a:t>       </a:t>
            </a:r>
            <a:r>
              <a:rPr lang="en-US" sz="1800" dirty="0" smtClean="0"/>
              <a:t>60 %</a:t>
            </a:r>
            <a:r>
              <a:rPr lang="en-US" sz="2400" b="1" dirty="0" smtClean="0"/>
              <a:t>           </a:t>
            </a:r>
            <a:r>
              <a:rPr lang="en-US" sz="1800" dirty="0" smtClean="0"/>
              <a:t>15 %                  25 %</a:t>
            </a:r>
          </a:p>
          <a:p>
            <a:pPr algn="justLow" rtl="0">
              <a:buNone/>
            </a:pPr>
            <a:r>
              <a:rPr lang="en-US" sz="1800" dirty="0" smtClean="0"/>
              <a:t>Leeward side:</a:t>
            </a:r>
            <a:r>
              <a:rPr lang="en-US" sz="2400" b="1" dirty="0" smtClean="0"/>
              <a:t>          </a:t>
            </a:r>
            <a:r>
              <a:rPr lang="en-US" sz="1800" dirty="0" smtClean="0"/>
              <a:t>70 %               15 %                     -                     10 %                5 %</a:t>
            </a:r>
            <a:endParaRPr lang="ar-EG"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83162"/>
          </a:xfrm>
        </p:spPr>
        <p:txBody>
          <a:bodyPr>
            <a:normAutofit fontScale="90000"/>
          </a:bodyPr>
          <a:lstStyle/>
          <a:p>
            <a:pPr rtl="0"/>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(iii) Star Dunes</a:t>
            </a:r>
            <a:br>
              <a:rPr lang="en-US" b="1" dirty="0" smtClean="0"/>
            </a:br>
            <a:r>
              <a:rPr lang="en-US" b="1" dirty="0" smtClean="0">
                <a:solidFill>
                  <a:srgbClr val="FF0000"/>
                </a:solidFill>
              </a:rPr>
              <a:t>1- Location</a:t>
            </a:r>
            <a:br>
              <a:rPr lang="en-US" b="1" dirty="0" smtClean="0">
                <a:solidFill>
                  <a:srgbClr val="FF0000"/>
                </a:solidFill>
              </a:rPr>
            </a:br>
            <a:r>
              <a:rPr lang="en-US" b="1" dirty="0" smtClean="0">
                <a:solidFill>
                  <a:srgbClr val="FF0000"/>
                </a:solidFill>
              </a:rPr>
              <a:t>2- Morphology</a:t>
            </a:r>
            <a:br>
              <a:rPr lang="en-US" b="1" dirty="0" smtClean="0">
                <a:solidFill>
                  <a:srgbClr val="FF0000"/>
                </a:solidFill>
              </a:rPr>
            </a:br>
            <a:r>
              <a:rPr lang="en-US" b="1" dirty="0" smtClean="0">
                <a:solidFill>
                  <a:srgbClr val="FF0000"/>
                </a:solidFill>
              </a:rPr>
              <a:t>3- Wind Environment</a:t>
            </a: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endParaRPr lang="ar-EG"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62000"/>
          </a:xfrm>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err="1" smtClean="0"/>
              <a:t>Aaaa</a:t>
            </a:r>
            <a:endParaRPr lang="ar-EG" sz="3200" dirty="0"/>
          </a:p>
        </p:txBody>
      </p:sp>
      <p:pic>
        <p:nvPicPr>
          <p:cNvPr id="4" name="Content Placeholder 3" descr="A Field of star dunes in S Qattara Sand Sea.jpg"/>
          <p:cNvPicPr>
            <a:picLocks noGrp="1" noChangeAspect="1"/>
          </p:cNvPicPr>
          <p:nvPr>
            <p:ph idx="1"/>
          </p:nvPr>
        </p:nvPicPr>
        <p:blipFill>
          <a:blip r:embed="rId2" cstate="print"/>
          <a:stretch>
            <a:fillRect/>
          </a:stretch>
        </p:blipFill>
        <p:spPr>
          <a:xfrm>
            <a:off x="762000" y="1143000"/>
            <a:ext cx="7664605" cy="4525963"/>
          </a:xfrm>
        </p:spPr>
      </p:pic>
      <p:sp>
        <p:nvSpPr>
          <p:cNvPr id="5" name="Rectangle 4"/>
          <p:cNvSpPr/>
          <p:nvPr/>
        </p:nvSpPr>
        <p:spPr>
          <a:xfrm>
            <a:off x="0" y="304800"/>
            <a:ext cx="8991600" cy="646331"/>
          </a:xfrm>
          <a:prstGeom prst="rect">
            <a:avLst/>
          </a:prstGeom>
        </p:spPr>
        <p:txBody>
          <a:bodyPr wrap="square">
            <a:spAutoFit/>
          </a:bodyPr>
          <a:lstStyle/>
          <a:p>
            <a:pPr algn="ctr" rtl="0"/>
            <a:r>
              <a:rPr lang="en-US" sz="3600" b="1" dirty="0" smtClean="0"/>
              <a:t>A Field of Star Dunes, South Qattara Sand Sea </a:t>
            </a:r>
            <a:endParaRPr lang="ar-EG"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371600"/>
          </a:xfrm>
        </p:spPr>
        <p:txBody>
          <a:bodyPr>
            <a:normAutofit/>
          </a:bodyPr>
          <a:lstStyle/>
          <a:p>
            <a:pPr rtl="0"/>
            <a:r>
              <a:rPr lang="ar-EG" sz="3600" b="1" dirty="0" smtClean="0"/>
              <a:t> </a:t>
            </a:r>
            <a:r>
              <a:rPr lang="en-US" sz="3600" b="1" dirty="0" smtClean="0"/>
              <a:t>A Star Dune with Several </a:t>
            </a:r>
            <a:r>
              <a:rPr lang="en-US" sz="3600" b="1" dirty="0" err="1" smtClean="0"/>
              <a:t>Sinious</a:t>
            </a:r>
            <a:r>
              <a:rPr lang="en-US" sz="3600" b="1" dirty="0" smtClean="0"/>
              <a:t> Arms </a:t>
            </a:r>
            <a:br>
              <a:rPr lang="en-US" sz="3600" b="1" dirty="0" smtClean="0"/>
            </a:br>
            <a:r>
              <a:rPr lang="en-US" sz="3600" b="1" dirty="0" smtClean="0"/>
              <a:t>South Qattara Sand Sea</a:t>
            </a:r>
            <a:endParaRPr lang="ar-EG" sz="3600" b="1" dirty="0"/>
          </a:p>
        </p:txBody>
      </p:sp>
      <p:pic>
        <p:nvPicPr>
          <p:cNvPr id="4" name="Content Placeholder 3" descr="أحد الكثبان النجمية في جنوب القطارة.jpg"/>
          <p:cNvPicPr>
            <a:picLocks noGrp="1" noChangeAspect="1"/>
          </p:cNvPicPr>
          <p:nvPr>
            <p:ph idx="1"/>
          </p:nvPr>
        </p:nvPicPr>
        <p:blipFill>
          <a:blip r:embed="rId2" cstate="print"/>
          <a:stretch>
            <a:fillRect/>
          </a:stretch>
        </p:blipFill>
        <p:spPr>
          <a:xfrm>
            <a:off x="-35614" y="1295400"/>
            <a:ext cx="9162038" cy="54102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fontScale="90000"/>
          </a:bodyPr>
          <a:lstStyle/>
          <a:p>
            <a:pPr rtl="0"/>
            <a:r>
              <a:rPr lang="en-US" sz="4000" b="1" dirty="0" smtClean="0"/>
              <a:t>Star Dunes in The Northern Part of the Great Sand Sea, along the Egyptian-Libyan Borders  </a:t>
            </a:r>
            <a:r>
              <a:rPr lang="en-US" b="1" dirty="0" smtClean="0"/>
              <a:t> </a:t>
            </a:r>
            <a:endParaRPr lang="ar-EG" b="1" dirty="0"/>
          </a:p>
        </p:txBody>
      </p:sp>
      <p:pic>
        <p:nvPicPr>
          <p:cNvPr id="6" name="Content Placeholder 5" descr="Star dunes at the northern margin of the Great Sand Dea along both sides of The Egyptian-Libyan Borders 1.jpg"/>
          <p:cNvPicPr>
            <a:picLocks noGrp="1" noChangeAspect="1"/>
          </p:cNvPicPr>
          <p:nvPr>
            <p:ph idx="1"/>
          </p:nvPr>
        </p:nvPicPr>
        <p:blipFill>
          <a:blip r:embed="rId2" cstate="print"/>
          <a:stretch>
            <a:fillRect/>
          </a:stretch>
        </p:blipFill>
        <p:spPr>
          <a:xfrm>
            <a:off x="16135" y="1524000"/>
            <a:ext cx="9137361" cy="5105400"/>
          </a:xfrm>
        </p:spPr>
      </p:pic>
      <p:sp>
        <p:nvSpPr>
          <p:cNvPr id="4" name="TextBox 3"/>
          <p:cNvSpPr txBox="1"/>
          <p:nvPr/>
        </p:nvSpPr>
        <p:spPr>
          <a:xfrm>
            <a:off x="1905000" y="3810000"/>
            <a:ext cx="2590800" cy="369332"/>
          </a:xfrm>
          <a:prstGeom prst="rect">
            <a:avLst/>
          </a:prstGeom>
          <a:noFill/>
        </p:spPr>
        <p:txBody>
          <a:bodyPr wrap="square" rtlCol="1">
            <a:spAutoFit/>
          </a:bodyPr>
          <a:lstStyle/>
          <a:p>
            <a:pPr algn="l" rtl="0"/>
            <a:r>
              <a:rPr lang="en-US" b="1" dirty="0" smtClean="0"/>
              <a:t>L     I     B      Y     A </a:t>
            </a:r>
            <a:r>
              <a:rPr lang="en-US" dirty="0" smtClean="0"/>
              <a:t>  </a:t>
            </a:r>
            <a:endParaRPr lang="ar-EG" dirty="0"/>
          </a:p>
        </p:txBody>
      </p:sp>
      <p:sp>
        <p:nvSpPr>
          <p:cNvPr id="5" name="TextBox 4"/>
          <p:cNvSpPr txBox="1"/>
          <p:nvPr/>
        </p:nvSpPr>
        <p:spPr>
          <a:xfrm>
            <a:off x="5334000" y="3886200"/>
            <a:ext cx="2209800" cy="369332"/>
          </a:xfrm>
          <a:prstGeom prst="rect">
            <a:avLst/>
          </a:prstGeom>
          <a:noFill/>
        </p:spPr>
        <p:txBody>
          <a:bodyPr wrap="square" rtlCol="1">
            <a:spAutoFit/>
          </a:bodyPr>
          <a:lstStyle/>
          <a:p>
            <a:pPr algn="l" rtl="0"/>
            <a:r>
              <a:rPr lang="en-US" b="1" dirty="0" smtClean="0"/>
              <a:t>E     G     Y      P      T</a:t>
            </a:r>
            <a:endParaRPr lang="ar-EG"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fontScale="90000"/>
          </a:bodyPr>
          <a:lstStyle/>
          <a:p>
            <a:pPr rtl="0"/>
            <a:r>
              <a:rPr lang="en-US" sz="4000" b="1" dirty="0" smtClean="0">
                <a:solidFill>
                  <a:srgbClr val="FF0000"/>
                </a:solidFill>
              </a:rPr>
              <a:t>A Field of Star Dunes Along the N Margins of the Empty Quarter in UAE</a:t>
            </a:r>
            <a:endParaRPr lang="ar-EG" sz="4000" b="1" dirty="0">
              <a:solidFill>
                <a:srgbClr val="FF0000"/>
              </a:solidFill>
            </a:endParaRPr>
          </a:p>
        </p:txBody>
      </p:sp>
      <p:pic>
        <p:nvPicPr>
          <p:cNvPr id="1026" name="Picture 2" descr="C:\Users\Dr Nabil\Documents\A Field of Star Dunes along the Northern Margins of the Empty Quarter in UAE.jpg"/>
          <p:cNvPicPr>
            <a:picLocks noGrp="1" noChangeAspect="1" noChangeArrowheads="1"/>
          </p:cNvPicPr>
          <p:nvPr>
            <p:ph idx="1"/>
          </p:nvPr>
        </p:nvPicPr>
        <p:blipFill>
          <a:blip r:embed="rId2" cstate="print"/>
          <a:srcRect/>
          <a:stretch>
            <a:fillRect/>
          </a:stretch>
        </p:blipFill>
        <p:spPr bwMode="auto">
          <a:xfrm>
            <a:off x="76200" y="1295400"/>
            <a:ext cx="8898878" cy="55596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fontScale="90000"/>
          </a:bodyPr>
          <a:lstStyle/>
          <a:p>
            <a:pPr rtl="0"/>
            <a:r>
              <a:rPr lang="en-US" sz="3200" b="1" dirty="0" smtClean="0">
                <a:solidFill>
                  <a:srgbClr val="FF0000"/>
                </a:solidFill>
              </a:rPr>
              <a:t/>
            </a:r>
            <a:br>
              <a:rPr lang="en-US" sz="3200" b="1" dirty="0" smtClean="0">
                <a:solidFill>
                  <a:srgbClr val="FF0000"/>
                </a:solidFill>
              </a:rPr>
            </a:br>
            <a:r>
              <a:rPr lang="en-US" b="1" dirty="0" smtClean="0">
                <a:solidFill>
                  <a:srgbClr val="FF0000"/>
                </a:solidFill>
              </a:rPr>
              <a:t>I) Exploration of Desert Dunes</a:t>
            </a: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 </a:t>
            </a:r>
            <a:endParaRPr lang="ar-EG" sz="3200" b="1" dirty="0">
              <a:solidFill>
                <a:srgbClr val="FF0000"/>
              </a:solidFill>
            </a:endParaRPr>
          </a:p>
        </p:txBody>
      </p:sp>
      <p:sp>
        <p:nvSpPr>
          <p:cNvPr id="3" name="Content Placeholder 2"/>
          <p:cNvSpPr>
            <a:spLocks noGrp="1"/>
          </p:cNvSpPr>
          <p:nvPr>
            <p:ph idx="1"/>
          </p:nvPr>
        </p:nvSpPr>
        <p:spPr>
          <a:xfrm>
            <a:off x="152400" y="762000"/>
            <a:ext cx="8839200" cy="5943600"/>
          </a:xfrm>
        </p:spPr>
        <p:txBody>
          <a:bodyPr>
            <a:normAutofit fontScale="70000" lnSpcReduction="20000"/>
          </a:bodyPr>
          <a:lstStyle/>
          <a:p>
            <a:pPr marL="571500" indent="-571500" algn="just" rtl="0">
              <a:buNone/>
            </a:pPr>
            <a:r>
              <a:rPr lang="en-US" sz="3400" dirty="0" smtClean="0"/>
              <a:t>History of exploration of desert dunes in Egypt can divided into three  </a:t>
            </a:r>
          </a:p>
          <a:p>
            <a:pPr marL="571500" indent="-571500" algn="just" rtl="0">
              <a:buNone/>
            </a:pPr>
            <a:r>
              <a:rPr lang="en-US" sz="3400" dirty="0" smtClean="0"/>
              <a:t>        stages:</a:t>
            </a:r>
          </a:p>
          <a:p>
            <a:pPr marL="571500" indent="-571500" algn="justLow" rtl="0">
              <a:buNone/>
            </a:pPr>
            <a:endParaRPr lang="en-US" sz="3400" dirty="0" smtClean="0"/>
          </a:p>
          <a:p>
            <a:pPr marL="571500" indent="-571500" algn="justLow" rtl="0">
              <a:buNone/>
            </a:pPr>
            <a:r>
              <a:rPr lang="en-US" sz="3400" b="1" dirty="0" smtClean="0">
                <a:solidFill>
                  <a:srgbClr val="FF0000"/>
                </a:solidFill>
              </a:rPr>
              <a:t>1- Field Stage:</a:t>
            </a:r>
            <a:r>
              <a:rPr lang="en-US" sz="3400" dirty="0" smtClean="0"/>
              <a:t> It started from Late 19</a:t>
            </a:r>
            <a:r>
              <a:rPr lang="en-US" sz="3400" baseline="30000" dirty="0" smtClean="0"/>
              <a:t>th</a:t>
            </a:r>
            <a:r>
              <a:rPr lang="en-US" sz="3400" dirty="0" smtClean="0"/>
              <a:t> Century to Mid 20</a:t>
            </a:r>
            <a:r>
              <a:rPr lang="en-US" sz="3400" baseline="30000" dirty="0" smtClean="0"/>
              <a:t>th</a:t>
            </a:r>
            <a:r>
              <a:rPr lang="en-US" sz="3400" dirty="0" smtClean="0"/>
              <a:t> Century. In this stage, there was no other means to get any information on dunes except ground survey.</a:t>
            </a:r>
          </a:p>
          <a:p>
            <a:pPr marL="571500" indent="-571500" algn="justLow" rtl="0">
              <a:buNone/>
            </a:pPr>
            <a:r>
              <a:rPr lang="en-US" sz="3400" dirty="0" smtClean="0"/>
              <a:t> </a:t>
            </a:r>
          </a:p>
          <a:p>
            <a:pPr marL="571500" indent="-571500" algn="just" rtl="0">
              <a:buNone/>
            </a:pPr>
            <a:r>
              <a:rPr lang="en-US" sz="3400" b="1" dirty="0" smtClean="0">
                <a:solidFill>
                  <a:srgbClr val="FF0000"/>
                </a:solidFill>
              </a:rPr>
              <a:t>2- Aerial Photography Stage: </a:t>
            </a:r>
            <a:r>
              <a:rPr lang="en-US" sz="3400" dirty="0" smtClean="0"/>
              <a:t>After World War II, air photos became a significant source  of information not only for dunes, but also for other landforms. They were used also as a tool for map production. Therefore, aerial photography and field survey stood side by side in exploring sand seas and dune fields in this stage.                               </a:t>
            </a:r>
            <a:endParaRPr lang="en-US" sz="3400" dirty="0" smtClean="0">
              <a:solidFill>
                <a:srgbClr val="FF0000"/>
              </a:solidFill>
            </a:endParaRPr>
          </a:p>
          <a:p>
            <a:pPr marL="571500" indent="-571500" algn="l" rtl="0">
              <a:buNone/>
            </a:pPr>
            <a:endParaRPr lang="en-US" sz="3400" b="1" dirty="0" smtClean="0">
              <a:solidFill>
                <a:srgbClr val="FF0000"/>
              </a:solidFill>
            </a:endParaRPr>
          </a:p>
          <a:p>
            <a:pPr marL="571500" indent="-571500" algn="just" rtl="0">
              <a:buNone/>
            </a:pPr>
            <a:r>
              <a:rPr lang="en-US" sz="3400" b="1" dirty="0" smtClean="0">
                <a:solidFill>
                  <a:srgbClr val="FF0000"/>
                </a:solidFill>
              </a:rPr>
              <a:t>3- Space Imagery Stage:</a:t>
            </a:r>
            <a:r>
              <a:rPr lang="en-US" sz="3400" dirty="0" smtClean="0">
                <a:solidFill>
                  <a:srgbClr val="FF0000"/>
                </a:solidFill>
              </a:rPr>
              <a:t> </a:t>
            </a:r>
            <a:r>
              <a:rPr lang="en-US" sz="3400" dirty="0" smtClean="0"/>
              <a:t>Since they cover wide areas, space images were used first to explore regions / wide areas, providing better information on sand accumulations. With the availability of high resolution images, it became possible to explore deserts for </a:t>
            </a:r>
          </a:p>
          <a:p>
            <a:pPr marL="571500" indent="-571500" algn="just" rtl="0">
              <a:buNone/>
            </a:pPr>
            <a:r>
              <a:rPr lang="en-US" sz="3400" dirty="0" smtClean="0"/>
              <a:t>        unknown dune forms, and for small dune fields.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rtl="0"/>
            <a:r>
              <a:rPr lang="en-US" sz="4000" b="1" dirty="0" smtClean="0">
                <a:solidFill>
                  <a:srgbClr val="FF0000"/>
                </a:solidFill>
              </a:rPr>
              <a:t>Conclusion and Discussion</a:t>
            </a:r>
            <a:endParaRPr lang="ar-EG" sz="4000" b="1" dirty="0">
              <a:solidFill>
                <a:srgbClr val="FF0000"/>
              </a:solidFill>
            </a:endParaRPr>
          </a:p>
        </p:txBody>
      </p:sp>
      <p:sp>
        <p:nvSpPr>
          <p:cNvPr id="3" name="Content Placeholder 2"/>
          <p:cNvSpPr>
            <a:spLocks noGrp="1"/>
          </p:cNvSpPr>
          <p:nvPr>
            <p:ph idx="1"/>
          </p:nvPr>
        </p:nvSpPr>
        <p:spPr>
          <a:xfrm>
            <a:off x="76200" y="914400"/>
            <a:ext cx="8991600" cy="5791200"/>
          </a:xfrm>
        </p:spPr>
        <p:txBody>
          <a:bodyPr>
            <a:normAutofit fontScale="92500" lnSpcReduction="10000"/>
          </a:bodyPr>
          <a:lstStyle/>
          <a:p>
            <a:pPr algn="l" rtl="0">
              <a:buNone/>
            </a:pPr>
            <a:r>
              <a:rPr lang="en-US" sz="2800" dirty="0" smtClean="0"/>
              <a:t>The previous presentation shows the following aspects:</a:t>
            </a:r>
          </a:p>
          <a:p>
            <a:pPr algn="just" rtl="0">
              <a:buNone/>
            </a:pPr>
            <a:r>
              <a:rPr lang="en-US" sz="2800" dirty="0" smtClean="0"/>
              <a:t>1- Exploration of Egyptian deserts by high resolution space images and aerial photographs revealed the presence of new </a:t>
            </a:r>
            <a:r>
              <a:rPr lang="en-US" sz="2800" dirty="0" smtClean="0"/>
              <a:t>sand forms </a:t>
            </a:r>
            <a:r>
              <a:rPr lang="en-US" sz="2800" dirty="0" smtClean="0"/>
              <a:t>in some existing sand seas, which were unknown to desert researchers. It also revealed the presence of a new field of dunes in the extreme south of the Eastern Desert along </a:t>
            </a:r>
            <a:r>
              <a:rPr lang="en-US" sz="2800" dirty="0" smtClean="0"/>
              <a:t>Egyptian </a:t>
            </a:r>
            <a:r>
              <a:rPr lang="en-US" sz="2800" dirty="0" smtClean="0"/>
              <a:t>– </a:t>
            </a:r>
            <a:r>
              <a:rPr lang="en-US" sz="2800" dirty="0" smtClean="0"/>
              <a:t>Sudanese </a:t>
            </a:r>
            <a:r>
              <a:rPr lang="en-US" sz="2800" dirty="0" smtClean="0"/>
              <a:t>borders.</a:t>
            </a:r>
          </a:p>
          <a:p>
            <a:pPr algn="just" rtl="0">
              <a:buNone/>
            </a:pPr>
            <a:r>
              <a:rPr lang="en-US" sz="2800" dirty="0" smtClean="0"/>
              <a:t>2- The necessity of field work to verify the information extracted from aerial photographs and space images, and collecting new information which cannot be extracted from images / photos.</a:t>
            </a:r>
          </a:p>
          <a:p>
            <a:pPr algn="just" rtl="0">
              <a:buNone/>
            </a:pPr>
            <a:r>
              <a:rPr lang="en-US" sz="2800" dirty="0" smtClean="0"/>
              <a:t>3- Past and present climatic conditions were responsible for the development of present-day sand dunes in Egypt.</a:t>
            </a:r>
            <a:endParaRPr lang="en-US" sz="2800" b="1" dirty="0" smtClean="0">
              <a:solidFill>
                <a:srgbClr val="FF0000"/>
              </a:solidFill>
            </a:endParaRPr>
          </a:p>
          <a:p>
            <a:pPr algn="just" rtl="0">
              <a:buNone/>
            </a:pPr>
            <a:r>
              <a:rPr lang="en-US" sz="2800" b="1" dirty="0" smtClean="0">
                <a:solidFill>
                  <a:srgbClr val="FF0000"/>
                </a:solidFill>
              </a:rPr>
              <a:t>  </a:t>
            </a:r>
            <a:r>
              <a:rPr lang="en-US" b="1" dirty="0" smtClean="0">
                <a:solidFill>
                  <a:srgbClr val="FF0000"/>
                </a:solidFill>
              </a:rPr>
              <a:t>Our discussion will concentrate on these three aspects or any other aspect which </a:t>
            </a:r>
            <a:r>
              <a:rPr lang="en-US" b="1" smtClean="0">
                <a:solidFill>
                  <a:srgbClr val="FF0000"/>
                </a:solidFill>
              </a:rPr>
              <a:t>could </a:t>
            </a:r>
            <a:r>
              <a:rPr lang="en-US" b="1" smtClean="0">
                <a:solidFill>
                  <a:srgbClr val="FF0000"/>
                </a:solidFill>
              </a:rPr>
              <a:t>be suggested</a:t>
            </a:r>
            <a:r>
              <a:rPr lang="en-US" b="1" dirty="0" smtClean="0">
                <a:solidFill>
                  <a:srgbClr val="FF0000"/>
                </a:solidFill>
              </a:rPr>
              <a:t>. </a:t>
            </a:r>
            <a:endParaRPr lang="ar-EG" sz="36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96962"/>
          </a:xfrm>
        </p:spPr>
        <p:txBody>
          <a:bodyPr>
            <a:normAutofit fontScale="90000"/>
          </a:bodyPr>
          <a:lstStyle/>
          <a:p>
            <a:pPr marL="571500" indent="-571500" rtl="0"/>
            <a:r>
              <a:rPr lang="en-US" b="1" dirty="0" smtClean="0">
                <a:solidFill>
                  <a:srgbClr val="FF0000"/>
                </a:solidFill>
              </a:rPr>
              <a:t> New Findings in the Geomorphology of Egyptian Sand Dunes</a:t>
            </a:r>
          </a:p>
        </p:txBody>
      </p:sp>
      <p:sp>
        <p:nvSpPr>
          <p:cNvPr id="3" name="Content Placeholder 2"/>
          <p:cNvSpPr>
            <a:spLocks noGrp="1"/>
          </p:cNvSpPr>
          <p:nvPr>
            <p:ph idx="1"/>
          </p:nvPr>
        </p:nvSpPr>
        <p:spPr>
          <a:xfrm>
            <a:off x="914400" y="1447800"/>
            <a:ext cx="7467600" cy="5257800"/>
          </a:xfrm>
        </p:spPr>
        <p:txBody>
          <a:bodyPr>
            <a:normAutofit fontScale="25000" lnSpcReduction="20000"/>
          </a:bodyPr>
          <a:lstStyle/>
          <a:p>
            <a:pPr marL="571500" indent="-571500" algn="just" rtl="0">
              <a:buNone/>
            </a:pPr>
            <a:r>
              <a:rPr lang="en-US" sz="11200" b="1" dirty="0" smtClean="0"/>
              <a:t>The search on high resolution images and field investigations revealed three unknown new findings in Egyptian sand dunes:</a:t>
            </a:r>
          </a:p>
          <a:p>
            <a:pPr marL="571500" indent="-571500" algn="just" rtl="0">
              <a:buNone/>
            </a:pPr>
            <a:endParaRPr lang="en-US" sz="11200" b="1" dirty="0" smtClean="0"/>
          </a:p>
          <a:p>
            <a:pPr marL="571500" indent="-571500" algn="just" rtl="0">
              <a:buNone/>
            </a:pPr>
            <a:r>
              <a:rPr lang="en-US" sz="11200" b="1" dirty="0" smtClean="0"/>
              <a:t>1) A new small dune field in the extreme southern part of the Eastern Desert.</a:t>
            </a:r>
          </a:p>
          <a:p>
            <a:pPr marL="571500" indent="-571500" algn="just" rtl="0">
              <a:buNone/>
            </a:pPr>
            <a:endParaRPr lang="en-US" sz="11200" b="1" dirty="0" smtClean="0"/>
          </a:p>
          <a:p>
            <a:pPr marL="571500" indent="-571500" algn="just" rtl="0">
              <a:buNone/>
            </a:pPr>
            <a:r>
              <a:rPr lang="en-US" sz="11200" b="1" dirty="0" smtClean="0"/>
              <a:t>2) Rows of Mega Ripples in </a:t>
            </a:r>
            <a:r>
              <a:rPr lang="en-US" sz="11200" b="1" dirty="0" err="1" smtClean="0"/>
              <a:t>Ghard</a:t>
            </a:r>
            <a:r>
              <a:rPr lang="en-US" sz="11200" b="1" dirty="0" smtClean="0"/>
              <a:t> Abu </a:t>
            </a:r>
            <a:r>
              <a:rPr lang="en-US" sz="11200" b="1" dirty="0" err="1" smtClean="0"/>
              <a:t>Moharik</a:t>
            </a:r>
            <a:r>
              <a:rPr lang="en-US" sz="11200" b="1" dirty="0" smtClean="0"/>
              <a:t> parallel to the main trend of the sea.</a:t>
            </a:r>
          </a:p>
          <a:p>
            <a:pPr marL="571500" indent="-571500" algn="just" rtl="0">
              <a:buNone/>
            </a:pPr>
            <a:endParaRPr lang="en-US" sz="11200" b="1" dirty="0" smtClean="0"/>
          </a:p>
          <a:p>
            <a:pPr marL="571500" indent="-571500" algn="just" rtl="0">
              <a:buNone/>
            </a:pPr>
            <a:r>
              <a:rPr lang="en-US" sz="11200" b="1" dirty="0" smtClean="0"/>
              <a:t>3) The presence of star dunes at the southern fringes of S Qattara Sand Sea and the</a:t>
            </a:r>
          </a:p>
          <a:p>
            <a:pPr marL="571500" indent="-571500" algn="just" rtl="0">
              <a:buNone/>
            </a:pPr>
            <a:r>
              <a:rPr lang="en-US" sz="11200" b="1" dirty="0" smtClean="0"/>
              <a:t>       northern fringes of the Great Sand Sea. 		</a:t>
            </a:r>
            <a:r>
              <a:rPr lang="en-US" sz="8600" b="1" dirty="0" smtClean="0"/>
              <a:t>		</a:t>
            </a:r>
            <a:r>
              <a:rPr lang="en-US" sz="8600" b="1" dirty="0" smtClean="0">
                <a:solidFill>
                  <a:srgbClr val="FF0000"/>
                </a:solidFill>
              </a:rPr>
              <a:t>     </a:t>
            </a:r>
          </a:p>
          <a:p>
            <a:pPr algn="l" rtl="0"/>
            <a:endParaRPr lang="ar-E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914400"/>
          </a:xfrm>
        </p:spPr>
        <p:txBody>
          <a:bodyPr>
            <a:normAutofit fontScale="90000"/>
          </a:bodyPr>
          <a:lstStyle/>
          <a:p>
            <a:pPr rtl="0"/>
            <a:r>
              <a:rPr lang="en-US" sz="3600" b="1" dirty="0" smtClean="0"/>
              <a:t>Distribution of Sand Seas &amp; Dune Fields in Egypt and Location of New Findings </a:t>
            </a:r>
            <a:endParaRPr lang="ar-EG" sz="3600" b="1" dirty="0"/>
          </a:p>
        </p:txBody>
      </p:sp>
      <p:pic>
        <p:nvPicPr>
          <p:cNvPr id="4" name="Content Placeholder 3" descr="C:\Users\Nabil\Documents\Downloads\Bubenzer_Embabi_Ashour_Sand_Egypt_Fig1.jpg"/>
          <p:cNvPicPr>
            <a:picLocks noGrp="1"/>
          </p:cNvPicPr>
          <p:nvPr>
            <p:ph idx="1"/>
          </p:nvPr>
        </p:nvPicPr>
        <p:blipFill>
          <a:blip r:embed="rId2" cstate="print">
            <a:extLst>
              <a:ext uri="{BEBA8EAE-BF5A-486C-A8C5-ECC9F3942E4B}">
                <a14:imgProps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14:imgLayer r:embed="rId12">
                    <a14:imgEffect>
                      <a14:brightnessContrast contrast="40000"/>
                    </a14:imgEffect>
                  </a14:imgLayer>
                </a14:imgProps>
              </a:ext>
            </a:extLst>
          </a:blip>
          <a:srcRect/>
          <a:stretch>
            <a:fillRect/>
          </a:stretch>
        </p:blipFill>
        <p:spPr bwMode="auto">
          <a:xfrm>
            <a:off x="304800" y="1143000"/>
            <a:ext cx="8153400" cy="5638800"/>
          </a:xfrm>
          <a:prstGeom prst="rect">
            <a:avLst/>
          </a:prstGeom>
          <a:noFill/>
          <a:ln w="9525">
            <a:noFill/>
            <a:miter lim="800000"/>
            <a:headEnd/>
            <a:tailEnd/>
          </a:ln>
        </p:spPr>
      </p:pic>
      <p:sp>
        <p:nvSpPr>
          <p:cNvPr id="5" name="5-Point Star 4"/>
          <p:cNvSpPr/>
          <p:nvPr/>
        </p:nvSpPr>
        <p:spPr>
          <a:xfrm>
            <a:off x="6172200" y="6400800"/>
            <a:ext cx="3048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800"/>
          </a:p>
        </p:txBody>
      </p:sp>
      <p:sp>
        <p:nvSpPr>
          <p:cNvPr id="6" name="5-Point Star 5"/>
          <p:cNvSpPr/>
          <p:nvPr/>
        </p:nvSpPr>
        <p:spPr>
          <a:xfrm>
            <a:off x="3810000" y="3733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5-Point Star 6"/>
          <p:cNvSpPr/>
          <p:nvPr/>
        </p:nvSpPr>
        <p:spPr>
          <a:xfrm>
            <a:off x="2438400" y="2971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5-Point Star 7"/>
          <p:cNvSpPr/>
          <p:nvPr/>
        </p:nvSpPr>
        <p:spPr>
          <a:xfrm>
            <a:off x="990600" y="2743200"/>
            <a:ext cx="1524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TextBox 8"/>
          <p:cNvSpPr txBox="1"/>
          <p:nvPr/>
        </p:nvSpPr>
        <p:spPr>
          <a:xfrm>
            <a:off x="6172200" y="6107668"/>
            <a:ext cx="301685" cy="369332"/>
          </a:xfrm>
          <a:prstGeom prst="rect">
            <a:avLst/>
          </a:prstGeom>
          <a:noFill/>
        </p:spPr>
        <p:txBody>
          <a:bodyPr wrap="square" rtlCol="1">
            <a:spAutoFit/>
          </a:bodyPr>
          <a:lstStyle/>
          <a:p>
            <a:r>
              <a:rPr lang="en-US" dirty="0" smtClean="0">
                <a:solidFill>
                  <a:srgbClr val="FF0000"/>
                </a:solidFill>
              </a:rPr>
              <a:t>1</a:t>
            </a:r>
            <a:endParaRPr lang="ar-EG" dirty="0">
              <a:solidFill>
                <a:srgbClr val="FF0000"/>
              </a:solidFill>
            </a:endParaRPr>
          </a:p>
        </p:txBody>
      </p:sp>
      <p:sp>
        <p:nvSpPr>
          <p:cNvPr id="10" name="TextBox 9"/>
          <p:cNvSpPr txBox="1"/>
          <p:nvPr/>
        </p:nvSpPr>
        <p:spPr>
          <a:xfrm>
            <a:off x="3886200" y="3581400"/>
            <a:ext cx="354584" cy="369332"/>
          </a:xfrm>
          <a:prstGeom prst="rect">
            <a:avLst/>
          </a:prstGeom>
          <a:noFill/>
        </p:spPr>
        <p:txBody>
          <a:bodyPr wrap="none" rtlCol="1">
            <a:spAutoFit/>
          </a:bodyPr>
          <a:lstStyle/>
          <a:p>
            <a:pPr algn="l" rtl="0"/>
            <a:r>
              <a:rPr lang="en-US" dirty="0" smtClean="0">
                <a:solidFill>
                  <a:srgbClr val="FF0000"/>
                </a:solidFill>
              </a:rPr>
              <a:t>2 </a:t>
            </a:r>
            <a:endParaRPr lang="ar-EG" dirty="0">
              <a:solidFill>
                <a:srgbClr val="FF0000"/>
              </a:solidFill>
            </a:endParaRPr>
          </a:p>
        </p:txBody>
      </p:sp>
      <p:sp>
        <p:nvSpPr>
          <p:cNvPr id="11" name="TextBox 10"/>
          <p:cNvSpPr txBox="1"/>
          <p:nvPr/>
        </p:nvSpPr>
        <p:spPr>
          <a:xfrm>
            <a:off x="2286000" y="3059668"/>
            <a:ext cx="412292" cy="369332"/>
          </a:xfrm>
          <a:prstGeom prst="rect">
            <a:avLst/>
          </a:prstGeom>
          <a:noFill/>
        </p:spPr>
        <p:txBody>
          <a:bodyPr wrap="none" rtlCol="1">
            <a:spAutoFit/>
          </a:bodyPr>
          <a:lstStyle/>
          <a:p>
            <a:pPr algn="l" rtl="0"/>
            <a:r>
              <a:rPr lang="en-US" dirty="0" smtClean="0">
                <a:solidFill>
                  <a:srgbClr val="FF0000"/>
                </a:solidFill>
              </a:rPr>
              <a:t>3a</a:t>
            </a:r>
            <a:endParaRPr lang="ar-EG" dirty="0">
              <a:solidFill>
                <a:srgbClr val="FF0000"/>
              </a:solidFill>
            </a:endParaRPr>
          </a:p>
        </p:txBody>
      </p:sp>
      <p:sp>
        <p:nvSpPr>
          <p:cNvPr id="12" name="TextBox 11"/>
          <p:cNvSpPr txBox="1"/>
          <p:nvPr/>
        </p:nvSpPr>
        <p:spPr>
          <a:xfrm>
            <a:off x="838200" y="2362200"/>
            <a:ext cx="533400" cy="369332"/>
          </a:xfrm>
          <a:prstGeom prst="rect">
            <a:avLst/>
          </a:prstGeom>
          <a:noFill/>
        </p:spPr>
        <p:txBody>
          <a:bodyPr wrap="square" rtlCol="1">
            <a:spAutoFit/>
          </a:bodyPr>
          <a:lstStyle/>
          <a:p>
            <a:pPr algn="l" rtl="0"/>
            <a:r>
              <a:rPr lang="en-US" dirty="0" smtClean="0">
                <a:solidFill>
                  <a:srgbClr val="FF0000"/>
                </a:solidFill>
              </a:rPr>
              <a:t>3b</a:t>
            </a:r>
            <a:endParaRPr lang="ar-EG" dirty="0">
              <a:solidFill>
                <a:srgbClr val="FF0000"/>
              </a:solidFill>
            </a:endParaRPr>
          </a:p>
        </p:txBody>
      </p:sp>
      <p:sp>
        <p:nvSpPr>
          <p:cNvPr id="13" name="TextBox 12"/>
          <p:cNvSpPr txBox="1"/>
          <p:nvPr/>
        </p:nvSpPr>
        <p:spPr>
          <a:xfrm>
            <a:off x="6781800" y="1371600"/>
            <a:ext cx="1143000" cy="1846659"/>
          </a:xfrm>
          <a:prstGeom prst="rect">
            <a:avLst/>
          </a:prstGeom>
          <a:noFill/>
        </p:spPr>
        <p:txBody>
          <a:bodyPr wrap="square" rtlCol="1">
            <a:spAutoFit/>
          </a:bodyPr>
          <a:lstStyle/>
          <a:p>
            <a:pPr algn="l" rtl="0"/>
            <a:endParaRPr lang="en-US" sz="1000" b="1" dirty="0" smtClean="0">
              <a:solidFill>
                <a:srgbClr val="FF0000"/>
              </a:solidFill>
            </a:endParaRPr>
          </a:p>
          <a:p>
            <a:pPr algn="l" rtl="0"/>
            <a:r>
              <a:rPr lang="en-US" sz="1200" b="1" dirty="0" smtClean="0">
                <a:solidFill>
                  <a:srgbClr val="FF0000"/>
                </a:solidFill>
              </a:rPr>
              <a:t>New  Findings</a:t>
            </a:r>
          </a:p>
          <a:p>
            <a:pPr algn="l" rtl="0"/>
            <a:r>
              <a:rPr lang="en-US" sz="1000" b="1" dirty="0" smtClean="0">
                <a:solidFill>
                  <a:srgbClr val="FF0000"/>
                </a:solidFill>
              </a:rPr>
              <a:t>1- El-</a:t>
            </a:r>
            <a:r>
              <a:rPr lang="en-US" sz="1000" b="1" dirty="0" err="1" smtClean="0">
                <a:solidFill>
                  <a:srgbClr val="FF0000"/>
                </a:solidFill>
              </a:rPr>
              <a:t>A’llaqi</a:t>
            </a:r>
            <a:r>
              <a:rPr lang="en-US" sz="1000" b="1" dirty="0" smtClean="0">
                <a:solidFill>
                  <a:srgbClr val="FF0000"/>
                </a:solidFill>
              </a:rPr>
              <a:t> Dune</a:t>
            </a:r>
          </a:p>
          <a:p>
            <a:pPr algn="l" rtl="0"/>
            <a:r>
              <a:rPr lang="en-US" sz="1000" b="1" dirty="0" smtClean="0">
                <a:solidFill>
                  <a:srgbClr val="FF0000"/>
                </a:solidFill>
              </a:rPr>
              <a:t>     Field     </a:t>
            </a:r>
          </a:p>
          <a:p>
            <a:pPr algn="l" rtl="0"/>
            <a:r>
              <a:rPr lang="en-US" sz="1000" b="1" dirty="0" smtClean="0">
                <a:solidFill>
                  <a:srgbClr val="FF0000"/>
                </a:solidFill>
              </a:rPr>
              <a:t>2- Giant Ripples</a:t>
            </a:r>
          </a:p>
          <a:p>
            <a:pPr algn="l" rtl="0"/>
            <a:r>
              <a:rPr lang="en-US" sz="1000" b="1" dirty="0" smtClean="0">
                <a:solidFill>
                  <a:srgbClr val="FF0000"/>
                </a:solidFill>
              </a:rPr>
              <a:t>     of </a:t>
            </a:r>
            <a:r>
              <a:rPr lang="en-US" sz="1000" b="1" dirty="0" err="1" smtClean="0">
                <a:solidFill>
                  <a:srgbClr val="FF0000"/>
                </a:solidFill>
              </a:rPr>
              <a:t>Ghard</a:t>
            </a:r>
            <a:r>
              <a:rPr lang="en-US" sz="1200" b="1" dirty="0" smtClean="0">
                <a:solidFill>
                  <a:srgbClr val="FF0000"/>
                </a:solidFill>
              </a:rPr>
              <a:t> </a:t>
            </a:r>
            <a:r>
              <a:rPr lang="en-US" sz="1000" b="1" dirty="0" smtClean="0">
                <a:solidFill>
                  <a:srgbClr val="FF0000"/>
                </a:solidFill>
              </a:rPr>
              <a:t>Abu</a:t>
            </a:r>
          </a:p>
          <a:p>
            <a:pPr algn="l" rtl="0"/>
            <a:r>
              <a:rPr lang="en-US" sz="1000" b="1" dirty="0" smtClean="0">
                <a:solidFill>
                  <a:srgbClr val="FF0000"/>
                </a:solidFill>
              </a:rPr>
              <a:t>      </a:t>
            </a:r>
            <a:r>
              <a:rPr lang="en-US" sz="1000" b="1" dirty="0" err="1" smtClean="0">
                <a:solidFill>
                  <a:srgbClr val="FF0000"/>
                </a:solidFill>
              </a:rPr>
              <a:t>Moharik</a:t>
            </a:r>
            <a:endParaRPr lang="en-US" sz="1000" b="1" dirty="0" smtClean="0">
              <a:solidFill>
                <a:srgbClr val="FF0000"/>
              </a:solidFill>
            </a:endParaRPr>
          </a:p>
          <a:p>
            <a:pPr algn="l" rtl="0"/>
            <a:r>
              <a:rPr lang="en-US" sz="1000" b="1" dirty="0" smtClean="0">
                <a:solidFill>
                  <a:srgbClr val="FF0000"/>
                </a:solidFill>
              </a:rPr>
              <a:t>3- Star Dunes: </a:t>
            </a:r>
          </a:p>
          <a:p>
            <a:pPr algn="l" rtl="0"/>
            <a:r>
              <a:rPr lang="en-US" sz="1000" b="1" dirty="0" smtClean="0">
                <a:solidFill>
                  <a:srgbClr val="FF0000"/>
                </a:solidFill>
              </a:rPr>
              <a:t>   a-South Qattara</a:t>
            </a:r>
          </a:p>
          <a:p>
            <a:pPr algn="l" rtl="0"/>
            <a:r>
              <a:rPr lang="en-US" sz="1000" b="1" dirty="0" smtClean="0">
                <a:solidFill>
                  <a:srgbClr val="FF0000"/>
                </a:solidFill>
              </a:rPr>
              <a:t>   b- North Great</a:t>
            </a:r>
          </a:p>
          <a:p>
            <a:pPr algn="l" rtl="0"/>
            <a:r>
              <a:rPr lang="en-US" sz="1000" b="1" dirty="0" smtClean="0">
                <a:solidFill>
                  <a:srgbClr val="FF0000"/>
                </a:solidFill>
              </a:rPr>
              <a:t>   Sand Sea </a:t>
            </a:r>
          </a:p>
        </p:txBody>
      </p:sp>
      <p:sp>
        <p:nvSpPr>
          <p:cNvPr id="14" name="TextBox 13"/>
          <p:cNvSpPr txBox="1"/>
          <p:nvPr/>
        </p:nvSpPr>
        <p:spPr>
          <a:xfrm>
            <a:off x="5709627" y="5468779"/>
            <a:ext cx="1605573" cy="246221"/>
          </a:xfrm>
          <a:prstGeom prst="rect">
            <a:avLst/>
          </a:prstGeom>
          <a:noFill/>
        </p:spPr>
        <p:txBody>
          <a:bodyPr wrap="square" rtlCol="1">
            <a:spAutoFit/>
          </a:bodyPr>
          <a:lstStyle/>
          <a:p>
            <a:pPr algn="l" rtl="0"/>
            <a:r>
              <a:rPr lang="en-US" sz="1000" b="1" dirty="0" smtClean="0">
                <a:solidFill>
                  <a:srgbClr val="FF0000"/>
                </a:solidFill>
              </a:rPr>
              <a:t>14- El-</a:t>
            </a:r>
            <a:r>
              <a:rPr lang="en-US" sz="1000" b="1" dirty="0" err="1" smtClean="0">
                <a:solidFill>
                  <a:srgbClr val="FF0000"/>
                </a:solidFill>
              </a:rPr>
              <a:t>A’llaqi</a:t>
            </a:r>
            <a:r>
              <a:rPr lang="en-US" sz="1000" b="1" dirty="0" smtClean="0">
                <a:solidFill>
                  <a:srgbClr val="FF0000"/>
                </a:solidFill>
              </a:rPr>
              <a:t> Dune Field </a:t>
            </a:r>
            <a:endParaRPr lang="ar-EG"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pPr rtl="0"/>
            <a:r>
              <a:rPr lang="en-US" b="1" dirty="0" smtClean="0">
                <a:solidFill>
                  <a:srgbClr val="FF0000"/>
                </a:solidFill>
              </a:rPr>
              <a:t>(</a:t>
            </a:r>
            <a:r>
              <a:rPr lang="en-US" b="1" dirty="0" err="1" smtClean="0">
                <a:solidFill>
                  <a:srgbClr val="FF0000"/>
                </a:solidFill>
              </a:rPr>
              <a:t>i</a:t>
            </a:r>
            <a:r>
              <a:rPr lang="en-US" b="1" dirty="0" smtClean="0">
                <a:solidFill>
                  <a:srgbClr val="FF0000"/>
                </a:solidFill>
              </a:rPr>
              <a:t>) El-</a:t>
            </a:r>
            <a:r>
              <a:rPr lang="en-US" b="1" dirty="0" err="1" smtClean="0">
                <a:solidFill>
                  <a:srgbClr val="FF0000"/>
                </a:solidFill>
              </a:rPr>
              <a:t>A’llaqi</a:t>
            </a:r>
            <a:r>
              <a:rPr lang="en-US" b="1" dirty="0" smtClean="0">
                <a:solidFill>
                  <a:srgbClr val="FF0000"/>
                </a:solidFill>
              </a:rPr>
              <a:t> Dune Field</a:t>
            </a:r>
            <a:endParaRPr lang="ar-EG" b="1" dirty="0">
              <a:solidFill>
                <a:srgbClr val="FF0000"/>
              </a:solidFill>
            </a:endParaRPr>
          </a:p>
        </p:txBody>
      </p:sp>
      <p:sp>
        <p:nvSpPr>
          <p:cNvPr id="3" name="Subtitle 2"/>
          <p:cNvSpPr>
            <a:spLocks noGrp="1"/>
          </p:cNvSpPr>
          <p:nvPr>
            <p:ph type="subTitle" idx="1"/>
          </p:nvPr>
        </p:nvSpPr>
        <p:spPr>
          <a:xfrm>
            <a:off x="1371600" y="2819400"/>
            <a:ext cx="6400800" cy="1752600"/>
          </a:xfrm>
        </p:spPr>
        <p:txBody>
          <a:bodyPr/>
          <a:lstStyle/>
          <a:p>
            <a:pPr algn="l" rtl="0"/>
            <a:r>
              <a:rPr lang="en-US" b="1" dirty="0" smtClean="0">
                <a:solidFill>
                  <a:schemeClr val="tx1"/>
                </a:solidFill>
              </a:rPr>
              <a:t>1- Location, Dimensions, and Size </a:t>
            </a:r>
          </a:p>
          <a:p>
            <a:pPr algn="l" rtl="0"/>
            <a:r>
              <a:rPr lang="en-US" b="1" dirty="0" smtClean="0">
                <a:solidFill>
                  <a:schemeClr val="tx1"/>
                </a:solidFill>
              </a:rPr>
              <a:t>2- Dune Forms</a:t>
            </a:r>
          </a:p>
          <a:p>
            <a:pPr algn="l" rtl="0"/>
            <a:r>
              <a:rPr lang="en-US" b="1" dirty="0" smtClean="0">
                <a:solidFill>
                  <a:schemeClr val="tx1"/>
                </a:solidFill>
              </a:rPr>
              <a:t>3- Sediments</a:t>
            </a:r>
            <a:endParaRPr lang="ar-EG"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Autofit/>
          </a:bodyPr>
          <a:lstStyle/>
          <a:p>
            <a:pPr rtl="0"/>
            <a:r>
              <a:rPr lang="en-US" sz="4000" b="1" dirty="0" smtClean="0">
                <a:solidFill>
                  <a:srgbClr val="FF0000"/>
                </a:solidFill>
              </a:rPr>
              <a:t>1- Location of El-</a:t>
            </a:r>
            <a:r>
              <a:rPr lang="en-US" sz="4000" b="1" dirty="0" err="1" smtClean="0">
                <a:solidFill>
                  <a:srgbClr val="FF0000"/>
                </a:solidFill>
              </a:rPr>
              <a:t>A’llaqi</a:t>
            </a:r>
            <a:r>
              <a:rPr lang="en-US" sz="4000" b="1" dirty="0" smtClean="0">
                <a:solidFill>
                  <a:srgbClr val="FF0000"/>
                </a:solidFill>
              </a:rPr>
              <a:t> Dune Field</a:t>
            </a:r>
            <a:endParaRPr lang="ar-EG" sz="4800" b="1" dirty="0">
              <a:solidFill>
                <a:srgbClr val="FF0000"/>
              </a:solidFill>
            </a:endParaRPr>
          </a:p>
        </p:txBody>
      </p:sp>
      <p:pic>
        <p:nvPicPr>
          <p:cNvPr id="4" name="Content Placeholder 3" descr="A Google Earth Image of SE Egypt &amp; NE of Sudan showing the location of El-A'llaqi Dune Field.jpg"/>
          <p:cNvPicPr>
            <a:picLocks noGrp="1" noChangeAspect="1"/>
          </p:cNvPicPr>
          <p:nvPr>
            <p:ph idx="1"/>
          </p:nvPr>
        </p:nvPicPr>
        <p:blipFill>
          <a:blip r:embed="rId2" cstate="print"/>
          <a:stretch>
            <a:fillRect/>
          </a:stretch>
        </p:blipFill>
        <p:spPr>
          <a:xfrm>
            <a:off x="-69119" y="1066800"/>
            <a:ext cx="9213119" cy="5486400"/>
          </a:xfrm>
        </p:spPr>
      </p:pic>
      <p:cxnSp>
        <p:nvCxnSpPr>
          <p:cNvPr id="6" name="Straight Connector 5"/>
          <p:cNvCxnSpPr/>
          <p:nvPr/>
        </p:nvCxnSpPr>
        <p:spPr>
          <a:xfrm flipH="1" flipV="1">
            <a:off x="-152400" y="4419600"/>
            <a:ext cx="8229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43200" y="3810000"/>
            <a:ext cx="6400800" cy="584775"/>
          </a:xfrm>
          <a:prstGeom prst="rect">
            <a:avLst/>
          </a:prstGeom>
          <a:noFill/>
        </p:spPr>
        <p:txBody>
          <a:bodyPr wrap="square" rtlCol="1">
            <a:spAutoFit/>
          </a:bodyPr>
          <a:lstStyle/>
          <a:p>
            <a:pPr algn="l" rtl="0"/>
            <a:r>
              <a:rPr lang="en-US" sz="3200" b="1" dirty="0" smtClean="0">
                <a:latin typeface="Castellar" pitchFamily="18" charset="0"/>
              </a:rPr>
              <a:t>E     G     Y     P     T</a:t>
            </a:r>
            <a:r>
              <a:rPr lang="en-US" dirty="0" smtClean="0">
                <a:latin typeface="Castellar" pitchFamily="18" charset="0"/>
              </a:rPr>
              <a:t>   </a:t>
            </a:r>
            <a:endParaRPr lang="ar-EG" dirty="0">
              <a:latin typeface="Castellar" pitchFamily="18" charset="0"/>
            </a:endParaRPr>
          </a:p>
        </p:txBody>
      </p:sp>
      <p:sp>
        <p:nvSpPr>
          <p:cNvPr id="11" name="TextBox 10"/>
          <p:cNvSpPr txBox="1"/>
          <p:nvPr/>
        </p:nvSpPr>
        <p:spPr>
          <a:xfrm>
            <a:off x="2286000" y="4724400"/>
            <a:ext cx="4953000" cy="584775"/>
          </a:xfrm>
          <a:prstGeom prst="rect">
            <a:avLst/>
          </a:prstGeom>
          <a:noFill/>
        </p:spPr>
        <p:txBody>
          <a:bodyPr wrap="square" rtlCol="1">
            <a:spAutoFit/>
          </a:bodyPr>
          <a:lstStyle/>
          <a:p>
            <a:pPr algn="l" rtl="0"/>
            <a:r>
              <a:rPr lang="en-US" sz="3200" b="1" dirty="0" smtClean="0">
                <a:latin typeface="Castellar" pitchFamily="18" charset="0"/>
              </a:rPr>
              <a:t> S     U     D     A     N</a:t>
            </a:r>
            <a:endParaRPr lang="ar-EG" sz="3200" b="1" dirty="0">
              <a:latin typeface="Castellar" pitchFamily="18" charset="0"/>
            </a:endParaRPr>
          </a:p>
        </p:txBody>
      </p:sp>
      <p:sp>
        <p:nvSpPr>
          <p:cNvPr id="12" name="5-Point Star 11"/>
          <p:cNvSpPr/>
          <p:nvPr/>
        </p:nvSpPr>
        <p:spPr>
          <a:xfrm>
            <a:off x="5105400" y="4191000"/>
            <a:ext cx="6096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TextBox 12"/>
          <p:cNvSpPr txBox="1"/>
          <p:nvPr/>
        </p:nvSpPr>
        <p:spPr>
          <a:xfrm>
            <a:off x="6553200" y="1524000"/>
            <a:ext cx="2209800" cy="523220"/>
          </a:xfrm>
          <a:prstGeom prst="rect">
            <a:avLst/>
          </a:prstGeom>
          <a:noFill/>
        </p:spPr>
        <p:txBody>
          <a:bodyPr wrap="square" rtlCol="1">
            <a:spAutoFit/>
          </a:bodyPr>
          <a:lstStyle/>
          <a:p>
            <a:pPr algn="l" rtl="0"/>
            <a:r>
              <a:rPr lang="en-US" sz="2800" dirty="0" smtClean="0">
                <a:solidFill>
                  <a:schemeClr val="bg1"/>
                </a:solidFill>
                <a:latin typeface="Castellar" pitchFamily="18" charset="0"/>
              </a:rPr>
              <a:t> R    E    D    </a:t>
            </a:r>
            <a:endParaRPr lang="ar-EG" sz="2800" dirty="0">
              <a:solidFill>
                <a:schemeClr val="bg1"/>
              </a:solidFill>
              <a:latin typeface="Castellar" pitchFamily="18" charset="0"/>
            </a:endParaRPr>
          </a:p>
        </p:txBody>
      </p:sp>
      <p:sp>
        <p:nvSpPr>
          <p:cNvPr id="14" name="TextBox 13"/>
          <p:cNvSpPr txBox="1"/>
          <p:nvPr/>
        </p:nvSpPr>
        <p:spPr>
          <a:xfrm>
            <a:off x="6477000" y="2590800"/>
            <a:ext cx="2286000" cy="523220"/>
          </a:xfrm>
          <a:prstGeom prst="rect">
            <a:avLst/>
          </a:prstGeom>
          <a:noFill/>
        </p:spPr>
        <p:txBody>
          <a:bodyPr wrap="square" rtlCol="1">
            <a:spAutoFit/>
          </a:bodyPr>
          <a:lstStyle/>
          <a:p>
            <a:pPr algn="l" rtl="0"/>
            <a:r>
              <a:rPr lang="en-US" sz="2800" dirty="0" smtClean="0">
                <a:solidFill>
                  <a:schemeClr val="bg1"/>
                </a:solidFill>
                <a:latin typeface="Castellar" pitchFamily="18" charset="0"/>
              </a:rPr>
              <a:t>   S    E    A</a:t>
            </a:r>
            <a:endParaRPr lang="ar-EG" sz="2800" dirty="0">
              <a:solidFill>
                <a:schemeClr val="bg1"/>
              </a:solidFill>
              <a:latin typeface="Castellar" pitchFamily="18" charset="0"/>
            </a:endParaRPr>
          </a:p>
        </p:txBody>
      </p:sp>
      <p:sp>
        <p:nvSpPr>
          <p:cNvPr id="15" name="TextBox 14"/>
          <p:cNvSpPr txBox="1"/>
          <p:nvPr/>
        </p:nvSpPr>
        <p:spPr>
          <a:xfrm>
            <a:off x="4267200" y="4154269"/>
            <a:ext cx="2895600" cy="646331"/>
          </a:xfrm>
          <a:prstGeom prst="rect">
            <a:avLst/>
          </a:prstGeom>
          <a:noFill/>
        </p:spPr>
        <p:txBody>
          <a:bodyPr wrap="square" rtlCol="1">
            <a:spAutoFit/>
          </a:bodyPr>
          <a:lstStyle/>
          <a:p>
            <a:pPr algn="l" rtl="0"/>
            <a:r>
              <a:rPr lang="en-US" dirty="0" smtClean="0"/>
              <a:t>Location of El-</a:t>
            </a:r>
            <a:r>
              <a:rPr lang="en-US" dirty="0" err="1" smtClean="0"/>
              <a:t>A’llaqi</a:t>
            </a:r>
            <a:endParaRPr lang="en-US" dirty="0" smtClean="0"/>
          </a:p>
          <a:p>
            <a:pPr algn="l" rtl="0"/>
            <a:r>
              <a:rPr lang="en-US" dirty="0" smtClean="0"/>
              <a:t>        Dune Field</a:t>
            </a:r>
            <a:endParaRPr lang="ar-EG" dirty="0"/>
          </a:p>
        </p:txBody>
      </p:sp>
      <p:sp>
        <p:nvSpPr>
          <p:cNvPr id="16" name="TextBox 15"/>
          <p:cNvSpPr txBox="1"/>
          <p:nvPr/>
        </p:nvSpPr>
        <p:spPr>
          <a:xfrm>
            <a:off x="7391400" y="4202668"/>
            <a:ext cx="685800" cy="369332"/>
          </a:xfrm>
          <a:prstGeom prst="rect">
            <a:avLst/>
          </a:prstGeom>
          <a:noFill/>
        </p:spPr>
        <p:txBody>
          <a:bodyPr wrap="square" rtlCol="1">
            <a:spAutoFit/>
          </a:bodyPr>
          <a:lstStyle/>
          <a:p>
            <a:pPr algn="l" rtl="0"/>
            <a:r>
              <a:rPr lang="en-US" b="1" dirty="0" smtClean="0"/>
              <a:t>22</a:t>
            </a:r>
            <a:r>
              <a:rPr lang="en-US" sz="1200" b="1" dirty="0" smtClean="0"/>
              <a:t>o</a:t>
            </a:r>
            <a:endParaRPr lang="ar-EG" b="1" dirty="0"/>
          </a:p>
        </p:txBody>
      </p:sp>
      <p:sp>
        <p:nvSpPr>
          <p:cNvPr id="17" name="TextBox 16"/>
          <p:cNvSpPr txBox="1"/>
          <p:nvPr/>
        </p:nvSpPr>
        <p:spPr>
          <a:xfrm>
            <a:off x="533400" y="1535668"/>
            <a:ext cx="2743200" cy="369332"/>
          </a:xfrm>
          <a:prstGeom prst="rect">
            <a:avLst/>
          </a:prstGeom>
          <a:noFill/>
        </p:spPr>
        <p:txBody>
          <a:bodyPr wrap="square" rtlCol="1">
            <a:spAutoFit/>
          </a:bodyPr>
          <a:lstStyle/>
          <a:p>
            <a:pPr algn="l" rtl="0"/>
            <a:r>
              <a:rPr lang="en-US" b="1" dirty="0" smtClean="0"/>
              <a:t>W  E  S  T  E  R  N</a:t>
            </a:r>
            <a:endParaRPr lang="ar-EG" b="1" dirty="0"/>
          </a:p>
        </p:txBody>
      </p:sp>
      <p:sp>
        <p:nvSpPr>
          <p:cNvPr id="18" name="TextBox 17"/>
          <p:cNvSpPr txBox="1"/>
          <p:nvPr/>
        </p:nvSpPr>
        <p:spPr>
          <a:xfrm>
            <a:off x="1676401" y="1981200"/>
            <a:ext cx="1600200" cy="369332"/>
          </a:xfrm>
          <a:prstGeom prst="rect">
            <a:avLst/>
          </a:prstGeom>
          <a:noFill/>
        </p:spPr>
        <p:txBody>
          <a:bodyPr wrap="square" rtlCol="1">
            <a:spAutoFit/>
          </a:bodyPr>
          <a:lstStyle/>
          <a:p>
            <a:pPr algn="l" rtl="0"/>
            <a:r>
              <a:rPr lang="en-US" b="1" dirty="0" smtClean="0"/>
              <a:t>D  E  S  E  R  T</a:t>
            </a:r>
            <a:endParaRPr lang="ar-EG" b="1" dirty="0"/>
          </a:p>
        </p:txBody>
      </p:sp>
      <p:sp>
        <p:nvSpPr>
          <p:cNvPr id="19" name="TextBox 18"/>
          <p:cNvSpPr txBox="1"/>
          <p:nvPr/>
        </p:nvSpPr>
        <p:spPr>
          <a:xfrm>
            <a:off x="3886200" y="2286000"/>
            <a:ext cx="2438400" cy="369332"/>
          </a:xfrm>
          <a:prstGeom prst="rect">
            <a:avLst/>
          </a:prstGeom>
          <a:noFill/>
        </p:spPr>
        <p:txBody>
          <a:bodyPr wrap="square" rtlCol="1">
            <a:spAutoFit/>
          </a:bodyPr>
          <a:lstStyle/>
          <a:p>
            <a:pPr algn="l" rtl="0"/>
            <a:r>
              <a:rPr lang="en-US" b="1" dirty="0" smtClean="0"/>
              <a:t>E  A  S  T  E  R  N</a:t>
            </a:r>
            <a:endParaRPr lang="ar-EG" b="1" dirty="0"/>
          </a:p>
        </p:txBody>
      </p:sp>
      <p:sp>
        <p:nvSpPr>
          <p:cNvPr id="20" name="TextBox 19"/>
          <p:cNvSpPr txBox="1"/>
          <p:nvPr/>
        </p:nvSpPr>
        <p:spPr>
          <a:xfrm>
            <a:off x="4953000" y="2743200"/>
            <a:ext cx="1600200" cy="369332"/>
          </a:xfrm>
          <a:prstGeom prst="rect">
            <a:avLst/>
          </a:prstGeom>
          <a:noFill/>
        </p:spPr>
        <p:txBody>
          <a:bodyPr wrap="square" rtlCol="1">
            <a:spAutoFit/>
          </a:bodyPr>
          <a:lstStyle/>
          <a:p>
            <a:pPr algn="l" rtl="0"/>
            <a:r>
              <a:rPr lang="en-US" b="1" dirty="0" smtClean="0"/>
              <a:t>D  E  S  E  R  T</a:t>
            </a:r>
            <a:endParaRPr lang="ar-EG" b="1" dirty="0"/>
          </a:p>
        </p:txBody>
      </p:sp>
      <p:sp>
        <p:nvSpPr>
          <p:cNvPr id="22" name="TextBox 21"/>
          <p:cNvSpPr txBox="1"/>
          <p:nvPr/>
        </p:nvSpPr>
        <p:spPr>
          <a:xfrm>
            <a:off x="381000" y="4114800"/>
            <a:ext cx="3200400" cy="369332"/>
          </a:xfrm>
          <a:prstGeom prst="rect">
            <a:avLst/>
          </a:prstGeom>
          <a:noFill/>
        </p:spPr>
        <p:txBody>
          <a:bodyPr wrap="square" rtlCol="1">
            <a:spAutoFit/>
          </a:bodyPr>
          <a:lstStyle/>
          <a:p>
            <a:pPr algn="l" rtl="0"/>
            <a:r>
              <a:rPr lang="en-US" dirty="0" smtClean="0"/>
              <a:t>Political               Boundary</a:t>
            </a:r>
            <a:endParaRPr lang="ar-E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639762"/>
          </a:xfrm>
        </p:spPr>
        <p:txBody>
          <a:bodyPr>
            <a:noAutofit/>
          </a:bodyPr>
          <a:lstStyle/>
          <a:p>
            <a:pPr rtl="0"/>
            <a:r>
              <a:rPr lang="en-US" sz="4000" b="1" dirty="0" smtClean="0">
                <a:solidFill>
                  <a:srgbClr val="FF0000"/>
                </a:solidFill>
              </a:rPr>
              <a:t>2- Dune Forms</a:t>
            </a:r>
            <a:endParaRPr lang="ar-EG" sz="3200" b="1" dirty="0">
              <a:solidFill>
                <a:srgbClr val="FF0000"/>
              </a:solidFill>
            </a:endParaRPr>
          </a:p>
        </p:txBody>
      </p:sp>
      <p:sp>
        <p:nvSpPr>
          <p:cNvPr id="6" name="Content Placeholder 5"/>
          <p:cNvSpPr>
            <a:spLocks noGrp="1"/>
          </p:cNvSpPr>
          <p:nvPr>
            <p:ph idx="1"/>
          </p:nvPr>
        </p:nvSpPr>
        <p:spPr>
          <a:xfrm>
            <a:off x="457200" y="960437"/>
            <a:ext cx="8229600" cy="5287963"/>
          </a:xfrm>
        </p:spPr>
        <p:txBody>
          <a:bodyPr>
            <a:normAutofit/>
          </a:bodyPr>
          <a:lstStyle/>
          <a:p>
            <a:pPr algn="l" rtl="0">
              <a:buNone/>
            </a:pPr>
            <a:r>
              <a:rPr lang="en-US" sz="3600" dirty="0" smtClean="0"/>
              <a:t>Dune Forms recognized on Google Earth Images are as follows:</a:t>
            </a:r>
          </a:p>
          <a:p>
            <a:pPr algn="l" rtl="0">
              <a:buNone/>
            </a:pPr>
            <a:r>
              <a:rPr lang="en-US" sz="3600" dirty="0" smtClean="0"/>
              <a:t>1- Linear Dunes: Simple &amp; Compound.</a:t>
            </a:r>
          </a:p>
          <a:p>
            <a:pPr algn="l" rtl="0">
              <a:buNone/>
            </a:pPr>
            <a:r>
              <a:rPr lang="en-US" sz="3600" dirty="0" smtClean="0"/>
              <a:t>2- Crescent Dunes: Simple &amp; Compound.</a:t>
            </a:r>
          </a:p>
          <a:p>
            <a:pPr algn="l" rtl="0">
              <a:buNone/>
            </a:pPr>
            <a:r>
              <a:rPr lang="en-US" sz="3600" dirty="0" smtClean="0"/>
              <a:t>3- Lee Dunes: at the leeward side of granitic hills / plant bushes. </a:t>
            </a:r>
            <a:endParaRPr lang="ar-EG"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pPr rtl="0"/>
            <a:r>
              <a:rPr lang="en-US" sz="3200" b="1" dirty="0" smtClean="0">
                <a:solidFill>
                  <a:srgbClr val="FF0000"/>
                </a:solidFill>
                <a:cs typeface="+mn-cs"/>
              </a:rPr>
              <a:t>Linear Dunes developed in the Lee Side of some Hills  </a:t>
            </a:r>
            <a:br>
              <a:rPr lang="en-US" sz="3200" b="1" dirty="0" smtClean="0">
                <a:solidFill>
                  <a:srgbClr val="FF0000"/>
                </a:solidFill>
                <a:cs typeface="+mn-cs"/>
              </a:rPr>
            </a:br>
            <a:r>
              <a:rPr lang="en-US" sz="3200" b="1" dirty="0" smtClean="0">
                <a:solidFill>
                  <a:srgbClr val="FF0000"/>
                </a:solidFill>
                <a:cs typeface="+mn-cs"/>
              </a:rPr>
              <a:t>Along the Southern Side of </a:t>
            </a:r>
            <a:r>
              <a:rPr lang="en-US" sz="3200" b="1" dirty="0" err="1" smtClean="0">
                <a:solidFill>
                  <a:srgbClr val="FF0000"/>
                </a:solidFill>
                <a:cs typeface="+mn-cs"/>
              </a:rPr>
              <a:t>Wadi</a:t>
            </a:r>
            <a:r>
              <a:rPr lang="en-US" sz="3200" b="1" dirty="0" smtClean="0">
                <a:solidFill>
                  <a:srgbClr val="FF0000"/>
                </a:solidFill>
                <a:cs typeface="+mn-cs"/>
              </a:rPr>
              <a:t> EL – </a:t>
            </a:r>
            <a:r>
              <a:rPr lang="en-US" sz="3200" b="1" dirty="0" err="1" smtClean="0">
                <a:solidFill>
                  <a:srgbClr val="FF0000"/>
                </a:solidFill>
                <a:cs typeface="+mn-cs"/>
              </a:rPr>
              <a:t>Allaqi</a:t>
            </a:r>
            <a:r>
              <a:rPr lang="en-US" sz="3200" b="1" dirty="0" smtClean="0">
                <a:solidFill>
                  <a:srgbClr val="FF0000"/>
                </a:solidFill>
                <a:cs typeface="+mn-cs"/>
              </a:rPr>
              <a:t>  </a:t>
            </a:r>
            <a:endParaRPr lang="ar-EG" sz="3200" b="1" dirty="0">
              <a:solidFill>
                <a:srgbClr val="FF0000"/>
              </a:solidFill>
              <a:cs typeface="+mn-cs"/>
            </a:endParaRPr>
          </a:p>
        </p:txBody>
      </p:sp>
      <p:pic>
        <p:nvPicPr>
          <p:cNvPr id="4" name="Content Placeholder 3" descr="وادي العلاقي، وبعض الكثبان الطولية ألتي تكزنت إلي الجنوب من الوادي.jpg"/>
          <p:cNvPicPr>
            <a:picLocks noGrp="1" noChangeAspect="1"/>
          </p:cNvPicPr>
          <p:nvPr>
            <p:ph idx="1"/>
          </p:nvPr>
        </p:nvPicPr>
        <p:blipFill>
          <a:blip r:embed="rId2" cstate="print"/>
          <a:stretch>
            <a:fillRect/>
          </a:stretch>
        </p:blipFill>
        <p:spPr>
          <a:xfrm>
            <a:off x="0" y="1341437"/>
            <a:ext cx="9220200" cy="5516563"/>
          </a:xfrm>
        </p:spPr>
      </p:pic>
      <p:sp>
        <p:nvSpPr>
          <p:cNvPr id="5" name="TextBox 4"/>
          <p:cNvSpPr txBox="1"/>
          <p:nvPr/>
        </p:nvSpPr>
        <p:spPr>
          <a:xfrm>
            <a:off x="2743200" y="2133600"/>
            <a:ext cx="184731" cy="369332"/>
          </a:xfrm>
          <a:prstGeom prst="rect">
            <a:avLst/>
          </a:prstGeom>
          <a:noFill/>
        </p:spPr>
        <p:txBody>
          <a:bodyPr wrap="none" rtlCol="1">
            <a:spAutoFit/>
          </a:bodyPr>
          <a:lstStyle/>
          <a:p>
            <a:endParaRPr lang="ar-EG" dirty="0"/>
          </a:p>
        </p:txBody>
      </p:sp>
      <p:sp>
        <p:nvSpPr>
          <p:cNvPr id="6" name="TextBox 5"/>
          <p:cNvSpPr txBox="1"/>
          <p:nvPr/>
        </p:nvSpPr>
        <p:spPr>
          <a:xfrm>
            <a:off x="2413160" y="1535668"/>
            <a:ext cx="1244439" cy="369332"/>
          </a:xfrm>
          <a:prstGeom prst="rect">
            <a:avLst/>
          </a:prstGeom>
          <a:noFill/>
        </p:spPr>
        <p:txBody>
          <a:bodyPr wrap="square" rtlCol="1">
            <a:spAutoFit/>
          </a:bodyPr>
          <a:lstStyle/>
          <a:p>
            <a:pPr algn="r" rtl="0"/>
            <a:r>
              <a:rPr lang="en-US" b="1" dirty="0" smtClean="0"/>
              <a:t>W   A   D   I</a:t>
            </a:r>
            <a:endParaRPr lang="ar-EG" b="1" dirty="0"/>
          </a:p>
        </p:txBody>
      </p:sp>
      <p:sp>
        <p:nvSpPr>
          <p:cNvPr id="7" name="TextBox 6"/>
          <p:cNvSpPr txBox="1"/>
          <p:nvPr/>
        </p:nvSpPr>
        <p:spPr>
          <a:xfrm>
            <a:off x="4572000" y="1992868"/>
            <a:ext cx="1219200" cy="369332"/>
          </a:xfrm>
          <a:prstGeom prst="rect">
            <a:avLst/>
          </a:prstGeom>
          <a:noFill/>
        </p:spPr>
        <p:txBody>
          <a:bodyPr wrap="square" rtlCol="1">
            <a:spAutoFit/>
          </a:bodyPr>
          <a:lstStyle/>
          <a:p>
            <a:pPr algn="l" rtl="0"/>
            <a:r>
              <a:rPr lang="en-US" b="1" dirty="0" smtClean="0"/>
              <a:t>E   L   -</a:t>
            </a:r>
            <a:r>
              <a:rPr lang="en-US" dirty="0" smtClean="0"/>
              <a:t>       </a:t>
            </a:r>
            <a:endParaRPr lang="ar-EG" dirty="0"/>
          </a:p>
        </p:txBody>
      </p:sp>
      <p:sp>
        <p:nvSpPr>
          <p:cNvPr id="8" name="TextBox 7"/>
          <p:cNvSpPr txBox="1"/>
          <p:nvPr/>
        </p:nvSpPr>
        <p:spPr>
          <a:xfrm>
            <a:off x="5791200" y="2743200"/>
            <a:ext cx="184731" cy="369332"/>
          </a:xfrm>
          <a:prstGeom prst="rect">
            <a:avLst/>
          </a:prstGeom>
          <a:noFill/>
        </p:spPr>
        <p:txBody>
          <a:bodyPr wrap="none" rtlCol="1">
            <a:spAutoFit/>
          </a:bodyPr>
          <a:lstStyle/>
          <a:p>
            <a:endParaRPr lang="ar-EG" dirty="0"/>
          </a:p>
        </p:txBody>
      </p:sp>
      <p:sp>
        <p:nvSpPr>
          <p:cNvPr id="9" name="TextBox 8"/>
          <p:cNvSpPr txBox="1"/>
          <p:nvPr/>
        </p:nvSpPr>
        <p:spPr>
          <a:xfrm>
            <a:off x="5791200" y="2249269"/>
            <a:ext cx="1752600" cy="369332"/>
          </a:xfrm>
          <a:prstGeom prst="rect">
            <a:avLst/>
          </a:prstGeom>
          <a:noFill/>
        </p:spPr>
        <p:txBody>
          <a:bodyPr wrap="square" rtlCol="1">
            <a:spAutoFit/>
          </a:bodyPr>
          <a:lstStyle/>
          <a:p>
            <a:pPr algn="r" rtl="0"/>
            <a:r>
              <a:rPr lang="en-US" b="1" dirty="0" smtClean="0"/>
              <a:t>A’   L   </a:t>
            </a:r>
            <a:r>
              <a:rPr lang="en-US" b="1" dirty="0" err="1" smtClean="0"/>
              <a:t>L</a:t>
            </a:r>
            <a:r>
              <a:rPr lang="en-US" b="1" dirty="0" smtClean="0"/>
              <a:t>   A   Q   I</a:t>
            </a:r>
            <a:r>
              <a:rPr lang="en-US" dirty="0" smtClean="0"/>
              <a:t>        </a:t>
            </a:r>
            <a:endParaRPr lang="ar-EG" dirty="0"/>
          </a:p>
        </p:txBody>
      </p:sp>
      <p:sp>
        <p:nvSpPr>
          <p:cNvPr id="10" name="TextBox 9"/>
          <p:cNvSpPr txBox="1"/>
          <p:nvPr/>
        </p:nvSpPr>
        <p:spPr>
          <a:xfrm>
            <a:off x="1143000" y="5144869"/>
            <a:ext cx="7010400" cy="369332"/>
          </a:xfrm>
          <a:prstGeom prst="rect">
            <a:avLst/>
          </a:prstGeom>
          <a:noFill/>
        </p:spPr>
        <p:txBody>
          <a:bodyPr wrap="square" rtlCol="1">
            <a:spAutoFit/>
          </a:bodyPr>
          <a:lstStyle/>
          <a:p>
            <a:pPr algn="l" rtl="0"/>
            <a:r>
              <a:rPr lang="en-US" b="1" dirty="0" smtClean="0"/>
              <a:t>      E  g  y  p  t  </a:t>
            </a:r>
            <a:r>
              <a:rPr lang="en-US" b="1" dirty="0" err="1" smtClean="0"/>
              <a:t>i</a:t>
            </a:r>
            <a:r>
              <a:rPr lang="en-US" b="1" dirty="0" smtClean="0"/>
              <a:t> a  n       -       S  u  d  a   n  e  s  e        B  o  u  n  d  a  r  y</a:t>
            </a:r>
            <a:r>
              <a:rPr lang="en-US" dirty="0" smtClean="0"/>
              <a:t>          </a:t>
            </a:r>
            <a:endParaRPr lang="ar-EG" dirty="0"/>
          </a:p>
        </p:txBody>
      </p:sp>
      <p:sp>
        <p:nvSpPr>
          <p:cNvPr id="11" name="TextBox 10"/>
          <p:cNvSpPr txBox="1"/>
          <p:nvPr/>
        </p:nvSpPr>
        <p:spPr>
          <a:xfrm>
            <a:off x="8382000" y="5257800"/>
            <a:ext cx="4343400" cy="369332"/>
          </a:xfrm>
          <a:prstGeom prst="rect">
            <a:avLst/>
          </a:prstGeom>
          <a:noFill/>
        </p:spPr>
        <p:txBody>
          <a:bodyPr wrap="square" rtlCol="1">
            <a:spAutoFit/>
          </a:bodyPr>
          <a:lstStyle/>
          <a:p>
            <a:pPr algn="l" rtl="0"/>
            <a:r>
              <a:rPr lang="en-US" dirty="0" smtClean="0"/>
              <a:t>22</a:t>
            </a:r>
            <a:r>
              <a:rPr lang="en-US" sz="1050" dirty="0" smtClean="0"/>
              <a:t>o</a:t>
            </a:r>
            <a:endParaRPr lang="ar-E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4161</TotalTime>
  <Words>1394</Words>
  <Application>Microsoft Office PowerPoint</Application>
  <PresentationFormat>On-screen Show (4:3)</PresentationFormat>
  <Paragraphs>139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New Findings in the Geomorphology of Egyptian Sand Dunes  </vt:lpstr>
      <vt:lpstr>Present-Day Knowledge on Egyptian Sand Dunes </vt:lpstr>
      <vt:lpstr> I) Exploration of Desert Dunes  </vt:lpstr>
      <vt:lpstr> New Findings in the Geomorphology of Egyptian Sand Dunes</vt:lpstr>
      <vt:lpstr>Distribution of Sand Seas &amp; Dune Fields in Egypt and Location of New Findings </vt:lpstr>
      <vt:lpstr>(i) El-A’llaqi Dune Field</vt:lpstr>
      <vt:lpstr>1- Location of El-A’llaqi Dune Field</vt:lpstr>
      <vt:lpstr>2- Dune Forms</vt:lpstr>
      <vt:lpstr>Linear Dunes developed in the Lee Side of some Hills   Along the Southern Side of Wadi EL – Allaqi  </vt:lpstr>
      <vt:lpstr>Details of some Linear Dunes  </vt:lpstr>
      <vt:lpstr> Linear, Domal and Crescent Dunes in  El-A’llaqi Field</vt:lpstr>
      <vt:lpstr>Sinuous, Branching Linear Dunes</vt:lpstr>
      <vt:lpstr>Domal and Crescent Dunes</vt:lpstr>
      <vt:lpstr>Sinuous, Branching Linear Dunes</vt:lpstr>
      <vt:lpstr>Dismantling Linear Dunes into Barchans</vt:lpstr>
      <vt:lpstr>Parallel Pattern of Linear Sinuous Dunes</vt:lpstr>
      <vt:lpstr>Linear Dunes and Embryonic Barchans Developed side by side   </vt:lpstr>
      <vt:lpstr> Small Lee Dunes Developed at the leeward Side of  some Vegetation Bushes   </vt:lpstr>
      <vt:lpstr>A Small Basin? In El-A’llaqi Dune Field,  with all Dune Forms</vt:lpstr>
      <vt:lpstr>Sediments of El-A’llaqi Dunes</vt:lpstr>
      <vt:lpstr>(ii) Giant Ripples 1- Location 2- Morphology 3- Sediments </vt:lpstr>
      <vt:lpstr> An Air Photo Showing   Giant Ripples in the Central Section of Ghard Abu Moharik</vt:lpstr>
      <vt:lpstr>A Field Photo for a Giant Ripple in Ghard Abu Moharik </vt:lpstr>
      <vt:lpstr>Sediments of Giant Ripples</vt:lpstr>
      <vt:lpstr>        (iii) Star Dunes 1- Location 2- Morphology 3- Wind Environment      </vt:lpstr>
      <vt:lpstr>      Aaaa</vt:lpstr>
      <vt:lpstr> A Star Dune with Several Sinious Arms  South Qattara Sand Sea</vt:lpstr>
      <vt:lpstr>Star Dunes in The Northern Part of the Great Sand Sea, along the Egyptian-Libyan Borders   </vt:lpstr>
      <vt:lpstr>A Field of Star Dunes Along the N Margins of the Empty Quarter in UAE</vt:lpstr>
      <vt:lpstr>Conclusion and 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Findings in the Geomorphology of Egyptian Sand Dunes  </dc:title>
  <dc:creator>Dr Nabil</dc:creator>
  <cp:lastModifiedBy>Dr Nabil</cp:lastModifiedBy>
  <cp:revision>380</cp:revision>
  <dcterms:created xsi:type="dcterms:W3CDTF">2015-12-07T10:55:14Z</dcterms:created>
  <dcterms:modified xsi:type="dcterms:W3CDTF">2016-04-14T10:37:33Z</dcterms:modified>
</cp:coreProperties>
</file>