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71" r:id="rId1"/>
  </p:sldMasterIdLst>
  <p:notesMasterIdLst>
    <p:notesMasterId r:id="rId31"/>
  </p:notesMasterIdLst>
  <p:sldIdLst>
    <p:sldId id="282" r:id="rId2"/>
    <p:sldId id="283"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81" r:id="rId20"/>
    <p:sldId id="272" r:id="rId21"/>
    <p:sldId id="273" r:id="rId22"/>
    <p:sldId id="274" r:id="rId23"/>
    <p:sldId id="275" r:id="rId24"/>
    <p:sldId id="276" r:id="rId25"/>
    <p:sldId id="277" r:id="rId26"/>
    <p:sldId id="278" r:id="rId27"/>
    <p:sldId id="279" r:id="rId28"/>
    <p:sldId id="280" r:id="rId29"/>
    <p:sldId id="284"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002" autoAdjust="0"/>
    <p:restoredTop sz="94660"/>
  </p:normalViewPr>
  <p:slideViewPr>
    <p:cSldViewPr snapToGrid="0">
      <p:cViewPr varScale="1">
        <p:scale>
          <a:sx n="72" d="100"/>
          <a:sy n="72" d="100"/>
        </p:scale>
        <p:origin x="-1218" y="-96"/>
      </p:cViewPr>
      <p:guideLst>
        <p:guide orient="horz" pos="2160"/>
        <p:guide pos="2880"/>
      </p:guideLst>
    </p:cSldViewPr>
  </p:slideViewPr>
  <p:notesTextViewPr>
    <p:cViewPr>
      <p:scale>
        <a:sx n="1" d="1"/>
        <a:sy n="1" d="1"/>
      </p:scale>
      <p:origin x="0" y="0"/>
    </p:cViewPr>
  </p:notesTextViewPr>
  <p:sorterViewPr>
    <p:cViewPr>
      <p:scale>
        <a:sx n="125" d="100"/>
        <a:sy n="125" d="100"/>
      </p:scale>
      <p:origin x="0" y="-658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B5DE2-7F7B-4639-AE16-59ACDEF2AC40}" type="datetimeFigureOut">
              <a:rPr lang="en-US" smtClean="0"/>
              <a:pPr/>
              <a:t>11/17/2014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EC01B5-1E1E-4D55-A41A-39ED30FBDF74}" type="slidenum">
              <a:rPr lang="en-US" smtClean="0"/>
              <a:pPr/>
              <a:t>‹#›</a:t>
            </a:fld>
            <a:endParaRPr lang="en-US"/>
          </a:p>
        </p:txBody>
      </p:sp>
    </p:spTree>
    <p:extLst>
      <p:ext uri="{BB962C8B-B14F-4D97-AF65-F5344CB8AC3E}">
        <p14:creationId xmlns:p14="http://schemas.microsoft.com/office/powerpoint/2010/main" xmlns="" val="3282699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EC01B5-1E1E-4D55-A41A-39ED30FBDF74}" type="slidenum">
              <a:rPr lang="en-US" smtClean="0"/>
              <a:pPr/>
              <a:t>4</a:t>
            </a:fld>
            <a:endParaRPr lang="en-US"/>
          </a:p>
        </p:txBody>
      </p:sp>
    </p:spTree>
    <p:extLst>
      <p:ext uri="{BB962C8B-B14F-4D97-AF65-F5344CB8AC3E}">
        <p14:creationId xmlns:p14="http://schemas.microsoft.com/office/powerpoint/2010/main" xmlns="" val="3332582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EC01B5-1E1E-4D55-A41A-39ED30FBDF74}" type="slidenum">
              <a:rPr lang="en-US" smtClean="0"/>
              <a:pPr/>
              <a:t>13</a:t>
            </a:fld>
            <a:endParaRPr lang="en-US"/>
          </a:p>
        </p:txBody>
      </p:sp>
    </p:spTree>
    <p:extLst>
      <p:ext uri="{BB962C8B-B14F-4D97-AF65-F5344CB8AC3E}">
        <p14:creationId xmlns:p14="http://schemas.microsoft.com/office/powerpoint/2010/main" xmlns="" val="1050779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EC01B5-1E1E-4D55-A41A-39ED30FBDF74}" type="slidenum">
              <a:rPr lang="en-US" smtClean="0"/>
              <a:pPr/>
              <a:t>14</a:t>
            </a:fld>
            <a:endParaRPr lang="en-US"/>
          </a:p>
        </p:txBody>
      </p:sp>
    </p:spTree>
    <p:extLst>
      <p:ext uri="{BB962C8B-B14F-4D97-AF65-F5344CB8AC3E}">
        <p14:creationId xmlns:p14="http://schemas.microsoft.com/office/powerpoint/2010/main" xmlns="" val="3946337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EC01B5-1E1E-4D55-A41A-39ED30FBDF74}" type="slidenum">
              <a:rPr lang="en-US" smtClean="0"/>
              <a:pPr/>
              <a:t>15</a:t>
            </a:fld>
            <a:endParaRPr lang="en-US"/>
          </a:p>
        </p:txBody>
      </p:sp>
    </p:spTree>
    <p:extLst>
      <p:ext uri="{BB962C8B-B14F-4D97-AF65-F5344CB8AC3E}">
        <p14:creationId xmlns:p14="http://schemas.microsoft.com/office/powerpoint/2010/main" xmlns="" val="1315146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EC01B5-1E1E-4D55-A41A-39ED30FBDF74}" type="slidenum">
              <a:rPr lang="en-US" smtClean="0"/>
              <a:pPr/>
              <a:t>16</a:t>
            </a:fld>
            <a:endParaRPr lang="en-US"/>
          </a:p>
        </p:txBody>
      </p:sp>
    </p:spTree>
    <p:extLst>
      <p:ext uri="{BB962C8B-B14F-4D97-AF65-F5344CB8AC3E}">
        <p14:creationId xmlns:p14="http://schemas.microsoft.com/office/powerpoint/2010/main" xmlns="" val="638128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EC01B5-1E1E-4D55-A41A-39ED30FBDF74}" type="slidenum">
              <a:rPr lang="en-US" smtClean="0"/>
              <a:pPr/>
              <a:t>17</a:t>
            </a:fld>
            <a:endParaRPr lang="en-US"/>
          </a:p>
        </p:txBody>
      </p:sp>
    </p:spTree>
    <p:extLst>
      <p:ext uri="{BB962C8B-B14F-4D97-AF65-F5344CB8AC3E}">
        <p14:creationId xmlns:p14="http://schemas.microsoft.com/office/powerpoint/2010/main" xmlns="" val="3052889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EC01B5-1E1E-4D55-A41A-39ED30FBDF74}" type="slidenum">
              <a:rPr lang="en-US" smtClean="0"/>
              <a:pPr/>
              <a:t>18</a:t>
            </a:fld>
            <a:endParaRPr lang="en-US"/>
          </a:p>
        </p:txBody>
      </p:sp>
    </p:spTree>
    <p:extLst>
      <p:ext uri="{BB962C8B-B14F-4D97-AF65-F5344CB8AC3E}">
        <p14:creationId xmlns:p14="http://schemas.microsoft.com/office/powerpoint/2010/main" xmlns="" val="4039490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EC01B5-1E1E-4D55-A41A-39ED30FBDF74}" type="slidenum">
              <a:rPr lang="en-US" smtClean="0"/>
              <a:pPr/>
              <a:t>20</a:t>
            </a:fld>
            <a:endParaRPr lang="en-US"/>
          </a:p>
        </p:txBody>
      </p:sp>
    </p:spTree>
    <p:extLst>
      <p:ext uri="{BB962C8B-B14F-4D97-AF65-F5344CB8AC3E}">
        <p14:creationId xmlns:p14="http://schemas.microsoft.com/office/powerpoint/2010/main" xmlns="" val="2696057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EC01B5-1E1E-4D55-A41A-39ED30FBDF74}" type="slidenum">
              <a:rPr lang="en-US" smtClean="0"/>
              <a:pPr/>
              <a:t>21</a:t>
            </a:fld>
            <a:endParaRPr lang="en-US"/>
          </a:p>
        </p:txBody>
      </p:sp>
    </p:spTree>
    <p:extLst>
      <p:ext uri="{BB962C8B-B14F-4D97-AF65-F5344CB8AC3E}">
        <p14:creationId xmlns:p14="http://schemas.microsoft.com/office/powerpoint/2010/main" xmlns="" val="2404612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EC01B5-1E1E-4D55-A41A-39ED30FBDF74}" type="slidenum">
              <a:rPr lang="en-US" smtClean="0"/>
              <a:pPr/>
              <a:t>22</a:t>
            </a:fld>
            <a:endParaRPr lang="en-US"/>
          </a:p>
        </p:txBody>
      </p:sp>
    </p:spTree>
    <p:extLst>
      <p:ext uri="{BB962C8B-B14F-4D97-AF65-F5344CB8AC3E}">
        <p14:creationId xmlns:p14="http://schemas.microsoft.com/office/powerpoint/2010/main" xmlns="" val="2723014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EC01B5-1E1E-4D55-A41A-39ED30FBDF74}" type="slidenum">
              <a:rPr lang="en-US" smtClean="0"/>
              <a:pPr/>
              <a:t>23</a:t>
            </a:fld>
            <a:endParaRPr lang="en-US"/>
          </a:p>
        </p:txBody>
      </p:sp>
    </p:spTree>
    <p:extLst>
      <p:ext uri="{BB962C8B-B14F-4D97-AF65-F5344CB8AC3E}">
        <p14:creationId xmlns:p14="http://schemas.microsoft.com/office/powerpoint/2010/main" xmlns="" val="921229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EC01B5-1E1E-4D55-A41A-39ED30FBDF74}" type="slidenum">
              <a:rPr lang="en-US" smtClean="0"/>
              <a:pPr/>
              <a:t>5</a:t>
            </a:fld>
            <a:endParaRPr lang="en-US"/>
          </a:p>
        </p:txBody>
      </p:sp>
    </p:spTree>
    <p:extLst>
      <p:ext uri="{BB962C8B-B14F-4D97-AF65-F5344CB8AC3E}">
        <p14:creationId xmlns:p14="http://schemas.microsoft.com/office/powerpoint/2010/main" xmlns="" val="2970789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EC01B5-1E1E-4D55-A41A-39ED30FBDF74}" type="slidenum">
              <a:rPr lang="en-US" smtClean="0"/>
              <a:pPr/>
              <a:t>24</a:t>
            </a:fld>
            <a:endParaRPr lang="en-US"/>
          </a:p>
        </p:txBody>
      </p:sp>
    </p:spTree>
    <p:extLst>
      <p:ext uri="{BB962C8B-B14F-4D97-AF65-F5344CB8AC3E}">
        <p14:creationId xmlns:p14="http://schemas.microsoft.com/office/powerpoint/2010/main" xmlns="" val="411345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EC01B5-1E1E-4D55-A41A-39ED30FBDF74}" type="slidenum">
              <a:rPr lang="en-US" smtClean="0"/>
              <a:pPr/>
              <a:t>25</a:t>
            </a:fld>
            <a:endParaRPr lang="en-US"/>
          </a:p>
        </p:txBody>
      </p:sp>
    </p:spTree>
    <p:extLst>
      <p:ext uri="{BB962C8B-B14F-4D97-AF65-F5344CB8AC3E}">
        <p14:creationId xmlns:p14="http://schemas.microsoft.com/office/powerpoint/2010/main" xmlns="" val="438236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EC01B5-1E1E-4D55-A41A-39ED30FBDF74}" type="slidenum">
              <a:rPr lang="en-US" smtClean="0"/>
              <a:pPr/>
              <a:t>26</a:t>
            </a:fld>
            <a:endParaRPr lang="en-US"/>
          </a:p>
        </p:txBody>
      </p:sp>
    </p:spTree>
    <p:extLst>
      <p:ext uri="{BB962C8B-B14F-4D97-AF65-F5344CB8AC3E}">
        <p14:creationId xmlns:p14="http://schemas.microsoft.com/office/powerpoint/2010/main" xmlns="" val="1803572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EC01B5-1E1E-4D55-A41A-39ED30FBDF74}" type="slidenum">
              <a:rPr lang="en-US" smtClean="0"/>
              <a:pPr/>
              <a:t>27</a:t>
            </a:fld>
            <a:endParaRPr lang="en-US"/>
          </a:p>
        </p:txBody>
      </p:sp>
    </p:spTree>
    <p:extLst>
      <p:ext uri="{BB962C8B-B14F-4D97-AF65-F5344CB8AC3E}">
        <p14:creationId xmlns:p14="http://schemas.microsoft.com/office/powerpoint/2010/main" xmlns="" val="1105234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EC01B5-1E1E-4D55-A41A-39ED30FBDF74}" type="slidenum">
              <a:rPr lang="en-US" smtClean="0"/>
              <a:pPr/>
              <a:t>28</a:t>
            </a:fld>
            <a:endParaRPr lang="en-US"/>
          </a:p>
        </p:txBody>
      </p:sp>
    </p:spTree>
    <p:extLst>
      <p:ext uri="{BB962C8B-B14F-4D97-AF65-F5344CB8AC3E}">
        <p14:creationId xmlns:p14="http://schemas.microsoft.com/office/powerpoint/2010/main" xmlns="" val="2536328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EC01B5-1E1E-4D55-A41A-39ED30FBDF74}" type="slidenum">
              <a:rPr lang="en-US" smtClean="0"/>
              <a:pPr/>
              <a:t>6</a:t>
            </a:fld>
            <a:endParaRPr lang="en-US"/>
          </a:p>
        </p:txBody>
      </p:sp>
    </p:spTree>
    <p:extLst>
      <p:ext uri="{BB962C8B-B14F-4D97-AF65-F5344CB8AC3E}">
        <p14:creationId xmlns:p14="http://schemas.microsoft.com/office/powerpoint/2010/main" xmlns="" val="3343151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EC01B5-1E1E-4D55-A41A-39ED30FBDF74}" type="slidenum">
              <a:rPr lang="en-US" smtClean="0"/>
              <a:pPr/>
              <a:t>7</a:t>
            </a:fld>
            <a:endParaRPr lang="en-US"/>
          </a:p>
        </p:txBody>
      </p:sp>
    </p:spTree>
    <p:extLst>
      <p:ext uri="{BB962C8B-B14F-4D97-AF65-F5344CB8AC3E}">
        <p14:creationId xmlns:p14="http://schemas.microsoft.com/office/powerpoint/2010/main" xmlns="" val="4280094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EC01B5-1E1E-4D55-A41A-39ED30FBDF74}" type="slidenum">
              <a:rPr lang="en-US" smtClean="0"/>
              <a:pPr/>
              <a:t>8</a:t>
            </a:fld>
            <a:endParaRPr lang="en-US"/>
          </a:p>
        </p:txBody>
      </p:sp>
    </p:spTree>
    <p:extLst>
      <p:ext uri="{BB962C8B-B14F-4D97-AF65-F5344CB8AC3E}">
        <p14:creationId xmlns:p14="http://schemas.microsoft.com/office/powerpoint/2010/main" xmlns="" val="861113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EC01B5-1E1E-4D55-A41A-39ED30FBDF74}" type="slidenum">
              <a:rPr lang="en-US" smtClean="0"/>
              <a:pPr/>
              <a:t>9</a:t>
            </a:fld>
            <a:endParaRPr lang="en-US"/>
          </a:p>
        </p:txBody>
      </p:sp>
    </p:spTree>
    <p:extLst>
      <p:ext uri="{BB962C8B-B14F-4D97-AF65-F5344CB8AC3E}">
        <p14:creationId xmlns:p14="http://schemas.microsoft.com/office/powerpoint/2010/main" xmlns="" val="2388382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EC01B5-1E1E-4D55-A41A-39ED30FBDF74}" type="slidenum">
              <a:rPr lang="en-US" smtClean="0"/>
              <a:pPr/>
              <a:t>10</a:t>
            </a:fld>
            <a:endParaRPr lang="en-US"/>
          </a:p>
        </p:txBody>
      </p:sp>
    </p:spTree>
    <p:extLst>
      <p:ext uri="{BB962C8B-B14F-4D97-AF65-F5344CB8AC3E}">
        <p14:creationId xmlns:p14="http://schemas.microsoft.com/office/powerpoint/2010/main" xmlns="" val="3079829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EC01B5-1E1E-4D55-A41A-39ED30FBDF74}" type="slidenum">
              <a:rPr lang="en-US" smtClean="0"/>
              <a:pPr/>
              <a:t>11</a:t>
            </a:fld>
            <a:endParaRPr lang="en-US"/>
          </a:p>
        </p:txBody>
      </p:sp>
    </p:spTree>
    <p:extLst>
      <p:ext uri="{BB962C8B-B14F-4D97-AF65-F5344CB8AC3E}">
        <p14:creationId xmlns:p14="http://schemas.microsoft.com/office/powerpoint/2010/main" xmlns="" val="1175053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EC01B5-1E1E-4D55-A41A-39ED30FBDF74}" type="slidenum">
              <a:rPr lang="en-US" smtClean="0"/>
              <a:pPr/>
              <a:t>12</a:t>
            </a:fld>
            <a:endParaRPr lang="en-US"/>
          </a:p>
        </p:txBody>
      </p:sp>
    </p:spTree>
    <p:extLst>
      <p:ext uri="{BB962C8B-B14F-4D97-AF65-F5344CB8AC3E}">
        <p14:creationId xmlns:p14="http://schemas.microsoft.com/office/powerpoint/2010/main" xmlns="" val="7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521D204-A98B-4E57-BA87-9954677CDAAB}" type="datetime1">
              <a:rPr lang="en-US" smtClean="0"/>
              <a:pPr/>
              <a:t>11/17/2014</a:t>
            </a:fld>
            <a:endParaRPr lang="en-US" dirty="0"/>
          </a:p>
        </p:txBody>
      </p:sp>
      <p:sp>
        <p:nvSpPr>
          <p:cNvPr id="5" name="Footer Placeholder 4"/>
          <p:cNvSpPr>
            <a:spLocks noGrp="1"/>
          </p:cNvSpPr>
          <p:nvPr>
            <p:ph type="ftr" sz="quarter" idx="11"/>
          </p:nvPr>
        </p:nvSpPr>
        <p:spPr/>
        <p:txBody>
          <a:bodyPr/>
          <a:lstStyle/>
          <a:p>
            <a:r>
              <a:rPr lang="en-US" smtClean="0"/>
              <a:t>Dr. N K SINGH</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838317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34A558-15C2-4A24-821A-2A683781B1EC}" type="datetime1">
              <a:rPr lang="en-US" smtClean="0"/>
              <a:pPr/>
              <a:t>11/17/2014</a:t>
            </a:fld>
            <a:endParaRPr lang="en-US" dirty="0"/>
          </a:p>
        </p:txBody>
      </p:sp>
      <p:sp>
        <p:nvSpPr>
          <p:cNvPr id="6" name="Footer Placeholder 5"/>
          <p:cNvSpPr>
            <a:spLocks noGrp="1"/>
          </p:cNvSpPr>
          <p:nvPr>
            <p:ph type="ftr" sz="quarter" idx="11"/>
          </p:nvPr>
        </p:nvSpPr>
        <p:spPr/>
        <p:txBody>
          <a:bodyPr/>
          <a:lstStyle/>
          <a:p>
            <a:r>
              <a:rPr lang="en-US" smtClean="0"/>
              <a:t>Dr. N K SINGH</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2315512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7268DA-6633-476B-8779-630F9B0B9654}" type="datetime1">
              <a:rPr lang="en-US" smtClean="0"/>
              <a:pPr/>
              <a:t>11/17/2014</a:t>
            </a:fld>
            <a:endParaRPr lang="en-US" dirty="0"/>
          </a:p>
        </p:txBody>
      </p:sp>
      <p:sp>
        <p:nvSpPr>
          <p:cNvPr id="5" name="Footer Placeholder 4"/>
          <p:cNvSpPr>
            <a:spLocks noGrp="1"/>
          </p:cNvSpPr>
          <p:nvPr>
            <p:ph type="ftr" sz="quarter" idx="11"/>
          </p:nvPr>
        </p:nvSpPr>
        <p:spPr/>
        <p:txBody>
          <a:bodyPr/>
          <a:lstStyle/>
          <a:p>
            <a:r>
              <a:rPr lang="en-US" smtClean="0"/>
              <a:t>Dr. N K SINGH</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3582346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3D9679-0BBC-4B1A-92B2-E0159D7DC57B}" type="datetime1">
              <a:rPr lang="en-US" smtClean="0"/>
              <a:pPr/>
              <a:t>11/17/2014</a:t>
            </a:fld>
            <a:endParaRPr lang="en-US" dirty="0"/>
          </a:p>
        </p:txBody>
      </p:sp>
      <p:sp>
        <p:nvSpPr>
          <p:cNvPr id="5" name="Footer Placeholder 4"/>
          <p:cNvSpPr>
            <a:spLocks noGrp="1"/>
          </p:cNvSpPr>
          <p:nvPr>
            <p:ph type="ftr" sz="quarter" idx="11"/>
          </p:nvPr>
        </p:nvSpPr>
        <p:spPr/>
        <p:txBody>
          <a:bodyPr/>
          <a:lstStyle/>
          <a:p>
            <a:r>
              <a:rPr lang="en-US" smtClean="0"/>
              <a:t>Dr. N K SINGH</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xmlns="" val="3249640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9634A2-2BD1-420A-BA57-2D77DCDA0B9B}" type="datetime1">
              <a:rPr lang="en-US" smtClean="0"/>
              <a:pPr/>
              <a:t>11/17/2014</a:t>
            </a:fld>
            <a:endParaRPr lang="en-US" dirty="0"/>
          </a:p>
        </p:txBody>
      </p:sp>
      <p:sp>
        <p:nvSpPr>
          <p:cNvPr id="5" name="Footer Placeholder 4"/>
          <p:cNvSpPr>
            <a:spLocks noGrp="1"/>
          </p:cNvSpPr>
          <p:nvPr>
            <p:ph type="ftr" sz="quarter" idx="11"/>
          </p:nvPr>
        </p:nvSpPr>
        <p:spPr/>
        <p:txBody>
          <a:bodyPr/>
          <a:lstStyle/>
          <a:p>
            <a:r>
              <a:rPr lang="en-US" smtClean="0"/>
              <a:t>Dr. N K SINGH</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246734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27EE10C-F299-4E44-BDEA-51F09D4F7775}" type="datetime1">
              <a:rPr lang="en-US" smtClean="0"/>
              <a:pPr/>
              <a:t>11/17/2014</a:t>
            </a:fld>
            <a:endParaRPr lang="en-US" dirty="0"/>
          </a:p>
        </p:txBody>
      </p:sp>
      <p:sp>
        <p:nvSpPr>
          <p:cNvPr id="4" name="Footer Placeholder 4"/>
          <p:cNvSpPr>
            <a:spLocks noGrp="1"/>
          </p:cNvSpPr>
          <p:nvPr>
            <p:ph type="ftr" sz="quarter" idx="11"/>
          </p:nvPr>
        </p:nvSpPr>
        <p:spPr/>
        <p:txBody>
          <a:bodyPr/>
          <a:lstStyle/>
          <a:p>
            <a:r>
              <a:rPr lang="en-US" smtClean="0"/>
              <a:t>Dr. N K SINGH</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8062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8826941-5E40-4342-B9E5-73EAABA04092}" type="datetime1">
              <a:rPr lang="en-US" smtClean="0"/>
              <a:pPr/>
              <a:t>11/17/2014</a:t>
            </a:fld>
            <a:endParaRPr lang="en-US" dirty="0"/>
          </a:p>
        </p:txBody>
      </p:sp>
      <p:sp>
        <p:nvSpPr>
          <p:cNvPr id="4" name="Footer Placeholder 4"/>
          <p:cNvSpPr>
            <a:spLocks noGrp="1"/>
          </p:cNvSpPr>
          <p:nvPr>
            <p:ph type="ftr" sz="quarter" idx="11"/>
          </p:nvPr>
        </p:nvSpPr>
        <p:spPr/>
        <p:txBody>
          <a:bodyPr/>
          <a:lstStyle/>
          <a:p>
            <a:r>
              <a:rPr lang="en-US" smtClean="0"/>
              <a:t>Dr. N K SINGH</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1970721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8CB7B6-064B-4A44-85FC-460EF0D2D2F2}" type="datetime1">
              <a:rPr lang="en-US" smtClean="0"/>
              <a:pPr/>
              <a:t>11/17/2014</a:t>
            </a:fld>
            <a:endParaRPr lang="en-US" dirty="0"/>
          </a:p>
        </p:txBody>
      </p:sp>
      <p:sp>
        <p:nvSpPr>
          <p:cNvPr id="5" name="Footer Placeholder 4"/>
          <p:cNvSpPr>
            <a:spLocks noGrp="1"/>
          </p:cNvSpPr>
          <p:nvPr>
            <p:ph type="ftr" sz="quarter" idx="11"/>
          </p:nvPr>
        </p:nvSpPr>
        <p:spPr/>
        <p:txBody>
          <a:bodyPr/>
          <a:lstStyle/>
          <a:p>
            <a:r>
              <a:rPr lang="en-US" smtClean="0"/>
              <a:t>Dr. N K SINGH</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4213097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7C46F6-1B60-46A3-8156-41B3F3133F07}" type="datetime1">
              <a:rPr lang="en-US" smtClean="0"/>
              <a:pPr/>
              <a:t>11/17/2014</a:t>
            </a:fld>
            <a:endParaRPr lang="en-US" dirty="0"/>
          </a:p>
        </p:txBody>
      </p:sp>
      <p:sp>
        <p:nvSpPr>
          <p:cNvPr id="5" name="Footer Placeholder 4"/>
          <p:cNvSpPr>
            <a:spLocks noGrp="1"/>
          </p:cNvSpPr>
          <p:nvPr>
            <p:ph type="ftr" sz="quarter" idx="11"/>
          </p:nvPr>
        </p:nvSpPr>
        <p:spPr/>
        <p:txBody>
          <a:bodyPr/>
          <a:lstStyle/>
          <a:p>
            <a:r>
              <a:rPr lang="en-US" smtClean="0"/>
              <a:t>Dr. N K SINGH</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714308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AD2620-7043-4F57-8B4D-7E4F692FBA77}" type="datetime1">
              <a:rPr lang="en-US" smtClean="0"/>
              <a:pPr/>
              <a:t>11/17/2014</a:t>
            </a:fld>
            <a:endParaRPr lang="en-US" dirty="0"/>
          </a:p>
        </p:txBody>
      </p:sp>
      <p:sp>
        <p:nvSpPr>
          <p:cNvPr id="5" name="Footer Placeholder 4"/>
          <p:cNvSpPr>
            <a:spLocks noGrp="1"/>
          </p:cNvSpPr>
          <p:nvPr>
            <p:ph type="ftr" sz="quarter" idx="11"/>
          </p:nvPr>
        </p:nvSpPr>
        <p:spPr/>
        <p:txBody>
          <a:bodyPr/>
          <a:lstStyle/>
          <a:p>
            <a:r>
              <a:rPr lang="en-US" smtClean="0"/>
              <a:t>Dr. N K SINGH</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1559039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DAB15A-CBC4-4F29-81B2-4D561DD26788}" type="datetime1">
              <a:rPr lang="en-US" smtClean="0"/>
              <a:pPr/>
              <a:t>11/17/2014</a:t>
            </a:fld>
            <a:endParaRPr lang="en-US" dirty="0"/>
          </a:p>
        </p:txBody>
      </p:sp>
      <p:sp>
        <p:nvSpPr>
          <p:cNvPr id="5" name="Footer Placeholder 4"/>
          <p:cNvSpPr>
            <a:spLocks noGrp="1"/>
          </p:cNvSpPr>
          <p:nvPr>
            <p:ph type="ftr" sz="quarter" idx="11"/>
          </p:nvPr>
        </p:nvSpPr>
        <p:spPr/>
        <p:txBody>
          <a:bodyPr/>
          <a:lstStyle/>
          <a:p>
            <a:r>
              <a:rPr lang="en-US" smtClean="0"/>
              <a:t>Dr. N K SINGH</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2784705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5C361D-6643-4ECA-A9C0-C9715354D105}" type="datetime1">
              <a:rPr lang="en-US" smtClean="0"/>
              <a:pPr/>
              <a:t>11/17/2014</a:t>
            </a:fld>
            <a:endParaRPr lang="en-US" dirty="0"/>
          </a:p>
        </p:txBody>
      </p:sp>
      <p:sp>
        <p:nvSpPr>
          <p:cNvPr id="6" name="Footer Placeholder 5"/>
          <p:cNvSpPr>
            <a:spLocks noGrp="1"/>
          </p:cNvSpPr>
          <p:nvPr>
            <p:ph type="ftr" sz="quarter" idx="11"/>
          </p:nvPr>
        </p:nvSpPr>
        <p:spPr/>
        <p:txBody>
          <a:bodyPr/>
          <a:lstStyle/>
          <a:p>
            <a:r>
              <a:rPr lang="en-US" smtClean="0"/>
              <a:t>Dr. N K SINGH</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1783130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EEA1F95-40E2-4746-B616-555D744057F8}" type="datetime1">
              <a:rPr lang="en-US" smtClean="0"/>
              <a:pPr/>
              <a:t>11/17/2014</a:t>
            </a:fld>
            <a:endParaRPr lang="en-US" dirty="0"/>
          </a:p>
        </p:txBody>
      </p:sp>
      <p:sp>
        <p:nvSpPr>
          <p:cNvPr id="8" name="Footer Placeholder 7"/>
          <p:cNvSpPr>
            <a:spLocks noGrp="1"/>
          </p:cNvSpPr>
          <p:nvPr>
            <p:ph type="ftr" sz="quarter" idx="11"/>
          </p:nvPr>
        </p:nvSpPr>
        <p:spPr/>
        <p:txBody>
          <a:bodyPr/>
          <a:lstStyle/>
          <a:p>
            <a:r>
              <a:rPr lang="en-US" smtClean="0"/>
              <a:t>Dr. N K SINGH</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629280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7E125DBB-086F-4161-BB7D-6BD817E34006}" type="datetime1">
              <a:rPr lang="en-US" smtClean="0"/>
              <a:pPr/>
              <a:t>11/17/2014</a:t>
            </a:fld>
            <a:endParaRPr lang="en-US" dirty="0"/>
          </a:p>
        </p:txBody>
      </p:sp>
      <p:sp>
        <p:nvSpPr>
          <p:cNvPr id="5" name="Footer Placeholder 3"/>
          <p:cNvSpPr>
            <a:spLocks noGrp="1"/>
          </p:cNvSpPr>
          <p:nvPr>
            <p:ph type="ftr" sz="quarter" idx="11"/>
          </p:nvPr>
        </p:nvSpPr>
        <p:spPr/>
        <p:txBody>
          <a:bodyPr/>
          <a:lstStyle/>
          <a:p>
            <a:r>
              <a:rPr lang="en-US" smtClean="0"/>
              <a:t>Dr. N K SINGH</a:t>
            </a:r>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2509817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1ABFF7A-3A62-46C8-A936-3450EBC0FAA9}" type="datetime1">
              <a:rPr lang="en-US" smtClean="0"/>
              <a:pPr/>
              <a:t>11/17/2014</a:t>
            </a:fld>
            <a:endParaRPr lang="en-US" dirty="0"/>
          </a:p>
        </p:txBody>
      </p:sp>
      <p:sp>
        <p:nvSpPr>
          <p:cNvPr id="5" name="Footer Placeholder 2"/>
          <p:cNvSpPr>
            <a:spLocks noGrp="1"/>
          </p:cNvSpPr>
          <p:nvPr>
            <p:ph type="ftr" sz="quarter" idx="11"/>
          </p:nvPr>
        </p:nvSpPr>
        <p:spPr/>
        <p:txBody>
          <a:bodyPr/>
          <a:lstStyle/>
          <a:p>
            <a:r>
              <a:rPr lang="en-US" smtClean="0"/>
              <a:t>Dr. N K SINGH</a:t>
            </a:r>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4004124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7A2D5DF8-1B27-4134-A5E3-C9A703E7D269}" type="datetime1">
              <a:rPr lang="en-US" smtClean="0"/>
              <a:pPr/>
              <a:t>11/17/2014</a:t>
            </a:fld>
            <a:endParaRPr lang="en-US" dirty="0"/>
          </a:p>
        </p:txBody>
      </p:sp>
      <p:sp>
        <p:nvSpPr>
          <p:cNvPr id="5" name="Footer Placeholder 5"/>
          <p:cNvSpPr>
            <a:spLocks noGrp="1"/>
          </p:cNvSpPr>
          <p:nvPr>
            <p:ph type="ftr" sz="quarter" idx="11"/>
          </p:nvPr>
        </p:nvSpPr>
        <p:spPr/>
        <p:txBody>
          <a:bodyPr/>
          <a:lstStyle/>
          <a:p>
            <a:r>
              <a:rPr lang="en-US" smtClean="0"/>
              <a:t>Dr. N K SINGH</a:t>
            </a:r>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3037658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8768CA-2005-41AA-892B-344A7625EE7F}" type="datetime1">
              <a:rPr lang="en-US" smtClean="0"/>
              <a:pPr/>
              <a:t>11/17/2014</a:t>
            </a:fld>
            <a:endParaRPr lang="en-US" dirty="0"/>
          </a:p>
        </p:txBody>
      </p:sp>
      <p:sp>
        <p:nvSpPr>
          <p:cNvPr id="6" name="Footer Placeholder 5"/>
          <p:cNvSpPr>
            <a:spLocks noGrp="1"/>
          </p:cNvSpPr>
          <p:nvPr>
            <p:ph type="ftr" sz="quarter" idx="11"/>
          </p:nvPr>
        </p:nvSpPr>
        <p:spPr/>
        <p:txBody>
          <a:bodyPr/>
          <a:lstStyle/>
          <a:p>
            <a:r>
              <a:rPr lang="en-US" smtClean="0"/>
              <a:t>Dr. N K SINGH</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517930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ACCD86C-AC81-4C93-B99F-BD89A3D76B48}" type="datetime1">
              <a:rPr lang="en-US" smtClean="0"/>
              <a:pPr/>
              <a:t>11/17/2014</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t>Dr. N K SINGH</a:t>
            </a:r>
            <a:endParaRPr lang="en-US" dirty="0"/>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1361795168"/>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28625"/>
            <a:ext cx="8186737" cy="1143000"/>
          </a:xfrm>
          <a:ln w="3175"/>
        </p:spPr>
        <p:txBody>
          <a:bodyPr/>
          <a:lstStyle/>
          <a:p>
            <a:pPr>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827699" y="1470991"/>
            <a:ext cx="7971743" cy="4777415"/>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algn="just">
              <a:buFont typeface="Arial" charset="0"/>
              <a:buNone/>
              <a:defRPr/>
            </a:pPr>
            <a:r>
              <a:rPr lang="en-US" sz="2000" dirty="0" smtClean="0">
                <a:solidFill>
                  <a:srgbClr val="7030A0"/>
                </a:solidFill>
                <a:latin typeface="Calibri" pitchFamily="34" charset="0"/>
              </a:rPr>
              <a:t>      OMICS Group International is an amalgamation of Open Access publications and worldwide international science conferences and events. Established in the year 2007 with the sole aim of making the information on Sciences and technology ‘Open Access’, OMICS Group publishes 400 online open access scholarly journals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International conferences annually across the globe, where knowledge transfer takes place through debates, round table discussions, poster presentations, workshops, symposia and exhibitions</a:t>
            </a:r>
            <a:r>
              <a:rPr lang="en-US" sz="1800" dirty="0" smtClean="0">
                <a:solidFill>
                  <a:srgbClr val="7030A0"/>
                </a:solidFill>
                <a:latin typeface="Calibri" pitchFamily="34" charset="0"/>
              </a:rPr>
              <a:t>.</a:t>
            </a:r>
            <a:endParaRPr lang="en-US" sz="1800" dirty="0">
              <a:solidFill>
                <a:srgbClr val="7030A0"/>
              </a:solidFill>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DEVELOPMENT OF MATHEMATICAL MODEL</a:t>
            </a:r>
            <a:r>
              <a:rPr lang="en-US" dirty="0"/>
              <a:t/>
            </a:r>
            <a:br>
              <a:rPr lang="en-US" dirty="0"/>
            </a:br>
            <a:endParaRPr lang="en-US" dirty="0"/>
          </a:p>
        </p:txBody>
      </p:sp>
      <p:sp>
        <p:nvSpPr>
          <p:cNvPr id="3" name="Content Placeholder 2"/>
          <p:cNvSpPr>
            <a:spLocks noGrp="1"/>
          </p:cNvSpPr>
          <p:nvPr>
            <p:ph idx="1"/>
          </p:nvPr>
        </p:nvSpPr>
        <p:spPr>
          <a:xfrm>
            <a:off x="285749" y="2052925"/>
            <a:ext cx="8641081" cy="4576475"/>
          </a:xfrm>
        </p:spPr>
        <p:txBody>
          <a:bodyPr>
            <a:normAutofit/>
          </a:bodyPr>
          <a:lstStyle/>
          <a:p>
            <a:r>
              <a:rPr lang="en-GB" sz="2400" dirty="0"/>
              <a:t>Let HAZ width can be expressed as </a:t>
            </a:r>
            <a:r>
              <a:rPr lang="en-GB" sz="2400" dirty="0">
                <a:solidFill>
                  <a:srgbClr val="FFFF00"/>
                </a:solidFill>
              </a:rPr>
              <a:t>Y=a</a:t>
            </a:r>
            <a:r>
              <a:rPr lang="en-GB" sz="2400" baseline="-25000" dirty="0">
                <a:solidFill>
                  <a:srgbClr val="FFFF00"/>
                </a:solidFill>
              </a:rPr>
              <a:t>0</a:t>
            </a:r>
            <a:r>
              <a:rPr lang="en-GB" sz="2400" dirty="0">
                <a:solidFill>
                  <a:srgbClr val="FFFF00"/>
                </a:solidFill>
              </a:rPr>
              <a:t>+a</a:t>
            </a:r>
            <a:r>
              <a:rPr lang="en-GB" sz="2400" baseline="-25000" dirty="0">
                <a:solidFill>
                  <a:srgbClr val="FFFF00"/>
                </a:solidFill>
              </a:rPr>
              <a:t>1</a:t>
            </a:r>
            <a:r>
              <a:rPr lang="en-GB" sz="2400" dirty="0">
                <a:solidFill>
                  <a:srgbClr val="FFFF00"/>
                </a:solidFill>
              </a:rPr>
              <a:t>V+a</a:t>
            </a:r>
            <a:r>
              <a:rPr lang="en-GB" sz="2400" baseline="-25000" dirty="0">
                <a:solidFill>
                  <a:srgbClr val="FFFF00"/>
                </a:solidFill>
              </a:rPr>
              <a:t>2</a:t>
            </a:r>
            <a:r>
              <a:rPr lang="en-GB" sz="2400" dirty="0">
                <a:solidFill>
                  <a:srgbClr val="FFFF00"/>
                </a:solidFill>
              </a:rPr>
              <a:t>F+a</a:t>
            </a:r>
            <a:r>
              <a:rPr lang="en-GB" sz="2400" baseline="-25000" dirty="0">
                <a:solidFill>
                  <a:srgbClr val="FFFF00"/>
                </a:solidFill>
              </a:rPr>
              <a:t>3</a:t>
            </a:r>
            <a:r>
              <a:rPr lang="en-GB" sz="2400" dirty="0">
                <a:solidFill>
                  <a:srgbClr val="FFFF00"/>
                </a:solidFill>
              </a:rPr>
              <a:t>S+a</a:t>
            </a:r>
            <a:r>
              <a:rPr lang="en-GB" sz="2400" baseline="-25000" dirty="0">
                <a:solidFill>
                  <a:srgbClr val="FFFF00"/>
                </a:solidFill>
              </a:rPr>
              <a:t>4</a:t>
            </a:r>
            <a:r>
              <a:rPr lang="en-GB" sz="2400" dirty="0">
                <a:solidFill>
                  <a:srgbClr val="FFFF00"/>
                </a:solidFill>
              </a:rPr>
              <a:t>N+a</a:t>
            </a:r>
            <a:r>
              <a:rPr lang="en-GB" sz="2400" baseline="-25000" dirty="0">
                <a:solidFill>
                  <a:srgbClr val="FFFF00"/>
                </a:solidFill>
              </a:rPr>
              <a:t>5</a:t>
            </a:r>
            <a:r>
              <a:rPr lang="en-GB" sz="2400" dirty="0">
                <a:solidFill>
                  <a:srgbClr val="FFFF00"/>
                </a:solidFill>
              </a:rPr>
              <a:t>V</a:t>
            </a:r>
            <a:r>
              <a:rPr lang="en-GB" sz="2400" baseline="30000" dirty="0">
                <a:solidFill>
                  <a:srgbClr val="FFFF00"/>
                </a:solidFill>
              </a:rPr>
              <a:t>2</a:t>
            </a:r>
            <a:r>
              <a:rPr lang="en-GB" sz="2400" dirty="0">
                <a:solidFill>
                  <a:srgbClr val="FFFF00"/>
                </a:solidFill>
              </a:rPr>
              <a:t>+a</a:t>
            </a:r>
            <a:r>
              <a:rPr lang="en-GB" sz="2400" baseline="-25000" dirty="0">
                <a:solidFill>
                  <a:srgbClr val="FFFF00"/>
                </a:solidFill>
              </a:rPr>
              <a:t>6</a:t>
            </a:r>
            <a:r>
              <a:rPr lang="en-GB" sz="2400" dirty="0">
                <a:solidFill>
                  <a:srgbClr val="FFFF00"/>
                </a:solidFill>
              </a:rPr>
              <a:t>F</a:t>
            </a:r>
            <a:r>
              <a:rPr lang="en-GB" sz="2400" baseline="30000" dirty="0">
                <a:solidFill>
                  <a:srgbClr val="FFFF00"/>
                </a:solidFill>
              </a:rPr>
              <a:t>2</a:t>
            </a:r>
            <a:r>
              <a:rPr lang="en-GB" sz="2400" dirty="0">
                <a:solidFill>
                  <a:srgbClr val="FFFF00"/>
                </a:solidFill>
              </a:rPr>
              <a:t>+a</a:t>
            </a:r>
            <a:r>
              <a:rPr lang="en-GB" sz="2400" baseline="-25000" dirty="0">
                <a:solidFill>
                  <a:srgbClr val="FFFF00"/>
                </a:solidFill>
              </a:rPr>
              <a:t>7</a:t>
            </a:r>
            <a:r>
              <a:rPr lang="en-GB" sz="2400" dirty="0">
                <a:solidFill>
                  <a:srgbClr val="FFFF00"/>
                </a:solidFill>
              </a:rPr>
              <a:t>S</a:t>
            </a:r>
            <a:r>
              <a:rPr lang="en-GB" sz="2400" baseline="30000" dirty="0">
                <a:solidFill>
                  <a:srgbClr val="FFFF00"/>
                </a:solidFill>
              </a:rPr>
              <a:t>2</a:t>
            </a:r>
            <a:r>
              <a:rPr lang="en-GB" sz="2400" dirty="0">
                <a:solidFill>
                  <a:srgbClr val="FFFF00"/>
                </a:solidFill>
              </a:rPr>
              <a:t>+a</a:t>
            </a:r>
            <a:r>
              <a:rPr lang="en-GB" sz="2400" baseline="-25000" dirty="0">
                <a:solidFill>
                  <a:srgbClr val="FFFF00"/>
                </a:solidFill>
              </a:rPr>
              <a:t>8</a:t>
            </a:r>
            <a:r>
              <a:rPr lang="en-GB" sz="2400" dirty="0">
                <a:solidFill>
                  <a:srgbClr val="FFFF00"/>
                </a:solidFill>
              </a:rPr>
              <a:t>N</a:t>
            </a:r>
            <a:r>
              <a:rPr lang="en-GB" sz="2400" baseline="30000" dirty="0">
                <a:solidFill>
                  <a:srgbClr val="FFFF00"/>
                </a:solidFill>
              </a:rPr>
              <a:t>2</a:t>
            </a:r>
            <a:r>
              <a:rPr lang="en-GB" sz="2400" dirty="0">
                <a:solidFill>
                  <a:srgbClr val="FFFF00"/>
                </a:solidFill>
              </a:rPr>
              <a:t>+a</a:t>
            </a:r>
            <a:r>
              <a:rPr lang="en-GB" sz="2400" baseline="-25000" dirty="0">
                <a:solidFill>
                  <a:srgbClr val="FFFF00"/>
                </a:solidFill>
              </a:rPr>
              <a:t>9</a:t>
            </a:r>
            <a:r>
              <a:rPr lang="en-GB" sz="2400" dirty="0">
                <a:solidFill>
                  <a:srgbClr val="FFFF00"/>
                </a:solidFill>
              </a:rPr>
              <a:t>VF+a</a:t>
            </a:r>
            <a:r>
              <a:rPr lang="en-GB" sz="2400" baseline="-25000" dirty="0">
                <a:solidFill>
                  <a:srgbClr val="FFFF00"/>
                </a:solidFill>
              </a:rPr>
              <a:t>10</a:t>
            </a:r>
            <a:r>
              <a:rPr lang="en-GB" sz="2400" dirty="0">
                <a:solidFill>
                  <a:srgbClr val="FFFF00"/>
                </a:solidFill>
              </a:rPr>
              <a:t>VS+a</a:t>
            </a:r>
            <a:r>
              <a:rPr lang="en-GB" sz="2400" baseline="-25000" dirty="0">
                <a:solidFill>
                  <a:srgbClr val="FFFF00"/>
                </a:solidFill>
              </a:rPr>
              <a:t>11</a:t>
            </a:r>
            <a:r>
              <a:rPr lang="en-GB" sz="2400" dirty="0">
                <a:solidFill>
                  <a:srgbClr val="FFFF00"/>
                </a:solidFill>
              </a:rPr>
              <a:t>VN+a</a:t>
            </a:r>
            <a:r>
              <a:rPr lang="en-GB" sz="2400" baseline="-25000" dirty="0">
                <a:solidFill>
                  <a:srgbClr val="FFFF00"/>
                </a:solidFill>
              </a:rPr>
              <a:t>12</a:t>
            </a:r>
            <a:r>
              <a:rPr lang="en-GB" sz="2400" dirty="0">
                <a:solidFill>
                  <a:srgbClr val="FFFF00"/>
                </a:solidFill>
              </a:rPr>
              <a:t>FS+a</a:t>
            </a:r>
            <a:r>
              <a:rPr lang="en-GB" sz="2400" baseline="-25000" dirty="0">
                <a:solidFill>
                  <a:srgbClr val="FFFF00"/>
                </a:solidFill>
              </a:rPr>
              <a:t>13</a:t>
            </a:r>
            <a:r>
              <a:rPr lang="en-GB" sz="2400" dirty="0">
                <a:solidFill>
                  <a:srgbClr val="FFFF00"/>
                </a:solidFill>
              </a:rPr>
              <a:t>FN+a</a:t>
            </a:r>
            <a:r>
              <a:rPr lang="en-GB" sz="2400" baseline="-25000" dirty="0">
                <a:solidFill>
                  <a:srgbClr val="FFFF00"/>
                </a:solidFill>
              </a:rPr>
              <a:t>14</a:t>
            </a:r>
            <a:r>
              <a:rPr lang="en-GB" sz="2400" dirty="0">
                <a:solidFill>
                  <a:srgbClr val="FFFF00"/>
                </a:solidFill>
              </a:rPr>
              <a:t>SN</a:t>
            </a:r>
            <a:endParaRPr lang="en-US" sz="2400" dirty="0">
              <a:solidFill>
                <a:srgbClr val="FFFF00"/>
              </a:solidFill>
            </a:endParaRPr>
          </a:p>
          <a:p>
            <a:r>
              <a:rPr lang="en-GB" sz="2400" dirty="0"/>
              <a:t>Where V, F, S and N denote Arc Voltage, Wire Feed Rate, Travel Speed and Stick Out respectively. From the data of table-2 the </a:t>
            </a:r>
            <a:r>
              <a:rPr lang="en-GB" sz="2400" i="1" dirty="0" err="1"/>
              <a:t>a</a:t>
            </a:r>
            <a:r>
              <a:rPr lang="en-GB" sz="2400" i="1" baseline="-25000" dirty="0" err="1"/>
              <a:t>i</a:t>
            </a:r>
            <a:r>
              <a:rPr lang="en-GB" sz="2400" i="1" dirty="0"/>
              <a:t> </a:t>
            </a:r>
            <a:r>
              <a:rPr lang="en-GB" sz="2400" dirty="0"/>
              <a:t>coefficients (with </a:t>
            </a:r>
            <a:r>
              <a:rPr lang="en-GB" sz="2400" i="1" dirty="0" err="1"/>
              <a:t>i</a:t>
            </a:r>
            <a:r>
              <a:rPr lang="en-GB" sz="2400" dirty="0"/>
              <a:t>=1-14) were calculated by MAT LAB and tabulated in table-3. Calculation of Variance for testing has been made as shown in table 4. It has been found from table-4, this regression model is adequate.</a:t>
            </a:r>
            <a:endParaRPr lang="en-US" sz="2400" dirty="0"/>
          </a:p>
          <a:p>
            <a:endParaRPr lang="en-US" sz="2400" dirty="0"/>
          </a:p>
        </p:txBody>
      </p:sp>
      <p:sp>
        <p:nvSpPr>
          <p:cNvPr id="4" name="Footer Placeholder 3"/>
          <p:cNvSpPr>
            <a:spLocks noGrp="1"/>
          </p:cNvSpPr>
          <p:nvPr>
            <p:ph type="ftr" sz="quarter" idx="11"/>
          </p:nvPr>
        </p:nvSpPr>
        <p:spPr>
          <a:xfrm rot="5400000">
            <a:off x="6987715" y="1938595"/>
            <a:ext cx="3859795" cy="228660"/>
          </a:xfrm>
        </p:spPr>
        <p:txBody>
          <a:bodyPr/>
          <a:lstStyle/>
          <a:p>
            <a:r>
              <a:rPr lang="en-US" i="1" dirty="0" smtClean="0"/>
              <a:t>Dr. N K SINGH</a:t>
            </a:r>
            <a:endParaRPr lang="en-US" i="1"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10</a:t>
            </a:fld>
            <a:endParaRPr lang="en-US" dirty="0"/>
          </a:p>
        </p:txBody>
      </p:sp>
    </p:spTree>
    <p:extLst>
      <p:ext uri="{BB962C8B-B14F-4D97-AF65-F5344CB8AC3E}">
        <p14:creationId xmlns:p14="http://schemas.microsoft.com/office/powerpoint/2010/main" xmlns="" val="2704288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452718"/>
            <a:ext cx="7357210" cy="1400530"/>
          </a:xfrm>
        </p:spPr>
        <p:txBody>
          <a:bodyPr/>
          <a:lstStyle/>
          <a:p>
            <a:r>
              <a:rPr lang="en-GB" sz="2800" dirty="0"/>
              <a:t>TABLE-3: Regression coefficient of model</a:t>
            </a:r>
            <a:r>
              <a:rPr lang="en-US" sz="2800" dirty="0"/>
              <a:t/>
            </a:r>
            <a:br>
              <a:rPr lang="en-US" sz="2800" dirty="0"/>
            </a:b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595129433"/>
              </p:ext>
            </p:extLst>
          </p:nvPr>
        </p:nvGraphicFramePr>
        <p:xfrm>
          <a:off x="1383030" y="1371602"/>
          <a:ext cx="5829300" cy="5314947"/>
        </p:xfrm>
        <a:graphic>
          <a:graphicData uri="http://schemas.openxmlformats.org/drawingml/2006/table">
            <a:tbl>
              <a:tblPr firstRow="1" firstCol="1" bandRow="1">
                <a:tableStyleId>{5C22544A-7EE6-4342-B048-85BDC9FD1C3A}</a:tableStyleId>
              </a:tblPr>
              <a:tblGrid>
                <a:gridCol w="1263589"/>
                <a:gridCol w="1412246"/>
                <a:gridCol w="3153465"/>
              </a:tblGrid>
              <a:tr h="483177">
                <a:tc>
                  <a:txBody>
                    <a:bodyPr/>
                    <a:lstStyle/>
                    <a:p>
                      <a:pPr marL="0" marR="0" algn="ctr">
                        <a:spcBef>
                          <a:spcPts val="0"/>
                        </a:spcBef>
                        <a:spcAft>
                          <a:spcPts val="0"/>
                        </a:spcAft>
                      </a:pPr>
                      <a:r>
                        <a:rPr lang="en-GB" sz="1200" dirty="0">
                          <a:effectLst/>
                        </a:rPr>
                        <a:t>SL NO.</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200" dirty="0">
                          <a:effectLst/>
                        </a:rPr>
                        <a:t>Coefficient</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200" dirty="0">
                          <a:effectLst/>
                        </a:rPr>
                        <a:t>Values of Coefficient for prediction of HAZ width</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r>
              <a:tr h="322118">
                <a:tc>
                  <a:txBody>
                    <a:bodyPr/>
                    <a:lstStyle/>
                    <a:p>
                      <a:pPr marL="0" marR="0" algn="ctr">
                        <a:spcBef>
                          <a:spcPts val="0"/>
                        </a:spcBef>
                        <a:spcAft>
                          <a:spcPts val="0"/>
                        </a:spcAft>
                      </a:pPr>
                      <a:r>
                        <a:rPr lang="en-GB" sz="20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2000" dirty="0">
                          <a:effectLst/>
                        </a:rPr>
                        <a:t>a</a:t>
                      </a:r>
                      <a:r>
                        <a:rPr lang="en-GB" sz="2000" baseline="-25000" dirty="0">
                          <a:effectLst/>
                        </a:rPr>
                        <a:t>0</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2000">
                          <a:effectLst/>
                        </a:rPr>
                        <a:t>1.04</a:t>
                      </a:r>
                      <a:endParaRPr lang="en-US" sz="2000">
                        <a:effectLst/>
                        <a:latin typeface="Times New Roman" panose="02020603050405020304" pitchFamily="18" charset="0"/>
                        <a:ea typeface="Times New Roman" panose="02020603050405020304" pitchFamily="18" charset="0"/>
                      </a:endParaRPr>
                    </a:p>
                  </a:txBody>
                  <a:tcPr marL="68580" marR="68580" marT="0" marB="0"/>
                </a:tc>
              </a:tr>
              <a:tr h="322118">
                <a:tc>
                  <a:txBody>
                    <a:bodyPr/>
                    <a:lstStyle/>
                    <a:p>
                      <a:pPr marL="0" marR="0" algn="ctr">
                        <a:spcBef>
                          <a:spcPts val="0"/>
                        </a:spcBef>
                        <a:spcAft>
                          <a:spcPts val="0"/>
                        </a:spcAft>
                      </a:pPr>
                      <a:r>
                        <a:rPr lang="en-GB" sz="2000">
                          <a:effectLst/>
                        </a:rPr>
                        <a:t>2</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2000" dirty="0">
                          <a:effectLst/>
                        </a:rPr>
                        <a:t>a</a:t>
                      </a:r>
                      <a:r>
                        <a:rPr lang="en-GB" sz="2000" baseline="-25000" dirty="0">
                          <a:effectLst/>
                        </a:rPr>
                        <a:t>1</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2000">
                          <a:effectLst/>
                        </a:rPr>
                        <a:t>0.02</a:t>
                      </a:r>
                      <a:endParaRPr lang="en-US" sz="2000">
                        <a:effectLst/>
                        <a:latin typeface="Times New Roman" panose="02020603050405020304" pitchFamily="18" charset="0"/>
                        <a:ea typeface="Times New Roman" panose="02020603050405020304" pitchFamily="18" charset="0"/>
                      </a:endParaRPr>
                    </a:p>
                  </a:txBody>
                  <a:tcPr marL="68580" marR="68580" marT="0" marB="0"/>
                </a:tc>
              </a:tr>
              <a:tr h="322118">
                <a:tc>
                  <a:txBody>
                    <a:bodyPr/>
                    <a:lstStyle/>
                    <a:p>
                      <a:pPr marL="0" marR="0" algn="ctr">
                        <a:spcBef>
                          <a:spcPts val="0"/>
                        </a:spcBef>
                        <a:spcAft>
                          <a:spcPts val="0"/>
                        </a:spcAft>
                      </a:pPr>
                      <a:r>
                        <a:rPr lang="en-GB" sz="2000">
                          <a:effectLst/>
                        </a:rPr>
                        <a:t>3</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2000" dirty="0">
                          <a:effectLst/>
                        </a:rPr>
                        <a:t>a</a:t>
                      </a:r>
                      <a:r>
                        <a:rPr lang="en-GB" sz="2000" baseline="-25000" dirty="0">
                          <a:effectLst/>
                        </a:rPr>
                        <a:t>2</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2000">
                          <a:effectLst/>
                        </a:rPr>
                        <a:t>0.15</a:t>
                      </a:r>
                      <a:endParaRPr lang="en-US" sz="2000">
                        <a:effectLst/>
                        <a:latin typeface="Times New Roman" panose="02020603050405020304" pitchFamily="18" charset="0"/>
                        <a:ea typeface="Times New Roman" panose="02020603050405020304" pitchFamily="18" charset="0"/>
                      </a:endParaRPr>
                    </a:p>
                  </a:txBody>
                  <a:tcPr marL="68580" marR="68580" marT="0" marB="0"/>
                </a:tc>
              </a:tr>
              <a:tr h="322118">
                <a:tc>
                  <a:txBody>
                    <a:bodyPr/>
                    <a:lstStyle/>
                    <a:p>
                      <a:pPr marL="0" marR="0" algn="ctr">
                        <a:spcBef>
                          <a:spcPts val="0"/>
                        </a:spcBef>
                        <a:spcAft>
                          <a:spcPts val="0"/>
                        </a:spcAft>
                      </a:pPr>
                      <a:r>
                        <a:rPr lang="en-GB" sz="2000">
                          <a:effectLst/>
                        </a:rPr>
                        <a:t>4</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2000" dirty="0">
                          <a:effectLst/>
                        </a:rPr>
                        <a:t>a</a:t>
                      </a:r>
                      <a:r>
                        <a:rPr lang="en-GB" sz="2000" baseline="-25000" dirty="0">
                          <a:effectLst/>
                        </a:rPr>
                        <a:t>3</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2000">
                          <a:effectLst/>
                        </a:rPr>
                        <a:t>-0.16</a:t>
                      </a:r>
                      <a:endParaRPr lang="en-US" sz="2000">
                        <a:effectLst/>
                        <a:latin typeface="Times New Roman" panose="02020603050405020304" pitchFamily="18" charset="0"/>
                        <a:ea typeface="Times New Roman" panose="02020603050405020304" pitchFamily="18" charset="0"/>
                      </a:endParaRPr>
                    </a:p>
                  </a:txBody>
                  <a:tcPr marL="68580" marR="68580" marT="0" marB="0"/>
                </a:tc>
              </a:tr>
              <a:tr h="322118">
                <a:tc>
                  <a:txBody>
                    <a:bodyPr/>
                    <a:lstStyle/>
                    <a:p>
                      <a:pPr marL="0" marR="0" algn="ctr">
                        <a:spcBef>
                          <a:spcPts val="0"/>
                        </a:spcBef>
                        <a:spcAft>
                          <a:spcPts val="0"/>
                        </a:spcAft>
                      </a:pPr>
                      <a:r>
                        <a:rPr lang="en-GB" sz="2000">
                          <a:effectLst/>
                        </a:rPr>
                        <a:t>5</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2000">
                          <a:effectLst/>
                        </a:rPr>
                        <a:t>a</a:t>
                      </a:r>
                      <a:r>
                        <a:rPr lang="en-GB" sz="2000" baseline="-25000">
                          <a:effectLst/>
                        </a:rPr>
                        <a:t>4</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2000" dirty="0">
                          <a:effectLst/>
                        </a:rPr>
                        <a:t>-0.05</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r h="322118">
                <a:tc>
                  <a:txBody>
                    <a:bodyPr/>
                    <a:lstStyle/>
                    <a:p>
                      <a:pPr marL="0" marR="0" algn="ctr">
                        <a:spcBef>
                          <a:spcPts val="0"/>
                        </a:spcBef>
                        <a:spcAft>
                          <a:spcPts val="0"/>
                        </a:spcAft>
                      </a:pPr>
                      <a:r>
                        <a:rPr lang="en-GB" sz="2000">
                          <a:effectLst/>
                        </a:rPr>
                        <a:t>6</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2000">
                          <a:effectLst/>
                        </a:rPr>
                        <a:t>a</a:t>
                      </a:r>
                      <a:r>
                        <a:rPr lang="en-GB" sz="2000" baseline="-25000">
                          <a:effectLst/>
                        </a:rPr>
                        <a:t>5</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2000" dirty="0">
                          <a:effectLst/>
                        </a:rPr>
                        <a:t>0.04</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r h="322118">
                <a:tc>
                  <a:txBody>
                    <a:bodyPr/>
                    <a:lstStyle/>
                    <a:p>
                      <a:pPr marL="0" marR="0" algn="ctr">
                        <a:spcBef>
                          <a:spcPts val="0"/>
                        </a:spcBef>
                        <a:spcAft>
                          <a:spcPts val="0"/>
                        </a:spcAft>
                      </a:pPr>
                      <a:r>
                        <a:rPr lang="en-GB" sz="2000">
                          <a:effectLst/>
                        </a:rPr>
                        <a:t>7</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2000">
                          <a:effectLst/>
                        </a:rPr>
                        <a:t>a</a:t>
                      </a:r>
                      <a:r>
                        <a:rPr lang="en-GB" sz="2000" baseline="-25000">
                          <a:effectLst/>
                        </a:rPr>
                        <a:t>6</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2000" dirty="0">
                          <a:effectLst/>
                        </a:rPr>
                        <a:t>0.07</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r h="322118">
                <a:tc>
                  <a:txBody>
                    <a:bodyPr/>
                    <a:lstStyle/>
                    <a:p>
                      <a:pPr marL="0" marR="0" algn="ctr">
                        <a:spcBef>
                          <a:spcPts val="0"/>
                        </a:spcBef>
                        <a:spcAft>
                          <a:spcPts val="0"/>
                        </a:spcAft>
                      </a:pPr>
                      <a:r>
                        <a:rPr lang="en-GB" sz="2000">
                          <a:effectLst/>
                        </a:rPr>
                        <a:t>8</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2000">
                          <a:effectLst/>
                        </a:rPr>
                        <a:t>a</a:t>
                      </a:r>
                      <a:r>
                        <a:rPr lang="en-GB" sz="2000" baseline="-25000">
                          <a:effectLst/>
                        </a:rPr>
                        <a:t>7</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2000" dirty="0">
                          <a:effectLst/>
                        </a:rPr>
                        <a:t>0.08</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r h="322118">
                <a:tc>
                  <a:txBody>
                    <a:bodyPr/>
                    <a:lstStyle/>
                    <a:p>
                      <a:pPr marL="0" marR="0" algn="ctr">
                        <a:spcBef>
                          <a:spcPts val="0"/>
                        </a:spcBef>
                        <a:spcAft>
                          <a:spcPts val="0"/>
                        </a:spcAft>
                      </a:pPr>
                      <a:r>
                        <a:rPr lang="en-GB" sz="2000">
                          <a:effectLst/>
                        </a:rPr>
                        <a:t>9</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2000">
                          <a:effectLst/>
                        </a:rPr>
                        <a:t>a</a:t>
                      </a:r>
                      <a:r>
                        <a:rPr lang="en-GB" sz="2000" baseline="-25000">
                          <a:effectLst/>
                        </a:rPr>
                        <a:t>8</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2000" dirty="0">
                          <a:effectLst/>
                        </a:rPr>
                        <a:t>-0.01</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r h="322118">
                <a:tc>
                  <a:txBody>
                    <a:bodyPr/>
                    <a:lstStyle/>
                    <a:p>
                      <a:pPr marL="0" marR="0" algn="ctr">
                        <a:spcBef>
                          <a:spcPts val="0"/>
                        </a:spcBef>
                        <a:spcAft>
                          <a:spcPts val="0"/>
                        </a:spcAft>
                      </a:pPr>
                      <a:r>
                        <a:rPr lang="en-GB" sz="2000">
                          <a:effectLst/>
                        </a:rPr>
                        <a:t>10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2000">
                          <a:effectLst/>
                        </a:rPr>
                        <a:t>a</a:t>
                      </a:r>
                      <a:r>
                        <a:rPr lang="en-GB" sz="2000" baseline="-25000">
                          <a:effectLst/>
                        </a:rPr>
                        <a:t>9</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2000" dirty="0">
                          <a:effectLst/>
                        </a:rPr>
                        <a:t>0.03</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r h="322118">
                <a:tc>
                  <a:txBody>
                    <a:bodyPr/>
                    <a:lstStyle/>
                    <a:p>
                      <a:pPr marL="0" marR="0" algn="ctr">
                        <a:spcBef>
                          <a:spcPts val="0"/>
                        </a:spcBef>
                        <a:spcAft>
                          <a:spcPts val="0"/>
                        </a:spcAft>
                      </a:pPr>
                      <a:r>
                        <a:rPr lang="en-GB" sz="2000">
                          <a:effectLst/>
                        </a:rPr>
                        <a:t>11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2000">
                          <a:effectLst/>
                        </a:rPr>
                        <a:t>a</a:t>
                      </a:r>
                      <a:r>
                        <a:rPr lang="en-GB" sz="2000" baseline="-25000">
                          <a:effectLst/>
                        </a:rPr>
                        <a:t>10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2000" dirty="0">
                          <a:effectLst/>
                        </a:rPr>
                        <a:t>0.01</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r h="322118">
                <a:tc>
                  <a:txBody>
                    <a:bodyPr/>
                    <a:lstStyle/>
                    <a:p>
                      <a:pPr marL="0" marR="0" algn="ctr">
                        <a:spcBef>
                          <a:spcPts val="0"/>
                        </a:spcBef>
                        <a:spcAft>
                          <a:spcPts val="0"/>
                        </a:spcAft>
                      </a:pPr>
                      <a:r>
                        <a:rPr lang="en-GB" sz="2000">
                          <a:effectLst/>
                        </a:rPr>
                        <a:t>12</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2000">
                          <a:effectLst/>
                        </a:rPr>
                        <a:t>a</a:t>
                      </a:r>
                      <a:r>
                        <a:rPr lang="en-GB" sz="2000" baseline="-25000">
                          <a:effectLst/>
                        </a:rPr>
                        <a:t>11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2000" dirty="0">
                          <a:effectLst/>
                        </a:rPr>
                        <a:t>0.03</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r h="322118">
                <a:tc>
                  <a:txBody>
                    <a:bodyPr/>
                    <a:lstStyle/>
                    <a:p>
                      <a:pPr marL="0" marR="0" algn="ctr">
                        <a:spcBef>
                          <a:spcPts val="0"/>
                        </a:spcBef>
                        <a:spcAft>
                          <a:spcPts val="0"/>
                        </a:spcAft>
                      </a:pPr>
                      <a:r>
                        <a:rPr lang="en-GB" sz="2000">
                          <a:effectLst/>
                        </a:rPr>
                        <a:t>13</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2000">
                          <a:effectLst/>
                        </a:rPr>
                        <a:t>a</a:t>
                      </a:r>
                      <a:r>
                        <a:rPr lang="en-GB" sz="2000" baseline="-25000">
                          <a:effectLst/>
                        </a:rPr>
                        <a:t>12</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2000" dirty="0">
                          <a:effectLst/>
                        </a:rPr>
                        <a:t>-0.06</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r h="322118">
                <a:tc>
                  <a:txBody>
                    <a:bodyPr/>
                    <a:lstStyle/>
                    <a:p>
                      <a:pPr marL="0" marR="0" algn="ctr">
                        <a:spcBef>
                          <a:spcPts val="0"/>
                        </a:spcBef>
                        <a:spcAft>
                          <a:spcPts val="0"/>
                        </a:spcAft>
                      </a:pPr>
                      <a:r>
                        <a:rPr lang="en-GB" sz="2000">
                          <a:effectLst/>
                        </a:rPr>
                        <a:t>14</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2000">
                          <a:effectLst/>
                        </a:rPr>
                        <a:t>a</a:t>
                      </a:r>
                      <a:r>
                        <a:rPr lang="en-GB" sz="2000" baseline="-25000">
                          <a:effectLst/>
                        </a:rPr>
                        <a:t>13</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2000" dirty="0">
                          <a:effectLst/>
                        </a:rPr>
                        <a:t>0.04</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r h="322118">
                <a:tc>
                  <a:txBody>
                    <a:bodyPr/>
                    <a:lstStyle/>
                    <a:p>
                      <a:pPr marL="0" marR="0" algn="ctr">
                        <a:spcBef>
                          <a:spcPts val="0"/>
                        </a:spcBef>
                        <a:spcAft>
                          <a:spcPts val="0"/>
                        </a:spcAft>
                      </a:pPr>
                      <a:r>
                        <a:rPr lang="en-GB" sz="2000">
                          <a:effectLst/>
                        </a:rPr>
                        <a:t>15</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2000">
                          <a:effectLst/>
                        </a:rPr>
                        <a:t>a</a:t>
                      </a:r>
                      <a:r>
                        <a:rPr lang="en-GB" sz="2000" baseline="-25000">
                          <a:effectLst/>
                        </a:rPr>
                        <a:t>14</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2000" dirty="0">
                          <a:effectLst/>
                        </a:rPr>
                        <a:t>0.01</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4" name="Footer Placeholder 3"/>
          <p:cNvSpPr>
            <a:spLocks noGrp="1"/>
          </p:cNvSpPr>
          <p:nvPr>
            <p:ph type="ftr" sz="quarter" idx="11"/>
          </p:nvPr>
        </p:nvSpPr>
        <p:spPr>
          <a:xfrm rot="5400000">
            <a:off x="6987715" y="1938595"/>
            <a:ext cx="3859795" cy="228660"/>
          </a:xfrm>
        </p:spPr>
        <p:txBody>
          <a:bodyPr/>
          <a:lstStyle/>
          <a:p>
            <a:r>
              <a:rPr lang="en-US" i="1" dirty="0" smtClean="0"/>
              <a:t>Dr. N K SINGH</a:t>
            </a:r>
            <a:endParaRPr lang="en-US" i="1"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11</a:t>
            </a:fld>
            <a:endParaRPr lang="en-US" dirty="0"/>
          </a:p>
        </p:txBody>
      </p:sp>
    </p:spTree>
    <p:extLst>
      <p:ext uri="{BB962C8B-B14F-4D97-AF65-F5344CB8AC3E}">
        <p14:creationId xmlns:p14="http://schemas.microsoft.com/office/powerpoint/2010/main" xmlns="" val="1151737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PARABOLOID HEAT SOURCE: </a:t>
            </a:r>
            <a:r>
              <a:rPr lang="en-US" dirty="0"/>
              <a:t/>
            </a:r>
            <a:br>
              <a:rPr lang="en-US" dirty="0"/>
            </a:b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285749" y="2052925"/>
                <a:ext cx="8641081" cy="4576475"/>
              </a:xfrm>
            </p:spPr>
            <p:txBody>
              <a:bodyPr>
                <a:noAutofit/>
              </a:bodyPr>
              <a:lstStyle/>
              <a:p>
                <a:r>
                  <a:rPr lang="en-GB" dirty="0"/>
                  <a:t>Heat input is the key parameter for the change of </a:t>
                </a:r>
                <a:r>
                  <a:rPr lang="en-GB" dirty="0" err="1"/>
                  <a:t>HAZ.So</a:t>
                </a:r>
                <a:r>
                  <a:rPr lang="en-GB" dirty="0"/>
                  <a:t> study on heat distribution/transient temperature distribution on welded plate is very essential. For submerged arc welding process heat distribution shape has been assumed as </a:t>
                </a:r>
                <a:r>
                  <a:rPr lang="en-GB" dirty="0" err="1"/>
                  <a:t>paraboloid</a:t>
                </a:r>
                <a:r>
                  <a:rPr lang="en-GB" dirty="0"/>
                  <a:t>.  </a:t>
                </a:r>
                <a:endParaRPr lang="en-US" dirty="0"/>
              </a:p>
              <a:p>
                <a:r>
                  <a:rPr lang="en-GB" dirty="0"/>
                  <a:t>Let a </a:t>
                </a:r>
                <a:r>
                  <a:rPr lang="en-GB" dirty="0" err="1"/>
                  <a:t>paraboloid</a:t>
                </a:r>
                <a:r>
                  <a:rPr lang="en-GB" dirty="0"/>
                  <a:t> heat source, in which heat is distributed in a Gaussian manner throughout the heat source volume, was initially considered. The heat density q(x, y, z) at a point(x, y, z) is given by the following equation:</a:t>
                </a:r>
                <a:endParaRPr lang="en-US" dirty="0"/>
              </a:p>
              <a:p>
                <a:r>
                  <a:rPr lang="en-GB" dirty="0" smtClean="0">
                    <a:solidFill>
                      <a:srgbClr val="FFFF00"/>
                    </a:solidFill>
                  </a:rPr>
                  <a:t>q(x, y, z) =A </a:t>
                </a:r>
                <a14:m>
                  <m:oMath xmlns:m="http://schemas.openxmlformats.org/officeDocument/2006/math">
                    <m:sSup>
                      <m:sSupPr>
                        <m:ctrlPr>
                          <a:rPr lang="en-US" i="1">
                            <a:solidFill>
                              <a:srgbClr val="FFFF00"/>
                            </a:solidFill>
                            <a:latin typeface="Cambria Math" panose="02040503050406030204" pitchFamily="18" charset="0"/>
                          </a:rPr>
                        </m:ctrlPr>
                      </m:sSupPr>
                      <m:e>
                        <m:r>
                          <a:rPr lang="en-GB" i="1">
                            <a:solidFill>
                              <a:srgbClr val="FFFF00"/>
                            </a:solidFill>
                            <a:latin typeface="Cambria Math" panose="02040503050406030204" pitchFamily="18" charset="0"/>
                          </a:rPr>
                          <m:t>𝑒</m:t>
                        </m:r>
                      </m:e>
                      <m:sup>
                        <m:r>
                          <a:rPr lang="en-GB" i="1">
                            <a:solidFill>
                              <a:srgbClr val="FFFF00"/>
                            </a:solidFill>
                            <a:latin typeface="Cambria Math" panose="02040503050406030204" pitchFamily="18" charset="0"/>
                          </a:rPr>
                          <m:t>−(</m:t>
                        </m:r>
                        <m:sSup>
                          <m:sSupPr>
                            <m:ctrlPr>
                              <a:rPr lang="en-US" i="1">
                                <a:solidFill>
                                  <a:srgbClr val="FFFF00"/>
                                </a:solidFill>
                                <a:latin typeface="Cambria Math" panose="02040503050406030204" pitchFamily="18" charset="0"/>
                              </a:rPr>
                            </m:ctrlPr>
                          </m:sSupPr>
                          <m:e>
                            <m:r>
                              <a:rPr lang="en-GB" i="1">
                                <a:solidFill>
                                  <a:srgbClr val="FFFF00"/>
                                </a:solidFill>
                                <a:latin typeface="Cambria Math" panose="02040503050406030204" pitchFamily="18" charset="0"/>
                              </a:rPr>
                              <m:t>𝑧</m:t>
                            </m:r>
                          </m:e>
                          <m:sup>
                            <m:r>
                              <a:rPr lang="en-GB" i="1">
                                <a:solidFill>
                                  <a:srgbClr val="FFFF00"/>
                                </a:solidFill>
                                <a:latin typeface="Cambria Math" panose="02040503050406030204" pitchFamily="18" charset="0"/>
                              </a:rPr>
                              <m:t>4</m:t>
                            </m:r>
                          </m:sup>
                        </m:sSup>
                        <m:r>
                          <a:rPr lang="en-GB" i="1">
                            <a:solidFill>
                              <a:srgbClr val="FFFF00"/>
                            </a:solidFill>
                            <a:latin typeface="Cambria Math" panose="02040503050406030204" pitchFamily="18" charset="0"/>
                          </a:rPr>
                          <m:t>−</m:t>
                        </m:r>
                        <m:r>
                          <a:rPr lang="en-GB" i="1">
                            <a:solidFill>
                              <a:srgbClr val="FFFF00"/>
                            </a:solidFill>
                            <a:latin typeface="Cambria Math" panose="02040503050406030204" pitchFamily="18" charset="0"/>
                          </a:rPr>
                          <m:t>𝑎</m:t>
                        </m:r>
                        <m:sSup>
                          <m:sSupPr>
                            <m:ctrlPr>
                              <a:rPr lang="en-US" i="1">
                                <a:solidFill>
                                  <a:srgbClr val="FFFF00"/>
                                </a:solidFill>
                                <a:latin typeface="Cambria Math" panose="02040503050406030204" pitchFamily="18" charset="0"/>
                              </a:rPr>
                            </m:ctrlPr>
                          </m:sSupPr>
                          <m:e>
                            <m:r>
                              <a:rPr lang="en-GB" i="1">
                                <a:solidFill>
                                  <a:srgbClr val="FFFF00"/>
                                </a:solidFill>
                                <a:latin typeface="Cambria Math" panose="02040503050406030204" pitchFamily="18" charset="0"/>
                              </a:rPr>
                              <m:t>𝑥</m:t>
                            </m:r>
                          </m:e>
                          <m:sup>
                            <m:r>
                              <a:rPr lang="en-GB" i="1">
                                <a:solidFill>
                                  <a:srgbClr val="FFFF00"/>
                                </a:solidFill>
                                <a:latin typeface="Cambria Math" panose="02040503050406030204" pitchFamily="18" charset="0"/>
                              </a:rPr>
                              <m:t>2</m:t>
                            </m:r>
                          </m:sup>
                        </m:sSup>
                        <m:r>
                          <a:rPr lang="en-GB" i="1">
                            <a:solidFill>
                              <a:srgbClr val="FFFF00"/>
                            </a:solidFill>
                            <a:latin typeface="Cambria Math" panose="02040503050406030204" pitchFamily="18" charset="0"/>
                          </a:rPr>
                          <m:t>−</m:t>
                        </m:r>
                        <m:r>
                          <a:rPr lang="en-GB" i="1">
                            <a:solidFill>
                              <a:srgbClr val="FFFF00"/>
                            </a:solidFill>
                            <a:latin typeface="Cambria Math" panose="02040503050406030204" pitchFamily="18" charset="0"/>
                          </a:rPr>
                          <m:t>𝑎</m:t>
                        </m:r>
                        <m:sSup>
                          <m:sSupPr>
                            <m:ctrlPr>
                              <a:rPr lang="en-US" i="1">
                                <a:solidFill>
                                  <a:srgbClr val="FFFF00"/>
                                </a:solidFill>
                                <a:latin typeface="Cambria Math" panose="02040503050406030204" pitchFamily="18" charset="0"/>
                              </a:rPr>
                            </m:ctrlPr>
                          </m:sSupPr>
                          <m:e>
                            <m:r>
                              <a:rPr lang="en-GB" i="1">
                                <a:solidFill>
                                  <a:srgbClr val="FFFF00"/>
                                </a:solidFill>
                                <a:latin typeface="Cambria Math" panose="02040503050406030204" pitchFamily="18" charset="0"/>
                              </a:rPr>
                              <m:t>𝑦</m:t>
                            </m:r>
                          </m:e>
                          <m:sup>
                            <m:r>
                              <a:rPr lang="en-GB" i="1">
                                <a:solidFill>
                                  <a:srgbClr val="FFFF00"/>
                                </a:solidFill>
                                <a:latin typeface="Cambria Math" panose="02040503050406030204" pitchFamily="18" charset="0"/>
                              </a:rPr>
                              <m:t>2</m:t>
                            </m:r>
                          </m:sup>
                        </m:sSup>
                        <m:r>
                          <a:rPr lang="en-GB" i="1">
                            <a:solidFill>
                              <a:srgbClr val="FFFF00"/>
                            </a:solidFill>
                            <a:latin typeface="Cambria Math" panose="02040503050406030204" pitchFamily="18" charset="0"/>
                          </a:rPr>
                          <m:t>)</m:t>
                        </m:r>
                      </m:sup>
                    </m:sSup>
                  </m:oMath>
                </a14:m>
                <a:r>
                  <a:rPr lang="en-GB" dirty="0"/>
                  <a:t/>
                </a:r>
                <a:r>
                  <a:rPr lang="en-GB" dirty="0" smtClean="0"/>
                  <a:t>                                               (1) Where </a:t>
                </a:r>
                <a:r>
                  <a:rPr lang="en-GB" dirty="0"/>
                  <a:t>A, a are the maximum heat density and </a:t>
                </a:r>
                <a:r>
                  <a:rPr lang="en-GB" dirty="0" err="1"/>
                  <a:t>paraboloid</a:t>
                </a:r>
                <a:r>
                  <a:rPr lang="en-GB" dirty="0"/>
                  <a:t> heat source parameter respectively.    </a:t>
                </a:r>
                <a:r>
                  <a:rPr lang="en-GB" dirty="0" smtClean="0"/>
                  <a:t/>
                </a:r>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85749" y="2052925"/>
                <a:ext cx="8641081" cy="4576475"/>
              </a:xfrm>
              <a:blipFill rotWithShape="0">
                <a:blip r:embed="rId3"/>
                <a:stretch>
                  <a:fillRect l="-353" t="-799" r="-1411"/>
                </a:stretch>
              </a:blipFill>
            </p:spPr>
            <p:txBody>
              <a:bodyPr/>
              <a:lstStyle/>
              <a:p>
                <a:r>
                  <a:rPr lang="en-US">
                    <a:noFill/>
                  </a:rPr>
                  <a:t> </a:t>
                </a:r>
              </a:p>
            </p:txBody>
          </p:sp>
        </mc:Fallback>
      </mc:AlternateContent>
      <p:sp>
        <p:nvSpPr>
          <p:cNvPr id="4" name="Footer Placeholder 3"/>
          <p:cNvSpPr>
            <a:spLocks noGrp="1"/>
          </p:cNvSpPr>
          <p:nvPr>
            <p:ph type="ftr" sz="quarter" idx="11"/>
          </p:nvPr>
        </p:nvSpPr>
        <p:spPr>
          <a:xfrm rot="5400000">
            <a:off x="6987715" y="1938595"/>
            <a:ext cx="3859795" cy="228660"/>
          </a:xfrm>
        </p:spPr>
        <p:txBody>
          <a:bodyPr/>
          <a:lstStyle/>
          <a:p>
            <a:r>
              <a:rPr lang="en-US" i="1" dirty="0" smtClean="0"/>
              <a:t>Dr. N K SINGH</a:t>
            </a:r>
            <a:endParaRPr lang="en-US" i="1"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12</a:t>
            </a:fld>
            <a:endParaRPr lang="en-US" dirty="0"/>
          </a:p>
        </p:txBody>
      </p:sp>
    </p:spTree>
    <p:extLst>
      <p:ext uri="{BB962C8B-B14F-4D97-AF65-F5344CB8AC3E}">
        <p14:creationId xmlns:p14="http://schemas.microsoft.com/office/powerpoint/2010/main" xmlns="" val="1884997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285749" y="1314451"/>
                <a:ext cx="8641081" cy="5314950"/>
              </a:xfrm>
            </p:spPr>
            <p:txBody>
              <a:bodyPr>
                <a:normAutofit/>
              </a:bodyPr>
              <a:lstStyle/>
              <a:p>
                <a:r>
                  <a:rPr lang="en-GB" dirty="0"/>
                  <a:t>If Q</a:t>
                </a:r>
                <a:r>
                  <a:rPr lang="en-GB" baseline="-25000" dirty="0"/>
                  <a:t>0</a:t>
                </a:r>
                <a:r>
                  <a:rPr lang="en-GB" dirty="0"/>
                  <a:t> is the total heat input, from fig-1,it can be written as</a:t>
                </a:r>
                <a:endParaRPr lang="en-US" dirty="0"/>
              </a:p>
              <a:p>
                <a:r>
                  <a:rPr lang="en-GB" dirty="0" smtClean="0">
                    <a:solidFill>
                      <a:srgbClr val="FFFF00"/>
                    </a:solidFill>
                  </a:rPr>
                  <a:t>Q</a:t>
                </a:r>
                <a:r>
                  <a:rPr lang="en-GB" baseline="-25000" dirty="0">
                    <a:solidFill>
                      <a:srgbClr val="FFFF00"/>
                    </a:solidFill>
                  </a:rPr>
                  <a:t>0</a:t>
                </a:r>
                <a:r>
                  <a:rPr lang="en-GB" dirty="0">
                    <a:solidFill>
                      <a:srgbClr val="FFFF00"/>
                    </a:solidFill>
                  </a:rPr>
                  <a:t> =</a:t>
                </a:r>
                <a14:m>
                  <m:oMath xmlns:m="http://schemas.openxmlformats.org/officeDocument/2006/math">
                    <m:nary>
                      <m:naryPr>
                        <m:limLoc m:val="subSup"/>
                        <m:ctrlPr>
                          <a:rPr lang="en-US" i="1">
                            <a:solidFill>
                              <a:srgbClr val="FFFF00"/>
                            </a:solidFill>
                            <a:latin typeface="Cambria Math" panose="02040503050406030204" pitchFamily="18" charset="0"/>
                          </a:rPr>
                        </m:ctrlPr>
                      </m:naryPr>
                      <m:sub>
                        <m:r>
                          <a:rPr lang="en-GB" i="1">
                            <a:solidFill>
                              <a:srgbClr val="FFFF00"/>
                            </a:solidFill>
                            <a:latin typeface="Cambria Math" panose="02040503050406030204" pitchFamily="18" charset="0"/>
                          </a:rPr>
                          <m:t>−</m:t>
                        </m:r>
                        <m:r>
                          <a:rPr lang="en-GB" i="1">
                            <a:solidFill>
                              <a:srgbClr val="FFFF00"/>
                            </a:solidFill>
                            <a:latin typeface="Cambria Math" panose="02040503050406030204" pitchFamily="18" charset="0"/>
                          </a:rPr>
                          <m:t>𝐿</m:t>
                        </m:r>
                      </m:sub>
                      <m:sup>
                        <m:r>
                          <a:rPr lang="en-GB" i="1">
                            <a:solidFill>
                              <a:srgbClr val="FFFF00"/>
                            </a:solidFill>
                            <a:latin typeface="Cambria Math" panose="02040503050406030204" pitchFamily="18" charset="0"/>
                          </a:rPr>
                          <m:t>𝐿</m:t>
                        </m:r>
                      </m:sup>
                      <m:e>
                        <m:nary>
                          <m:naryPr>
                            <m:limLoc m:val="subSup"/>
                            <m:ctrlPr>
                              <a:rPr lang="en-US" i="1">
                                <a:solidFill>
                                  <a:srgbClr val="FFFF00"/>
                                </a:solidFill>
                                <a:latin typeface="Cambria Math" panose="02040503050406030204" pitchFamily="18" charset="0"/>
                              </a:rPr>
                            </m:ctrlPr>
                          </m:naryPr>
                          <m:sub>
                            <m:r>
                              <a:rPr lang="en-GB" i="1">
                                <a:solidFill>
                                  <a:srgbClr val="FFFF00"/>
                                </a:solidFill>
                                <a:latin typeface="Cambria Math" panose="02040503050406030204" pitchFamily="18" charset="0"/>
                              </a:rPr>
                              <m:t>−</m:t>
                            </m:r>
                            <m:r>
                              <a:rPr lang="en-GB" i="1">
                                <a:solidFill>
                                  <a:srgbClr val="FFFF00"/>
                                </a:solidFill>
                                <a:latin typeface="Cambria Math" panose="02040503050406030204" pitchFamily="18" charset="0"/>
                              </a:rPr>
                              <m:t>𝐵</m:t>
                            </m:r>
                          </m:sub>
                          <m:sup>
                            <m:r>
                              <a:rPr lang="en-GB" i="1">
                                <a:solidFill>
                                  <a:srgbClr val="FFFF00"/>
                                </a:solidFill>
                                <a:latin typeface="Cambria Math" panose="02040503050406030204" pitchFamily="18" charset="0"/>
                              </a:rPr>
                              <m:t>𝐵</m:t>
                            </m:r>
                          </m:sup>
                          <m:e>
                            <m:nary>
                              <m:naryPr>
                                <m:limLoc m:val="subSup"/>
                                <m:ctrlPr>
                                  <a:rPr lang="en-US" i="1">
                                    <a:solidFill>
                                      <a:srgbClr val="FFFF00"/>
                                    </a:solidFill>
                                    <a:latin typeface="Cambria Math" panose="02040503050406030204" pitchFamily="18" charset="0"/>
                                  </a:rPr>
                                </m:ctrlPr>
                              </m:naryPr>
                              <m:sub>
                                <m:r>
                                  <a:rPr lang="en-GB">
                                    <a:solidFill>
                                      <a:srgbClr val="FFFF00"/>
                                    </a:solidFill>
                                    <a:latin typeface="Cambria Math" panose="02040503050406030204" pitchFamily="18" charset="0"/>
                                  </a:rPr>
                                  <m:t>0</m:t>
                                </m:r>
                              </m:sub>
                              <m:sup>
                                <m:r>
                                  <m:rPr>
                                    <m:sty m:val="p"/>
                                  </m:rPr>
                                  <a:rPr lang="en-GB">
                                    <a:solidFill>
                                      <a:srgbClr val="FFFF00"/>
                                    </a:solidFill>
                                    <a:latin typeface="Cambria Math" panose="02040503050406030204" pitchFamily="18" charset="0"/>
                                  </a:rPr>
                                  <m:t>D</m:t>
                                </m:r>
                              </m:sup>
                              <m:e>
                                <m:r>
                                  <m:rPr>
                                    <m:sty m:val="p"/>
                                  </m:rPr>
                                  <a:rPr lang="en-GB">
                                    <a:solidFill>
                                      <a:srgbClr val="FFFF00"/>
                                    </a:solidFill>
                                    <a:latin typeface="Cambria Math" panose="02040503050406030204" pitchFamily="18" charset="0"/>
                                  </a:rPr>
                                  <m:t>q</m:t>
                                </m:r>
                                <m:r>
                                  <a:rPr lang="en-GB">
                                    <a:solidFill>
                                      <a:srgbClr val="FFFF00"/>
                                    </a:solidFill>
                                    <a:latin typeface="Cambria Math" panose="02040503050406030204" pitchFamily="18" charset="0"/>
                                  </a:rPr>
                                  <m:t>(</m:t>
                                </m:r>
                                <m:r>
                                  <m:rPr>
                                    <m:sty m:val="p"/>
                                  </m:rPr>
                                  <a:rPr lang="en-GB">
                                    <a:solidFill>
                                      <a:srgbClr val="FFFF00"/>
                                    </a:solidFill>
                                    <a:latin typeface="Cambria Math" panose="02040503050406030204" pitchFamily="18" charset="0"/>
                                  </a:rPr>
                                  <m:t>x</m:t>
                                </m:r>
                                <m:r>
                                  <a:rPr lang="en-GB">
                                    <a:solidFill>
                                      <a:srgbClr val="FFFF00"/>
                                    </a:solidFill>
                                    <a:latin typeface="Cambria Math" panose="02040503050406030204" pitchFamily="18" charset="0"/>
                                  </a:rPr>
                                  <m:t>,</m:t>
                                </m:r>
                                <m:r>
                                  <m:rPr>
                                    <m:sty m:val="p"/>
                                  </m:rPr>
                                  <a:rPr lang="en-GB">
                                    <a:solidFill>
                                      <a:srgbClr val="FFFF00"/>
                                    </a:solidFill>
                                    <a:latin typeface="Cambria Math" panose="02040503050406030204" pitchFamily="18" charset="0"/>
                                  </a:rPr>
                                  <m:t>y</m:t>
                                </m:r>
                                <m:r>
                                  <a:rPr lang="en-GB">
                                    <a:solidFill>
                                      <a:srgbClr val="FFFF00"/>
                                    </a:solidFill>
                                    <a:latin typeface="Cambria Math" panose="02040503050406030204" pitchFamily="18" charset="0"/>
                                  </a:rPr>
                                  <m:t>,</m:t>
                                </m:r>
                                <m:r>
                                  <m:rPr>
                                    <m:sty m:val="p"/>
                                  </m:rPr>
                                  <a:rPr lang="en-GB">
                                    <a:solidFill>
                                      <a:srgbClr val="FFFF00"/>
                                    </a:solidFill>
                                    <a:latin typeface="Cambria Math" panose="02040503050406030204" pitchFamily="18" charset="0"/>
                                  </a:rPr>
                                  <m:t>z</m:t>
                                </m:r>
                                <m:r>
                                  <a:rPr lang="en-GB">
                                    <a:solidFill>
                                      <a:srgbClr val="FFFF00"/>
                                    </a:solidFill>
                                    <a:latin typeface="Cambria Math" panose="02040503050406030204" pitchFamily="18" charset="0"/>
                                  </a:rPr>
                                  <m:t>)</m:t>
                                </m:r>
                              </m:e>
                            </m:nary>
                          </m:e>
                        </m:nary>
                      </m:e>
                    </m:nary>
                  </m:oMath>
                </a14:m>
                <a:endParaRPr lang="en-US" dirty="0"/>
              </a:p>
              <a:p>
                <a:r>
                  <a:rPr lang="en-GB" dirty="0"/>
                  <a:t>Or </a:t>
                </a:r>
                <a:r>
                  <a:rPr lang="en-GB" dirty="0" smtClean="0">
                    <a:solidFill>
                      <a:srgbClr val="FFFF00"/>
                    </a:solidFill>
                  </a:rPr>
                  <a:t>A=C</a:t>
                </a:r>
                <a14:m>
                  <m:oMath xmlns:m="http://schemas.openxmlformats.org/officeDocument/2006/math">
                    <m:r>
                      <a:rPr lang="en-GB" i="1">
                        <a:solidFill>
                          <a:srgbClr val="FFFF00"/>
                        </a:solidFill>
                        <a:latin typeface="Cambria Math" panose="02040503050406030204" pitchFamily="18" charset="0"/>
                      </a:rPr>
                      <m:t> ×</m:t>
                    </m:r>
                  </m:oMath>
                </a14:m>
                <a:r>
                  <a:rPr lang="en-GB" dirty="0">
                    <a:solidFill>
                      <a:srgbClr val="FFFF00"/>
                    </a:solidFill>
                  </a:rPr>
                  <a:t>Q</a:t>
                </a:r>
                <a:r>
                  <a:rPr lang="en-GB" baseline="-25000" dirty="0">
                    <a:solidFill>
                      <a:srgbClr val="FFFF00"/>
                    </a:solidFill>
                  </a:rPr>
                  <a:t>0 </a:t>
                </a:r>
                <a:r>
                  <a:rPr lang="en-GB" dirty="0"/>
                  <a:t>[where </a:t>
                </a:r>
                <a:r>
                  <a:rPr lang="en-GB" dirty="0" smtClean="0">
                    <a:solidFill>
                      <a:srgbClr val="FFFF00"/>
                    </a:solidFill>
                  </a:rPr>
                  <a:t>C=</a:t>
                </a:r>
                <a:r>
                  <a:rPr lang="en-GB" baseline="-25000" dirty="0">
                    <a:solidFill>
                      <a:srgbClr val="FFFF00"/>
                    </a:solidFill>
                  </a:rPr>
                  <a:t/>
                </a:r>
                <a:r>
                  <a:rPr lang="en-GB" dirty="0">
                    <a:solidFill>
                      <a:srgbClr val="FFFF00"/>
                    </a:solidFill>
                  </a:rPr>
                  <a:t>4(L+ </a:t>
                </a:r>
                <a14:m>
                  <m:oMath xmlns:m="http://schemas.openxmlformats.org/officeDocument/2006/math">
                    <m:f>
                      <m:fPr>
                        <m:ctrlPr>
                          <a:rPr lang="en-US" i="1">
                            <a:solidFill>
                              <a:srgbClr val="FFFF00"/>
                            </a:solidFill>
                            <a:latin typeface="Cambria Math" panose="02040503050406030204" pitchFamily="18" charset="0"/>
                          </a:rPr>
                        </m:ctrlPr>
                      </m:fPr>
                      <m:num>
                        <m:r>
                          <a:rPr lang="en-GB" i="1">
                            <a:solidFill>
                              <a:srgbClr val="FFFF00"/>
                            </a:solidFill>
                            <a:latin typeface="Cambria Math" panose="02040503050406030204" pitchFamily="18" charset="0"/>
                          </a:rPr>
                          <m:t>𝑎</m:t>
                        </m:r>
                        <m:sSup>
                          <m:sSupPr>
                            <m:ctrlPr>
                              <a:rPr lang="en-US" i="1">
                                <a:solidFill>
                                  <a:srgbClr val="FFFF00"/>
                                </a:solidFill>
                                <a:latin typeface="Cambria Math" panose="02040503050406030204" pitchFamily="18" charset="0"/>
                              </a:rPr>
                            </m:ctrlPr>
                          </m:sSupPr>
                          <m:e>
                            <m:r>
                              <a:rPr lang="en-GB" i="1">
                                <a:solidFill>
                                  <a:srgbClr val="FFFF00"/>
                                </a:solidFill>
                                <a:latin typeface="Cambria Math" panose="02040503050406030204" pitchFamily="18" charset="0"/>
                              </a:rPr>
                              <m:t>𝐿</m:t>
                            </m:r>
                          </m:e>
                          <m:sup>
                            <m:r>
                              <a:rPr lang="en-GB" i="1">
                                <a:solidFill>
                                  <a:srgbClr val="FFFF00"/>
                                </a:solidFill>
                                <a:latin typeface="Cambria Math" panose="02040503050406030204" pitchFamily="18" charset="0"/>
                              </a:rPr>
                              <m:t>3</m:t>
                            </m:r>
                          </m:sup>
                        </m:sSup>
                      </m:num>
                      <m:den>
                        <m:r>
                          <a:rPr lang="en-GB" i="1">
                            <a:solidFill>
                              <a:srgbClr val="FFFF00"/>
                            </a:solidFill>
                            <a:latin typeface="Cambria Math" panose="02040503050406030204" pitchFamily="18" charset="0"/>
                          </a:rPr>
                          <m:t>3</m:t>
                        </m:r>
                      </m:den>
                    </m:f>
                    <m:r>
                      <a:rPr lang="en-GB" i="1">
                        <a:solidFill>
                          <a:srgbClr val="FFFF00"/>
                        </a:solidFill>
                        <a:latin typeface="Cambria Math" panose="02040503050406030204" pitchFamily="18" charset="0"/>
                      </a:rPr>
                      <m:t>)</m:t>
                    </m:r>
                  </m:oMath>
                </a14:m>
                <a:r>
                  <a:rPr lang="en-GB" baseline="-25000" dirty="0">
                    <a:solidFill>
                      <a:srgbClr val="FFFF00"/>
                    </a:solidFill>
                  </a:rPr>
                  <a:t>×</a:t>
                </a:r>
                <a:r>
                  <a:rPr lang="en-GB" dirty="0">
                    <a:solidFill>
                      <a:srgbClr val="FFFF00"/>
                    </a:solidFill>
                  </a:rPr>
                  <a:t> (B+</a:t>
                </a:r>
                <a14:m>
                  <m:oMath xmlns:m="http://schemas.openxmlformats.org/officeDocument/2006/math">
                    <m:f>
                      <m:fPr>
                        <m:ctrlPr>
                          <a:rPr lang="en-US" i="1">
                            <a:solidFill>
                              <a:srgbClr val="FFFF00"/>
                            </a:solidFill>
                            <a:latin typeface="Cambria Math" panose="02040503050406030204" pitchFamily="18" charset="0"/>
                          </a:rPr>
                        </m:ctrlPr>
                      </m:fPr>
                      <m:num>
                        <m:r>
                          <a:rPr lang="en-GB" i="1">
                            <a:solidFill>
                              <a:srgbClr val="FFFF00"/>
                            </a:solidFill>
                            <a:latin typeface="Cambria Math" panose="02040503050406030204" pitchFamily="18" charset="0"/>
                          </a:rPr>
                          <m:t>𝑎</m:t>
                        </m:r>
                        <m:sSup>
                          <m:sSupPr>
                            <m:ctrlPr>
                              <a:rPr lang="en-US" i="1">
                                <a:solidFill>
                                  <a:srgbClr val="FFFF00"/>
                                </a:solidFill>
                                <a:latin typeface="Cambria Math" panose="02040503050406030204" pitchFamily="18" charset="0"/>
                              </a:rPr>
                            </m:ctrlPr>
                          </m:sSupPr>
                          <m:e>
                            <m:r>
                              <a:rPr lang="en-GB" i="1">
                                <a:solidFill>
                                  <a:srgbClr val="FFFF00"/>
                                </a:solidFill>
                                <a:latin typeface="Cambria Math" panose="02040503050406030204" pitchFamily="18" charset="0"/>
                              </a:rPr>
                              <m:t>𝐵</m:t>
                            </m:r>
                          </m:e>
                          <m:sup>
                            <m:r>
                              <a:rPr lang="en-GB" i="1">
                                <a:solidFill>
                                  <a:srgbClr val="FFFF00"/>
                                </a:solidFill>
                                <a:latin typeface="Cambria Math" panose="02040503050406030204" pitchFamily="18" charset="0"/>
                              </a:rPr>
                              <m:t>3</m:t>
                            </m:r>
                          </m:sup>
                        </m:sSup>
                      </m:num>
                      <m:den>
                        <m:r>
                          <a:rPr lang="en-GB" i="1">
                            <a:solidFill>
                              <a:srgbClr val="FFFF00"/>
                            </a:solidFill>
                            <a:latin typeface="Cambria Math" panose="02040503050406030204" pitchFamily="18" charset="0"/>
                          </a:rPr>
                          <m:t>3</m:t>
                        </m:r>
                      </m:den>
                    </m:f>
                    <m:r>
                      <a:rPr lang="en-GB" i="1">
                        <a:solidFill>
                          <a:srgbClr val="FFFF00"/>
                        </a:solidFill>
                        <a:latin typeface="Cambria Math" panose="02040503050406030204" pitchFamily="18" charset="0"/>
                      </a:rPr>
                      <m:t>)</m:t>
                    </m:r>
                  </m:oMath>
                </a14:m>
                <a:r>
                  <a:rPr lang="en-GB" baseline="-25000" dirty="0">
                    <a:solidFill>
                      <a:srgbClr val="FFFF00"/>
                    </a:solidFill>
                  </a:rPr>
                  <a:t/>
                </a:r>
                <a:r>
                  <a:rPr lang="en-GB" dirty="0">
                    <a:solidFill>
                      <a:srgbClr val="FFFF00"/>
                    </a:solidFill>
                  </a:rPr>
                  <a:t>× (D+</a:t>
                </a:r>
                <a14:m>
                  <m:oMath xmlns:m="http://schemas.openxmlformats.org/officeDocument/2006/math">
                    <m:f>
                      <m:fPr>
                        <m:ctrlPr>
                          <a:rPr lang="en-US" i="1">
                            <a:solidFill>
                              <a:srgbClr val="FFFF00"/>
                            </a:solidFill>
                            <a:latin typeface="Cambria Math" panose="02040503050406030204" pitchFamily="18" charset="0"/>
                          </a:rPr>
                        </m:ctrlPr>
                      </m:fPr>
                      <m:num>
                        <m:sSup>
                          <m:sSupPr>
                            <m:ctrlPr>
                              <a:rPr lang="en-US" i="1">
                                <a:solidFill>
                                  <a:srgbClr val="FFFF00"/>
                                </a:solidFill>
                                <a:latin typeface="Cambria Math" panose="02040503050406030204" pitchFamily="18" charset="0"/>
                              </a:rPr>
                            </m:ctrlPr>
                          </m:sSupPr>
                          <m:e>
                            <m:r>
                              <a:rPr lang="en-GB" i="1">
                                <a:solidFill>
                                  <a:srgbClr val="FFFF00"/>
                                </a:solidFill>
                                <a:latin typeface="Cambria Math" panose="02040503050406030204" pitchFamily="18" charset="0"/>
                              </a:rPr>
                              <m:t>𝐷</m:t>
                            </m:r>
                          </m:e>
                          <m:sup>
                            <m:r>
                              <a:rPr lang="en-GB" i="1">
                                <a:solidFill>
                                  <a:srgbClr val="FFFF00"/>
                                </a:solidFill>
                                <a:latin typeface="Cambria Math" panose="02040503050406030204" pitchFamily="18" charset="0"/>
                              </a:rPr>
                              <m:t>5</m:t>
                            </m:r>
                          </m:sup>
                        </m:sSup>
                      </m:num>
                      <m:den>
                        <m:r>
                          <a:rPr lang="en-GB" i="1">
                            <a:solidFill>
                              <a:srgbClr val="FFFF00"/>
                            </a:solidFill>
                            <a:latin typeface="Cambria Math" panose="02040503050406030204" pitchFamily="18" charset="0"/>
                          </a:rPr>
                          <m:t>3</m:t>
                        </m:r>
                      </m:den>
                    </m:f>
                  </m:oMath>
                </a14:m>
                <a:r>
                  <a:rPr lang="en-GB" dirty="0">
                    <a:solidFill>
                      <a:srgbClr val="FFFF00"/>
                    </a:solidFill>
                  </a:rPr>
                  <a:t>)</a:t>
                </a:r>
                <a:r>
                  <a:rPr lang="en-GB" baseline="-25000" dirty="0">
                    <a:solidFill>
                      <a:srgbClr val="FFFF00"/>
                    </a:solidFill>
                  </a:rPr>
                  <a:t/>
                </a:r>
                <a:r>
                  <a:rPr lang="en-GB" dirty="0"/>
                  <a:t> ] </a:t>
                </a:r>
                <a:endParaRPr lang="en-GB" dirty="0" smtClean="0"/>
              </a:p>
              <a:p>
                <a:pPr marL="0" indent="0">
                  <a:buNone/>
                </a:pPr>
                <a:r>
                  <a:rPr lang="en-GB" dirty="0" smtClean="0"/>
                  <a:t>(</a:t>
                </a:r>
                <a:r>
                  <a:rPr lang="en-GB" dirty="0"/>
                  <a:t>using expansion of function theory) </a:t>
                </a:r>
                <a:endParaRPr lang="en-US" dirty="0"/>
              </a:p>
              <a:p>
                <a:r>
                  <a:rPr lang="en-GB" dirty="0"/>
                  <a:t>     Oval shape heat distribution equation is:</a:t>
                </a:r>
                <a:endParaRPr lang="en-US" dirty="0"/>
              </a:p>
              <a:p>
                <a:r>
                  <a:rPr lang="en-GB" dirty="0" smtClean="0">
                    <a:solidFill>
                      <a:srgbClr val="FFFF00"/>
                    </a:solidFill>
                  </a:rPr>
                  <a:t>q(x, y, z) = </a:t>
                </a:r>
                <a14:m>
                  <m:oMath xmlns:m="http://schemas.openxmlformats.org/officeDocument/2006/math">
                    <m:r>
                      <a:rPr lang="en-GB" i="1">
                        <a:solidFill>
                          <a:srgbClr val="FFFF00"/>
                        </a:solidFill>
                        <a:latin typeface="Cambria Math" panose="02040503050406030204" pitchFamily="18" charset="0"/>
                      </a:rPr>
                      <m:t>𝐶</m:t>
                    </m:r>
                  </m:oMath>
                </a14:m>
                <a:r>
                  <a:rPr lang="en-GB" dirty="0">
                    <a:solidFill>
                      <a:srgbClr val="FFFF00"/>
                    </a:solidFill>
                  </a:rPr>
                  <a:t>× Q</a:t>
                </a:r>
                <a:r>
                  <a:rPr lang="en-GB" baseline="-25000" dirty="0">
                    <a:solidFill>
                      <a:srgbClr val="FFFF00"/>
                    </a:solidFill>
                  </a:rPr>
                  <a:t>0</a:t>
                </a:r>
                <a:r>
                  <a:rPr lang="en-GB" dirty="0">
                    <a:solidFill>
                      <a:srgbClr val="FFFF00"/>
                    </a:solidFill>
                  </a:rPr>
                  <a:t/>
                </a:r>
                <a14:m>
                  <m:oMath xmlns:m="http://schemas.openxmlformats.org/officeDocument/2006/math">
                    <m:sSup>
                      <m:sSupPr>
                        <m:ctrlPr>
                          <a:rPr lang="en-US" i="1">
                            <a:solidFill>
                              <a:srgbClr val="FFFF00"/>
                            </a:solidFill>
                            <a:latin typeface="Cambria Math" panose="02040503050406030204" pitchFamily="18" charset="0"/>
                          </a:rPr>
                        </m:ctrlPr>
                      </m:sSupPr>
                      <m:e>
                        <m:r>
                          <a:rPr lang="en-GB" i="1">
                            <a:solidFill>
                              <a:srgbClr val="FFFF00"/>
                            </a:solidFill>
                            <a:latin typeface="Cambria Math" panose="02040503050406030204" pitchFamily="18" charset="0"/>
                          </a:rPr>
                          <m:t>𝑒</m:t>
                        </m:r>
                      </m:e>
                      <m:sup>
                        <m:r>
                          <a:rPr lang="en-GB" i="1">
                            <a:solidFill>
                              <a:srgbClr val="FFFF00"/>
                            </a:solidFill>
                            <a:latin typeface="Cambria Math" panose="02040503050406030204" pitchFamily="18" charset="0"/>
                          </a:rPr>
                          <m:t>−(</m:t>
                        </m:r>
                        <m:sSup>
                          <m:sSupPr>
                            <m:ctrlPr>
                              <a:rPr lang="en-US" i="1">
                                <a:solidFill>
                                  <a:srgbClr val="FFFF00"/>
                                </a:solidFill>
                                <a:latin typeface="Cambria Math" panose="02040503050406030204" pitchFamily="18" charset="0"/>
                              </a:rPr>
                            </m:ctrlPr>
                          </m:sSupPr>
                          <m:e>
                            <m:r>
                              <a:rPr lang="en-GB" i="1">
                                <a:solidFill>
                                  <a:srgbClr val="FFFF00"/>
                                </a:solidFill>
                                <a:latin typeface="Cambria Math" panose="02040503050406030204" pitchFamily="18" charset="0"/>
                              </a:rPr>
                              <m:t>𝑧</m:t>
                            </m:r>
                          </m:e>
                          <m:sup>
                            <m:r>
                              <a:rPr lang="en-GB" i="1">
                                <a:solidFill>
                                  <a:srgbClr val="FFFF00"/>
                                </a:solidFill>
                                <a:latin typeface="Cambria Math" panose="02040503050406030204" pitchFamily="18" charset="0"/>
                              </a:rPr>
                              <m:t>4</m:t>
                            </m:r>
                          </m:sup>
                        </m:sSup>
                        <m:r>
                          <a:rPr lang="en-GB" i="1">
                            <a:solidFill>
                              <a:srgbClr val="FFFF00"/>
                            </a:solidFill>
                            <a:latin typeface="Cambria Math" panose="02040503050406030204" pitchFamily="18" charset="0"/>
                          </a:rPr>
                          <m:t>−</m:t>
                        </m:r>
                        <m:r>
                          <a:rPr lang="en-GB" i="1">
                            <a:solidFill>
                              <a:srgbClr val="FFFF00"/>
                            </a:solidFill>
                            <a:latin typeface="Cambria Math" panose="02040503050406030204" pitchFamily="18" charset="0"/>
                          </a:rPr>
                          <m:t>𝑎</m:t>
                        </m:r>
                        <m:sSup>
                          <m:sSupPr>
                            <m:ctrlPr>
                              <a:rPr lang="en-US" i="1">
                                <a:solidFill>
                                  <a:srgbClr val="FFFF00"/>
                                </a:solidFill>
                                <a:latin typeface="Cambria Math" panose="02040503050406030204" pitchFamily="18" charset="0"/>
                              </a:rPr>
                            </m:ctrlPr>
                          </m:sSupPr>
                          <m:e>
                            <m:r>
                              <a:rPr lang="en-GB" i="1">
                                <a:solidFill>
                                  <a:srgbClr val="FFFF00"/>
                                </a:solidFill>
                                <a:latin typeface="Cambria Math" panose="02040503050406030204" pitchFamily="18" charset="0"/>
                              </a:rPr>
                              <m:t>𝑥</m:t>
                            </m:r>
                          </m:e>
                          <m:sup>
                            <m:r>
                              <a:rPr lang="en-GB" i="1">
                                <a:solidFill>
                                  <a:srgbClr val="FFFF00"/>
                                </a:solidFill>
                                <a:latin typeface="Cambria Math" panose="02040503050406030204" pitchFamily="18" charset="0"/>
                              </a:rPr>
                              <m:t>2</m:t>
                            </m:r>
                          </m:sup>
                        </m:sSup>
                        <m:r>
                          <a:rPr lang="en-GB" i="1">
                            <a:solidFill>
                              <a:srgbClr val="FFFF00"/>
                            </a:solidFill>
                            <a:latin typeface="Cambria Math" panose="02040503050406030204" pitchFamily="18" charset="0"/>
                          </a:rPr>
                          <m:t>−</m:t>
                        </m:r>
                        <m:r>
                          <a:rPr lang="en-GB" i="1">
                            <a:solidFill>
                              <a:srgbClr val="FFFF00"/>
                            </a:solidFill>
                            <a:latin typeface="Cambria Math" panose="02040503050406030204" pitchFamily="18" charset="0"/>
                          </a:rPr>
                          <m:t>𝑎</m:t>
                        </m:r>
                        <m:sSup>
                          <m:sSupPr>
                            <m:ctrlPr>
                              <a:rPr lang="en-US" i="1">
                                <a:solidFill>
                                  <a:srgbClr val="FFFF00"/>
                                </a:solidFill>
                                <a:latin typeface="Cambria Math" panose="02040503050406030204" pitchFamily="18" charset="0"/>
                              </a:rPr>
                            </m:ctrlPr>
                          </m:sSupPr>
                          <m:e>
                            <m:r>
                              <a:rPr lang="en-GB" i="1">
                                <a:solidFill>
                                  <a:srgbClr val="FFFF00"/>
                                </a:solidFill>
                                <a:latin typeface="Cambria Math" panose="02040503050406030204" pitchFamily="18" charset="0"/>
                              </a:rPr>
                              <m:t>𝑦</m:t>
                            </m:r>
                          </m:e>
                          <m:sup>
                            <m:r>
                              <a:rPr lang="en-GB" i="1">
                                <a:solidFill>
                                  <a:srgbClr val="FFFF00"/>
                                </a:solidFill>
                                <a:latin typeface="Cambria Math" panose="02040503050406030204" pitchFamily="18" charset="0"/>
                              </a:rPr>
                              <m:t>2</m:t>
                            </m:r>
                          </m:sup>
                        </m:sSup>
                        <m:r>
                          <a:rPr lang="en-GB" i="1">
                            <a:solidFill>
                              <a:srgbClr val="FFFF00"/>
                            </a:solidFill>
                            <a:latin typeface="Cambria Math" panose="02040503050406030204" pitchFamily="18" charset="0"/>
                          </a:rPr>
                          <m:t>)</m:t>
                        </m:r>
                      </m:sup>
                    </m:sSup>
                  </m:oMath>
                </a14:m>
                <a:r>
                  <a:rPr lang="en-GB" dirty="0">
                    <a:solidFill>
                      <a:srgbClr val="FFFF00"/>
                    </a:solidFill>
                  </a:rPr>
                  <a:t/>
                </a:r>
                <a:r>
                  <a:rPr lang="en-GB" dirty="0" smtClean="0">
                    <a:solidFill>
                      <a:srgbClr val="FFFF00"/>
                    </a:solidFill>
                  </a:rPr>
                  <a:t>                                   (</a:t>
                </a:r>
                <a:r>
                  <a:rPr lang="en-GB" dirty="0">
                    <a:solidFill>
                      <a:srgbClr val="FFFF00"/>
                    </a:solidFill>
                  </a:rPr>
                  <a:t>3</a:t>
                </a:r>
                <a:r>
                  <a:rPr lang="en-GB" dirty="0" smtClean="0">
                    <a:solidFill>
                      <a:srgbClr val="FFFF00"/>
                    </a:solidFill>
                  </a:rPr>
                  <a:t>)</a:t>
                </a:r>
                <a:endParaRPr lang="en-US" dirty="0" smtClean="0">
                  <a:solidFill>
                    <a:srgbClr val="FFFF00"/>
                  </a:solidFill>
                </a:endParaRPr>
              </a:p>
              <a:p>
                <a:r>
                  <a:rPr lang="en-GB" b="1" dirty="0">
                    <a:solidFill>
                      <a:srgbClr val="FFFF00"/>
                    </a:solidFill>
                  </a:rPr>
                  <a:t/>
                </a:r>
                <a:r>
                  <a:rPr lang="en-GB" dirty="0">
                    <a:solidFill>
                      <a:srgbClr val="FFFF00"/>
                    </a:solidFill>
                  </a:rPr>
                  <a:t>Here,Q</a:t>
                </a:r>
                <a:r>
                  <a:rPr lang="en-GB" baseline="-25000" dirty="0">
                    <a:solidFill>
                      <a:srgbClr val="FFFF00"/>
                    </a:solidFill>
                  </a:rPr>
                  <a:t>0</a:t>
                </a:r>
                <a:r>
                  <a:rPr lang="en-GB" dirty="0">
                    <a:solidFill>
                      <a:srgbClr val="FFFF00"/>
                    </a:solidFill>
                  </a:rPr>
                  <a:t>=I×V×</a:t>
                </a:r>
                <a14:m>
                  <m:oMath xmlns:m="http://schemas.openxmlformats.org/officeDocument/2006/math">
                    <m:r>
                      <a:rPr lang="en-GB" i="1">
                        <a:solidFill>
                          <a:srgbClr val="FFFF00"/>
                        </a:solidFill>
                        <a:latin typeface="Cambria Math" panose="02040503050406030204" pitchFamily="18" charset="0"/>
                      </a:rPr>
                      <m:t>ŋ</m:t>
                    </m:r>
                  </m:oMath>
                </a14:m>
                <a:r>
                  <a:rPr lang="en-GB" dirty="0">
                    <a:solidFill>
                      <a:srgbClr val="FFFF00"/>
                    </a:solidFill>
                  </a:rPr>
                  <a:t/>
                </a:r>
                <a:r>
                  <a:rPr lang="en-GB" dirty="0" smtClean="0">
                    <a:solidFill>
                      <a:srgbClr val="FFFF00"/>
                    </a:solidFill>
                  </a:rPr>
                  <a:t>                                (</a:t>
                </a:r>
                <a:r>
                  <a:rPr lang="en-GB" dirty="0">
                    <a:solidFill>
                      <a:srgbClr val="FFFF00"/>
                    </a:solidFill>
                  </a:rPr>
                  <a:t>4</a:t>
                </a:r>
                <a:r>
                  <a:rPr lang="en-GB" dirty="0" smtClean="0">
                    <a:solidFill>
                      <a:srgbClr val="FFFF00"/>
                    </a:solidFill>
                  </a:rPr>
                  <a:t>)   </a:t>
                </a:r>
                <a:endParaRPr lang="en-US" dirty="0">
                  <a:solidFill>
                    <a:srgbClr val="FFFF00"/>
                  </a:solidFill>
                </a:endParaRPr>
              </a:p>
              <a:p>
                <a:r>
                  <a:rPr lang="en-GB" dirty="0"/>
                  <a:t>Being V, I and ŋ the welding voltage, the current and the arc efficiency respectively.</a:t>
                </a:r>
                <a:endParaRPr lang="en-US" dirty="0"/>
              </a:p>
              <a:p>
                <a:r>
                  <a:rPr lang="en-GB" dirty="0"/>
                  <a:t>Arc efficiency is taken 1for submerged arc welding process, as mentioned in [4]. </a:t>
                </a:r>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85749" y="1314451"/>
                <a:ext cx="8641081" cy="5314950"/>
              </a:xfrm>
              <a:blipFill rotWithShape="0">
                <a:blip r:embed="rId3"/>
                <a:stretch>
                  <a:fillRect l="-776" t="-688"/>
                </a:stretch>
              </a:blipFill>
            </p:spPr>
            <p:txBody>
              <a:bodyPr/>
              <a:lstStyle/>
              <a:p>
                <a:r>
                  <a:rPr lang="en-US">
                    <a:noFill/>
                  </a:rPr>
                  <a:t> </a:t>
                </a:r>
              </a:p>
            </p:txBody>
          </p:sp>
        </mc:Fallback>
      </mc:AlternateContent>
      <p:sp>
        <p:nvSpPr>
          <p:cNvPr id="4" name="Footer Placeholder 3"/>
          <p:cNvSpPr>
            <a:spLocks noGrp="1"/>
          </p:cNvSpPr>
          <p:nvPr>
            <p:ph type="ftr" sz="quarter" idx="11"/>
          </p:nvPr>
        </p:nvSpPr>
        <p:spPr>
          <a:xfrm rot="5400000">
            <a:off x="6987715" y="1938595"/>
            <a:ext cx="3859795" cy="228660"/>
          </a:xfrm>
        </p:spPr>
        <p:txBody>
          <a:bodyPr/>
          <a:lstStyle/>
          <a:p>
            <a:r>
              <a:rPr lang="en-US" i="1" dirty="0" smtClean="0"/>
              <a:t>Dr. N K SINGH</a:t>
            </a:r>
            <a:endParaRPr lang="en-US" i="1"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13</a:t>
            </a:fld>
            <a:endParaRPr lang="en-US" dirty="0"/>
          </a:p>
        </p:txBody>
      </p:sp>
    </p:spTree>
    <p:extLst>
      <p:ext uri="{BB962C8B-B14F-4D97-AF65-F5344CB8AC3E}">
        <p14:creationId xmlns:p14="http://schemas.microsoft.com/office/powerpoint/2010/main" xmlns="" val="950185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INDUCED TEMPERATURE FIELD </a:t>
            </a:r>
            <a:r>
              <a:rPr lang="en-US" dirty="0"/>
              <a:t/>
            </a:r>
            <a:br>
              <a:rPr lang="en-US" dirty="0"/>
            </a:b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285749" y="2052925"/>
                <a:ext cx="8641081" cy="4576475"/>
              </a:xfrm>
            </p:spPr>
            <p:txBody>
              <a:bodyPr>
                <a:noAutofit/>
              </a:bodyPr>
              <a:lstStyle/>
              <a:p>
                <a:r>
                  <a:rPr lang="en-GB" sz="2400" dirty="0"/>
                  <a:t>Heat conduction in a homogeneous solid is governed by the linear partial differential equation</a:t>
                </a:r>
                <a:endParaRPr lang="en-US" sz="2400" dirty="0"/>
              </a:p>
              <a:p>
                <a:r>
                  <a:rPr lang="en-GB" sz="2400" b="1" dirty="0" smtClean="0">
                    <a:solidFill>
                      <a:srgbClr val="FFFF00"/>
                    </a:solidFill>
                  </a:rPr>
                  <a:t/>
                </a:r>
                <a14:m>
                  <m:oMath xmlns:m="http://schemas.openxmlformats.org/officeDocument/2006/math">
                    <m:r>
                      <a:rPr lang="en-GB" sz="2400" i="1">
                        <a:solidFill>
                          <a:srgbClr val="FFFF00"/>
                        </a:solidFill>
                        <a:latin typeface="Cambria Math" panose="02040503050406030204" pitchFamily="18" charset="0"/>
                      </a:rPr>
                      <m:t>𝑘</m:t>
                    </m:r>
                    <m:sSup>
                      <m:sSupPr>
                        <m:ctrlPr>
                          <a:rPr lang="en-US" sz="2400" i="1">
                            <a:solidFill>
                              <a:srgbClr val="FFFF00"/>
                            </a:solidFill>
                            <a:latin typeface="Cambria Math" panose="02040503050406030204" pitchFamily="18" charset="0"/>
                          </a:rPr>
                        </m:ctrlPr>
                      </m:sSupPr>
                      <m:e>
                        <m:r>
                          <a:rPr lang="en-GB" sz="2400">
                            <a:solidFill>
                              <a:srgbClr val="FFFF00"/>
                            </a:solidFill>
                            <a:latin typeface="Cambria Math" panose="02040503050406030204" pitchFamily="18" charset="0"/>
                          </a:rPr>
                          <m:t>𝛻</m:t>
                        </m:r>
                      </m:e>
                      <m:sup>
                        <m:r>
                          <a:rPr lang="en-GB" sz="2400" i="1">
                            <a:solidFill>
                              <a:srgbClr val="FFFF00"/>
                            </a:solidFill>
                            <a:latin typeface="Cambria Math" panose="02040503050406030204" pitchFamily="18" charset="0"/>
                          </a:rPr>
                          <m:t>2</m:t>
                        </m:r>
                      </m:sup>
                    </m:sSup>
                  </m:oMath>
                </a14:m>
                <a:r>
                  <a:rPr lang="en-GB" sz="2400" dirty="0">
                    <a:solidFill>
                      <a:srgbClr val="FFFF00"/>
                    </a:solidFill>
                  </a:rPr>
                  <a:t>T + q =</a:t>
                </a:r>
                <a14:m>
                  <m:oMath xmlns:m="http://schemas.openxmlformats.org/officeDocument/2006/math">
                    <m:r>
                      <a:rPr lang="en-GB" sz="2400" i="1">
                        <a:solidFill>
                          <a:srgbClr val="FFFF00"/>
                        </a:solidFill>
                        <a:latin typeface="Cambria Math" panose="02040503050406030204" pitchFamily="18" charset="0"/>
                      </a:rPr>
                      <m:t>𝜌</m:t>
                    </m:r>
                    <m:sSub>
                      <m:sSubPr>
                        <m:ctrlPr>
                          <a:rPr lang="en-US" sz="2400" i="1">
                            <a:solidFill>
                              <a:srgbClr val="FFFF00"/>
                            </a:solidFill>
                            <a:latin typeface="Cambria Math" panose="02040503050406030204" pitchFamily="18" charset="0"/>
                          </a:rPr>
                        </m:ctrlPr>
                      </m:sSubPr>
                      <m:e>
                        <m:r>
                          <m:rPr>
                            <m:sty m:val="p"/>
                          </m:rPr>
                          <a:rPr lang="en-GB" sz="2400">
                            <a:solidFill>
                              <a:srgbClr val="FFFF00"/>
                            </a:solidFill>
                            <a:latin typeface="Cambria Math" panose="02040503050406030204" pitchFamily="18" charset="0"/>
                          </a:rPr>
                          <m:t>c</m:t>
                        </m:r>
                      </m:e>
                      <m:sub>
                        <m:r>
                          <m:rPr>
                            <m:sty m:val="p"/>
                          </m:rPr>
                          <a:rPr lang="en-GB" sz="2400">
                            <a:solidFill>
                              <a:srgbClr val="FFFF00"/>
                            </a:solidFill>
                            <a:latin typeface="Cambria Math" panose="02040503050406030204" pitchFamily="18" charset="0"/>
                          </a:rPr>
                          <m:t>p</m:t>
                        </m:r>
                      </m:sub>
                    </m:sSub>
                    <m:f>
                      <m:fPr>
                        <m:ctrlPr>
                          <a:rPr lang="en-US" sz="2400" i="1">
                            <a:solidFill>
                              <a:srgbClr val="FFFF00"/>
                            </a:solidFill>
                            <a:latin typeface="Cambria Math" panose="02040503050406030204" pitchFamily="18" charset="0"/>
                          </a:rPr>
                        </m:ctrlPr>
                      </m:fPr>
                      <m:num>
                        <m:r>
                          <a:rPr lang="en-GB" sz="2400" i="1">
                            <a:solidFill>
                              <a:srgbClr val="FFFF00"/>
                            </a:solidFill>
                            <a:latin typeface="Cambria Math" panose="02040503050406030204" pitchFamily="18" charset="0"/>
                          </a:rPr>
                          <m:t>𝜕</m:t>
                        </m:r>
                        <m:r>
                          <a:rPr lang="en-GB" sz="2400" i="1">
                            <a:solidFill>
                              <a:srgbClr val="FFFF00"/>
                            </a:solidFill>
                            <a:latin typeface="Cambria Math" panose="02040503050406030204" pitchFamily="18" charset="0"/>
                          </a:rPr>
                          <m:t>𝑇</m:t>
                        </m:r>
                      </m:num>
                      <m:den>
                        <m:r>
                          <a:rPr lang="en-GB" sz="2400" i="1">
                            <a:solidFill>
                              <a:srgbClr val="FFFF00"/>
                            </a:solidFill>
                            <a:latin typeface="Cambria Math" panose="02040503050406030204" pitchFamily="18" charset="0"/>
                          </a:rPr>
                          <m:t>𝜕</m:t>
                        </m:r>
                        <m:r>
                          <a:rPr lang="en-GB" sz="2400" i="1">
                            <a:solidFill>
                              <a:srgbClr val="FFFF00"/>
                            </a:solidFill>
                            <a:latin typeface="Cambria Math" panose="02040503050406030204" pitchFamily="18" charset="0"/>
                          </a:rPr>
                          <m:t>𝑡</m:t>
                        </m:r>
                      </m:den>
                    </m:f>
                  </m:oMath>
                </a14:m>
                <a:r>
                  <a:rPr lang="en-GB" sz="2400" dirty="0">
                    <a:solidFill>
                      <a:srgbClr val="FFFF00"/>
                    </a:solidFill>
                  </a:rPr>
                  <a:t/>
                </a:r>
                <a:r>
                  <a:rPr lang="en-GB" sz="2400" dirty="0" smtClean="0">
                    <a:solidFill>
                      <a:srgbClr val="FFFF00"/>
                    </a:solidFill>
                  </a:rPr>
                  <a:t>                                      (</a:t>
                </a:r>
                <a:r>
                  <a:rPr lang="en-GB" sz="2400" dirty="0">
                    <a:solidFill>
                      <a:srgbClr val="FFFF00"/>
                    </a:solidFill>
                  </a:rPr>
                  <a:t>5</a:t>
                </a:r>
                <a:r>
                  <a:rPr lang="en-GB" sz="2400" dirty="0" smtClean="0">
                    <a:solidFill>
                      <a:srgbClr val="FFFF00"/>
                    </a:solidFill>
                  </a:rPr>
                  <a:t>)</a:t>
                </a:r>
              </a:p>
              <a:p>
                <a:r>
                  <a:rPr lang="en-GB" sz="2400" dirty="0" smtClean="0"/>
                  <a:t> Where </a:t>
                </a:r>
                <a:r>
                  <a:rPr lang="en-GB" sz="2400" dirty="0"/>
                  <a:t>T = T(x, y, z, t) is the temperature at point(x, y, z) at time t, q is the heat source,</a:t>
                </a:r>
                <a14:m>
                  <m:oMath xmlns:m="http://schemas.openxmlformats.org/officeDocument/2006/math">
                    <m:r>
                      <a:rPr lang="en-GB" sz="2400" i="1">
                        <a:latin typeface="Cambria Math" panose="02040503050406030204" pitchFamily="18" charset="0"/>
                      </a:rPr>
                      <m:t> </m:t>
                    </m:r>
                    <m:r>
                      <a:rPr lang="en-GB" sz="2400" i="1">
                        <a:latin typeface="Cambria Math" panose="02040503050406030204" pitchFamily="18" charset="0"/>
                      </a:rPr>
                      <m:t>𝜌</m:t>
                    </m:r>
                  </m:oMath>
                </a14:m>
                <a:r>
                  <a:rPr lang="en-GB" sz="2400" dirty="0"/>
                  <a:t> is the density, </a:t>
                </a:r>
                <a:r>
                  <a:rPr lang="en-GB" sz="2400" dirty="0" err="1"/>
                  <a:t>c</a:t>
                </a:r>
                <a:r>
                  <a:rPr lang="en-GB" sz="2400" baseline="-25000" dirty="0" err="1"/>
                  <a:t>p</a:t>
                </a:r>
                <a:r>
                  <a:rPr lang="en-GB" sz="2400" dirty="0"/>
                  <a:t> is the heat capacity and </a:t>
                </a:r>
                <a14:m>
                  <m:oMath xmlns:m="http://schemas.openxmlformats.org/officeDocument/2006/math">
                    <m:r>
                      <a:rPr lang="en-GB" sz="2400" i="1">
                        <a:latin typeface="Cambria Math" panose="02040503050406030204" pitchFamily="18" charset="0"/>
                      </a:rPr>
                      <m:t>𝑘</m:t>
                    </m:r>
                  </m:oMath>
                </a14:m>
                <a:r>
                  <a:rPr lang="en-GB" sz="2400" dirty="0"/>
                  <a:t> is the thermal conductivity of the plates of welded plates.</a:t>
                </a:r>
                <a:endParaRPr lang="en-US" sz="2400" dirty="0"/>
              </a:p>
              <a:p>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85749" y="2052925"/>
                <a:ext cx="8641081" cy="4576475"/>
              </a:xfrm>
              <a:blipFill rotWithShape="0">
                <a:blip r:embed="rId3"/>
                <a:stretch>
                  <a:fillRect l="-565" t="-1065" r="-1341"/>
                </a:stretch>
              </a:blipFill>
            </p:spPr>
            <p:txBody>
              <a:bodyPr/>
              <a:lstStyle/>
              <a:p>
                <a:r>
                  <a:rPr lang="en-US">
                    <a:noFill/>
                  </a:rPr>
                  <a:t> </a:t>
                </a:r>
              </a:p>
            </p:txBody>
          </p:sp>
        </mc:Fallback>
      </mc:AlternateContent>
      <p:sp>
        <p:nvSpPr>
          <p:cNvPr id="4" name="Footer Placeholder 3"/>
          <p:cNvSpPr>
            <a:spLocks noGrp="1"/>
          </p:cNvSpPr>
          <p:nvPr>
            <p:ph type="ftr" sz="quarter" idx="11"/>
          </p:nvPr>
        </p:nvSpPr>
        <p:spPr>
          <a:xfrm rot="5400000">
            <a:off x="6987715" y="1938595"/>
            <a:ext cx="3859795" cy="228660"/>
          </a:xfrm>
        </p:spPr>
        <p:txBody>
          <a:bodyPr/>
          <a:lstStyle/>
          <a:p>
            <a:r>
              <a:rPr lang="en-US" i="1" dirty="0" smtClean="0"/>
              <a:t>Dr. N K SINGH</a:t>
            </a:r>
            <a:endParaRPr lang="en-US" i="1"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14</a:t>
            </a:fld>
            <a:endParaRPr lang="en-US" dirty="0"/>
          </a:p>
        </p:txBody>
      </p:sp>
    </p:spTree>
    <p:extLst>
      <p:ext uri="{BB962C8B-B14F-4D97-AF65-F5344CB8AC3E}">
        <p14:creationId xmlns:p14="http://schemas.microsoft.com/office/powerpoint/2010/main" xmlns="" val="418479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285749" y="2052925"/>
                <a:ext cx="8641081" cy="4576475"/>
              </a:xfrm>
            </p:spPr>
            <p:txBody>
              <a:bodyPr/>
              <a:lstStyle/>
              <a:p>
                <a:r>
                  <a:rPr lang="en-GB" dirty="0"/>
                  <a:t>The fundamental solution of equation (5) is the Green function, i.e. </a:t>
                </a:r>
                <a:endParaRPr lang="en-US" dirty="0"/>
              </a:p>
              <a:p>
                <a:r>
                  <a:rPr lang="en-GB" dirty="0" smtClean="0">
                    <a:solidFill>
                      <a:srgbClr val="FFFF00"/>
                    </a:solidFill>
                  </a:rPr>
                  <a:t>G (x-</a:t>
                </a:r>
                <a14:m>
                  <m:oMath xmlns:m="http://schemas.openxmlformats.org/officeDocument/2006/math">
                    <m:sSup>
                      <m:sSupPr>
                        <m:ctrlPr>
                          <a:rPr lang="en-US" i="1">
                            <a:solidFill>
                              <a:srgbClr val="FFFF00"/>
                            </a:solidFill>
                            <a:latin typeface="Cambria Math" panose="02040503050406030204" pitchFamily="18" charset="0"/>
                          </a:rPr>
                        </m:ctrlPr>
                      </m:sSupPr>
                      <m:e>
                        <m:r>
                          <m:rPr>
                            <m:sty m:val="p"/>
                          </m:rPr>
                          <a:rPr lang="en-GB">
                            <a:solidFill>
                              <a:srgbClr val="FFFF00"/>
                            </a:solidFill>
                            <a:latin typeface="Cambria Math" panose="02040503050406030204" pitchFamily="18" charset="0"/>
                          </a:rPr>
                          <m:t>x</m:t>
                        </m:r>
                      </m:e>
                      <m:sup>
                        <m:r>
                          <a:rPr lang="en-GB" i="1">
                            <a:solidFill>
                              <a:srgbClr val="FFFF00"/>
                            </a:solidFill>
                            <a:latin typeface="Cambria Math" panose="02040503050406030204" pitchFamily="18" charset="0"/>
                          </a:rPr>
                          <m:t>′</m:t>
                        </m:r>
                      </m:sup>
                    </m:sSup>
                  </m:oMath>
                </a14:m>
                <a:r>
                  <a:rPr lang="en-GB" dirty="0">
                    <a:solidFill>
                      <a:srgbClr val="FFFF00"/>
                    </a:solidFill>
                  </a:rPr>
                  <a:t>, y-</a:t>
                </a:r>
                <a14:m>
                  <m:oMath xmlns:m="http://schemas.openxmlformats.org/officeDocument/2006/math">
                    <m:sSup>
                      <m:sSupPr>
                        <m:ctrlPr>
                          <a:rPr lang="en-US" i="1">
                            <a:solidFill>
                              <a:srgbClr val="FFFF00"/>
                            </a:solidFill>
                            <a:latin typeface="Cambria Math" panose="02040503050406030204" pitchFamily="18" charset="0"/>
                          </a:rPr>
                        </m:ctrlPr>
                      </m:sSupPr>
                      <m:e>
                        <m:r>
                          <a:rPr lang="en-GB" i="1">
                            <a:solidFill>
                              <a:srgbClr val="FFFF00"/>
                            </a:solidFill>
                            <a:latin typeface="Cambria Math" panose="02040503050406030204" pitchFamily="18" charset="0"/>
                          </a:rPr>
                          <m:t>𝑦</m:t>
                        </m:r>
                      </m:e>
                      <m:sup>
                        <m:r>
                          <a:rPr lang="en-GB" i="1">
                            <a:solidFill>
                              <a:srgbClr val="FFFF00"/>
                            </a:solidFill>
                            <a:latin typeface="Cambria Math" panose="02040503050406030204" pitchFamily="18" charset="0"/>
                          </a:rPr>
                          <m:t>′</m:t>
                        </m:r>
                      </m:sup>
                    </m:sSup>
                  </m:oMath>
                </a14:m>
                <a:r>
                  <a:rPr lang="en-GB" dirty="0">
                    <a:solidFill>
                      <a:srgbClr val="FFFF00"/>
                    </a:solidFill>
                  </a:rPr>
                  <a:t>,z-</a:t>
                </a:r>
                <a14:m>
                  <m:oMath xmlns:m="http://schemas.openxmlformats.org/officeDocument/2006/math">
                    <m:sSup>
                      <m:sSupPr>
                        <m:ctrlPr>
                          <a:rPr lang="en-US" i="1">
                            <a:solidFill>
                              <a:srgbClr val="FFFF00"/>
                            </a:solidFill>
                            <a:latin typeface="Cambria Math" panose="02040503050406030204" pitchFamily="18" charset="0"/>
                          </a:rPr>
                        </m:ctrlPr>
                      </m:sSupPr>
                      <m:e>
                        <m:r>
                          <a:rPr lang="en-GB" i="1">
                            <a:solidFill>
                              <a:srgbClr val="FFFF00"/>
                            </a:solidFill>
                            <a:latin typeface="Cambria Math" panose="02040503050406030204" pitchFamily="18" charset="0"/>
                          </a:rPr>
                          <m:t>𝑧</m:t>
                        </m:r>
                      </m:e>
                      <m:sup>
                        <m:r>
                          <a:rPr lang="en-GB" i="1">
                            <a:solidFill>
                              <a:srgbClr val="FFFF00"/>
                            </a:solidFill>
                            <a:latin typeface="Cambria Math" panose="02040503050406030204" pitchFamily="18" charset="0"/>
                          </a:rPr>
                          <m:t>′</m:t>
                        </m:r>
                      </m:sup>
                    </m:sSup>
                  </m:oMath>
                </a14:m>
                <a:r>
                  <a:rPr lang="en-GB" dirty="0">
                    <a:solidFill>
                      <a:srgbClr val="FFFF00"/>
                    </a:solidFill>
                  </a:rPr>
                  <a:t>,t-</a:t>
                </a:r>
                <a14:m>
                  <m:oMath xmlns:m="http://schemas.openxmlformats.org/officeDocument/2006/math">
                    <m:sSup>
                      <m:sSupPr>
                        <m:ctrlPr>
                          <a:rPr lang="en-US" i="1">
                            <a:solidFill>
                              <a:srgbClr val="FFFF00"/>
                            </a:solidFill>
                            <a:latin typeface="Cambria Math" panose="02040503050406030204" pitchFamily="18" charset="0"/>
                          </a:rPr>
                        </m:ctrlPr>
                      </m:sSupPr>
                      <m:e>
                        <m:r>
                          <a:rPr lang="en-GB" i="1">
                            <a:solidFill>
                              <a:srgbClr val="FFFF00"/>
                            </a:solidFill>
                            <a:latin typeface="Cambria Math" panose="02040503050406030204" pitchFamily="18" charset="0"/>
                          </a:rPr>
                          <m:t>𝑡</m:t>
                        </m:r>
                      </m:e>
                      <m:sup>
                        <m:r>
                          <a:rPr lang="en-GB" i="1">
                            <a:solidFill>
                              <a:srgbClr val="FFFF00"/>
                            </a:solidFill>
                            <a:latin typeface="Cambria Math" panose="02040503050406030204" pitchFamily="18" charset="0"/>
                          </a:rPr>
                          <m:t>′</m:t>
                        </m:r>
                      </m:sup>
                    </m:sSup>
                  </m:oMath>
                </a14:m>
                <a:r>
                  <a:rPr lang="en-GB" dirty="0">
                    <a:solidFill>
                      <a:srgbClr val="FFFF00"/>
                    </a:solidFill>
                  </a:rPr>
                  <a:t>) =   </a:t>
                </a:r>
                <a14:m>
                  <m:oMath xmlns:m="http://schemas.openxmlformats.org/officeDocument/2006/math">
                    <m:f>
                      <m:fPr>
                        <m:ctrlPr>
                          <a:rPr lang="en-US" i="1">
                            <a:solidFill>
                              <a:srgbClr val="FFFF00"/>
                            </a:solidFill>
                            <a:latin typeface="Cambria Math" panose="02040503050406030204" pitchFamily="18" charset="0"/>
                          </a:rPr>
                        </m:ctrlPr>
                      </m:fPr>
                      <m:num>
                        <m:r>
                          <a:rPr lang="en-GB">
                            <a:solidFill>
                              <a:srgbClr val="FFFF00"/>
                            </a:solidFill>
                            <a:latin typeface="Cambria Math" panose="02040503050406030204" pitchFamily="18" charset="0"/>
                          </a:rPr>
                          <m:t>1</m:t>
                        </m:r>
                      </m:num>
                      <m:den>
                        <m:r>
                          <m:rPr>
                            <m:sty m:val="p"/>
                          </m:rPr>
                          <a:rPr lang="en-GB">
                            <a:solidFill>
                              <a:srgbClr val="FFFF00"/>
                            </a:solidFill>
                            <a:latin typeface="Cambria Math" panose="02040503050406030204" pitchFamily="18" charset="0"/>
                          </a:rPr>
                          <m:t>ρ</m:t>
                        </m:r>
                        <m:sSub>
                          <m:sSubPr>
                            <m:ctrlPr>
                              <a:rPr lang="en-US" i="1">
                                <a:solidFill>
                                  <a:srgbClr val="FFFF00"/>
                                </a:solidFill>
                                <a:latin typeface="Cambria Math" panose="02040503050406030204" pitchFamily="18" charset="0"/>
                              </a:rPr>
                            </m:ctrlPr>
                          </m:sSubPr>
                          <m:e>
                            <m:r>
                              <m:rPr>
                                <m:sty m:val="p"/>
                              </m:rPr>
                              <a:rPr lang="en-GB">
                                <a:solidFill>
                                  <a:srgbClr val="FFFF00"/>
                                </a:solidFill>
                                <a:latin typeface="Cambria Math" panose="02040503050406030204" pitchFamily="18" charset="0"/>
                              </a:rPr>
                              <m:t>c</m:t>
                            </m:r>
                          </m:e>
                          <m:sub>
                            <m:r>
                              <m:rPr>
                                <m:sty m:val="p"/>
                              </m:rPr>
                              <a:rPr lang="en-GB">
                                <a:solidFill>
                                  <a:srgbClr val="FFFF00"/>
                                </a:solidFill>
                                <a:latin typeface="Cambria Math" panose="02040503050406030204" pitchFamily="18" charset="0"/>
                              </a:rPr>
                              <m:t>p</m:t>
                            </m:r>
                          </m:sub>
                        </m:sSub>
                        <m:sSup>
                          <m:sSupPr>
                            <m:ctrlPr>
                              <a:rPr lang="en-US" i="1">
                                <a:solidFill>
                                  <a:srgbClr val="FFFF00"/>
                                </a:solidFill>
                                <a:latin typeface="Cambria Math" panose="02040503050406030204" pitchFamily="18" charset="0"/>
                              </a:rPr>
                            </m:ctrlPr>
                          </m:sSupPr>
                          <m:e>
                            <m:r>
                              <a:rPr lang="en-GB">
                                <a:solidFill>
                                  <a:srgbClr val="FFFF00"/>
                                </a:solidFill>
                                <a:latin typeface="Cambria Math" panose="02040503050406030204" pitchFamily="18" charset="0"/>
                              </a:rPr>
                              <m:t>[4</m:t>
                            </m:r>
                            <m:r>
                              <m:rPr>
                                <m:sty m:val="p"/>
                              </m:rPr>
                              <a:rPr lang="en-GB">
                                <a:solidFill>
                                  <a:srgbClr val="FFFF00"/>
                                </a:solidFill>
                                <a:latin typeface="Cambria Math" panose="02040503050406030204" pitchFamily="18" charset="0"/>
                              </a:rPr>
                              <m:t>απ</m:t>
                            </m:r>
                            <m:d>
                              <m:dPr>
                                <m:ctrlPr>
                                  <a:rPr lang="en-US" i="1">
                                    <a:solidFill>
                                      <a:srgbClr val="FFFF00"/>
                                    </a:solidFill>
                                    <a:latin typeface="Cambria Math" panose="02040503050406030204" pitchFamily="18" charset="0"/>
                                  </a:rPr>
                                </m:ctrlPr>
                              </m:dPr>
                              <m:e>
                                <m:r>
                                  <m:rPr>
                                    <m:sty m:val="p"/>
                                  </m:rPr>
                                  <a:rPr lang="en-GB">
                                    <a:solidFill>
                                      <a:srgbClr val="FFFF00"/>
                                    </a:solidFill>
                                    <a:latin typeface="Cambria Math" panose="02040503050406030204" pitchFamily="18" charset="0"/>
                                  </a:rPr>
                                  <m:t>t</m:t>
                                </m:r>
                                <m:r>
                                  <a:rPr lang="en-GB" i="1">
                                    <a:solidFill>
                                      <a:srgbClr val="FFFF00"/>
                                    </a:solidFill>
                                    <a:latin typeface="Cambria Math" panose="02040503050406030204" pitchFamily="18" charset="0"/>
                                  </a:rPr>
                                  <m:t>−</m:t>
                                </m:r>
                                <m:sSup>
                                  <m:sSupPr>
                                    <m:ctrlPr>
                                      <a:rPr lang="en-US" i="1">
                                        <a:solidFill>
                                          <a:srgbClr val="FFFF00"/>
                                        </a:solidFill>
                                        <a:latin typeface="Cambria Math" panose="02040503050406030204" pitchFamily="18" charset="0"/>
                                      </a:rPr>
                                    </m:ctrlPr>
                                  </m:sSupPr>
                                  <m:e>
                                    <m:r>
                                      <m:rPr>
                                        <m:sty m:val="p"/>
                                      </m:rPr>
                                      <a:rPr lang="en-GB">
                                        <a:solidFill>
                                          <a:srgbClr val="FFFF00"/>
                                        </a:solidFill>
                                        <a:latin typeface="Cambria Math" panose="02040503050406030204" pitchFamily="18" charset="0"/>
                                      </a:rPr>
                                      <m:t>t</m:t>
                                    </m:r>
                                  </m:e>
                                  <m:sup>
                                    <m:r>
                                      <a:rPr lang="en-GB" i="1">
                                        <a:solidFill>
                                          <a:srgbClr val="FFFF00"/>
                                        </a:solidFill>
                                        <a:latin typeface="Cambria Math" panose="02040503050406030204" pitchFamily="18" charset="0"/>
                                      </a:rPr>
                                      <m:t>′</m:t>
                                    </m:r>
                                  </m:sup>
                                </m:sSup>
                              </m:e>
                            </m:d>
                            <m:r>
                              <a:rPr lang="en-GB">
                                <a:solidFill>
                                  <a:srgbClr val="FFFF00"/>
                                </a:solidFill>
                                <a:latin typeface="Cambria Math" panose="02040503050406030204" pitchFamily="18" charset="0"/>
                              </a:rPr>
                              <m:t>]</m:t>
                            </m:r>
                          </m:e>
                          <m:sup>
                            <m:r>
                              <a:rPr lang="en-GB">
                                <a:solidFill>
                                  <a:srgbClr val="FFFF00"/>
                                </a:solidFill>
                                <a:latin typeface="Cambria Math" panose="02040503050406030204" pitchFamily="18" charset="0"/>
                              </a:rPr>
                              <m:t>3/2</m:t>
                            </m:r>
                          </m:sup>
                        </m:sSup>
                      </m:den>
                    </m:f>
                    <m:sSup>
                      <m:sSupPr>
                        <m:ctrlPr>
                          <a:rPr lang="en-US" i="1">
                            <a:solidFill>
                              <a:srgbClr val="FFFF00"/>
                            </a:solidFill>
                            <a:latin typeface="Cambria Math" panose="02040503050406030204" pitchFamily="18" charset="0"/>
                          </a:rPr>
                        </m:ctrlPr>
                      </m:sSupPr>
                      <m:e>
                        <m:r>
                          <m:rPr>
                            <m:sty m:val="p"/>
                          </m:rPr>
                          <a:rPr lang="en-GB">
                            <a:solidFill>
                              <a:srgbClr val="FFFF00"/>
                            </a:solidFill>
                            <a:latin typeface="Cambria Math" panose="02040503050406030204" pitchFamily="18" charset="0"/>
                          </a:rPr>
                          <m:t>e</m:t>
                        </m:r>
                      </m:e>
                      <m:sup>
                        <m:r>
                          <a:rPr lang="en-GB">
                            <a:solidFill>
                              <a:srgbClr val="FFFF00"/>
                            </a:solidFill>
                            <a:latin typeface="Cambria Math" panose="02040503050406030204" pitchFamily="18" charset="0"/>
                          </a:rPr>
                          <m:t>[(</m:t>
                        </m:r>
                        <m:r>
                          <a:rPr lang="en-GB" i="1">
                            <a:solidFill>
                              <a:srgbClr val="FFFF00"/>
                            </a:solidFill>
                            <a:latin typeface="Cambria Math" panose="02040503050406030204" pitchFamily="18" charset="0"/>
                          </a:rPr>
                          <m:t>−</m:t>
                        </m:r>
                        <m:r>
                          <a:rPr lang="en-GB">
                            <a:solidFill>
                              <a:srgbClr val="FFFF00"/>
                            </a:solidFill>
                            <a:latin typeface="Cambria Math" panose="02040503050406030204" pitchFamily="18" charset="0"/>
                          </a:rPr>
                          <m:t> </m:t>
                        </m:r>
                        <m:f>
                          <m:fPr>
                            <m:ctrlPr>
                              <a:rPr lang="en-US" i="1">
                                <a:solidFill>
                                  <a:srgbClr val="FFFF00"/>
                                </a:solidFill>
                                <a:latin typeface="Cambria Math" panose="02040503050406030204" pitchFamily="18" charset="0"/>
                              </a:rPr>
                            </m:ctrlPr>
                          </m:fPr>
                          <m:num>
                            <m:sSup>
                              <m:sSupPr>
                                <m:ctrlPr>
                                  <a:rPr lang="en-US" i="1">
                                    <a:solidFill>
                                      <a:srgbClr val="FFFF00"/>
                                    </a:solidFill>
                                    <a:latin typeface="Cambria Math" panose="02040503050406030204" pitchFamily="18" charset="0"/>
                                  </a:rPr>
                                </m:ctrlPr>
                              </m:sSupPr>
                              <m:e>
                                <m:d>
                                  <m:dPr>
                                    <m:ctrlPr>
                                      <a:rPr lang="en-US" i="1">
                                        <a:solidFill>
                                          <a:srgbClr val="FFFF00"/>
                                        </a:solidFill>
                                        <a:latin typeface="Cambria Math" panose="02040503050406030204" pitchFamily="18" charset="0"/>
                                      </a:rPr>
                                    </m:ctrlPr>
                                  </m:dPr>
                                  <m:e>
                                    <m:r>
                                      <m:rPr>
                                        <m:sty m:val="p"/>
                                      </m:rPr>
                                      <a:rPr lang="en-GB">
                                        <a:solidFill>
                                          <a:srgbClr val="FFFF00"/>
                                        </a:solidFill>
                                        <a:latin typeface="Cambria Math" panose="02040503050406030204" pitchFamily="18" charset="0"/>
                                      </a:rPr>
                                      <m:t>x</m:t>
                                    </m:r>
                                    <m:r>
                                      <a:rPr lang="en-GB" i="1">
                                        <a:solidFill>
                                          <a:srgbClr val="FFFF00"/>
                                        </a:solidFill>
                                        <a:latin typeface="Cambria Math" panose="02040503050406030204" pitchFamily="18" charset="0"/>
                                      </a:rPr>
                                      <m:t>−</m:t>
                                    </m:r>
                                    <m:r>
                                      <m:rPr>
                                        <m:sty m:val="p"/>
                                      </m:rPr>
                                      <a:rPr lang="en-GB">
                                        <a:solidFill>
                                          <a:srgbClr val="FFFF00"/>
                                        </a:solidFill>
                                        <a:latin typeface="Cambria Math" panose="02040503050406030204" pitchFamily="18" charset="0"/>
                                      </a:rPr>
                                      <m:t>x</m:t>
                                    </m:r>
                                    <m:r>
                                      <a:rPr lang="en-GB" i="1">
                                        <a:solidFill>
                                          <a:srgbClr val="FFFF00"/>
                                        </a:solidFill>
                                        <a:latin typeface="Cambria Math" panose="02040503050406030204" pitchFamily="18" charset="0"/>
                                      </a:rPr>
                                      <m:t>′</m:t>
                                    </m:r>
                                  </m:e>
                                </m:d>
                              </m:e>
                              <m:sup>
                                <m:r>
                                  <a:rPr lang="en-GB">
                                    <a:solidFill>
                                      <a:srgbClr val="FFFF00"/>
                                    </a:solidFill>
                                    <a:latin typeface="Cambria Math" panose="02040503050406030204" pitchFamily="18" charset="0"/>
                                  </a:rPr>
                                  <m:t>2  </m:t>
                                </m:r>
                              </m:sup>
                            </m:sSup>
                            <m:r>
                              <a:rPr lang="en-GB">
                                <a:solidFill>
                                  <a:srgbClr val="FFFF00"/>
                                </a:solidFill>
                                <a:latin typeface="Cambria Math" panose="02040503050406030204" pitchFamily="18" charset="0"/>
                              </a:rPr>
                              <m:t>+ </m:t>
                            </m:r>
                            <m:sSup>
                              <m:sSupPr>
                                <m:ctrlPr>
                                  <a:rPr lang="en-US" i="1">
                                    <a:solidFill>
                                      <a:srgbClr val="FFFF00"/>
                                    </a:solidFill>
                                    <a:latin typeface="Cambria Math" panose="02040503050406030204" pitchFamily="18" charset="0"/>
                                  </a:rPr>
                                </m:ctrlPr>
                              </m:sSupPr>
                              <m:e>
                                <m:d>
                                  <m:dPr>
                                    <m:ctrlPr>
                                      <a:rPr lang="en-US" i="1">
                                        <a:solidFill>
                                          <a:srgbClr val="FFFF00"/>
                                        </a:solidFill>
                                        <a:latin typeface="Cambria Math" panose="02040503050406030204" pitchFamily="18" charset="0"/>
                                      </a:rPr>
                                    </m:ctrlPr>
                                  </m:dPr>
                                  <m:e>
                                    <m:r>
                                      <m:rPr>
                                        <m:sty m:val="p"/>
                                      </m:rPr>
                                      <a:rPr lang="en-GB">
                                        <a:solidFill>
                                          <a:srgbClr val="FFFF00"/>
                                        </a:solidFill>
                                        <a:latin typeface="Cambria Math" panose="02040503050406030204" pitchFamily="18" charset="0"/>
                                      </a:rPr>
                                      <m:t>y</m:t>
                                    </m:r>
                                    <m:r>
                                      <a:rPr lang="en-GB" i="1">
                                        <a:solidFill>
                                          <a:srgbClr val="FFFF00"/>
                                        </a:solidFill>
                                        <a:latin typeface="Cambria Math" panose="02040503050406030204" pitchFamily="18" charset="0"/>
                                      </a:rPr>
                                      <m:t>−</m:t>
                                    </m:r>
                                    <m:r>
                                      <m:rPr>
                                        <m:sty m:val="p"/>
                                      </m:rPr>
                                      <a:rPr lang="en-GB">
                                        <a:solidFill>
                                          <a:srgbClr val="FFFF00"/>
                                        </a:solidFill>
                                        <a:latin typeface="Cambria Math" panose="02040503050406030204" pitchFamily="18" charset="0"/>
                                      </a:rPr>
                                      <m:t>y</m:t>
                                    </m:r>
                                    <m:r>
                                      <a:rPr lang="en-GB" i="1">
                                        <a:solidFill>
                                          <a:srgbClr val="FFFF00"/>
                                        </a:solidFill>
                                        <a:latin typeface="Cambria Math" panose="02040503050406030204" pitchFamily="18" charset="0"/>
                                      </a:rPr>
                                      <m:t>′</m:t>
                                    </m:r>
                                  </m:e>
                                </m:d>
                              </m:e>
                              <m:sup>
                                <m:r>
                                  <a:rPr lang="en-GB">
                                    <a:solidFill>
                                      <a:srgbClr val="FFFF00"/>
                                    </a:solidFill>
                                    <a:latin typeface="Cambria Math" panose="02040503050406030204" pitchFamily="18" charset="0"/>
                                  </a:rPr>
                                  <m:t>2    </m:t>
                                </m:r>
                              </m:sup>
                            </m:sSup>
                            <m:r>
                              <a:rPr lang="en-GB">
                                <a:solidFill>
                                  <a:srgbClr val="FFFF00"/>
                                </a:solidFill>
                                <a:latin typeface="Cambria Math" panose="02040503050406030204" pitchFamily="18" charset="0"/>
                              </a:rPr>
                              <m:t>+</m:t>
                            </m:r>
                            <m:sSup>
                              <m:sSupPr>
                                <m:ctrlPr>
                                  <a:rPr lang="en-US" i="1">
                                    <a:solidFill>
                                      <a:srgbClr val="FFFF00"/>
                                    </a:solidFill>
                                    <a:latin typeface="Cambria Math" panose="02040503050406030204" pitchFamily="18" charset="0"/>
                                  </a:rPr>
                                </m:ctrlPr>
                              </m:sSupPr>
                              <m:e>
                                <m:d>
                                  <m:dPr>
                                    <m:ctrlPr>
                                      <a:rPr lang="en-US" i="1">
                                        <a:solidFill>
                                          <a:srgbClr val="FFFF00"/>
                                        </a:solidFill>
                                        <a:latin typeface="Cambria Math" panose="02040503050406030204" pitchFamily="18" charset="0"/>
                                      </a:rPr>
                                    </m:ctrlPr>
                                  </m:dPr>
                                  <m:e>
                                    <m:r>
                                      <m:rPr>
                                        <m:sty m:val="p"/>
                                      </m:rPr>
                                      <a:rPr lang="en-GB">
                                        <a:solidFill>
                                          <a:srgbClr val="FFFF00"/>
                                        </a:solidFill>
                                        <a:latin typeface="Cambria Math" panose="02040503050406030204" pitchFamily="18" charset="0"/>
                                      </a:rPr>
                                      <m:t>z</m:t>
                                    </m:r>
                                    <m:r>
                                      <a:rPr lang="en-GB" i="1">
                                        <a:solidFill>
                                          <a:srgbClr val="FFFF00"/>
                                        </a:solidFill>
                                        <a:latin typeface="Cambria Math" panose="02040503050406030204" pitchFamily="18" charset="0"/>
                                      </a:rPr>
                                      <m:t>−</m:t>
                                    </m:r>
                                    <m:r>
                                      <m:rPr>
                                        <m:sty m:val="p"/>
                                      </m:rPr>
                                      <a:rPr lang="en-GB">
                                        <a:solidFill>
                                          <a:srgbClr val="FFFF00"/>
                                        </a:solidFill>
                                        <a:latin typeface="Cambria Math" panose="02040503050406030204" pitchFamily="18" charset="0"/>
                                      </a:rPr>
                                      <m:t>z</m:t>
                                    </m:r>
                                    <m:r>
                                      <a:rPr lang="en-GB" i="1">
                                        <a:solidFill>
                                          <a:srgbClr val="FFFF00"/>
                                        </a:solidFill>
                                        <a:latin typeface="Cambria Math" panose="02040503050406030204" pitchFamily="18" charset="0"/>
                                      </a:rPr>
                                      <m:t>′</m:t>
                                    </m:r>
                                  </m:e>
                                </m:d>
                              </m:e>
                              <m:sup>
                                <m:r>
                                  <a:rPr lang="en-GB">
                                    <a:solidFill>
                                      <a:srgbClr val="FFFF00"/>
                                    </a:solidFill>
                                    <a:latin typeface="Cambria Math" panose="02040503050406030204" pitchFamily="18" charset="0"/>
                                  </a:rPr>
                                  <m:t>2</m:t>
                                </m:r>
                              </m:sup>
                            </m:sSup>
                          </m:num>
                          <m:den>
                            <m:r>
                              <a:rPr lang="en-GB">
                                <a:solidFill>
                                  <a:srgbClr val="FFFF00"/>
                                </a:solidFill>
                                <a:latin typeface="Cambria Math" panose="02040503050406030204" pitchFamily="18" charset="0"/>
                              </a:rPr>
                              <m:t>4</m:t>
                            </m:r>
                            <m:r>
                              <m:rPr>
                                <m:sty m:val="p"/>
                              </m:rPr>
                              <a:rPr lang="en-GB">
                                <a:solidFill>
                                  <a:srgbClr val="FFFF00"/>
                                </a:solidFill>
                                <a:latin typeface="Cambria Math" panose="02040503050406030204" pitchFamily="18" charset="0"/>
                              </a:rPr>
                              <m:t>α</m:t>
                            </m:r>
                            <m:d>
                              <m:dPr>
                                <m:ctrlPr>
                                  <a:rPr lang="en-US" i="1">
                                    <a:solidFill>
                                      <a:srgbClr val="FFFF00"/>
                                    </a:solidFill>
                                    <a:latin typeface="Cambria Math" panose="02040503050406030204" pitchFamily="18" charset="0"/>
                                  </a:rPr>
                                </m:ctrlPr>
                              </m:dPr>
                              <m:e>
                                <m:r>
                                  <m:rPr>
                                    <m:sty m:val="p"/>
                                  </m:rPr>
                                  <a:rPr lang="en-GB">
                                    <a:solidFill>
                                      <a:srgbClr val="FFFF00"/>
                                    </a:solidFill>
                                    <a:latin typeface="Cambria Math" panose="02040503050406030204" pitchFamily="18" charset="0"/>
                                  </a:rPr>
                                  <m:t>t</m:t>
                                </m:r>
                                <m:r>
                                  <a:rPr lang="en-GB" i="1">
                                    <a:solidFill>
                                      <a:srgbClr val="FFFF00"/>
                                    </a:solidFill>
                                    <a:latin typeface="Cambria Math" panose="02040503050406030204" pitchFamily="18" charset="0"/>
                                  </a:rPr>
                                  <m:t>−</m:t>
                                </m:r>
                                <m:sSup>
                                  <m:sSupPr>
                                    <m:ctrlPr>
                                      <a:rPr lang="en-US" i="1">
                                        <a:solidFill>
                                          <a:srgbClr val="FFFF00"/>
                                        </a:solidFill>
                                        <a:latin typeface="Cambria Math" panose="02040503050406030204" pitchFamily="18" charset="0"/>
                                      </a:rPr>
                                    </m:ctrlPr>
                                  </m:sSupPr>
                                  <m:e>
                                    <m:r>
                                      <m:rPr>
                                        <m:sty m:val="p"/>
                                      </m:rPr>
                                      <a:rPr lang="en-GB">
                                        <a:solidFill>
                                          <a:srgbClr val="FFFF00"/>
                                        </a:solidFill>
                                        <a:latin typeface="Cambria Math" panose="02040503050406030204" pitchFamily="18" charset="0"/>
                                      </a:rPr>
                                      <m:t>t</m:t>
                                    </m:r>
                                  </m:e>
                                  <m:sup>
                                    <m:r>
                                      <a:rPr lang="en-GB" i="1">
                                        <a:solidFill>
                                          <a:srgbClr val="FFFF00"/>
                                        </a:solidFill>
                                        <a:latin typeface="Cambria Math" panose="02040503050406030204" pitchFamily="18" charset="0"/>
                                      </a:rPr>
                                      <m:t>′</m:t>
                                    </m:r>
                                  </m:sup>
                                </m:sSup>
                              </m:e>
                            </m:d>
                          </m:den>
                        </m:f>
                        <m:r>
                          <a:rPr lang="en-GB">
                            <a:solidFill>
                              <a:srgbClr val="FFFF00"/>
                            </a:solidFill>
                            <a:latin typeface="Cambria Math" panose="02040503050406030204" pitchFamily="18" charset="0"/>
                          </a:rPr>
                          <m:t>]</m:t>
                        </m:r>
                      </m:sup>
                    </m:sSup>
                  </m:oMath>
                </a14:m>
                <a:r>
                  <a:rPr lang="en-GB" dirty="0">
                    <a:solidFill>
                      <a:srgbClr val="FFFF00"/>
                    </a:solidFill>
                  </a:rPr>
                  <a:t>              (6)</a:t>
                </a:r>
                <a:endParaRPr lang="en-US" dirty="0">
                  <a:solidFill>
                    <a:srgbClr val="FFFF00"/>
                  </a:solidFill>
                </a:endParaRPr>
              </a:p>
              <a:p>
                <a:r>
                  <a:rPr lang="en-GB" dirty="0"/>
                  <a:t>Where α = k</a:t>
                </a:r>
                <a:r>
                  <a:rPr lang="en-GB" b="1" dirty="0"/>
                  <a:t>/</a:t>
                </a:r>
                <a14:m>
                  <m:oMath xmlns:m="http://schemas.openxmlformats.org/officeDocument/2006/math">
                    <m:r>
                      <a:rPr lang="en-GB" i="1">
                        <a:latin typeface="Cambria Math" panose="02040503050406030204" pitchFamily="18" charset="0"/>
                      </a:rPr>
                      <m:t>(</m:t>
                    </m:r>
                    <m:r>
                      <a:rPr lang="en-GB" i="1">
                        <a:latin typeface="Cambria Math" panose="02040503050406030204" pitchFamily="18" charset="0"/>
                      </a:rPr>
                      <m:t>𝜌</m:t>
                    </m:r>
                    <m:r>
                      <a:rPr lang="en-GB" i="1">
                        <a:latin typeface="Cambria Math" panose="02040503050406030204" pitchFamily="18" charset="0"/>
                      </a:rPr>
                      <m:t>𝑐</m:t>
                    </m:r>
                  </m:oMath>
                </a14:m>
                <a:r>
                  <a:rPr lang="en-GB" dirty="0"/>
                  <a:t>) is the thermal diffusivity.</a:t>
                </a:r>
                <a:endParaRPr lang="en-US" dirty="0"/>
              </a:p>
              <a:p>
                <a:endParaRPr lang="en-GB" dirty="0" smtClean="0"/>
              </a:p>
              <a:p>
                <a:r>
                  <a:rPr lang="en-GB" dirty="0" smtClean="0"/>
                  <a:t>Equation </a:t>
                </a:r>
                <a:r>
                  <a:rPr lang="en-GB" dirty="0"/>
                  <a:t>(6) gives the temperature increment at point(x, y, z) and at instant t due to an instantaneous unit heat source applied at point (</a:t>
                </a:r>
                <a14:m>
                  <m:oMath xmlns:m="http://schemas.openxmlformats.org/officeDocument/2006/math">
                    <m:sSup>
                      <m:sSupPr>
                        <m:ctrlPr>
                          <a:rPr lang="en-US"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m:t>
                        </m:r>
                      </m:sup>
                    </m:sSup>
                  </m:oMath>
                </a14:m>
                <a:r>
                  <a:rPr lang="en-GB" dirty="0"/>
                  <a:t>,</a:t>
                </a:r>
                <a14:m>
                  <m:oMath xmlns:m="http://schemas.openxmlformats.org/officeDocument/2006/math">
                    <m:sSup>
                      <m:sSupPr>
                        <m:ctrlPr>
                          <a:rPr lang="en-US" i="1">
                            <a:latin typeface="Cambria Math" panose="02040503050406030204" pitchFamily="18" charset="0"/>
                          </a:rPr>
                        </m:ctrlPr>
                      </m:sSupPr>
                      <m:e>
                        <m:r>
                          <a:rPr lang="en-GB" i="1">
                            <a:latin typeface="Cambria Math" panose="02040503050406030204" pitchFamily="18" charset="0"/>
                          </a:rPr>
                          <m:t>𝑦</m:t>
                        </m:r>
                      </m:e>
                      <m:sup>
                        <m:r>
                          <a:rPr lang="en-GB" i="1">
                            <a:latin typeface="Cambria Math" panose="02040503050406030204" pitchFamily="18" charset="0"/>
                          </a:rPr>
                          <m:t>′</m:t>
                        </m:r>
                      </m:sup>
                    </m:sSup>
                  </m:oMath>
                </a14:m>
                <a:r>
                  <a:rPr lang="en-GB" dirty="0"/>
                  <a:t>,</a:t>
                </a:r>
                <a14:m>
                  <m:oMath xmlns:m="http://schemas.openxmlformats.org/officeDocument/2006/math">
                    <m:sSup>
                      <m:sSupPr>
                        <m:ctrlPr>
                          <a:rPr lang="en-US" i="1">
                            <a:latin typeface="Cambria Math" panose="02040503050406030204" pitchFamily="18" charset="0"/>
                          </a:rPr>
                        </m:ctrlPr>
                      </m:sSupPr>
                      <m:e>
                        <m:r>
                          <a:rPr lang="en-GB" i="1">
                            <a:latin typeface="Cambria Math" panose="02040503050406030204" pitchFamily="18" charset="0"/>
                          </a:rPr>
                          <m:t>𝑧</m:t>
                        </m:r>
                      </m:e>
                      <m:sup>
                        <m:r>
                          <a:rPr lang="en-GB" i="1">
                            <a:latin typeface="Cambria Math" panose="02040503050406030204" pitchFamily="18" charset="0"/>
                          </a:rPr>
                          <m:t>′</m:t>
                        </m:r>
                      </m:sup>
                    </m:sSup>
                  </m:oMath>
                </a14:m>
                <a:r>
                  <a:rPr lang="en-GB" dirty="0"/>
                  <a:t>) at instant t’, assuming the body to be infinite with an initial homogeneous temperature.</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85749" y="2052925"/>
                <a:ext cx="8641081" cy="4576475"/>
              </a:xfrm>
              <a:blipFill rotWithShape="0">
                <a:blip r:embed="rId3"/>
                <a:stretch>
                  <a:fillRect l="-353" t="-799" r="-1341"/>
                </a:stretch>
              </a:blipFill>
            </p:spPr>
            <p:txBody>
              <a:bodyPr/>
              <a:lstStyle/>
              <a:p>
                <a:r>
                  <a:rPr lang="en-US">
                    <a:noFill/>
                  </a:rPr>
                  <a:t> </a:t>
                </a:r>
              </a:p>
            </p:txBody>
          </p:sp>
        </mc:Fallback>
      </mc:AlternateContent>
      <p:sp>
        <p:nvSpPr>
          <p:cNvPr id="4" name="Footer Placeholder 3"/>
          <p:cNvSpPr>
            <a:spLocks noGrp="1"/>
          </p:cNvSpPr>
          <p:nvPr>
            <p:ph type="ftr" sz="quarter" idx="11"/>
          </p:nvPr>
        </p:nvSpPr>
        <p:spPr>
          <a:xfrm rot="5400000">
            <a:off x="6987715" y="1938595"/>
            <a:ext cx="3859795" cy="228660"/>
          </a:xfrm>
        </p:spPr>
        <p:txBody>
          <a:bodyPr/>
          <a:lstStyle/>
          <a:p>
            <a:r>
              <a:rPr lang="en-US" i="1" dirty="0" smtClean="0"/>
              <a:t>Dr. N K SINGH</a:t>
            </a:r>
            <a:endParaRPr lang="en-US" i="1"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15</a:t>
            </a:fld>
            <a:endParaRPr lang="en-US" dirty="0"/>
          </a:p>
        </p:txBody>
      </p:sp>
    </p:spTree>
    <p:extLst>
      <p:ext uri="{BB962C8B-B14F-4D97-AF65-F5344CB8AC3E}">
        <p14:creationId xmlns:p14="http://schemas.microsoft.com/office/powerpoint/2010/main" xmlns="" val="990736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390862" y="1152983"/>
                <a:ext cx="8641081" cy="5464987"/>
              </a:xfrm>
            </p:spPr>
            <p:txBody>
              <a:bodyPr>
                <a:noAutofit/>
              </a:bodyPr>
              <a:lstStyle/>
              <a:p>
                <a:r>
                  <a:rPr lang="en-GB" sz="1800" dirty="0"/>
                  <a:t>Then, due to the linearity of equation (5), the temperature variation induced at point(x, y, z) at time t by instantaneous heat source of magnitude </a:t>
                </a:r>
                <a:endParaRPr lang="en-US" sz="1800" dirty="0"/>
              </a:p>
              <a:p>
                <a:r>
                  <a:rPr lang="en-GB" sz="1800" dirty="0"/>
                  <a:t>q (</a:t>
                </a:r>
                <a14:m>
                  <m:oMath xmlns:m="http://schemas.openxmlformats.org/officeDocument/2006/math">
                    <m:sSup>
                      <m:sSupPr>
                        <m:ctrlPr>
                          <a:rPr lang="en-US" sz="1800" i="1">
                            <a:latin typeface="Cambria Math" panose="02040503050406030204" pitchFamily="18" charset="0"/>
                          </a:rPr>
                        </m:ctrlPr>
                      </m:sSupPr>
                      <m:e>
                        <m:r>
                          <a:rPr lang="en-GB" sz="1800" i="1">
                            <a:latin typeface="Cambria Math" panose="02040503050406030204" pitchFamily="18" charset="0"/>
                          </a:rPr>
                          <m:t>𝑥</m:t>
                        </m:r>
                      </m:e>
                      <m:sup>
                        <m:r>
                          <a:rPr lang="en-GB" sz="1800" i="1">
                            <a:latin typeface="Cambria Math" panose="02040503050406030204" pitchFamily="18" charset="0"/>
                          </a:rPr>
                          <m:t>′</m:t>
                        </m:r>
                      </m:sup>
                    </m:sSup>
                  </m:oMath>
                </a14:m>
                <a:r>
                  <a:rPr lang="en-GB" sz="1800" dirty="0"/>
                  <a:t>,</a:t>
                </a:r>
                <a14:m>
                  <m:oMath xmlns:m="http://schemas.openxmlformats.org/officeDocument/2006/math">
                    <m:sSup>
                      <m:sSupPr>
                        <m:ctrlPr>
                          <a:rPr lang="en-US" sz="1800" i="1">
                            <a:latin typeface="Cambria Math" panose="02040503050406030204" pitchFamily="18" charset="0"/>
                          </a:rPr>
                        </m:ctrlPr>
                      </m:sSupPr>
                      <m:e>
                        <m:r>
                          <a:rPr lang="en-GB" sz="1800" i="1">
                            <a:latin typeface="Cambria Math" panose="02040503050406030204" pitchFamily="18" charset="0"/>
                          </a:rPr>
                          <m:t>𝑦</m:t>
                        </m:r>
                      </m:e>
                      <m:sup>
                        <m:r>
                          <a:rPr lang="en-GB" sz="1800" i="1">
                            <a:latin typeface="Cambria Math" panose="02040503050406030204" pitchFamily="18" charset="0"/>
                          </a:rPr>
                          <m:t>′</m:t>
                        </m:r>
                      </m:sup>
                    </m:sSup>
                  </m:oMath>
                </a14:m>
                <a:r>
                  <a:rPr lang="en-GB" sz="1800" dirty="0"/>
                  <a:t>,</a:t>
                </a:r>
                <a14:m>
                  <m:oMath xmlns:m="http://schemas.openxmlformats.org/officeDocument/2006/math">
                    <m:sSup>
                      <m:sSupPr>
                        <m:ctrlPr>
                          <a:rPr lang="en-US" sz="1800" i="1">
                            <a:latin typeface="Cambria Math" panose="02040503050406030204" pitchFamily="18" charset="0"/>
                          </a:rPr>
                        </m:ctrlPr>
                      </m:sSupPr>
                      <m:e>
                        <m:r>
                          <a:rPr lang="en-GB" sz="1800" i="1">
                            <a:latin typeface="Cambria Math" panose="02040503050406030204" pitchFamily="18" charset="0"/>
                          </a:rPr>
                          <m:t>𝑧</m:t>
                        </m:r>
                      </m:e>
                      <m:sup>
                        <m:r>
                          <a:rPr lang="en-GB" sz="1800" i="1">
                            <a:latin typeface="Cambria Math" panose="02040503050406030204" pitchFamily="18" charset="0"/>
                          </a:rPr>
                          <m:t>′</m:t>
                        </m:r>
                      </m:sup>
                    </m:sSup>
                    <m:r>
                      <a:rPr lang="en-GB" sz="1800" i="1">
                        <a:latin typeface="Cambria Math" panose="02040503050406030204" pitchFamily="18" charset="0"/>
                      </a:rPr>
                      <m:t>,</m:t>
                    </m:r>
                  </m:oMath>
                </a14:m>
                <a:r>
                  <a:rPr lang="en-GB" sz="1800" dirty="0"/>
                  <a:t/>
                </a:r>
                <a14:m>
                  <m:oMath xmlns:m="http://schemas.openxmlformats.org/officeDocument/2006/math">
                    <m:sSup>
                      <m:sSupPr>
                        <m:ctrlPr>
                          <a:rPr lang="en-US" sz="1800" i="1">
                            <a:latin typeface="Cambria Math" panose="02040503050406030204" pitchFamily="18" charset="0"/>
                          </a:rPr>
                        </m:ctrlPr>
                      </m:sSupPr>
                      <m:e>
                        <m:r>
                          <a:rPr lang="en-GB" sz="1800" i="1">
                            <a:latin typeface="Cambria Math" panose="02040503050406030204" pitchFamily="18" charset="0"/>
                          </a:rPr>
                          <m:t>𝑡</m:t>
                        </m:r>
                      </m:e>
                      <m:sup>
                        <m:r>
                          <a:rPr lang="en-GB" sz="1800" i="1">
                            <a:latin typeface="Cambria Math" panose="02040503050406030204" pitchFamily="18" charset="0"/>
                          </a:rPr>
                          <m:t>′</m:t>
                        </m:r>
                      </m:sup>
                    </m:sSup>
                  </m:oMath>
                </a14:m>
                <a:r>
                  <a:rPr lang="en-GB" sz="1800" dirty="0"/>
                  <a:t>) applied at (</a:t>
                </a:r>
                <a14:m>
                  <m:oMath xmlns:m="http://schemas.openxmlformats.org/officeDocument/2006/math">
                    <m:sSup>
                      <m:sSupPr>
                        <m:ctrlPr>
                          <a:rPr lang="en-US" sz="1800" i="1">
                            <a:latin typeface="Cambria Math" panose="02040503050406030204" pitchFamily="18" charset="0"/>
                          </a:rPr>
                        </m:ctrlPr>
                      </m:sSupPr>
                      <m:e>
                        <m:r>
                          <a:rPr lang="en-GB" sz="1800" i="1">
                            <a:latin typeface="Cambria Math" panose="02040503050406030204" pitchFamily="18" charset="0"/>
                          </a:rPr>
                          <m:t>𝑥</m:t>
                        </m:r>
                      </m:e>
                      <m:sup>
                        <m:r>
                          <a:rPr lang="en-GB" sz="1800" i="1">
                            <a:latin typeface="Cambria Math" panose="02040503050406030204" pitchFamily="18" charset="0"/>
                          </a:rPr>
                          <m:t>′</m:t>
                        </m:r>
                      </m:sup>
                    </m:sSup>
                  </m:oMath>
                </a14:m>
                <a:r>
                  <a:rPr lang="en-GB" sz="1800" dirty="0"/>
                  <a:t>,</a:t>
                </a:r>
                <a14:m>
                  <m:oMath xmlns:m="http://schemas.openxmlformats.org/officeDocument/2006/math">
                    <m:sSup>
                      <m:sSupPr>
                        <m:ctrlPr>
                          <a:rPr lang="en-US" sz="1800" i="1">
                            <a:latin typeface="Cambria Math" panose="02040503050406030204" pitchFamily="18" charset="0"/>
                          </a:rPr>
                        </m:ctrlPr>
                      </m:sSupPr>
                      <m:e>
                        <m:r>
                          <a:rPr lang="en-GB" sz="1800" i="1">
                            <a:latin typeface="Cambria Math" panose="02040503050406030204" pitchFamily="18" charset="0"/>
                          </a:rPr>
                          <m:t>𝑦</m:t>
                        </m:r>
                      </m:e>
                      <m:sup>
                        <m:r>
                          <a:rPr lang="en-GB" sz="1800" i="1">
                            <a:latin typeface="Cambria Math" panose="02040503050406030204" pitchFamily="18" charset="0"/>
                          </a:rPr>
                          <m:t>′</m:t>
                        </m:r>
                      </m:sup>
                    </m:sSup>
                  </m:oMath>
                </a14:m>
                <a:r>
                  <a:rPr lang="en-GB" sz="1800" dirty="0"/>
                  <a:t>,</a:t>
                </a:r>
                <a14:m>
                  <m:oMath xmlns:m="http://schemas.openxmlformats.org/officeDocument/2006/math">
                    <m:sSup>
                      <m:sSupPr>
                        <m:ctrlPr>
                          <a:rPr lang="en-US" sz="1800" i="1">
                            <a:latin typeface="Cambria Math" panose="02040503050406030204" pitchFamily="18" charset="0"/>
                          </a:rPr>
                        </m:ctrlPr>
                      </m:sSupPr>
                      <m:e>
                        <m:r>
                          <a:rPr lang="en-GB" sz="1800" i="1">
                            <a:latin typeface="Cambria Math" panose="02040503050406030204" pitchFamily="18" charset="0"/>
                          </a:rPr>
                          <m:t>𝑧</m:t>
                        </m:r>
                      </m:e>
                      <m:sup>
                        <m:r>
                          <a:rPr lang="en-GB" sz="1800" i="1">
                            <a:latin typeface="Cambria Math" panose="02040503050406030204" pitchFamily="18" charset="0"/>
                          </a:rPr>
                          <m:t>′</m:t>
                        </m:r>
                      </m:sup>
                    </m:sSup>
                  </m:oMath>
                </a14:m>
                <a:r>
                  <a:rPr lang="en-GB" sz="1800" dirty="0"/>
                  <a:t>) at time </a:t>
                </a:r>
                <a14:m>
                  <m:oMath xmlns:m="http://schemas.openxmlformats.org/officeDocument/2006/math">
                    <m:sSup>
                      <m:sSupPr>
                        <m:ctrlPr>
                          <a:rPr lang="en-US" sz="1800" i="1">
                            <a:latin typeface="Cambria Math" panose="02040503050406030204" pitchFamily="18" charset="0"/>
                          </a:rPr>
                        </m:ctrlPr>
                      </m:sSupPr>
                      <m:e>
                        <m:r>
                          <a:rPr lang="en-GB" sz="1800" i="1">
                            <a:latin typeface="Cambria Math" panose="02040503050406030204" pitchFamily="18" charset="0"/>
                          </a:rPr>
                          <m:t>𝑡</m:t>
                        </m:r>
                      </m:e>
                      <m:sup>
                        <m:r>
                          <a:rPr lang="en-GB" sz="1800" i="1">
                            <a:latin typeface="Cambria Math" panose="02040503050406030204" pitchFamily="18" charset="0"/>
                          </a:rPr>
                          <m:t>′</m:t>
                        </m:r>
                      </m:sup>
                    </m:sSup>
                  </m:oMath>
                </a14:m>
                <a:r>
                  <a:rPr lang="en-GB" sz="1800" dirty="0"/>
                  <a:t> is </a:t>
                </a:r>
                <a:endParaRPr lang="en-US" sz="1800" dirty="0"/>
              </a:p>
              <a:p>
                <a:r>
                  <a:rPr lang="en-GB" sz="1800" dirty="0" smtClean="0">
                    <a:solidFill>
                      <a:srgbClr val="FFFF00"/>
                    </a:solidFill>
                  </a:rPr>
                  <a:t>q (</a:t>
                </a:r>
                <a14:m>
                  <m:oMath xmlns:m="http://schemas.openxmlformats.org/officeDocument/2006/math">
                    <m:sSup>
                      <m:sSupPr>
                        <m:ctrlPr>
                          <a:rPr lang="en-US" sz="1800" i="1">
                            <a:solidFill>
                              <a:srgbClr val="FFFF00"/>
                            </a:solidFill>
                            <a:latin typeface="Cambria Math" panose="02040503050406030204" pitchFamily="18" charset="0"/>
                          </a:rPr>
                        </m:ctrlPr>
                      </m:sSupPr>
                      <m:e>
                        <m:r>
                          <a:rPr lang="en-GB" sz="1800" i="1">
                            <a:solidFill>
                              <a:srgbClr val="FFFF00"/>
                            </a:solidFill>
                            <a:latin typeface="Cambria Math" panose="02040503050406030204" pitchFamily="18" charset="0"/>
                          </a:rPr>
                          <m:t>𝑥</m:t>
                        </m:r>
                      </m:e>
                      <m:sup>
                        <m:r>
                          <a:rPr lang="en-GB" sz="1800" i="1">
                            <a:solidFill>
                              <a:srgbClr val="FFFF00"/>
                            </a:solidFill>
                            <a:latin typeface="Cambria Math" panose="02040503050406030204" pitchFamily="18" charset="0"/>
                          </a:rPr>
                          <m:t>′</m:t>
                        </m:r>
                      </m:sup>
                    </m:sSup>
                  </m:oMath>
                </a14:m>
                <a:r>
                  <a:rPr lang="en-GB" sz="1800" dirty="0">
                    <a:solidFill>
                      <a:srgbClr val="FFFF00"/>
                    </a:solidFill>
                  </a:rPr>
                  <a:t>,</a:t>
                </a:r>
                <a14:m>
                  <m:oMath xmlns:m="http://schemas.openxmlformats.org/officeDocument/2006/math">
                    <m:sSup>
                      <m:sSupPr>
                        <m:ctrlPr>
                          <a:rPr lang="en-US" sz="1800" i="1">
                            <a:solidFill>
                              <a:srgbClr val="FFFF00"/>
                            </a:solidFill>
                            <a:latin typeface="Cambria Math" panose="02040503050406030204" pitchFamily="18" charset="0"/>
                          </a:rPr>
                        </m:ctrlPr>
                      </m:sSupPr>
                      <m:e>
                        <m:r>
                          <a:rPr lang="en-GB" sz="1800" i="1">
                            <a:solidFill>
                              <a:srgbClr val="FFFF00"/>
                            </a:solidFill>
                            <a:latin typeface="Cambria Math" panose="02040503050406030204" pitchFamily="18" charset="0"/>
                          </a:rPr>
                          <m:t>𝑦</m:t>
                        </m:r>
                      </m:e>
                      <m:sup>
                        <m:r>
                          <a:rPr lang="en-GB" sz="1800" i="1">
                            <a:solidFill>
                              <a:srgbClr val="FFFF00"/>
                            </a:solidFill>
                            <a:latin typeface="Cambria Math" panose="02040503050406030204" pitchFamily="18" charset="0"/>
                          </a:rPr>
                          <m:t>′</m:t>
                        </m:r>
                      </m:sup>
                    </m:sSup>
                  </m:oMath>
                </a14:m>
                <a:r>
                  <a:rPr lang="en-GB" sz="1800" dirty="0">
                    <a:solidFill>
                      <a:srgbClr val="FFFF00"/>
                    </a:solidFill>
                  </a:rPr>
                  <a:t>,</a:t>
                </a:r>
                <a14:m>
                  <m:oMath xmlns:m="http://schemas.openxmlformats.org/officeDocument/2006/math">
                    <m:sSup>
                      <m:sSupPr>
                        <m:ctrlPr>
                          <a:rPr lang="en-US" sz="1800" i="1">
                            <a:solidFill>
                              <a:srgbClr val="FFFF00"/>
                            </a:solidFill>
                            <a:latin typeface="Cambria Math" panose="02040503050406030204" pitchFamily="18" charset="0"/>
                          </a:rPr>
                        </m:ctrlPr>
                      </m:sSupPr>
                      <m:e>
                        <m:r>
                          <a:rPr lang="en-GB" sz="1800" i="1">
                            <a:solidFill>
                              <a:srgbClr val="FFFF00"/>
                            </a:solidFill>
                            <a:latin typeface="Cambria Math" panose="02040503050406030204" pitchFamily="18" charset="0"/>
                          </a:rPr>
                          <m:t>𝑧</m:t>
                        </m:r>
                      </m:e>
                      <m:sup>
                        <m:r>
                          <a:rPr lang="en-GB" sz="1800" i="1">
                            <a:solidFill>
                              <a:srgbClr val="FFFF00"/>
                            </a:solidFill>
                            <a:latin typeface="Cambria Math" panose="02040503050406030204" pitchFamily="18" charset="0"/>
                          </a:rPr>
                          <m:t>′</m:t>
                        </m:r>
                      </m:sup>
                    </m:sSup>
                    <m:r>
                      <a:rPr lang="en-GB" sz="1800" i="1">
                        <a:solidFill>
                          <a:srgbClr val="FFFF00"/>
                        </a:solidFill>
                        <a:latin typeface="Cambria Math" panose="02040503050406030204" pitchFamily="18" charset="0"/>
                      </a:rPr>
                      <m:t>,</m:t>
                    </m:r>
                  </m:oMath>
                </a14:m>
                <a:r>
                  <a:rPr lang="en-GB" sz="1800" dirty="0">
                    <a:solidFill>
                      <a:srgbClr val="FFFF00"/>
                    </a:solidFill>
                  </a:rPr>
                  <a:t/>
                </a:r>
                <a14:m>
                  <m:oMath xmlns:m="http://schemas.openxmlformats.org/officeDocument/2006/math">
                    <m:sSup>
                      <m:sSupPr>
                        <m:ctrlPr>
                          <a:rPr lang="en-US" sz="1800" i="1">
                            <a:solidFill>
                              <a:srgbClr val="FFFF00"/>
                            </a:solidFill>
                            <a:latin typeface="Cambria Math" panose="02040503050406030204" pitchFamily="18" charset="0"/>
                          </a:rPr>
                        </m:ctrlPr>
                      </m:sSupPr>
                      <m:e>
                        <m:r>
                          <a:rPr lang="en-GB" sz="1800" i="1">
                            <a:solidFill>
                              <a:srgbClr val="FFFF00"/>
                            </a:solidFill>
                            <a:latin typeface="Cambria Math" panose="02040503050406030204" pitchFamily="18" charset="0"/>
                          </a:rPr>
                          <m:t>𝑡</m:t>
                        </m:r>
                      </m:e>
                      <m:sup>
                        <m:r>
                          <a:rPr lang="en-GB" sz="1800" i="1">
                            <a:solidFill>
                              <a:srgbClr val="FFFF00"/>
                            </a:solidFill>
                            <a:latin typeface="Cambria Math" panose="02040503050406030204" pitchFamily="18" charset="0"/>
                          </a:rPr>
                          <m:t>′</m:t>
                        </m:r>
                      </m:sup>
                    </m:sSup>
                  </m:oMath>
                </a14:m>
                <a:r>
                  <a:rPr lang="en-GB" sz="1800" dirty="0">
                    <a:solidFill>
                      <a:srgbClr val="FFFF00"/>
                    </a:solidFill>
                  </a:rPr>
                  <a:t>) G (x-</a:t>
                </a:r>
                <a14:m>
                  <m:oMath xmlns:m="http://schemas.openxmlformats.org/officeDocument/2006/math">
                    <m:sSup>
                      <m:sSupPr>
                        <m:ctrlPr>
                          <a:rPr lang="en-US" sz="1800" i="1">
                            <a:solidFill>
                              <a:srgbClr val="FFFF00"/>
                            </a:solidFill>
                            <a:latin typeface="Cambria Math" panose="02040503050406030204" pitchFamily="18" charset="0"/>
                          </a:rPr>
                        </m:ctrlPr>
                      </m:sSupPr>
                      <m:e>
                        <m:r>
                          <a:rPr lang="en-GB" sz="1800" i="1">
                            <a:solidFill>
                              <a:srgbClr val="FFFF00"/>
                            </a:solidFill>
                            <a:latin typeface="Cambria Math" panose="02040503050406030204" pitchFamily="18" charset="0"/>
                          </a:rPr>
                          <m:t>𝑥</m:t>
                        </m:r>
                      </m:e>
                      <m:sup>
                        <m:r>
                          <a:rPr lang="en-GB" sz="1800" i="1">
                            <a:solidFill>
                              <a:srgbClr val="FFFF00"/>
                            </a:solidFill>
                            <a:latin typeface="Cambria Math" panose="02040503050406030204" pitchFamily="18" charset="0"/>
                          </a:rPr>
                          <m:t>′</m:t>
                        </m:r>
                      </m:sup>
                    </m:sSup>
                  </m:oMath>
                </a14:m>
                <a:r>
                  <a:rPr lang="en-GB" sz="1800" dirty="0">
                    <a:solidFill>
                      <a:srgbClr val="FFFF00"/>
                    </a:solidFill>
                  </a:rPr>
                  <a:t>, y-</a:t>
                </a:r>
                <a14:m>
                  <m:oMath xmlns:m="http://schemas.openxmlformats.org/officeDocument/2006/math">
                    <m:sSup>
                      <m:sSupPr>
                        <m:ctrlPr>
                          <a:rPr lang="en-US" sz="1800" i="1">
                            <a:solidFill>
                              <a:srgbClr val="FFFF00"/>
                            </a:solidFill>
                            <a:latin typeface="Cambria Math" panose="02040503050406030204" pitchFamily="18" charset="0"/>
                          </a:rPr>
                        </m:ctrlPr>
                      </m:sSupPr>
                      <m:e>
                        <m:r>
                          <a:rPr lang="en-GB" sz="1800" i="1">
                            <a:solidFill>
                              <a:srgbClr val="FFFF00"/>
                            </a:solidFill>
                            <a:latin typeface="Cambria Math" panose="02040503050406030204" pitchFamily="18" charset="0"/>
                          </a:rPr>
                          <m:t>𝑦</m:t>
                        </m:r>
                      </m:e>
                      <m:sup>
                        <m:r>
                          <a:rPr lang="en-GB" sz="1800" i="1">
                            <a:solidFill>
                              <a:srgbClr val="FFFF00"/>
                            </a:solidFill>
                            <a:latin typeface="Cambria Math" panose="02040503050406030204" pitchFamily="18" charset="0"/>
                          </a:rPr>
                          <m:t>′</m:t>
                        </m:r>
                      </m:sup>
                    </m:sSup>
                  </m:oMath>
                </a14:m>
                <a:r>
                  <a:rPr lang="en-GB" sz="1800" dirty="0">
                    <a:solidFill>
                      <a:srgbClr val="FFFF00"/>
                    </a:solidFill>
                  </a:rPr>
                  <a:t>, z-</a:t>
                </a:r>
                <a14:m>
                  <m:oMath xmlns:m="http://schemas.openxmlformats.org/officeDocument/2006/math">
                    <m:sSup>
                      <m:sSupPr>
                        <m:ctrlPr>
                          <a:rPr lang="en-US" sz="1800" i="1">
                            <a:solidFill>
                              <a:srgbClr val="FFFF00"/>
                            </a:solidFill>
                            <a:latin typeface="Cambria Math" panose="02040503050406030204" pitchFamily="18" charset="0"/>
                          </a:rPr>
                        </m:ctrlPr>
                      </m:sSupPr>
                      <m:e>
                        <m:r>
                          <a:rPr lang="en-GB" sz="1800" i="1">
                            <a:solidFill>
                              <a:srgbClr val="FFFF00"/>
                            </a:solidFill>
                            <a:latin typeface="Cambria Math" panose="02040503050406030204" pitchFamily="18" charset="0"/>
                          </a:rPr>
                          <m:t>𝑧</m:t>
                        </m:r>
                      </m:e>
                      <m:sup>
                        <m:r>
                          <a:rPr lang="en-GB" sz="1800" i="1">
                            <a:solidFill>
                              <a:srgbClr val="FFFF00"/>
                            </a:solidFill>
                            <a:latin typeface="Cambria Math" panose="02040503050406030204" pitchFamily="18" charset="0"/>
                          </a:rPr>
                          <m:t>′</m:t>
                        </m:r>
                      </m:sup>
                    </m:sSup>
                  </m:oMath>
                </a14:m>
                <a:r>
                  <a:rPr lang="en-GB" sz="1800" dirty="0">
                    <a:solidFill>
                      <a:srgbClr val="FFFF00"/>
                    </a:solidFill>
                  </a:rPr>
                  <a:t>, t-</a:t>
                </a:r>
                <a14:m>
                  <m:oMath xmlns:m="http://schemas.openxmlformats.org/officeDocument/2006/math">
                    <m:sSup>
                      <m:sSupPr>
                        <m:ctrlPr>
                          <a:rPr lang="en-US" sz="1800" i="1">
                            <a:solidFill>
                              <a:srgbClr val="FFFF00"/>
                            </a:solidFill>
                            <a:latin typeface="Cambria Math" panose="02040503050406030204" pitchFamily="18" charset="0"/>
                          </a:rPr>
                        </m:ctrlPr>
                      </m:sSupPr>
                      <m:e>
                        <m:r>
                          <a:rPr lang="en-GB" sz="1800" i="1">
                            <a:solidFill>
                              <a:srgbClr val="FFFF00"/>
                            </a:solidFill>
                            <a:latin typeface="Cambria Math" panose="02040503050406030204" pitchFamily="18" charset="0"/>
                          </a:rPr>
                          <m:t>𝑡</m:t>
                        </m:r>
                      </m:e>
                      <m:sup>
                        <m:r>
                          <a:rPr lang="en-GB" sz="1800" i="1">
                            <a:solidFill>
                              <a:srgbClr val="FFFF00"/>
                            </a:solidFill>
                            <a:latin typeface="Cambria Math" panose="02040503050406030204" pitchFamily="18" charset="0"/>
                          </a:rPr>
                          <m:t>′</m:t>
                        </m:r>
                      </m:sup>
                    </m:sSup>
                  </m:oMath>
                </a14:m>
                <a:r>
                  <a:rPr lang="en-GB" sz="1800" dirty="0">
                    <a:solidFill>
                      <a:srgbClr val="FFFF00"/>
                    </a:solidFill>
                  </a:rPr>
                  <a:t>)           </a:t>
                </a:r>
                <a:r>
                  <a:rPr lang="en-GB" sz="1800" dirty="0" smtClean="0">
                    <a:solidFill>
                      <a:srgbClr val="FFFF00"/>
                    </a:solidFill>
                  </a:rPr>
                  <a:t>                                                  (7)</a:t>
                </a:r>
              </a:p>
              <a:p>
                <a:r>
                  <a:rPr lang="en-GB" sz="1800" dirty="0" smtClean="0"/>
                  <a:t>Assuming </a:t>
                </a:r>
                <a:r>
                  <a:rPr lang="en-GB" sz="1800" dirty="0"/>
                  <a:t>that heat has been continuously generated at point (x’, y’, z’) from t’=0, the temperature increment at point(x, y, z) at time t is</a:t>
                </a:r>
                <a:endParaRPr lang="en-US" sz="1800" dirty="0"/>
              </a:p>
              <a:p>
                <a14:m>
                  <m:oMath xmlns:m="http://schemas.openxmlformats.org/officeDocument/2006/math">
                    <m:nary>
                      <m:naryPr>
                        <m:limLoc m:val="subSup"/>
                        <m:ctrlPr>
                          <a:rPr lang="en-US" sz="1800" i="1" smtClean="0">
                            <a:solidFill>
                              <a:srgbClr val="FFFF00"/>
                            </a:solidFill>
                            <a:latin typeface="Cambria Math" panose="02040503050406030204" pitchFamily="18" charset="0"/>
                          </a:rPr>
                        </m:ctrlPr>
                      </m:naryPr>
                      <m:sub>
                        <m:r>
                          <a:rPr lang="en-GB" sz="1800" i="1">
                            <a:solidFill>
                              <a:srgbClr val="FFFF00"/>
                            </a:solidFill>
                            <a:latin typeface="Cambria Math" panose="02040503050406030204" pitchFamily="18" charset="0"/>
                          </a:rPr>
                          <m:t>0</m:t>
                        </m:r>
                      </m:sub>
                      <m:sup>
                        <m:r>
                          <a:rPr lang="en-GB" sz="1800" i="1">
                            <a:solidFill>
                              <a:srgbClr val="FFFF00"/>
                            </a:solidFill>
                            <a:latin typeface="Cambria Math" panose="02040503050406030204" pitchFamily="18" charset="0"/>
                          </a:rPr>
                          <m:t>𝑡</m:t>
                        </m:r>
                      </m:sup>
                      <m:e>
                        <m:r>
                          <a:rPr lang="en-GB" sz="1800">
                            <a:solidFill>
                              <a:srgbClr val="FFFF00"/>
                            </a:solidFill>
                            <a:latin typeface="Cambria Math" panose="02040503050406030204" pitchFamily="18" charset="0"/>
                          </a:rPr>
                          <m:t> </m:t>
                        </m:r>
                        <m:r>
                          <m:rPr>
                            <m:sty m:val="p"/>
                          </m:rPr>
                          <a:rPr lang="en-GB" sz="1800">
                            <a:solidFill>
                              <a:srgbClr val="FFFF00"/>
                            </a:solidFill>
                            <a:latin typeface="Cambria Math" panose="02040503050406030204" pitchFamily="18" charset="0"/>
                          </a:rPr>
                          <m:t>q</m:t>
                        </m:r>
                        <m:r>
                          <a:rPr lang="en-GB" sz="1800">
                            <a:solidFill>
                              <a:srgbClr val="FFFF00"/>
                            </a:solidFill>
                            <a:latin typeface="Cambria Math" panose="02040503050406030204" pitchFamily="18" charset="0"/>
                          </a:rPr>
                          <m:t> (</m:t>
                        </m:r>
                        <m:sSup>
                          <m:sSupPr>
                            <m:ctrlPr>
                              <a:rPr lang="en-US" sz="1800" i="1">
                                <a:solidFill>
                                  <a:srgbClr val="FFFF00"/>
                                </a:solidFill>
                                <a:latin typeface="Cambria Math" panose="02040503050406030204" pitchFamily="18" charset="0"/>
                              </a:rPr>
                            </m:ctrlPr>
                          </m:sSupPr>
                          <m:e>
                            <m:r>
                              <a:rPr lang="en-GB" sz="1800" i="1">
                                <a:solidFill>
                                  <a:srgbClr val="FFFF00"/>
                                </a:solidFill>
                                <a:latin typeface="Cambria Math" panose="02040503050406030204" pitchFamily="18" charset="0"/>
                              </a:rPr>
                              <m:t>𝑥</m:t>
                            </m:r>
                          </m:e>
                          <m:sup>
                            <m:r>
                              <a:rPr lang="en-GB" sz="1800" i="1">
                                <a:solidFill>
                                  <a:srgbClr val="FFFF00"/>
                                </a:solidFill>
                                <a:latin typeface="Cambria Math" panose="02040503050406030204" pitchFamily="18" charset="0"/>
                              </a:rPr>
                              <m:t>′</m:t>
                            </m:r>
                          </m:sup>
                        </m:sSup>
                        <m:r>
                          <a:rPr lang="en-GB" sz="1800">
                            <a:solidFill>
                              <a:srgbClr val="FFFF00"/>
                            </a:solidFill>
                            <a:latin typeface="Cambria Math" panose="02040503050406030204" pitchFamily="18" charset="0"/>
                          </a:rPr>
                          <m:t>,</m:t>
                        </m:r>
                        <m:sSup>
                          <m:sSupPr>
                            <m:ctrlPr>
                              <a:rPr lang="en-US" sz="1800" i="1">
                                <a:solidFill>
                                  <a:srgbClr val="FFFF00"/>
                                </a:solidFill>
                                <a:latin typeface="Cambria Math" panose="02040503050406030204" pitchFamily="18" charset="0"/>
                              </a:rPr>
                            </m:ctrlPr>
                          </m:sSupPr>
                          <m:e>
                            <m:r>
                              <a:rPr lang="en-GB" sz="1800" i="1">
                                <a:solidFill>
                                  <a:srgbClr val="FFFF00"/>
                                </a:solidFill>
                                <a:latin typeface="Cambria Math" panose="02040503050406030204" pitchFamily="18" charset="0"/>
                              </a:rPr>
                              <m:t>𝑦</m:t>
                            </m:r>
                          </m:e>
                          <m:sup>
                            <m:r>
                              <a:rPr lang="en-GB" sz="1800" i="1">
                                <a:solidFill>
                                  <a:srgbClr val="FFFF00"/>
                                </a:solidFill>
                                <a:latin typeface="Cambria Math" panose="02040503050406030204" pitchFamily="18" charset="0"/>
                              </a:rPr>
                              <m:t>′</m:t>
                            </m:r>
                          </m:sup>
                        </m:sSup>
                        <m:r>
                          <a:rPr lang="en-GB" sz="1800">
                            <a:solidFill>
                              <a:srgbClr val="FFFF00"/>
                            </a:solidFill>
                            <a:latin typeface="Cambria Math" panose="02040503050406030204" pitchFamily="18" charset="0"/>
                          </a:rPr>
                          <m:t>,</m:t>
                        </m:r>
                        <m:sSup>
                          <m:sSupPr>
                            <m:ctrlPr>
                              <a:rPr lang="en-US" sz="1800" i="1">
                                <a:solidFill>
                                  <a:srgbClr val="FFFF00"/>
                                </a:solidFill>
                                <a:latin typeface="Cambria Math" panose="02040503050406030204" pitchFamily="18" charset="0"/>
                              </a:rPr>
                            </m:ctrlPr>
                          </m:sSupPr>
                          <m:e>
                            <m:r>
                              <a:rPr lang="en-GB" sz="1800" i="1">
                                <a:solidFill>
                                  <a:srgbClr val="FFFF00"/>
                                </a:solidFill>
                                <a:latin typeface="Cambria Math" panose="02040503050406030204" pitchFamily="18" charset="0"/>
                              </a:rPr>
                              <m:t>𝑧</m:t>
                            </m:r>
                          </m:e>
                          <m:sup>
                            <m:r>
                              <a:rPr lang="en-GB" sz="1800" i="1">
                                <a:solidFill>
                                  <a:srgbClr val="FFFF00"/>
                                </a:solidFill>
                                <a:latin typeface="Cambria Math" panose="02040503050406030204" pitchFamily="18" charset="0"/>
                              </a:rPr>
                              <m:t>′</m:t>
                            </m:r>
                          </m:sup>
                        </m:sSup>
                        <m:r>
                          <a:rPr lang="en-GB" sz="1800" i="1">
                            <a:solidFill>
                              <a:srgbClr val="FFFF00"/>
                            </a:solidFill>
                            <a:latin typeface="Cambria Math" panose="02040503050406030204" pitchFamily="18" charset="0"/>
                          </a:rPr>
                          <m:t>,</m:t>
                        </m:r>
                        <m:r>
                          <a:rPr lang="en-GB" sz="1800">
                            <a:solidFill>
                              <a:srgbClr val="FFFF00"/>
                            </a:solidFill>
                            <a:latin typeface="Cambria Math" panose="02040503050406030204" pitchFamily="18" charset="0"/>
                          </a:rPr>
                          <m:t> </m:t>
                        </m:r>
                        <m:sSup>
                          <m:sSupPr>
                            <m:ctrlPr>
                              <a:rPr lang="en-US" sz="1800" i="1">
                                <a:solidFill>
                                  <a:srgbClr val="FFFF00"/>
                                </a:solidFill>
                                <a:latin typeface="Cambria Math" panose="02040503050406030204" pitchFamily="18" charset="0"/>
                              </a:rPr>
                            </m:ctrlPr>
                          </m:sSupPr>
                          <m:e>
                            <m:r>
                              <a:rPr lang="en-GB" sz="1800" i="1">
                                <a:solidFill>
                                  <a:srgbClr val="FFFF00"/>
                                </a:solidFill>
                                <a:latin typeface="Cambria Math" panose="02040503050406030204" pitchFamily="18" charset="0"/>
                              </a:rPr>
                              <m:t>𝑡</m:t>
                            </m:r>
                          </m:e>
                          <m:sup>
                            <m:r>
                              <a:rPr lang="en-GB" sz="1800" i="1">
                                <a:solidFill>
                                  <a:srgbClr val="FFFF00"/>
                                </a:solidFill>
                                <a:latin typeface="Cambria Math" panose="02040503050406030204" pitchFamily="18" charset="0"/>
                              </a:rPr>
                              <m:t>′</m:t>
                            </m:r>
                          </m:sup>
                        </m:sSup>
                        <m:r>
                          <a:rPr lang="en-GB" sz="1800">
                            <a:solidFill>
                              <a:srgbClr val="FFFF00"/>
                            </a:solidFill>
                            <a:latin typeface="Cambria Math" panose="02040503050406030204" pitchFamily="18" charset="0"/>
                          </a:rPr>
                          <m:t>) </m:t>
                        </m:r>
                        <m:r>
                          <m:rPr>
                            <m:sty m:val="p"/>
                          </m:rPr>
                          <a:rPr lang="en-GB" sz="1800">
                            <a:solidFill>
                              <a:srgbClr val="FFFF00"/>
                            </a:solidFill>
                            <a:latin typeface="Cambria Math" panose="02040503050406030204" pitchFamily="18" charset="0"/>
                          </a:rPr>
                          <m:t>G</m:t>
                        </m:r>
                        <m:r>
                          <a:rPr lang="en-GB" sz="1800">
                            <a:solidFill>
                              <a:srgbClr val="FFFF00"/>
                            </a:solidFill>
                            <a:latin typeface="Cambria Math" panose="02040503050406030204" pitchFamily="18" charset="0"/>
                          </a:rPr>
                          <m:t> (</m:t>
                        </m:r>
                        <m:r>
                          <m:rPr>
                            <m:sty m:val="p"/>
                          </m:rPr>
                          <a:rPr lang="en-GB" sz="1800">
                            <a:solidFill>
                              <a:srgbClr val="FFFF00"/>
                            </a:solidFill>
                            <a:latin typeface="Cambria Math" panose="02040503050406030204" pitchFamily="18" charset="0"/>
                          </a:rPr>
                          <m:t>x</m:t>
                        </m:r>
                        <m:r>
                          <a:rPr lang="en-GB" sz="1800" i="1">
                            <a:solidFill>
                              <a:srgbClr val="FFFF00"/>
                            </a:solidFill>
                            <a:latin typeface="Cambria Math" panose="02040503050406030204" pitchFamily="18" charset="0"/>
                          </a:rPr>
                          <m:t>−</m:t>
                        </m:r>
                        <m:sSup>
                          <m:sSupPr>
                            <m:ctrlPr>
                              <a:rPr lang="en-US" sz="1800" i="1">
                                <a:solidFill>
                                  <a:srgbClr val="FFFF00"/>
                                </a:solidFill>
                                <a:latin typeface="Cambria Math" panose="02040503050406030204" pitchFamily="18" charset="0"/>
                              </a:rPr>
                            </m:ctrlPr>
                          </m:sSupPr>
                          <m:e>
                            <m:r>
                              <a:rPr lang="en-GB" sz="1800" i="1">
                                <a:solidFill>
                                  <a:srgbClr val="FFFF00"/>
                                </a:solidFill>
                                <a:latin typeface="Cambria Math" panose="02040503050406030204" pitchFamily="18" charset="0"/>
                              </a:rPr>
                              <m:t>𝑥</m:t>
                            </m:r>
                          </m:e>
                          <m:sup>
                            <m:r>
                              <a:rPr lang="en-GB" sz="1800" i="1">
                                <a:solidFill>
                                  <a:srgbClr val="FFFF00"/>
                                </a:solidFill>
                                <a:latin typeface="Cambria Math" panose="02040503050406030204" pitchFamily="18" charset="0"/>
                              </a:rPr>
                              <m:t>′</m:t>
                            </m:r>
                          </m:sup>
                        </m:sSup>
                        <m:r>
                          <a:rPr lang="en-GB" sz="1800">
                            <a:solidFill>
                              <a:srgbClr val="FFFF00"/>
                            </a:solidFill>
                            <a:latin typeface="Cambria Math" panose="02040503050406030204" pitchFamily="18" charset="0"/>
                          </a:rPr>
                          <m:t>, </m:t>
                        </m:r>
                        <m:r>
                          <m:rPr>
                            <m:sty m:val="p"/>
                          </m:rPr>
                          <a:rPr lang="en-GB" sz="1800">
                            <a:solidFill>
                              <a:srgbClr val="FFFF00"/>
                            </a:solidFill>
                            <a:latin typeface="Cambria Math" panose="02040503050406030204" pitchFamily="18" charset="0"/>
                          </a:rPr>
                          <m:t>y</m:t>
                        </m:r>
                        <m:r>
                          <a:rPr lang="en-GB" sz="1800" i="1">
                            <a:solidFill>
                              <a:srgbClr val="FFFF00"/>
                            </a:solidFill>
                            <a:latin typeface="Cambria Math" panose="02040503050406030204" pitchFamily="18" charset="0"/>
                          </a:rPr>
                          <m:t>−</m:t>
                        </m:r>
                        <m:sSup>
                          <m:sSupPr>
                            <m:ctrlPr>
                              <a:rPr lang="en-US" sz="1800" i="1">
                                <a:solidFill>
                                  <a:srgbClr val="FFFF00"/>
                                </a:solidFill>
                                <a:latin typeface="Cambria Math" panose="02040503050406030204" pitchFamily="18" charset="0"/>
                              </a:rPr>
                            </m:ctrlPr>
                          </m:sSupPr>
                          <m:e>
                            <m:r>
                              <a:rPr lang="en-GB" sz="1800" i="1">
                                <a:solidFill>
                                  <a:srgbClr val="FFFF00"/>
                                </a:solidFill>
                                <a:latin typeface="Cambria Math" panose="02040503050406030204" pitchFamily="18" charset="0"/>
                              </a:rPr>
                              <m:t>𝑦</m:t>
                            </m:r>
                          </m:e>
                          <m:sup>
                            <m:r>
                              <a:rPr lang="en-GB" sz="1800" i="1">
                                <a:solidFill>
                                  <a:srgbClr val="FFFF00"/>
                                </a:solidFill>
                                <a:latin typeface="Cambria Math" panose="02040503050406030204" pitchFamily="18" charset="0"/>
                              </a:rPr>
                              <m:t>′</m:t>
                            </m:r>
                          </m:sup>
                        </m:sSup>
                        <m:r>
                          <a:rPr lang="en-GB" sz="1800">
                            <a:solidFill>
                              <a:srgbClr val="FFFF00"/>
                            </a:solidFill>
                            <a:latin typeface="Cambria Math" panose="02040503050406030204" pitchFamily="18" charset="0"/>
                          </a:rPr>
                          <m:t>, </m:t>
                        </m:r>
                        <m:r>
                          <m:rPr>
                            <m:sty m:val="p"/>
                          </m:rPr>
                          <a:rPr lang="en-GB" sz="1800">
                            <a:solidFill>
                              <a:srgbClr val="FFFF00"/>
                            </a:solidFill>
                            <a:latin typeface="Cambria Math" panose="02040503050406030204" pitchFamily="18" charset="0"/>
                          </a:rPr>
                          <m:t>z</m:t>
                        </m:r>
                        <m:r>
                          <a:rPr lang="en-GB" sz="1800" i="1">
                            <a:solidFill>
                              <a:srgbClr val="FFFF00"/>
                            </a:solidFill>
                            <a:latin typeface="Cambria Math" panose="02040503050406030204" pitchFamily="18" charset="0"/>
                          </a:rPr>
                          <m:t>−</m:t>
                        </m:r>
                        <m:sSup>
                          <m:sSupPr>
                            <m:ctrlPr>
                              <a:rPr lang="en-US" sz="1800" i="1">
                                <a:solidFill>
                                  <a:srgbClr val="FFFF00"/>
                                </a:solidFill>
                                <a:latin typeface="Cambria Math" panose="02040503050406030204" pitchFamily="18" charset="0"/>
                              </a:rPr>
                            </m:ctrlPr>
                          </m:sSupPr>
                          <m:e>
                            <m:r>
                              <a:rPr lang="en-GB" sz="1800" i="1">
                                <a:solidFill>
                                  <a:srgbClr val="FFFF00"/>
                                </a:solidFill>
                                <a:latin typeface="Cambria Math" panose="02040503050406030204" pitchFamily="18" charset="0"/>
                              </a:rPr>
                              <m:t>𝑧</m:t>
                            </m:r>
                          </m:e>
                          <m:sup>
                            <m:r>
                              <a:rPr lang="en-GB" sz="1800" i="1">
                                <a:solidFill>
                                  <a:srgbClr val="FFFF00"/>
                                </a:solidFill>
                                <a:latin typeface="Cambria Math" panose="02040503050406030204" pitchFamily="18" charset="0"/>
                              </a:rPr>
                              <m:t>′</m:t>
                            </m:r>
                          </m:sup>
                        </m:sSup>
                        <m:r>
                          <a:rPr lang="en-GB" sz="1800">
                            <a:solidFill>
                              <a:srgbClr val="FFFF00"/>
                            </a:solidFill>
                            <a:latin typeface="Cambria Math" panose="02040503050406030204" pitchFamily="18" charset="0"/>
                          </a:rPr>
                          <m:t>, </m:t>
                        </m:r>
                        <m:r>
                          <m:rPr>
                            <m:sty m:val="p"/>
                          </m:rPr>
                          <a:rPr lang="en-GB" sz="1800">
                            <a:solidFill>
                              <a:srgbClr val="FFFF00"/>
                            </a:solidFill>
                            <a:latin typeface="Cambria Math" panose="02040503050406030204" pitchFamily="18" charset="0"/>
                          </a:rPr>
                          <m:t>t</m:t>
                        </m:r>
                        <m:r>
                          <a:rPr lang="en-GB" sz="1800" i="1">
                            <a:solidFill>
                              <a:srgbClr val="FFFF00"/>
                            </a:solidFill>
                            <a:latin typeface="Cambria Math" panose="02040503050406030204" pitchFamily="18" charset="0"/>
                          </a:rPr>
                          <m:t>−</m:t>
                        </m:r>
                        <m:sSup>
                          <m:sSupPr>
                            <m:ctrlPr>
                              <a:rPr lang="en-US" sz="1800" i="1">
                                <a:solidFill>
                                  <a:srgbClr val="FFFF00"/>
                                </a:solidFill>
                                <a:latin typeface="Cambria Math" panose="02040503050406030204" pitchFamily="18" charset="0"/>
                              </a:rPr>
                            </m:ctrlPr>
                          </m:sSupPr>
                          <m:e>
                            <m:r>
                              <a:rPr lang="en-GB" sz="1800" i="1">
                                <a:solidFill>
                                  <a:srgbClr val="FFFF00"/>
                                </a:solidFill>
                                <a:latin typeface="Cambria Math" panose="02040503050406030204" pitchFamily="18" charset="0"/>
                              </a:rPr>
                              <m:t>𝑡</m:t>
                            </m:r>
                          </m:e>
                          <m:sup>
                            <m:r>
                              <a:rPr lang="en-GB" sz="1800" i="1">
                                <a:solidFill>
                                  <a:srgbClr val="FFFF00"/>
                                </a:solidFill>
                                <a:latin typeface="Cambria Math" panose="02040503050406030204" pitchFamily="18" charset="0"/>
                              </a:rPr>
                              <m:t>′</m:t>
                            </m:r>
                          </m:sup>
                        </m:sSup>
                        <m:r>
                          <a:rPr lang="en-GB" sz="1800">
                            <a:solidFill>
                              <a:srgbClr val="FFFF00"/>
                            </a:solidFill>
                            <a:latin typeface="Cambria Math" panose="02040503050406030204" pitchFamily="18" charset="0"/>
                          </a:rPr>
                          <m:t>)</m:t>
                        </m:r>
                      </m:e>
                    </m:nary>
                  </m:oMath>
                </a14:m>
                <a:r>
                  <a:rPr lang="en-GB" sz="1800" dirty="0">
                    <a:solidFill>
                      <a:srgbClr val="FFFF00"/>
                    </a:solidFill>
                  </a:rPr>
                  <a:t> d</a:t>
                </a:r>
                <a14:m>
                  <m:oMath xmlns:m="http://schemas.openxmlformats.org/officeDocument/2006/math">
                    <m:sSup>
                      <m:sSupPr>
                        <m:ctrlPr>
                          <a:rPr lang="en-US" sz="1800" i="1">
                            <a:solidFill>
                              <a:srgbClr val="FFFF00"/>
                            </a:solidFill>
                            <a:latin typeface="Cambria Math" panose="02040503050406030204" pitchFamily="18" charset="0"/>
                          </a:rPr>
                        </m:ctrlPr>
                      </m:sSupPr>
                      <m:e>
                        <m:r>
                          <a:rPr lang="en-GB" sz="1800" i="1">
                            <a:solidFill>
                              <a:srgbClr val="FFFF00"/>
                            </a:solidFill>
                            <a:latin typeface="Cambria Math" panose="02040503050406030204" pitchFamily="18" charset="0"/>
                          </a:rPr>
                          <m:t>𝑡</m:t>
                        </m:r>
                      </m:e>
                      <m:sup>
                        <m:r>
                          <a:rPr lang="en-GB" sz="1800" i="1">
                            <a:solidFill>
                              <a:srgbClr val="FFFF00"/>
                            </a:solidFill>
                            <a:latin typeface="Cambria Math" panose="02040503050406030204" pitchFamily="18" charset="0"/>
                          </a:rPr>
                          <m:t>′</m:t>
                        </m:r>
                      </m:sup>
                    </m:sSup>
                  </m:oMath>
                </a14:m>
                <a:r>
                  <a:rPr lang="en-GB" sz="1800" dirty="0">
                    <a:solidFill>
                      <a:srgbClr val="FFFF00"/>
                    </a:solidFill>
                  </a:rPr>
                  <a:t>                                         (</a:t>
                </a:r>
                <a:r>
                  <a:rPr lang="en-GB" sz="1800" dirty="0" smtClean="0">
                    <a:solidFill>
                      <a:srgbClr val="FFFF00"/>
                    </a:solidFill>
                  </a:rPr>
                  <a:t>8)</a:t>
                </a:r>
              </a:p>
              <a:p>
                <a:r>
                  <a:rPr lang="en-GB" sz="1800" dirty="0" smtClean="0"/>
                  <a:t>If </a:t>
                </a:r>
                <a:r>
                  <a:rPr lang="en-GB" sz="1800" dirty="0"/>
                  <a:t>we assume that the heat has been continuously generated from t’=0 throughout an infinite medium, the temperature increment at any point (x, y, z) and at any instant t takes the form</a:t>
                </a:r>
                <a:endParaRPr lang="en-US" sz="1800" dirty="0"/>
              </a:p>
              <a:p>
                <a14:m>
                  <m:oMath xmlns:m="http://schemas.openxmlformats.org/officeDocument/2006/math">
                    <m:r>
                      <a:rPr lang="en-GB" sz="1800" smtClean="0">
                        <a:solidFill>
                          <a:srgbClr val="FFFF00"/>
                        </a:solidFill>
                        <a:latin typeface="Cambria Math" panose="02040503050406030204" pitchFamily="18" charset="0"/>
                      </a:rPr>
                      <m:t>∆</m:t>
                    </m:r>
                    <m:r>
                      <a:rPr lang="en-GB" sz="1800" i="1">
                        <a:solidFill>
                          <a:srgbClr val="FFFF00"/>
                        </a:solidFill>
                        <a:latin typeface="Cambria Math" panose="02040503050406030204" pitchFamily="18" charset="0"/>
                      </a:rPr>
                      <m:t>𝑇</m:t>
                    </m:r>
                  </m:oMath>
                </a14:m>
                <a:r>
                  <a:rPr lang="en-GB" sz="1800" dirty="0">
                    <a:solidFill>
                      <a:srgbClr val="FFFF00"/>
                    </a:solidFill>
                  </a:rPr>
                  <a:t>(x, y, z, t) =</a:t>
                </a:r>
                <a14:m>
                  <m:oMath xmlns:m="http://schemas.openxmlformats.org/officeDocument/2006/math">
                    <m:nary>
                      <m:naryPr>
                        <m:limLoc m:val="undOvr"/>
                        <m:ctrlPr>
                          <a:rPr lang="en-US" sz="1800" i="1">
                            <a:solidFill>
                              <a:srgbClr val="FFFF00"/>
                            </a:solidFill>
                            <a:latin typeface="Cambria Math" panose="02040503050406030204" pitchFamily="18" charset="0"/>
                          </a:rPr>
                        </m:ctrlPr>
                      </m:naryPr>
                      <m:sub>
                        <m:r>
                          <a:rPr lang="en-GB" sz="1800" i="1">
                            <a:solidFill>
                              <a:srgbClr val="FFFF00"/>
                            </a:solidFill>
                            <a:latin typeface="Cambria Math" panose="02040503050406030204" pitchFamily="18" charset="0"/>
                          </a:rPr>
                          <m:t>0</m:t>
                        </m:r>
                      </m:sub>
                      <m:sup>
                        <m:r>
                          <a:rPr lang="en-GB" sz="1800" i="1">
                            <a:solidFill>
                              <a:srgbClr val="FFFF00"/>
                            </a:solidFill>
                            <a:latin typeface="Cambria Math" panose="02040503050406030204" pitchFamily="18" charset="0"/>
                          </a:rPr>
                          <m:t>𝑡</m:t>
                        </m:r>
                      </m:sup>
                      <m:e>
                        <m:r>
                          <a:rPr lang="en-GB" sz="1800" i="1">
                            <a:solidFill>
                              <a:srgbClr val="FFFF00"/>
                            </a:solidFill>
                            <a:latin typeface="Cambria Math" panose="02040503050406030204" pitchFamily="18" charset="0"/>
                          </a:rPr>
                          <m:t>.</m:t>
                        </m:r>
                      </m:e>
                    </m:nary>
                    <m:nary>
                      <m:naryPr>
                        <m:limLoc m:val="subSup"/>
                        <m:ctrlPr>
                          <a:rPr lang="en-US" sz="1800" i="1">
                            <a:solidFill>
                              <a:srgbClr val="FFFF00"/>
                            </a:solidFill>
                            <a:latin typeface="Cambria Math" panose="02040503050406030204" pitchFamily="18" charset="0"/>
                          </a:rPr>
                        </m:ctrlPr>
                      </m:naryPr>
                      <m:sub>
                        <m:r>
                          <a:rPr lang="en-GB" sz="1800" i="1">
                            <a:solidFill>
                              <a:srgbClr val="FFFF00"/>
                            </a:solidFill>
                            <a:latin typeface="Cambria Math" panose="02040503050406030204" pitchFamily="18" charset="0"/>
                          </a:rPr>
                          <m:t>−</m:t>
                        </m:r>
                        <m:r>
                          <a:rPr lang="en-GB" sz="1800">
                            <a:solidFill>
                              <a:srgbClr val="FFFF00"/>
                            </a:solidFill>
                            <a:latin typeface="Cambria Math" panose="02040503050406030204" pitchFamily="18" charset="0"/>
                          </a:rPr>
                          <m:t>∞</m:t>
                        </m:r>
                      </m:sub>
                      <m:sup>
                        <m:r>
                          <a:rPr lang="en-GB" sz="1800">
                            <a:solidFill>
                              <a:srgbClr val="FFFF00"/>
                            </a:solidFill>
                            <a:latin typeface="Cambria Math" panose="02040503050406030204" pitchFamily="18" charset="0"/>
                          </a:rPr>
                          <m:t>∞</m:t>
                        </m:r>
                      </m:sup>
                      <m:e>
                        <m:nary>
                          <m:naryPr>
                            <m:limLoc m:val="subSup"/>
                            <m:ctrlPr>
                              <a:rPr lang="en-US" sz="1800" i="1">
                                <a:solidFill>
                                  <a:srgbClr val="FFFF00"/>
                                </a:solidFill>
                                <a:latin typeface="Cambria Math" panose="02040503050406030204" pitchFamily="18" charset="0"/>
                              </a:rPr>
                            </m:ctrlPr>
                          </m:naryPr>
                          <m:sub>
                            <m:r>
                              <a:rPr lang="en-GB" sz="1800" i="1">
                                <a:solidFill>
                                  <a:srgbClr val="FFFF00"/>
                                </a:solidFill>
                                <a:latin typeface="Cambria Math" panose="02040503050406030204" pitchFamily="18" charset="0"/>
                              </a:rPr>
                              <m:t>−</m:t>
                            </m:r>
                            <m:r>
                              <a:rPr lang="en-GB" sz="1800">
                                <a:solidFill>
                                  <a:srgbClr val="FFFF00"/>
                                </a:solidFill>
                                <a:latin typeface="Cambria Math" panose="02040503050406030204" pitchFamily="18" charset="0"/>
                              </a:rPr>
                              <m:t>∞</m:t>
                            </m:r>
                          </m:sub>
                          <m:sup>
                            <m:r>
                              <a:rPr lang="en-GB" sz="1800">
                                <a:solidFill>
                                  <a:srgbClr val="FFFF00"/>
                                </a:solidFill>
                                <a:latin typeface="Cambria Math" panose="02040503050406030204" pitchFamily="18" charset="0"/>
                              </a:rPr>
                              <m:t>∞</m:t>
                            </m:r>
                          </m:sup>
                          <m:e>
                            <m:nary>
                              <m:naryPr>
                                <m:limLoc m:val="subSup"/>
                                <m:ctrlPr>
                                  <a:rPr lang="en-US" sz="1800" i="1">
                                    <a:solidFill>
                                      <a:srgbClr val="FFFF00"/>
                                    </a:solidFill>
                                    <a:latin typeface="Cambria Math" panose="02040503050406030204" pitchFamily="18" charset="0"/>
                                  </a:rPr>
                                </m:ctrlPr>
                              </m:naryPr>
                              <m:sub>
                                <m:r>
                                  <a:rPr lang="en-GB" sz="1800" i="1">
                                    <a:solidFill>
                                      <a:srgbClr val="FFFF00"/>
                                    </a:solidFill>
                                    <a:latin typeface="Cambria Math" panose="02040503050406030204" pitchFamily="18" charset="0"/>
                                  </a:rPr>
                                  <m:t>−</m:t>
                                </m:r>
                                <m:r>
                                  <a:rPr lang="en-GB" sz="1800">
                                    <a:solidFill>
                                      <a:srgbClr val="FFFF00"/>
                                    </a:solidFill>
                                    <a:latin typeface="Cambria Math" panose="02040503050406030204" pitchFamily="18" charset="0"/>
                                  </a:rPr>
                                  <m:t>∞</m:t>
                                </m:r>
                              </m:sub>
                              <m:sup>
                                <m:r>
                                  <a:rPr lang="en-GB" sz="1800">
                                    <a:solidFill>
                                      <a:srgbClr val="FFFF00"/>
                                    </a:solidFill>
                                    <a:latin typeface="Cambria Math" panose="02040503050406030204" pitchFamily="18" charset="0"/>
                                  </a:rPr>
                                  <m:t>∞</m:t>
                                </m:r>
                              </m:sup>
                              <m:e>
                                <m:r>
                                  <m:rPr>
                                    <m:sty m:val="p"/>
                                  </m:rPr>
                                  <a:rPr lang="en-GB" sz="1800">
                                    <a:solidFill>
                                      <a:srgbClr val="FFFF00"/>
                                    </a:solidFill>
                                    <a:latin typeface="Cambria Math" panose="02040503050406030204" pitchFamily="18" charset="0"/>
                                  </a:rPr>
                                  <m:t>q</m:t>
                                </m:r>
                                <m:r>
                                  <a:rPr lang="en-GB" sz="1800">
                                    <a:solidFill>
                                      <a:srgbClr val="FFFF00"/>
                                    </a:solidFill>
                                    <a:latin typeface="Cambria Math" panose="02040503050406030204" pitchFamily="18" charset="0"/>
                                  </a:rPr>
                                  <m:t> (</m:t>
                                </m:r>
                                <m:sSup>
                                  <m:sSupPr>
                                    <m:ctrlPr>
                                      <a:rPr lang="en-US" sz="1800" i="1">
                                        <a:solidFill>
                                          <a:srgbClr val="FFFF00"/>
                                        </a:solidFill>
                                        <a:latin typeface="Cambria Math" panose="02040503050406030204" pitchFamily="18" charset="0"/>
                                      </a:rPr>
                                    </m:ctrlPr>
                                  </m:sSupPr>
                                  <m:e>
                                    <m:r>
                                      <a:rPr lang="en-GB" sz="1800" i="1">
                                        <a:solidFill>
                                          <a:srgbClr val="FFFF00"/>
                                        </a:solidFill>
                                        <a:latin typeface="Cambria Math" panose="02040503050406030204" pitchFamily="18" charset="0"/>
                                      </a:rPr>
                                      <m:t>𝑥</m:t>
                                    </m:r>
                                  </m:e>
                                  <m:sup>
                                    <m:r>
                                      <a:rPr lang="en-GB" sz="1800" i="1">
                                        <a:solidFill>
                                          <a:srgbClr val="FFFF00"/>
                                        </a:solidFill>
                                        <a:latin typeface="Cambria Math" panose="02040503050406030204" pitchFamily="18" charset="0"/>
                                      </a:rPr>
                                      <m:t>′</m:t>
                                    </m:r>
                                  </m:sup>
                                </m:sSup>
                                <m:r>
                                  <a:rPr lang="en-GB" sz="1800">
                                    <a:solidFill>
                                      <a:srgbClr val="FFFF00"/>
                                    </a:solidFill>
                                    <a:latin typeface="Cambria Math" panose="02040503050406030204" pitchFamily="18" charset="0"/>
                                  </a:rPr>
                                  <m:t>,</m:t>
                                </m:r>
                                <m:sSup>
                                  <m:sSupPr>
                                    <m:ctrlPr>
                                      <a:rPr lang="en-US" sz="1800" i="1">
                                        <a:solidFill>
                                          <a:srgbClr val="FFFF00"/>
                                        </a:solidFill>
                                        <a:latin typeface="Cambria Math" panose="02040503050406030204" pitchFamily="18" charset="0"/>
                                      </a:rPr>
                                    </m:ctrlPr>
                                  </m:sSupPr>
                                  <m:e>
                                    <m:r>
                                      <a:rPr lang="en-GB" sz="1800" i="1">
                                        <a:solidFill>
                                          <a:srgbClr val="FFFF00"/>
                                        </a:solidFill>
                                        <a:latin typeface="Cambria Math" panose="02040503050406030204" pitchFamily="18" charset="0"/>
                                      </a:rPr>
                                      <m:t>𝑦</m:t>
                                    </m:r>
                                  </m:e>
                                  <m:sup>
                                    <m:r>
                                      <a:rPr lang="en-GB" sz="1800" i="1">
                                        <a:solidFill>
                                          <a:srgbClr val="FFFF00"/>
                                        </a:solidFill>
                                        <a:latin typeface="Cambria Math" panose="02040503050406030204" pitchFamily="18" charset="0"/>
                                      </a:rPr>
                                      <m:t>′</m:t>
                                    </m:r>
                                  </m:sup>
                                </m:sSup>
                                <m:r>
                                  <a:rPr lang="en-GB" sz="1800">
                                    <a:solidFill>
                                      <a:srgbClr val="FFFF00"/>
                                    </a:solidFill>
                                    <a:latin typeface="Cambria Math" panose="02040503050406030204" pitchFamily="18" charset="0"/>
                                  </a:rPr>
                                  <m:t>,</m:t>
                                </m:r>
                                <m:sSup>
                                  <m:sSupPr>
                                    <m:ctrlPr>
                                      <a:rPr lang="en-US" sz="1800" i="1">
                                        <a:solidFill>
                                          <a:srgbClr val="FFFF00"/>
                                        </a:solidFill>
                                        <a:latin typeface="Cambria Math" panose="02040503050406030204" pitchFamily="18" charset="0"/>
                                      </a:rPr>
                                    </m:ctrlPr>
                                  </m:sSupPr>
                                  <m:e>
                                    <m:r>
                                      <a:rPr lang="en-GB" sz="1800" i="1">
                                        <a:solidFill>
                                          <a:srgbClr val="FFFF00"/>
                                        </a:solidFill>
                                        <a:latin typeface="Cambria Math" panose="02040503050406030204" pitchFamily="18" charset="0"/>
                                      </a:rPr>
                                      <m:t>𝑧</m:t>
                                    </m:r>
                                  </m:e>
                                  <m:sup>
                                    <m:r>
                                      <a:rPr lang="en-GB" sz="1800" i="1">
                                        <a:solidFill>
                                          <a:srgbClr val="FFFF00"/>
                                        </a:solidFill>
                                        <a:latin typeface="Cambria Math" panose="02040503050406030204" pitchFamily="18" charset="0"/>
                                      </a:rPr>
                                      <m:t>′</m:t>
                                    </m:r>
                                  </m:sup>
                                </m:sSup>
                                <m:r>
                                  <a:rPr lang="en-GB" sz="1800" i="1">
                                    <a:solidFill>
                                      <a:srgbClr val="FFFF00"/>
                                    </a:solidFill>
                                    <a:latin typeface="Cambria Math" panose="02040503050406030204" pitchFamily="18" charset="0"/>
                                  </a:rPr>
                                  <m:t>,</m:t>
                                </m:r>
                                <m:r>
                                  <a:rPr lang="en-GB" sz="1800">
                                    <a:solidFill>
                                      <a:srgbClr val="FFFF00"/>
                                    </a:solidFill>
                                    <a:latin typeface="Cambria Math" panose="02040503050406030204" pitchFamily="18" charset="0"/>
                                  </a:rPr>
                                  <m:t> </m:t>
                                </m:r>
                                <m:sSup>
                                  <m:sSupPr>
                                    <m:ctrlPr>
                                      <a:rPr lang="en-US" sz="1800" i="1">
                                        <a:solidFill>
                                          <a:srgbClr val="FFFF00"/>
                                        </a:solidFill>
                                        <a:latin typeface="Cambria Math" panose="02040503050406030204" pitchFamily="18" charset="0"/>
                                      </a:rPr>
                                    </m:ctrlPr>
                                  </m:sSupPr>
                                  <m:e>
                                    <m:r>
                                      <a:rPr lang="en-GB" sz="1800" i="1">
                                        <a:solidFill>
                                          <a:srgbClr val="FFFF00"/>
                                        </a:solidFill>
                                        <a:latin typeface="Cambria Math" panose="02040503050406030204" pitchFamily="18" charset="0"/>
                                      </a:rPr>
                                      <m:t>𝑡</m:t>
                                    </m:r>
                                  </m:e>
                                  <m:sup>
                                    <m:r>
                                      <a:rPr lang="en-GB" sz="1800" i="1">
                                        <a:solidFill>
                                          <a:srgbClr val="FFFF00"/>
                                        </a:solidFill>
                                        <a:latin typeface="Cambria Math" panose="02040503050406030204" pitchFamily="18" charset="0"/>
                                      </a:rPr>
                                      <m:t>′</m:t>
                                    </m:r>
                                  </m:sup>
                                </m:sSup>
                                <m:r>
                                  <a:rPr lang="en-GB" sz="1800">
                                    <a:solidFill>
                                      <a:srgbClr val="FFFF00"/>
                                    </a:solidFill>
                                    <a:latin typeface="Cambria Math" panose="02040503050406030204" pitchFamily="18" charset="0"/>
                                  </a:rPr>
                                  <m:t>) </m:t>
                                </m:r>
                                <m:r>
                                  <m:rPr>
                                    <m:sty m:val="p"/>
                                  </m:rPr>
                                  <a:rPr lang="en-GB" sz="1800">
                                    <a:solidFill>
                                      <a:srgbClr val="FFFF00"/>
                                    </a:solidFill>
                                    <a:latin typeface="Cambria Math" panose="02040503050406030204" pitchFamily="18" charset="0"/>
                                  </a:rPr>
                                  <m:t>G</m:t>
                                </m:r>
                                <m:r>
                                  <a:rPr lang="en-GB" sz="1800">
                                    <a:solidFill>
                                      <a:srgbClr val="FFFF00"/>
                                    </a:solidFill>
                                    <a:latin typeface="Cambria Math" panose="02040503050406030204" pitchFamily="18" charset="0"/>
                                  </a:rPr>
                                  <m:t> (</m:t>
                                </m:r>
                                <m:r>
                                  <m:rPr>
                                    <m:sty m:val="p"/>
                                  </m:rPr>
                                  <a:rPr lang="en-GB" sz="1800">
                                    <a:solidFill>
                                      <a:srgbClr val="FFFF00"/>
                                    </a:solidFill>
                                    <a:latin typeface="Cambria Math" panose="02040503050406030204" pitchFamily="18" charset="0"/>
                                  </a:rPr>
                                  <m:t>x</m:t>
                                </m:r>
                                <m:r>
                                  <a:rPr lang="en-GB" sz="1800" i="1">
                                    <a:solidFill>
                                      <a:srgbClr val="FFFF00"/>
                                    </a:solidFill>
                                    <a:latin typeface="Cambria Math" panose="02040503050406030204" pitchFamily="18" charset="0"/>
                                  </a:rPr>
                                  <m:t>−</m:t>
                                </m:r>
                                <m:sSup>
                                  <m:sSupPr>
                                    <m:ctrlPr>
                                      <a:rPr lang="en-US" sz="1800" i="1">
                                        <a:solidFill>
                                          <a:srgbClr val="FFFF00"/>
                                        </a:solidFill>
                                        <a:latin typeface="Cambria Math" panose="02040503050406030204" pitchFamily="18" charset="0"/>
                                      </a:rPr>
                                    </m:ctrlPr>
                                  </m:sSupPr>
                                  <m:e>
                                    <m:r>
                                      <a:rPr lang="en-GB" sz="1800" i="1">
                                        <a:solidFill>
                                          <a:srgbClr val="FFFF00"/>
                                        </a:solidFill>
                                        <a:latin typeface="Cambria Math" panose="02040503050406030204" pitchFamily="18" charset="0"/>
                                      </a:rPr>
                                      <m:t>𝑥</m:t>
                                    </m:r>
                                  </m:e>
                                  <m:sup>
                                    <m:r>
                                      <a:rPr lang="en-GB" sz="1800" i="1">
                                        <a:solidFill>
                                          <a:srgbClr val="FFFF00"/>
                                        </a:solidFill>
                                        <a:latin typeface="Cambria Math" panose="02040503050406030204" pitchFamily="18" charset="0"/>
                                      </a:rPr>
                                      <m:t>′</m:t>
                                    </m:r>
                                  </m:sup>
                                </m:sSup>
                                <m:r>
                                  <a:rPr lang="en-GB" sz="1800">
                                    <a:solidFill>
                                      <a:srgbClr val="FFFF00"/>
                                    </a:solidFill>
                                    <a:latin typeface="Cambria Math" panose="02040503050406030204" pitchFamily="18" charset="0"/>
                                  </a:rPr>
                                  <m:t>, </m:t>
                                </m:r>
                                <m:r>
                                  <m:rPr>
                                    <m:sty m:val="p"/>
                                  </m:rPr>
                                  <a:rPr lang="en-GB" sz="1800">
                                    <a:solidFill>
                                      <a:srgbClr val="FFFF00"/>
                                    </a:solidFill>
                                    <a:latin typeface="Cambria Math" panose="02040503050406030204" pitchFamily="18" charset="0"/>
                                  </a:rPr>
                                  <m:t>y</m:t>
                                </m:r>
                                <m:r>
                                  <a:rPr lang="en-GB" sz="1800" i="1">
                                    <a:solidFill>
                                      <a:srgbClr val="FFFF00"/>
                                    </a:solidFill>
                                    <a:latin typeface="Cambria Math" panose="02040503050406030204" pitchFamily="18" charset="0"/>
                                  </a:rPr>
                                  <m:t>−</m:t>
                                </m:r>
                                <m:sSup>
                                  <m:sSupPr>
                                    <m:ctrlPr>
                                      <a:rPr lang="en-US" sz="1800" i="1">
                                        <a:solidFill>
                                          <a:srgbClr val="FFFF00"/>
                                        </a:solidFill>
                                        <a:latin typeface="Cambria Math" panose="02040503050406030204" pitchFamily="18" charset="0"/>
                                      </a:rPr>
                                    </m:ctrlPr>
                                  </m:sSupPr>
                                  <m:e>
                                    <m:r>
                                      <a:rPr lang="en-GB" sz="1800" i="1">
                                        <a:solidFill>
                                          <a:srgbClr val="FFFF00"/>
                                        </a:solidFill>
                                        <a:latin typeface="Cambria Math" panose="02040503050406030204" pitchFamily="18" charset="0"/>
                                      </a:rPr>
                                      <m:t>𝑦</m:t>
                                    </m:r>
                                  </m:e>
                                  <m:sup>
                                    <m:r>
                                      <a:rPr lang="en-GB" sz="1800" i="1">
                                        <a:solidFill>
                                          <a:srgbClr val="FFFF00"/>
                                        </a:solidFill>
                                        <a:latin typeface="Cambria Math" panose="02040503050406030204" pitchFamily="18" charset="0"/>
                                      </a:rPr>
                                      <m:t>′</m:t>
                                    </m:r>
                                  </m:sup>
                                </m:sSup>
                                <m:r>
                                  <a:rPr lang="en-GB" sz="1800">
                                    <a:solidFill>
                                      <a:srgbClr val="FFFF00"/>
                                    </a:solidFill>
                                    <a:latin typeface="Cambria Math" panose="02040503050406030204" pitchFamily="18" charset="0"/>
                                  </a:rPr>
                                  <m:t>, </m:t>
                                </m:r>
                                <m:r>
                                  <m:rPr>
                                    <m:sty m:val="p"/>
                                  </m:rPr>
                                  <a:rPr lang="en-GB" sz="1800">
                                    <a:solidFill>
                                      <a:srgbClr val="FFFF00"/>
                                    </a:solidFill>
                                    <a:latin typeface="Cambria Math" panose="02040503050406030204" pitchFamily="18" charset="0"/>
                                  </a:rPr>
                                  <m:t>z</m:t>
                                </m:r>
                                <m:r>
                                  <a:rPr lang="en-GB" sz="1800" i="1">
                                    <a:solidFill>
                                      <a:srgbClr val="FFFF00"/>
                                    </a:solidFill>
                                    <a:latin typeface="Cambria Math" panose="02040503050406030204" pitchFamily="18" charset="0"/>
                                  </a:rPr>
                                  <m:t>−</m:t>
                                </m:r>
                                <m:sSup>
                                  <m:sSupPr>
                                    <m:ctrlPr>
                                      <a:rPr lang="en-US" sz="1800" i="1">
                                        <a:solidFill>
                                          <a:srgbClr val="FFFF00"/>
                                        </a:solidFill>
                                        <a:latin typeface="Cambria Math" panose="02040503050406030204" pitchFamily="18" charset="0"/>
                                      </a:rPr>
                                    </m:ctrlPr>
                                  </m:sSupPr>
                                  <m:e>
                                    <m:r>
                                      <a:rPr lang="en-GB" sz="1800" i="1">
                                        <a:solidFill>
                                          <a:srgbClr val="FFFF00"/>
                                        </a:solidFill>
                                        <a:latin typeface="Cambria Math" panose="02040503050406030204" pitchFamily="18" charset="0"/>
                                      </a:rPr>
                                      <m:t>𝑧</m:t>
                                    </m:r>
                                  </m:e>
                                  <m:sup>
                                    <m:r>
                                      <a:rPr lang="en-GB" sz="1800" i="1">
                                        <a:solidFill>
                                          <a:srgbClr val="FFFF00"/>
                                        </a:solidFill>
                                        <a:latin typeface="Cambria Math" panose="02040503050406030204" pitchFamily="18" charset="0"/>
                                      </a:rPr>
                                      <m:t>′</m:t>
                                    </m:r>
                                  </m:sup>
                                </m:sSup>
                                <m:r>
                                  <a:rPr lang="en-GB" sz="1800">
                                    <a:solidFill>
                                      <a:srgbClr val="FFFF00"/>
                                    </a:solidFill>
                                    <a:latin typeface="Cambria Math" panose="02040503050406030204" pitchFamily="18" charset="0"/>
                                  </a:rPr>
                                  <m:t>, </m:t>
                                </m:r>
                                <m:r>
                                  <m:rPr>
                                    <m:sty m:val="p"/>
                                  </m:rPr>
                                  <a:rPr lang="en-GB" sz="1800">
                                    <a:solidFill>
                                      <a:srgbClr val="FFFF00"/>
                                    </a:solidFill>
                                    <a:latin typeface="Cambria Math" panose="02040503050406030204" pitchFamily="18" charset="0"/>
                                  </a:rPr>
                                  <m:t>t</m:t>
                                </m:r>
                                <m:r>
                                  <a:rPr lang="en-GB" sz="1800" i="1">
                                    <a:solidFill>
                                      <a:srgbClr val="FFFF00"/>
                                    </a:solidFill>
                                    <a:latin typeface="Cambria Math" panose="02040503050406030204" pitchFamily="18" charset="0"/>
                                  </a:rPr>
                                  <m:t>−</m:t>
                                </m:r>
                                <m:sSup>
                                  <m:sSupPr>
                                    <m:ctrlPr>
                                      <a:rPr lang="en-US" sz="1800" i="1">
                                        <a:solidFill>
                                          <a:srgbClr val="FFFF00"/>
                                        </a:solidFill>
                                        <a:latin typeface="Cambria Math" panose="02040503050406030204" pitchFamily="18" charset="0"/>
                                      </a:rPr>
                                    </m:ctrlPr>
                                  </m:sSupPr>
                                  <m:e>
                                    <m:r>
                                      <a:rPr lang="en-GB" sz="1800" i="1">
                                        <a:solidFill>
                                          <a:srgbClr val="FFFF00"/>
                                        </a:solidFill>
                                        <a:latin typeface="Cambria Math" panose="02040503050406030204" pitchFamily="18" charset="0"/>
                                      </a:rPr>
                                      <m:t>𝑡</m:t>
                                    </m:r>
                                  </m:e>
                                  <m:sup>
                                    <m:r>
                                      <a:rPr lang="en-GB" sz="1800" i="1">
                                        <a:solidFill>
                                          <a:srgbClr val="FFFF00"/>
                                        </a:solidFill>
                                        <a:latin typeface="Cambria Math" panose="02040503050406030204" pitchFamily="18" charset="0"/>
                                      </a:rPr>
                                      <m:t>′</m:t>
                                    </m:r>
                                  </m:sup>
                                </m:sSup>
                                <m:r>
                                  <a:rPr lang="en-GB" sz="1800">
                                    <a:solidFill>
                                      <a:srgbClr val="FFFF00"/>
                                    </a:solidFill>
                                    <a:latin typeface="Cambria Math" panose="02040503050406030204" pitchFamily="18" charset="0"/>
                                  </a:rPr>
                                  <m:t>) </m:t>
                                </m:r>
                              </m:e>
                            </m:nary>
                          </m:e>
                        </m:nary>
                      </m:e>
                    </m:nary>
                  </m:oMath>
                </a14:m>
                <a:r>
                  <a:rPr lang="en-GB" sz="1800" dirty="0">
                    <a:solidFill>
                      <a:srgbClr val="FFFF00"/>
                    </a:solidFill>
                  </a:rPr>
                  <a:t> d</a:t>
                </a:r>
                <a14:m>
                  <m:oMath xmlns:m="http://schemas.openxmlformats.org/officeDocument/2006/math">
                    <m:sSup>
                      <m:sSupPr>
                        <m:ctrlPr>
                          <a:rPr lang="en-US" sz="1800" i="1">
                            <a:solidFill>
                              <a:srgbClr val="FFFF00"/>
                            </a:solidFill>
                            <a:latin typeface="Cambria Math" panose="02040503050406030204" pitchFamily="18" charset="0"/>
                          </a:rPr>
                        </m:ctrlPr>
                      </m:sSupPr>
                      <m:e>
                        <m:r>
                          <a:rPr lang="en-GB" sz="1800" i="1">
                            <a:solidFill>
                              <a:srgbClr val="FFFF00"/>
                            </a:solidFill>
                            <a:latin typeface="Cambria Math" panose="02040503050406030204" pitchFamily="18" charset="0"/>
                          </a:rPr>
                          <m:t>𝑥</m:t>
                        </m:r>
                      </m:e>
                      <m:sup>
                        <m:r>
                          <a:rPr lang="en-GB" sz="1800" i="1">
                            <a:solidFill>
                              <a:srgbClr val="FFFF00"/>
                            </a:solidFill>
                            <a:latin typeface="Cambria Math" panose="02040503050406030204" pitchFamily="18" charset="0"/>
                          </a:rPr>
                          <m:t>′</m:t>
                        </m:r>
                      </m:sup>
                    </m:sSup>
                  </m:oMath>
                </a14:m>
                <a:r>
                  <a:rPr lang="en-GB" sz="1800" dirty="0">
                    <a:solidFill>
                      <a:srgbClr val="FFFF00"/>
                    </a:solidFill>
                  </a:rPr>
                  <a:t>  d</a:t>
                </a:r>
                <a14:m>
                  <m:oMath xmlns:m="http://schemas.openxmlformats.org/officeDocument/2006/math">
                    <m:sSup>
                      <m:sSupPr>
                        <m:ctrlPr>
                          <a:rPr lang="en-US" sz="1800" i="1">
                            <a:solidFill>
                              <a:srgbClr val="FFFF00"/>
                            </a:solidFill>
                            <a:latin typeface="Cambria Math" panose="02040503050406030204" pitchFamily="18" charset="0"/>
                          </a:rPr>
                        </m:ctrlPr>
                      </m:sSupPr>
                      <m:e>
                        <m:r>
                          <a:rPr lang="en-GB" sz="1800" i="1">
                            <a:solidFill>
                              <a:srgbClr val="FFFF00"/>
                            </a:solidFill>
                            <a:latin typeface="Cambria Math" panose="02040503050406030204" pitchFamily="18" charset="0"/>
                          </a:rPr>
                          <m:t>𝑦</m:t>
                        </m:r>
                      </m:e>
                      <m:sup>
                        <m:r>
                          <a:rPr lang="en-GB" sz="1800" i="1">
                            <a:solidFill>
                              <a:srgbClr val="FFFF00"/>
                            </a:solidFill>
                            <a:latin typeface="Cambria Math" panose="02040503050406030204" pitchFamily="18" charset="0"/>
                          </a:rPr>
                          <m:t>′</m:t>
                        </m:r>
                      </m:sup>
                    </m:sSup>
                  </m:oMath>
                </a14:m>
                <a:r>
                  <a:rPr lang="en-GB" sz="1800" dirty="0">
                    <a:solidFill>
                      <a:srgbClr val="FFFF00"/>
                    </a:solidFill>
                  </a:rPr>
                  <a:t> d</a:t>
                </a:r>
                <a14:m>
                  <m:oMath xmlns:m="http://schemas.openxmlformats.org/officeDocument/2006/math">
                    <m:sSup>
                      <m:sSupPr>
                        <m:ctrlPr>
                          <a:rPr lang="en-US" sz="1800" i="1">
                            <a:solidFill>
                              <a:srgbClr val="FFFF00"/>
                            </a:solidFill>
                            <a:latin typeface="Cambria Math" panose="02040503050406030204" pitchFamily="18" charset="0"/>
                          </a:rPr>
                        </m:ctrlPr>
                      </m:sSupPr>
                      <m:e>
                        <m:r>
                          <a:rPr lang="en-GB" sz="1800" i="1">
                            <a:solidFill>
                              <a:srgbClr val="FFFF00"/>
                            </a:solidFill>
                            <a:latin typeface="Cambria Math" panose="02040503050406030204" pitchFamily="18" charset="0"/>
                          </a:rPr>
                          <m:t>𝑧</m:t>
                        </m:r>
                      </m:e>
                      <m:sup>
                        <m:r>
                          <a:rPr lang="en-GB" sz="1800" i="1">
                            <a:solidFill>
                              <a:srgbClr val="FFFF00"/>
                            </a:solidFill>
                            <a:latin typeface="Cambria Math" panose="02040503050406030204" pitchFamily="18" charset="0"/>
                          </a:rPr>
                          <m:t>′</m:t>
                        </m:r>
                      </m:sup>
                    </m:sSup>
                    <m:r>
                      <m:rPr>
                        <m:sty m:val="p"/>
                      </m:rPr>
                      <a:rPr lang="en-GB" sz="1800">
                        <a:solidFill>
                          <a:srgbClr val="FFFF00"/>
                        </a:solidFill>
                        <a:latin typeface="Cambria Math" panose="02040503050406030204" pitchFamily="18" charset="0"/>
                      </a:rPr>
                      <m:t>d</m:t>
                    </m:r>
                    <m:sSup>
                      <m:sSupPr>
                        <m:ctrlPr>
                          <a:rPr lang="en-US" sz="1800" i="1">
                            <a:solidFill>
                              <a:srgbClr val="FFFF00"/>
                            </a:solidFill>
                            <a:latin typeface="Cambria Math" panose="02040503050406030204" pitchFamily="18" charset="0"/>
                          </a:rPr>
                        </m:ctrlPr>
                      </m:sSupPr>
                      <m:e>
                        <m:r>
                          <a:rPr lang="en-GB" sz="1800" i="1">
                            <a:solidFill>
                              <a:srgbClr val="FFFF00"/>
                            </a:solidFill>
                            <a:latin typeface="Cambria Math" panose="02040503050406030204" pitchFamily="18" charset="0"/>
                          </a:rPr>
                          <m:t>𝑡</m:t>
                        </m:r>
                      </m:e>
                      <m:sup>
                        <m:r>
                          <a:rPr lang="en-GB" sz="1800" i="1">
                            <a:solidFill>
                              <a:srgbClr val="FFFF00"/>
                            </a:solidFill>
                            <a:latin typeface="Cambria Math" panose="02040503050406030204" pitchFamily="18" charset="0"/>
                          </a:rPr>
                          <m:t>′</m:t>
                        </m:r>
                      </m:sup>
                    </m:sSup>
                  </m:oMath>
                </a14:m>
                <a:r>
                  <a:rPr lang="en-GB" sz="1800" dirty="0">
                    <a:solidFill>
                      <a:srgbClr val="FFFF00"/>
                    </a:solidFill>
                  </a:rPr>
                  <a:t>                                                                                                            (9)</a:t>
                </a:r>
                <a:endParaRPr lang="en-US" sz="1800" dirty="0">
                  <a:solidFill>
                    <a:srgbClr val="FFFF0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90862" y="1152983"/>
                <a:ext cx="8641081" cy="5464987"/>
              </a:xfrm>
              <a:blipFill rotWithShape="0">
                <a:blip r:embed="rId3"/>
                <a:stretch>
                  <a:fillRect l="-776" t="-557"/>
                </a:stretch>
              </a:blipFill>
            </p:spPr>
            <p:txBody>
              <a:bodyPr/>
              <a:lstStyle/>
              <a:p>
                <a:r>
                  <a:rPr lang="en-US">
                    <a:noFill/>
                  </a:rPr>
                  <a:t> </a:t>
                </a:r>
              </a:p>
            </p:txBody>
          </p:sp>
        </mc:Fallback>
      </mc:AlternateContent>
      <p:sp>
        <p:nvSpPr>
          <p:cNvPr id="4" name="Footer Placeholder 3"/>
          <p:cNvSpPr>
            <a:spLocks noGrp="1"/>
          </p:cNvSpPr>
          <p:nvPr>
            <p:ph type="ftr" sz="quarter" idx="11"/>
          </p:nvPr>
        </p:nvSpPr>
        <p:spPr>
          <a:xfrm rot="5400000">
            <a:off x="6987715" y="1938595"/>
            <a:ext cx="3859795" cy="228660"/>
          </a:xfrm>
        </p:spPr>
        <p:txBody>
          <a:bodyPr/>
          <a:lstStyle/>
          <a:p>
            <a:r>
              <a:rPr lang="en-US" i="1" dirty="0" smtClean="0"/>
              <a:t>Dr. N K SINGH</a:t>
            </a:r>
            <a:endParaRPr lang="en-US" i="1"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16</a:t>
            </a:fld>
            <a:endParaRPr lang="en-US" dirty="0"/>
          </a:p>
        </p:txBody>
      </p:sp>
    </p:spTree>
    <p:extLst>
      <p:ext uri="{BB962C8B-B14F-4D97-AF65-F5344CB8AC3E}">
        <p14:creationId xmlns:p14="http://schemas.microsoft.com/office/powerpoint/2010/main" xmlns="" val="2885130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285749" y="2052925"/>
                <a:ext cx="8641081" cy="4576475"/>
              </a:xfrm>
            </p:spPr>
            <p:txBody>
              <a:bodyPr>
                <a:normAutofit/>
              </a:bodyPr>
              <a:lstStyle/>
              <a:p>
                <a:r>
                  <a:rPr lang="en-GB" dirty="0"/>
                  <a:t>Then the temperature induced by the oval heat source defined by equation is </a:t>
                </a:r>
                <a:endParaRPr lang="en-US" dirty="0"/>
              </a:p>
              <a:p>
                <a14:m>
                  <m:oMath xmlns:m="http://schemas.openxmlformats.org/officeDocument/2006/math">
                    <m:r>
                      <a:rPr lang="en-GB" smtClean="0">
                        <a:solidFill>
                          <a:srgbClr val="FFFF00"/>
                        </a:solidFill>
                        <a:latin typeface="Cambria Math" panose="02040503050406030204" pitchFamily="18" charset="0"/>
                      </a:rPr>
                      <m:t>∆</m:t>
                    </m:r>
                    <m:r>
                      <a:rPr lang="en-GB" i="1">
                        <a:solidFill>
                          <a:srgbClr val="FFFF00"/>
                        </a:solidFill>
                        <a:latin typeface="Cambria Math" panose="02040503050406030204" pitchFamily="18" charset="0"/>
                      </a:rPr>
                      <m:t>𝑇</m:t>
                    </m:r>
                  </m:oMath>
                </a14:m>
                <a:r>
                  <a:rPr lang="en-GB" dirty="0">
                    <a:solidFill>
                      <a:srgbClr val="FFFF00"/>
                    </a:solidFill>
                  </a:rPr>
                  <a:t>(x, y, z, t) =</a:t>
                </a:r>
                <a14:m>
                  <m:oMath xmlns:m="http://schemas.openxmlformats.org/officeDocument/2006/math">
                    <m:nary>
                      <m:naryPr>
                        <m:limLoc m:val="undOvr"/>
                        <m:ctrlPr>
                          <a:rPr lang="en-US" i="1">
                            <a:solidFill>
                              <a:srgbClr val="FFFF00"/>
                            </a:solidFill>
                            <a:latin typeface="Cambria Math" panose="02040503050406030204" pitchFamily="18" charset="0"/>
                          </a:rPr>
                        </m:ctrlPr>
                      </m:naryPr>
                      <m:sub>
                        <m:r>
                          <a:rPr lang="en-GB" i="1">
                            <a:solidFill>
                              <a:srgbClr val="FFFF00"/>
                            </a:solidFill>
                            <a:latin typeface="Cambria Math" panose="02040503050406030204" pitchFamily="18" charset="0"/>
                          </a:rPr>
                          <m:t>0</m:t>
                        </m:r>
                      </m:sub>
                      <m:sup>
                        <m:r>
                          <a:rPr lang="en-GB" i="1">
                            <a:solidFill>
                              <a:srgbClr val="FFFF00"/>
                            </a:solidFill>
                            <a:latin typeface="Cambria Math" panose="02040503050406030204" pitchFamily="18" charset="0"/>
                          </a:rPr>
                          <m:t>𝑡</m:t>
                        </m:r>
                      </m:sup>
                      <m:e>
                        <m:r>
                          <a:rPr lang="en-GB" i="1">
                            <a:solidFill>
                              <a:srgbClr val="FFFF00"/>
                            </a:solidFill>
                            <a:latin typeface="Cambria Math" panose="02040503050406030204" pitchFamily="18" charset="0"/>
                          </a:rPr>
                          <m:t>.</m:t>
                        </m:r>
                      </m:e>
                    </m:nary>
                    <m:f>
                      <m:fPr>
                        <m:ctrlPr>
                          <a:rPr lang="en-US" b="1" i="1">
                            <a:solidFill>
                              <a:srgbClr val="FFFF00"/>
                            </a:solidFill>
                            <a:latin typeface="Cambria Math" panose="02040503050406030204" pitchFamily="18" charset="0"/>
                          </a:rPr>
                        </m:ctrlPr>
                      </m:fPr>
                      <m:num>
                        <m:r>
                          <a:rPr lang="en-GB" b="1" i="1">
                            <a:solidFill>
                              <a:srgbClr val="FFFF00"/>
                            </a:solidFill>
                            <a:latin typeface="Cambria Math" panose="02040503050406030204" pitchFamily="18" charset="0"/>
                          </a:rPr>
                          <m:t>𝟏</m:t>
                        </m:r>
                      </m:num>
                      <m:den>
                        <m:r>
                          <a:rPr lang="en-GB" b="1" i="1">
                            <a:solidFill>
                              <a:srgbClr val="FFFF00"/>
                            </a:solidFill>
                            <a:latin typeface="Cambria Math" panose="02040503050406030204" pitchFamily="18" charset="0"/>
                          </a:rPr>
                          <m:t>𝟐</m:t>
                        </m:r>
                      </m:den>
                    </m:f>
                  </m:oMath>
                </a14:m>
                <a:r>
                  <a:rPr lang="en-GB" b="1" dirty="0">
                    <a:solidFill>
                      <a:srgbClr val="FFFF00"/>
                    </a:solidFill>
                  </a:rPr>
                  <a:t>×</a:t>
                </a:r>
                <a14:m>
                  <m:oMath xmlns:m="http://schemas.openxmlformats.org/officeDocument/2006/math">
                    <m:f>
                      <m:fPr>
                        <m:ctrlPr>
                          <a:rPr lang="en-US" b="1" i="1">
                            <a:solidFill>
                              <a:srgbClr val="FFFF00"/>
                            </a:solidFill>
                            <a:latin typeface="Cambria Math" panose="02040503050406030204" pitchFamily="18" charset="0"/>
                          </a:rPr>
                        </m:ctrlPr>
                      </m:fPr>
                      <m:num>
                        <m:sSub>
                          <m:sSubPr>
                            <m:ctrlPr>
                              <a:rPr lang="en-US" i="1">
                                <a:solidFill>
                                  <a:srgbClr val="FFFF00"/>
                                </a:solidFill>
                                <a:latin typeface="Cambria Math" panose="02040503050406030204" pitchFamily="18" charset="0"/>
                              </a:rPr>
                            </m:ctrlPr>
                          </m:sSubPr>
                          <m:e>
                            <m:r>
                              <m:rPr>
                                <m:sty m:val="p"/>
                              </m:rPr>
                              <a:rPr lang="en-GB">
                                <a:solidFill>
                                  <a:srgbClr val="FFFF00"/>
                                </a:solidFill>
                                <a:latin typeface="Cambria Math" panose="02040503050406030204" pitchFamily="18" charset="0"/>
                              </a:rPr>
                              <m:t>Q</m:t>
                            </m:r>
                          </m:e>
                          <m:sub>
                            <m:r>
                              <a:rPr lang="en-GB">
                                <a:solidFill>
                                  <a:srgbClr val="FFFF00"/>
                                </a:solidFill>
                                <a:latin typeface="Cambria Math" panose="02040503050406030204" pitchFamily="18" charset="0"/>
                              </a:rPr>
                              <m:t>0</m:t>
                            </m:r>
                          </m:sub>
                        </m:sSub>
                      </m:num>
                      <m:den>
                        <m:sSup>
                          <m:sSupPr>
                            <m:ctrlPr>
                              <a:rPr lang="en-US" b="1" i="1">
                                <a:solidFill>
                                  <a:srgbClr val="FFFF00"/>
                                </a:solidFill>
                                <a:latin typeface="Cambria Math" panose="02040503050406030204" pitchFamily="18" charset="0"/>
                              </a:rPr>
                            </m:ctrlPr>
                          </m:sSupPr>
                          <m:e>
                            <m:r>
                              <a:rPr lang="en-GB" b="1" i="1">
                                <a:solidFill>
                                  <a:srgbClr val="FFFF00"/>
                                </a:solidFill>
                                <a:latin typeface="Cambria Math" panose="02040503050406030204" pitchFamily="18" charset="0"/>
                              </a:rPr>
                              <m:t>𝝆</m:t>
                            </m:r>
                            <m:sSub>
                              <m:sSubPr>
                                <m:ctrlPr>
                                  <a:rPr lang="en-US" b="1" i="1">
                                    <a:solidFill>
                                      <a:srgbClr val="FFFF00"/>
                                    </a:solidFill>
                                    <a:latin typeface="Cambria Math" panose="02040503050406030204" pitchFamily="18" charset="0"/>
                                  </a:rPr>
                                </m:ctrlPr>
                              </m:sSubPr>
                              <m:e>
                                <m:r>
                                  <a:rPr lang="en-GB" b="1" i="1">
                                    <a:solidFill>
                                      <a:srgbClr val="FFFF00"/>
                                    </a:solidFill>
                                    <a:latin typeface="Cambria Math" panose="02040503050406030204" pitchFamily="18" charset="0"/>
                                  </a:rPr>
                                  <m:t>𝒄</m:t>
                                </m:r>
                              </m:e>
                              <m:sub>
                                <m:r>
                                  <a:rPr lang="en-GB" b="1" i="1">
                                    <a:solidFill>
                                      <a:srgbClr val="FFFF00"/>
                                    </a:solidFill>
                                    <a:latin typeface="Cambria Math" panose="02040503050406030204" pitchFamily="18" charset="0"/>
                                  </a:rPr>
                                  <m:t>𝒑</m:t>
                                </m:r>
                              </m:sub>
                            </m:sSub>
                            <m:sSup>
                              <m:sSupPr>
                                <m:ctrlPr>
                                  <a:rPr lang="en-US" b="1" i="1">
                                    <a:solidFill>
                                      <a:srgbClr val="FFFF00"/>
                                    </a:solidFill>
                                    <a:latin typeface="Cambria Math" panose="02040503050406030204" pitchFamily="18" charset="0"/>
                                  </a:rPr>
                                </m:ctrlPr>
                              </m:sSupPr>
                              <m:e>
                                <m:r>
                                  <a:rPr lang="en-GB" b="1" i="1">
                                    <a:solidFill>
                                      <a:srgbClr val="FFFF00"/>
                                    </a:solidFill>
                                    <a:latin typeface="Cambria Math" panose="02040503050406030204" pitchFamily="18" charset="0"/>
                                  </a:rPr>
                                  <m:t>𝝅</m:t>
                                </m:r>
                              </m:e>
                              <m:sup>
                                <m:f>
                                  <m:fPr>
                                    <m:ctrlPr>
                                      <a:rPr lang="en-US" b="1" i="1">
                                        <a:solidFill>
                                          <a:srgbClr val="FFFF00"/>
                                        </a:solidFill>
                                        <a:latin typeface="Cambria Math" panose="02040503050406030204" pitchFamily="18" charset="0"/>
                                      </a:rPr>
                                    </m:ctrlPr>
                                  </m:fPr>
                                  <m:num>
                                    <m:r>
                                      <a:rPr lang="en-GB" b="1" i="1">
                                        <a:solidFill>
                                          <a:srgbClr val="FFFF00"/>
                                        </a:solidFill>
                                        <a:latin typeface="Cambria Math" panose="02040503050406030204" pitchFamily="18" charset="0"/>
                                      </a:rPr>
                                      <m:t>𝟑</m:t>
                                    </m:r>
                                  </m:num>
                                  <m:den>
                                    <m:r>
                                      <a:rPr lang="en-GB" b="1" i="1">
                                        <a:solidFill>
                                          <a:srgbClr val="FFFF00"/>
                                        </a:solidFill>
                                        <a:latin typeface="Cambria Math" panose="02040503050406030204" pitchFamily="18" charset="0"/>
                                      </a:rPr>
                                      <m:t>𝟐</m:t>
                                    </m:r>
                                  </m:den>
                                </m:f>
                              </m:sup>
                            </m:sSup>
                            <m:r>
                              <a:rPr lang="en-GB" b="1" i="1">
                                <a:solidFill>
                                  <a:srgbClr val="FFFF00"/>
                                </a:solidFill>
                                <a:latin typeface="Cambria Math" panose="02040503050406030204" pitchFamily="18" charset="0"/>
                              </a:rPr>
                              <m:t>[</m:t>
                            </m:r>
                            <m:r>
                              <a:rPr lang="en-GB" b="1" i="1">
                                <a:solidFill>
                                  <a:srgbClr val="FFFF00"/>
                                </a:solidFill>
                                <a:latin typeface="Cambria Math" panose="02040503050406030204" pitchFamily="18" charset="0"/>
                              </a:rPr>
                              <m:t>𝟒</m:t>
                            </m:r>
                            <m:r>
                              <a:rPr lang="en-GB" b="1" i="1">
                                <a:solidFill>
                                  <a:srgbClr val="FFFF00"/>
                                </a:solidFill>
                                <a:latin typeface="Cambria Math" panose="02040503050406030204" pitchFamily="18" charset="0"/>
                              </a:rPr>
                              <m:t>𝝅𝜶</m:t>
                            </m:r>
                            <m:r>
                              <a:rPr lang="en-GB" b="1" i="1">
                                <a:solidFill>
                                  <a:srgbClr val="FFFF00"/>
                                </a:solidFill>
                                <a:latin typeface="Cambria Math" panose="02040503050406030204" pitchFamily="18" charset="0"/>
                              </a:rPr>
                              <m:t>(</m:t>
                            </m:r>
                            <m:r>
                              <a:rPr lang="en-GB" b="1" i="1">
                                <a:solidFill>
                                  <a:srgbClr val="FFFF00"/>
                                </a:solidFill>
                                <a:latin typeface="Cambria Math" panose="02040503050406030204" pitchFamily="18" charset="0"/>
                              </a:rPr>
                              <m:t>𝒕</m:t>
                            </m:r>
                            <m:r>
                              <a:rPr lang="en-GB" b="1" i="1">
                                <a:solidFill>
                                  <a:srgbClr val="FFFF00"/>
                                </a:solidFill>
                                <a:latin typeface="Cambria Math" panose="02040503050406030204" pitchFamily="18" charset="0"/>
                              </a:rPr>
                              <m:t>−</m:t>
                            </m:r>
                            <m:sSup>
                              <m:sSupPr>
                                <m:ctrlPr>
                                  <a:rPr lang="en-US" b="1" i="1">
                                    <a:solidFill>
                                      <a:srgbClr val="FFFF00"/>
                                    </a:solidFill>
                                    <a:latin typeface="Cambria Math" panose="02040503050406030204" pitchFamily="18" charset="0"/>
                                  </a:rPr>
                                </m:ctrlPr>
                              </m:sSupPr>
                              <m:e>
                                <m:r>
                                  <a:rPr lang="en-GB" b="1" i="1">
                                    <a:solidFill>
                                      <a:srgbClr val="FFFF00"/>
                                    </a:solidFill>
                                    <a:latin typeface="Cambria Math" panose="02040503050406030204" pitchFamily="18" charset="0"/>
                                  </a:rPr>
                                  <m:t>𝒕</m:t>
                                </m:r>
                              </m:e>
                              <m:sup>
                                <m:r>
                                  <a:rPr lang="en-GB" b="1" i="1">
                                    <a:solidFill>
                                      <a:srgbClr val="FFFF00"/>
                                    </a:solidFill>
                                    <a:latin typeface="Cambria Math" panose="02040503050406030204" pitchFamily="18" charset="0"/>
                                  </a:rPr>
                                  <m:t>′</m:t>
                                </m:r>
                              </m:sup>
                            </m:sSup>
                            <m:r>
                              <a:rPr lang="en-GB" b="1" i="1">
                                <a:solidFill>
                                  <a:srgbClr val="FFFF00"/>
                                </a:solidFill>
                                <a:latin typeface="Cambria Math" panose="02040503050406030204" pitchFamily="18" charset="0"/>
                              </a:rPr>
                              <m:t>]</m:t>
                            </m:r>
                          </m:e>
                          <m:sup>
                            <m:r>
                              <a:rPr lang="en-GB" b="1" i="1">
                                <a:solidFill>
                                  <a:srgbClr val="FFFF00"/>
                                </a:solidFill>
                                <a:latin typeface="Cambria Math" panose="02040503050406030204" pitchFamily="18" charset="0"/>
                              </a:rPr>
                              <m:t>𝟑</m:t>
                            </m:r>
                            <m:r>
                              <a:rPr lang="en-GB" b="1" i="1">
                                <a:solidFill>
                                  <a:srgbClr val="FFFF00"/>
                                </a:solidFill>
                                <a:latin typeface="Cambria Math" panose="02040503050406030204" pitchFamily="18" charset="0"/>
                              </a:rPr>
                              <m:t>/</m:t>
                            </m:r>
                            <m:r>
                              <a:rPr lang="en-GB" b="1" i="1">
                                <a:solidFill>
                                  <a:srgbClr val="FFFF00"/>
                                </a:solidFill>
                                <a:latin typeface="Cambria Math" panose="02040503050406030204" pitchFamily="18" charset="0"/>
                              </a:rPr>
                              <m:t>𝟐</m:t>
                            </m:r>
                          </m:sup>
                        </m:sSup>
                      </m:den>
                    </m:f>
                    <m:r>
                      <a:rPr lang="en-GB" b="1" i="1">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r>
                          <a:rPr lang="en-GB" i="1">
                            <a:solidFill>
                              <a:srgbClr val="FFFF00"/>
                            </a:solidFill>
                            <a:latin typeface="Cambria Math" panose="02040503050406030204" pitchFamily="18" charset="0"/>
                          </a:rPr>
                          <m:t>2</m:t>
                        </m:r>
                        <m:r>
                          <a:rPr lang="en-GB" i="1">
                            <a:solidFill>
                              <a:srgbClr val="FFFF00"/>
                            </a:solidFill>
                            <a:latin typeface="Cambria Math" panose="02040503050406030204" pitchFamily="18" charset="0"/>
                          </a:rPr>
                          <m:t>𝑎</m:t>
                        </m:r>
                      </m:num>
                      <m:den>
                        <m:sSup>
                          <m:sSupPr>
                            <m:ctrlPr>
                              <a:rPr lang="en-US" i="1">
                                <a:solidFill>
                                  <a:srgbClr val="FFFF00"/>
                                </a:solidFill>
                                <a:latin typeface="Cambria Math" panose="02040503050406030204" pitchFamily="18" charset="0"/>
                              </a:rPr>
                            </m:ctrlPr>
                          </m:sSupPr>
                          <m:e>
                            <m:r>
                              <m:rPr>
                                <m:sty m:val="p"/>
                              </m:rPr>
                              <a:rPr lang="en-GB">
                                <a:solidFill>
                                  <a:srgbClr val="FFFF00"/>
                                </a:solidFill>
                                <a:latin typeface="Cambria Math" panose="02040503050406030204" pitchFamily="18" charset="0"/>
                              </a:rPr>
                              <m:t>π</m:t>
                            </m:r>
                          </m:e>
                          <m:sup>
                            <m:r>
                              <a:rPr lang="en-GB">
                                <a:solidFill>
                                  <a:srgbClr val="FFFF00"/>
                                </a:solidFill>
                                <a:latin typeface="Cambria Math" panose="02040503050406030204" pitchFamily="18" charset="0"/>
                              </a:rPr>
                              <m:t>3/2</m:t>
                            </m:r>
                          </m:sup>
                        </m:sSup>
                      </m:den>
                    </m:f>
                    <m:r>
                      <a:rPr lang="en-GB" i="1">
                        <a:solidFill>
                          <a:srgbClr val="FFFF00"/>
                        </a:solidFill>
                        <a:latin typeface="Cambria Math" panose="02040503050406030204" pitchFamily="18" charset="0"/>
                      </a:rPr>
                      <m:t>×</m:t>
                    </m:r>
                    <m:sSub>
                      <m:sSubPr>
                        <m:ctrlPr>
                          <a:rPr lang="en-US" i="1">
                            <a:solidFill>
                              <a:srgbClr val="FFFF00"/>
                            </a:solidFill>
                            <a:latin typeface="Cambria Math" panose="02040503050406030204" pitchFamily="18" charset="0"/>
                          </a:rPr>
                        </m:ctrlPr>
                      </m:sSubPr>
                      <m:e>
                        <m:r>
                          <a:rPr lang="en-GB" i="1">
                            <a:solidFill>
                              <a:srgbClr val="FFFF00"/>
                            </a:solidFill>
                            <a:latin typeface="Cambria Math" panose="02040503050406030204" pitchFamily="18" charset="0"/>
                          </a:rPr>
                          <m:t>𝑄</m:t>
                        </m:r>
                      </m:e>
                      <m:sub>
                        <m:r>
                          <a:rPr lang="en-GB" i="1">
                            <a:solidFill>
                              <a:srgbClr val="FFFF00"/>
                            </a:solidFill>
                            <a:latin typeface="Cambria Math" panose="02040503050406030204" pitchFamily="18" charset="0"/>
                          </a:rPr>
                          <m:t>0</m:t>
                        </m:r>
                      </m:sub>
                    </m:sSub>
                    <m:r>
                      <a:rPr lang="en-GB" b="1">
                        <a:solidFill>
                          <a:srgbClr val="FFFF00"/>
                        </a:solidFill>
                        <a:latin typeface="Cambria Math" panose="02040503050406030204" pitchFamily="18" charset="0"/>
                      </a:rPr>
                      <m:t>×</m:t>
                    </m:r>
                    <m:sSub>
                      <m:sSubPr>
                        <m:ctrlPr>
                          <a:rPr lang="en-US" i="1">
                            <a:solidFill>
                              <a:srgbClr val="FFFF00"/>
                            </a:solidFill>
                            <a:latin typeface="Cambria Math" panose="02040503050406030204" pitchFamily="18" charset="0"/>
                          </a:rPr>
                        </m:ctrlPr>
                      </m:sSubPr>
                      <m:e>
                        <m:r>
                          <m:rPr>
                            <m:sty m:val="p"/>
                          </m:rPr>
                          <a:rPr lang="en-GB">
                            <a:solidFill>
                              <a:srgbClr val="FFFF00"/>
                            </a:solidFill>
                            <a:latin typeface="Cambria Math" panose="02040503050406030204" pitchFamily="18" charset="0"/>
                          </a:rPr>
                          <m:t>I</m:t>
                        </m:r>
                      </m:e>
                      <m:sub>
                        <m:r>
                          <m:rPr>
                            <m:sty m:val="p"/>
                          </m:rPr>
                          <a:rPr lang="en-GB">
                            <a:solidFill>
                              <a:srgbClr val="FFFF00"/>
                            </a:solidFill>
                            <a:latin typeface="Cambria Math" panose="02040503050406030204" pitchFamily="18" charset="0"/>
                          </a:rPr>
                          <m:t>x</m:t>
                        </m:r>
                      </m:sub>
                    </m:sSub>
                    <m:r>
                      <a:rPr lang="en-GB">
                        <a:solidFill>
                          <a:srgbClr val="FFFF00"/>
                        </a:solidFill>
                        <a:latin typeface="Cambria Math" panose="02040503050406030204" pitchFamily="18" charset="0"/>
                      </a:rPr>
                      <m:t>×</m:t>
                    </m:r>
                    <m:sSub>
                      <m:sSubPr>
                        <m:ctrlPr>
                          <a:rPr lang="en-US" i="1">
                            <a:solidFill>
                              <a:srgbClr val="FFFF00"/>
                            </a:solidFill>
                            <a:latin typeface="Cambria Math" panose="02040503050406030204" pitchFamily="18" charset="0"/>
                          </a:rPr>
                        </m:ctrlPr>
                      </m:sSubPr>
                      <m:e>
                        <m:r>
                          <m:rPr>
                            <m:sty m:val="p"/>
                          </m:rPr>
                          <a:rPr lang="en-GB">
                            <a:solidFill>
                              <a:srgbClr val="FFFF00"/>
                            </a:solidFill>
                            <a:latin typeface="Cambria Math" panose="02040503050406030204" pitchFamily="18" charset="0"/>
                          </a:rPr>
                          <m:t>I</m:t>
                        </m:r>
                      </m:e>
                      <m:sub>
                        <m:r>
                          <m:rPr>
                            <m:sty m:val="p"/>
                          </m:rPr>
                          <a:rPr lang="en-GB">
                            <a:solidFill>
                              <a:srgbClr val="FFFF00"/>
                            </a:solidFill>
                            <a:latin typeface="Cambria Math" panose="02040503050406030204" pitchFamily="18" charset="0"/>
                          </a:rPr>
                          <m:t>y</m:t>
                        </m:r>
                      </m:sub>
                    </m:sSub>
                    <m:r>
                      <a:rPr lang="en-GB">
                        <a:solidFill>
                          <a:srgbClr val="FFFF00"/>
                        </a:solidFill>
                        <a:latin typeface="Cambria Math" panose="02040503050406030204" pitchFamily="18" charset="0"/>
                      </a:rPr>
                      <m:t>×</m:t>
                    </m:r>
                    <m:sSub>
                      <m:sSubPr>
                        <m:ctrlPr>
                          <a:rPr lang="en-US" i="1">
                            <a:solidFill>
                              <a:srgbClr val="FFFF00"/>
                            </a:solidFill>
                            <a:latin typeface="Cambria Math" panose="02040503050406030204" pitchFamily="18" charset="0"/>
                          </a:rPr>
                        </m:ctrlPr>
                      </m:sSubPr>
                      <m:e>
                        <m:r>
                          <m:rPr>
                            <m:sty m:val="p"/>
                          </m:rPr>
                          <a:rPr lang="en-GB">
                            <a:solidFill>
                              <a:srgbClr val="FFFF00"/>
                            </a:solidFill>
                            <a:latin typeface="Cambria Math" panose="02040503050406030204" pitchFamily="18" charset="0"/>
                          </a:rPr>
                          <m:t>I</m:t>
                        </m:r>
                      </m:e>
                      <m:sub>
                        <m:r>
                          <m:rPr>
                            <m:sty m:val="p"/>
                          </m:rPr>
                          <a:rPr lang="en-GB">
                            <a:solidFill>
                              <a:srgbClr val="FFFF00"/>
                            </a:solidFill>
                            <a:latin typeface="Cambria Math" panose="02040503050406030204" pitchFamily="18" charset="0"/>
                          </a:rPr>
                          <m:t>z</m:t>
                        </m:r>
                      </m:sub>
                    </m:sSub>
                  </m:oMath>
                </a14:m>
                <a:r>
                  <a:rPr lang="en-GB" dirty="0">
                    <a:solidFill>
                      <a:srgbClr val="FFFF00"/>
                    </a:solidFill>
                  </a:rPr>
                  <a:t>d</a:t>
                </a:r>
                <a14:m>
                  <m:oMath xmlns:m="http://schemas.openxmlformats.org/officeDocument/2006/math">
                    <m:sSup>
                      <m:sSupPr>
                        <m:ctrlPr>
                          <a:rPr lang="en-US" i="1">
                            <a:solidFill>
                              <a:srgbClr val="FFFF00"/>
                            </a:solidFill>
                            <a:latin typeface="Cambria Math" panose="02040503050406030204" pitchFamily="18" charset="0"/>
                          </a:rPr>
                        </m:ctrlPr>
                      </m:sSupPr>
                      <m:e>
                        <m:r>
                          <a:rPr lang="en-GB" i="1">
                            <a:solidFill>
                              <a:srgbClr val="FFFF00"/>
                            </a:solidFill>
                            <a:latin typeface="Cambria Math" panose="02040503050406030204" pitchFamily="18" charset="0"/>
                          </a:rPr>
                          <m:t>𝑡</m:t>
                        </m:r>
                      </m:e>
                      <m:sup>
                        <m:r>
                          <a:rPr lang="en-GB" i="1">
                            <a:solidFill>
                              <a:srgbClr val="FFFF00"/>
                            </a:solidFill>
                            <a:latin typeface="Cambria Math" panose="02040503050406030204" pitchFamily="18" charset="0"/>
                          </a:rPr>
                          <m:t>′</m:t>
                        </m:r>
                      </m:sup>
                    </m:sSup>
                  </m:oMath>
                </a14:m>
                <a:r>
                  <a:rPr lang="en-GB" dirty="0">
                    <a:solidFill>
                      <a:srgbClr val="FFFF00"/>
                    </a:solidFill>
                  </a:rPr>
                  <a:t/>
                </a:r>
                <a:r>
                  <a:rPr lang="en-GB" dirty="0" smtClean="0">
                    <a:solidFill>
                      <a:srgbClr val="FFFF00"/>
                    </a:solidFill>
                  </a:rPr>
                  <a:t>      (10)</a:t>
                </a:r>
              </a:p>
              <a:p>
                <a:r>
                  <a:rPr lang="en-GB" dirty="0" smtClean="0"/>
                  <a:t>Finally</a:t>
                </a:r>
                <a:r>
                  <a:rPr lang="en-GB" dirty="0"/>
                  <a:t>, by assuming the body was initially at the homogeneous temperature T</a:t>
                </a:r>
                <a:r>
                  <a:rPr lang="en-GB" baseline="-25000" dirty="0"/>
                  <a:t>0</a:t>
                </a:r>
                <a:r>
                  <a:rPr lang="en-GB" dirty="0"/>
                  <a:t>, the temperature field is defined by </a:t>
                </a:r>
                <a:endParaRPr lang="en-US" dirty="0"/>
              </a:p>
              <a:p>
                <a:r>
                  <a:rPr lang="en-GB" dirty="0" smtClean="0">
                    <a:solidFill>
                      <a:srgbClr val="FFFF00"/>
                    </a:solidFill>
                  </a:rPr>
                  <a:t>T(x, y, z, t) –T</a:t>
                </a:r>
                <a:r>
                  <a:rPr lang="en-GB" baseline="-25000" dirty="0">
                    <a:solidFill>
                      <a:srgbClr val="FFFF00"/>
                    </a:solidFill>
                  </a:rPr>
                  <a:t>0</a:t>
                </a:r>
                <a:r>
                  <a:rPr lang="en-GB" dirty="0">
                    <a:solidFill>
                      <a:srgbClr val="FFFF00"/>
                    </a:solidFill>
                  </a:rPr>
                  <a:t>=</a:t>
                </a:r>
                <a14:m>
                  <m:oMath xmlns:m="http://schemas.openxmlformats.org/officeDocument/2006/math">
                    <m:nary>
                      <m:naryPr>
                        <m:limLoc m:val="undOvr"/>
                        <m:ctrlPr>
                          <a:rPr lang="en-US" i="1">
                            <a:solidFill>
                              <a:srgbClr val="FFFF00"/>
                            </a:solidFill>
                            <a:latin typeface="Cambria Math" panose="02040503050406030204" pitchFamily="18" charset="0"/>
                          </a:rPr>
                        </m:ctrlPr>
                      </m:naryPr>
                      <m:sub>
                        <m:r>
                          <a:rPr lang="en-GB" i="1">
                            <a:solidFill>
                              <a:srgbClr val="FFFF00"/>
                            </a:solidFill>
                            <a:latin typeface="Cambria Math" panose="02040503050406030204" pitchFamily="18" charset="0"/>
                          </a:rPr>
                          <m:t>0</m:t>
                        </m:r>
                      </m:sub>
                      <m:sup>
                        <m:r>
                          <a:rPr lang="en-GB" i="1">
                            <a:solidFill>
                              <a:srgbClr val="FFFF00"/>
                            </a:solidFill>
                            <a:latin typeface="Cambria Math" panose="02040503050406030204" pitchFamily="18" charset="0"/>
                          </a:rPr>
                          <m:t>𝑡</m:t>
                        </m:r>
                      </m:sup>
                      <m:e>
                        <m:r>
                          <a:rPr lang="en-GB" i="1">
                            <a:solidFill>
                              <a:srgbClr val="FFFF00"/>
                            </a:solidFill>
                            <a:latin typeface="Cambria Math" panose="02040503050406030204" pitchFamily="18" charset="0"/>
                          </a:rPr>
                          <m:t>.</m:t>
                        </m:r>
                      </m:e>
                    </m:nary>
                    <m:f>
                      <m:fPr>
                        <m:ctrlPr>
                          <a:rPr lang="en-US" b="1" i="1">
                            <a:solidFill>
                              <a:srgbClr val="FFFF00"/>
                            </a:solidFill>
                            <a:latin typeface="Cambria Math" panose="02040503050406030204" pitchFamily="18" charset="0"/>
                          </a:rPr>
                        </m:ctrlPr>
                      </m:fPr>
                      <m:num>
                        <m:r>
                          <a:rPr lang="en-GB" b="1" i="1">
                            <a:solidFill>
                              <a:srgbClr val="FFFF00"/>
                            </a:solidFill>
                            <a:latin typeface="Cambria Math" panose="02040503050406030204" pitchFamily="18" charset="0"/>
                          </a:rPr>
                          <m:t>𝟏</m:t>
                        </m:r>
                      </m:num>
                      <m:den>
                        <m:r>
                          <a:rPr lang="en-GB" b="1" i="1">
                            <a:solidFill>
                              <a:srgbClr val="FFFF00"/>
                            </a:solidFill>
                            <a:latin typeface="Cambria Math" panose="02040503050406030204" pitchFamily="18" charset="0"/>
                          </a:rPr>
                          <m:t>𝟐</m:t>
                        </m:r>
                      </m:den>
                    </m:f>
                  </m:oMath>
                </a14:m>
                <a:r>
                  <a:rPr lang="en-GB" b="1" dirty="0">
                    <a:solidFill>
                      <a:srgbClr val="FFFF00"/>
                    </a:solidFill>
                  </a:rPr>
                  <a:t>×</a:t>
                </a:r>
                <a14:m>
                  <m:oMath xmlns:m="http://schemas.openxmlformats.org/officeDocument/2006/math">
                    <m:f>
                      <m:fPr>
                        <m:ctrlPr>
                          <a:rPr lang="en-US" b="1" i="1">
                            <a:solidFill>
                              <a:srgbClr val="FFFF00"/>
                            </a:solidFill>
                            <a:latin typeface="Cambria Math" panose="02040503050406030204" pitchFamily="18" charset="0"/>
                          </a:rPr>
                        </m:ctrlPr>
                      </m:fPr>
                      <m:num>
                        <m:sSub>
                          <m:sSubPr>
                            <m:ctrlPr>
                              <a:rPr lang="en-US" i="1">
                                <a:solidFill>
                                  <a:srgbClr val="FFFF00"/>
                                </a:solidFill>
                                <a:latin typeface="Cambria Math" panose="02040503050406030204" pitchFamily="18" charset="0"/>
                              </a:rPr>
                            </m:ctrlPr>
                          </m:sSubPr>
                          <m:e>
                            <m:r>
                              <m:rPr>
                                <m:sty m:val="p"/>
                              </m:rPr>
                              <a:rPr lang="en-GB">
                                <a:solidFill>
                                  <a:srgbClr val="FFFF00"/>
                                </a:solidFill>
                                <a:latin typeface="Cambria Math" panose="02040503050406030204" pitchFamily="18" charset="0"/>
                              </a:rPr>
                              <m:t>Q</m:t>
                            </m:r>
                          </m:e>
                          <m:sub>
                            <m:r>
                              <a:rPr lang="en-GB">
                                <a:solidFill>
                                  <a:srgbClr val="FFFF00"/>
                                </a:solidFill>
                                <a:latin typeface="Cambria Math" panose="02040503050406030204" pitchFamily="18" charset="0"/>
                              </a:rPr>
                              <m:t>0</m:t>
                            </m:r>
                          </m:sub>
                        </m:sSub>
                      </m:num>
                      <m:den>
                        <m:sSup>
                          <m:sSupPr>
                            <m:ctrlPr>
                              <a:rPr lang="en-US" b="1" i="1">
                                <a:solidFill>
                                  <a:srgbClr val="FFFF00"/>
                                </a:solidFill>
                                <a:latin typeface="Cambria Math" panose="02040503050406030204" pitchFamily="18" charset="0"/>
                              </a:rPr>
                            </m:ctrlPr>
                          </m:sSupPr>
                          <m:e>
                            <m:r>
                              <a:rPr lang="en-GB" b="1" i="1">
                                <a:solidFill>
                                  <a:srgbClr val="FFFF00"/>
                                </a:solidFill>
                                <a:latin typeface="Cambria Math" panose="02040503050406030204" pitchFamily="18" charset="0"/>
                              </a:rPr>
                              <m:t>𝝆</m:t>
                            </m:r>
                            <m:sSub>
                              <m:sSubPr>
                                <m:ctrlPr>
                                  <a:rPr lang="en-US" b="1" i="1">
                                    <a:solidFill>
                                      <a:srgbClr val="FFFF00"/>
                                    </a:solidFill>
                                    <a:latin typeface="Cambria Math" panose="02040503050406030204" pitchFamily="18" charset="0"/>
                                  </a:rPr>
                                </m:ctrlPr>
                              </m:sSubPr>
                              <m:e>
                                <m:r>
                                  <a:rPr lang="en-GB" b="1" i="1">
                                    <a:solidFill>
                                      <a:srgbClr val="FFFF00"/>
                                    </a:solidFill>
                                    <a:latin typeface="Cambria Math" panose="02040503050406030204" pitchFamily="18" charset="0"/>
                                  </a:rPr>
                                  <m:t>𝒄</m:t>
                                </m:r>
                              </m:e>
                              <m:sub>
                                <m:r>
                                  <a:rPr lang="en-GB" b="1" i="1">
                                    <a:solidFill>
                                      <a:srgbClr val="FFFF00"/>
                                    </a:solidFill>
                                    <a:latin typeface="Cambria Math" panose="02040503050406030204" pitchFamily="18" charset="0"/>
                                  </a:rPr>
                                  <m:t>𝒑</m:t>
                                </m:r>
                              </m:sub>
                            </m:sSub>
                            <m:sSup>
                              <m:sSupPr>
                                <m:ctrlPr>
                                  <a:rPr lang="en-US" b="1" i="1">
                                    <a:solidFill>
                                      <a:srgbClr val="FFFF00"/>
                                    </a:solidFill>
                                    <a:latin typeface="Cambria Math" panose="02040503050406030204" pitchFamily="18" charset="0"/>
                                  </a:rPr>
                                </m:ctrlPr>
                              </m:sSupPr>
                              <m:e>
                                <m:r>
                                  <a:rPr lang="en-GB" b="1" i="1">
                                    <a:solidFill>
                                      <a:srgbClr val="FFFF00"/>
                                    </a:solidFill>
                                    <a:latin typeface="Cambria Math" panose="02040503050406030204" pitchFamily="18" charset="0"/>
                                  </a:rPr>
                                  <m:t>𝝅</m:t>
                                </m:r>
                              </m:e>
                              <m:sup>
                                <m:f>
                                  <m:fPr>
                                    <m:ctrlPr>
                                      <a:rPr lang="en-US" b="1" i="1">
                                        <a:solidFill>
                                          <a:srgbClr val="FFFF00"/>
                                        </a:solidFill>
                                        <a:latin typeface="Cambria Math" panose="02040503050406030204" pitchFamily="18" charset="0"/>
                                      </a:rPr>
                                    </m:ctrlPr>
                                  </m:fPr>
                                  <m:num>
                                    <m:r>
                                      <a:rPr lang="en-GB" b="1" i="1">
                                        <a:solidFill>
                                          <a:srgbClr val="FFFF00"/>
                                        </a:solidFill>
                                        <a:latin typeface="Cambria Math" panose="02040503050406030204" pitchFamily="18" charset="0"/>
                                      </a:rPr>
                                      <m:t>𝟑</m:t>
                                    </m:r>
                                  </m:num>
                                  <m:den>
                                    <m:r>
                                      <a:rPr lang="en-GB" b="1" i="1">
                                        <a:solidFill>
                                          <a:srgbClr val="FFFF00"/>
                                        </a:solidFill>
                                        <a:latin typeface="Cambria Math" panose="02040503050406030204" pitchFamily="18" charset="0"/>
                                      </a:rPr>
                                      <m:t>𝟐</m:t>
                                    </m:r>
                                  </m:den>
                                </m:f>
                              </m:sup>
                            </m:sSup>
                            <m:r>
                              <a:rPr lang="en-GB" b="1" i="1">
                                <a:solidFill>
                                  <a:srgbClr val="FFFF00"/>
                                </a:solidFill>
                                <a:latin typeface="Cambria Math" panose="02040503050406030204" pitchFamily="18" charset="0"/>
                              </a:rPr>
                              <m:t>[</m:t>
                            </m:r>
                            <m:r>
                              <a:rPr lang="en-GB" b="1" i="1">
                                <a:solidFill>
                                  <a:srgbClr val="FFFF00"/>
                                </a:solidFill>
                                <a:latin typeface="Cambria Math" panose="02040503050406030204" pitchFamily="18" charset="0"/>
                              </a:rPr>
                              <m:t>𝟒</m:t>
                            </m:r>
                            <m:r>
                              <a:rPr lang="en-GB" b="1" i="1">
                                <a:solidFill>
                                  <a:srgbClr val="FFFF00"/>
                                </a:solidFill>
                                <a:latin typeface="Cambria Math" panose="02040503050406030204" pitchFamily="18" charset="0"/>
                              </a:rPr>
                              <m:t>𝝅𝜶</m:t>
                            </m:r>
                            <m:r>
                              <a:rPr lang="en-GB" b="1" i="1">
                                <a:solidFill>
                                  <a:srgbClr val="FFFF00"/>
                                </a:solidFill>
                                <a:latin typeface="Cambria Math" panose="02040503050406030204" pitchFamily="18" charset="0"/>
                              </a:rPr>
                              <m:t>(</m:t>
                            </m:r>
                            <m:r>
                              <a:rPr lang="en-GB" b="1" i="1">
                                <a:solidFill>
                                  <a:srgbClr val="FFFF00"/>
                                </a:solidFill>
                                <a:latin typeface="Cambria Math" panose="02040503050406030204" pitchFamily="18" charset="0"/>
                              </a:rPr>
                              <m:t>𝒕</m:t>
                            </m:r>
                            <m:r>
                              <a:rPr lang="en-GB" b="1" i="1">
                                <a:solidFill>
                                  <a:srgbClr val="FFFF00"/>
                                </a:solidFill>
                                <a:latin typeface="Cambria Math" panose="02040503050406030204" pitchFamily="18" charset="0"/>
                              </a:rPr>
                              <m:t>−</m:t>
                            </m:r>
                            <m:sSup>
                              <m:sSupPr>
                                <m:ctrlPr>
                                  <a:rPr lang="en-US" b="1" i="1">
                                    <a:solidFill>
                                      <a:srgbClr val="FFFF00"/>
                                    </a:solidFill>
                                    <a:latin typeface="Cambria Math" panose="02040503050406030204" pitchFamily="18" charset="0"/>
                                  </a:rPr>
                                </m:ctrlPr>
                              </m:sSupPr>
                              <m:e>
                                <m:r>
                                  <a:rPr lang="en-GB" b="1" i="1">
                                    <a:solidFill>
                                      <a:srgbClr val="FFFF00"/>
                                    </a:solidFill>
                                    <a:latin typeface="Cambria Math" panose="02040503050406030204" pitchFamily="18" charset="0"/>
                                  </a:rPr>
                                  <m:t>𝒕</m:t>
                                </m:r>
                              </m:e>
                              <m:sup>
                                <m:r>
                                  <a:rPr lang="en-GB" b="1" i="1">
                                    <a:solidFill>
                                      <a:srgbClr val="FFFF00"/>
                                    </a:solidFill>
                                    <a:latin typeface="Cambria Math" panose="02040503050406030204" pitchFamily="18" charset="0"/>
                                  </a:rPr>
                                  <m:t>′)</m:t>
                                </m:r>
                              </m:sup>
                            </m:sSup>
                            <m:r>
                              <a:rPr lang="en-GB" b="1" i="1">
                                <a:solidFill>
                                  <a:srgbClr val="FFFF00"/>
                                </a:solidFill>
                                <a:latin typeface="Cambria Math" panose="02040503050406030204" pitchFamily="18" charset="0"/>
                              </a:rPr>
                              <m:t>]</m:t>
                            </m:r>
                          </m:e>
                          <m:sup>
                            <m:r>
                              <a:rPr lang="en-GB" b="1" i="1">
                                <a:solidFill>
                                  <a:srgbClr val="FFFF00"/>
                                </a:solidFill>
                                <a:latin typeface="Cambria Math" panose="02040503050406030204" pitchFamily="18" charset="0"/>
                              </a:rPr>
                              <m:t>𝟑</m:t>
                            </m:r>
                            <m:r>
                              <a:rPr lang="en-GB" b="1" i="1">
                                <a:solidFill>
                                  <a:srgbClr val="FFFF00"/>
                                </a:solidFill>
                                <a:latin typeface="Cambria Math" panose="02040503050406030204" pitchFamily="18" charset="0"/>
                              </a:rPr>
                              <m:t>/</m:t>
                            </m:r>
                            <m:r>
                              <a:rPr lang="en-GB" b="1" i="1">
                                <a:solidFill>
                                  <a:srgbClr val="FFFF00"/>
                                </a:solidFill>
                                <a:latin typeface="Cambria Math" panose="02040503050406030204" pitchFamily="18" charset="0"/>
                              </a:rPr>
                              <m:t>𝟐</m:t>
                            </m:r>
                          </m:sup>
                        </m:sSup>
                      </m:den>
                    </m:f>
                    <m:r>
                      <a:rPr lang="en-GB" b="1" i="1">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r>
                          <a:rPr lang="en-GB" i="1">
                            <a:solidFill>
                              <a:srgbClr val="FFFF00"/>
                            </a:solidFill>
                            <a:latin typeface="Cambria Math" panose="02040503050406030204" pitchFamily="18" charset="0"/>
                          </a:rPr>
                          <m:t>2</m:t>
                        </m:r>
                        <m:r>
                          <a:rPr lang="en-GB" i="1">
                            <a:solidFill>
                              <a:srgbClr val="FFFF00"/>
                            </a:solidFill>
                            <a:latin typeface="Cambria Math" panose="02040503050406030204" pitchFamily="18" charset="0"/>
                          </a:rPr>
                          <m:t>𝑎</m:t>
                        </m:r>
                      </m:num>
                      <m:den>
                        <m:sSup>
                          <m:sSupPr>
                            <m:ctrlPr>
                              <a:rPr lang="en-US" i="1">
                                <a:solidFill>
                                  <a:srgbClr val="FFFF00"/>
                                </a:solidFill>
                                <a:latin typeface="Cambria Math" panose="02040503050406030204" pitchFamily="18" charset="0"/>
                              </a:rPr>
                            </m:ctrlPr>
                          </m:sSupPr>
                          <m:e>
                            <m:r>
                              <m:rPr>
                                <m:sty m:val="p"/>
                              </m:rPr>
                              <a:rPr lang="en-GB">
                                <a:solidFill>
                                  <a:srgbClr val="FFFF00"/>
                                </a:solidFill>
                                <a:latin typeface="Cambria Math" panose="02040503050406030204" pitchFamily="18" charset="0"/>
                              </a:rPr>
                              <m:t>π</m:t>
                            </m:r>
                          </m:e>
                          <m:sup>
                            <m:r>
                              <a:rPr lang="en-GB">
                                <a:solidFill>
                                  <a:srgbClr val="FFFF00"/>
                                </a:solidFill>
                                <a:latin typeface="Cambria Math" panose="02040503050406030204" pitchFamily="18" charset="0"/>
                              </a:rPr>
                              <m:t>3/2</m:t>
                            </m:r>
                          </m:sup>
                        </m:sSup>
                      </m:den>
                    </m:f>
                    <m:r>
                      <a:rPr lang="en-GB" i="1">
                        <a:solidFill>
                          <a:srgbClr val="FFFF00"/>
                        </a:solidFill>
                        <a:latin typeface="Cambria Math" panose="02040503050406030204" pitchFamily="18" charset="0"/>
                      </a:rPr>
                      <m:t>×</m:t>
                    </m:r>
                    <m:sSub>
                      <m:sSubPr>
                        <m:ctrlPr>
                          <a:rPr lang="en-US" i="1">
                            <a:solidFill>
                              <a:srgbClr val="FFFF00"/>
                            </a:solidFill>
                            <a:latin typeface="Cambria Math" panose="02040503050406030204" pitchFamily="18" charset="0"/>
                          </a:rPr>
                        </m:ctrlPr>
                      </m:sSubPr>
                      <m:e>
                        <m:r>
                          <a:rPr lang="en-GB" i="1">
                            <a:solidFill>
                              <a:srgbClr val="FFFF00"/>
                            </a:solidFill>
                            <a:latin typeface="Cambria Math" panose="02040503050406030204" pitchFamily="18" charset="0"/>
                          </a:rPr>
                          <m:t>𝑄</m:t>
                        </m:r>
                      </m:e>
                      <m:sub>
                        <m:r>
                          <a:rPr lang="en-GB" i="1">
                            <a:solidFill>
                              <a:srgbClr val="FFFF00"/>
                            </a:solidFill>
                            <a:latin typeface="Cambria Math" panose="02040503050406030204" pitchFamily="18" charset="0"/>
                          </a:rPr>
                          <m:t>0</m:t>
                        </m:r>
                      </m:sub>
                    </m:sSub>
                    <m:r>
                      <a:rPr lang="en-GB" b="1" smtClean="0">
                        <a:solidFill>
                          <a:srgbClr val="FFFF00"/>
                        </a:solidFill>
                        <a:latin typeface="Cambria Math" panose="02040503050406030204" pitchFamily="18" charset="0"/>
                      </a:rPr>
                      <m:t>×</m:t>
                    </m:r>
                    <m:sSub>
                      <m:sSubPr>
                        <m:ctrlPr>
                          <a:rPr lang="en-US" i="1" smtClean="0">
                            <a:solidFill>
                              <a:srgbClr val="FFFF00"/>
                            </a:solidFill>
                            <a:latin typeface="Cambria Math" panose="02040503050406030204" pitchFamily="18" charset="0"/>
                          </a:rPr>
                        </m:ctrlPr>
                      </m:sSubPr>
                      <m:e>
                        <m:r>
                          <m:rPr>
                            <m:sty m:val="p"/>
                          </m:rPr>
                          <a:rPr lang="en-GB">
                            <a:solidFill>
                              <a:srgbClr val="FFFF00"/>
                            </a:solidFill>
                            <a:latin typeface="Cambria Math" panose="02040503050406030204" pitchFamily="18" charset="0"/>
                          </a:rPr>
                          <m:t>I</m:t>
                        </m:r>
                      </m:e>
                      <m:sub>
                        <m:r>
                          <m:rPr>
                            <m:sty m:val="p"/>
                          </m:rPr>
                          <a:rPr lang="en-GB">
                            <a:solidFill>
                              <a:srgbClr val="FFFF00"/>
                            </a:solidFill>
                            <a:latin typeface="Cambria Math" panose="02040503050406030204" pitchFamily="18" charset="0"/>
                          </a:rPr>
                          <m:t>x</m:t>
                        </m:r>
                      </m:sub>
                    </m:sSub>
                    <m:r>
                      <a:rPr lang="en-GB" smtClean="0">
                        <a:solidFill>
                          <a:srgbClr val="FFFF00"/>
                        </a:solidFill>
                        <a:latin typeface="Cambria Math" panose="02040503050406030204" pitchFamily="18" charset="0"/>
                      </a:rPr>
                      <m:t>×</m:t>
                    </m:r>
                    <m:sSub>
                      <m:sSubPr>
                        <m:ctrlPr>
                          <a:rPr lang="en-US" i="1" smtClean="0">
                            <a:solidFill>
                              <a:srgbClr val="FFFF00"/>
                            </a:solidFill>
                            <a:latin typeface="Cambria Math" panose="02040503050406030204" pitchFamily="18" charset="0"/>
                          </a:rPr>
                        </m:ctrlPr>
                      </m:sSubPr>
                      <m:e>
                        <m:r>
                          <m:rPr>
                            <m:sty m:val="p"/>
                          </m:rPr>
                          <a:rPr lang="en-GB">
                            <a:solidFill>
                              <a:srgbClr val="FFFF00"/>
                            </a:solidFill>
                            <a:latin typeface="Cambria Math" panose="02040503050406030204" pitchFamily="18" charset="0"/>
                          </a:rPr>
                          <m:t>I</m:t>
                        </m:r>
                      </m:e>
                      <m:sub>
                        <m:r>
                          <m:rPr>
                            <m:sty m:val="p"/>
                          </m:rPr>
                          <a:rPr lang="en-GB">
                            <a:solidFill>
                              <a:srgbClr val="FFFF00"/>
                            </a:solidFill>
                            <a:latin typeface="Cambria Math" panose="02040503050406030204" pitchFamily="18" charset="0"/>
                          </a:rPr>
                          <m:t>y</m:t>
                        </m:r>
                      </m:sub>
                    </m:sSub>
                    <m:r>
                      <a:rPr lang="en-GB" smtClean="0">
                        <a:solidFill>
                          <a:srgbClr val="FFFF00"/>
                        </a:solidFill>
                        <a:latin typeface="Cambria Math" panose="02040503050406030204" pitchFamily="18" charset="0"/>
                      </a:rPr>
                      <m:t>×</m:t>
                    </m:r>
                    <m:sSub>
                      <m:sSubPr>
                        <m:ctrlPr>
                          <a:rPr lang="en-US" i="1" smtClean="0">
                            <a:solidFill>
                              <a:srgbClr val="FFFF00"/>
                            </a:solidFill>
                            <a:latin typeface="Cambria Math" panose="02040503050406030204" pitchFamily="18" charset="0"/>
                          </a:rPr>
                        </m:ctrlPr>
                      </m:sSubPr>
                      <m:e>
                        <m:r>
                          <m:rPr>
                            <m:sty m:val="p"/>
                          </m:rPr>
                          <a:rPr lang="en-GB">
                            <a:solidFill>
                              <a:srgbClr val="FFFF00"/>
                            </a:solidFill>
                            <a:latin typeface="Cambria Math" panose="02040503050406030204" pitchFamily="18" charset="0"/>
                          </a:rPr>
                          <m:t>I</m:t>
                        </m:r>
                      </m:e>
                      <m:sub>
                        <m:r>
                          <m:rPr>
                            <m:sty m:val="p"/>
                          </m:rPr>
                          <a:rPr lang="en-GB">
                            <a:solidFill>
                              <a:srgbClr val="FFFF00"/>
                            </a:solidFill>
                            <a:latin typeface="Cambria Math" panose="02040503050406030204" pitchFamily="18" charset="0"/>
                          </a:rPr>
                          <m:t>z</m:t>
                        </m:r>
                      </m:sub>
                    </m:sSub>
                  </m:oMath>
                </a14:m>
                <a:r>
                  <a:rPr lang="en-GB" dirty="0" err="1" smtClean="0">
                    <a:solidFill>
                      <a:srgbClr val="FFFF00"/>
                    </a:solidFill>
                  </a:rPr>
                  <a:t>dt</a:t>
                </a:r>
                <a:r>
                  <a:rPr lang="en-GB" dirty="0" smtClean="0">
                    <a:solidFill>
                      <a:srgbClr val="FFFF00"/>
                    </a:solidFill>
                  </a:rPr>
                  <a:t>’        (11</a:t>
                </a:r>
                <a:r>
                  <a:rPr lang="en-GB" dirty="0">
                    <a:solidFill>
                      <a:srgbClr val="FFFF00"/>
                    </a:solidFill>
                  </a:rPr>
                  <a:t>)</a:t>
                </a:r>
                <a:endParaRPr lang="en-US" dirty="0">
                  <a:solidFill>
                    <a:srgbClr val="FFFF00"/>
                  </a:solidFill>
                </a:endParaRP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85749" y="2052925"/>
                <a:ext cx="8641081" cy="4576475"/>
              </a:xfrm>
              <a:blipFill rotWithShape="0">
                <a:blip r:embed="rId3"/>
                <a:stretch>
                  <a:fillRect l="-353" t="-799" r="-706"/>
                </a:stretch>
              </a:blipFill>
            </p:spPr>
            <p:txBody>
              <a:bodyPr/>
              <a:lstStyle/>
              <a:p>
                <a:r>
                  <a:rPr lang="en-US">
                    <a:noFill/>
                  </a:rPr>
                  <a:t> </a:t>
                </a:r>
              </a:p>
            </p:txBody>
          </p:sp>
        </mc:Fallback>
      </mc:AlternateContent>
      <p:sp>
        <p:nvSpPr>
          <p:cNvPr id="4" name="Footer Placeholder 3"/>
          <p:cNvSpPr>
            <a:spLocks noGrp="1"/>
          </p:cNvSpPr>
          <p:nvPr>
            <p:ph type="ftr" sz="quarter" idx="11"/>
          </p:nvPr>
        </p:nvSpPr>
        <p:spPr>
          <a:xfrm rot="5400000">
            <a:off x="6987715" y="1938595"/>
            <a:ext cx="3859795" cy="228660"/>
          </a:xfrm>
        </p:spPr>
        <p:txBody>
          <a:bodyPr/>
          <a:lstStyle/>
          <a:p>
            <a:r>
              <a:rPr lang="en-US" i="1" dirty="0" smtClean="0"/>
              <a:t>Dr. N K SINGH</a:t>
            </a:r>
            <a:endParaRPr lang="en-US" i="1"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17</a:t>
            </a:fld>
            <a:endParaRPr lang="en-US" dirty="0"/>
          </a:p>
        </p:txBody>
      </p:sp>
    </p:spTree>
    <p:extLst>
      <p:ext uri="{BB962C8B-B14F-4D97-AF65-F5344CB8AC3E}">
        <p14:creationId xmlns:p14="http://schemas.microsoft.com/office/powerpoint/2010/main" xmlns="" val="246764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285749" y="1234441"/>
                <a:ext cx="8641081" cy="5394960"/>
              </a:xfrm>
            </p:spPr>
            <p:txBody>
              <a:bodyPr>
                <a:normAutofit/>
              </a:bodyPr>
              <a:lstStyle/>
              <a:p>
                <a:r>
                  <a:rPr lang="en-GB" dirty="0"/>
                  <a:t>Applying expansion of function theory we get-</a:t>
                </a:r>
                <a:endParaRPr lang="en-US" dirty="0"/>
              </a:p>
              <a:p>
                <a:r>
                  <a:rPr lang="en-GB" dirty="0" smtClean="0">
                    <a:solidFill>
                      <a:srgbClr val="FFFF00"/>
                    </a:solidFill>
                  </a:rPr>
                  <a:t>I</a:t>
                </a:r>
                <a:r>
                  <a:rPr lang="en-GB" baseline="-25000" dirty="0" err="1">
                    <a:solidFill>
                      <a:srgbClr val="FFFF00"/>
                    </a:solidFill>
                  </a:rPr>
                  <a:t>z</a:t>
                </a:r>
                <a:r>
                  <a:rPr lang="en-GB" dirty="0">
                    <a:solidFill>
                      <a:srgbClr val="FFFF00"/>
                    </a:solidFill>
                  </a:rPr>
                  <a:t>= </a:t>
                </a:r>
                <a14:m>
                  <m:oMath xmlns:m="http://schemas.openxmlformats.org/officeDocument/2006/math">
                    <m:nary>
                      <m:naryPr>
                        <m:limLoc m:val="subSup"/>
                        <m:ctrlPr>
                          <a:rPr lang="en-US" i="1">
                            <a:solidFill>
                              <a:srgbClr val="FFFF00"/>
                            </a:solidFill>
                            <a:latin typeface="Cambria Math" panose="02040503050406030204" pitchFamily="18" charset="0"/>
                          </a:rPr>
                        </m:ctrlPr>
                      </m:naryPr>
                      <m:sub>
                        <m:r>
                          <a:rPr lang="en-GB" i="1">
                            <a:solidFill>
                              <a:srgbClr val="FFFF00"/>
                            </a:solidFill>
                            <a:latin typeface="Cambria Math" panose="02040503050406030204" pitchFamily="18" charset="0"/>
                          </a:rPr>
                          <m:t>−</m:t>
                        </m:r>
                        <m:r>
                          <a:rPr lang="en-GB" i="1">
                            <a:solidFill>
                              <a:srgbClr val="FFFF00"/>
                            </a:solidFill>
                            <a:latin typeface="Cambria Math" panose="02040503050406030204" pitchFamily="18" charset="0"/>
                          </a:rPr>
                          <m:t>𝐿</m:t>
                        </m:r>
                      </m:sub>
                      <m:sup>
                        <m:r>
                          <a:rPr lang="en-GB" i="1">
                            <a:solidFill>
                              <a:srgbClr val="FFFF00"/>
                            </a:solidFill>
                            <a:latin typeface="Cambria Math" panose="02040503050406030204" pitchFamily="18" charset="0"/>
                          </a:rPr>
                          <m:t>𝐿</m:t>
                        </m:r>
                      </m:sup>
                      <m:e>
                        <m:sSup>
                          <m:sSupPr>
                            <m:ctrlPr>
                              <a:rPr lang="en-US" i="1">
                                <a:solidFill>
                                  <a:srgbClr val="FFFF00"/>
                                </a:solidFill>
                                <a:latin typeface="Cambria Math" panose="02040503050406030204" pitchFamily="18" charset="0"/>
                              </a:rPr>
                            </m:ctrlPr>
                          </m:sSupPr>
                          <m:e>
                            <m:r>
                              <m:rPr>
                                <m:sty m:val="p"/>
                              </m:rPr>
                              <a:rPr lang="en-GB">
                                <a:solidFill>
                                  <a:srgbClr val="FFFF00"/>
                                </a:solidFill>
                                <a:latin typeface="Cambria Math" panose="02040503050406030204" pitchFamily="18" charset="0"/>
                              </a:rPr>
                              <m:t>e</m:t>
                            </m:r>
                          </m:e>
                          <m:sup>
                            <m:r>
                              <a:rPr lang="en-GB">
                                <a:solidFill>
                                  <a:srgbClr val="FFFF00"/>
                                </a:solidFill>
                                <a:latin typeface="Cambria Math" panose="02040503050406030204" pitchFamily="18" charset="0"/>
                              </a:rPr>
                              <m:t>(</m:t>
                            </m:r>
                            <m:r>
                              <a:rPr lang="en-GB" i="1">
                                <a:solidFill>
                                  <a:srgbClr val="FFFF00"/>
                                </a:solidFill>
                                <a:latin typeface="Cambria Math" panose="02040503050406030204" pitchFamily="18" charset="0"/>
                              </a:rPr>
                              <m:t>− </m:t>
                            </m:r>
                            <m:f>
                              <m:fPr>
                                <m:ctrlPr>
                                  <a:rPr lang="en-US" i="1">
                                    <a:solidFill>
                                      <a:srgbClr val="FFFF00"/>
                                    </a:solidFill>
                                    <a:latin typeface="Cambria Math" panose="02040503050406030204" pitchFamily="18" charset="0"/>
                                  </a:rPr>
                                </m:ctrlPr>
                              </m:fPr>
                              <m:num>
                                <m:sSup>
                                  <m:sSupPr>
                                    <m:ctrlPr>
                                      <a:rPr lang="en-US" i="1">
                                        <a:solidFill>
                                          <a:srgbClr val="FFFF00"/>
                                        </a:solidFill>
                                        <a:latin typeface="Cambria Math" panose="02040503050406030204" pitchFamily="18" charset="0"/>
                                      </a:rPr>
                                    </m:ctrlPr>
                                  </m:sSupPr>
                                  <m:e>
                                    <m:r>
                                      <a:rPr lang="en-GB" i="1">
                                        <a:solidFill>
                                          <a:srgbClr val="FFFF00"/>
                                        </a:solidFill>
                                        <a:latin typeface="Cambria Math" panose="02040503050406030204" pitchFamily="18" charset="0"/>
                                      </a:rPr>
                                      <m:t>(</m:t>
                                    </m:r>
                                    <m:r>
                                      <a:rPr lang="en-GB" i="1">
                                        <a:solidFill>
                                          <a:srgbClr val="FFFF00"/>
                                        </a:solidFill>
                                        <a:latin typeface="Cambria Math" panose="02040503050406030204" pitchFamily="18" charset="0"/>
                                      </a:rPr>
                                      <m:t>𝑧</m:t>
                                    </m:r>
                                    <m:r>
                                      <a:rPr lang="en-GB" i="1">
                                        <a:solidFill>
                                          <a:srgbClr val="FFFF00"/>
                                        </a:solidFill>
                                        <a:latin typeface="Cambria Math" panose="02040503050406030204" pitchFamily="18" charset="0"/>
                                      </a:rPr>
                                      <m:t>−</m:t>
                                    </m:r>
                                    <m:sSup>
                                      <m:sSupPr>
                                        <m:ctrlPr>
                                          <a:rPr lang="en-US" i="1">
                                            <a:solidFill>
                                              <a:srgbClr val="FFFF00"/>
                                            </a:solidFill>
                                            <a:latin typeface="Cambria Math" panose="02040503050406030204" pitchFamily="18" charset="0"/>
                                          </a:rPr>
                                        </m:ctrlPr>
                                      </m:sSupPr>
                                      <m:e>
                                        <m:r>
                                          <a:rPr lang="en-GB" i="1">
                                            <a:solidFill>
                                              <a:srgbClr val="FFFF00"/>
                                            </a:solidFill>
                                            <a:latin typeface="Cambria Math" panose="02040503050406030204" pitchFamily="18" charset="0"/>
                                          </a:rPr>
                                          <m:t>𝑧</m:t>
                                        </m:r>
                                      </m:e>
                                      <m:sup>
                                        <m:r>
                                          <a:rPr lang="en-GB" i="1">
                                            <a:solidFill>
                                              <a:srgbClr val="FFFF00"/>
                                            </a:solidFill>
                                            <a:latin typeface="Cambria Math" panose="02040503050406030204" pitchFamily="18" charset="0"/>
                                          </a:rPr>
                                          <m:t>′</m:t>
                                        </m:r>
                                      </m:sup>
                                    </m:sSup>
                                    <m:r>
                                      <a:rPr lang="en-GB" i="1">
                                        <a:solidFill>
                                          <a:srgbClr val="FFFF00"/>
                                        </a:solidFill>
                                        <a:latin typeface="Cambria Math" panose="02040503050406030204" pitchFamily="18" charset="0"/>
                                      </a:rPr>
                                      <m:t>)</m:t>
                                    </m:r>
                                  </m:e>
                                  <m:sup>
                                    <m:r>
                                      <a:rPr lang="en-GB" i="1">
                                        <a:solidFill>
                                          <a:srgbClr val="FFFF00"/>
                                        </a:solidFill>
                                        <a:latin typeface="Cambria Math" panose="02040503050406030204" pitchFamily="18" charset="0"/>
                                      </a:rPr>
                                      <m:t>2  </m:t>
                                    </m:r>
                                  </m:sup>
                                </m:sSup>
                              </m:num>
                              <m:den>
                                <m:r>
                                  <a:rPr lang="en-GB" i="1">
                                    <a:solidFill>
                                      <a:srgbClr val="FFFF00"/>
                                    </a:solidFill>
                                    <a:latin typeface="Cambria Math" panose="02040503050406030204" pitchFamily="18" charset="0"/>
                                  </a:rPr>
                                  <m:t>4</m:t>
                                </m:r>
                                <m:r>
                                  <a:rPr lang="en-GB" i="1">
                                    <a:solidFill>
                                      <a:srgbClr val="FFFF00"/>
                                    </a:solidFill>
                                    <a:latin typeface="Cambria Math" panose="02040503050406030204" pitchFamily="18" charset="0"/>
                                  </a:rPr>
                                  <m:t>𝛼</m:t>
                                </m:r>
                                <m:r>
                                  <a:rPr lang="en-GB" i="1">
                                    <a:solidFill>
                                      <a:srgbClr val="FFFF00"/>
                                    </a:solidFill>
                                    <a:latin typeface="Cambria Math" panose="02040503050406030204" pitchFamily="18" charset="0"/>
                                  </a:rPr>
                                  <m:t>(</m:t>
                                </m:r>
                                <m:r>
                                  <a:rPr lang="en-GB" i="1">
                                    <a:solidFill>
                                      <a:srgbClr val="FFFF00"/>
                                    </a:solidFill>
                                    <a:latin typeface="Cambria Math" panose="02040503050406030204" pitchFamily="18" charset="0"/>
                                  </a:rPr>
                                  <m:t>𝑡</m:t>
                                </m:r>
                                <m:r>
                                  <a:rPr lang="en-GB" i="1">
                                    <a:solidFill>
                                      <a:srgbClr val="FFFF00"/>
                                    </a:solidFill>
                                    <a:latin typeface="Cambria Math" panose="02040503050406030204" pitchFamily="18" charset="0"/>
                                  </a:rPr>
                                  <m:t>−</m:t>
                                </m:r>
                                <m:sSup>
                                  <m:sSupPr>
                                    <m:ctrlPr>
                                      <a:rPr lang="en-US" i="1">
                                        <a:solidFill>
                                          <a:srgbClr val="FFFF00"/>
                                        </a:solidFill>
                                        <a:latin typeface="Cambria Math" panose="02040503050406030204" pitchFamily="18" charset="0"/>
                                      </a:rPr>
                                    </m:ctrlPr>
                                  </m:sSupPr>
                                  <m:e>
                                    <m:r>
                                      <a:rPr lang="en-GB" i="1">
                                        <a:solidFill>
                                          <a:srgbClr val="FFFF00"/>
                                        </a:solidFill>
                                        <a:latin typeface="Cambria Math" panose="02040503050406030204" pitchFamily="18" charset="0"/>
                                      </a:rPr>
                                      <m:t>𝑡</m:t>
                                    </m:r>
                                  </m:e>
                                  <m:sup>
                                    <m:r>
                                      <a:rPr lang="en-GB" i="1">
                                        <a:solidFill>
                                          <a:srgbClr val="FFFF00"/>
                                        </a:solidFill>
                                        <a:latin typeface="Cambria Math" panose="02040503050406030204" pitchFamily="18" charset="0"/>
                                      </a:rPr>
                                      <m:t>′</m:t>
                                    </m:r>
                                  </m:sup>
                                </m:sSup>
                                <m:r>
                                  <a:rPr lang="en-GB" i="1">
                                    <a:solidFill>
                                      <a:srgbClr val="FFFF00"/>
                                    </a:solidFill>
                                    <a:latin typeface="Cambria Math" panose="02040503050406030204" pitchFamily="18" charset="0"/>
                                  </a:rPr>
                                  <m:t>)</m:t>
                                </m:r>
                              </m:den>
                            </m:f>
                            <m:r>
                              <a:rPr lang="en-GB">
                                <a:solidFill>
                                  <a:srgbClr val="FFFF00"/>
                                </a:solidFill>
                                <a:latin typeface="Cambria Math" panose="02040503050406030204" pitchFamily="18" charset="0"/>
                              </a:rPr>
                              <m:t>) </m:t>
                            </m:r>
                          </m:sup>
                        </m:sSup>
                      </m:e>
                    </m:nary>
                    <m:r>
                      <a:rPr lang="en-GB" i="1">
                        <a:solidFill>
                          <a:srgbClr val="FFFF00"/>
                        </a:solidFill>
                        <a:latin typeface="Cambria Math" panose="02040503050406030204" pitchFamily="18" charset="0"/>
                      </a:rPr>
                      <m:t>×[</m:t>
                    </m:r>
                    <m:sSup>
                      <m:sSupPr>
                        <m:ctrlPr>
                          <a:rPr lang="en-US" i="1">
                            <a:solidFill>
                              <a:srgbClr val="FFFF00"/>
                            </a:solidFill>
                            <a:latin typeface="Cambria Math" panose="02040503050406030204" pitchFamily="18" charset="0"/>
                          </a:rPr>
                        </m:ctrlPr>
                      </m:sSupPr>
                      <m:e>
                        <m:r>
                          <a:rPr lang="en-GB" i="1">
                            <a:solidFill>
                              <a:srgbClr val="FFFF00"/>
                            </a:solidFill>
                            <a:latin typeface="Cambria Math" panose="02040503050406030204" pitchFamily="18" charset="0"/>
                          </a:rPr>
                          <m:t>𝑒</m:t>
                        </m:r>
                      </m:e>
                      <m:sup>
                        <m:r>
                          <a:rPr lang="en-GB" i="1">
                            <a:solidFill>
                              <a:srgbClr val="FFFF00"/>
                            </a:solidFill>
                            <a:latin typeface="Cambria Math" panose="02040503050406030204" pitchFamily="18" charset="0"/>
                          </a:rPr>
                          <m:t>−</m:t>
                        </m:r>
                        <m:d>
                          <m:dPr>
                            <m:ctrlPr>
                              <a:rPr lang="en-US" i="1">
                                <a:solidFill>
                                  <a:srgbClr val="FFFF00"/>
                                </a:solidFill>
                                <a:latin typeface="Cambria Math" panose="02040503050406030204" pitchFamily="18" charset="0"/>
                              </a:rPr>
                            </m:ctrlPr>
                          </m:dPr>
                          <m:e>
                            <m:sSup>
                              <m:sSupPr>
                                <m:ctrlPr>
                                  <a:rPr lang="en-US" i="1">
                                    <a:solidFill>
                                      <a:srgbClr val="FFFF00"/>
                                    </a:solidFill>
                                    <a:latin typeface="Cambria Math" panose="02040503050406030204" pitchFamily="18" charset="0"/>
                                  </a:rPr>
                                </m:ctrlPr>
                              </m:sSupPr>
                              <m:e>
                                <m:sSup>
                                  <m:sSupPr>
                                    <m:ctrlPr>
                                      <a:rPr lang="en-US" i="1">
                                        <a:solidFill>
                                          <a:srgbClr val="FFFF00"/>
                                        </a:solidFill>
                                        <a:latin typeface="Cambria Math" panose="02040503050406030204" pitchFamily="18" charset="0"/>
                                      </a:rPr>
                                    </m:ctrlPr>
                                  </m:sSupPr>
                                  <m:e>
                                    <m:r>
                                      <m:rPr>
                                        <m:sty m:val="p"/>
                                      </m:rPr>
                                      <a:rPr lang="en-GB">
                                        <a:solidFill>
                                          <a:srgbClr val="FFFF00"/>
                                        </a:solidFill>
                                        <a:latin typeface="Cambria Math" panose="02040503050406030204" pitchFamily="18" charset="0"/>
                                      </a:rPr>
                                      <m:t>z</m:t>
                                    </m:r>
                                  </m:e>
                                  <m:sup>
                                    <m:r>
                                      <a:rPr lang="en-GB" i="1">
                                        <a:solidFill>
                                          <a:srgbClr val="FFFF00"/>
                                        </a:solidFill>
                                        <a:latin typeface="Cambria Math" panose="02040503050406030204" pitchFamily="18" charset="0"/>
                                      </a:rPr>
                                      <m:t>′</m:t>
                                    </m:r>
                                  </m:sup>
                                </m:sSup>
                              </m:e>
                              <m:sup>
                                <m:r>
                                  <a:rPr lang="en-GB">
                                    <a:solidFill>
                                      <a:srgbClr val="FFFF00"/>
                                    </a:solidFill>
                                    <a:latin typeface="Cambria Math" panose="02040503050406030204" pitchFamily="18" charset="0"/>
                                  </a:rPr>
                                  <m:t>4</m:t>
                                </m:r>
                              </m:sup>
                            </m:sSup>
                          </m:e>
                        </m:d>
                      </m:sup>
                    </m:sSup>
                    <m:r>
                      <a:rPr lang="en-GB" i="1">
                        <a:solidFill>
                          <a:srgbClr val="FFFF00"/>
                        </a:solidFill>
                        <a:latin typeface="Cambria Math" panose="02040503050406030204" pitchFamily="18" charset="0"/>
                      </a:rPr>
                      <m:t>]</m:t>
                    </m:r>
                  </m:oMath>
                </a14:m>
                <a:r>
                  <a:rPr lang="en-GB" dirty="0">
                    <a:solidFill>
                      <a:srgbClr val="FFFF00"/>
                    </a:solidFill>
                  </a:rPr>
                  <a:t>d</a:t>
                </a:r>
                <a14:m>
                  <m:oMath xmlns:m="http://schemas.openxmlformats.org/officeDocument/2006/math">
                    <m:sSup>
                      <m:sSupPr>
                        <m:ctrlPr>
                          <a:rPr lang="en-US" i="1">
                            <a:solidFill>
                              <a:srgbClr val="FFFF00"/>
                            </a:solidFill>
                            <a:latin typeface="Cambria Math" panose="02040503050406030204" pitchFamily="18" charset="0"/>
                          </a:rPr>
                        </m:ctrlPr>
                      </m:sSupPr>
                      <m:e>
                        <m:r>
                          <a:rPr lang="en-GB" i="1">
                            <a:solidFill>
                              <a:srgbClr val="FFFF00"/>
                            </a:solidFill>
                            <a:latin typeface="Cambria Math" panose="02040503050406030204" pitchFamily="18" charset="0"/>
                          </a:rPr>
                          <m:t>𝑧</m:t>
                        </m:r>
                      </m:e>
                      <m:sup>
                        <m:r>
                          <a:rPr lang="en-GB" i="1">
                            <a:solidFill>
                              <a:srgbClr val="FFFF00"/>
                            </a:solidFill>
                            <a:latin typeface="Cambria Math" panose="02040503050406030204" pitchFamily="18" charset="0"/>
                          </a:rPr>
                          <m:t>′</m:t>
                        </m:r>
                      </m:sup>
                    </m:sSup>
                    <m:r>
                      <a:rPr lang="en-GB">
                        <a:solidFill>
                          <a:srgbClr val="FFFF00"/>
                        </a:solidFill>
                        <a:latin typeface="Cambria Math" panose="02040503050406030204" pitchFamily="18" charset="0"/>
                      </a:rPr>
                      <m:t>)</m:t>
                    </m:r>
                  </m:oMath>
                </a14:m>
                <a:endParaRPr lang="en-US" dirty="0">
                  <a:solidFill>
                    <a:srgbClr val="FFFF00"/>
                  </a:solidFill>
                </a:endParaRPr>
              </a:p>
              <a:p>
                <a:r>
                  <a:rPr lang="en-GB" dirty="0">
                    <a:solidFill>
                      <a:srgbClr val="FFFF00"/>
                    </a:solidFill>
                  </a:rPr>
                  <a:t>=2[L-</a:t>
                </a:r>
                <a14:m>
                  <m:oMath xmlns:m="http://schemas.openxmlformats.org/officeDocument/2006/math">
                    <m:f>
                      <m:fPr>
                        <m:ctrlPr>
                          <a:rPr lang="en-US" i="1">
                            <a:solidFill>
                              <a:srgbClr val="FFFF00"/>
                            </a:solidFill>
                            <a:latin typeface="Cambria Math" panose="02040503050406030204" pitchFamily="18" charset="0"/>
                          </a:rPr>
                        </m:ctrlPr>
                      </m:fPr>
                      <m:num>
                        <m:sSup>
                          <m:sSupPr>
                            <m:ctrlPr>
                              <a:rPr lang="en-US" i="1">
                                <a:solidFill>
                                  <a:srgbClr val="FFFF00"/>
                                </a:solidFill>
                                <a:latin typeface="Cambria Math" panose="02040503050406030204" pitchFamily="18" charset="0"/>
                              </a:rPr>
                            </m:ctrlPr>
                          </m:sSupPr>
                          <m:e>
                            <m:r>
                              <a:rPr lang="en-GB" i="1">
                                <a:solidFill>
                                  <a:srgbClr val="FFFF00"/>
                                </a:solidFill>
                                <a:latin typeface="Cambria Math" panose="02040503050406030204" pitchFamily="18" charset="0"/>
                              </a:rPr>
                              <m:t>(</m:t>
                            </m:r>
                            <m:r>
                              <a:rPr lang="en-GB" i="1">
                                <a:solidFill>
                                  <a:srgbClr val="FFFF00"/>
                                </a:solidFill>
                                <a:latin typeface="Cambria Math" panose="02040503050406030204" pitchFamily="18" charset="0"/>
                              </a:rPr>
                              <m:t>𝑧</m:t>
                            </m:r>
                            <m:r>
                              <a:rPr lang="en-GB" i="1">
                                <a:solidFill>
                                  <a:srgbClr val="FFFF00"/>
                                </a:solidFill>
                                <a:latin typeface="Cambria Math" panose="02040503050406030204" pitchFamily="18" charset="0"/>
                              </a:rPr>
                              <m:t>−</m:t>
                            </m:r>
                            <m:r>
                              <a:rPr lang="en-GB" i="1">
                                <a:solidFill>
                                  <a:srgbClr val="FFFF00"/>
                                </a:solidFill>
                                <a:latin typeface="Cambria Math" panose="02040503050406030204" pitchFamily="18" charset="0"/>
                              </a:rPr>
                              <m:t>𝐿</m:t>
                            </m:r>
                            <m:r>
                              <a:rPr lang="en-GB" i="1">
                                <a:solidFill>
                                  <a:srgbClr val="FFFF00"/>
                                </a:solidFill>
                                <a:latin typeface="Cambria Math" panose="02040503050406030204" pitchFamily="18" charset="0"/>
                              </a:rPr>
                              <m:t>)</m:t>
                            </m:r>
                          </m:e>
                          <m:sup>
                            <m:r>
                              <a:rPr lang="en-GB" i="1">
                                <a:solidFill>
                                  <a:srgbClr val="FFFF00"/>
                                </a:solidFill>
                                <a:latin typeface="Cambria Math" panose="02040503050406030204" pitchFamily="18" charset="0"/>
                              </a:rPr>
                              <m:t>3</m:t>
                            </m:r>
                          </m:sup>
                        </m:sSup>
                      </m:num>
                      <m:den>
                        <m:r>
                          <a:rPr lang="en-GB" i="1">
                            <a:solidFill>
                              <a:srgbClr val="FFFF00"/>
                            </a:solidFill>
                            <a:latin typeface="Cambria Math" panose="02040503050406030204" pitchFamily="18" charset="0"/>
                          </a:rPr>
                          <m:t>12</m:t>
                        </m:r>
                        <m:r>
                          <a:rPr lang="en-GB" i="1">
                            <a:solidFill>
                              <a:srgbClr val="FFFF00"/>
                            </a:solidFill>
                            <a:latin typeface="Cambria Math" panose="02040503050406030204" pitchFamily="18" charset="0"/>
                          </a:rPr>
                          <m:t>𝛼</m:t>
                        </m:r>
                        <m:r>
                          <a:rPr lang="en-GB" i="1">
                            <a:solidFill>
                              <a:srgbClr val="FFFF00"/>
                            </a:solidFill>
                            <a:latin typeface="Cambria Math" panose="02040503050406030204" pitchFamily="18" charset="0"/>
                          </a:rPr>
                          <m:t>(</m:t>
                        </m:r>
                        <m:r>
                          <a:rPr lang="en-GB" i="1">
                            <a:solidFill>
                              <a:srgbClr val="FFFF00"/>
                            </a:solidFill>
                            <a:latin typeface="Cambria Math" panose="02040503050406030204" pitchFamily="18" charset="0"/>
                          </a:rPr>
                          <m:t>𝑡</m:t>
                        </m:r>
                        <m:r>
                          <a:rPr lang="en-GB" i="1">
                            <a:solidFill>
                              <a:srgbClr val="FFFF00"/>
                            </a:solidFill>
                            <a:latin typeface="Cambria Math" panose="02040503050406030204" pitchFamily="18" charset="0"/>
                          </a:rPr>
                          <m:t>−</m:t>
                        </m:r>
                        <m:sSup>
                          <m:sSupPr>
                            <m:ctrlPr>
                              <a:rPr lang="en-US" i="1">
                                <a:solidFill>
                                  <a:srgbClr val="FFFF00"/>
                                </a:solidFill>
                                <a:latin typeface="Cambria Math" panose="02040503050406030204" pitchFamily="18" charset="0"/>
                              </a:rPr>
                            </m:ctrlPr>
                          </m:sSupPr>
                          <m:e>
                            <m:r>
                              <a:rPr lang="en-GB" i="1">
                                <a:solidFill>
                                  <a:srgbClr val="FFFF00"/>
                                </a:solidFill>
                                <a:latin typeface="Cambria Math" panose="02040503050406030204" pitchFamily="18" charset="0"/>
                              </a:rPr>
                              <m:t>𝑡</m:t>
                            </m:r>
                          </m:e>
                          <m:sup>
                            <m:r>
                              <a:rPr lang="en-GB" i="1">
                                <a:solidFill>
                                  <a:srgbClr val="FFFF00"/>
                                </a:solidFill>
                                <a:latin typeface="Cambria Math" panose="02040503050406030204" pitchFamily="18" charset="0"/>
                              </a:rPr>
                              <m:t>′</m:t>
                            </m:r>
                          </m:sup>
                        </m:sSup>
                        <m:r>
                          <a:rPr lang="en-GB" i="1">
                            <a:solidFill>
                              <a:srgbClr val="FFFF00"/>
                            </a:solidFill>
                            <a:latin typeface="Cambria Math" panose="02040503050406030204" pitchFamily="18" charset="0"/>
                          </a:rPr>
                          <m:t>)</m:t>
                        </m:r>
                      </m:den>
                    </m:f>
                    <m:r>
                      <a:rPr lang="en-GB" i="1">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sSup>
                          <m:sSupPr>
                            <m:ctrlPr>
                              <a:rPr lang="en-US" i="1">
                                <a:solidFill>
                                  <a:srgbClr val="FFFF00"/>
                                </a:solidFill>
                                <a:latin typeface="Cambria Math" panose="02040503050406030204" pitchFamily="18" charset="0"/>
                              </a:rPr>
                            </m:ctrlPr>
                          </m:sSupPr>
                          <m:e>
                            <m:r>
                              <a:rPr lang="en-GB" i="1">
                                <a:solidFill>
                                  <a:srgbClr val="FFFF00"/>
                                </a:solidFill>
                                <a:latin typeface="Cambria Math" panose="02040503050406030204" pitchFamily="18" charset="0"/>
                              </a:rPr>
                              <m:t>𝐿</m:t>
                            </m:r>
                          </m:e>
                          <m:sup>
                            <m:r>
                              <a:rPr lang="en-GB" i="1">
                                <a:solidFill>
                                  <a:srgbClr val="FFFF00"/>
                                </a:solidFill>
                                <a:latin typeface="Cambria Math" panose="02040503050406030204" pitchFamily="18" charset="0"/>
                              </a:rPr>
                              <m:t>5</m:t>
                            </m:r>
                          </m:sup>
                        </m:sSup>
                      </m:num>
                      <m:den>
                        <m:r>
                          <a:rPr lang="en-GB" i="1">
                            <a:solidFill>
                              <a:srgbClr val="FFFF00"/>
                            </a:solidFill>
                            <a:latin typeface="Cambria Math" panose="02040503050406030204" pitchFamily="18" charset="0"/>
                          </a:rPr>
                          <m:t>5</m:t>
                        </m:r>
                      </m:den>
                    </m:f>
                    <m:r>
                      <a:rPr lang="en-GB" i="1">
                        <a:solidFill>
                          <a:srgbClr val="FFFF00"/>
                        </a:solidFill>
                        <a:latin typeface="Cambria Math" panose="02040503050406030204" pitchFamily="18" charset="0"/>
                      </a:rPr>
                      <m:t> </m:t>
                    </m:r>
                  </m:oMath>
                </a14:m>
                <a:r>
                  <a:rPr lang="en-GB" dirty="0">
                    <a:solidFill>
                      <a:srgbClr val="FFFF00"/>
                    </a:solidFill>
                  </a:rPr>
                  <a:t>]</a:t>
                </a:r>
                <a:endParaRPr lang="en-US" dirty="0">
                  <a:solidFill>
                    <a:srgbClr val="FFFF00"/>
                  </a:solidFill>
                </a:endParaRPr>
              </a:p>
              <a:p>
                <a:r>
                  <a:rPr lang="en-GB" dirty="0" err="1">
                    <a:solidFill>
                      <a:srgbClr val="FFFF00"/>
                    </a:solidFill>
                  </a:rPr>
                  <a:t>I</a:t>
                </a:r>
                <a:r>
                  <a:rPr lang="en-GB" baseline="-25000" dirty="0" err="1">
                    <a:solidFill>
                      <a:srgbClr val="FFFF00"/>
                    </a:solidFill>
                  </a:rPr>
                  <a:t>y</a:t>
                </a:r>
                <a:r>
                  <a:rPr lang="en-GB" dirty="0">
                    <a:solidFill>
                      <a:srgbClr val="FFFF00"/>
                    </a:solidFill>
                  </a:rPr>
                  <a:t> =</a:t>
                </a:r>
                <a14:m>
                  <m:oMath xmlns:m="http://schemas.openxmlformats.org/officeDocument/2006/math">
                    <m:nary>
                      <m:naryPr>
                        <m:limLoc m:val="subSup"/>
                        <m:ctrlPr>
                          <a:rPr lang="en-US" i="1">
                            <a:solidFill>
                              <a:srgbClr val="FFFF00"/>
                            </a:solidFill>
                            <a:latin typeface="Cambria Math" panose="02040503050406030204" pitchFamily="18" charset="0"/>
                          </a:rPr>
                        </m:ctrlPr>
                      </m:naryPr>
                      <m:sub>
                        <m:r>
                          <a:rPr lang="en-GB" i="1">
                            <a:solidFill>
                              <a:srgbClr val="FFFF00"/>
                            </a:solidFill>
                            <a:latin typeface="Cambria Math" panose="02040503050406030204" pitchFamily="18" charset="0"/>
                          </a:rPr>
                          <m:t>−</m:t>
                        </m:r>
                        <m:r>
                          <a:rPr lang="en-GB" i="1">
                            <a:solidFill>
                              <a:srgbClr val="FFFF00"/>
                            </a:solidFill>
                            <a:latin typeface="Cambria Math" panose="02040503050406030204" pitchFamily="18" charset="0"/>
                          </a:rPr>
                          <m:t>𝐵</m:t>
                        </m:r>
                      </m:sub>
                      <m:sup>
                        <m:r>
                          <a:rPr lang="en-GB" i="1">
                            <a:solidFill>
                              <a:srgbClr val="FFFF00"/>
                            </a:solidFill>
                            <a:latin typeface="Cambria Math" panose="02040503050406030204" pitchFamily="18" charset="0"/>
                          </a:rPr>
                          <m:t>𝐵</m:t>
                        </m:r>
                      </m:sup>
                      <m:e>
                        <m:sSup>
                          <m:sSupPr>
                            <m:ctrlPr>
                              <a:rPr lang="en-US" i="1">
                                <a:solidFill>
                                  <a:srgbClr val="FFFF00"/>
                                </a:solidFill>
                                <a:latin typeface="Cambria Math" panose="02040503050406030204" pitchFamily="18" charset="0"/>
                              </a:rPr>
                            </m:ctrlPr>
                          </m:sSupPr>
                          <m:e>
                            <m:r>
                              <m:rPr>
                                <m:sty m:val="p"/>
                              </m:rPr>
                              <a:rPr lang="en-GB">
                                <a:solidFill>
                                  <a:srgbClr val="FFFF00"/>
                                </a:solidFill>
                                <a:latin typeface="Cambria Math" panose="02040503050406030204" pitchFamily="18" charset="0"/>
                              </a:rPr>
                              <m:t>e</m:t>
                            </m:r>
                          </m:e>
                          <m:sup>
                            <m:r>
                              <a:rPr lang="en-GB">
                                <a:solidFill>
                                  <a:srgbClr val="FFFF00"/>
                                </a:solidFill>
                                <a:latin typeface="Cambria Math" panose="02040503050406030204" pitchFamily="18" charset="0"/>
                              </a:rPr>
                              <m:t>(</m:t>
                            </m:r>
                            <m:r>
                              <a:rPr lang="en-GB" i="1">
                                <a:solidFill>
                                  <a:srgbClr val="FFFF00"/>
                                </a:solidFill>
                                <a:latin typeface="Cambria Math" panose="02040503050406030204" pitchFamily="18" charset="0"/>
                              </a:rPr>
                              <m:t>− </m:t>
                            </m:r>
                            <m:f>
                              <m:fPr>
                                <m:ctrlPr>
                                  <a:rPr lang="en-US" i="1">
                                    <a:solidFill>
                                      <a:srgbClr val="FFFF00"/>
                                    </a:solidFill>
                                    <a:latin typeface="Cambria Math" panose="02040503050406030204" pitchFamily="18" charset="0"/>
                                  </a:rPr>
                                </m:ctrlPr>
                              </m:fPr>
                              <m:num>
                                <m:sSup>
                                  <m:sSupPr>
                                    <m:ctrlPr>
                                      <a:rPr lang="en-US" i="1">
                                        <a:solidFill>
                                          <a:srgbClr val="FFFF00"/>
                                        </a:solidFill>
                                        <a:latin typeface="Cambria Math" panose="02040503050406030204" pitchFamily="18" charset="0"/>
                                      </a:rPr>
                                    </m:ctrlPr>
                                  </m:sSupPr>
                                  <m:e>
                                    <m:r>
                                      <a:rPr lang="en-GB" i="1">
                                        <a:solidFill>
                                          <a:srgbClr val="FFFF00"/>
                                        </a:solidFill>
                                        <a:latin typeface="Cambria Math" panose="02040503050406030204" pitchFamily="18" charset="0"/>
                                      </a:rPr>
                                      <m:t>(</m:t>
                                    </m:r>
                                    <m:r>
                                      <a:rPr lang="en-GB" i="1">
                                        <a:solidFill>
                                          <a:srgbClr val="FFFF00"/>
                                        </a:solidFill>
                                        <a:latin typeface="Cambria Math" panose="02040503050406030204" pitchFamily="18" charset="0"/>
                                      </a:rPr>
                                      <m:t>𝑦</m:t>
                                    </m:r>
                                    <m:r>
                                      <a:rPr lang="en-GB" i="1">
                                        <a:solidFill>
                                          <a:srgbClr val="FFFF00"/>
                                        </a:solidFill>
                                        <a:latin typeface="Cambria Math" panose="02040503050406030204" pitchFamily="18" charset="0"/>
                                      </a:rPr>
                                      <m:t>−</m:t>
                                    </m:r>
                                    <m:sSup>
                                      <m:sSupPr>
                                        <m:ctrlPr>
                                          <a:rPr lang="en-US" i="1">
                                            <a:solidFill>
                                              <a:srgbClr val="FFFF00"/>
                                            </a:solidFill>
                                            <a:latin typeface="Cambria Math" panose="02040503050406030204" pitchFamily="18" charset="0"/>
                                          </a:rPr>
                                        </m:ctrlPr>
                                      </m:sSupPr>
                                      <m:e>
                                        <m:r>
                                          <a:rPr lang="en-GB" i="1">
                                            <a:solidFill>
                                              <a:srgbClr val="FFFF00"/>
                                            </a:solidFill>
                                            <a:latin typeface="Cambria Math" panose="02040503050406030204" pitchFamily="18" charset="0"/>
                                          </a:rPr>
                                          <m:t>𝑦</m:t>
                                        </m:r>
                                      </m:e>
                                      <m:sup>
                                        <m:r>
                                          <a:rPr lang="en-GB" i="1">
                                            <a:solidFill>
                                              <a:srgbClr val="FFFF00"/>
                                            </a:solidFill>
                                            <a:latin typeface="Cambria Math" panose="02040503050406030204" pitchFamily="18" charset="0"/>
                                          </a:rPr>
                                          <m:t>′</m:t>
                                        </m:r>
                                      </m:sup>
                                    </m:sSup>
                                    <m:r>
                                      <a:rPr lang="en-GB" i="1">
                                        <a:solidFill>
                                          <a:srgbClr val="FFFF00"/>
                                        </a:solidFill>
                                        <a:latin typeface="Cambria Math" panose="02040503050406030204" pitchFamily="18" charset="0"/>
                                      </a:rPr>
                                      <m:t>)</m:t>
                                    </m:r>
                                  </m:e>
                                  <m:sup>
                                    <m:r>
                                      <a:rPr lang="en-GB" i="1">
                                        <a:solidFill>
                                          <a:srgbClr val="FFFF00"/>
                                        </a:solidFill>
                                        <a:latin typeface="Cambria Math" panose="02040503050406030204" pitchFamily="18" charset="0"/>
                                      </a:rPr>
                                      <m:t>2  </m:t>
                                    </m:r>
                                  </m:sup>
                                </m:sSup>
                              </m:num>
                              <m:den>
                                <m:r>
                                  <a:rPr lang="en-GB" i="1">
                                    <a:solidFill>
                                      <a:srgbClr val="FFFF00"/>
                                    </a:solidFill>
                                    <a:latin typeface="Cambria Math" panose="02040503050406030204" pitchFamily="18" charset="0"/>
                                  </a:rPr>
                                  <m:t>4</m:t>
                                </m:r>
                                <m:r>
                                  <a:rPr lang="en-GB" i="1">
                                    <a:solidFill>
                                      <a:srgbClr val="FFFF00"/>
                                    </a:solidFill>
                                    <a:latin typeface="Cambria Math" panose="02040503050406030204" pitchFamily="18" charset="0"/>
                                  </a:rPr>
                                  <m:t>𝛼</m:t>
                                </m:r>
                                <m:r>
                                  <a:rPr lang="en-GB" i="1">
                                    <a:solidFill>
                                      <a:srgbClr val="FFFF00"/>
                                    </a:solidFill>
                                    <a:latin typeface="Cambria Math" panose="02040503050406030204" pitchFamily="18" charset="0"/>
                                  </a:rPr>
                                  <m:t>(</m:t>
                                </m:r>
                                <m:r>
                                  <a:rPr lang="en-GB" i="1">
                                    <a:solidFill>
                                      <a:srgbClr val="FFFF00"/>
                                    </a:solidFill>
                                    <a:latin typeface="Cambria Math" panose="02040503050406030204" pitchFamily="18" charset="0"/>
                                  </a:rPr>
                                  <m:t>𝑡</m:t>
                                </m:r>
                                <m:r>
                                  <a:rPr lang="en-GB" i="1">
                                    <a:solidFill>
                                      <a:srgbClr val="FFFF00"/>
                                    </a:solidFill>
                                    <a:latin typeface="Cambria Math" panose="02040503050406030204" pitchFamily="18" charset="0"/>
                                  </a:rPr>
                                  <m:t>−</m:t>
                                </m:r>
                                <m:sSup>
                                  <m:sSupPr>
                                    <m:ctrlPr>
                                      <a:rPr lang="en-US" i="1">
                                        <a:solidFill>
                                          <a:srgbClr val="FFFF00"/>
                                        </a:solidFill>
                                        <a:latin typeface="Cambria Math" panose="02040503050406030204" pitchFamily="18" charset="0"/>
                                      </a:rPr>
                                    </m:ctrlPr>
                                  </m:sSupPr>
                                  <m:e>
                                    <m:r>
                                      <a:rPr lang="en-GB" i="1">
                                        <a:solidFill>
                                          <a:srgbClr val="FFFF00"/>
                                        </a:solidFill>
                                        <a:latin typeface="Cambria Math" panose="02040503050406030204" pitchFamily="18" charset="0"/>
                                      </a:rPr>
                                      <m:t>𝑡</m:t>
                                    </m:r>
                                  </m:e>
                                  <m:sup>
                                    <m:r>
                                      <a:rPr lang="en-GB" i="1">
                                        <a:solidFill>
                                          <a:srgbClr val="FFFF00"/>
                                        </a:solidFill>
                                        <a:latin typeface="Cambria Math" panose="02040503050406030204" pitchFamily="18" charset="0"/>
                                      </a:rPr>
                                      <m:t>′</m:t>
                                    </m:r>
                                  </m:sup>
                                </m:sSup>
                                <m:r>
                                  <a:rPr lang="en-GB" i="1">
                                    <a:solidFill>
                                      <a:srgbClr val="FFFF00"/>
                                    </a:solidFill>
                                    <a:latin typeface="Cambria Math" panose="02040503050406030204" pitchFamily="18" charset="0"/>
                                  </a:rPr>
                                  <m:t>)</m:t>
                                </m:r>
                              </m:den>
                            </m:f>
                            <m:r>
                              <a:rPr lang="en-GB">
                                <a:solidFill>
                                  <a:srgbClr val="FFFF00"/>
                                </a:solidFill>
                                <a:latin typeface="Cambria Math" panose="02040503050406030204" pitchFamily="18" charset="0"/>
                              </a:rPr>
                              <m:t>) </m:t>
                            </m:r>
                          </m:sup>
                        </m:sSup>
                      </m:e>
                    </m:nary>
                    <m:r>
                      <a:rPr lang="en-GB" i="1">
                        <a:solidFill>
                          <a:srgbClr val="FFFF00"/>
                        </a:solidFill>
                        <a:latin typeface="Cambria Math" panose="02040503050406030204" pitchFamily="18" charset="0"/>
                      </a:rPr>
                      <m:t>×(</m:t>
                    </m:r>
                    <m:sSup>
                      <m:sSupPr>
                        <m:ctrlPr>
                          <a:rPr lang="en-US" i="1">
                            <a:solidFill>
                              <a:srgbClr val="FFFF00"/>
                            </a:solidFill>
                            <a:latin typeface="Cambria Math" panose="02040503050406030204" pitchFamily="18" charset="0"/>
                          </a:rPr>
                        </m:ctrlPr>
                      </m:sSupPr>
                      <m:e>
                        <m:r>
                          <a:rPr lang="en-GB" i="1">
                            <a:solidFill>
                              <a:srgbClr val="FFFF00"/>
                            </a:solidFill>
                            <a:latin typeface="Cambria Math" panose="02040503050406030204" pitchFamily="18" charset="0"/>
                          </a:rPr>
                          <m:t>𝑒</m:t>
                        </m:r>
                      </m:e>
                      <m:sup>
                        <m:sSup>
                          <m:sSupPr>
                            <m:ctrlPr>
                              <a:rPr lang="en-US" i="1">
                                <a:solidFill>
                                  <a:srgbClr val="FFFF00"/>
                                </a:solidFill>
                                <a:latin typeface="Cambria Math" panose="02040503050406030204" pitchFamily="18" charset="0"/>
                              </a:rPr>
                            </m:ctrlPr>
                          </m:sSupPr>
                          <m:e>
                            <m:r>
                              <m:rPr>
                                <m:sty m:val="p"/>
                              </m:rPr>
                              <a:rPr lang="en-GB">
                                <a:solidFill>
                                  <a:srgbClr val="FFFF00"/>
                                </a:solidFill>
                                <a:latin typeface="Cambria Math" panose="02040503050406030204" pitchFamily="18" charset="0"/>
                              </a:rPr>
                              <m:t>a</m:t>
                            </m:r>
                            <m:sSup>
                              <m:sSupPr>
                                <m:ctrlPr>
                                  <a:rPr lang="en-US" i="1">
                                    <a:solidFill>
                                      <a:srgbClr val="FFFF00"/>
                                    </a:solidFill>
                                    <a:latin typeface="Cambria Math" panose="02040503050406030204" pitchFamily="18" charset="0"/>
                                  </a:rPr>
                                </m:ctrlPr>
                              </m:sSupPr>
                              <m:e>
                                <m:r>
                                  <m:rPr>
                                    <m:sty m:val="p"/>
                                  </m:rPr>
                                  <a:rPr lang="en-GB">
                                    <a:solidFill>
                                      <a:srgbClr val="FFFF00"/>
                                    </a:solidFill>
                                    <a:latin typeface="Cambria Math" panose="02040503050406030204" pitchFamily="18" charset="0"/>
                                  </a:rPr>
                                  <m:t>y</m:t>
                                </m:r>
                              </m:e>
                              <m:sup>
                                <m:r>
                                  <a:rPr lang="en-GB" i="1">
                                    <a:solidFill>
                                      <a:srgbClr val="FFFF00"/>
                                    </a:solidFill>
                                    <a:latin typeface="Cambria Math" panose="02040503050406030204" pitchFamily="18" charset="0"/>
                                  </a:rPr>
                                  <m:t>′</m:t>
                                </m:r>
                              </m:sup>
                            </m:sSup>
                          </m:e>
                          <m:sup>
                            <m:r>
                              <a:rPr lang="en-GB">
                                <a:solidFill>
                                  <a:srgbClr val="FFFF00"/>
                                </a:solidFill>
                                <a:latin typeface="Cambria Math" panose="02040503050406030204" pitchFamily="18" charset="0"/>
                              </a:rPr>
                              <m:t>2</m:t>
                            </m:r>
                          </m:sup>
                        </m:sSup>
                      </m:sup>
                    </m:sSup>
                    <m:r>
                      <a:rPr lang="en-GB" i="1">
                        <a:solidFill>
                          <a:srgbClr val="FFFF00"/>
                        </a:solidFill>
                        <a:latin typeface="Cambria Math" panose="02040503050406030204" pitchFamily="18" charset="0"/>
                      </a:rPr>
                      <m:t>)</m:t>
                    </m:r>
                  </m:oMath>
                </a14:m>
                <a:r>
                  <a:rPr lang="en-GB" dirty="0">
                    <a:solidFill>
                      <a:srgbClr val="FFFF00"/>
                    </a:solidFill>
                  </a:rPr>
                  <a:t> d</a:t>
                </a:r>
                <a14:m>
                  <m:oMath xmlns:m="http://schemas.openxmlformats.org/officeDocument/2006/math">
                    <m:sSup>
                      <m:sSupPr>
                        <m:ctrlPr>
                          <a:rPr lang="en-US" i="1">
                            <a:solidFill>
                              <a:srgbClr val="FFFF00"/>
                            </a:solidFill>
                            <a:latin typeface="Cambria Math" panose="02040503050406030204" pitchFamily="18" charset="0"/>
                          </a:rPr>
                        </m:ctrlPr>
                      </m:sSupPr>
                      <m:e>
                        <m:r>
                          <a:rPr lang="en-GB" i="1">
                            <a:solidFill>
                              <a:srgbClr val="FFFF00"/>
                            </a:solidFill>
                            <a:latin typeface="Cambria Math" panose="02040503050406030204" pitchFamily="18" charset="0"/>
                          </a:rPr>
                          <m:t>𝑦</m:t>
                        </m:r>
                      </m:e>
                      <m:sup>
                        <m:r>
                          <a:rPr lang="en-GB" i="1">
                            <a:solidFill>
                              <a:srgbClr val="FFFF00"/>
                            </a:solidFill>
                            <a:latin typeface="Cambria Math" panose="02040503050406030204" pitchFamily="18" charset="0"/>
                          </a:rPr>
                          <m:t>′</m:t>
                        </m:r>
                      </m:sup>
                    </m:sSup>
                  </m:oMath>
                </a14:m>
                <a:r>
                  <a:rPr lang="en-GB" dirty="0">
                    <a:solidFill>
                      <a:srgbClr val="FFFF00"/>
                    </a:solidFill>
                  </a:rPr>
                  <a:t>, </a:t>
                </a:r>
                <a:endParaRPr lang="en-US" dirty="0">
                  <a:solidFill>
                    <a:srgbClr val="FFFF00"/>
                  </a:solidFill>
                </a:endParaRPr>
              </a:p>
              <a:p>
                <a:r>
                  <a:rPr lang="en-GB" dirty="0">
                    <a:solidFill>
                      <a:srgbClr val="FFFF00"/>
                    </a:solidFill>
                  </a:rPr>
                  <a:t>=2[B-</a:t>
                </a:r>
                <a14:m>
                  <m:oMath xmlns:m="http://schemas.openxmlformats.org/officeDocument/2006/math">
                    <m:f>
                      <m:fPr>
                        <m:ctrlPr>
                          <a:rPr lang="en-US" i="1">
                            <a:solidFill>
                              <a:srgbClr val="FFFF00"/>
                            </a:solidFill>
                            <a:latin typeface="Cambria Math" panose="02040503050406030204" pitchFamily="18" charset="0"/>
                          </a:rPr>
                        </m:ctrlPr>
                      </m:fPr>
                      <m:num>
                        <m:sSup>
                          <m:sSupPr>
                            <m:ctrlPr>
                              <a:rPr lang="en-US" i="1">
                                <a:solidFill>
                                  <a:srgbClr val="FFFF00"/>
                                </a:solidFill>
                                <a:latin typeface="Cambria Math" panose="02040503050406030204" pitchFamily="18" charset="0"/>
                              </a:rPr>
                            </m:ctrlPr>
                          </m:sSupPr>
                          <m:e>
                            <m:r>
                              <a:rPr lang="en-GB" i="1">
                                <a:solidFill>
                                  <a:srgbClr val="FFFF00"/>
                                </a:solidFill>
                                <a:latin typeface="Cambria Math" panose="02040503050406030204" pitchFamily="18" charset="0"/>
                              </a:rPr>
                              <m:t>(</m:t>
                            </m:r>
                            <m:r>
                              <a:rPr lang="en-GB" i="1">
                                <a:solidFill>
                                  <a:srgbClr val="FFFF00"/>
                                </a:solidFill>
                                <a:latin typeface="Cambria Math" panose="02040503050406030204" pitchFamily="18" charset="0"/>
                              </a:rPr>
                              <m:t>𝑧</m:t>
                            </m:r>
                            <m:r>
                              <a:rPr lang="en-GB" i="1">
                                <a:solidFill>
                                  <a:srgbClr val="FFFF00"/>
                                </a:solidFill>
                                <a:latin typeface="Cambria Math" panose="02040503050406030204" pitchFamily="18" charset="0"/>
                              </a:rPr>
                              <m:t>−</m:t>
                            </m:r>
                            <m:r>
                              <a:rPr lang="en-GB" i="1">
                                <a:solidFill>
                                  <a:srgbClr val="FFFF00"/>
                                </a:solidFill>
                                <a:latin typeface="Cambria Math" panose="02040503050406030204" pitchFamily="18" charset="0"/>
                              </a:rPr>
                              <m:t>𝐵</m:t>
                            </m:r>
                            <m:r>
                              <a:rPr lang="en-GB" i="1">
                                <a:solidFill>
                                  <a:srgbClr val="FFFF00"/>
                                </a:solidFill>
                                <a:latin typeface="Cambria Math" panose="02040503050406030204" pitchFamily="18" charset="0"/>
                              </a:rPr>
                              <m:t>)</m:t>
                            </m:r>
                          </m:e>
                          <m:sup>
                            <m:r>
                              <a:rPr lang="en-GB" i="1">
                                <a:solidFill>
                                  <a:srgbClr val="FFFF00"/>
                                </a:solidFill>
                                <a:latin typeface="Cambria Math" panose="02040503050406030204" pitchFamily="18" charset="0"/>
                              </a:rPr>
                              <m:t>3</m:t>
                            </m:r>
                          </m:sup>
                        </m:sSup>
                      </m:num>
                      <m:den>
                        <m:r>
                          <a:rPr lang="en-GB" i="1">
                            <a:solidFill>
                              <a:srgbClr val="FFFF00"/>
                            </a:solidFill>
                            <a:latin typeface="Cambria Math" panose="02040503050406030204" pitchFamily="18" charset="0"/>
                          </a:rPr>
                          <m:t>12</m:t>
                        </m:r>
                        <m:r>
                          <a:rPr lang="en-GB" i="1">
                            <a:solidFill>
                              <a:srgbClr val="FFFF00"/>
                            </a:solidFill>
                            <a:latin typeface="Cambria Math" panose="02040503050406030204" pitchFamily="18" charset="0"/>
                          </a:rPr>
                          <m:t>𝛼</m:t>
                        </m:r>
                        <m:r>
                          <a:rPr lang="en-GB" i="1">
                            <a:solidFill>
                              <a:srgbClr val="FFFF00"/>
                            </a:solidFill>
                            <a:latin typeface="Cambria Math" panose="02040503050406030204" pitchFamily="18" charset="0"/>
                          </a:rPr>
                          <m:t>(</m:t>
                        </m:r>
                        <m:r>
                          <a:rPr lang="en-GB" i="1">
                            <a:solidFill>
                              <a:srgbClr val="FFFF00"/>
                            </a:solidFill>
                            <a:latin typeface="Cambria Math" panose="02040503050406030204" pitchFamily="18" charset="0"/>
                          </a:rPr>
                          <m:t>𝑡</m:t>
                        </m:r>
                        <m:r>
                          <a:rPr lang="en-GB" i="1">
                            <a:solidFill>
                              <a:srgbClr val="FFFF00"/>
                            </a:solidFill>
                            <a:latin typeface="Cambria Math" panose="02040503050406030204" pitchFamily="18" charset="0"/>
                          </a:rPr>
                          <m:t>−</m:t>
                        </m:r>
                        <m:sSup>
                          <m:sSupPr>
                            <m:ctrlPr>
                              <a:rPr lang="en-US" i="1">
                                <a:solidFill>
                                  <a:srgbClr val="FFFF00"/>
                                </a:solidFill>
                                <a:latin typeface="Cambria Math" panose="02040503050406030204" pitchFamily="18" charset="0"/>
                              </a:rPr>
                            </m:ctrlPr>
                          </m:sSupPr>
                          <m:e>
                            <m:r>
                              <a:rPr lang="en-GB" i="1">
                                <a:solidFill>
                                  <a:srgbClr val="FFFF00"/>
                                </a:solidFill>
                                <a:latin typeface="Cambria Math" panose="02040503050406030204" pitchFamily="18" charset="0"/>
                              </a:rPr>
                              <m:t>𝑡</m:t>
                            </m:r>
                          </m:e>
                          <m:sup>
                            <m:r>
                              <a:rPr lang="en-GB" i="1">
                                <a:solidFill>
                                  <a:srgbClr val="FFFF00"/>
                                </a:solidFill>
                                <a:latin typeface="Cambria Math" panose="02040503050406030204" pitchFamily="18" charset="0"/>
                              </a:rPr>
                              <m:t>′</m:t>
                            </m:r>
                          </m:sup>
                        </m:sSup>
                        <m:r>
                          <a:rPr lang="en-GB" i="1">
                            <a:solidFill>
                              <a:srgbClr val="FFFF00"/>
                            </a:solidFill>
                            <a:latin typeface="Cambria Math" panose="02040503050406030204" pitchFamily="18" charset="0"/>
                          </a:rPr>
                          <m:t>)</m:t>
                        </m:r>
                      </m:den>
                    </m:f>
                    <m:r>
                      <a:rPr lang="en-GB" i="1">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sSup>
                          <m:sSupPr>
                            <m:ctrlPr>
                              <a:rPr lang="en-US" i="1">
                                <a:solidFill>
                                  <a:srgbClr val="FFFF00"/>
                                </a:solidFill>
                                <a:latin typeface="Cambria Math" panose="02040503050406030204" pitchFamily="18" charset="0"/>
                              </a:rPr>
                            </m:ctrlPr>
                          </m:sSupPr>
                          <m:e>
                            <m:r>
                              <a:rPr lang="en-GB" i="1">
                                <a:solidFill>
                                  <a:srgbClr val="FFFF00"/>
                                </a:solidFill>
                                <a:latin typeface="Cambria Math" panose="02040503050406030204" pitchFamily="18" charset="0"/>
                              </a:rPr>
                              <m:t>𝐵</m:t>
                            </m:r>
                          </m:e>
                          <m:sup>
                            <m:r>
                              <a:rPr lang="en-GB" i="1">
                                <a:solidFill>
                                  <a:srgbClr val="FFFF00"/>
                                </a:solidFill>
                                <a:latin typeface="Cambria Math" panose="02040503050406030204" pitchFamily="18" charset="0"/>
                              </a:rPr>
                              <m:t>3</m:t>
                            </m:r>
                          </m:sup>
                        </m:sSup>
                      </m:num>
                      <m:den>
                        <m:r>
                          <a:rPr lang="en-GB" i="1">
                            <a:solidFill>
                              <a:srgbClr val="FFFF00"/>
                            </a:solidFill>
                            <a:latin typeface="Cambria Math" panose="02040503050406030204" pitchFamily="18" charset="0"/>
                          </a:rPr>
                          <m:t>3</m:t>
                        </m:r>
                      </m:den>
                    </m:f>
                    <m:r>
                      <a:rPr lang="en-GB" i="1">
                        <a:solidFill>
                          <a:srgbClr val="FFFF00"/>
                        </a:solidFill>
                        <a:latin typeface="Cambria Math" panose="02040503050406030204" pitchFamily="18" charset="0"/>
                      </a:rPr>
                      <m:t> </m:t>
                    </m:r>
                  </m:oMath>
                </a14:m>
                <a:r>
                  <a:rPr lang="en-GB" dirty="0">
                    <a:solidFill>
                      <a:srgbClr val="FFFF00"/>
                    </a:solidFill>
                  </a:rPr>
                  <a:t>]</a:t>
                </a:r>
                <a:endParaRPr lang="en-US" dirty="0">
                  <a:solidFill>
                    <a:srgbClr val="FFFF00"/>
                  </a:solidFill>
                </a:endParaRPr>
              </a:p>
              <a:p>
                <a:endParaRPr lang="en-US" dirty="0">
                  <a:solidFill>
                    <a:srgbClr val="FFFF00"/>
                  </a:solidFill>
                </a:endParaRPr>
              </a:p>
              <a:p>
                <a:r>
                  <a:rPr lang="en-GB" dirty="0">
                    <a:solidFill>
                      <a:srgbClr val="FFFF00"/>
                    </a:solidFill>
                  </a:rPr>
                  <a:t>I</a:t>
                </a:r>
                <a:r>
                  <a:rPr lang="en-GB" baseline="-25000" dirty="0">
                    <a:solidFill>
                      <a:srgbClr val="FFFF00"/>
                    </a:solidFill>
                  </a:rPr>
                  <a:t>x</a:t>
                </a:r>
                <a:r>
                  <a:rPr lang="en-GB" dirty="0">
                    <a:solidFill>
                      <a:srgbClr val="FFFF00"/>
                    </a:solidFill>
                  </a:rPr>
                  <a:t> =</a:t>
                </a:r>
                <a14:m>
                  <m:oMath xmlns:m="http://schemas.openxmlformats.org/officeDocument/2006/math">
                    <m:nary>
                      <m:naryPr>
                        <m:limLoc m:val="subSup"/>
                        <m:ctrlPr>
                          <a:rPr lang="en-US" i="1">
                            <a:solidFill>
                              <a:srgbClr val="FFFF00"/>
                            </a:solidFill>
                            <a:latin typeface="Cambria Math" panose="02040503050406030204" pitchFamily="18" charset="0"/>
                          </a:rPr>
                        </m:ctrlPr>
                      </m:naryPr>
                      <m:sub>
                        <m:r>
                          <a:rPr lang="en-GB" i="1">
                            <a:solidFill>
                              <a:srgbClr val="FFFF00"/>
                            </a:solidFill>
                            <a:latin typeface="Cambria Math" panose="02040503050406030204" pitchFamily="18" charset="0"/>
                          </a:rPr>
                          <m:t>0</m:t>
                        </m:r>
                      </m:sub>
                      <m:sup>
                        <m:r>
                          <a:rPr lang="en-GB" i="1">
                            <a:solidFill>
                              <a:srgbClr val="FFFF00"/>
                            </a:solidFill>
                            <a:latin typeface="Cambria Math" panose="02040503050406030204" pitchFamily="18" charset="0"/>
                          </a:rPr>
                          <m:t>𝐷</m:t>
                        </m:r>
                      </m:sup>
                      <m:e>
                        <m:sSup>
                          <m:sSupPr>
                            <m:ctrlPr>
                              <a:rPr lang="en-US" i="1">
                                <a:solidFill>
                                  <a:srgbClr val="FFFF00"/>
                                </a:solidFill>
                                <a:latin typeface="Cambria Math" panose="02040503050406030204" pitchFamily="18" charset="0"/>
                              </a:rPr>
                            </m:ctrlPr>
                          </m:sSupPr>
                          <m:e>
                            <m:r>
                              <m:rPr>
                                <m:sty m:val="p"/>
                              </m:rPr>
                              <a:rPr lang="en-GB">
                                <a:solidFill>
                                  <a:srgbClr val="FFFF00"/>
                                </a:solidFill>
                                <a:latin typeface="Cambria Math" panose="02040503050406030204" pitchFamily="18" charset="0"/>
                              </a:rPr>
                              <m:t>e</m:t>
                            </m:r>
                          </m:e>
                          <m:sup>
                            <m:r>
                              <a:rPr lang="en-GB">
                                <a:solidFill>
                                  <a:srgbClr val="FFFF00"/>
                                </a:solidFill>
                                <a:latin typeface="Cambria Math" panose="02040503050406030204" pitchFamily="18" charset="0"/>
                              </a:rPr>
                              <m:t>(</m:t>
                            </m:r>
                            <m:r>
                              <a:rPr lang="en-GB" i="1">
                                <a:solidFill>
                                  <a:srgbClr val="FFFF00"/>
                                </a:solidFill>
                                <a:latin typeface="Cambria Math" panose="02040503050406030204" pitchFamily="18" charset="0"/>
                              </a:rPr>
                              <m:t>− </m:t>
                            </m:r>
                            <m:f>
                              <m:fPr>
                                <m:ctrlPr>
                                  <a:rPr lang="en-US" i="1">
                                    <a:solidFill>
                                      <a:srgbClr val="FFFF00"/>
                                    </a:solidFill>
                                    <a:latin typeface="Cambria Math" panose="02040503050406030204" pitchFamily="18" charset="0"/>
                                  </a:rPr>
                                </m:ctrlPr>
                              </m:fPr>
                              <m:num>
                                <m:sSup>
                                  <m:sSupPr>
                                    <m:ctrlPr>
                                      <a:rPr lang="en-US" i="1">
                                        <a:solidFill>
                                          <a:srgbClr val="FFFF00"/>
                                        </a:solidFill>
                                        <a:latin typeface="Cambria Math" panose="02040503050406030204" pitchFamily="18" charset="0"/>
                                      </a:rPr>
                                    </m:ctrlPr>
                                  </m:sSupPr>
                                  <m:e>
                                    <m:r>
                                      <a:rPr lang="en-GB" i="1">
                                        <a:solidFill>
                                          <a:srgbClr val="FFFF00"/>
                                        </a:solidFill>
                                        <a:latin typeface="Cambria Math" panose="02040503050406030204" pitchFamily="18" charset="0"/>
                                      </a:rPr>
                                      <m:t>(</m:t>
                                    </m:r>
                                    <m:r>
                                      <a:rPr lang="en-GB" i="1">
                                        <a:solidFill>
                                          <a:srgbClr val="FFFF00"/>
                                        </a:solidFill>
                                        <a:latin typeface="Cambria Math" panose="02040503050406030204" pitchFamily="18" charset="0"/>
                                      </a:rPr>
                                      <m:t>𝑥</m:t>
                                    </m:r>
                                    <m:r>
                                      <a:rPr lang="en-GB" i="1">
                                        <a:solidFill>
                                          <a:srgbClr val="FFFF00"/>
                                        </a:solidFill>
                                        <a:latin typeface="Cambria Math" panose="02040503050406030204" pitchFamily="18" charset="0"/>
                                      </a:rPr>
                                      <m:t>−</m:t>
                                    </m:r>
                                    <m:sSup>
                                      <m:sSupPr>
                                        <m:ctrlPr>
                                          <a:rPr lang="en-US" i="1">
                                            <a:solidFill>
                                              <a:srgbClr val="FFFF00"/>
                                            </a:solidFill>
                                            <a:latin typeface="Cambria Math" panose="02040503050406030204" pitchFamily="18" charset="0"/>
                                          </a:rPr>
                                        </m:ctrlPr>
                                      </m:sSupPr>
                                      <m:e>
                                        <m:r>
                                          <a:rPr lang="en-GB" i="1">
                                            <a:solidFill>
                                              <a:srgbClr val="FFFF00"/>
                                            </a:solidFill>
                                            <a:latin typeface="Cambria Math" panose="02040503050406030204" pitchFamily="18" charset="0"/>
                                          </a:rPr>
                                          <m:t>𝑥</m:t>
                                        </m:r>
                                      </m:e>
                                      <m:sup>
                                        <m:r>
                                          <a:rPr lang="en-GB" i="1">
                                            <a:solidFill>
                                              <a:srgbClr val="FFFF00"/>
                                            </a:solidFill>
                                            <a:latin typeface="Cambria Math" panose="02040503050406030204" pitchFamily="18" charset="0"/>
                                          </a:rPr>
                                          <m:t>′</m:t>
                                        </m:r>
                                      </m:sup>
                                    </m:sSup>
                                    <m:r>
                                      <a:rPr lang="en-GB" i="1">
                                        <a:solidFill>
                                          <a:srgbClr val="FFFF00"/>
                                        </a:solidFill>
                                        <a:latin typeface="Cambria Math" panose="02040503050406030204" pitchFamily="18" charset="0"/>
                                      </a:rPr>
                                      <m:t>)</m:t>
                                    </m:r>
                                  </m:e>
                                  <m:sup>
                                    <m:r>
                                      <a:rPr lang="en-GB" i="1">
                                        <a:solidFill>
                                          <a:srgbClr val="FFFF00"/>
                                        </a:solidFill>
                                        <a:latin typeface="Cambria Math" panose="02040503050406030204" pitchFamily="18" charset="0"/>
                                      </a:rPr>
                                      <m:t>2  </m:t>
                                    </m:r>
                                  </m:sup>
                                </m:sSup>
                              </m:num>
                              <m:den>
                                <m:r>
                                  <a:rPr lang="en-GB" i="1">
                                    <a:solidFill>
                                      <a:srgbClr val="FFFF00"/>
                                    </a:solidFill>
                                    <a:latin typeface="Cambria Math" panose="02040503050406030204" pitchFamily="18" charset="0"/>
                                  </a:rPr>
                                  <m:t>4</m:t>
                                </m:r>
                                <m:r>
                                  <a:rPr lang="en-GB" i="1">
                                    <a:solidFill>
                                      <a:srgbClr val="FFFF00"/>
                                    </a:solidFill>
                                    <a:latin typeface="Cambria Math" panose="02040503050406030204" pitchFamily="18" charset="0"/>
                                  </a:rPr>
                                  <m:t>𝛼</m:t>
                                </m:r>
                                <m:r>
                                  <a:rPr lang="en-GB" i="1">
                                    <a:solidFill>
                                      <a:srgbClr val="FFFF00"/>
                                    </a:solidFill>
                                    <a:latin typeface="Cambria Math" panose="02040503050406030204" pitchFamily="18" charset="0"/>
                                  </a:rPr>
                                  <m:t>(</m:t>
                                </m:r>
                                <m:r>
                                  <a:rPr lang="en-GB" i="1">
                                    <a:solidFill>
                                      <a:srgbClr val="FFFF00"/>
                                    </a:solidFill>
                                    <a:latin typeface="Cambria Math" panose="02040503050406030204" pitchFamily="18" charset="0"/>
                                  </a:rPr>
                                  <m:t>𝑡</m:t>
                                </m:r>
                                <m:r>
                                  <a:rPr lang="en-GB" i="1">
                                    <a:solidFill>
                                      <a:srgbClr val="FFFF00"/>
                                    </a:solidFill>
                                    <a:latin typeface="Cambria Math" panose="02040503050406030204" pitchFamily="18" charset="0"/>
                                  </a:rPr>
                                  <m:t>−</m:t>
                                </m:r>
                                <m:sSup>
                                  <m:sSupPr>
                                    <m:ctrlPr>
                                      <a:rPr lang="en-US" i="1">
                                        <a:solidFill>
                                          <a:srgbClr val="FFFF00"/>
                                        </a:solidFill>
                                        <a:latin typeface="Cambria Math" panose="02040503050406030204" pitchFamily="18" charset="0"/>
                                      </a:rPr>
                                    </m:ctrlPr>
                                  </m:sSupPr>
                                  <m:e>
                                    <m:r>
                                      <a:rPr lang="en-GB" i="1">
                                        <a:solidFill>
                                          <a:srgbClr val="FFFF00"/>
                                        </a:solidFill>
                                        <a:latin typeface="Cambria Math" panose="02040503050406030204" pitchFamily="18" charset="0"/>
                                      </a:rPr>
                                      <m:t>𝑡</m:t>
                                    </m:r>
                                  </m:e>
                                  <m:sup>
                                    <m:r>
                                      <a:rPr lang="en-GB" i="1">
                                        <a:solidFill>
                                          <a:srgbClr val="FFFF00"/>
                                        </a:solidFill>
                                        <a:latin typeface="Cambria Math" panose="02040503050406030204" pitchFamily="18" charset="0"/>
                                      </a:rPr>
                                      <m:t>′</m:t>
                                    </m:r>
                                  </m:sup>
                                </m:sSup>
                                <m:r>
                                  <a:rPr lang="en-GB" i="1">
                                    <a:solidFill>
                                      <a:srgbClr val="FFFF00"/>
                                    </a:solidFill>
                                    <a:latin typeface="Cambria Math" panose="02040503050406030204" pitchFamily="18" charset="0"/>
                                  </a:rPr>
                                  <m:t>)</m:t>
                                </m:r>
                              </m:den>
                            </m:f>
                            <m:r>
                              <a:rPr lang="en-GB">
                                <a:solidFill>
                                  <a:srgbClr val="FFFF00"/>
                                </a:solidFill>
                                <a:latin typeface="Cambria Math" panose="02040503050406030204" pitchFamily="18" charset="0"/>
                              </a:rPr>
                              <m:t>) </m:t>
                            </m:r>
                          </m:sup>
                        </m:sSup>
                      </m:e>
                    </m:nary>
                    <m:r>
                      <a:rPr lang="en-GB" i="1">
                        <a:solidFill>
                          <a:srgbClr val="FFFF00"/>
                        </a:solidFill>
                        <a:latin typeface="Cambria Math" panose="02040503050406030204" pitchFamily="18" charset="0"/>
                      </a:rPr>
                      <m:t>×     [</m:t>
                    </m:r>
                    <m:sSup>
                      <m:sSupPr>
                        <m:ctrlPr>
                          <a:rPr lang="en-US" i="1">
                            <a:solidFill>
                              <a:srgbClr val="FFFF00"/>
                            </a:solidFill>
                            <a:latin typeface="Cambria Math" panose="02040503050406030204" pitchFamily="18" charset="0"/>
                          </a:rPr>
                        </m:ctrlPr>
                      </m:sSupPr>
                      <m:e>
                        <m:r>
                          <a:rPr lang="en-GB" i="1">
                            <a:solidFill>
                              <a:srgbClr val="FFFF00"/>
                            </a:solidFill>
                            <a:latin typeface="Cambria Math" panose="02040503050406030204" pitchFamily="18" charset="0"/>
                          </a:rPr>
                          <m:t>𝑒</m:t>
                        </m:r>
                      </m:e>
                      <m:sup>
                        <m:d>
                          <m:dPr>
                            <m:ctrlPr>
                              <a:rPr lang="en-US" i="1">
                                <a:solidFill>
                                  <a:srgbClr val="FFFF00"/>
                                </a:solidFill>
                                <a:latin typeface="Cambria Math" panose="02040503050406030204" pitchFamily="18" charset="0"/>
                              </a:rPr>
                            </m:ctrlPr>
                          </m:dPr>
                          <m:e>
                            <m:r>
                              <m:rPr>
                                <m:sty m:val="p"/>
                              </m:rPr>
                              <a:rPr lang="en-GB">
                                <a:solidFill>
                                  <a:srgbClr val="FFFF00"/>
                                </a:solidFill>
                                <a:latin typeface="Cambria Math" panose="02040503050406030204" pitchFamily="18" charset="0"/>
                              </a:rPr>
                              <m:t>a</m:t>
                            </m:r>
                            <m:sSup>
                              <m:sSupPr>
                                <m:ctrlPr>
                                  <a:rPr lang="en-US" i="1">
                                    <a:solidFill>
                                      <a:srgbClr val="FFFF00"/>
                                    </a:solidFill>
                                    <a:latin typeface="Cambria Math" panose="02040503050406030204" pitchFamily="18" charset="0"/>
                                  </a:rPr>
                                </m:ctrlPr>
                              </m:sSupPr>
                              <m:e>
                                <m:sSup>
                                  <m:sSupPr>
                                    <m:ctrlPr>
                                      <a:rPr lang="en-US" i="1">
                                        <a:solidFill>
                                          <a:srgbClr val="FFFF00"/>
                                        </a:solidFill>
                                        <a:latin typeface="Cambria Math" panose="02040503050406030204" pitchFamily="18" charset="0"/>
                                      </a:rPr>
                                    </m:ctrlPr>
                                  </m:sSupPr>
                                  <m:e>
                                    <m:r>
                                      <m:rPr>
                                        <m:sty m:val="p"/>
                                      </m:rPr>
                                      <a:rPr lang="en-GB">
                                        <a:solidFill>
                                          <a:srgbClr val="FFFF00"/>
                                        </a:solidFill>
                                        <a:latin typeface="Cambria Math" panose="02040503050406030204" pitchFamily="18" charset="0"/>
                                      </a:rPr>
                                      <m:t>x</m:t>
                                    </m:r>
                                  </m:e>
                                  <m:sup>
                                    <m:r>
                                      <a:rPr lang="en-GB" i="1">
                                        <a:solidFill>
                                          <a:srgbClr val="FFFF00"/>
                                        </a:solidFill>
                                        <a:latin typeface="Cambria Math" panose="02040503050406030204" pitchFamily="18" charset="0"/>
                                      </a:rPr>
                                      <m:t>′</m:t>
                                    </m:r>
                                  </m:sup>
                                </m:sSup>
                              </m:e>
                              <m:sup>
                                <m:r>
                                  <a:rPr lang="en-GB">
                                    <a:solidFill>
                                      <a:srgbClr val="FFFF00"/>
                                    </a:solidFill>
                                    <a:latin typeface="Cambria Math" panose="02040503050406030204" pitchFamily="18" charset="0"/>
                                  </a:rPr>
                                  <m:t>2</m:t>
                                </m:r>
                              </m:sup>
                            </m:sSup>
                          </m:e>
                        </m:d>
                      </m:sup>
                    </m:sSup>
                  </m:oMath>
                </a14:m>
                <a:r>
                  <a:rPr lang="en-GB" dirty="0">
                    <a:solidFill>
                      <a:srgbClr val="FFFF00"/>
                    </a:solidFill>
                  </a:rPr>
                  <a:t> d</a:t>
                </a:r>
                <a14:m>
                  <m:oMath xmlns:m="http://schemas.openxmlformats.org/officeDocument/2006/math">
                    <m:sSup>
                      <m:sSupPr>
                        <m:ctrlPr>
                          <a:rPr lang="en-US" i="1">
                            <a:solidFill>
                              <a:srgbClr val="FFFF00"/>
                            </a:solidFill>
                            <a:latin typeface="Cambria Math" panose="02040503050406030204" pitchFamily="18" charset="0"/>
                          </a:rPr>
                        </m:ctrlPr>
                      </m:sSupPr>
                      <m:e>
                        <m:r>
                          <a:rPr lang="en-GB" i="1">
                            <a:solidFill>
                              <a:srgbClr val="FFFF00"/>
                            </a:solidFill>
                            <a:latin typeface="Cambria Math" panose="02040503050406030204" pitchFamily="18" charset="0"/>
                          </a:rPr>
                          <m:t>𝑥</m:t>
                        </m:r>
                      </m:e>
                      <m:sup>
                        <m:r>
                          <a:rPr lang="en-GB" i="1">
                            <a:solidFill>
                              <a:srgbClr val="FFFF00"/>
                            </a:solidFill>
                            <a:latin typeface="Cambria Math" panose="02040503050406030204" pitchFamily="18" charset="0"/>
                          </a:rPr>
                          <m:t>′</m:t>
                        </m:r>
                      </m:sup>
                    </m:sSup>
                  </m:oMath>
                </a14:m>
                <a:endParaRPr lang="en-US" dirty="0">
                  <a:solidFill>
                    <a:srgbClr val="FFFF00"/>
                  </a:solidFill>
                </a:endParaRPr>
              </a:p>
              <a:p>
                <a:r>
                  <a:rPr lang="en-GB" dirty="0">
                    <a:solidFill>
                      <a:srgbClr val="FFFF00"/>
                    </a:solidFill>
                  </a:rPr>
                  <a:t>= [D-</a:t>
                </a:r>
                <a14:m>
                  <m:oMath xmlns:m="http://schemas.openxmlformats.org/officeDocument/2006/math">
                    <m:f>
                      <m:fPr>
                        <m:ctrlPr>
                          <a:rPr lang="en-US" i="1">
                            <a:solidFill>
                              <a:srgbClr val="FFFF00"/>
                            </a:solidFill>
                            <a:latin typeface="Cambria Math" panose="02040503050406030204" pitchFamily="18" charset="0"/>
                          </a:rPr>
                        </m:ctrlPr>
                      </m:fPr>
                      <m:num>
                        <m:sSup>
                          <m:sSupPr>
                            <m:ctrlPr>
                              <a:rPr lang="en-US" i="1">
                                <a:solidFill>
                                  <a:srgbClr val="FFFF00"/>
                                </a:solidFill>
                                <a:latin typeface="Cambria Math" panose="02040503050406030204" pitchFamily="18" charset="0"/>
                              </a:rPr>
                            </m:ctrlPr>
                          </m:sSupPr>
                          <m:e>
                            <m:r>
                              <a:rPr lang="en-GB" i="1">
                                <a:solidFill>
                                  <a:srgbClr val="FFFF00"/>
                                </a:solidFill>
                                <a:latin typeface="Cambria Math" panose="02040503050406030204" pitchFamily="18" charset="0"/>
                              </a:rPr>
                              <m:t>(</m:t>
                            </m:r>
                            <m:r>
                              <a:rPr lang="en-GB" i="1">
                                <a:solidFill>
                                  <a:srgbClr val="FFFF00"/>
                                </a:solidFill>
                                <a:latin typeface="Cambria Math" panose="02040503050406030204" pitchFamily="18" charset="0"/>
                              </a:rPr>
                              <m:t>𝑥</m:t>
                            </m:r>
                            <m:r>
                              <a:rPr lang="en-GB" i="1">
                                <a:solidFill>
                                  <a:srgbClr val="FFFF00"/>
                                </a:solidFill>
                                <a:latin typeface="Cambria Math" panose="02040503050406030204" pitchFamily="18" charset="0"/>
                              </a:rPr>
                              <m:t>−</m:t>
                            </m:r>
                            <m:r>
                              <a:rPr lang="en-GB" i="1">
                                <a:solidFill>
                                  <a:srgbClr val="FFFF00"/>
                                </a:solidFill>
                                <a:latin typeface="Cambria Math" panose="02040503050406030204" pitchFamily="18" charset="0"/>
                              </a:rPr>
                              <m:t>𝐷</m:t>
                            </m:r>
                            <m:r>
                              <a:rPr lang="en-GB" i="1">
                                <a:solidFill>
                                  <a:srgbClr val="FFFF00"/>
                                </a:solidFill>
                                <a:latin typeface="Cambria Math" panose="02040503050406030204" pitchFamily="18" charset="0"/>
                              </a:rPr>
                              <m:t>)</m:t>
                            </m:r>
                          </m:e>
                          <m:sup>
                            <m:r>
                              <a:rPr lang="en-GB" i="1">
                                <a:solidFill>
                                  <a:srgbClr val="FFFF00"/>
                                </a:solidFill>
                                <a:latin typeface="Cambria Math" panose="02040503050406030204" pitchFamily="18" charset="0"/>
                              </a:rPr>
                              <m:t>3</m:t>
                            </m:r>
                          </m:sup>
                        </m:sSup>
                      </m:num>
                      <m:den>
                        <m:r>
                          <a:rPr lang="en-GB" i="1">
                            <a:solidFill>
                              <a:srgbClr val="FFFF00"/>
                            </a:solidFill>
                            <a:latin typeface="Cambria Math" panose="02040503050406030204" pitchFamily="18" charset="0"/>
                          </a:rPr>
                          <m:t>12</m:t>
                        </m:r>
                        <m:r>
                          <a:rPr lang="en-GB" i="1">
                            <a:solidFill>
                              <a:srgbClr val="FFFF00"/>
                            </a:solidFill>
                            <a:latin typeface="Cambria Math" panose="02040503050406030204" pitchFamily="18" charset="0"/>
                          </a:rPr>
                          <m:t>𝛼</m:t>
                        </m:r>
                        <m:r>
                          <a:rPr lang="en-GB" i="1">
                            <a:solidFill>
                              <a:srgbClr val="FFFF00"/>
                            </a:solidFill>
                            <a:latin typeface="Cambria Math" panose="02040503050406030204" pitchFamily="18" charset="0"/>
                          </a:rPr>
                          <m:t>(</m:t>
                        </m:r>
                        <m:r>
                          <a:rPr lang="en-GB" i="1">
                            <a:solidFill>
                              <a:srgbClr val="FFFF00"/>
                            </a:solidFill>
                            <a:latin typeface="Cambria Math" panose="02040503050406030204" pitchFamily="18" charset="0"/>
                          </a:rPr>
                          <m:t>𝑡</m:t>
                        </m:r>
                        <m:r>
                          <a:rPr lang="en-GB" i="1">
                            <a:solidFill>
                              <a:srgbClr val="FFFF00"/>
                            </a:solidFill>
                            <a:latin typeface="Cambria Math" panose="02040503050406030204" pitchFamily="18" charset="0"/>
                          </a:rPr>
                          <m:t>−</m:t>
                        </m:r>
                        <m:sSup>
                          <m:sSupPr>
                            <m:ctrlPr>
                              <a:rPr lang="en-US" i="1">
                                <a:solidFill>
                                  <a:srgbClr val="FFFF00"/>
                                </a:solidFill>
                                <a:latin typeface="Cambria Math" panose="02040503050406030204" pitchFamily="18" charset="0"/>
                              </a:rPr>
                            </m:ctrlPr>
                          </m:sSupPr>
                          <m:e>
                            <m:r>
                              <a:rPr lang="en-GB" i="1">
                                <a:solidFill>
                                  <a:srgbClr val="FFFF00"/>
                                </a:solidFill>
                                <a:latin typeface="Cambria Math" panose="02040503050406030204" pitchFamily="18" charset="0"/>
                              </a:rPr>
                              <m:t>𝑡</m:t>
                            </m:r>
                          </m:e>
                          <m:sup>
                            <m:r>
                              <a:rPr lang="en-GB" i="1">
                                <a:solidFill>
                                  <a:srgbClr val="FFFF00"/>
                                </a:solidFill>
                                <a:latin typeface="Cambria Math" panose="02040503050406030204" pitchFamily="18" charset="0"/>
                              </a:rPr>
                              <m:t>′</m:t>
                            </m:r>
                          </m:sup>
                        </m:sSup>
                        <m:r>
                          <a:rPr lang="en-GB" i="1">
                            <a:solidFill>
                              <a:srgbClr val="FFFF00"/>
                            </a:solidFill>
                            <a:latin typeface="Cambria Math" panose="02040503050406030204" pitchFamily="18" charset="0"/>
                          </a:rPr>
                          <m:t>)</m:t>
                        </m:r>
                      </m:den>
                    </m:f>
                    <m:r>
                      <a:rPr lang="en-GB" i="1">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sSup>
                          <m:sSupPr>
                            <m:ctrlPr>
                              <a:rPr lang="en-US" i="1">
                                <a:solidFill>
                                  <a:srgbClr val="FFFF00"/>
                                </a:solidFill>
                                <a:latin typeface="Cambria Math" panose="02040503050406030204" pitchFamily="18" charset="0"/>
                              </a:rPr>
                            </m:ctrlPr>
                          </m:sSupPr>
                          <m:e>
                            <m:r>
                              <a:rPr lang="en-GB" i="1">
                                <a:solidFill>
                                  <a:srgbClr val="FFFF00"/>
                                </a:solidFill>
                                <a:latin typeface="Cambria Math" panose="02040503050406030204" pitchFamily="18" charset="0"/>
                              </a:rPr>
                              <m:t>𝐷</m:t>
                            </m:r>
                          </m:e>
                          <m:sup>
                            <m:r>
                              <a:rPr lang="en-GB" i="1">
                                <a:solidFill>
                                  <a:srgbClr val="FFFF00"/>
                                </a:solidFill>
                                <a:latin typeface="Cambria Math" panose="02040503050406030204" pitchFamily="18" charset="0"/>
                              </a:rPr>
                              <m:t>3</m:t>
                            </m:r>
                          </m:sup>
                        </m:sSup>
                      </m:num>
                      <m:den>
                        <m:r>
                          <a:rPr lang="en-GB" i="1">
                            <a:solidFill>
                              <a:srgbClr val="FFFF00"/>
                            </a:solidFill>
                            <a:latin typeface="Cambria Math" panose="02040503050406030204" pitchFamily="18" charset="0"/>
                          </a:rPr>
                          <m:t>3</m:t>
                        </m:r>
                      </m:den>
                    </m:f>
                    <m:r>
                      <a:rPr lang="en-GB" i="1">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sSup>
                          <m:sSupPr>
                            <m:ctrlPr>
                              <a:rPr lang="en-US" i="1">
                                <a:solidFill>
                                  <a:srgbClr val="FFFF00"/>
                                </a:solidFill>
                                <a:latin typeface="Cambria Math" panose="02040503050406030204" pitchFamily="18" charset="0"/>
                              </a:rPr>
                            </m:ctrlPr>
                          </m:sSupPr>
                          <m:e>
                            <m:r>
                              <a:rPr lang="en-GB" i="1">
                                <a:solidFill>
                                  <a:srgbClr val="FFFF00"/>
                                </a:solidFill>
                                <a:latin typeface="Cambria Math" panose="02040503050406030204" pitchFamily="18" charset="0"/>
                              </a:rPr>
                              <m:t>(</m:t>
                            </m:r>
                            <m:r>
                              <a:rPr lang="en-GB" i="1">
                                <a:solidFill>
                                  <a:srgbClr val="FFFF00"/>
                                </a:solidFill>
                                <a:latin typeface="Cambria Math" panose="02040503050406030204" pitchFamily="18" charset="0"/>
                              </a:rPr>
                              <m:t>𝐷</m:t>
                            </m:r>
                            <m:r>
                              <a:rPr lang="en-GB" i="1">
                                <a:solidFill>
                                  <a:srgbClr val="FFFF00"/>
                                </a:solidFill>
                                <a:latin typeface="Cambria Math" panose="02040503050406030204" pitchFamily="18" charset="0"/>
                              </a:rPr>
                              <m:t>)</m:t>
                            </m:r>
                          </m:e>
                          <m:sup>
                            <m:r>
                              <a:rPr lang="en-GB" i="1">
                                <a:solidFill>
                                  <a:srgbClr val="FFFF00"/>
                                </a:solidFill>
                                <a:latin typeface="Cambria Math" panose="02040503050406030204" pitchFamily="18" charset="0"/>
                              </a:rPr>
                              <m:t>3</m:t>
                            </m:r>
                          </m:sup>
                        </m:sSup>
                      </m:num>
                      <m:den>
                        <m:r>
                          <a:rPr lang="en-GB" i="1">
                            <a:solidFill>
                              <a:srgbClr val="FFFF00"/>
                            </a:solidFill>
                            <a:latin typeface="Cambria Math" panose="02040503050406030204" pitchFamily="18" charset="0"/>
                          </a:rPr>
                          <m:t>12</m:t>
                        </m:r>
                        <m:r>
                          <a:rPr lang="en-GB" i="1">
                            <a:solidFill>
                              <a:srgbClr val="FFFF00"/>
                            </a:solidFill>
                            <a:latin typeface="Cambria Math" panose="02040503050406030204" pitchFamily="18" charset="0"/>
                          </a:rPr>
                          <m:t>𝛼</m:t>
                        </m:r>
                        <m:r>
                          <a:rPr lang="en-GB" i="1">
                            <a:solidFill>
                              <a:srgbClr val="FFFF00"/>
                            </a:solidFill>
                            <a:latin typeface="Cambria Math" panose="02040503050406030204" pitchFamily="18" charset="0"/>
                          </a:rPr>
                          <m:t>(</m:t>
                        </m:r>
                        <m:r>
                          <a:rPr lang="en-GB" i="1">
                            <a:solidFill>
                              <a:srgbClr val="FFFF00"/>
                            </a:solidFill>
                            <a:latin typeface="Cambria Math" panose="02040503050406030204" pitchFamily="18" charset="0"/>
                          </a:rPr>
                          <m:t>𝑡</m:t>
                        </m:r>
                        <m:r>
                          <a:rPr lang="en-GB" i="1">
                            <a:solidFill>
                              <a:srgbClr val="FFFF00"/>
                            </a:solidFill>
                            <a:latin typeface="Cambria Math" panose="02040503050406030204" pitchFamily="18" charset="0"/>
                          </a:rPr>
                          <m:t>−</m:t>
                        </m:r>
                        <m:sSup>
                          <m:sSupPr>
                            <m:ctrlPr>
                              <a:rPr lang="en-US" i="1">
                                <a:solidFill>
                                  <a:srgbClr val="FFFF00"/>
                                </a:solidFill>
                                <a:latin typeface="Cambria Math" panose="02040503050406030204" pitchFamily="18" charset="0"/>
                              </a:rPr>
                            </m:ctrlPr>
                          </m:sSupPr>
                          <m:e>
                            <m:r>
                              <a:rPr lang="en-GB" i="1">
                                <a:solidFill>
                                  <a:srgbClr val="FFFF00"/>
                                </a:solidFill>
                                <a:latin typeface="Cambria Math" panose="02040503050406030204" pitchFamily="18" charset="0"/>
                              </a:rPr>
                              <m:t>𝑡</m:t>
                            </m:r>
                          </m:e>
                          <m:sup>
                            <m:r>
                              <a:rPr lang="en-GB" i="1">
                                <a:solidFill>
                                  <a:srgbClr val="FFFF00"/>
                                </a:solidFill>
                                <a:latin typeface="Cambria Math" panose="02040503050406030204" pitchFamily="18" charset="0"/>
                              </a:rPr>
                              <m:t>′</m:t>
                            </m:r>
                          </m:sup>
                        </m:sSup>
                        <m:r>
                          <a:rPr lang="en-GB" i="1">
                            <a:solidFill>
                              <a:srgbClr val="FFFF00"/>
                            </a:solidFill>
                            <a:latin typeface="Cambria Math" panose="02040503050406030204" pitchFamily="18" charset="0"/>
                          </a:rPr>
                          <m:t>)</m:t>
                        </m:r>
                      </m:den>
                    </m:f>
                    <m:r>
                      <a:rPr lang="en-GB" i="1">
                        <a:solidFill>
                          <a:srgbClr val="FFFF00"/>
                        </a:solidFill>
                        <a:latin typeface="Cambria Math" panose="02040503050406030204" pitchFamily="18" charset="0"/>
                      </a:rPr>
                      <m:t>−1</m:t>
                    </m:r>
                  </m:oMath>
                </a14:m>
                <a:r>
                  <a:rPr lang="en-GB" dirty="0">
                    <a:solidFill>
                      <a:srgbClr val="FFFF00"/>
                    </a:solidFill>
                  </a:rPr>
                  <a:t>]</a:t>
                </a:r>
                <a:endParaRPr lang="en-US" dirty="0">
                  <a:solidFill>
                    <a:srgbClr val="FFFF0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85749" y="1234441"/>
                <a:ext cx="8641081" cy="5394960"/>
              </a:xfrm>
              <a:blipFill rotWithShape="0">
                <a:blip r:embed="rId3"/>
                <a:stretch>
                  <a:fillRect l="-353" t="-678"/>
                </a:stretch>
              </a:blipFill>
            </p:spPr>
            <p:txBody>
              <a:bodyPr/>
              <a:lstStyle/>
              <a:p>
                <a:r>
                  <a:rPr lang="en-US">
                    <a:noFill/>
                  </a:rPr>
                  <a:t> </a:t>
                </a:r>
              </a:p>
            </p:txBody>
          </p:sp>
        </mc:Fallback>
      </mc:AlternateContent>
      <p:sp>
        <p:nvSpPr>
          <p:cNvPr id="4" name="Footer Placeholder 3"/>
          <p:cNvSpPr>
            <a:spLocks noGrp="1"/>
          </p:cNvSpPr>
          <p:nvPr>
            <p:ph type="ftr" sz="quarter" idx="11"/>
          </p:nvPr>
        </p:nvSpPr>
        <p:spPr>
          <a:xfrm rot="5400000">
            <a:off x="6987715" y="1938595"/>
            <a:ext cx="3859795" cy="228660"/>
          </a:xfrm>
        </p:spPr>
        <p:txBody>
          <a:bodyPr/>
          <a:lstStyle/>
          <a:p>
            <a:r>
              <a:rPr lang="en-US" i="1" dirty="0" smtClean="0"/>
              <a:t>Dr. N K SINGH</a:t>
            </a:r>
            <a:endParaRPr lang="en-US" i="1"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18</a:t>
            </a:fld>
            <a:endParaRPr lang="en-US" dirty="0"/>
          </a:p>
        </p:txBody>
      </p:sp>
    </p:spTree>
    <p:extLst>
      <p:ext uri="{BB962C8B-B14F-4D97-AF65-F5344CB8AC3E}">
        <p14:creationId xmlns:p14="http://schemas.microsoft.com/office/powerpoint/2010/main" xmlns="" val="1731256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Prediction of HAZ width</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827700" y="2448560"/>
                <a:ext cx="7787980" cy="4124960"/>
              </a:xfrm>
            </p:spPr>
            <p:txBody>
              <a:bodyPr/>
              <a:lstStyle/>
              <a:p>
                <a:pPr marL="0" indent="0">
                  <a:buNone/>
                </a:pPr>
                <a:r>
                  <a:rPr lang="en-GB" dirty="0" smtClean="0"/>
                  <a:t>HAZ </a:t>
                </a:r>
                <a:r>
                  <a:rPr lang="en-GB" dirty="0"/>
                  <a:t>width of a C-</a:t>
                </a:r>
                <a:r>
                  <a:rPr lang="en-GB" dirty="0" err="1"/>
                  <a:t>Mn</a:t>
                </a:r>
                <a:r>
                  <a:rPr lang="en-GB" dirty="0"/>
                  <a:t> steel is the region heated from lower critical temperature (i.e., 723</a:t>
                </a:r>
                <a14:m>
                  <m:oMath xmlns:m="http://schemas.openxmlformats.org/officeDocument/2006/math">
                    <m:r>
                      <a:rPr lang="en-GB" i="1"/>
                      <m:t>℃</m:t>
                    </m:r>
                  </m:oMath>
                </a14:m>
                <a:r>
                  <a:rPr lang="en-GB" dirty="0"/>
                  <a:t> ) to the temperature just below the melting point temperature of welded materials (i.e. 1464</a:t>
                </a:r>
                <a14:m>
                  <m:oMath xmlns:m="http://schemas.openxmlformats.org/officeDocument/2006/math">
                    <m:r>
                      <a:rPr lang="en-GB" i="1"/>
                      <m:t>℃</m:t>
                    </m:r>
                  </m:oMath>
                </a14:m>
                <a:r>
                  <a:rPr lang="en-GB" dirty="0"/>
                  <a:t>). Putting these values in the equation (11) HAZ width(s) can be calculated at z=0, x=v</a:t>
                </a:r>
                <a14:m>
                  <m:oMath xmlns:m="http://schemas.openxmlformats.org/officeDocument/2006/math">
                    <m:sSup>
                      <m:sSupPr>
                        <m:ctrlPr>
                          <a:rPr lang="en-US" i="1"/>
                        </m:ctrlPr>
                      </m:sSupPr>
                      <m:e>
                        <m:r>
                          <a:rPr lang="en-GB" i="1"/>
                          <m:t>𝑡</m:t>
                        </m:r>
                      </m:e>
                      <m:sup>
                        <m:r>
                          <a:rPr lang="en-GB" i="1"/>
                          <m:t>′</m:t>
                        </m:r>
                      </m:sup>
                    </m:sSup>
                  </m:oMath>
                </a14:m>
                <a:r>
                  <a:rPr lang="en-GB" dirty="0"/>
                  <a:t>, (where, v=30cm/min), t=</a:t>
                </a:r>
                <a14:m>
                  <m:oMath xmlns:m="http://schemas.openxmlformats.org/officeDocument/2006/math">
                    <m:sSup>
                      <m:sSupPr>
                        <m:ctrlPr>
                          <a:rPr lang="en-US" i="1"/>
                        </m:ctrlPr>
                      </m:sSupPr>
                      <m:e>
                        <m:r>
                          <a:rPr lang="en-GB" i="1"/>
                          <m:t>𝑡</m:t>
                        </m:r>
                      </m:e>
                      <m:sup>
                        <m:r>
                          <a:rPr lang="en-GB" i="1"/>
                          <m:t>′</m:t>
                        </m:r>
                      </m:sup>
                    </m:sSup>
                    <m:r>
                      <a:rPr lang="en-GB"/>
                      <m:t> </m:t>
                    </m:r>
                  </m:oMath>
                </a14:m>
                <a:r>
                  <a:rPr lang="en-GB" strike="sngStrike" dirty="0"/>
                  <a:t>=</a:t>
                </a:r>
                <a:r>
                  <a:rPr lang="en-GB" dirty="0"/>
                  <a:t> travel time=60 sec, of electrode. Comparison between computed and experimental data for HAZ width which is described in figure-2</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27700" y="2448560"/>
                <a:ext cx="7787980" cy="4124960"/>
              </a:xfrm>
              <a:blipFill rotWithShape="0">
                <a:blip r:embed="rId2"/>
                <a:stretch>
                  <a:fillRect l="-861" t="-888" r="-148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Dr. N K SINGH</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19</a:t>
            </a:fld>
            <a:endParaRPr lang="en-US" dirty="0"/>
          </a:p>
        </p:txBody>
      </p:sp>
    </p:spTree>
    <p:extLst>
      <p:ext uri="{BB962C8B-B14F-4D97-AF65-F5344CB8AC3E}">
        <p14:creationId xmlns:p14="http://schemas.microsoft.com/office/powerpoint/2010/main" xmlns="" val="608344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29600" cy="1143000"/>
          </a:xfrm>
        </p:spPr>
        <p:txBody>
          <a:bodyPr/>
          <a:lstStyle/>
          <a:p>
            <a:pPr>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571500" y="1179443"/>
            <a:ext cx="7972425" cy="487528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algn="just">
              <a:buFont typeface="Arial" charset="0"/>
              <a:buNone/>
              <a:defRPr/>
            </a:pPr>
            <a:r>
              <a:rPr lang="en-US" sz="2000" dirty="0" smtClean="0">
                <a:solidFill>
                  <a:srgbClr val="7030A0"/>
                </a:solidFill>
                <a:latin typeface="Calibri" pitchFamily="34" charset="0"/>
              </a:rPr>
              <a:t>      OMICS Group International is a pioneer and leading science event organizer, which publishes around 400 open access journals and conducts over 300 Medical, Clinical, Engineering, Life Sciences, </a:t>
            </a:r>
            <a:r>
              <a:rPr lang="en-US" sz="2000" dirty="0" err="1" smtClean="0">
                <a:solidFill>
                  <a:srgbClr val="7030A0"/>
                </a:solidFill>
                <a:latin typeface="Calibri" pitchFamily="34" charset="0"/>
              </a:rPr>
              <a:t>Phrama</a:t>
            </a:r>
            <a:r>
              <a:rPr lang="en-US" sz="2000" dirty="0" smtClean="0">
                <a:solidFill>
                  <a:srgbClr val="7030A0"/>
                </a:solidFill>
                <a:latin typeface="Calibri" pitchFamily="34" charset="0"/>
              </a:rPr>
              <a:t> scientific conferences all over the globe annually with the support of more than 1000 scientific associations and 30,000 editorial board members and 3.5 million followers to its credit.</a:t>
            </a:r>
            <a:br>
              <a:rPr lang="en-US" sz="2000" dirty="0" smtClean="0">
                <a:solidFill>
                  <a:srgbClr val="7030A0"/>
                </a:solidFill>
                <a:latin typeface="Calibri" pitchFamily="34" charset="0"/>
              </a:rPr>
            </a:br>
            <a:endParaRPr lang="en-US" sz="2000" dirty="0" smtClean="0">
              <a:solidFill>
                <a:srgbClr val="7030A0"/>
              </a:solidFill>
              <a:latin typeface="Calibri" pitchFamily="34" charset="0"/>
            </a:endParaRPr>
          </a:p>
          <a:p>
            <a:pPr algn="just">
              <a:buFont typeface="Arial" charset="0"/>
              <a:buNone/>
              <a:defRPr/>
            </a:pPr>
            <a:r>
              <a:rPr lang="en-US" sz="2000" dirty="0" smtClean="0">
                <a:solidFill>
                  <a:srgbClr val="7030A0"/>
                </a:solidFill>
                <a:latin typeface="Calibri" pitchFamily="34" charset="0"/>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solidFill>
                  <a:srgbClr val="7030A0"/>
                </a:solidFill>
                <a:latin typeface="Calibri" pitchFamily="34" charset="0"/>
              </a:rPr>
              <a:t>Bengaluru</a:t>
            </a:r>
            <a:r>
              <a:rPr lang="en-US" sz="2000" dirty="0" smtClean="0">
                <a:solidFill>
                  <a:srgbClr val="7030A0"/>
                </a:solidFill>
                <a:latin typeface="Calibri" pitchFamily="34" charset="0"/>
              </a:rPr>
              <a:t> and Mumbai.</a:t>
            </a:r>
          </a:p>
          <a:p>
            <a:pPr>
              <a:defRPr/>
            </a:pPr>
            <a:endParaRPr lang="en-US" dirty="0">
              <a:solidFill>
                <a:srgbClr val="7030A0"/>
              </a:solidFill>
              <a:latin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OPTIMIZATION OF HAZ WIDTH</a:t>
            </a:r>
            <a:r>
              <a:rPr lang="en-US" dirty="0"/>
              <a:t/>
            </a:r>
            <a:br>
              <a:rPr lang="en-US" dirty="0"/>
            </a:br>
            <a:endParaRPr lang="en-US" dirty="0"/>
          </a:p>
        </p:txBody>
      </p:sp>
      <p:sp>
        <p:nvSpPr>
          <p:cNvPr id="3" name="Content Placeholder 2"/>
          <p:cNvSpPr>
            <a:spLocks noGrp="1"/>
          </p:cNvSpPr>
          <p:nvPr>
            <p:ph idx="1"/>
          </p:nvPr>
        </p:nvSpPr>
        <p:spPr>
          <a:xfrm>
            <a:off x="285749" y="2052925"/>
            <a:ext cx="8641081" cy="4576475"/>
          </a:xfrm>
        </p:spPr>
        <p:txBody>
          <a:bodyPr>
            <a:normAutofit/>
          </a:bodyPr>
          <a:lstStyle/>
          <a:p>
            <a:r>
              <a:rPr lang="en-GB" dirty="0"/>
              <a:t>HAZ width is a function of the process parameters of SAW process and these, in turns, depend on the heat input as heat input is the function of voltage, travel speed, wire feed rate, stick out etc. By taking values of HAZ width and heat input from table-2, a </a:t>
            </a:r>
            <a:r>
              <a:rPr lang="en-GB" dirty="0" smtClean="0"/>
              <a:t>relationship </a:t>
            </a:r>
            <a:r>
              <a:rPr lang="en-GB" dirty="0"/>
              <a:t>between the heat input and HAZ width was find out through regression model, in the </a:t>
            </a:r>
            <a:r>
              <a:rPr lang="en-GB" dirty="0" smtClean="0"/>
              <a:t>form : </a:t>
            </a:r>
            <a:endParaRPr lang="en-US" dirty="0"/>
          </a:p>
          <a:p>
            <a:r>
              <a:rPr lang="en-GB" dirty="0"/>
              <a:t>y=1.4901x-0.3377x</a:t>
            </a:r>
            <a:r>
              <a:rPr lang="en-GB" baseline="30000" dirty="0"/>
              <a:t>2</a:t>
            </a:r>
            <a:r>
              <a:rPr lang="en-GB" dirty="0"/>
              <a:t>+0.0207x</a:t>
            </a:r>
            <a:r>
              <a:rPr lang="en-GB" baseline="30000" dirty="0"/>
              <a:t>3</a:t>
            </a:r>
            <a:r>
              <a:rPr lang="en-GB" dirty="0"/>
              <a:t>, where y=HAZ width and x=heat input .The optimum value of the HAZ width (0.9 mm when heat input =7.76kJ/cm) was obtained from figure 3.</a:t>
            </a:r>
            <a:endParaRPr lang="en-US" dirty="0"/>
          </a:p>
        </p:txBody>
      </p:sp>
      <p:sp>
        <p:nvSpPr>
          <p:cNvPr id="4" name="Footer Placeholder 3"/>
          <p:cNvSpPr>
            <a:spLocks noGrp="1"/>
          </p:cNvSpPr>
          <p:nvPr>
            <p:ph type="ftr" sz="quarter" idx="11"/>
          </p:nvPr>
        </p:nvSpPr>
        <p:spPr>
          <a:xfrm rot="5400000">
            <a:off x="6987715" y="1938595"/>
            <a:ext cx="3859795" cy="228660"/>
          </a:xfrm>
        </p:spPr>
        <p:txBody>
          <a:bodyPr/>
          <a:lstStyle/>
          <a:p>
            <a:r>
              <a:rPr lang="en-US" i="1" dirty="0" smtClean="0"/>
              <a:t>Dr. N K SINGH</a:t>
            </a:r>
            <a:endParaRPr lang="en-US" i="1"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20</a:t>
            </a:fld>
            <a:endParaRPr lang="en-US" dirty="0"/>
          </a:p>
        </p:txBody>
      </p:sp>
    </p:spTree>
    <p:extLst>
      <p:ext uri="{BB962C8B-B14F-4D97-AF65-F5344CB8AC3E}">
        <p14:creationId xmlns:p14="http://schemas.microsoft.com/office/powerpoint/2010/main" xmlns="" val="910374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CONCLUSION</a:t>
            </a:r>
            <a:r>
              <a:rPr lang="en-US" dirty="0"/>
              <a:t/>
            </a:r>
            <a:br>
              <a:rPr lang="en-US" dirty="0"/>
            </a:br>
            <a:endParaRPr lang="en-US" dirty="0"/>
          </a:p>
        </p:txBody>
      </p:sp>
      <p:sp>
        <p:nvSpPr>
          <p:cNvPr id="3" name="Content Placeholder 2"/>
          <p:cNvSpPr>
            <a:spLocks noGrp="1"/>
          </p:cNvSpPr>
          <p:nvPr>
            <p:ph idx="1"/>
          </p:nvPr>
        </p:nvSpPr>
        <p:spPr>
          <a:xfrm>
            <a:off x="285749" y="2052925"/>
            <a:ext cx="8641081" cy="4576475"/>
          </a:xfrm>
        </p:spPr>
        <p:txBody>
          <a:bodyPr/>
          <a:lstStyle/>
          <a:p>
            <a:r>
              <a:rPr lang="en-GB" dirty="0"/>
              <a:t>A good agreement between the predicted and measured values of HAZ width has been achieved by ignoring convective and radiative heat lost by the welded plate. The considered heat source shape for submerged arc welding in this analysis was a </a:t>
            </a:r>
            <a:r>
              <a:rPr lang="en-GB" dirty="0" err="1"/>
              <a:t>paraboloid</a:t>
            </a:r>
            <a:r>
              <a:rPr lang="en-GB" dirty="0"/>
              <a:t>. The optimum setting of input variables has been found in order to minimize the HAZ width.</a:t>
            </a:r>
            <a:endParaRPr lang="en-US" dirty="0"/>
          </a:p>
          <a:p>
            <a:endParaRPr lang="en-US" dirty="0"/>
          </a:p>
        </p:txBody>
      </p:sp>
      <p:sp>
        <p:nvSpPr>
          <p:cNvPr id="4" name="Footer Placeholder 3"/>
          <p:cNvSpPr>
            <a:spLocks noGrp="1"/>
          </p:cNvSpPr>
          <p:nvPr>
            <p:ph type="ftr" sz="quarter" idx="11"/>
          </p:nvPr>
        </p:nvSpPr>
        <p:spPr>
          <a:xfrm rot="5400000">
            <a:off x="6987715" y="1938595"/>
            <a:ext cx="3859795" cy="228660"/>
          </a:xfrm>
        </p:spPr>
        <p:txBody>
          <a:bodyPr/>
          <a:lstStyle/>
          <a:p>
            <a:r>
              <a:rPr lang="en-US" i="1" dirty="0" smtClean="0"/>
              <a:t>Dr. N K SINGH</a:t>
            </a:r>
            <a:endParaRPr lang="en-US" i="1"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21</a:t>
            </a:fld>
            <a:endParaRPr lang="en-US" dirty="0"/>
          </a:p>
        </p:txBody>
      </p:sp>
    </p:spTree>
    <p:extLst>
      <p:ext uri="{BB962C8B-B14F-4D97-AF65-F5344CB8AC3E}">
        <p14:creationId xmlns:p14="http://schemas.microsoft.com/office/powerpoint/2010/main" xmlns="" val="3006289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Table 1</a:t>
            </a:r>
            <a:r>
              <a:rPr lang="en-GB" sz="3200" b="1" dirty="0"/>
              <a:t>. </a:t>
            </a:r>
            <a:r>
              <a:rPr lang="en-GB" sz="3200" dirty="0"/>
              <a:t>Chemical composition of C-</a:t>
            </a:r>
            <a:r>
              <a:rPr lang="en-GB" sz="3200" dirty="0" err="1"/>
              <a:t>Mn</a:t>
            </a:r>
            <a:r>
              <a:rPr lang="en-GB" sz="3200" dirty="0"/>
              <a:t> steel work piece (in </a:t>
            </a:r>
            <a:r>
              <a:rPr lang="en-GB" sz="3200" dirty="0" smtClean="0"/>
              <a:t>%)</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705844107"/>
              </p:ext>
            </p:extLst>
          </p:nvPr>
        </p:nvGraphicFramePr>
        <p:xfrm>
          <a:off x="742946" y="2777487"/>
          <a:ext cx="7875274" cy="2388872"/>
        </p:xfrm>
        <a:graphic>
          <a:graphicData uri="http://schemas.openxmlformats.org/drawingml/2006/table">
            <a:tbl>
              <a:tblPr firstRow="1" firstCol="1" bandRow="1">
                <a:tableStyleId>{5C22544A-7EE6-4342-B048-85BDC9FD1C3A}</a:tableStyleId>
              </a:tblPr>
              <a:tblGrid>
                <a:gridCol w="787187"/>
                <a:gridCol w="787187"/>
                <a:gridCol w="787187"/>
                <a:gridCol w="787187"/>
                <a:gridCol w="787187"/>
                <a:gridCol w="787187"/>
                <a:gridCol w="788038"/>
                <a:gridCol w="788038"/>
                <a:gridCol w="788038"/>
                <a:gridCol w="788038"/>
              </a:tblGrid>
              <a:tr h="1194436">
                <a:tc>
                  <a:txBody>
                    <a:bodyPr/>
                    <a:lstStyle/>
                    <a:p>
                      <a:pPr marL="0" marR="0" algn="ctr">
                        <a:spcBef>
                          <a:spcPts val="0"/>
                        </a:spcBef>
                        <a:spcAft>
                          <a:spcPts val="0"/>
                        </a:spcAft>
                      </a:pPr>
                      <a:r>
                        <a:rPr lang="en-GB" sz="2000" dirty="0">
                          <a:effectLst/>
                        </a:rPr>
                        <a:t>C</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000">
                          <a:effectLst/>
                        </a:rPr>
                        <a:t>Sn</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000">
                          <a:effectLst/>
                        </a:rPr>
                        <a:t>Mn</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000">
                          <a:effectLst/>
                        </a:rPr>
                        <a:t>P</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000">
                          <a:effectLst/>
                        </a:rPr>
                        <a:t>S</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000">
                          <a:effectLst/>
                        </a:rPr>
                        <a:t>Cr</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000">
                          <a:effectLst/>
                        </a:rPr>
                        <a:t>Ni</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000">
                          <a:effectLst/>
                        </a:rPr>
                        <a:t>Mo</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000">
                          <a:effectLst/>
                        </a:rPr>
                        <a:t>Cu</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000">
                          <a:effectLst/>
                        </a:rPr>
                        <a:t>Al</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r>
              <a:tr h="1194436">
                <a:tc>
                  <a:txBody>
                    <a:bodyPr/>
                    <a:lstStyle/>
                    <a:p>
                      <a:pPr marL="0" marR="0" algn="ctr">
                        <a:spcBef>
                          <a:spcPts val="0"/>
                        </a:spcBef>
                        <a:spcAft>
                          <a:spcPts val="0"/>
                        </a:spcAft>
                      </a:pPr>
                      <a:r>
                        <a:rPr lang="en-GB" sz="2000">
                          <a:effectLst/>
                        </a:rPr>
                        <a:t>0.18</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000">
                          <a:effectLst/>
                        </a:rPr>
                        <a:t>0.36</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000">
                          <a:effectLst/>
                        </a:rPr>
                        <a:t>1.58</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000">
                          <a:effectLst/>
                        </a:rPr>
                        <a:t>0.023</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000">
                          <a:effectLst/>
                        </a:rPr>
                        <a:t>0.027</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000">
                          <a:effectLst/>
                        </a:rPr>
                        <a:t>0.06</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000">
                          <a:effectLst/>
                        </a:rPr>
                        <a:t>0.03</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000">
                          <a:effectLst/>
                        </a:rPr>
                        <a:t>0.01</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000">
                          <a:effectLst/>
                        </a:rPr>
                        <a:t>0.04</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000" dirty="0">
                          <a:effectLst/>
                        </a:rPr>
                        <a:t>0.05</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sp>
        <p:nvSpPr>
          <p:cNvPr id="4" name="Footer Placeholder 3"/>
          <p:cNvSpPr>
            <a:spLocks noGrp="1"/>
          </p:cNvSpPr>
          <p:nvPr>
            <p:ph type="ftr" sz="quarter" idx="11"/>
          </p:nvPr>
        </p:nvSpPr>
        <p:spPr>
          <a:xfrm rot="5400000">
            <a:off x="6987715" y="1938595"/>
            <a:ext cx="3859795" cy="228660"/>
          </a:xfrm>
        </p:spPr>
        <p:txBody>
          <a:bodyPr/>
          <a:lstStyle/>
          <a:p>
            <a:r>
              <a:rPr lang="en-US" i="1" dirty="0" smtClean="0"/>
              <a:t>Dr. N K SINGH</a:t>
            </a:r>
            <a:endParaRPr lang="en-US" i="1"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22</a:t>
            </a:fld>
            <a:endParaRPr lang="en-US" dirty="0"/>
          </a:p>
        </p:txBody>
      </p:sp>
    </p:spTree>
    <p:extLst>
      <p:ext uri="{BB962C8B-B14F-4D97-AF65-F5344CB8AC3E}">
        <p14:creationId xmlns:p14="http://schemas.microsoft.com/office/powerpoint/2010/main" xmlns="" val="533324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Table-2: Observed values of HAZ width</a:t>
            </a:r>
            <a:r>
              <a:rPr lang="en-US" dirty="0"/>
              <a:t/>
            </a:r>
            <a:br>
              <a:rPr lang="en-US" dirty="0"/>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75013434"/>
              </p:ext>
            </p:extLst>
          </p:nvPr>
        </p:nvGraphicFramePr>
        <p:xfrm>
          <a:off x="708660" y="1988816"/>
          <a:ext cx="8094622" cy="4720590"/>
        </p:xfrm>
        <a:graphic>
          <a:graphicData uri="http://schemas.openxmlformats.org/drawingml/2006/table">
            <a:tbl>
              <a:tblPr firstRow="1" firstCol="1" bandRow="1">
                <a:tableStyleId>{5C22544A-7EE6-4342-B048-85BDC9FD1C3A}</a:tableStyleId>
              </a:tblPr>
              <a:tblGrid>
                <a:gridCol w="701601"/>
                <a:gridCol w="1215546"/>
                <a:gridCol w="1551976"/>
                <a:gridCol w="1262883"/>
                <a:gridCol w="1049866"/>
                <a:gridCol w="1156375"/>
                <a:gridCol w="1156375"/>
              </a:tblGrid>
              <a:tr h="786765">
                <a:tc>
                  <a:txBody>
                    <a:bodyPr/>
                    <a:lstStyle/>
                    <a:p>
                      <a:pPr marL="0" marR="0" algn="ctr">
                        <a:spcBef>
                          <a:spcPts val="0"/>
                        </a:spcBef>
                        <a:spcAft>
                          <a:spcPts val="0"/>
                        </a:spcAft>
                      </a:pPr>
                      <a:r>
                        <a:rPr lang="en-GB" sz="1400" dirty="0" err="1">
                          <a:effectLst/>
                        </a:rPr>
                        <a:t>Sl.No</a:t>
                      </a:r>
                      <a:r>
                        <a:rPr lang="en-GB" sz="1400" dirty="0">
                          <a:effectLst/>
                        </a:rPr>
                        <a:t>.</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Arc Voltage</a:t>
                      </a:r>
                      <a:endParaRPr lang="en-US" sz="1400">
                        <a:effectLst/>
                      </a:endParaRPr>
                    </a:p>
                    <a:p>
                      <a:pPr marL="0" marR="0" algn="ctr">
                        <a:spcBef>
                          <a:spcPts val="0"/>
                        </a:spcBef>
                        <a:spcAft>
                          <a:spcPts val="0"/>
                        </a:spcAft>
                      </a:pPr>
                      <a:r>
                        <a:rPr lang="en-GB" sz="1400">
                          <a:effectLst/>
                        </a:rPr>
                        <a:t>(volts)</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Wire Feed Rate</a:t>
                      </a:r>
                      <a:endParaRPr lang="en-US" sz="1400">
                        <a:effectLst/>
                      </a:endParaRPr>
                    </a:p>
                    <a:p>
                      <a:pPr marL="0" marR="0" algn="ctr">
                        <a:spcBef>
                          <a:spcPts val="0"/>
                        </a:spcBef>
                        <a:spcAft>
                          <a:spcPts val="0"/>
                        </a:spcAft>
                      </a:pPr>
                      <a:r>
                        <a:rPr lang="en-GB" sz="1400">
                          <a:effectLst/>
                        </a:rPr>
                        <a:t>(m/min)</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Travel Speed</a:t>
                      </a:r>
                      <a:endParaRPr lang="en-US" sz="1400">
                        <a:effectLst/>
                      </a:endParaRPr>
                    </a:p>
                    <a:p>
                      <a:pPr marL="0" marR="0" algn="ctr">
                        <a:spcBef>
                          <a:spcPts val="0"/>
                        </a:spcBef>
                        <a:spcAft>
                          <a:spcPts val="0"/>
                        </a:spcAft>
                      </a:pPr>
                      <a:r>
                        <a:rPr lang="en-GB" sz="1400">
                          <a:effectLst/>
                        </a:rPr>
                        <a:t>(m/min)</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Stick Out</a:t>
                      </a:r>
                      <a:endParaRPr lang="en-US" sz="1400">
                        <a:effectLst/>
                      </a:endParaRPr>
                    </a:p>
                    <a:p>
                      <a:pPr marL="0" marR="0" algn="ctr">
                        <a:spcBef>
                          <a:spcPts val="0"/>
                        </a:spcBef>
                        <a:spcAft>
                          <a:spcPts val="0"/>
                        </a:spcAft>
                      </a:pPr>
                      <a:r>
                        <a:rPr lang="en-GB" sz="1400">
                          <a:effectLst/>
                        </a:rPr>
                        <a:t>(mm)</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Heat Input</a:t>
                      </a:r>
                      <a:endParaRPr lang="en-US" sz="1400">
                        <a:effectLst/>
                      </a:endParaRPr>
                    </a:p>
                    <a:p>
                      <a:pPr marL="0" marR="0" algn="ctr">
                        <a:spcBef>
                          <a:spcPts val="0"/>
                        </a:spcBef>
                        <a:spcAft>
                          <a:spcPts val="0"/>
                        </a:spcAft>
                      </a:pPr>
                      <a:r>
                        <a:rPr lang="en-GB" sz="1400">
                          <a:effectLst/>
                        </a:rPr>
                        <a:t>(kJ/cm)</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HAZ width</a:t>
                      </a:r>
                      <a:endParaRPr lang="en-US" sz="1400">
                        <a:effectLst/>
                      </a:endParaRPr>
                    </a:p>
                    <a:p>
                      <a:pPr marL="0" marR="0" algn="ctr">
                        <a:spcBef>
                          <a:spcPts val="0"/>
                        </a:spcBef>
                        <a:spcAft>
                          <a:spcPts val="0"/>
                        </a:spcAft>
                      </a:pPr>
                      <a:r>
                        <a:rPr lang="en-GB" sz="1400">
                          <a:effectLst/>
                        </a:rPr>
                        <a:t>(mm)</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r>
              <a:tr h="262255">
                <a:tc>
                  <a:txBody>
                    <a:bodyPr/>
                    <a:lstStyle/>
                    <a:p>
                      <a:pPr marL="0" marR="0" algn="ctr">
                        <a:spcBef>
                          <a:spcPts val="0"/>
                        </a:spcBef>
                        <a:spcAft>
                          <a:spcPts val="0"/>
                        </a:spcAft>
                      </a:pPr>
                      <a:r>
                        <a:rPr lang="en-GB" sz="1400">
                          <a:effectLst/>
                        </a:rPr>
                        <a:t>1</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27</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1.0</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0.6</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33</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8.1</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1.32</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r>
              <a:tr h="262255">
                <a:tc>
                  <a:txBody>
                    <a:bodyPr/>
                    <a:lstStyle/>
                    <a:p>
                      <a:pPr marL="0" marR="0" algn="ctr">
                        <a:spcBef>
                          <a:spcPts val="0"/>
                        </a:spcBef>
                        <a:spcAft>
                          <a:spcPts val="0"/>
                        </a:spcAft>
                      </a:pPr>
                      <a:r>
                        <a:rPr lang="en-GB" sz="1400">
                          <a:effectLst/>
                        </a:rPr>
                        <a:t>2</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31</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1.0</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0.6</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33</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9.3</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1.29</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r>
              <a:tr h="262255">
                <a:tc>
                  <a:txBody>
                    <a:bodyPr/>
                    <a:lstStyle/>
                    <a:p>
                      <a:pPr marL="0" marR="0" algn="ctr">
                        <a:spcBef>
                          <a:spcPts val="0"/>
                        </a:spcBef>
                        <a:spcAft>
                          <a:spcPts val="0"/>
                        </a:spcAft>
                      </a:pPr>
                      <a:r>
                        <a:rPr lang="en-GB" sz="1400">
                          <a:effectLst/>
                        </a:rPr>
                        <a:t>3</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27</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1.5</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0.6</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33</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8.1</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1.65</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r>
              <a:tr h="262255">
                <a:tc>
                  <a:txBody>
                    <a:bodyPr/>
                    <a:lstStyle/>
                    <a:p>
                      <a:pPr marL="0" marR="0" algn="ctr">
                        <a:spcBef>
                          <a:spcPts val="0"/>
                        </a:spcBef>
                        <a:spcAft>
                          <a:spcPts val="0"/>
                        </a:spcAft>
                      </a:pPr>
                      <a:r>
                        <a:rPr lang="en-GB" sz="1400">
                          <a:effectLst/>
                        </a:rPr>
                        <a:t>4</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31</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1.5</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0.6</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33</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9.3</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1.60</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r>
              <a:tr h="262255">
                <a:tc>
                  <a:txBody>
                    <a:bodyPr/>
                    <a:lstStyle/>
                    <a:p>
                      <a:pPr marL="0" marR="0" algn="ctr">
                        <a:spcBef>
                          <a:spcPts val="0"/>
                        </a:spcBef>
                        <a:spcAft>
                          <a:spcPts val="0"/>
                        </a:spcAft>
                      </a:pPr>
                      <a:r>
                        <a:rPr lang="en-GB" sz="1400">
                          <a:effectLst/>
                        </a:rPr>
                        <a:t>5</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27</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1.0</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0.7</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33</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6.9</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1.10</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r>
              <a:tr h="262255">
                <a:tc>
                  <a:txBody>
                    <a:bodyPr/>
                    <a:lstStyle/>
                    <a:p>
                      <a:pPr marL="0" marR="0" algn="ctr">
                        <a:spcBef>
                          <a:spcPts val="0"/>
                        </a:spcBef>
                        <a:spcAft>
                          <a:spcPts val="0"/>
                        </a:spcAft>
                      </a:pPr>
                      <a:r>
                        <a:rPr lang="en-GB" sz="1400">
                          <a:effectLst/>
                        </a:rPr>
                        <a:t>6</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31</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1.0</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0.7</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33</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8.0</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1.15</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r>
              <a:tr h="262255">
                <a:tc>
                  <a:txBody>
                    <a:bodyPr/>
                    <a:lstStyle/>
                    <a:p>
                      <a:pPr marL="0" marR="0" algn="ctr">
                        <a:spcBef>
                          <a:spcPts val="0"/>
                        </a:spcBef>
                        <a:spcAft>
                          <a:spcPts val="0"/>
                        </a:spcAft>
                      </a:pPr>
                      <a:r>
                        <a:rPr lang="en-GB" sz="1400">
                          <a:effectLst/>
                        </a:rPr>
                        <a:t>7</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27</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1.5</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0.7</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33</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6.9</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1.20</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r>
              <a:tr h="262255">
                <a:tc>
                  <a:txBody>
                    <a:bodyPr/>
                    <a:lstStyle/>
                    <a:p>
                      <a:pPr marL="0" marR="0" algn="ctr">
                        <a:spcBef>
                          <a:spcPts val="0"/>
                        </a:spcBef>
                        <a:spcAft>
                          <a:spcPts val="0"/>
                        </a:spcAft>
                      </a:pPr>
                      <a:r>
                        <a:rPr lang="en-GB" sz="1400">
                          <a:effectLst/>
                        </a:rPr>
                        <a:t>8</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31</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1.5</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0.7</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33</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8.0</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1.15</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r>
              <a:tr h="262255">
                <a:tc>
                  <a:txBody>
                    <a:bodyPr/>
                    <a:lstStyle/>
                    <a:p>
                      <a:pPr marL="0" marR="0" algn="ctr">
                        <a:spcBef>
                          <a:spcPts val="0"/>
                        </a:spcBef>
                        <a:spcAft>
                          <a:spcPts val="0"/>
                        </a:spcAft>
                      </a:pPr>
                      <a:r>
                        <a:rPr lang="en-GB" sz="1400">
                          <a:effectLst/>
                        </a:rPr>
                        <a:t>9</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27</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1.0</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0.6</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38</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8.1</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1.14</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r>
              <a:tr h="262255">
                <a:tc>
                  <a:txBody>
                    <a:bodyPr/>
                    <a:lstStyle/>
                    <a:p>
                      <a:pPr marL="0" marR="0" algn="ctr">
                        <a:spcBef>
                          <a:spcPts val="0"/>
                        </a:spcBef>
                        <a:spcAft>
                          <a:spcPts val="0"/>
                        </a:spcAft>
                      </a:pPr>
                      <a:r>
                        <a:rPr lang="en-GB" sz="1400">
                          <a:effectLst/>
                        </a:rPr>
                        <a:t>10</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31</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1.0</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0.6</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38</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9.3</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1.13</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r>
              <a:tr h="262255">
                <a:tc>
                  <a:txBody>
                    <a:bodyPr/>
                    <a:lstStyle/>
                    <a:p>
                      <a:pPr marL="0" marR="0" algn="ctr">
                        <a:spcBef>
                          <a:spcPts val="0"/>
                        </a:spcBef>
                        <a:spcAft>
                          <a:spcPts val="0"/>
                        </a:spcAft>
                      </a:pPr>
                      <a:r>
                        <a:rPr lang="en-GB" sz="1400">
                          <a:effectLst/>
                        </a:rPr>
                        <a:t>11</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27</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1.5</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0.6</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38</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8.1</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1.38</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r>
              <a:tr h="262255">
                <a:tc>
                  <a:txBody>
                    <a:bodyPr/>
                    <a:lstStyle/>
                    <a:p>
                      <a:pPr marL="0" marR="0" algn="ctr">
                        <a:spcBef>
                          <a:spcPts val="0"/>
                        </a:spcBef>
                        <a:spcAft>
                          <a:spcPts val="0"/>
                        </a:spcAft>
                      </a:pPr>
                      <a:r>
                        <a:rPr lang="en-GB" sz="1400">
                          <a:effectLst/>
                        </a:rPr>
                        <a:t>12</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31</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1.5</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0.6</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38</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9.3</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1.70</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r>
              <a:tr h="262255">
                <a:tc>
                  <a:txBody>
                    <a:bodyPr/>
                    <a:lstStyle/>
                    <a:p>
                      <a:pPr marL="0" marR="0" algn="ctr">
                        <a:spcBef>
                          <a:spcPts val="0"/>
                        </a:spcBef>
                        <a:spcAft>
                          <a:spcPts val="0"/>
                        </a:spcAft>
                      </a:pPr>
                      <a:r>
                        <a:rPr lang="en-GB" sz="1400">
                          <a:effectLst/>
                        </a:rPr>
                        <a:t>13</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27</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1.0</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0.7</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38</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6.9</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1.00</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r>
              <a:tr h="262255">
                <a:tc>
                  <a:txBody>
                    <a:bodyPr/>
                    <a:lstStyle/>
                    <a:p>
                      <a:pPr marL="0" marR="0" algn="ctr">
                        <a:spcBef>
                          <a:spcPts val="0"/>
                        </a:spcBef>
                        <a:spcAft>
                          <a:spcPts val="0"/>
                        </a:spcAft>
                      </a:pPr>
                      <a:r>
                        <a:rPr lang="en-GB" sz="1400">
                          <a:effectLst/>
                        </a:rPr>
                        <a:t>14</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31</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1.0</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0.7</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38</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8.0</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0.90</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r>
              <a:tr h="262255">
                <a:tc>
                  <a:txBody>
                    <a:bodyPr/>
                    <a:lstStyle/>
                    <a:p>
                      <a:pPr marL="0" marR="0" algn="ctr">
                        <a:spcBef>
                          <a:spcPts val="0"/>
                        </a:spcBef>
                        <a:spcAft>
                          <a:spcPts val="0"/>
                        </a:spcAft>
                      </a:pPr>
                      <a:r>
                        <a:rPr lang="en-GB" sz="1400">
                          <a:effectLst/>
                        </a:rPr>
                        <a:t>15</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27</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1.5</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0.7</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38</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6.9</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dirty="0">
                          <a:effectLst/>
                        </a:rPr>
                        <a:t>1.00</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sp>
        <p:nvSpPr>
          <p:cNvPr id="4" name="Footer Placeholder 3"/>
          <p:cNvSpPr>
            <a:spLocks noGrp="1"/>
          </p:cNvSpPr>
          <p:nvPr>
            <p:ph type="ftr" sz="quarter" idx="11"/>
          </p:nvPr>
        </p:nvSpPr>
        <p:spPr>
          <a:xfrm rot="5400000">
            <a:off x="6987715" y="1938595"/>
            <a:ext cx="3859795" cy="228660"/>
          </a:xfrm>
        </p:spPr>
        <p:txBody>
          <a:bodyPr/>
          <a:lstStyle/>
          <a:p>
            <a:r>
              <a:rPr lang="en-US" i="1" dirty="0" smtClean="0"/>
              <a:t>Dr. N K SINGH</a:t>
            </a:r>
            <a:endParaRPr lang="en-US" i="1"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23</a:t>
            </a:fld>
            <a:endParaRPr lang="en-US" dirty="0"/>
          </a:p>
        </p:txBody>
      </p:sp>
    </p:spTree>
    <p:extLst>
      <p:ext uri="{BB962C8B-B14F-4D97-AF65-F5344CB8AC3E}">
        <p14:creationId xmlns:p14="http://schemas.microsoft.com/office/powerpoint/2010/main" xmlns="" val="2721387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85749" y="5669279"/>
            <a:ext cx="8641081" cy="960121"/>
          </a:xfrm>
        </p:spPr>
        <p:txBody>
          <a:bodyPr/>
          <a:lstStyle/>
          <a:p>
            <a:pPr marL="0" indent="0">
              <a:buNone/>
            </a:pPr>
            <a:r>
              <a:rPr lang="en-GB" dirty="0"/>
              <a:t>Figure-2:</a:t>
            </a:r>
            <a:r>
              <a:rPr lang="en-GB" b="1" dirty="0"/>
              <a:t> </a:t>
            </a:r>
            <a:r>
              <a:rPr lang="en-GB" dirty="0"/>
              <a:t>Comparison between computed and Experimental data</a:t>
            </a:r>
            <a:endParaRPr lang="en-US" dirty="0"/>
          </a:p>
        </p:txBody>
      </p:sp>
      <p:sp>
        <p:nvSpPr>
          <p:cNvPr id="4" name="Footer Placeholder 3"/>
          <p:cNvSpPr>
            <a:spLocks noGrp="1"/>
          </p:cNvSpPr>
          <p:nvPr>
            <p:ph type="ftr" sz="quarter" idx="11"/>
          </p:nvPr>
        </p:nvSpPr>
        <p:spPr>
          <a:xfrm rot="5400000">
            <a:off x="6987715" y="1938595"/>
            <a:ext cx="3859795" cy="228660"/>
          </a:xfrm>
        </p:spPr>
        <p:txBody>
          <a:bodyPr/>
          <a:lstStyle/>
          <a:p>
            <a:r>
              <a:rPr lang="en-US" i="1" dirty="0" smtClean="0"/>
              <a:t>Dr. N K SINGH</a:t>
            </a:r>
            <a:endParaRPr lang="en-US" i="1"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24</a:t>
            </a:fld>
            <a:endParaRPr lang="en-US" dirty="0"/>
          </a:p>
        </p:txBody>
      </p:sp>
      <p:pic>
        <p:nvPicPr>
          <p:cNvPr id="6" name="Picture 5"/>
          <p:cNvPicPr/>
          <p:nvPr/>
        </p:nvPicPr>
        <p:blipFill>
          <a:blip r:embed="rId3" cstate="print"/>
          <a:srcRect l="51496" t="25367" r="12927" b="35648"/>
          <a:stretch>
            <a:fillRect/>
          </a:stretch>
        </p:blipFill>
        <p:spPr bwMode="auto">
          <a:xfrm>
            <a:off x="786764" y="560704"/>
            <a:ext cx="6874553" cy="5108575"/>
          </a:xfrm>
          <a:prstGeom prst="rect">
            <a:avLst/>
          </a:prstGeom>
          <a:noFill/>
          <a:ln w="9525">
            <a:noFill/>
            <a:miter lim="800000"/>
            <a:headEnd/>
            <a:tailEnd/>
          </a:ln>
        </p:spPr>
      </p:pic>
    </p:spTree>
    <p:extLst>
      <p:ext uri="{BB962C8B-B14F-4D97-AF65-F5344CB8AC3E}">
        <p14:creationId xmlns:p14="http://schemas.microsoft.com/office/powerpoint/2010/main" xmlns="" val="1800170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85749" y="5223993"/>
            <a:ext cx="8641081" cy="1405407"/>
          </a:xfrm>
        </p:spPr>
        <p:txBody>
          <a:bodyPr>
            <a:normAutofit/>
          </a:bodyPr>
          <a:lstStyle/>
          <a:p>
            <a:pPr marL="0" indent="0" algn="ctr">
              <a:buNone/>
            </a:pPr>
            <a:r>
              <a:rPr lang="en-GB" sz="1800" dirty="0"/>
              <a:t>Figure 3: Graphical representation between heat input and HAZ width</a:t>
            </a:r>
            <a:endParaRPr lang="en-US" sz="1800" dirty="0"/>
          </a:p>
        </p:txBody>
      </p:sp>
      <p:sp>
        <p:nvSpPr>
          <p:cNvPr id="4" name="Footer Placeholder 3"/>
          <p:cNvSpPr>
            <a:spLocks noGrp="1"/>
          </p:cNvSpPr>
          <p:nvPr>
            <p:ph type="ftr" sz="quarter" idx="11"/>
          </p:nvPr>
        </p:nvSpPr>
        <p:spPr>
          <a:xfrm rot="5400000">
            <a:off x="6987715" y="1938595"/>
            <a:ext cx="3859795" cy="228660"/>
          </a:xfrm>
        </p:spPr>
        <p:txBody>
          <a:bodyPr/>
          <a:lstStyle/>
          <a:p>
            <a:r>
              <a:rPr lang="en-US" i="1" dirty="0" smtClean="0"/>
              <a:t>Dr. N K SINGH</a:t>
            </a:r>
            <a:endParaRPr lang="en-US" i="1"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25</a:t>
            </a:fld>
            <a:endParaRPr lang="en-US" dirty="0"/>
          </a:p>
        </p:txBody>
      </p:sp>
      <p:pic>
        <p:nvPicPr>
          <p:cNvPr id="7" name="Picture 6"/>
          <p:cNvPicPr>
            <a:picLocks noChangeAspect="1"/>
          </p:cNvPicPr>
          <p:nvPr/>
        </p:nvPicPr>
        <p:blipFill rotWithShape="1">
          <a:blip r:embed="rId3"/>
          <a:srcRect l="9688" t="39501" r="29375" b="8249"/>
          <a:stretch/>
        </p:blipFill>
        <p:spPr>
          <a:xfrm>
            <a:off x="651337" y="1152983"/>
            <a:ext cx="7429500" cy="3981450"/>
          </a:xfrm>
          <a:prstGeom prst="rect">
            <a:avLst/>
          </a:prstGeom>
        </p:spPr>
      </p:pic>
    </p:spTree>
    <p:extLst>
      <p:ext uri="{BB962C8B-B14F-4D97-AF65-F5344CB8AC3E}">
        <p14:creationId xmlns:p14="http://schemas.microsoft.com/office/powerpoint/2010/main" xmlns="" val="2138856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Table-4: Calculation of Variance for testing the adequacy of the model</a:t>
            </a:r>
            <a:r>
              <a:rPr lang="en-US" sz="2800" dirty="0"/>
              <a:t/>
            </a:r>
            <a:br>
              <a:rPr lang="en-US" sz="2800" dirty="0"/>
            </a:b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4066751053"/>
              </p:ext>
            </p:extLst>
          </p:nvPr>
        </p:nvGraphicFramePr>
        <p:xfrm>
          <a:off x="304802" y="2474119"/>
          <a:ext cx="8498480" cy="1812130"/>
        </p:xfrm>
        <a:graphic>
          <a:graphicData uri="http://schemas.openxmlformats.org/drawingml/2006/table">
            <a:tbl>
              <a:tblPr firstRow="1" firstCol="1" bandRow="1">
                <a:tableStyleId>{5C22544A-7EE6-4342-B048-85BDC9FD1C3A}</a:tableStyleId>
              </a:tblPr>
              <a:tblGrid>
                <a:gridCol w="1043612"/>
                <a:gridCol w="634438"/>
                <a:gridCol w="634438"/>
                <a:gridCol w="634438"/>
                <a:gridCol w="634438"/>
                <a:gridCol w="634438"/>
                <a:gridCol w="634438"/>
                <a:gridCol w="634438"/>
                <a:gridCol w="685475"/>
                <a:gridCol w="686355"/>
                <a:gridCol w="685475"/>
                <a:gridCol w="956497"/>
              </a:tblGrid>
              <a:tr h="724852">
                <a:tc rowSpan="2">
                  <a:txBody>
                    <a:bodyPr/>
                    <a:lstStyle/>
                    <a:p>
                      <a:pPr marL="0" marR="0" algn="ctr">
                        <a:spcBef>
                          <a:spcPts val="0"/>
                        </a:spcBef>
                        <a:spcAft>
                          <a:spcPts val="0"/>
                        </a:spcAft>
                      </a:pPr>
                      <a:r>
                        <a:rPr lang="en-GB" sz="1050" dirty="0">
                          <a:effectLst/>
                        </a:rPr>
                        <a:t>BEAD PARAMETER</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marL="0" marR="0" algn="ctr">
                        <a:spcBef>
                          <a:spcPts val="0"/>
                        </a:spcBef>
                        <a:spcAft>
                          <a:spcPts val="0"/>
                        </a:spcAft>
                      </a:pPr>
                      <a:r>
                        <a:rPr lang="en-GB" sz="1050">
                          <a:effectLst/>
                        </a:rPr>
                        <a:t>FIRST ORDER TERM</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spcBef>
                          <a:spcPts val="0"/>
                        </a:spcBef>
                        <a:spcAft>
                          <a:spcPts val="0"/>
                        </a:spcAft>
                      </a:pPr>
                      <a:r>
                        <a:rPr lang="en-GB" sz="1050">
                          <a:effectLst/>
                        </a:rPr>
                        <a:t>SECOND ORDER TERM</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spcBef>
                          <a:spcPts val="0"/>
                        </a:spcBef>
                        <a:spcAft>
                          <a:spcPts val="0"/>
                        </a:spcAft>
                      </a:pPr>
                      <a:r>
                        <a:rPr lang="en-GB" sz="1050">
                          <a:effectLst/>
                        </a:rPr>
                        <a:t>LACK OF FIT</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spcBef>
                          <a:spcPts val="0"/>
                        </a:spcBef>
                        <a:spcAft>
                          <a:spcPts val="0"/>
                        </a:spcAft>
                      </a:pPr>
                      <a:r>
                        <a:rPr lang="en-GB" sz="1050">
                          <a:effectLst/>
                        </a:rPr>
                        <a:t>ERROR TERM</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ctr">
                        <a:spcBef>
                          <a:spcPts val="0"/>
                        </a:spcBef>
                        <a:spcAft>
                          <a:spcPts val="0"/>
                        </a:spcAft>
                      </a:pPr>
                      <a:r>
                        <a:rPr lang="en-GB" sz="105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05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rowSpan="2">
                  <a:txBody>
                    <a:bodyPr/>
                    <a:lstStyle/>
                    <a:p>
                      <a:pPr marL="0" marR="0" algn="ctr">
                        <a:spcBef>
                          <a:spcPts val="0"/>
                        </a:spcBef>
                        <a:spcAft>
                          <a:spcPts val="0"/>
                        </a:spcAft>
                      </a:pPr>
                      <a:r>
                        <a:rPr lang="en-GB" sz="1050">
                          <a:effectLst/>
                        </a:rPr>
                        <a:t>WHETHER MODEL IS ADEQUATE</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r>
              <a:tr h="724852">
                <a:tc vMerge="1">
                  <a:txBody>
                    <a:bodyPr/>
                    <a:lstStyle/>
                    <a:p>
                      <a:endParaRPr lang="en-US"/>
                    </a:p>
                  </a:txBody>
                  <a:tcPr/>
                </a:tc>
                <a:tc>
                  <a:txBody>
                    <a:bodyPr/>
                    <a:lstStyle/>
                    <a:p>
                      <a:pPr marL="0" marR="0" algn="ctr">
                        <a:spcBef>
                          <a:spcPts val="0"/>
                        </a:spcBef>
                        <a:spcAft>
                          <a:spcPts val="0"/>
                        </a:spcAft>
                      </a:pPr>
                      <a:r>
                        <a:rPr lang="en-GB" sz="1100" dirty="0">
                          <a:effectLst/>
                        </a:rPr>
                        <a:t>SS</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100" dirty="0">
                          <a:effectLst/>
                        </a:rPr>
                        <a:t>DF</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100" dirty="0">
                          <a:effectLst/>
                        </a:rPr>
                        <a:t>SS</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100" dirty="0">
                          <a:effectLst/>
                        </a:rPr>
                        <a:t>DF</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100" dirty="0">
                          <a:effectLst/>
                        </a:rPr>
                        <a:t>SS</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100" dirty="0">
                          <a:effectLst/>
                        </a:rPr>
                        <a:t>DF</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100">
                          <a:effectLst/>
                        </a:rPr>
                        <a:t>SS</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100">
                          <a:effectLst/>
                        </a:rPr>
                        <a:t>DF</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100">
                          <a:effectLst/>
                        </a:rPr>
                        <a:t>F RATIO</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100">
                          <a:effectLst/>
                        </a:rPr>
                        <a:t>R RATIO</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vMerge="1">
                  <a:txBody>
                    <a:bodyPr/>
                    <a:lstStyle/>
                    <a:p>
                      <a:endParaRPr lang="en-US"/>
                    </a:p>
                  </a:txBody>
                  <a:tcPr/>
                </a:tc>
              </a:tr>
              <a:tr h="362426">
                <a:tc>
                  <a:txBody>
                    <a:bodyPr/>
                    <a:lstStyle/>
                    <a:p>
                      <a:pPr marL="0" marR="0" algn="ctr">
                        <a:spcBef>
                          <a:spcPts val="0"/>
                        </a:spcBef>
                        <a:spcAft>
                          <a:spcPts val="0"/>
                        </a:spcAft>
                      </a:pPr>
                      <a:r>
                        <a:rPr lang="en-GB" sz="1050">
                          <a:effectLst/>
                        </a:rPr>
                        <a:t>HAZ width</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100">
                          <a:effectLst/>
                        </a:rPr>
                        <a:t>1.18</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100">
                          <a:effectLst/>
                        </a:rPr>
                        <a:t>4</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100">
                          <a:effectLst/>
                        </a:rPr>
                        <a:t>0.4</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100">
                          <a:effectLst/>
                        </a:rPr>
                        <a:t>10</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100">
                          <a:effectLst/>
                        </a:rPr>
                        <a:t>0.08</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100" dirty="0">
                          <a:effectLst/>
                        </a:rPr>
                        <a:t>10</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100" dirty="0">
                          <a:effectLst/>
                        </a:rPr>
                        <a:t>0.03</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100" dirty="0">
                          <a:effectLst/>
                        </a:rPr>
                        <a:t>6</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100" dirty="0">
                          <a:effectLst/>
                        </a:rPr>
                        <a:t>1.9</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100" dirty="0">
                          <a:effectLst/>
                        </a:rPr>
                        <a:t>5</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050" dirty="0">
                          <a:effectLst/>
                        </a:rPr>
                        <a:t>ADEQUATE</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sp>
        <p:nvSpPr>
          <p:cNvPr id="4" name="Footer Placeholder 3"/>
          <p:cNvSpPr>
            <a:spLocks noGrp="1"/>
          </p:cNvSpPr>
          <p:nvPr>
            <p:ph type="ftr" sz="quarter" idx="11"/>
          </p:nvPr>
        </p:nvSpPr>
        <p:spPr>
          <a:xfrm rot="5400000">
            <a:off x="6987715" y="1938595"/>
            <a:ext cx="3859795" cy="228660"/>
          </a:xfrm>
        </p:spPr>
        <p:txBody>
          <a:bodyPr/>
          <a:lstStyle/>
          <a:p>
            <a:r>
              <a:rPr lang="en-US" i="1" dirty="0" smtClean="0"/>
              <a:t>Dr. N K SINGH</a:t>
            </a:r>
            <a:endParaRPr lang="en-US" i="1"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26</a:t>
            </a:fld>
            <a:endParaRPr lang="en-US" dirty="0"/>
          </a:p>
        </p:txBody>
      </p:sp>
      <p:sp>
        <p:nvSpPr>
          <p:cNvPr id="7" name="Rectangle 6"/>
          <p:cNvSpPr/>
          <p:nvPr/>
        </p:nvSpPr>
        <p:spPr>
          <a:xfrm>
            <a:off x="216535" y="4368284"/>
            <a:ext cx="4596130" cy="369332"/>
          </a:xfrm>
          <a:prstGeom prst="rect">
            <a:avLst/>
          </a:prstGeom>
        </p:spPr>
        <p:txBody>
          <a:bodyPr wrap="none">
            <a:spAutoFit/>
          </a:bodyPr>
          <a:lstStyle/>
          <a:p>
            <a:r>
              <a:rPr lang="en-GB" dirty="0">
                <a:latin typeface="Times New Roman" panose="02020603050405020304" pitchFamily="18" charset="0"/>
                <a:ea typeface="Times New Roman" panose="02020603050405020304" pitchFamily="18" charset="0"/>
              </a:rPr>
              <a:t>Here SS –sum of square, DF-degree of freedom</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976179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REFERENCES</a:t>
            </a:r>
            <a:endParaRPr lang="en-US" dirty="0"/>
          </a:p>
        </p:txBody>
      </p:sp>
      <p:sp>
        <p:nvSpPr>
          <p:cNvPr id="3" name="Content Placeholder 2"/>
          <p:cNvSpPr>
            <a:spLocks noGrp="1"/>
          </p:cNvSpPr>
          <p:nvPr>
            <p:ph idx="1"/>
          </p:nvPr>
        </p:nvSpPr>
        <p:spPr>
          <a:xfrm>
            <a:off x="285749" y="1295401"/>
            <a:ext cx="8641081" cy="5334000"/>
          </a:xfrm>
        </p:spPr>
        <p:txBody>
          <a:bodyPr>
            <a:normAutofit fontScale="70000" lnSpcReduction="20000"/>
          </a:bodyPr>
          <a:lstStyle/>
          <a:p>
            <a:r>
              <a:rPr lang="en-GB" dirty="0"/>
              <a:t>[1]</a:t>
            </a:r>
            <a:r>
              <a:rPr lang="en-GB" dirty="0" err="1"/>
              <a:t>Houldcroft</a:t>
            </a:r>
            <a:r>
              <a:rPr lang="en-GB" dirty="0"/>
              <a:t>, </a:t>
            </a:r>
            <a:r>
              <a:rPr lang="en-GB" dirty="0" err="1"/>
              <a:t>P.T.:Submerged</a:t>
            </a:r>
            <a:r>
              <a:rPr lang="en-GB" dirty="0"/>
              <a:t> Arc Welding. Abington Publishers, U.K., 1989.</a:t>
            </a:r>
            <a:endParaRPr lang="en-US" dirty="0"/>
          </a:p>
          <a:p>
            <a:r>
              <a:rPr lang="en-GB" dirty="0"/>
              <a:t>[2]</a:t>
            </a:r>
            <a:r>
              <a:rPr lang="en-GB" dirty="0" err="1"/>
              <a:t>Annon</a:t>
            </a:r>
            <a:r>
              <a:rPr lang="en-GB" dirty="0"/>
              <a:t>.:Principle of Industrial welding, The James </a:t>
            </a:r>
            <a:r>
              <a:rPr lang="en-GB" dirty="0" err="1"/>
              <a:t>F.Lincoln</a:t>
            </a:r>
            <a:r>
              <a:rPr lang="en-GB" dirty="0"/>
              <a:t> Arc Welding Foundation, Cleveland, Ohio, 1978.</a:t>
            </a:r>
            <a:endParaRPr lang="en-US" dirty="0"/>
          </a:p>
          <a:p>
            <a:r>
              <a:rPr lang="en-GB" dirty="0"/>
              <a:t>[3] </a:t>
            </a:r>
            <a:r>
              <a:rPr lang="en-GB" dirty="0" err="1"/>
              <a:t>Murugan,N</a:t>
            </a:r>
            <a:r>
              <a:rPr lang="en-GB" dirty="0"/>
              <a:t>., and </a:t>
            </a:r>
            <a:r>
              <a:rPr lang="en-GB" dirty="0" err="1"/>
              <a:t>Gunaraj,V</a:t>
            </a:r>
            <a:r>
              <a:rPr lang="en-GB" dirty="0"/>
              <a:t>.: Prediction and Control of Weld Bead Geometry and Shape Relationships in submerged arc welding of Pipes, J. of Materials Processing Technology, Vol.168, No.3, 2005.</a:t>
            </a:r>
            <a:endParaRPr lang="en-US" dirty="0"/>
          </a:p>
          <a:p>
            <a:r>
              <a:rPr lang="en-GB" dirty="0"/>
              <a:t>[4]</a:t>
            </a:r>
            <a:r>
              <a:rPr lang="en-GB" dirty="0" err="1"/>
              <a:t>Gunaraj</a:t>
            </a:r>
            <a:r>
              <a:rPr lang="en-GB" dirty="0"/>
              <a:t>, V., </a:t>
            </a:r>
            <a:r>
              <a:rPr lang="en-GB" dirty="0" err="1"/>
              <a:t>Murugan</a:t>
            </a:r>
            <a:r>
              <a:rPr lang="en-GB" dirty="0"/>
              <a:t>, N.: Prediction of Heat Affected Zone Characteristics in submerged Arc Welding of Structural Steel Pipes, Welding Research, January 2002.</a:t>
            </a:r>
            <a:endParaRPr lang="en-US" dirty="0"/>
          </a:p>
          <a:p>
            <a:r>
              <a:rPr lang="en-GB" dirty="0"/>
              <a:t> [5] </a:t>
            </a:r>
            <a:r>
              <a:rPr lang="en-GB" dirty="0" err="1"/>
              <a:t>Menaka,M</a:t>
            </a:r>
            <a:r>
              <a:rPr lang="en-GB" dirty="0"/>
              <a:t>., </a:t>
            </a:r>
            <a:r>
              <a:rPr lang="en-GB" dirty="0" err="1"/>
              <a:t>Vasudevan,M</a:t>
            </a:r>
            <a:r>
              <a:rPr lang="en-GB" dirty="0"/>
              <a:t>., </a:t>
            </a:r>
            <a:r>
              <a:rPr lang="en-GB" dirty="0" err="1"/>
              <a:t>Venkatraman,B</a:t>
            </a:r>
            <a:r>
              <a:rPr lang="en-GB" dirty="0"/>
              <a:t>., </a:t>
            </a:r>
            <a:r>
              <a:rPr lang="en-GB" dirty="0" err="1"/>
              <a:t>Raj,B</a:t>
            </a:r>
            <a:r>
              <a:rPr lang="en-GB" dirty="0"/>
              <a:t>.: Estimating bead width and depth of penetration during welding by infrared thermal imaging, Non-Destructive Testing and Condition Monitoring , Vol.47,  No. 9, 2005.</a:t>
            </a:r>
            <a:endParaRPr lang="en-US" dirty="0"/>
          </a:p>
          <a:p>
            <a:r>
              <a:rPr lang="en-GB" dirty="0"/>
              <a:t>[6] </a:t>
            </a:r>
            <a:r>
              <a:rPr lang="en-GB" dirty="0" err="1"/>
              <a:t>Pathak,A.K</a:t>
            </a:r>
            <a:r>
              <a:rPr lang="en-GB" dirty="0"/>
              <a:t>., </a:t>
            </a:r>
            <a:r>
              <a:rPr lang="en-GB" dirty="0" err="1"/>
              <a:t>Dutta,G.L.:Three</a:t>
            </a:r>
            <a:r>
              <a:rPr lang="en-GB" dirty="0"/>
              <a:t> dimensional Finite Element Analysis to predict the different zones of Microstructure in Submerged Arc Welding, Proc., Institution of Mechanical Engineers, part B, J. of Engineering Manufacture, Vol.218, No. 3 2004.</a:t>
            </a:r>
            <a:endParaRPr lang="en-US" dirty="0"/>
          </a:p>
          <a:p>
            <a:r>
              <a:rPr lang="en-GB" dirty="0"/>
              <a:t>[7] </a:t>
            </a:r>
            <a:r>
              <a:rPr lang="en-GB" dirty="0" err="1"/>
              <a:t>Kanjilal,P</a:t>
            </a:r>
            <a:r>
              <a:rPr lang="en-GB" dirty="0"/>
              <a:t>., </a:t>
            </a:r>
            <a:r>
              <a:rPr lang="en-GB" dirty="0" err="1"/>
              <a:t>Majumdar,S.K</a:t>
            </a:r>
            <a:r>
              <a:rPr lang="en-GB" dirty="0"/>
              <a:t>., </a:t>
            </a:r>
            <a:r>
              <a:rPr lang="en-GB" dirty="0" err="1"/>
              <a:t>Pal,T.K</a:t>
            </a:r>
            <a:r>
              <a:rPr lang="en-GB" dirty="0"/>
              <a:t>.: Prediction of submerged arc weld-metal composition from flux ingredients with the help of statistical design of mixture experiment, Scandinavian J. of Metallurgy, Vol. 33,  No. 3, 2004.       </a:t>
            </a:r>
            <a:endParaRPr lang="en-US" dirty="0"/>
          </a:p>
          <a:p>
            <a:r>
              <a:rPr lang="en-GB" dirty="0"/>
              <a:t>[8] </a:t>
            </a:r>
            <a:r>
              <a:rPr lang="en-GB" dirty="0" err="1"/>
              <a:t>Kanjilal,P</a:t>
            </a:r>
            <a:r>
              <a:rPr lang="en-GB" dirty="0"/>
              <a:t>., Pal,T.K.:</a:t>
            </a:r>
            <a:r>
              <a:rPr lang="en-GB" dirty="0" err="1"/>
              <a:t>Majumdar,S.K</a:t>
            </a:r>
            <a:r>
              <a:rPr lang="en-GB" dirty="0"/>
              <a:t>., Combined Effect of Flux and welding Parameters on Chemical Composition and Mechanical Properties of submerged arc Weld Metal, J. of Materials Processing Technology Vol.171,  No.2,2006.</a:t>
            </a:r>
            <a:endParaRPr lang="en-US" dirty="0"/>
          </a:p>
          <a:p>
            <a:r>
              <a:rPr lang="en-GB" dirty="0"/>
              <a:t> [9]</a:t>
            </a:r>
            <a:r>
              <a:rPr lang="fr-FR" dirty="0"/>
              <a:t> Nguyen, N., T., et al. : </a:t>
            </a:r>
            <a:r>
              <a:rPr lang="en-GB" dirty="0"/>
              <a:t>Analytical Solution for Transient Temperature of Semi-Infinite Body Subjected to 3-D Moving Heat Sources, Welding Research, August, </a:t>
            </a:r>
            <a:r>
              <a:rPr lang="fr-FR" dirty="0"/>
              <a:t>1999.</a:t>
            </a:r>
            <a:endParaRPr lang="en-US" dirty="0"/>
          </a:p>
          <a:p>
            <a:r>
              <a:rPr lang="fr-FR" dirty="0"/>
              <a:t>[10]Nguyen, N., T., Mai, Y., W.,  Simpson, S. Ohta, A. :</a:t>
            </a:r>
            <a:r>
              <a:rPr lang="en-GB" dirty="0"/>
              <a:t>Analytical Approximate Solution for Double Ellipsoidal Heat Source in Finite Thick Plate, Welding Research, 2004.</a:t>
            </a:r>
            <a:endParaRPr lang="en-US" dirty="0"/>
          </a:p>
          <a:p>
            <a:endParaRPr lang="en-US" dirty="0"/>
          </a:p>
        </p:txBody>
      </p:sp>
      <p:sp>
        <p:nvSpPr>
          <p:cNvPr id="4" name="Footer Placeholder 3"/>
          <p:cNvSpPr>
            <a:spLocks noGrp="1"/>
          </p:cNvSpPr>
          <p:nvPr>
            <p:ph type="ftr" sz="quarter" idx="11"/>
          </p:nvPr>
        </p:nvSpPr>
        <p:spPr>
          <a:xfrm rot="5400000">
            <a:off x="6987715" y="1938595"/>
            <a:ext cx="3859795" cy="228660"/>
          </a:xfrm>
        </p:spPr>
        <p:txBody>
          <a:bodyPr/>
          <a:lstStyle/>
          <a:p>
            <a:r>
              <a:rPr lang="en-US" i="1" dirty="0" smtClean="0"/>
              <a:t>Dr. N K SINGH</a:t>
            </a:r>
            <a:endParaRPr lang="en-US" i="1"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27</a:t>
            </a:fld>
            <a:endParaRPr lang="en-US" dirty="0"/>
          </a:p>
        </p:txBody>
      </p:sp>
    </p:spTree>
    <p:extLst>
      <p:ext uri="{BB962C8B-B14F-4D97-AF65-F5344CB8AC3E}">
        <p14:creationId xmlns:p14="http://schemas.microsoft.com/office/powerpoint/2010/main" xmlns="" val="4198161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85749" y="2052925"/>
            <a:ext cx="8641081" cy="4576475"/>
          </a:xfrm>
        </p:spPr>
        <p:txBody>
          <a:bodyPr/>
          <a:lstStyle/>
          <a:p>
            <a:endParaRPr lang="en-US" dirty="0"/>
          </a:p>
        </p:txBody>
      </p:sp>
      <p:sp>
        <p:nvSpPr>
          <p:cNvPr id="4" name="Footer Placeholder 3"/>
          <p:cNvSpPr>
            <a:spLocks noGrp="1"/>
          </p:cNvSpPr>
          <p:nvPr>
            <p:ph type="ftr" sz="quarter" idx="11"/>
          </p:nvPr>
        </p:nvSpPr>
        <p:spPr>
          <a:xfrm rot="5400000">
            <a:off x="6987715" y="1938595"/>
            <a:ext cx="3859795" cy="228660"/>
          </a:xfrm>
        </p:spPr>
        <p:txBody>
          <a:bodyPr/>
          <a:lstStyle/>
          <a:p>
            <a:r>
              <a:rPr lang="en-US" i="1" dirty="0" smtClean="0"/>
              <a:t>Dr. N K SINGH</a:t>
            </a:r>
            <a:endParaRPr lang="en-US" i="1"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28</a:t>
            </a:fld>
            <a:endParaRPr lang="en-US" dirty="0"/>
          </a:p>
        </p:txBody>
      </p:sp>
      <p:pic>
        <p:nvPicPr>
          <p:cNvPr id="5122" name="Picture 2" descr="http://www.hdwallpapersinn.com/wp-content/uploads/2014/07/asd.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33045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00063" y="428625"/>
            <a:ext cx="8186737" cy="1143000"/>
          </a:xfrm>
        </p:spPr>
        <p:txBody>
          <a:bodyPr/>
          <a:lstStyle/>
          <a:p>
            <a:r>
              <a:rPr lang="en-US" sz="3600" dirty="0" smtClean="0">
                <a:solidFill>
                  <a:srgbClr val="FF6600"/>
                </a:solidFill>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228600" y="1714500"/>
            <a:ext cx="8763000" cy="43815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normAutofit/>
          </a:bodyPr>
          <a:lstStyle/>
          <a:p>
            <a:pPr algn="ctr">
              <a:buFont typeface="Arial" charset="0"/>
              <a:buNone/>
              <a:defRPr/>
            </a:pPr>
            <a:r>
              <a:rPr lang="en-US" dirty="0" smtClean="0">
                <a:solidFill>
                  <a:srgbClr val="7030A0"/>
                </a:solidFill>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sz="1800" dirty="0" smtClean="0">
              <a:solidFill>
                <a:srgbClr val="7030A0"/>
              </a:solidFill>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1800" dirty="0">
              <a:solidFill>
                <a:srgbClr val="7030A0"/>
              </a:solidFill>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solidFill>
                  <a:srgbClr val="7030A0"/>
                </a:solidFill>
                <a:effectLst>
                  <a:outerShdw blurRad="38100" dist="38100" dir="2700000" algn="tl">
                    <a:srgbClr val="000000">
                      <a:alpha val="43137"/>
                    </a:srgbClr>
                  </a:outerShdw>
                </a:effectLst>
                <a:latin typeface="Georgia" pitchFamily="18" charset="0"/>
              </a:rPr>
              <a:t>Please Visit:</a:t>
            </a:r>
            <a:r>
              <a:rPr lang="en-US" dirty="0" smtClean="0">
                <a:solidFill>
                  <a:srgbClr val="7030A0"/>
                </a:solidFill>
                <a:effectLst>
                  <a:outerShdw blurRad="38100" dist="38100" dir="2700000" algn="tl">
                    <a:srgbClr val="000000">
                      <a:alpha val="43137"/>
                    </a:srgbClr>
                  </a:outerShdw>
                </a:effectLst>
                <a:latin typeface="Georgia" pitchFamily="18" charset="0"/>
              </a:rPr>
              <a:t/>
            </a:r>
            <a:br>
              <a:rPr lang="en-US" dirty="0" smtClean="0">
                <a:solidFill>
                  <a:srgbClr val="7030A0"/>
                </a:solidFill>
                <a:effectLst>
                  <a:outerShdw blurRad="38100" dist="38100" dir="2700000" algn="tl">
                    <a:srgbClr val="000000">
                      <a:alpha val="43137"/>
                    </a:srgbClr>
                  </a:outerShdw>
                </a:effectLst>
                <a:latin typeface="Georgia" pitchFamily="18" charset="0"/>
              </a:rPr>
            </a:br>
            <a:r>
              <a:rPr lang="en-US" sz="2800" dirty="0" smtClean="0">
                <a:solidFill>
                  <a:srgbClr val="7030A0"/>
                </a:solidFill>
                <a:effectLst>
                  <a:outerShdw blurRad="38100" dist="38100" dir="2700000" algn="tl">
                    <a:srgbClr val="000000">
                      <a:alpha val="43137"/>
                    </a:srgbClr>
                  </a:outerShdw>
                </a:effectLst>
                <a:latin typeface="Georgia" pitchFamily="18" charset="0"/>
              </a:rPr>
              <a:t>http</a:t>
            </a:r>
            <a:r>
              <a:rPr lang="en-US" sz="2800" dirty="0">
                <a:solidFill>
                  <a:srgbClr val="7030A0"/>
                </a:solidFill>
                <a:effectLst>
                  <a:outerShdw blurRad="38100" dist="38100" dir="2700000" algn="tl">
                    <a:srgbClr val="000000">
                      <a:alpha val="43137"/>
                    </a:srgbClr>
                  </a:outerShdw>
                </a:effectLst>
                <a:latin typeface="Georgia" pitchFamily="18" charset="0"/>
              </a:rPr>
              <a:t>://materialsscience.conferenceseries.com</a:t>
            </a:r>
            <a:r>
              <a:rPr lang="en-US" sz="2800" dirty="0" smtClean="0">
                <a:solidFill>
                  <a:srgbClr val="7030A0"/>
                </a:solidFill>
                <a:effectLst>
                  <a:outerShdw blurRad="38100" dist="38100" dir="2700000" algn="tl">
                    <a:srgbClr val="000000">
                      <a:alpha val="43137"/>
                    </a:srgbClr>
                  </a:outerShdw>
                </a:effectLst>
                <a:latin typeface="Georgia" pitchFamily="18" charset="0"/>
              </a:rPr>
              <a:t>/</a:t>
            </a:r>
          </a:p>
          <a:p>
            <a:pPr algn="ctr">
              <a:buFont typeface="Arial" charset="0"/>
              <a:buNone/>
              <a:defRPr/>
            </a:pPr>
            <a:endParaRPr lang="en-US" sz="1800" dirty="0" smtClean="0">
              <a:solidFill>
                <a:srgbClr val="7030A0"/>
              </a:solidFill>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solidFill>
                  <a:srgbClr val="7030A0"/>
                </a:solidFill>
                <a:effectLst>
                  <a:outerShdw blurRad="38100" dist="38100" dir="2700000" algn="tl">
                    <a:srgbClr val="000000">
                      <a:alpha val="43137"/>
                    </a:srgbClr>
                  </a:outerShdw>
                </a:effectLst>
                <a:latin typeface="Georgia" pitchFamily="18" charset="0"/>
              </a:rPr>
              <a:t>Contact </a:t>
            </a:r>
            <a:r>
              <a:rPr lang="en-US" sz="1800" dirty="0">
                <a:solidFill>
                  <a:srgbClr val="7030A0"/>
                </a:solidFill>
                <a:effectLst>
                  <a:outerShdw blurRad="38100" dist="38100" dir="2700000" algn="tl">
                    <a:srgbClr val="000000">
                      <a:alpha val="43137"/>
                    </a:srgbClr>
                  </a:outerShdw>
                </a:effectLst>
                <a:latin typeface="Georgia" pitchFamily="18" charset="0"/>
              </a:rPr>
              <a:t>us at</a:t>
            </a:r>
          </a:p>
          <a:p>
            <a:pPr algn="ctr">
              <a:buFont typeface="Arial" charset="0"/>
              <a:buNone/>
              <a:defRPr/>
            </a:pPr>
            <a:r>
              <a:rPr lang="en-US" sz="2800" dirty="0">
                <a:solidFill>
                  <a:srgbClr val="7030A0"/>
                </a:solidFill>
                <a:effectLst>
                  <a:outerShdw blurRad="38100" dist="38100" dir="2700000" algn="tl">
                    <a:srgbClr val="000000">
                      <a:alpha val="43137"/>
                    </a:srgbClr>
                  </a:outerShdw>
                </a:effectLst>
                <a:latin typeface="Georgia" pitchFamily="18" charset="0"/>
              </a:rPr>
              <a:t>materialsscience.conference@omicsgroup.us</a:t>
            </a:r>
          </a:p>
          <a:p>
            <a:pPr algn="ctr">
              <a:buFont typeface="Arial" charset="0"/>
              <a:buNone/>
              <a:defRPr/>
            </a:pPr>
            <a:r>
              <a:rPr lang="en-US" sz="2800" dirty="0">
                <a:solidFill>
                  <a:srgbClr val="7030A0"/>
                </a:solidFill>
                <a:effectLst>
                  <a:outerShdw blurRad="38100" dist="38100" dir="2700000" algn="tl">
                    <a:srgbClr val="000000">
                      <a:alpha val="43137"/>
                    </a:srgbClr>
                  </a:outerShdw>
                </a:effectLst>
                <a:latin typeface="Georgia" pitchFamily="18" charset="0"/>
              </a:rPr>
              <a:t>materialsscience@omicsgroup.com</a:t>
            </a:r>
          </a:p>
          <a:p>
            <a:pPr algn="just">
              <a:buFont typeface="Arial" charset="0"/>
              <a:buNone/>
              <a:defRPr/>
            </a:pPr>
            <a:endParaRPr lang="en-US" dirty="0" smtClean="0">
              <a:effectLst>
                <a:outerShdw blurRad="38100" dist="38100" dir="2700000" algn="tl">
                  <a:srgbClr val="000000">
                    <a:alpha val="43137"/>
                  </a:srgbClr>
                </a:outerShdw>
              </a:effectLst>
            </a:endParaRPr>
          </a:p>
          <a:p>
            <a:pPr algn="just">
              <a:buFont typeface="Arial" charset="0"/>
              <a:buNone/>
              <a:defRPr/>
            </a:pPr>
            <a:endParaRPr lang="en-US" dirty="0">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3602" y="316231"/>
            <a:ext cx="6620968" cy="3329581"/>
          </a:xfrm>
        </p:spPr>
        <p:txBody>
          <a:bodyPr/>
          <a:lstStyle/>
          <a:p>
            <a:pPr algn="r"/>
            <a:r>
              <a:rPr lang="en-GB" sz="3600" b="1" dirty="0"/>
              <a:t>PREDICTION AND OPTIMIZATION OF HEAT AFFECTED ZONE WIDTH FOR SUBMERGED ARC WELDING </a:t>
            </a:r>
            <a:r>
              <a:rPr lang="en-GB" sz="3600" b="1" dirty="0" smtClean="0"/>
              <a:t>PROCESS</a:t>
            </a:r>
            <a:endParaRPr lang="en-US" sz="3600" dirty="0"/>
          </a:p>
        </p:txBody>
      </p:sp>
      <p:sp>
        <p:nvSpPr>
          <p:cNvPr id="3" name="Subtitle 2"/>
          <p:cNvSpPr>
            <a:spLocks noGrp="1"/>
          </p:cNvSpPr>
          <p:nvPr>
            <p:ph type="subTitle" idx="1"/>
          </p:nvPr>
        </p:nvSpPr>
        <p:spPr>
          <a:xfrm>
            <a:off x="348287" y="4161245"/>
            <a:ext cx="8321800" cy="2500812"/>
          </a:xfrm>
        </p:spPr>
        <p:txBody>
          <a:bodyPr>
            <a:noAutofit/>
          </a:bodyPr>
          <a:lstStyle/>
          <a:p>
            <a:pPr algn="ctr"/>
            <a:r>
              <a:rPr lang="en-US" sz="4400" dirty="0" smtClean="0">
                <a:latin typeface="+mn-lt"/>
              </a:rPr>
              <a:t>Dr. N K SINGH</a:t>
            </a:r>
            <a:endParaRPr lang="en-US" sz="1100" dirty="0" smtClean="0">
              <a:latin typeface="+mn-lt"/>
            </a:endParaRPr>
          </a:p>
          <a:p>
            <a:pPr algn="ctr"/>
            <a:r>
              <a:rPr lang="en-US" sz="1000" dirty="0" smtClean="0">
                <a:latin typeface="+mn-lt"/>
              </a:rPr>
              <a:t>Associate Professor </a:t>
            </a:r>
          </a:p>
          <a:p>
            <a:pPr algn="ctr"/>
            <a:r>
              <a:rPr lang="fr-FR" sz="1000" dirty="0">
                <a:latin typeface="+mn-lt"/>
              </a:rPr>
              <a:t>Email: </a:t>
            </a:r>
            <a:r>
              <a:rPr lang="fr-FR" sz="1000" cap="none" dirty="0" smtClean="0">
                <a:latin typeface="+mn-lt"/>
              </a:rPr>
              <a:t>nks_221@yahoo.co.in</a:t>
            </a:r>
            <a:r>
              <a:rPr lang="fr-FR" sz="1000" dirty="0" smtClean="0">
                <a:latin typeface="+mn-lt"/>
              </a:rPr>
              <a:t>, Mobile</a:t>
            </a:r>
            <a:r>
              <a:rPr lang="fr-FR" sz="1000" dirty="0">
                <a:latin typeface="+mn-lt"/>
              </a:rPr>
              <a:t>: + 91 9431711359</a:t>
            </a:r>
          </a:p>
          <a:p>
            <a:pPr algn="ctr"/>
            <a:endParaRPr lang="en-US" sz="1100" dirty="0" smtClean="0"/>
          </a:p>
          <a:p>
            <a:pPr algn="ctr"/>
            <a:endParaRPr lang="en-US" sz="1100" dirty="0"/>
          </a:p>
          <a:p>
            <a:pPr algn="ctr"/>
            <a:endParaRPr lang="en-US" sz="1100" dirty="0" smtClean="0"/>
          </a:p>
          <a:p>
            <a:pPr algn="ctr"/>
            <a:r>
              <a:rPr lang="en-US" sz="1100" dirty="0" smtClean="0"/>
              <a:t>Indian School of Mines, </a:t>
            </a:r>
            <a:r>
              <a:rPr lang="en-US" sz="1100" dirty="0" err="1" smtClean="0"/>
              <a:t>Dhanbad</a:t>
            </a:r>
            <a:r>
              <a:rPr lang="en-US" sz="1100" dirty="0" smtClean="0"/>
              <a:t>, INDIA</a:t>
            </a:r>
          </a:p>
          <a:p>
            <a:pPr algn="ctr"/>
            <a:endParaRPr lang="en-US" sz="1100" dirty="0"/>
          </a:p>
        </p:txBody>
      </p:sp>
      <p:pic>
        <p:nvPicPr>
          <p:cNvPr id="6146" name="Picture 2" descr="http://www.bestcollegehunt.com/images/collegelogo/All_I_JIndianSchoolofMinesUniversity.jpg"/>
          <p:cNvPicPr>
            <a:picLocks noChangeAspect="1" noChangeArrowheads="1"/>
          </p:cNvPicPr>
          <p:nvPr/>
        </p:nvPicPr>
        <p:blipFill>
          <a:blip r:embed="rId2">
            <a:extLst>
              <a:ext uri="{BEBA8EAE-BF5A-486C-A8C5-ECC9F3942E4B}">
                <a14:imgProps xmlns:a14="http://schemas.microsoft.com/office/drawing/2010/main" xmlns="">
                  <a14:imgLayer r:embed="rId3">
                    <a14:imgEffect>
                      <a14:backgroundRemoval t="0" b="100000" l="0" r="100000">
                        <a14:foregroundMark x1="19414" y1="33763" x2="19414" y2="33763"/>
                        <a14:foregroundMark x1="52869" y1="46924" x2="52869" y2="46924"/>
                        <a14:foregroundMark x1="52869" y1="47353" x2="53968" y2="36338"/>
                        <a14:foregroundMark x1="4762" y1="85837" x2="855" y2="89127"/>
                        <a14:foregroundMark x1="977" y1="88698" x2="5861" y2="98999"/>
                        <a14:foregroundMark x1="94628" y1="85265" x2="98535" y2="88269"/>
                        <a14:foregroundMark x1="98535" y1="88269" x2="98535" y2="88269"/>
                        <a14:foregroundMark x1="89377" y1="69242" x2="89377" y2="57797"/>
                        <a14:foregroundMark x1="6716" y1="62375" x2="8181" y2="52074"/>
                        <a14:foregroundMark x1="6593" y1="62089" x2="14774" y2="62089"/>
                        <a14:foregroundMark x1="14896" y1="61946" x2="15507" y2="54077"/>
                        <a14:foregroundMark x1="30403" y1="18741" x2="34676" y2="27039"/>
                        <a14:foregroundMark x1="34676" y1="27039" x2="38339" y2="24607"/>
                        <a14:foregroundMark x1="30891" y1="20315" x2="43223" y2="17167"/>
                        <a14:foregroundMark x1="75214" y1="26753" x2="90232" y2="58226"/>
                        <a14:foregroundMark x1="92552" y1="32189" x2="89133" y2="38340"/>
                        <a14:foregroundMark x1="49328" y1="3290" x2="49939" y2="10443"/>
                        <a14:foregroundMark x1="4884" y1="35479" x2="10867" y2="36624"/>
                        <a14:foregroundMark x1="48230" y1="52074" x2="46154" y2="37768"/>
                        <a14:foregroundMark x1="42613" y1="55079" x2="34432" y2="48641"/>
                        <a14:foregroundMark x1="40659" y1="60372" x2="29792" y2="55079"/>
                        <a14:foregroundMark x1="57875" y1="54936" x2="68498" y2="46638"/>
                        <a14:foregroundMark x1="59951" y1="59943" x2="69597" y2="55079"/>
                        <a14:foregroundMark x1="66300" y1="23033" x2="73748" y2="27468"/>
                        <a14:foregroundMark x1="36020" y1="22031" x2="23810" y2="28326"/>
                        <a14:foregroundMark x1="10989" y1="57940" x2="10623" y2="69099"/>
                      </a14:backgroundRemoval>
                    </a14:imgEffect>
                  </a14:imgLayer>
                </a14:imgProps>
              </a:ext>
              <a:ext uri="{28A0092B-C50C-407E-A947-70E740481C1C}">
                <a14:useLocalDpi xmlns:a14="http://schemas.microsoft.com/office/drawing/2010/main" xmlns="" val="0"/>
              </a:ext>
            </a:extLst>
          </a:blip>
          <a:srcRect/>
          <a:stretch>
            <a:fillRect/>
          </a:stretch>
        </p:blipFill>
        <p:spPr bwMode="auto">
          <a:xfrm>
            <a:off x="3969068" y="5510711"/>
            <a:ext cx="1080238" cy="9219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95534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a:xfrm>
            <a:off x="285749" y="2052925"/>
            <a:ext cx="8641081" cy="4576475"/>
          </a:xfrm>
        </p:spPr>
        <p:txBody>
          <a:bodyPr/>
          <a:lstStyle/>
          <a:p>
            <a:r>
              <a:rPr lang="en-GB" dirty="0"/>
              <a:t>Control of heat affected zone (HAZ) width is very essential for getting required weld bead size and quality. Conditions must be found out that will ensure a predictable and reproducible weld bead that is essential for obtaining repeated, expected cost effective, high quality welded joint. An attempt has been made in present work to find out relation between process control factors i.e. arc voltage, wire feed rate, travel speed, stick out, and heat input and HAZ width. Prediction of HAZ width through analytical solution of heat conduction equation has also been made. Optimum setting of process control variables for minimum HAZ width has been found out through graphical technique. </a:t>
            </a:r>
            <a:endParaRPr lang="en-US" dirty="0"/>
          </a:p>
          <a:p>
            <a:r>
              <a:rPr lang="en-GB" i="1" dirty="0"/>
              <a:t>Key words</a:t>
            </a:r>
            <a:r>
              <a:rPr lang="en-GB" dirty="0"/>
              <a:t>: HAZ width, Submerged Arc Welding process, transient temperature distribution, regression model, optimization through graphical technique.</a:t>
            </a:r>
            <a:endParaRPr lang="en-US" dirty="0"/>
          </a:p>
          <a:p>
            <a:endParaRPr lang="en-US" dirty="0"/>
          </a:p>
        </p:txBody>
      </p:sp>
      <p:sp>
        <p:nvSpPr>
          <p:cNvPr id="4" name="Footer Placeholder 3"/>
          <p:cNvSpPr>
            <a:spLocks noGrp="1"/>
          </p:cNvSpPr>
          <p:nvPr>
            <p:ph type="ftr" sz="quarter" idx="11"/>
          </p:nvPr>
        </p:nvSpPr>
        <p:spPr>
          <a:xfrm rot="5400000">
            <a:off x="6987715" y="1938595"/>
            <a:ext cx="3859795" cy="228660"/>
          </a:xfrm>
        </p:spPr>
        <p:txBody>
          <a:bodyPr/>
          <a:lstStyle/>
          <a:p>
            <a:r>
              <a:rPr lang="en-US" i="1" dirty="0" smtClean="0"/>
              <a:t>Dr. N K SINGH</a:t>
            </a:r>
            <a:endParaRPr lang="en-US" i="1"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4</a:t>
            </a:fld>
            <a:endParaRPr lang="en-US" dirty="0"/>
          </a:p>
        </p:txBody>
      </p:sp>
    </p:spTree>
    <p:extLst>
      <p:ext uri="{BB962C8B-B14F-4D97-AF65-F5344CB8AC3E}">
        <p14:creationId xmlns:p14="http://schemas.microsoft.com/office/powerpoint/2010/main" xmlns="" val="1641618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INTRODUCTION</a:t>
            </a:r>
            <a:endParaRPr lang="en-US" dirty="0"/>
          </a:p>
        </p:txBody>
      </p:sp>
      <p:sp>
        <p:nvSpPr>
          <p:cNvPr id="3" name="Content Placeholder 2"/>
          <p:cNvSpPr>
            <a:spLocks noGrp="1"/>
          </p:cNvSpPr>
          <p:nvPr>
            <p:ph idx="1"/>
          </p:nvPr>
        </p:nvSpPr>
        <p:spPr>
          <a:xfrm>
            <a:off x="276531" y="1538575"/>
            <a:ext cx="8641081" cy="4976525"/>
          </a:xfrm>
        </p:spPr>
        <p:txBody>
          <a:bodyPr>
            <a:normAutofit fontScale="92500"/>
          </a:bodyPr>
          <a:lstStyle/>
          <a:p>
            <a:r>
              <a:rPr lang="hr-HR" dirty="0"/>
              <a:t>Submerged arc welding (SAW) is a high quality, high deposition rate welding process commonly used to join plates of higher thickness in load bearing components. This process of arc welding provides a purer and cleaner high volume weldment that has relatively a higher material deposition rate compared to the traditional welding methods. Submerged Arc Welding Process is one of the important fabrication processes in industry as it has inbred advantage [1, 2]. Use of this technology has huge economic and social implications in the national perspective. A common issue in the application of SAW process raises a concern about the uncertainties involved with the heat affected zone (HAZ) in and around the weldment. The most intriguing issue is about HAZ softening that imparts some uncertainties in the welded quality. It increases the probability of fatigue failures at the weakest zones caused by the heating and cooling cycle of the weld zone. It is observed that a refined microstructure of the HAZ, imparts largely the intended properties of the welded joint [3]. </a:t>
            </a:r>
            <a:endParaRPr lang="en-US" dirty="0"/>
          </a:p>
          <a:p>
            <a:endParaRPr lang="en-US" dirty="0"/>
          </a:p>
        </p:txBody>
      </p:sp>
      <p:sp>
        <p:nvSpPr>
          <p:cNvPr id="4" name="Footer Placeholder 3"/>
          <p:cNvSpPr>
            <a:spLocks noGrp="1"/>
          </p:cNvSpPr>
          <p:nvPr>
            <p:ph type="ftr" sz="quarter" idx="11"/>
          </p:nvPr>
        </p:nvSpPr>
        <p:spPr>
          <a:xfrm rot="5400000">
            <a:off x="6987715" y="1938595"/>
            <a:ext cx="3859795" cy="228660"/>
          </a:xfrm>
        </p:spPr>
        <p:txBody>
          <a:bodyPr/>
          <a:lstStyle/>
          <a:p>
            <a:r>
              <a:rPr lang="en-US" i="1" dirty="0" smtClean="0"/>
              <a:t>Dr. N K SINGH</a:t>
            </a:r>
            <a:endParaRPr lang="en-US" i="1"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5</a:t>
            </a:fld>
            <a:endParaRPr lang="en-US" dirty="0"/>
          </a:p>
        </p:txBody>
      </p:sp>
    </p:spTree>
    <p:extLst>
      <p:ext uri="{BB962C8B-B14F-4D97-AF65-F5344CB8AC3E}">
        <p14:creationId xmlns:p14="http://schemas.microsoft.com/office/powerpoint/2010/main" xmlns="" val="47611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85749" y="1383031"/>
            <a:ext cx="8641081" cy="5246370"/>
          </a:xfrm>
        </p:spPr>
        <p:txBody>
          <a:bodyPr>
            <a:normAutofit fontScale="92500" lnSpcReduction="10000"/>
          </a:bodyPr>
          <a:lstStyle/>
          <a:p>
            <a:r>
              <a:rPr lang="hr-HR" dirty="0"/>
              <a:t>For the case SAW joint, engineers repeatedly face the problem to select the appropriate process control parameters for getting optimum value of HAZ width [4]. In order to bring out an appropriate combination of SAW parameters and a methodology to control such parameters an in depth investigations and characterizations of HAZ softening zone are necessary to enrich this Submerged Arc Welding technology.</a:t>
            </a:r>
            <a:endParaRPr lang="en-US" dirty="0"/>
          </a:p>
          <a:p>
            <a:r>
              <a:rPr lang="en-GB" dirty="0"/>
              <a:t>In Submerged Arc welding process, major process control parameters are arc voltage and travel speed, wire feed rate, stick out etc. They all affect the bead shape, depth of penetration and chemical composition of the deposited weld metal. Another very critical issue in the understanding of the joint performance obtained from SAW process rests on the analysis of heat affected zone. It is difficult for the operator to observe the weld pool during the process. So, better control comes from SAW process parameter settings than dependence on the operator’s expertise. The HAZ has various regions which influence the ability of the joint to provide crack resistance and uniform strength in both the directions of the weld [3].</a:t>
            </a:r>
            <a:endParaRPr lang="en-US" dirty="0"/>
          </a:p>
          <a:p>
            <a:endParaRPr lang="en-US" dirty="0"/>
          </a:p>
        </p:txBody>
      </p:sp>
      <p:sp>
        <p:nvSpPr>
          <p:cNvPr id="4" name="Footer Placeholder 3"/>
          <p:cNvSpPr>
            <a:spLocks noGrp="1"/>
          </p:cNvSpPr>
          <p:nvPr>
            <p:ph type="ftr" sz="quarter" idx="11"/>
          </p:nvPr>
        </p:nvSpPr>
        <p:spPr>
          <a:xfrm rot="5400000">
            <a:off x="6987715" y="1938595"/>
            <a:ext cx="3859795" cy="228660"/>
          </a:xfrm>
        </p:spPr>
        <p:txBody>
          <a:bodyPr/>
          <a:lstStyle/>
          <a:p>
            <a:r>
              <a:rPr lang="en-US" i="1" dirty="0" smtClean="0"/>
              <a:t>Dr. N K SINGH</a:t>
            </a:r>
            <a:endParaRPr lang="en-US" i="1"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6</a:t>
            </a:fld>
            <a:endParaRPr lang="en-US" dirty="0"/>
          </a:p>
        </p:txBody>
      </p:sp>
    </p:spTree>
    <p:extLst>
      <p:ext uri="{BB962C8B-B14F-4D97-AF65-F5344CB8AC3E}">
        <p14:creationId xmlns:p14="http://schemas.microsoft.com/office/powerpoint/2010/main" xmlns="" val="3068758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85749" y="2052925"/>
            <a:ext cx="8641081" cy="4576475"/>
          </a:xfrm>
        </p:spPr>
        <p:txBody>
          <a:bodyPr>
            <a:normAutofit fontScale="92500"/>
          </a:bodyPr>
          <a:lstStyle/>
          <a:p>
            <a:r>
              <a:rPr lang="en-GB" dirty="0"/>
              <a:t>The bead width and depth of penetration, measured by infrared thermal imaging technique (IRTI technique), were also found to influence the quality of SAW process [5].</a:t>
            </a:r>
            <a:endParaRPr lang="en-US" dirty="0"/>
          </a:p>
          <a:p>
            <a:r>
              <a:rPr lang="en-GB" dirty="0"/>
              <a:t>Few details are available in the literature on the aspects of HAZ softening during SAW process. A three-dimensional analysis, aimed at predicting the microstructure in the different zones of a SAW joint, has been proposed in [6].A model to predict HAZ in case of SAW is addressed by [6] attempts to predict HAZ in case of SAW. The combined effect of flux chemical composition and of the welding parameters on the mechanical properties of SAW process has been shown to be of major importance [7-8]. Although the SAW process has drawn much of attention, in recent time [6-10], it is quite clear that a systematic study to bring out a correlation- based performance characterization through identification of control parameters in conjunction with quality assessment, is still missing.</a:t>
            </a:r>
            <a:endParaRPr lang="en-US" dirty="0"/>
          </a:p>
        </p:txBody>
      </p:sp>
      <p:sp>
        <p:nvSpPr>
          <p:cNvPr id="4" name="Footer Placeholder 3"/>
          <p:cNvSpPr>
            <a:spLocks noGrp="1"/>
          </p:cNvSpPr>
          <p:nvPr>
            <p:ph type="ftr" sz="quarter" idx="11"/>
          </p:nvPr>
        </p:nvSpPr>
        <p:spPr>
          <a:xfrm rot="5400000">
            <a:off x="6987715" y="1938595"/>
            <a:ext cx="3859795" cy="228660"/>
          </a:xfrm>
        </p:spPr>
        <p:txBody>
          <a:bodyPr/>
          <a:lstStyle/>
          <a:p>
            <a:r>
              <a:rPr lang="en-US" i="1" dirty="0" smtClean="0"/>
              <a:t>Dr. N K SINGH</a:t>
            </a:r>
            <a:endParaRPr lang="en-US" i="1"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7</a:t>
            </a:fld>
            <a:endParaRPr lang="en-US" dirty="0"/>
          </a:p>
        </p:txBody>
      </p:sp>
    </p:spTree>
    <p:extLst>
      <p:ext uri="{BB962C8B-B14F-4D97-AF65-F5344CB8AC3E}">
        <p14:creationId xmlns:p14="http://schemas.microsoft.com/office/powerpoint/2010/main" xmlns="" val="4279490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85749" y="2052925"/>
            <a:ext cx="8641081" cy="4576475"/>
          </a:xfrm>
        </p:spPr>
        <p:txBody>
          <a:bodyPr/>
          <a:lstStyle/>
          <a:p>
            <a:r>
              <a:rPr lang="en-GB" dirty="0"/>
              <a:t>The identification of the contribution of each process parameter on the quality or performance of a SAW joint, poses a challenge to the researchers in this area and demands a very systematic study of the problem. Since the HAZ width is controlled by process parameters and heat input [4], an attempt was made in this paper to correlate the HAZ width with these quantities, in order to optimize the process variables for minimum HAZ width.</a:t>
            </a:r>
            <a:endParaRPr lang="en-US" dirty="0"/>
          </a:p>
          <a:p>
            <a:endParaRPr lang="en-US" dirty="0"/>
          </a:p>
        </p:txBody>
      </p:sp>
      <p:sp>
        <p:nvSpPr>
          <p:cNvPr id="4" name="Footer Placeholder 3"/>
          <p:cNvSpPr>
            <a:spLocks noGrp="1"/>
          </p:cNvSpPr>
          <p:nvPr>
            <p:ph type="ftr" sz="quarter" idx="11"/>
          </p:nvPr>
        </p:nvSpPr>
        <p:spPr>
          <a:xfrm rot="5400000">
            <a:off x="6987715" y="1938595"/>
            <a:ext cx="3859795" cy="228660"/>
          </a:xfrm>
        </p:spPr>
        <p:txBody>
          <a:bodyPr/>
          <a:lstStyle/>
          <a:p>
            <a:r>
              <a:rPr lang="en-US" i="1" dirty="0" smtClean="0"/>
              <a:t>Dr. N K SINGH</a:t>
            </a:r>
            <a:endParaRPr lang="en-US" i="1"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8</a:t>
            </a:fld>
            <a:endParaRPr lang="en-US" dirty="0"/>
          </a:p>
        </p:txBody>
      </p:sp>
    </p:spTree>
    <p:extLst>
      <p:ext uri="{BB962C8B-B14F-4D97-AF65-F5344CB8AC3E}">
        <p14:creationId xmlns:p14="http://schemas.microsoft.com/office/powerpoint/2010/main" xmlns="" val="2636446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a:t>EXPERIMENTAL </a:t>
            </a:r>
            <a:r>
              <a:rPr lang="en-GB" sz="4000" b="1" dirty="0" smtClean="0"/>
              <a:t>PROCEDURE</a:t>
            </a:r>
            <a:endParaRPr lang="en-US" sz="4000" dirty="0"/>
          </a:p>
        </p:txBody>
      </p:sp>
      <p:sp>
        <p:nvSpPr>
          <p:cNvPr id="3" name="Content Placeholder 2"/>
          <p:cNvSpPr>
            <a:spLocks noGrp="1"/>
          </p:cNvSpPr>
          <p:nvPr>
            <p:ph idx="1"/>
          </p:nvPr>
        </p:nvSpPr>
        <p:spPr>
          <a:xfrm>
            <a:off x="285749" y="2052925"/>
            <a:ext cx="8641081" cy="4576475"/>
          </a:xfrm>
        </p:spPr>
        <p:txBody>
          <a:bodyPr>
            <a:normAutofit lnSpcReduction="10000"/>
          </a:bodyPr>
          <a:lstStyle/>
          <a:p>
            <a:pPr algn="just"/>
            <a:r>
              <a:rPr lang="en-GB" dirty="0"/>
              <a:t>MEMCO semi automatic welding machine with constant voltage, </a:t>
            </a:r>
            <a:r>
              <a:rPr lang="en-GB" dirty="0" err="1"/>
              <a:t>retifyer</a:t>
            </a:r>
            <a:r>
              <a:rPr lang="en-GB" dirty="0"/>
              <a:t> type power source with a 1200-A capacity was used to join C-</a:t>
            </a:r>
            <a:r>
              <a:rPr lang="en-GB" dirty="0" err="1"/>
              <a:t>Mn</a:t>
            </a:r>
            <a:r>
              <a:rPr lang="en-GB" dirty="0"/>
              <a:t> steel plates 30×15×2cm. An ESAB SA1 (E8), 0.315 cm diameter, copper coated electrode and a basic fluoride type granular flux were used. The experiments were conducted as per the design matrix randomly to avoid errors due to noise factors. Two pieces of C-</a:t>
            </a:r>
            <a:r>
              <a:rPr lang="en-GB" dirty="0" err="1"/>
              <a:t>Mn</a:t>
            </a:r>
            <a:r>
              <a:rPr lang="en-GB" dirty="0"/>
              <a:t> steel plates were cut and V groove of angle 60</a:t>
            </a:r>
            <a:r>
              <a:rPr lang="en-GB" baseline="30000" dirty="0"/>
              <a:t>o </a:t>
            </a:r>
            <a:r>
              <a:rPr lang="en-GB" dirty="0"/>
              <a:t>as per the standards were prepared. </a:t>
            </a:r>
            <a:endParaRPr lang="en-US" dirty="0"/>
          </a:p>
          <a:p>
            <a:pPr algn="just"/>
            <a:r>
              <a:rPr lang="en-GB" dirty="0"/>
              <a:t>The chemical composition of work piece material is described in Table 1. 0.1 cm root opening was selected to join the plates in the flat position keeping electrode positive and perpendicular to the plate. The job was firmly fixed to a base plate and then the submerged arc welding was finally carried out. HAZ width has been measured with the help of optical research microscope(NEOPHOT-32</a:t>
            </a:r>
            <a:r>
              <a:rPr lang="en-GB" dirty="0" smtClean="0"/>
              <a:t>).</a:t>
            </a:r>
            <a:endParaRPr lang="en-US" dirty="0"/>
          </a:p>
        </p:txBody>
      </p:sp>
      <p:sp>
        <p:nvSpPr>
          <p:cNvPr id="4" name="Footer Placeholder 3"/>
          <p:cNvSpPr>
            <a:spLocks noGrp="1"/>
          </p:cNvSpPr>
          <p:nvPr>
            <p:ph type="ftr" sz="quarter" idx="11"/>
          </p:nvPr>
        </p:nvSpPr>
        <p:spPr>
          <a:xfrm rot="5400000">
            <a:off x="6987715" y="1938595"/>
            <a:ext cx="3859795" cy="228660"/>
          </a:xfrm>
        </p:spPr>
        <p:txBody>
          <a:bodyPr/>
          <a:lstStyle/>
          <a:p>
            <a:r>
              <a:rPr lang="en-US" i="1" dirty="0" smtClean="0"/>
              <a:t>Dr. N K SINGH</a:t>
            </a:r>
            <a:endParaRPr lang="en-US" i="1"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9</a:t>
            </a:fld>
            <a:endParaRPr lang="en-US" dirty="0"/>
          </a:p>
        </p:txBody>
      </p:sp>
    </p:spTree>
    <p:extLst>
      <p:ext uri="{BB962C8B-B14F-4D97-AF65-F5344CB8AC3E}">
        <p14:creationId xmlns:p14="http://schemas.microsoft.com/office/powerpoint/2010/main" xmlns="" val="10449499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46</TotalTime>
  <Words>1875</Words>
  <Application>Microsoft Office PowerPoint</Application>
  <PresentationFormat>On-screen Show (4:3)</PresentationFormat>
  <Paragraphs>362</Paragraphs>
  <Slides>29</Slides>
  <Notes>24</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Ion</vt:lpstr>
      <vt:lpstr>About OMICS Group</vt:lpstr>
      <vt:lpstr>About OMICS Group Conferences</vt:lpstr>
      <vt:lpstr>PREDICTION AND OPTIMIZATION OF HEAT AFFECTED ZONE WIDTH FOR SUBMERGED ARC WELDING PROCESS</vt:lpstr>
      <vt:lpstr>ABSTRACT</vt:lpstr>
      <vt:lpstr>INTRODUCTION</vt:lpstr>
      <vt:lpstr>Slide 6</vt:lpstr>
      <vt:lpstr>Slide 7</vt:lpstr>
      <vt:lpstr>Slide 8</vt:lpstr>
      <vt:lpstr>EXPERIMENTAL PROCEDURE</vt:lpstr>
      <vt:lpstr>DEVELOPMENT OF MATHEMATICAL MODEL </vt:lpstr>
      <vt:lpstr>TABLE-3: Regression coefficient of model </vt:lpstr>
      <vt:lpstr>PARABOLOID HEAT SOURCE:  </vt:lpstr>
      <vt:lpstr>Slide 13</vt:lpstr>
      <vt:lpstr>INDUCED TEMPERATURE FIELD  </vt:lpstr>
      <vt:lpstr>Slide 15</vt:lpstr>
      <vt:lpstr>Slide 16</vt:lpstr>
      <vt:lpstr>Slide 17</vt:lpstr>
      <vt:lpstr>Slide 18</vt:lpstr>
      <vt:lpstr>Prediction of HAZ width</vt:lpstr>
      <vt:lpstr>OPTIMIZATION OF HAZ WIDTH </vt:lpstr>
      <vt:lpstr>CONCLUSION </vt:lpstr>
      <vt:lpstr>Table 1. Chemical composition of C-Mn steel work piece (in %)</vt:lpstr>
      <vt:lpstr>Table-2: Observed values of HAZ width </vt:lpstr>
      <vt:lpstr>Slide 24</vt:lpstr>
      <vt:lpstr>Slide 25</vt:lpstr>
      <vt:lpstr>Table-4: Calculation of Variance for testing the adequacy of the model </vt:lpstr>
      <vt:lpstr>REFERENCES</vt:lpstr>
      <vt:lpstr>Slide 28</vt:lpstr>
      <vt:lpstr>Let Us Meet Again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PREDICTION AND OPTIMIZATION OF HEAT AFFECTED ZONE WIDTH FOR SUBMERGED ARC WELDING PROCESS</dc:title>
  <dc:creator>PSD</dc:creator>
  <cp:lastModifiedBy>swetha-g</cp:lastModifiedBy>
  <cp:revision>10</cp:revision>
  <dcterms:created xsi:type="dcterms:W3CDTF">2014-09-07T09:08:35Z</dcterms:created>
  <dcterms:modified xsi:type="dcterms:W3CDTF">2014-11-17T14:48:03Z</dcterms:modified>
</cp:coreProperties>
</file>