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0" r:id="rId2"/>
    <p:sldId id="257" r:id="rId3"/>
    <p:sldId id="264" r:id="rId4"/>
    <p:sldId id="258" r:id="rId5"/>
    <p:sldId id="259" r:id="rId6"/>
    <p:sldId id="285" r:id="rId7"/>
    <p:sldId id="260" r:id="rId8"/>
    <p:sldId id="261" r:id="rId9"/>
    <p:sldId id="263" r:id="rId10"/>
    <p:sldId id="262" r:id="rId11"/>
    <p:sldId id="279" r:id="rId12"/>
    <p:sldId id="280" r:id="rId13"/>
    <p:sldId id="281" r:id="rId14"/>
    <p:sldId id="282" r:id="rId15"/>
    <p:sldId id="283" r:id="rId16"/>
    <p:sldId id="284" r:id="rId17"/>
    <p:sldId id="265" r:id="rId18"/>
    <p:sldId id="266" r:id="rId19"/>
    <p:sldId id="267" r:id="rId20"/>
    <p:sldId id="268" r:id="rId21"/>
    <p:sldId id="270" r:id="rId22"/>
    <p:sldId id="271" r:id="rId23"/>
    <p:sldId id="287" r:id="rId24"/>
    <p:sldId id="272" r:id="rId25"/>
    <p:sldId id="289" r:id="rId26"/>
    <p:sldId id="291" r:id="rId27"/>
    <p:sldId id="288" r:id="rId28"/>
    <p:sldId id="273" r:id="rId29"/>
    <p:sldId id="275" r:id="rId30"/>
    <p:sldId id="276" r:id="rId31"/>
    <p:sldId id="27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2" autoAdjust="0"/>
    <p:restoredTop sz="94660"/>
  </p:normalViewPr>
  <p:slideViewPr>
    <p:cSldViewPr snapToGrid="0">
      <p:cViewPr varScale="1">
        <p:scale>
          <a:sx n="81" d="100"/>
          <a:sy n="81" d="100"/>
        </p:scale>
        <p:origin x="4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D72DE-FDC4-4ACC-A19C-894C1A672542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4E50E-C104-43CB-9D9F-079CCF0C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7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DH1_(gene)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NAI1#cite_note-pmid16169460-3" TargetMode="External"/><Relationship Id="rId4" Type="http://schemas.openxmlformats.org/officeDocument/2006/relationships/hyperlink" Target="http://en.wikipedia.org/wiki/Epithelial%E2%80%93mesenchymal_transi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549E79-ECDE-4D21-B502-5F60241C7D6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9B07D-4839-4A55-8989-06F7DE90440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299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9B07D-4839-4A55-8989-06F7DE90440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63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SNAIL gene may show a role in recurrence of breast cancer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downregulating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DH1 (gene)"/>
              </a:rPr>
              <a:t>E-cadherin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inducing an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pithelial–mesenchymal transition"/>
              </a:rPr>
              <a:t>epithelial to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pithelial–mesenchymal transition"/>
              </a:rPr>
              <a:t>mesenchymal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pithelial–mesenchymal transition"/>
              </a:rPr>
              <a:t> transition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[3]</a:t>
            </a:r>
            <a:endParaRPr lang="en-US" sz="1200" b="0" i="0" u="none" strike="noStrike" kern="1200" baseline="30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Snail genes act primarily as survival factors and inducers of cell movement, rather than as inducers of EMT or cell fate. One of their best-known functions is to induce epithelial to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mesenchymal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transitions (EMTs), which convert epithelial cells into migratory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mesenchymal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9B07D-4839-4A55-8989-06F7DE90440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64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2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1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0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5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6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8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6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6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E4870-BB99-47A9-98E6-4CA856610CD0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56E36-2DBA-4673-A847-9B9DBDAA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emf"/><Relationship Id="rId7" Type="http://schemas.openxmlformats.org/officeDocument/2006/relationships/image" Target="../media/image45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Relationship Id="rId9" Type="http://schemas.openxmlformats.org/officeDocument/2006/relationships/image" Target="../media/image5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IF"/><Relationship Id="rId7" Type="http://schemas.openxmlformats.org/officeDocument/2006/relationships/image" Target="../media/image60.pn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tiff"/><Relationship Id="rId7" Type="http://schemas.openxmlformats.org/officeDocument/2006/relationships/image" Target="../media/image71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476672"/>
            <a:ext cx="8353096" cy="228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C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Therapeutic targeting neuraminidase-1 in multi-stage of </a:t>
            </a:r>
            <a:r>
              <a:rPr lang="en-C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tumorigenesis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b="1" u="sng" dirty="0" smtClean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Myron </a:t>
            </a:r>
            <a:r>
              <a:rPr lang="en-US" sz="2400" b="1" u="sng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  <a:r>
              <a:rPr lang="en-US" sz="2400" b="1" u="sng" dirty="0" smtClean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Szewczuk</a:t>
            </a:r>
            <a:r>
              <a:rPr lang="en-US" sz="2400" dirty="0" smtClean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dirty="0" smtClean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Dept. Biomedical and Molecular Sciences, Queen's University, Kingston, K7L 3N6 Ontario, Canada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696" y="2681786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HIGHLIGHTS….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An </a:t>
            </a:r>
            <a:r>
              <a:rPr lang="en-US" sz="2000" b="1" dirty="0"/>
              <a:t>innovative and promising entirely new targeted therapy for cancer.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Mammalian </a:t>
            </a:r>
            <a:r>
              <a:rPr lang="en-US" sz="2000" b="1" dirty="0"/>
              <a:t>neuraminidase-1 (Neu1) in complex with matrix metalloproteinase-9 and G-protein coupled receptor tethered to RTKs and TLRs is identified as a major target in the multi-stage of </a:t>
            </a:r>
            <a:r>
              <a:rPr lang="en-US" sz="2000" b="1" dirty="0" smtClean="0"/>
              <a:t>tumorigenesis.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Preclinical </a:t>
            </a:r>
            <a:r>
              <a:rPr lang="en-US" sz="2000" b="1" dirty="0"/>
              <a:t>studies support an entirely new cancer targeted therapy:</a:t>
            </a:r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unaffected </a:t>
            </a:r>
            <a:r>
              <a:rPr lang="en-US" sz="2000" b="1" dirty="0"/>
              <a:t>by mutations of growth factor receptors, </a:t>
            </a:r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blocks tumor </a:t>
            </a:r>
            <a:r>
              <a:rPr lang="en-US" sz="2000" b="1" dirty="0"/>
              <a:t>neovascularization, </a:t>
            </a:r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overcomes chemo-resistance </a:t>
            </a:r>
            <a:r>
              <a:rPr lang="en-US" sz="2000" b="1" dirty="0"/>
              <a:t>of tumors, </a:t>
            </a:r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blocks immune-mediated </a:t>
            </a:r>
            <a:r>
              <a:rPr lang="en-US" sz="2000" b="1" dirty="0"/>
              <a:t>tumorigenesis, 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2000" b="1" dirty="0" smtClean="0"/>
              <a:t>blocks tissue </a:t>
            </a:r>
            <a:r>
              <a:rPr lang="en-US" sz="2000" b="1" dirty="0"/>
              <a:t>invasion and metastasis.</a:t>
            </a:r>
          </a:p>
        </p:txBody>
      </p:sp>
    </p:spTree>
    <p:extLst>
      <p:ext uri="{BB962C8B-B14F-4D97-AF65-F5344CB8AC3E}">
        <p14:creationId xmlns:p14="http://schemas.microsoft.com/office/powerpoint/2010/main" val="25527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42" t="15309" r="24037" b="17792"/>
          <a:stretch/>
        </p:blipFill>
        <p:spPr>
          <a:xfrm>
            <a:off x="198111" y="188537"/>
            <a:ext cx="8705062" cy="64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417" y="2380271"/>
            <a:ext cx="523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Established chemo-resistant PANC1 against 0.01</a:t>
            </a:r>
            <a:r>
              <a:rPr lang="el-GR" b="1" dirty="0" smtClean="0">
                <a:solidFill>
                  <a:srgbClr val="C00000"/>
                </a:solidFill>
              </a:rPr>
              <a:t>μ</a:t>
            </a:r>
            <a:r>
              <a:rPr lang="en-US" b="1" dirty="0" smtClean="0">
                <a:solidFill>
                  <a:srgbClr val="C00000"/>
                </a:solidFill>
              </a:rPr>
              <a:t>M gemcitabine for over 1 </a:t>
            </a:r>
            <a:r>
              <a:rPr lang="en-US" b="1" dirty="0" err="1" smtClean="0">
                <a:solidFill>
                  <a:srgbClr val="C00000"/>
                </a:solidFill>
              </a:rPr>
              <a:t>yr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620688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Established chemo-resistant PANC1 against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Cisplatin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for over 1 </a:t>
            </a:r>
            <a:r>
              <a:rPr lang="en-US" b="1" dirty="0" err="1" smtClean="0">
                <a:solidFill>
                  <a:srgbClr val="C00000"/>
                </a:solidFill>
              </a:rPr>
              <a:t>yr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620688"/>
            <a:ext cx="172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Established chemo-resistant PANC1 against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Cisplatin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+ 0.01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Gem </a:t>
            </a:r>
            <a:r>
              <a:rPr lang="en-US" b="1" dirty="0" smtClean="0">
                <a:solidFill>
                  <a:srgbClr val="C00000"/>
                </a:solidFill>
              </a:rPr>
              <a:t>for over 1 </a:t>
            </a:r>
            <a:r>
              <a:rPr lang="en-US" b="1" dirty="0" err="1" smtClean="0">
                <a:solidFill>
                  <a:srgbClr val="C00000"/>
                </a:solidFill>
              </a:rPr>
              <a:t>yr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9091" b="47934"/>
          <a:stretch/>
        </p:blipFill>
        <p:spPr>
          <a:xfrm>
            <a:off x="1904344" y="849228"/>
            <a:ext cx="7126242" cy="2576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518" y="395801"/>
            <a:ext cx="1034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PANC1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 rot="19692587">
            <a:off x="2125062" y="295836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rot="19411651">
            <a:off x="3384342" y="295495"/>
            <a:ext cx="69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E-cad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19273455">
            <a:off x="4630659" y="24802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9485816">
            <a:off x="6860858" y="29676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19500879">
            <a:off x="5701785" y="309483"/>
            <a:ext cx="7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N-cad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9342991">
            <a:off x="8043874" y="263227"/>
            <a:ext cx="83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VE-cad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5980" y="1096977"/>
            <a:ext cx="1241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untreated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66518" y="1919975"/>
            <a:ext cx="971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Tamiflu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75980" y="2857198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 1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Ab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505" y="3600513"/>
            <a:ext cx="2664442" cy="3284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454" y="3600513"/>
            <a:ext cx="2590476" cy="3228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530" y="3598328"/>
            <a:ext cx="2367535" cy="3230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46" y="2219309"/>
            <a:ext cx="75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 </a:t>
            </a:r>
            <a:r>
              <a:rPr lang="en-US" b="1" dirty="0" err="1" smtClean="0"/>
              <a:t>hrs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51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792" y="133849"/>
            <a:ext cx="1773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PANC1 </a:t>
            </a:r>
          </a:p>
          <a:p>
            <a:r>
              <a:rPr lang="en-US" sz="2000" b="1" dirty="0" err="1" smtClean="0"/>
              <a:t>GemR</a:t>
            </a:r>
            <a:r>
              <a:rPr lang="en-US" sz="2000" b="1" dirty="0" smtClean="0"/>
              <a:t> 0.01</a:t>
            </a:r>
            <a:r>
              <a:rPr lang="el-GR" sz="2000" b="1" dirty="0" smtClean="0"/>
              <a:t>μ</a:t>
            </a:r>
            <a:r>
              <a:rPr lang="en-US" sz="2000" b="1" dirty="0" smtClean="0"/>
              <a:t>M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 rot="19692587">
            <a:off x="2013451" y="30919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rot="19411651">
            <a:off x="3178224" y="293947"/>
            <a:ext cx="69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E-cad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19273455">
            <a:off x="4482277" y="27834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9485816">
            <a:off x="6930358" y="306206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19500879">
            <a:off x="5664392" y="281070"/>
            <a:ext cx="7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N-cad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9342991">
            <a:off x="8019220" y="223287"/>
            <a:ext cx="83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VE-cad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6866" y="996416"/>
            <a:ext cx="1241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untreated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75639" y="1866462"/>
            <a:ext cx="971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Tamiflu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95777" y="2736509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 1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Ab</a:t>
            </a:r>
            <a:endParaRPr lang="en-US" sz="20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57025" r="1008"/>
          <a:stretch/>
        </p:blipFill>
        <p:spPr>
          <a:xfrm>
            <a:off x="1733175" y="809289"/>
            <a:ext cx="7126242" cy="2607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91" y="3570503"/>
            <a:ext cx="2457380" cy="2943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166" y="3570502"/>
            <a:ext cx="2529906" cy="2943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446" y="3570503"/>
            <a:ext cx="2622538" cy="29432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8146" y="2219309"/>
            <a:ext cx="75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 </a:t>
            </a:r>
            <a:r>
              <a:rPr lang="en-US" b="1" dirty="0" err="1" smtClean="0"/>
              <a:t>hrs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3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5112" y="-22610"/>
            <a:ext cx="1316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PANC1 </a:t>
            </a:r>
          </a:p>
          <a:p>
            <a:r>
              <a:rPr lang="en-US" sz="2000" b="1" dirty="0" err="1" smtClean="0"/>
              <a:t>CisR</a:t>
            </a:r>
            <a:r>
              <a:rPr lang="en-US" sz="2000" b="1" dirty="0" smtClean="0"/>
              <a:t> 80</a:t>
            </a:r>
            <a:r>
              <a:rPr lang="el-GR" sz="2000" b="1" dirty="0" smtClean="0"/>
              <a:t>μ</a:t>
            </a:r>
            <a:r>
              <a:rPr lang="en-US" sz="2000" b="1" dirty="0" smtClean="0"/>
              <a:t>M</a:t>
            </a:r>
            <a:endParaRPr lang="en-US" sz="20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9711" b="48140"/>
          <a:stretch/>
        </p:blipFill>
        <p:spPr>
          <a:xfrm>
            <a:off x="1850102" y="877527"/>
            <a:ext cx="7126242" cy="260724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19692587">
            <a:off x="2108987" y="3774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 rot="19411651">
            <a:off x="3273760" y="362185"/>
            <a:ext cx="69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E-cad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 rot="19273455">
            <a:off x="4577813" y="34658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 rot="19485816">
            <a:off x="7025894" y="37444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hase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 rot="19500879">
            <a:off x="5759928" y="349308"/>
            <a:ext cx="73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N-cad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 rot="19342991">
            <a:off x="8114756" y="291525"/>
            <a:ext cx="83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VE-cad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12402" y="1064654"/>
            <a:ext cx="1241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untreated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71175" y="1934700"/>
            <a:ext cx="971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Tamiflu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91313" y="2804747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 1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Ab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963" y="3619850"/>
            <a:ext cx="2500900" cy="2901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092" y="3624440"/>
            <a:ext cx="2516849" cy="2930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990" y="3619850"/>
            <a:ext cx="2495818" cy="31221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3199" y="2200446"/>
            <a:ext cx="75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 </a:t>
            </a:r>
            <a:r>
              <a:rPr lang="en-US" b="1" dirty="0" err="1" smtClean="0"/>
              <a:t>hrs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71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4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07504" y="2636912"/>
            <a:ext cx="1584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Paraffin-embedded tumor staining:</a:t>
            </a:r>
          </a:p>
          <a:p>
            <a:r>
              <a:rPr lang="en-US" sz="2000" b="1" dirty="0" smtClean="0"/>
              <a:t>Fluorescence microscopic analyses 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2980" y="2625308"/>
            <a:ext cx="0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579908" y="1232746"/>
            <a:ext cx="24321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Findings </a:t>
            </a:r>
            <a:r>
              <a:rPr lang="en-US" dirty="0"/>
              <a:t>indicate a reversal of EMT following treatment with </a:t>
            </a:r>
            <a:r>
              <a:rPr lang="en-US" dirty="0" err="1"/>
              <a:t>oseltamivir</a:t>
            </a:r>
            <a:r>
              <a:rPr lang="en-US" dirty="0"/>
              <a:t> phosphate, as demonstrated by expression of N-cadherin, VE-cadherin, and E-cadherin as characteristic markers of EMT, and an increase in the sensitivity of </a:t>
            </a:r>
            <a:r>
              <a:rPr lang="en-US" dirty="0" err="1"/>
              <a:t>chemoresistant</a:t>
            </a:r>
            <a:r>
              <a:rPr lang="en-US" dirty="0"/>
              <a:t> pancreatic cancer cells to drug therapy.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3324" y="3044858"/>
            <a:ext cx="603315" cy="47134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7266" y="3669424"/>
            <a:ext cx="907683" cy="74232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52681" y="113122"/>
            <a:ext cx="832268" cy="5671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84949" y="2941162"/>
            <a:ext cx="994959" cy="72826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57654" y="113122"/>
            <a:ext cx="1176779" cy="5671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390" t="15106" r="20720" b="56290"/>
          <a:stretch/>
        </p:blipFill>
        <p:spPr>
          <a:xfrm>
            <a:off x="230856" y="174385"/>
            <a:ext cx="7391618" cy="2452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2252" r="71178"/>
          <a:stretch/>
        </p:blipFill>
        <p:spPr>
          <a:xfrm>
            <a:off x="0" y="2799761"/>
            <a:ext cx="2502917" cy="3581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2917" y="2626468"/>
            <a:ext cx="66693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…..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Triple-negative breast cancers (TNBCs) lack the estrogen, progesterone, and epidermal growth factor (EGF) receptor-2 (HER2/</a:t>
            </a:r>
            <a:r>
              <a:rPr lang="en-US" sz="2000" b="1" dirty="0" err="1">
                <a:solidFill>
                  <a:srgbClr val="002060"/>
                </a:solidFill>
              </a:rPr>
              <a:t>neu</a:t>
            </a:r>
            <a:r>
              <a:rPr lang="en-US" sz="2000" b="1" dirty="0">
                <a:solidFill>
                  <a:srgbClr val="002060"/>
                </a:solidFill>
              </a:rPr>
              <a:t>) receptors.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</a:rPr>
              <a:t>Patients </a:t>
            </a:r>
            <a:r>
              <a:rPr lang="en-US" sz="2000" b="1" dirty="0">
                <a:solidFill>
                  <a:srgbClr val="002060"/>
                </a:solidFill>
              </a:rPr>
              <a:t>with TNBC have typical high grading, more frequent relapses, and exhibit poorer outcomes or prognosis compared with the other subtypes of breast cancers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Currently, there are no targeted therapies that are effective for TNBC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 b="21396"/>
          <a:stretch/>
        </p:blipFill>
        <p:spPr>
          <a:xfrm>
            <a:off x="166065" y="116632"/>
            <a:ext cx="8776566" cy="3312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b="31680"/>
          <a:stretch/>
        </p:blipFill>
        <p:spPr>
          <a:xfrm>
            <a:off x="179512" y="3871126"/>
            <a:ext cx="8599813" cy="273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053" y="904009"/>
            <a:ext cx="233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1360" y="904009"/>
            <a:ext cx="233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31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7167" y="260648"/>
            <a:ext cx="8693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5-FU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8879" y="260648"/>
            <a:ext cx="8693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Cisplatin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7103" y="270306"/>
            <a:ext cx="1025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Paclitaxel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8879" y="3453360"/>
            <a:ext cx="120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Gemcitabine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7863" y="3453360"/>
            <a:ext cx="120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Tamoxifen</a:t>
            </a:r>
            <a:endParaRPr lang="en-US" sz="1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128" r="20287"/>
          <a:stretch/>
        </p:blipFill>
        <p:spPr>
          <a:xfrm>
            <a:off x="3970562" y="4094188"/>
            <a:ext cx="2689669" cy="2695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0778"/>
          <a:stretch/>
        </p:blipFill>
        <p:spPr>
          <a:xfrm>
            <a:off x="1333974" y="4077072"/>
            <a:ext cx="2724664" cy="2715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0756" r="21830"/>
          <a:stretch/>
        </p:blipFill>
        <p:spPr>
          <a:xfrm>
            <a:off x="6481755" y="620690"/>
            <a:ext cx="2584255" cy="26438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7972" t="10200" r="20136"/>
          <a:stretch/>
        </p:blipFill>
        <p:spPr>
          <a:xfrm>
            <a:off x="1187623" y="620689"/>
            <a:ext cx="2658671" cy="2643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9264" t="8191" r="22248"/>
          <a:stretch/>
        </p:blipFill>
        <p:spPr>
          <a:xfrm>
            <a:off x="3970563" y="620688"/>
            <a:ext cx="2638023" cy="26438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956" y="912351"/>
            <a:ext cx="12740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MDA-MB-231</a:t>
            </a:r>
          </a:p>
        </p:txBody>
      </p:sp>
    </p:spTree>
    <p:extLst>
      <p:ext uri="{BB962C8B-B14F-4D97-AF65-F5344CB8AC3E}">
        <p14:creationId xmlns:p14="http://schemas.microsoft.com/office/powerpoint/2010/main" val="161247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5747" r="39200" b="8046"/>
          <a:stretch/>
        </p:blipFill>
        <p:spPr>
          <a:xfrm>
            <a:off x="204228" y="2310410"/>
            <a:ext cx="4432167" cy="417646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36873" y="935305"/>
            <a:ext cx="4371172" cy="491044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CA" sz="2400" dirty="0" smtClean="0"/>
              <a:t>Therapeutic </a:t>
            </a:r>
            <a:r>
              <a:rPr lang="en-CA" sz="2400" dirty="0"/>
              <a:t>efficacy of </a:t>
            </a:r>
            <a:r>
              <a:rPr lang="en-CA" sz="2400" dirty="0" err="1"/>
              <a:t>oseltamivir</a:t>
            </a:r>
            <a:r>
              <a:rPr lang="en-CA" sz="2400" dirty="0"/>
              <a:t> phosphate alone or in combination with chemotherapeutics </a:t>
            </a:r>
            <a:endParaRPr lang="en-CA" sz="2400" dirty="0" smtClean="0"/>
          </a:p>
          <a:p>
            <a:pPr>
              <a:buFont typeface="Wingdings" pitchFamily="2" charset="2"/>
              <a:buChar char="Ø"/>
            </a:pPr>
            <a:r>
              <a:rPr lang="en-CA" sz="2400" dirty="0" smtClean="0"/>
              <a:t>tumor </a:t>
            </a:r>
            <a:r>
              <a:rPr lang="en-CA" sz="2400" b="1" i="1" u="sng" dirty="0"/>
              <a:t>growth</a:t>
            </a:r>
            <a:r>
              <a:rPr lang="en-CA" sz="2400" dirty="0"/>
              <a:t> and </a:t>
            </a:r>
            <a:r>
              <a:rPr lang="en-CA" sz="2400" b="1" i="1" u="sng" dirty="0"/>
              <a:t>metastatic spread</a:t>
            </a:r>
            <a:r>
              <a:rPr lang="en-CA" sz="2400" dirty="0"/>
              <a:t>, </a:t>
            </a:r>
            <a:r>
              <a:rPr lang="en-CA" sz="2400" b="1" i="1" u="sng" dirty="0"/>
              <a:t>tumour neovascularization</a:t>
            </a:r>
            <a:r>
              <a:rPr lang="en-CA" sz="2400" b="1" i="1" dirty="0"/>
              <a:t> </a:t>
            </a:r>
            <a:r>
              <a:rPr lang="en-CA" sz="2400" dirty="0"/>
              <a:t>and </a:t>
            </a:r>
            <a:r>
              <a:rPr lang="en-CA" sz="2400" b="1" i="1" u="sng" dirty="0"/>
              <a:t>chemo-resistance</a:t>
            </a:r>
            <a:r>
              <a:rPr lang="en-CA" sz="2400" dirty="0"/>
              <a:t> </a:t>
            </a:r>
            <a:r>
              <a:rPr lang="en-CA" sz="24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CA" sz="2400" b="1" dirty="0"/>
              <a:t>pancreatic, breast and ovarian cancers</a:t>
            </a:r>
          </a:p>
          <a:p>
            <a:pPr>
              <a:buFont typeface="Wingdings" pitchFamily="2" charset="2"/>
              <a:buChar char="Ø"/>
            </a:pPr>
            <a:r>
              <a:rPr lang="en-CA" sz="2400" dirty="0" smtClean="0"/>
              <a:t>heterotopic </a:t>
            </a:r>
            <a:r>
              <a:rPr lang="en-CA" sz="2400" dirty="0"/>
              <a:t>xenograft of tumors growing in </a:t>
            </a:r>
            <a:r>
              <a:rPr lang="en-CA" sz="2400" dirty="0" err="1"/>
              <a:t>RAGxCγ</a:t>
            </a:r>
            <a:r>
              <a:rPr lang="en-CA" sz="2400" dirty="0"/>
              <a:t> double mutant </a:t>
            </a:r>
            <a:r>
              <a:rPr lang="en-CA" sz="2400" dirty="0" smtClean="0"/>
              <a:t>mice</a:t>
            </a:r>
            <a:endParaRPr lang="en-CA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8" t="42764" r="47950" b="35984"/>
          <a:stretch/>
        </p:blipFill>
        <p:spPr bwMode="auto">
          <a:xfrm>
            <a:off x="2149398" y="690329"/>
            <a:ext cx="2100263" cy="155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2494" y="724757"/>
            <a:ext cx="1469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Oseltamivir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phosphate</a:t>
            </a:r>
          </a:p>
        </p:txBody>
      </p:sp>
      <p:sp>
        <p:nvSpPr>
          <p:cNvPr id="6" name="Curved Left Arrow 5"/>
          <p:cNvSpPr/>
          <p:nvPr/>
        </p:nvSpPr>
        <p:spPr>
          <a:xfrm rot="822462">
            <a:off x="3220371" y="2295490"/>
            <a:ext cx="504056" cy="141551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03750" y="2265593"/>
            <a:ext cx="123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EGFR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Trk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403650" y="2677243"/>
            <a:ext cx="193531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87825" y="3390528"/>
            <a:ext cx="182980" cy="3600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118" y="1847494"/>
            <a:ext cx="182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TLR-4, -7 &amp; -9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1083602" y="2310410"/>
            <a:ext cx="253331" cy="8785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559" y="152332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Published: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01007"/>
            <a:ext cx="9209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Therapeutic targeting neuraminidase-1 in multi-stage of tumorigenesis</a:t>
            </a:r>
          </a:p>
        </p:txBody>
      </p:sp>
    </p:spTree>
    <p:extLst>
      <p:ext uri="{BB962C8B-B14F-4D97-AF65-F5344CB8AC3E}">
        <p14:creationId xmlns:p14="http://schemas.microsoft.com/office/powerpoint/2010/main" val="22819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45575" r="2136" b="1317"/>
          <a:stretch/>
        </p:blipFill>
        <p:spPr>
          <a:xfrm>
            <a:off x="0" y="3687452"/>
            <a:ext cx="7935845" cy="2472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lum bright="12000"/>
          </a:blip>
          <a:srcRect l="20278" t="589" r="28323" b="49081"/>
          <a:stretch/>
        </p:blipFill>
        <p:spPr>
          <a:xfrm>
            <a:off x="353291" y="703938"/>
            <a:ext cx="2071254" cy="152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lum bright="5000"/>
          </a:blip>
          <a:srcRect l="21976" r="12197" b="19715"/>
          <a:stretch/>
        </p:blipFill>
        <p:spPr>
          <a:xfrm>
            <a:off x="4447095" y="703938"/>
            <a:ext cx="1733066" cy="152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556" y="707273"/>
            <a:ext cx="1791547" cy="1518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348" y="-37707"/>
            <a:ext cx="2392870" cy="4281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322" y="3120272"/>
            <a:ext cx="126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untreated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98079" y="263950"/>
            <a:ext cx="173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OP 30mg/kg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28713" y="263950"/>
            <a:ext cx="173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OP 50mg/kg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02850" y="416350"/>
            <a:ext cx="126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untreated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38182" y="3120272"/>
            <a:ext cx="173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OP 30mg/kg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52393" y="3120272"/>
            <a:ext cx="173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OP 50mg/kg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717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6" y="857251"/>
            <a:ext cx="5742362" cy="3230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91"/>
          <a:stretch/>
        </p:blipFill>
        <p:spPr>
          <a:xfrm>
            <a:off x="6691747" y="3395165"/>
            <a:ext cx="2104365" cy="317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brigh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0" y="4593178"/>
            <a:ext cx="2011979" cy="1507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7377"/>
          <a:stretch/>
        </p:blipFill>
        <p:spPr>
          <a:xfrm>
            <a:off x="6351445" y="290116"/>
            <a:ext cx="2296098" cy="3006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36" y="4593178"/>
            <a:ext cx="1959977" cy="1507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06" y="4593178"/>
            <a:ext cx="2011979" cy="1507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170" y="4293096"/>
            <a:ext cx="6134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A4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9427" y="4324587"/>
            <a:ext cx="5263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B2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6126" y="4324587"/>
            <a:ext cx="537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C3</a:t>
            </a:r>
          </a:p>
        </p:txBody>
      </p:sp>
      <p:sp>
        <p:nvSpPr>
          <p:cNvPr id="3" name="TextBox 2"/>
          <p:cNvSpPr txBox="1"/>
          <p:nvPr/>
        </p:nvSpPr>
        <p:spPr>
          <a:xfrm rot="19803168">
            <a:off x="7510924" y="1275964"/>
            <a:ext cx="950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/>
              <a:t>p</a:t>
            </a:r>
            <a:r>
              <a:rPr lang="en-US" sz="1350" b="1" dirty="0"/>
              <a:t> &lt; 0.0009</a:t>
            </a:r>
          </a:p>
        </p:txBody>
      </p:sp>
      <p:sp>
        <p:nvSpPr>
          <p:cNvPr id="13" name="TextBox 12"/>
          <p:cNvSpPr txBox="1"/>
          <p:nvPr/>
        </p:nvSpPr>
        <p:spPr>
          <a:xfrm rot="19803168">
            <a:off x="8051334" y="1643285"/>
            <a:ext cx="950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/>
              <a:t>p</a:t>
            </a:r>
            <a:r>
              <a:rPr lang="en-US" sz="1350" b="1" dirty="0"/>
              <a:t> &lt; 0.002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403" y="960125"/>
            <a:ext cx="233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1445" y="960125"/>
            <a:ext cx="233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1445" y="3407755"/>
            <a:ext cx="233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C</a:t>
            </a:r>
            <a:endParaRPr lang="en-US" sz="135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4778" y="4220631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untreated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74099" y="4220631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 30mg/kg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72126" y="4220631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 50mg/kg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55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3793" r="8487" b="92903"/>
          <a:stretch/>
        </p:blipFill>
        <p:spPr>
          <a:xfrm>
            <a:off x="179109" y="103694"/>
            <a:ext cx="8864186" cy="471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0" t="11183" r="8487" b="69974"/>
          <a:stretch/>
        </p:blipFill>
        <p:spPr>
          <a:xfrm>
            <a:off x="179109" y="669303"/>
            <a:ext cx="8864186" cy="2688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109" y="3357512"/>
            <a:ext cx="857839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…..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Snail, a transcriptional factor and repressor of E-cadherin is well known for its role in cellular </a:t>
            </a:r>
            <a:r>
              <a:rPr lang="en-US" b="1" dirty="0" smtClean="0">
                <a:solidFill>
                  <a:srgbClr val="002060"/>
                </a:solidFill>
              </a:rPr>
              <a:t>invasion.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It </a:t>
            </a:r>
            <a:r>
              <a:rPr lang="en-US" b="1" dirty="0">
                <a:solidFill>
                  <a:srgbClr val="002060"/>
                </a:solidFill>
              </a:rPr>
              <a:t>can regulate epithelial to mesenchymal transition (EMT) during embryonic development and in epithelial cells.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Snail </a:t>
            </a:r>
            <a:r>
              <a:rPr lang="en-US" b="1" dirty="0">
                <a:solidFill>
                  <a:srgbClr val="002060"/>
                </a:solidFill>
              </a:rPr>
              <a:t>also mediates tumor progression and metastases.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Silencing </a:t>
            </a:r>
            <a:r>
              <a:rPr lang="en-US" b="1" dirty="0">
                <a:solidFill>
                  <a:srgbClr val="002060"/>
                </a:solidFill>
              </a:rPr>
              <a:t>of Snail and its associate member Slug in human A2780 ovarian epithelial carcinoma cell line was investigated to identify its role in tumor neovascularization. </a:t>
            </a:r>
          </a:p>
        </p:txBody>
      </p:sp>
    </p:spTree>
    <p:extLst>
      <p:ext uri="{BB962C8B-B14F-4D97-AF65-F5344CB8AC3E}">
        <p14:creationId xmlns:p14="http://schemas.microsoft.com/office/powerpoint/2010/main" val="41175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 descr="F:\Ovarian A2780 - Complete\Ovarian Experiment 2\Pictures\Brightfield\Day 26\Snail\IMG_39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5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20572" r="53429" b="37333"/>
          <a:stretch/>
        </p:blipFill>
        <p:spPr bwMode="auto">
          <a:xfrm>
            <a:off x="7241887" y="4167830"/>
            <a:ext cx="1744087" cy="17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616837" y="3847559"/>
            <a:ext cx="3639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C4</a:t>
            </a:r>
          </a:p>
        </p:txBody>
      </p:sp>
      <p:pic>
        <p:nvPicPr>
          <p:cNvPr id="28" name="Picture 10" descr="F:\Ovarian A2780 - Complete\Ovarian Experiment 2\Pictures\Brightfield\Day 26\Slug\IMG_39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50"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12054" r="58380" b="60953"/>
          <a:stretch/>
        </p:blipFill>
        <p:spPr bwMode="auto">
          <a:xfrm>
            <a:off x="5487025" y="4167830"/>
            <a:ext cx="1702344" cy="17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59202" y="3847559"/>
            <a:ext cx="4617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B4</a:t>
            </a:r>
          </a:p>
        </p:txBody>
      </p:sp>
      <p:pic>
        <p:nvPicPr>
          <p:cNvPr id="30" name="Picture 5" descr="F:\Ovarian A2780 - Complete\Ovarian Experiment 2\Pictures\Brightfield\Day 26\Control\IMG_39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  <a14:imgEffect>
                      <a14:colorTemperature colorTemp="4750"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7823" r="51667" b="64952"/>
          <a:stretch/>
        </p:blipFill>
        <p:spPr bwMode="auto">
          <a:xfrm>
            <a:off x="3684598" y="4191648"/>
            <a:ext cx="1749909" cy="17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217751" y="3885742"/>
            <a:ext cx="5345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7425"/>
          <a:stretch/>
        </p:blipFill>
        <p:spPr>
          <a:xfrm>
            <a:off x="109421" y="1318842"/>
            <a:ext cx="3142758" cy="3021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9"/>
          <a:stretch/>
        </p:blipFill>
        <p:spPr>
          <a:xfrm>
            <a:off x="3290241" y="1299536"/>
            <a:ext cx="5853759" cy="2525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14" y="96789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3241" y="96789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608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5747" b="8046"/>
          <a:stretch/>
        </p:blipFill>
        <p:spPr>
          <a:xfrm>
            <a:off x="116013" y="620688"/>
            <a:ext cx="8928742" cy="482453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7380312" y="3885942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6552876" y="4479503"/>
            <a:ext cx="247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C00000"/>
                </a:solidFill>
              </a:rPr>
              <a:t>Signaling cascade</a:t>
            </a:r>
            <a:endParaRPr lang="en-CA" sz="2400" b="1" dirty="0">
              <a:solidFill>
                <a:srgbClr val="C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380312" y="4979883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6372200" y="5529425"/>
            <a:ext cx="2735140" cy="830997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CA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</a:t>
            </a:r>
            <a:r>
              <a:rPr lang="en-C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vasculature</a:t>
            </a:r>
          </a:p>
          <a:p>
            <a:r>
              <a:rPr lang="en-C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secreted cytokines</a:t>
            </a:r>
            <a:endParaRPr lang="en-C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2904" y="5605451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C00000"/>
                </a:solidFill>
              </a:rPr>
              <a:t>SLUG KD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89774" y="5816958"/>
            <a:ext cx="828748" cy="230833"/>
          </a:xfrm>
          <a:prstGeom prst="rightArrow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  <a:ln w="22225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5580112" y="5483939"/>
            <a:ext cx="648072" cy="8309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07904" y="4149080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rgbClr val="C00000"/>
                </a:solidFill>
              </a:rPr>
              <a:t>SNAIL KD</a:t>
            </a:r>
            <a:endParaRPr lang="en-CA" sz="3200" b="1" dirty="0">
              <a:solidFill>
                <a:srgbClr val="C00000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4043234" y="4721745"/>
            <a:ext cx="432048" cy="9552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flipH="1" flipV="1">
            <a:off x="4580384" y="4701391"/>
            <a:ext cx="423664" cy="9472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44295" y="44624"/>
            <a:ext cx="5000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Abdulkhalek et al. Clinical and Translational Medicine 2014, 3:28</a:t>
            </a:r>
            <a:endParaRPr lang="en-CA" sz="2400" b="1" dirty="0">
              <a:solidFill>
                <a:schemeClr val="tx2"/>
              </a:solidFill>
            </a:endParaRPr>
          </a:p>
        </p:txBody>
      </p:sp>
      <p:sp>
        <p:nvSpPr>
          <p:cNvPr id="17" name="Bent-Up Arrow 16"/>
          <p:cNvSpPr/>
          <p:nvPr/>
        </p:nvSpPr>
        <p:spPr>
          <a:xfrm rot="16200000">
            <a:off x="3684309" y="2737079"/>
            <a:ext cx="636962" cy="1165835"/>
          </a:xfrm>
          <a:prstGeom prst="bent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020645" y="2780928"/>
            <a:ext cx="335331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4205471" y="3404497"/>
            <a:ext cx="600649" cy="1145846"/>
          </a:xfrm>
          <a:prstGeom prst="rightBrac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234586" y="133537"/>
            <a:ext cx="167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u="sng" dirty="0" smtClean="0">
                <a:solidFill>
                  <a:srgbClr val="C00000"/>
                </a:solidFill>
              </a:rPr>
              <a:t>Novelty</a:t>
            </a:r>
            <a:endParaRPr lang="en-CA" sz="3600" b="1" u="sng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5656" y="5212825"/>
            <a:ext cx="261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73656" y="61350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Snail genes act primarily as survival factors and inducers of cell movement</a:t>
            </a:r>
          </a:p>
        </p:txBody>
      </p:sp>
      <p:sp>
        <p:nvSpPr>
          <p:cNvPr id="20" name="Oval 19"/>
          <p:cNvSpPr/>
          <p:nvPr/>
        </p:nvSpPr>
        <p:spPr>
          <a:xfrm>
            <a:off x="7812360" y="1772816"/>
            <a:ext cx="216024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3804" y="5496490"/>
            <a:ext cx="3232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SNAIL: a 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</a:rPr>
              <a:t>zinc </a:t>
            </a:r>
            <a:r>
              <a:rPr lang="fr-FR" b="1" dirty="0" err="1">
                <a:solidFill>
                  <a:schemeClr val="tx2"/>
                </a:solidFill>
                <a:latin typeface="Arial" panose="020B0604020202020204" pitchFamily="34" charset="0"/>
              </a:rPr>
              <a:t>finger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Arial" panose="020B0604020202020204" pitchFamily="34" charset="0"/>
              </a:rPr>
              <a:t>transcriptional</a:t>
            </a:r>
            <a:r>
              <a:rPr lang="fr-FR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2"/>
                </a:solidFill>
                <a:latin typeface="Arial" panose="020B0604020202020204" pitchFamily="34" charset="0"/>
              </a:rPr>
              <a:t>repressor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" y="644893"/>
            <a:ext cx="8983744" cy="5693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28278" y="136094"/>
            <a:ext cx="9209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Therapeutic targeting neuraminidase-1 in multi-stage of tumorigenesis</a:t>
            </a:r>
          </a:p>
        </p:txBody>
      </p:sp>
      <p:sp>
        <p:nvSpPr>
          <p:cNvPr id="4" name="Oval 3"/>
          <p:cNvSpPr/>
          <p:nvPr/>
        </p:nvSpPr>
        <p:spPr>
          <a:xfrm>
            <a:off x="4581427" y="2479249"/>
            <a:ext cx="593888" cy="62217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93648" y="867266"/>
            <a:ext cx="782425" cy="72586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96357" y="3491788"/>
            <a:ext cx="782425" cy="72586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25915" y="4639559"/>
            <a:ext cx="782425" cy="72586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88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25" y="333375"/>
            <a:ext cx="7772400" cy="94773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474" y="1601788"/>
            <a:ext cx="8162926" cy="2865437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mammalian neuraminidase-1 (Neu1) </a:t>
            </a:r>
            <a:r>
              <a:rPr lang="en-C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as a major target in the multi-stage of tumorigenesis</a:t>
            </a:r>
            <a:r>
              <a:rPr lang="en-C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CA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innovative and promising entirely new targeted therapy for cancer.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463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" y="631596"/>
            <a:ext cx="8983744" cy="5693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2027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5792" r="50841" b="42788"/>
          <a:stretch/>
        </p:blipFill>
        <p:spPr>
          <a:xfrm>
            <a:off x="68754" y="1336987"/>
            <a:ext cx="2944777" cy="180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t="48086" r="35952" b="10477"/>
          <a:stretch/>
        </p:blipFill>
        <p:spPr>
          <a:xfrm>
            <a:off x="7286130" y="2528250"/>
            <a:ext cx="1782113" cy="1443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5397" r="65208" b="53684"/>
          <a:stretch/>
        </p:blipFill>
        <p:spPr>
          <a:xfrm>
            <a:off x="5474149" y="1007101"/>
            <a:ext cx="1861760" cy="1425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t="5397" r="35470" b="53057"/>
          <a:stretch/>
        </p:blipFill>
        <p:spPr>
          <a:xfrm>
            <a:off x="5474149" y="2524427"/>
            <a:ext cx="1811981" cy="1447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2" t="5397" r="8304" b="52891"/>
          <a:stretch/>
        </p:blipFill>
        <p:spPr>
          <a:xfrm>
            <a:off x="5474150" y="4015587"/>
            <a:ext cx="1811981" cy="1593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48086" r="65851" b="10477"/>
          <a:stretch/>
        </p:blipFill>
        <p:spPr>
          <a:xfrm>
            <a:off x="7323521" y="1010923"/>
            <a:ext cx="1821936" cy="1443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4331" y="3844514"/>
            <a:ext cx="9989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10G needle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628" t="15390" b="24424"/>
          <a:stretch/>
        </p:blipFill>
        <p:spPr>
          <a:xfrm>
            <a:off x="1381705" y="5027415"/>
            <a:ext cx="1882626" cy="6378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08" y="5027415"/>
            <a:ext cx="1882626" cy="6378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07948" y="5671058"/>
            <a:ext cx="1075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PLGA-empty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9168" y="5671058"/>
            <a:ext cx="12600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PLGA-OP 20mg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7169" y="1151658"/>
            <a:ext cx="301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3020" y="502741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7625" y="1001617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36" y="3117901"/>
            <a:ext cx="1411196" cy="155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531" y="4291187"/>
            <a:ext cx="1725458" cy="3742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902" y="1710791"/>
            <a:ext cx="2107875" cy="5761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4034" y="2432672"/>
            <a:ext cx="2080440" cy="13900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9081" y="4217378"/>
            <a:ext cx="1769517" cy="4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1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9" y="905505"/>
            <a:ext cx="5116949" cy="4874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515" t="-371" r="43820" b="371"/>
          <a:stretch/>
        </p:blipFill>
        <p:spPr>
          <a:xfrm>
            <a:off x="5085465" y="1507957"/>
            <a:ext cx="3420039" cy="41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0397" r="3771" b="67024"/>
          <a:stretch/>
        </p:blipFill>
        <p:spPr>
          <a:xfrm>
            <a:off x="385405" y="876693"/>
            <a:ext cx="8376206" cy="15496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113" y="2535126"/>
            <a:ext cx="865079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…..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b="1" dirty="0">
                <a:solidFill>
                  <a:schemeClr val="tx2"/>
                </a:solidFill>
              </a:rPr>
              <a:t>EGFR is fully glycosylated on 8 of the 11 </a:t>
            </a:r>
            <a:r>
              <a:rPr lang="en-CA" sz="2000" b="1" dirty="0" err="1">
                <a:solidFill>
                  <a:schemeClr val="tx2"/>
                </a:solidFill>
              </a:rPr>
              <a:t>Asn</a:t>
            </a:r>
            <a:r>
              <a:rPr lang="en-CA" sz="2000" b="1" dirty="0">
                <a:solidFill>
                  <a:schemeClr val="tx2"/>
                </a:solidFill>
              </a:rPr>
              <a:t>-X-</a:t>
            </a:r>
            <a:r>
              <a:rPr lang="en-CA" sz="2000" b="1" dirty="0" err="1">
                <a:solidFill>
                  <a:schemeClr val="tx2"/>
                </a:solidFill>
              </a:rPr>
              <a:t>Ser</a:t>
            </a:r>
            <a:r>
              <a:rPr lang="en-CA" sz="2000" b="1" dirty="0">
                <a:solidFill>
                  <a:schemeClr val="tx2"/>
                </a:solidFill>
              </a:rPr>
              <a:t>/</a:t>
            </a:r>
            <a:r>
              <a:rPr lang="en-CA" sz="2000" b="1" dirty="0" err="1">
                <a:solidFill>
                  <a:schemeClr val="tx2"/>
                </a:solidFill>
              </a:rPr>
              <a:t>Thr</a:t>
            </a:r>
            <a:r>
              <a:rPr lang="en-CA" sz="2000" b="1" dirty="0">
                <a:solidFill>
                  <a:schemeClr val="tx2"/>
                </a:solidFill>
              </a:rPr>
              <a:t> (X ≠ Pro) canonical </a:t>
            </a:r>
            <a:r>
              <a:rPr lang="en-CA" sz="2000" b="1" dirty="0" smtClean="0">
                <a:solidFill>
                  <a:schemeClr val="tx2"/>
                </a:solidFill>
              </a:rPr>
              <a:t>N-glycosylation sites</a:t>
            </a:r>
            <a:r>
              <a:rPr lang="en-CA" sz="2000" b="1" dirty="0">
                <a:solidFill>
                  <a:schemeClr val="tx2"/>
                </a:solidFill>
              </a:rPr>
              <a:t>; two of the sites are not glycosylated, and one is partially </a:t>
            </a:r>
            <a:r>
              <a:rPr lang="en-CA" sz="2000" b="1" dirty="0" smtClean="0">
                <a:solidFill>
                  <a:schemeClr val="tx2"/>
                </a:solidFill>
              </a:rPr>
              <a:t>glycosylated.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tx2"/>
                </a:solidFill>
              </a:rPr>
              <a:t>The </a:t>
            </a:r>
            <a:r>
              <a:rPr lang="en-US" sz="2000" b="1" dirty="0">
                <a:solidFill>
                  <a:schemeClr val="tx2"/>
                </a:solidFill>
              </a:rPr>
              <a:t>mechanism(s) behind epidermal growth </a:t>
            </a:r>
            <a:r>
              <a:rPr lang="en-US" sz="2000" b="1" dirty="0" smtClean="0">
                <a:solidFill>
                  <a:schemeClr val="tx2"/>
                </a:solidFill>
              </a:rPr>
              <a:t>factor (EGF)-induced </a:t>
            </a:r>
            <a:r>
              <a:rPr lang="en-US" sz="2000" b="1" dirty="0">
                <a:solidFill>
                  <a:schemeClr val="tx2"/>
                </a:solidFill>
              </a:rPr>
              <a:t>receptors is unknown</a:t>
            </a:r>
            <a:r>
              <a:rPr lang="en-US" sz="2000" b="1" dirty="0" smtClean="0">
                <a:solidFill>
                  <a:schemeClr val="tx2"/>
                </a:solidFill>
              </a:rPr>
              <a:t>.</a:t>
            </a:r>
            <a:r>
              <a:rPr lang="en-CA" sz="2000" b="1" dirty="0">
                <a:solidFill>
                  <a:schemeClr val="tx2"/>
                </a:solidFill>
              </a:rPr>
              <a:t> </a:t>
            </a:r>
            <a:endParaRPr lang="en-CA" sz="20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0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b="1" dirty="0" smtClean="0">
                <a:solidFill>
                  <a:schemeClr val="tx2"/>
                </a:solidFill>
              </a:rPr>
              <a:t>The </a:t>
            </a:r>
            <a:r>
              <a:rPr lang="en-CA" sz="2000" b="1" dirty="0">
                <a:solidFill>
                  <a:schemeClr val="tx2"/>
                </a:solidFill>
              </a:rPr>
              <a:t>modification of glycosylation on EGF receptors involves the activation of Neu1</a:t>
            </a:r>
            <a:r>
              <a:rPr lang="en-CA" sz="2000" b="1" dirty="0" smtClean="0">
                <a:solidFill>
                  <a:schemeClr val="tx2"/>
                </a:solidFill>
              </a:rPr>
              <a:t>.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2"/>
                </a:solidFill>
              </a:rPr>
              <a:t>EGF binding receptor </a:t>
            </a:r>
            <a:r>
              <a:rPr lang="en-US" sz="2000" b="1" dirty="0" smtClean="0">
                <a:solidFill>
                  <a:schemeClr val="tx2"/>
                </a:solidFill>
              </a:rPr>
              <a:t>activates </a:t>
            </a:r>
            <a:r>
              <a:rPr lang="en-US" sz="2000" b="1" dirty="0" err="1" smtClean="0">
                <a:solidFill>
                  <a:schemeClr val="tx2"/>
                </a:solidFill>
              </a:rPr>
              <a:t>neuromedin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B receptor (</a:t>
            </a:r>
            <a:r>
              <a:rPr lang="en-US" sz="2000" b="1" dirty="0" smtClean="0">
                <a:solidFill>
                  <a:schemeClr val="tx2"/>
                </a:solidFill>
              </a:rPr>
              <a:t>NMBR or BB1) GPCR–Neu1–MMP-9 </a:t>
            </a:r>
            <a:r>
              <a:rPr lang="en-US" sz="2000" b="1" dirty="0">
                <a:solidFill>
                  <a:schemeClr val="tx2"/>
                </a:solidFill>
              </a:rPr>
              <a:t>crosstalk tethered to </a:t>
            </a:r>
            <a:r>
              <a:rPr lang="en-US" sz="2000" b="1" dirty="0" smtClean="0">
                <a:solidFill>
                  <a:schemeClr val="tx2"/>
                </a:solidFill>
              </a:rPr>
              <a:t>EGFR at the </a:t>
            </a:r>
            <a:r>
              <a:rPr lang="en-US" sz="2000" b="1" dirty="0" err="1" smtClean="0">
                <a:solidFill>
                  <a:schemeClr val="tx2"/>
                </a:solidFill>
              </a:rPr>
              <a:t>ectodomain</a:t>
            </a:r>
            <a:r>
              <a:rPr lang="en-US" sz="2000" b="1" dirty="0" smtClean="0">
                <a:solidFill>
                  <a:schemeClr val="tx2"/>
                </a:solidFill>
              </a:rPr>
              <a:t> on the cell surface.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85405" y="306281"/>
            <a:ext cx="511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Cellular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Signalling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 (2013) 2587-2603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0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1060"/>
            <a:ext cx="301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9427" b="9225"/>
          <a:stretch/>
        </p:blipFill>
        <p:spPr>
          <a:xfrm>
            <a:off x="239849" y="201060"/>
            <a:ext cx="4412623" cy="2101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/>
          <a:stretch/>
        </p:blipFill>
        <p:spPr>
          <a:xfrm>
            <a:off x="169550" y="2377993"/>
            <a:ext cx="4482922" cy="26664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8620" b="10572"/>
          <a:stretch/>
        </p:blipFill>
        <p:spPr>
          <a:xfrm>
            <a:off x="4731067" y="201060"/>
            <a:ext cx="4316514" cy="2101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1066" y="201060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463" y="2377993"/>
            <a:ext cx="3064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710" y="1988247"/>
            <a:ext cx="4225559" cy="29903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377993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</a:t>
            </a:r>
          </a:p>
        </p:txBody>
      </p:sp>
      <p:pic>
        <p:nvPicPr>
          <p:cNvPr id="14" name="Picture 3" descr="D:\Experiments RAG 1\Panc-1\Cylinder\Cylinder Experiment 1 20-Dec-11\Pictures\Brightfield\Control\IMG_35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35" r="47561" b="53733"/>
          <a:stretch/>
        </p:blipFill>
        <p:spPr bwMode="auto">
          <a:xfrm>
            <a:off x="4180876" y="4901695"/>
            <a:ext cx="2150089" cy="18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Experiments RAG 1\Panc-1\Cylinder\Cylinder Experiment 1 20-Dec-11\Pictures\Brightfield\Tamiflu\IMG_35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5" t="16151" r="39128" b="21140"/>
          <a:stretch/>
        </p:blipFill>
        <p:spPr bwMode="auto">
          <a:xfrm>
            <a:off x="6485537" y="4901696"/>
            <a:ext cx="1767651" cy="18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5024" r="45367" b="51507"/>
          <a:stretch/>
        </p:blipFill>
        <p:spPr>
          <a:xfrm>
            <a:off x="2079826" y="4901696"/>
            <a:ext cx="1947803" cy="1864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4672" y="4934814"/>
            <a:ext cx="127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Blank PLGA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2748" y="4916954"/>
            <a:ext cx="160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PLGA 20mg OP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4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7311" r="2165" b="14382"/>
          <a:stretch/>
        </p:blipFill>
        <p:spPr>
          <a:xfrm>
            <a:off x="269422" y="931047"/>
            <a:ext cx="5070022" cy="2363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13468" r="2489" b="6686"/>
          <a:stretch/>
        </p:blipFill>
        <p:spPr>
          <a:xfrm>
            <a:off x="334737" y="3531805"/>
            <a:ext cx="5004707" cy="2387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725" y="3466548"/>
            <a:ext cx="1827827" cy="2510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725" y="904135"/>
            <a:ext cx="1964987" cy="2627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862" y="931047"/>
            <a:ext cx="301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356" y="353180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5666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r="31100" b="44750"/>
          <a:stretch/>
        </p:blipFill>
        <p:spPr>
          <a:xfrm>
            <a:off x="76473" y="1958073"/>
            <a:ext cx="6834676" cy="4561373"/>
          </a:xfrm>
          <a:prstGeom prst="rect">
            <a:avLst/>
          </a:prstGeom>
        </p:spPr>
      </p:pic>
      <p:sp>
        <p:nvSpPr>
          <p:cNvPr id="190" name="TextBox 189"/>
          <p:cNvSpPr txBox="1"/>
          <p:nvPr/>
        </p:nvSpPr>
        <p:spPr>
          <a:xfrm flipH="1">
            <a:off x="1198262" y="6519446"/>
            <a:ext cx="6434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Gilmour, Abdulkhalek </a:t>
            </a:r>
            <a:r>
              <a:rPr lang="en-US" sz="1600" b="1" i="1" dirty="0" smtClean="0">
                <a:solidFill>
                  <a:srgbClr val="C00000"/>
                </a:solidFill>
              </a:rPr>
              <a:t>et al </a:t>
            </a:r>
            <a:r>
              <a:rPr lang="en-US" sz="1600" b="1" dirty="0" smtClean="0">
                <a:solidFill>
                  <a:srgbClr val="C00000"/>
                </a:solidFill>
              </a:rPr>
              <a:t> 2013 Cellular </a:t>
            </a:r>
            <a:r>
              <a:rPr lang="en-US" sz="1600" b="1" dirty="0" err="1" smtClean="0">
                <a:solidFill>
                  <a:srgbClr val="C00000"/>
                </a:solidFill>
              </a:rPr>
              <a:t>Signalling</a:t>
            </a:r>
            <a:r>
              <a:rPr lang="en-US" sz="1600" b="1" dirty="0" smtClean="0">
                <a:solidFill>
                  <a:srgbClr val="C00000"/>
                </a:solidFill>
              </a:rPr>
              <a:t> 25: 2587 (open access)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9011" y="156519"/>
            <a:ext cx="1005411" cy="271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95444" y="59036"/>
            <a:ext cx="54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7" name="Title 1"/>
          <p:cNvSpPr txBox="1">
            <a:spLocks/>
          </p:cNvSpPr>
          <p:nvPr/>
        </p:nvSpPr>
        <p:spPr>
          <a:xfrm>
            <a:off x="6361" y="657150"/>
            <a:ext cx="4081014" cy="660304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Sialidase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Assay on Live Pancreatic Cancer Cells</a:t>
            </a:r>
            <a:endParaRPr kumimoji="0" lang="en-US" sz="35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1" t="34639" b="31762"/>
          <a:stretch/>
        </p:blipFill>
        <p:spPr>
          <a:xfrm>
            <a:off x="4147795" y="0"/>
            <a:ext cx="3224106" cy="2090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87375" y="243702"/>
            <a:ext cx="528225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1149" y="1958073"/>
            <a:ext cx="2157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Fluorogenic</a:t>
            </a:r>
            <a:r>
              <a:rPr lang="en-US" b="1" dirty="0" smtClean="0"/>
              <a:t> </a:t>
            </a:r>
            <a:r>
              <a:rPr lang="en-US" b="1" dirty="0" err="1"/>
              <a:t>sialidase</a:t>
            </a:r>
            <a:r>
              <a:rPr lang="en-US" b="1" dirty="0"/>
              <a:t> </a:t>
            </a:r>
            <a:r>
              <a:rPr lang="en-US" b="1" dirty="0" smtClean="0"/>
              <a:t>speciﬁc substrate,</a:t>
            </a:r>
          </a:p>
          <a:p>
            <a:pPr algn="ctr"/>
            <a:r>
              <a:rPr lang="en-US" b="1" dirty="0" smtClean="0"/>
              <a:t>4-MUNANA</a:t>
            </a:r>
            <a:endParaRPr lang="en-US" b="1" dirty="0"/>
          </a:p>
        </p:txBody>
      </p:sp>
      <p:sp>
        <p:nvSpPr>
          <p:cNvPr id="8" name="Down Arrow 7"/>
          <p:cNvSpPr/>
          <p:nvPr/>
        </p:nvSpPr>
        <p:spPr>
          <a:xfrm>
            <a:off x="7632581" y="2960016"/>
            <a:ext cx="238800" cy="263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17970" y="2866423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450 nm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79935" y="3410986"/>
            <a:ext cx="219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methylumbelliferone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6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>
          <a:xfrm>
            <a:off x="98436" y="296942"/>
            <a:ext cx="8794044" cy="6343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39552" y="11227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Gilmour, </a:t>
            </a:r>
            <a:r>
              <a:rPr lang="en-US" b="1" dirty="0" err="1">
                <a:solidFill>
                  <a:srgbClr val="C00000"/>
                </a:solidFill>
              </a:rPr>
              <a:t>Abdulkhalek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etal</a:t>
            </a:r>
            <a:r>
              <a:rPr lang="en-US" b="1" dirty="0">
                <a:solidFill>
                  <a:srgbClr val="C00000"/>
                </a:solidFill>
              </a:rPr>
              <a:t>. 2013 Cellular </a:t>
            </a:r>
            <a:r>
              <a:rPr lang="en-US" b="1" dirty="0" err="1">
                <a:solidFill>
                  <a:srgbClr val="C00000"/>
                </a:solidFill>
              </a:rPr>
              <a:t>Signalling</a:t>
            </a:r>
            <a:r>
              <a:rPr lang="en-US" b="1" dirty="0">
                <a:solidFill>
                  <a:srgbClr val="C00000"/>
                </a:solidFill>
              </a:rPr>
              <a:t> 25 (2013) 2587–2603 (</a:t>
            </a:r>
            <a:r>
              <a:rPr lang="en-US" b="1" dirty="0" smtClean="0">
                <a:solidFill>
                  <a:srgbClr val="C00000"/>
                </a:solidFill>
              </a:rPr>
              <a:t>open access)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00" r="37897" b="53313"/>
          <a:stretch/>
        </p:blipFill>
        <p:spPr>
          <a:xfrm>
            <a:off x="192416" y="160255"/>
            <a:ext cx="4643535" cy="2224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580"/>
          <a:stretch/>
        </p:blipFill>
        <p:spPr>
          <a:xfrm>
            <a:off x="4801033" y="160255"/>
            <a:ext cx="4275924" cy="46191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494" y="2546232"/>
            <a:ext cx="461053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Individual </a:t>
            </a:r>
            <a:r>
              <a:rPr lang="en-US" b="1" dirty="0" smtClean="0"/>
              <a:t>necropsied </a:t>
            </a:r>
            <a:r>
              <a:rPr lang="en-US" b="1" dirty="0"/>
              <a:t>tumors were taken from untreated and 100 mg/kg </a:t>
            </a:r>
            <a:r>
              <a:rPr lang="en-US" b="1" dirty="0" smtClean="0"/>
              <a:t>OP </a:t>
            </a:r>
            <a:r>
              <a:rPr lang="en-US" b="1" dirty="0"/>
              <a:t>treated cohorts. 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Freshly </a:t>
            </a:r>
            <a:r>
              <a:rPr lang="en-US" b="1" dirty="0"/>
              <a:t>frozen tumors were thawed on ice, and lysed in lysis buffer containing proteinase and phosphatase inhibitors</a:t>
            </a:r>
            <a:r>
              <a:rPr lang="en-US" b="1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Tamiflu </a:t>
            </a:r>
            <a:r>
              <a:rPr lang="en-US" b="1" dirty="0"/>
              <a:t>treatment at 100 mg/kg (</a:t>
            </a:r>
            <a:r>
              <a:rPr lang="en-US" b="1" dirty="0" err="1"/>
              <a:t>i.p</a:t>
            </a:r>
            <a:r>
              <a:rPr lang="en-US" b="1" dirty="0"/>
              <a:t>.) </a:t>
            </a:r>
            <a:r>
              <a:rPr lang="en-US" b="1" dirty="0" smtClean="0"/>
              <a:t>attenuated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pEGFR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pSTAT1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pNF</a:t>
            </a: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/>
              <a:t>activity in heterotopic xenografts of MiaPaCa-2-eGFP tumors growing in </a:t>
            </a:r>
            <a:r>
              <a:rPr lang="en-US" b="1" dirty="0" err="1" smtClean="0"/>
              <a:t>RAGxC</a:t>
            </a:r>
            <a:r>
              <a:rPr lang="el-GR" b="1" dirty="0" smtClean="0"/>
              <a:t>γ </a:t>
            </a:r>
            <a:r>
              <a:rPr lang="en-US" b="1" dirty="0"/>
              <a:t>double mutant mice. 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46277" y="160255"/>
            <a:ext cx="79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pEGFR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1811" y="160255"/>
            <a:ext cx="86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pSTAT1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9822" y="228515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pNF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1033" y="4919133"/>
            <a:ext cx="4223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Oseltamivir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phosphate targets xenografts of MiaPaCa-2 tumors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growing in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RAGxC</a:t>
            </a:r>
            <a:r>
              <a:rPr lang="el-G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mutant mice. </a:t>
            </a:r>
          </a:p>
        </p:txBody>
      </p:sp>
    </p:spTree>
    <p:extLst>
      <p:ext uri="{BB962C8B-B14F-4D97-AF65-F5344CB8AC3E}">
        <p14:creationId xmlns:p14="http://schemas.microsoft.com/office/powerpoint/2010/main" val="314859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" y="0"/>
            <a:ext cx="9070622" cy="6802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2431" y="70138"/>
            <a:ext cx="444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rgbClr val="C00000"/>
                </a:solidFill>
              </a:rPr>
              <a:t>Biophotonic</a:t>
            </a:r>
            <a:r>
              <a:rPr lang="en-US" b="1" u="sng" dirty="0" smtClean="0">
                <a:solidFill>
                  <a:srgbClr val="C00000"/>
                </a:solidFill>
              </a:rPr>
              <a:t> imaging of live necropsy tissues</a:t>
            </a:r>
            <a:endParaRPr lang="en-US" b="1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439470"/>
            <a:ext cx="1952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eGFP-MiaPaCa-2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4186" y="6419654"/>
            <a:ext cx="876692" cy="311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" y="0"/>
            <a:ext cx="9008533" cy="675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4573" y="116632"/>
            <a:ext cx="230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eGFP-MiaPaCa-2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0" y="634753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Gilmour, Abdulkhalek </a:t>
            </a:r>
            <a:r>
              <a:rPr lang="en-US" b="1" i="1" dirty="0" smtClean="0">
                <a:solidFill>
                  <a:srgbClr val="C00000"/>
                </a:solidFill>
              </a:rPr>
              <a:t>et al </a:t>
            </a:r>
            <a:r>
              <a:rPr lang="en-US" b="1" dirty="0" smtClean="0">
                <a:solidFill>
                  <a:srgbClr val="C00000"/>
                </a:solidFill>
              </a:rPr>
              <a:t>Cellular </a:t>
            </a:r>
            <a:r>
              <a:rPr lang="en-US" b="1" dirty="0" err="1" smtClean="0">
                <a:solidFill>
                  <a:srgbClr val="C00000"/>
                </a:solidFill>
              </a:rPr>
              <a:t>Signalling</a:t>
            </a:r>
            <a:r>
              <a:rPr lang="en-US" b="1" dirty="0" smtClean="0">
                <a:solidFill>
                  <a:srgbClr val="C00000"/>
                </a:solidFill>
              </a:rPr>
              <a:t> (open access)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4186" y="6419654"/>
            <a:ext cx="876692" cy="311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351" t="18456" r="24733" b="52063"/>
          <a:stretch/>
        </p:blipFill>
        <p:spPr>
          <a:xfrm>
            <a:off x="216816" y="90858"/>
            <a:ext cx="8785782" cy="2555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50" t="53079" r="71729" b="17938"/>
          <a:stretch/>
        </p:blipFill>
        <p:spPr>
          <a:xfrm>
            <a:off x="116079" y="2731809"/>
            <a:ext cx="2391451" cy="2267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2689" y="2865748"/>
            <a:ext cx="65799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problem...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2"/>
                </a:solidFill>
              </a:rPr>
              <a:t>Resistance to drug therapy, along with high rates of metastasis, contributes to the low survival rate in patients diagnosed with pancreatic cancer. </a:t>
            </a:r>
            <a:endParaRPr lang="en-US" sz="3200" b="1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2077</TotalTime>
  <Words>883</Words>
  <Application>Microsoft Office PowerPoint</Application>
  <PresentationFormat>On-screen Show (4:3)</PresentationFormat>
  <Paragraphs>182</Paragraphs>
  <Slides>31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Gill Sans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Myron Szewczuk</dc:creator>
  <cp:lastModifiedBy>Myron Szewczuk</cp:lastModifiedBy>
  <cp:revision>45</cp:revision>
  <dcterms:created xsi:type="dcterms:W3CDTF">2014-12-04T13:40:33Z</dcterms:created>
  <dcterms:modified xsi:type="dcterms:W3CDTF">2015-08-10T11:39:41Z</dcterms:modified>
</cp:coreProperties>
</file>