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64" r:id="rId4"/>
    <p:sldId id="263" r:id="rId5"/>
    <p:sldId id="261" r:id="rId6"/>
    <p:sldId id="275" r:id="rId7"/>
    <p:sldId id="283" r:id="rId8"/>
    <p:sldId id="286" r:id="rId9"/>
    <p:sldId id="260" r:id="rId10"/>
    <p:sldId id="266" r:id="rId11"/>
    <p:sldId id="259" r:id="rId12"/>
    <p:sldId id="273" r:id="rId13"/>
    <p:sldId id="267" r:id="rId14"/>
    <p:sldId id="269" r:id="rId15"/>
    <p:sldId id="270" r:id="rId16"/>
    <p:sldId id="271" r:id="rId17"/>
    <p:sldId id="274" r:id="rId18"/>
    <p:sldId id="284" r:id="rId19"/>
    <p:sldId id="285" r:id="rId20"/>
    <p:sldId id="279" r:id="rId21"/>
    <p:sldId id="272" r:id="rId22"/>
    <p:sldId id="278" r:id="rId23"/>
    <p:sldId id="280" r:id="rId24"/>
    <p:sldId id="281" r:id="rId25"/>
    <p:sldId id="282"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CC"/>
    <a:srgbClr val="66FFFF"/>
    <a:srgbClr val="3A0C5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7" d="100"/>
          <a:sy n="77" d="100"/>
        </p:scale>
        <p:origin x="300" y="72"/>
      </p:cViewPr>
      <p:guideLst>
        <p:guide orient="horz" pos="2160"/>
        <p:guide pos="2880"/>
      </p:guideLst>
    </p:cSldViewPr>
  </p:slideViewPr>
  <p:notesTextViewPr>
    <p:cViewPr>
      <p:scale>
        <a:sx n="1" d="1"/>
        <a:sy n="1" d="1"/>
      </p:scale>
      <p:origin x="0" y="0"/>
    </p:cViewPr>
  </p:notesTextViewPr>
  <p:sorterViewPr>
    <p:cViewPr>
      <p:scale>
        <a:sx n="100" d="100"/>
        <a:sy n="100" d="100"/>
      </p:scale>
      <p:origin x="0" y="-1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11DD7-95B3-43AA-9989-9949EBCE9B55}" type="datetimeFigureOut">
              <a:rPr lang="en-US" smtClean="0"/>
              <a:t>4/21/2016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DCFD5E-E2A4-49D5-A059-0373EBCC7094}" type="slidenum">
              <a:rPr lang="en-US" smtClean="0"/>
              <a:t>‹#›</a:t>
            </a:fld>
            <a:endParaRPr lang="en-US"/>
          </a:p>
        </p:txBody>
      </p:sp>
    </p:spTree>
    <p:extLst>
      <p:ext uri="{BB962C8B-B14F-4D97-AF65-F5344CB8AC3E}">
        <p14:creationId xmlns:p14="http://schemas.microsoft.com/office/powerpoint/2010/main" val="119273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DCFD5E-E2A4-49D5-A059-0373EBCC7094}" type="slidenum">
              <a:rPr lang="en-US" smtClean="0"/>
              <a:t>5</a:t>
            </a:fld>
            <a:endParaRPr lang="en-US"/>
          </a:p>
        </p:txBody>
      </p:sp>
    </p:spTree>
    <p:extLst>
      <p:ext uri="{BB962C8B-B14F-4D97-AF65-F5344CB8AC3E}">
        <p14:creationId xmlns:p14="http://schemas.microsoft.com/office/powerpoint/2010/main" val="2295903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5AFE75-5910-48FB-B193-AA041DC856F2}"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134859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AFE75-5910-48FB-B193-AA041DC856F2}"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43592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AFE75-5910-48FB-B193-AA041DC856F2}"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138225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AFE75-5910-48FB-B193-AA041DC856F2}"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373186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AFE75-5910-48FB-B193-AA041DC856F2}" type="datetimeFigureOut">
              <a:rPr lang="en-US" smtClean="0"/>
              <a:t>4/21/2016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2945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AFE75-5910-48FB-B193-AA041DC856F2}"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2477748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AFE75-5910-48FB-B193-AA041DC856F2}" type="datetimeFigureOut">
              <a:rPr lang="en-US" smtClean="0"/>
              <a:t>4/21/2016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376479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AFE75-5910-48FB-B193-AA041DC856F2}" type="datetimeFigureOut">
              <a:rPr lang="en-US" smtClean="0"/>
              <a:t>4/21/2016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12840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AFE75-5910-48FB-B193-AA041DC856F2}" type="datetimeFigureOut">
              <a:rPr lang="en-US" smtClean="0"/>
              <a:t>4/21/2016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102418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AFE75-5910-48FB-B193-AA041DC856F2}"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196797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AFE75-5910-48FB-B193-AA041DC856F2}" type="datetimeFigureOut">
              <a:rPr lang="en-US" smtClean="0"/>
              <a:t>4/21/2016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80C56-37EC-473C-8C4B-567002B99ED2}" type="slidenum">
              <a:rPr lang="en-US" smtClean="0"/>
              <a:t>‹#›</a:t>
            </a:fld>
            <a:endParaRPr lang="en-US"/>
          </a:p>
        </p:txBody>
      </p:sp>
    </p:spTree>
    <p:extLst>
      <p:ext uri="{BB962C8B-B14F-4D97-AF65-F5344CB8AC3E}">
        <p14:creationId xmlns:p14="http://schemas.microsoft.com/office/powerpoint/2010/main" val="373484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2000"/>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AFE75-5910-48FB-B193-AA041DC856F2}" type="datetimeFigureOut">
              <a:rPr lang="en-US" smtClean="0"/>
              <a:t>4/21/2016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80C56-37EC-473C-8C4B-567002B99ED2}" type="slidenum">
              <a:rPr lang="en-US" smtClean="0"/>
              <a:t>‹#›</a:t>
            </a:fld>
            <a:endParaRPr lang="en-US"/>
          </a:p>
        </p:txBody>
      </p:sp>
      <p:pic>
        <p:nvPicPr>
          <p:cNvPr id="1026" name="Picture 2" descr="C:\Users\Dr. Mustafa M Hariri\Desktop\Geolconf2016\is (2).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3306" y="36653"/>
            <a:ext cx="1447800" cy="1345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57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rmAutofit fontScale="90000"/>
          </a:bodyPr>
          <a:lstStyle/>
          <a:p>
            <a:r>
              <a:rPr lang="en-US" dirty="0" smtClean="0"/>
              <a:t/>
            </a:r>
            <a:br>
              <a:rPr lang="en-US" dirty="0" smtClean="0"/>
            </a:br>
            <a:r>
              <a:rPr lang="en-US" sz="4000" dirty="0" smtClean="0">
                <a:effectLst>
                  <a:outerShdw blurRad="38100" dist="38100" dir="2700000" algn="tl">
                    <a:srgbClr val="000000">
                      <a:alpha val="43137"/>
                    </a:srgbClr>
                  </a:outerShdw>
                </a:effectLst>
                <a:latin typeface="Bernard MT Condensed" panose="02050806060905020404" pitchFamily="18" charset="0"/>
              </a:rPr>
              <a:t>Importance </a:t>
            </a:r>
            <a:r>
              <a:rPr lang="en-US" sz="4000" dirty="0">
                <a:effectLst>
                  <a:outerShdw blurRad="38100" dist="38100" dir="2700000" algn="tl">
                    <a:srgbClr val="000000">
                      <a:alpha val="43137"/>
                    </a:srgbClr>
                  </a:outerShdw>
                </a:effectLst>
                <a:latin typeface="Bernard MT Condensed" panose="02050806060905020404" pitchFamily="18" charset="0"/>
              </a:rPr>
              <a:t>of Methods’ Selection in the Geosciences Studies and Exploration </a:t>
            </a:r>
            <a:br>
              <a:rPr lang="en-US" sz="4000" dirty="0">
                <a:effectLst>
                  <a:outerShdw blurRad="38100" dist="38100" dir="2700000" algn="tl">
                    <a:srgbClr val="000000">
                      <a:alpha val="43137"/>
                    </a:srgbClr>
                  </a:outerShdw>
                </a:effectLst>
                <a:latin typeface="Bernard MT Condensed" panose="02050806060905020404" pitchFamily="18" charset="0"/>
              </a:rPr>
            </a:br>
            <a:endParaRPr lang="en-US" dirty="0">
              <a:effectLst>
                <a:outerShdw blurRad="38100" dist="38100" dir="2700000" algn="tl">
                  <a:srgbClr val="000000">
                    <a:alpha val="43137"/>
                  </a:srgbClr>
                </a:outerShdw>
              </a:effectLst>
              <a:latin typeface="Bernard MT Condensed" panose="02050806060905020404" pitchFamily="18" charset="0"/>
            </a:endParaRPr>
          </a:p>
        </p:txBody>
      </p:sp>
      <p:sp>
        <p:nvSpPr>
          <p:cNvPr id="3" name="Subtitle 2"/>
          <p:cNvSpPr>
            <a:spLocks noGrp="1"/>
          </p:cNvSpPr>
          <p:nvPr>
            <p:ph type="subTitle" idx="1"/>
          </p:nvPr>
        </p:nvSpPr>
        <p:spPr/>
        <p:txBody>
          <a:bodyPr>
            <a:noAutofit/>
          </a:bodyPr>
          <a:lstStyle/>
          <a:p>
            <a:r>
              <a:rPr lang="en-US" sz="2800" b="1" dirty="0">
                <a:solidFill>
                  <a:srgbClr val="FF0000"/>
                </a:solidFill>
                <a:effectLst>
                  <a:outerShdw blurRad="38100" dist="38100" dir="2700000" algn="tl">
                    <a:srgbClr val="000000">
                      <a:alpha val="43137"/>
                    </a:srgbClr>
                  </a:outerShdw>
                </a:effectLst>
              </a:rPr>
              <a:t>Mustafa M Hariri</a:t>
            </a:r>
          </a:p>
          <a:p>
            <a:r>
              <a:rPr lang="en-US" sz="2400" b="1" i="1" dirty="0">
                <a:solidFill>
                  <a:srgbClr val="002060"/>
                </a:solidFill>
                <a:effectLst>
                  <a:outerShdw blurRad="38100" dist="38100" dir="2700000" algn="tl">
                    <a:srgbClr val="000000">
                      <a:alpha val="43137"/>
                    </a:srgbClr>
                  </a:outerShdw>
                </a:effectLst>
              </a:rPr>
              <a:t>Geosciences Department</a:t>
            </a:r>
          </a:p>
          <a:p>
            <a:r>
              <a:rPr lang="en-US" sz="2400" b="1" i="1" dirty="0">
                <a:solidFill>
                  <a:srgbClr val="002060"/>
                </a:solidFill>
                <a:effectLst>
                  <a:outerShdw blurRad="38100" dist="38100" dir="2700000" algn="tl">
                    <a:srgbClr val="000000">
                      <a:alpha val="43137"/>
                    </a:srgbClr>
                  </a:outerShdw>
                </a:effectLst>
              </a:rPr>
              <a:t>King Fahd University of Petroleum &amp; Minerals</a:t>
            </a:r>
          </a:p>
        </p:txBody>
      </p:sp>
    </p:spTree>
    <p:extLst>
      <p:ext uri="{BB962C8B-B14F-4D97-AF65-F5344CB8AC3E}">
        <p14:creationId xmlns:p14="http://schemas.microsoft.com/office/powerpoint/2010/main" val="4105761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Oval 3"/>
          <p:cNvSpPr/>
          <p:nvPr/>
        </p:nvSpPr>
        <p:spPr>
          <a:xfrm>
            <a:off x="217118" y="2710841"/>
            <a:ext cx="3048000" cy="114300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C00000"/>
                </a:solidFill>
                <a:effectLst>
                  <a:outerShdw blurRad="38100" dist="38100" dir="2700000" algn="tl">
                    <a:srgbClr val="000000">
                      <a:alpha val="43137"/>
                    </a:srgbClr>
                  </a:outerShdw>
                </a:effectLst>
              </a:rPr>
              <a:t>Industrial</a:t>
            </a:r>
          </a:p>
        </p:txBody>
      </p:sp>
      <p:sp>
        <p:nvSpPr>
          <p:cNvPr id="7" name="Rounded Rectangle 6"/>
          <p:cNvSpPr/>
          <p:nvPr/>
        </p:nvSpPr>
        <p:spPr>
          <a:xfrm>
            <a:off x="3577225" y="2139341"/>
            <a:ext cx="3581400" cy="1143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effectLst>
                  <a:outerShdw blurRad="38100" dist="38100" dir="2700000" algn="tl">
                    <a:srgbClr val="000000">
                      <a:alpha val="43137"/>
                    </a:srgbClr>
                  </a:outerShdw>
                </a:effectLst>
              </a:rPr>
              <a:t>Projects</a:t>
            </a:r>
          </a:p>
        </p:txBody>
      </p:sp>
      <p:sp>
        <p:nvSpPr>
          <p:cNvPr id="8" name="Rounded Rectangle 7"/>
          <p:cNvSpPr/>
          <p:nvPr/>
        </p:nvSpPr>
        <p:spPr>
          <a:xfrm>
            <a:off x="3581400" y="3657600"/>
            <a:ext cx="3581400" cy="1143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C00000"/>
                </a:solidFill>
                <a:effectLst>
                  <a:outerShdw blurRad="38100" dist="38100" dir="2700000" algn="tl">
                    <a:srgbClr val="000000">
                      <a:alpha val="43137"/>
                    </a:srgbClr>
                  </a:outerShdw>
                </a:effectLst>
              </a:rPr>
              <a:t>Research and Development </a:t>
            </a:r>
          </a:p>
        </p:txBody>
      </p:sp>
      <p:sp>
        <p:nvSpPr>
          <p:cNvPr id="9" name="Title 1"/>
          <p:cNvSpPr txBox="1">
            <a:spLocks/>
          </p:cNvSpPr>
          <p:nvPr/>
        </p:nvSpPr>
        <p:spPr>
          <a:xfrm>
            <a:off x="217118" y="381000"/>
            <a:ext cx="7543800" cy="974942"/>
          </a:xfrm>
          <a:prstGeom prst="rect">
            <a:avLst/>
          </a:prstGeom>
          <a:solidFill>
            <a:schemeClr val="bg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2060"/>
                </a:solidFill>
                <a:effectLst>
                  <a:outerShdw blurRad="38100" dist="38100" dir="2700000" algn="tl">
                    <a:srgbClr val="000000">
                      <a:alpha val="43137"/>
                    </a:srgbClr>
                  </a:outerShdw>
                </a:effectLst>
              </a:rPr>
              <a:t>Type of Geological Studies</a:t>
            </a:r>
            <a:endParaRPr lang="en-US" b="1" dirty="0">
              <a:solidFill>
                <a:srgbClr val="002060"/>
              </a:solidFill>
              <a:effectLst>
                <a:outerShdw blurRad="38100" dist="38100" dir="2700000" algn="tl">
                  <a:srgbClr val="000000">
                    <a:alpha val="43137"/>
                  </a:srgbClr>
                </a:outerShdw>
              </a:effectLst>
            </a:endParaRPr>
          </a:p>
        </p:txBody>
      </p:sp>
      <p:pic>
        <p:nvPicPr>
          <p:cNvPr id="2050" name="Picture 2" descr="C:\Users\Dr. Mustafa M Hariri\AppData\Local\Microsoft\Windows\Temporary Internet Files\Content.IE5\6WMHJWZP\drilling-36265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7854" y="4800599"/>
            <a:ext cx="2296146" cy="2052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462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882" y="304800"/>
            <a:ext cx="7180118" cy="944562"/>
          </a:xfrm>
          <a:solidFill>
            <a:schemeClr val="bg1"/>
          </a:solidFill>
        </p:spPr>
        <p:txBody>
          <a:bodyPr>
            <a:normAutofit/>
          </a:bodyPr>
          <a:lstStyle/>
          <a:p>
            <a:r>
              <a:rPr lang="en-US" b="1" dirty="0" smtClean="0">
                <a:effectLst>
                  <a:outerShdw blurRad="38100" dist="38100" dir="2700000" algn="tl">
                    <a:srgbClr val="000000">
                      <a:alpha val="43137"/>
                    </a:srgbClr>
                  </a:outerShdw>
                </a:effectLst>
              </a:rPr>
              <a:t>Nature of Studies </a:t>
            </a:r>
            <a:endParaRPr lang="en-US" b="1" dirty="0">
              <a:effectLst>
                <a:outerShdw blurRad="38100" dist="38100" dir="2700000" algn="tl">
                  <a:srgbClr val="000000">
                    <a:alpha val="43137"/>
                  </a:srgbClr>
                </a:outerShdw>
              </a:effectLst>
            </a:endParaRPr>
          </a:p>
        </p:txBody>
      </p:sp>
      <p:sp>
        <p:nvSpPr>
          <p:cNvPr id="4" name="Rectangle 3"/>
          <p:cNvSpPr/>
          <p:nvPr/>
        </p:nvSpPr>
        <p:spPr>
          <a:xfrm>
            <a:off x="342900" y="1482436"/>
            <a:ext cx="28194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effectLst>
                  <a:outerShdw blurRad="38100" dist="38100" dir="2700000" algn="tl">
                    <a:srgbClr val="000000">
                      <a:alpha val="43137"/>
                    </a:srgbClr>
                  </a:outerShdw>
                </a:effectLst>
              </a:rPr>
              <a:t>Academic and Basic Research </a:t>
            </a:r>
            <a:endParaRPr lang="en-US" sz="2000" b="1" dirty="0">
              <a:solidFill>
                <a:srgbClr val="002060"/>
              </a:solidFill>
              <a:effectLst>
                <a:outerShdw blurRad="38100" dist="38100" dir="2700000" algn="tl">
                  <a:srgbClr val="000000">
                    <a:alpha val="43137"/>
                  </a:srgbClr>
                </a:outerShdw>
              </a:effectLst>
            </a:endParaRPr>
          </a:p>
        </p:txBody>
      </p:sp>
      <p:sp>
        <p:nvSpPr>
          <p:cNvPr id="5" name="Rectangle 4"/>
          <p:cNvSpPr/>
          <p:nvPr/>
        </p:nvSpPr>
        <p:spPr>
          <a:xfrm>
            <a:off x="5735782" y="1451310"/>
            <a:ext cx="28194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C00000"/>
                </a:solidFill>
                <a:effectLst>
                  <a:outerShdw blurRad="38100" dist="38100" dir="2700000" algn="tl">
                    <a:srgbClr val="000000">
                      <a:alpha val="43137"/>
                    </a:srgbClr>
                  </a:outerShdw>
                </a:effectLst>
              </a:rPr>
              <a:t>Industrial and Exploration </a:t>
            </a:r>
            <a:endParaRPr lang="en-US" sz="2000" b="1" dirty="0">
              <a:solidFill>
                <a:srgbClr val="C00000"/>
              </a:solidFill>
              <a:effectLst>
                <a:outerShdw blurRad="38100" dist="38100" dir="2700000" algn="tl">
                  <a:srgbClr val="000000">
                    <a:alpha val="43137"/>
                  </a:srgbClr>
                </a:outerShdw>
              </a:effectLst>
            </a:endParaRPr>
          </a:p>
        </p:txBody>
      </p:sp>
      <p:sp>
        <p:nvSpPr>
          <p:cNvPr id="6" name="TextBox 5"/>
          <p:cNvSpPr txBox="1"/>
          <p:nvPr/>
        </p:nvSpPr>
        <p:spPr>
          <a:xfrm>
            <a:off x="228600" y="2819400"/>
            <a:ext cx="3048000" cy="2862322"/>
          </a:xfrm>
          <a:prstGeom prst="rect">
            <a:avLst/>
          </a:prstGeom>
          <a:solidFill>
            <a:schemeClr val="bg1"/>
          </a:solidFill>
        </p:spPr>
        <p:txBody>
          <a:bodyPr wrap="square" rtlCol="0">
            <a:spAutoFit/>
          </a:bodyPr>
          <a:lstStyle/>
          <a:p>
            <a:endParaRPr lang="en-US" sz="2000" b="1" dirty="0" smtClean="0">
              <a:solidFill>
                <a:schemeClr val="tx2"/>
              </a:solidFill>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000" b="1" dirty="0" smtClean="0">
                <a:solidFill>
                  <a:schemeClr val="tx2"/>
                </a:solidFill>
                <a:effectLst>
                  <a:outerShdw blurRad="38100" dist="38100" dir="2700000" algn="tl">
                    <a:srgbClr val="000000">
                      <a:alpha val="43137"/>
                    </a:srgbClr>
                  </a:outerShdw>
                </a:effectLst>
              </a:rPr>
              <a:t>Based on needs and necessity</a:t>
            </a:r>
          </a:p>
          <a:p>
            <a:pPr marL="285750" indent="-285750">
              <a:buFont typeface="Arial" panose="020B0604020202020204" pitchFamily="34" charset="0"/>
              <a:buChar char="•"/>
            </a:pPr>
            <a:r>
              <a:rPr lang="en-US" sz="2000" b="1" dirty="0" smtClean="0">
                <a:solidFill>
                  <a:schemeClr val="tx2"/>
                </a:solidFill>
                <a:effectLst>
                  <a:outerShdw blurRad="38100" dist="38100" dir="2700000" algn="tl">
                    <a:srgbClr val="000000">
                      <a:alpha val="43137"/>
                    </a:srgbClr>
                  </a:outerShdw>
                </a:effectLst>
              </a:rPr>
              <a:t>Cost is not a major factor (if supported)</a:t>
            </a:r>
          </a:p>
          <a:p>
            <a:pPr marL="285750" indent="-285750">
              <a:buFont typeface="Arial" panose="020B0604020202020204" pitchFamily="34" charset="0"/>
              <a:buChar char="•"/>
            </a:pPr>
            <a:r>
              <a:rPr lang="en-US" sz="2000" b="1" dirty="0" smtClean="0">
                <a:solidFill>
                  <a:schemeClr val="tx2"/>
                </a:solidFill>
                <a:effectLst>
                  <a:outerShdw blurRad="38100" dist="38100" dir="2700000" algn="tl">
                    <a:srgbClr val="000000">
                      <a:alpha val="43137"/>
                    </a:srgbClr>
                  </a:outerShdw>
                </a:effectLst>
              </a:rPr>
              <a:t>Limited to available resources</a:t>
            </a:r>
          </a:p>
          <a:p>
            <a:pPr marL="285750" indent="-285750">
              <a:buFont typeface="Arial" panose="020B0604020202020204" pitchFamily="34" charset="0"/>
              <a:buChar char="•"/>
            </a:pPr>
            <a:r>
              <a:rPr lang="en-US" sz="2000" b="1" dirty="0" smtClean="0">
                <a:solidFill>
                  <a:schemeClr val="tx2"/>
                </a:solidFill>
                <a:effectLst>
                  <a:outerShdw blurRad="38100" dist="38100" dir="2700000" algn="tl">
                    <a:srgbClr val="000000">
                      <a:alpha val="43137"/>
                    </a:srgbClr>
                  </a:outerShdw>
                </a:effectLst>
              </a:rPr>
              <a:t> Always consider the local available tools first </a:t>
            </a:r>
            <a:endParaRPr lang="en-US" sz="2000" b="1" dirty="0">
              <a:solidFill>
                <a:schemeClr val="tx2"/>
              </a:solidFill>
              <a:effectLst>
                <a:outerShdw blurRad="38100" dist="38100" dir="2700000" algn="tl">
                  <a:srgbClr val="000000">
                    <a:alpha val="43137"/>
                  </a:srgbClr>
                </a:outerShdw>
              </a:effectLst>
            </a:endParaRPr>
          </a:p>
        </p:txBody>
      </p:sp>
      <p:sp>
        <p:nvSpPr>
          <p:cNvPr id="7" name="TextBox 6"/>
          <p:cNvSpPr txBox="1"/>
          <p:nvPr/>
        </p:nvSpPr>
        <p:spPr>
          <a:xfrm>
            <a:off x="5621482" y="2806877"/>
            <a:ext cx="3048000" cy="2862322"/>
          </a:xfrm>
          <a:prstGeom prst="rect">
            <a:avLst/>
          </a:prstGeom>
          <a:solidFill>
            <a:schemeClr val="bg1"/>
          </a:solidFill>
        </p:spPr>
        <p:txBody>
          <a:bodyPr wrap="square" rtlCol="0">
            <a:spAutoFit/>
          </a:bodyPr>
          <a:lstStyle/>
          <a:p>
            <a:endParaRPr lang="en-US" sz="2000" b="1" dirty="0" smtClean="0">
              <a:solidFill>
                <a:srgbClr val="C00000"/>
              </a:solidFill>
              <a:effectLst>
                <a:outerShdw blurRad="38100" dist="38100" dir="2700000" algn="tl">
                  <a:srgbClr val="000000">
                    <a:alpha val="43137"/>
                  </a:srgbClr>
                </a:outerShdw>
              </a:effectLst>
            </a:endParaRPr>
          </a:p>
          <a:p>
            <a:pPr marL="285750" indent="-285750">
              <a:buFont typeface="Arial" panose="020B0604020202020204" pitchFamily="34" charset="0"/>
              <a:buChar char="•"/>
            </a:pPr>
            <a:r>
              <a:rPr lang="en-US" sz="2000" b="1" dirty="0" smtClean="0">
                <a:solidFill>
                  <a:srgbClr val="C00000"/>
                </a:solidFill>
                <a:effectLst>
                  <a:outerShdw blurRad="38100" dist="38100" dir="2700000" algn="tl">
                    <a:srgbClr val="000000">
                      <a:alpha val="43137"/>
                    </a:srgbClr>
                  </a:outerShdw>
                </a:effectLst>
              </a:rPr>
              <a:t>Based on needs and applications and future forecast</a:t>
            </a:r>
          </a:p>
          <a:p>
            <a:pPr marL="285750" indent="-285750">
              <a:buFont typeface="Arial" panose="020B0604020202020204" pitchFamily="34" charset="0"/>
              <a:buChar char="•"/>
            </a:pPr>
            <a:r>
              <a:rPr lang="en-US" sz="2000" b="1" dirty="0" smtClean="0">
                <a:solidFill>
                  <a:srgbClr val="C00000"/>
                </a:solidFill>
                <a:effectLst>
                  <a:outerShdw blurRad="38100" dist="38100" dir="2700000" algn="tl">
                    <a:srgbClr val="000000">
                      <a:alpha val="43137"/>
                    </a:srgbClr>
                  </a:outerShdw>
                </a:effectLst>
              </a:rPr>
              <a:t>Cost is a major factor </a:t>
            </a:r>
          </a:p>
          <a:p>
            <a:pPr marL="285750" indent="-285750">
              <a:buFont typeface="Arial" panose="020B0604020202020204" pitchFamily="34" charset="0"/>
              <a:buChar char="•"/>
            </a:pPr>
            <a:r>
              <a:rPr lang="en-US" sz="2000" b="1" dirty="0" smtClean="0">
                <a:solidFill>
                  <a:srgbClr val="C00000"/>
                </a:solidFill>
                <a:effectLst>
                  <a:outerShdw blurRad="38100" dist="38100" dir="2700000" algn="tl">
                    <a:srgbClr val="000000">
                      <a:alpha val="43137"/>
                    </a:srgbClr>
                  </a:outerShdw>
                </a:effectLst>
              </a:rPr>
              <a:t>Not limited to available resources </a:t>
            </a:r>
          </a:p>
          <a:p>
            <a:pPr marL="285750" indent="-285750">
              <a:buFont typeface="Arial" panose="020B0604020202020204" pitchFamily="34" charset="0"/>
              <a:buChar char="•"/>
            </a:pPr>
            <a:r>
              <a:rPr lang="en-US" sz="2000" b="1" dirty="0" smtClean="0">
                <a:solidFill>
                  <a:srgbClr val="C00000"/>
                </a:solidFill>
                <a:effectLst>
                  <a:outerShdw blurRad="38100" dist="38100" dir="2700000" algn="tl">
                    <a:srgbClr val="000000">
                      <a:alpha val="43137"/>
                    </a:srgbClr>
                  </a:outerShdw>
                </a:effectLst>
              </a:rPr>
              <a:t>Consider the tools where </a:t>
            </a:r>
            <a:r>
              <a:rPr lang="en-US" sz="2000" b="1" smtClean="0">
                <a:solidFill>
                  <a:srgbClr val="C00000"/>
                </a:solidFill>
                <a:effectLst>
                  <a:outerShdw blurRad="38100" dist="38100" dir="2700000" algn="tl">
                    <a:srgbClr val="000000">
                      <a:alpha val="43137"/>
                    </a:srgbClr>
                  </a:outerShdw>
                </a:effectLst>
              </a:rPr>
              <a:t>they are  </a:t>
            </a:r>
            <a:endParaRPr lang="en-US" sz="2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8698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0000"/>
                </a:solidFill>
                <a:effectLst>
                  <a:outerShdw blurRad="38100" dist="38100" dir="2700000" algn="tl">
                    <a:srgbClr val="000000">
                      <a:alpha val="43137"/>
                    </a:srgbClr>
                  </a:outerShdw>
                </a:effectLst>
              </a:rPr>
              <a:t>Motivation</a:t>
            </a:r>
            <a:endParaRPr lang="en-US" sz="66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534400" cy="4525963"/>
          </a:xfrm>
          <a:solidFill>
            <a:srgbClr val="FFFFCC">
              <a:alpha val="36000"/>
            </a:srgbClr>
          </a:solidFill>
        </p:spPr>
        <p:txBody>
          <a:bodyPr>
            <a:normAutofit/>
          </a:bodyPr>
          <a:lstStyle/>
          <a:p>
            <a:r>
              <a:rPr lang="en-US" sz="3600" b="1" dirty="0"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Previous experience in mineral exploration </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 to higher level before the basic level)</a:t>
            </a:r>
            <a:endPar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3600" b="1" dirty="0"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Supervision of several thesis and dissertation </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(select method not needed for the research) </a:t>
            </a:r>
          </a:p>
          <a:p>
            <a:r>
              <a:rPr lang="en-US" sz="3600" b="1" dirty="0" smtClean="0">
                <a:solidFill>
                  <a:srgbClr val="0000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Observation of students work as member in the committees </a:t>
            </a:r>
            <a:r>
              <a:rPr 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(conduct higher methods although results were obtained from earlier ones)  </a:t>
            </a:r>
            <a:endPar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074" name="Picture 2" descr="C:\Users\Dr. Mustafa M Hariri\AppData\Local\Microsoft\Windows\Temporary Internet Files\Content.IE5\6MGFVDLM\ma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5722742"/>
            <a:ext cx="1263041" cy="105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89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362"/>
            <a:ext cx="8001000" cy="1143000"/>
          </a:xfrm>
        </p:spPr>
        <p:txBody>
          <a:bodyPr>
            <a:noAutofit/>
          </a:bodyPr>
          <a:lstStyle/>
          <a:p>
            <a:r>
              <a:rPr lang="en-US" sz="4000" b="1" dirty="0" smtClean="0">
                <a:solidFill>
                  <a:srgbClr val="FF0000"/>
                </a:solidFill>
                <a:effectLst>
                  <a:outerShdw blurRad="38100" dist="38100" dir="2700000" algn="tl">
                    <a:srgbClr val="000000">
                      <a:alpha val="43137"/>
                    </a:srgbClr>
                  </a:outerShdw>
                </a:effectLst>
              </a:rPr>
              <a:t>Factors Control Methods’ Selection</a:t>
            </a:r>
            <a:endParaRPr lang="en-US" sz="4000" b="1" dirty="0">
              <a:solidFill>
                <a:srgbClr val="FF0000"/>
              </a:solidFill>
              <a:effectLst>
                <a:outerShdw blurRad="38100" dist="38100" dir="2700000" algn="tl">
                  <a:srgbClr val="000000">
                    <a:alpha val="43137"/>
                  </a:srgbClr>
                </a:outerShdw>
              </a:effectLst>
            </a:endParaRPr>
          </a:p>
        </p:txBody>
      </p:sp>
      <p:sp>
        <p:nvSpPr>
          <p:cNvPr id="4" name="Isosceles Triangle 3"/>
          <p:cNvSpPr/>
          <p:nvPr/>
        </p:nvSpPr>
        <p:spPr>
          <a:xfrm>
            <a:off x="2209800" y="2214496"/>
            <a:ext cx="4343400" cy="3467101"/>
          </a:xfrm>
          <a:prstGeom prst="triangle">
            <a:avLst/>
          </a:prstGeom>
          <a:solidFill>
            <a:srgbClr val="FFFFCC">
              <a:alpha val="38000"/>
            </a:srgb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8" name="Oval 7"/>
          <p:cNvSpPr/>
          <p:nvPr/>
        </p:nvSpPr>
        <p:spPr>
          <a:xfrm>
            <a:off x="3127332" y="1187362"/>
            <a:ext cx="2514600" cy="990600"/>
          </a:xfrm>
          <a:prstGeom prst="ellipse">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Objectives </a:t>
            </a:r>
            <a:endParaRPr lang="en-US" sz="2800" b="1" dirty="0">
              <a:solidFill>
                <a:srgbClr val="FFFF00"/>
              </a:solidFill>
              <a:effectLst>
                <a:outerShdw blurRad="38100" dist="38100" dir="2700000" algn="tl">
                  <a:srgbClr val="000000">
                    <a:alpha val="43137"/>
                  </a:srgbClr>
                </a:outerShdw>
              </a:effectLst>
            </a:endParaRPr>
          </a:p>
        </p:txBody>
      </p:sp>
      <p:sp>
        <p:nvSpPr>
          <p:cNvPr id="9" name="Oval 8"/>
          <p:cNvSpPr/>
          <p:nvPr/>
        </p:nvSpPr>
        <p:spPr>
          <a:xfrm>
            <a:off x="6248400" y="5486400"/>
            <a:ext cx="2667000" cy="990600"/>
          </a:xfrm>
          <a:prstGeom prst="ellipse">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Available fund </a:t>
            </a:r>
            <a:endParaRPr lang="en-US" sz="2800" b="1" dirty="0">
              <a:solidFill>
                <a:srgbClr val="FFFF00"/>
              </a:solidFill>
              <a:effectLst>
                <a:outerShdw blurRad="38100" dist="38100" dir="2700000" algn="tl">
                  <a:srgbClr val="000000">
                    <a:alpha val="43137"/>
                  </a:srgbClr>
                </a:outerShdw>
              </a:effectLst>
            </a:endParaRPr>
          </a:p>
        </p:txBody>
      </p:sp>
      <p:sp>
        <p:nvSpPr>
          <p:cNvPr id="10" name="Oval 9"/>
          <p:cNvSpPr/>
          <p:nvPr/>
        </p:nvSpPr>
        <p:spPr>
          <a:xfrm>
            <a:off x="0" y="5562600"/>
            <a:ext cx="2590800" cy="990600"/>
          </a:xfrm>
          <a:prstGeom prst="ellipse">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FF00"/>
                </a:solidFill>
                <a:effectLst>
                  <a:outerShdw blurRad="38100" dist="38100" dir="2700000" algn="tl">
                    <a:srgbClr val="000000">
                      <a:alpha val="43137"/>
                    </a:srgbClr>
                  </a:outerShdw>
                </a:effectLst>
              </a:rPr>
              <a:t>Timeframe </a:t>
            </a:r>
            <a:endParaRPr lang="en-US" sz="2800" b="1" dirty="0">
              <a:solidFill>
                <a:srgbClr val="FFFF00"/>
              </a:solidFill>
              <a:effectLst>
                <a:outerShdw blurRad="38100" dist="38100" dir="2700000" algn="tl">
                  <a:srgbClr val="000000">
                    <a:alpha val="43137"/>
                  </a:srgbClr>
                </a:outerShdw>
              </a:effectLst>
            </a:endParaRPr>
          </a:p>
        </p:txBody>
      </p:sp>
      <p:sp>
        <p:nvSpPr>
          <p:cNvPr id="11" name="TextBox 10"/>
          <p:cNvSpPr txBox="1"/>
          <p:nvPr/>
        </p:nvSpPr>
        <p:spPr>
          <a:xfrm>
            <a:off x="3127332" y="4114669"/>
            <a:ext cx="2674130" cy="584775"/>
          </a:xfrm>
          <a:prstGeom prst="rect">
            <a:avLst/>
          </a:prstGeom>
          <a:noFill/>
        </p:spPr>
        <p:txBody>
          <a:bodyPr wrap="none" rtlCol="0">
            <a:spAutoFit/>
            <a:scene3d>
              <a:camera prst="orthographicFront"/>
              <a:lightRig rig="threePt" dir="t">
                <a:rot lat="0" lon="0" rev="11400000"/>
              </a:lightRig>
            </a:scene3d>
            <a:sp3d extrusionH="57150" contourW="12700" prstMaterial="dkEdge">
              <a:bevelT w="69850" h="69850" prst="divot"/>
              <a:contourClr>
                <a:srgbClr val="FF0000"/>
              </a:contourClr>
            </a:sp3d>
          </a:bodyPr>
          <a:lstStyle/>
          <a:p>
            <a:r>
              <a:rPr lang="en-US" sz="3200" b="1" dirty="0" smtClean="0">
                <a:effectLst>
                  <a:outerShdw blurRad="38100" dist="38100" dir="2700000" algn="tl">
                    <a:srgbClr val="000000">
                      <a:alpha val="43137"/>
                    </a:srgbClr>
                  </a:outerShdw>
                  <a:reflection blurRad="63500" stA="45000" endPos="64000" dist="177800" dir="5400000" sy="-100000" algn="bl" rotWithShape="0"/>
                </a:effectLst>
                <a:latin typeface="Agency FB" panose="020B0503020202020204" pitchFamily="34" charset="0"/>
              </a:rPr>
              <a:t>Methods of Study </a:t>
            </a:r>
            <a:endParaRPr lang="en-US" sz="3200" b="1" dirty="0">
              <a:effectLst>
                <a:outerShdw blurRad="38100" dist="38100" dir="2700000" algn="tl">
                  <a:srgbClr val="000000">
                    <a:alpha val="43137"/>
                  </a:srgbClr>
                </a:outerShdw>
                <a:reflection blurRad="63500" stA="45000" endPos="64000" dist="177800" dir="5400000" sy="-100000" algn="bl" rotWithShape="0"/>
              </a:effectLst>
              <a:latin typeface="Agency FB" panose="020B0503020202020204" pitchFamily="34" charset="0"/>
            </a:endParaRPr>
          </a:p>
        </p:txBody>
      </p:sp>
    </p:spTree>
    <p:extLst>
      <p:ext uri="{BB962C8B-B14F-4D97-AF65-F5344CB8AC3E}">
        <p14:creationId xmlns:p14="http://schemas.microsoft.com/office/powerpoint/2010/main" val="3764898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7696200" cy="1143000"/>
          </a:xfrm>
          <a:solidFill>
            <a:schemeClr val="bg1"/>
          </a:solidFill>
        </p:spPr>
        <p:txBody>
          <a:bodyPr>
            <a:noAutofit/>
          </a:bodyPr>
          <a:lstStyle/>
          <a:p>
            <a:r>
              <a:rPr lang="en-US" sz="3600" b="1" dirty="0" smtClean="0">
                <a:solidFill>
                  <a:srgbClr val="0070C0"/>
                </a:solidFill>
                <a:effectLst>
                  <a:outerShdw blurRad="38100" dist="38100" dir="2700000" algn="tl">
                    <a:srgbClr val="000000">
                      <a:alpha val="43137"/>
                    </a:srgbClr>
                  </a:outerShdw>
                </a:effectLst>
              </a:rPr>
              <a:t>Objectives </a:t>
            </a:r>
            <a:r>
              <a:rPr lang="en-US" sz="3600" b="1" dirty="0">
                <a:solidFill>
                  <a:srgbClr val="0070C0"/>
                </a:solidFill>
                <a:effectLst>
                  <a:outerShdw blurRad="38100" dist="38100" dir="2700000" algn="tl">
                    <a:srgbClr val="000000">
                      <a:alpha val="43137"/>
                    </a:srgbClr>
                  </a:outerShdw>
                </a:effectLst>
              </a:rPr>
              <a:t>E</a:t>
            </a:r>
            <a:r>
              <a:rPr lang="en-US" sz="3600" b="1" dirty="0" smtClean="0">
                <a:solidFill>
                  <a:srgbClr val="0070C0"/>
                </a:solidFill>
                <a:effectLst>
                  <a:outerShdw blurRad="38100" dist="38100" dir="2700000" algn="tl">
                    <a:srgbClr val="000000">
                      <a:alpha val="43137"/>
                    </a:srgbClr>
                  </a:outerShdw>
                </a:effectLst>
              </a:rPr>
              <a:t>ffect on Method’s Selection </a:t>
            </a:r>
            <a:endParaRPr lang="en-US" sz="36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76400"/>
            <a:ext cx="8648700" cy="4648200"/>
          </a:xfrm>
        </p:spPr>
        <p:txBody>
          <a:bodyPr>
            <a:noAutofit/>
          </a:bodyPr>
          <a:lstStyle/>
          <a:p>
            <a:pPr lvl="1"/>
            <a:r>
              <a:rPr lang="en-US" sz="3600" b="1" dirty="0" smtClean="0">
                <a:solidFill>
                  <a:srgbClr val="000099"/>
                </a:solidFill>
                <a:effectLst>
                  <a:outerShdw blurRad="38100" dist="38100" dir="2700000" algn="tl">
                    <a:srgbClr val="000000">
                      <a:alpha val="43137"/>
                    </a:srgbClr>
                  </a:outerShdw>
                </a:effectLst>
              </a:rPr>
              <a:t>General </a:t>
            </a:r>
            <a:r>
              <a:rPr lang="en-US" sz="3600" b="1" dirty="0">
                <a:solidFill>
                  <a:srgbClr val="000099"/>
                </a:solidFill>
                <a:effectLst>
                  <a:outerShdw blurRad="38100" dist="38100" dir="2700000" algn="tl">
                    <a:srgbClr val="000000">
                      <a:alpha val="43137"/>
                    </a:srgbClr>
                  </a:outerShdw>
                </a:effectLst>
              </a:rPr>
              <a:t>(Reconnaissance</a:t>
            </a:r>
            <a:r>
              <a:rPr lang="en-US" sz="3600" b="1" dirty="0" smtClean="0">
                <a:solidFill>
                  <a:srgbClr val="000099"/>
                </a:solidFill>
                <a:effectLst>
                  <a:outerShdw blurRad="38100" dist="38100" dir="2700000" algn="tl">
                    <a:srgbClr val="000000">
                      <a:alpha val="43137"/>
                    </a:srgbClr>
                  </a:outerShdw>
                </a:effectLst>
              </a:rPr>
              <a:t>)</a:t>
            </a:r>
          </a:p>
          <a:p>
            <a:pPr lvl="2"/>
            <a:r>
              <a:rPr lang="en-US" sz="3200" b="1" dirty="0" smtClean="0">
                <a:effectLst>
                  <a:outerShdw blurRad="38100" dist="38100" dir="2700000" algn="tl">
                    <a:srgbClr val="000000">
                      <a:alpha val="43137"/>
                    </a:srgbClr>
                  </a:outerShdw>
                </a:effectLst>
              </a:rPr>
              <a:t>Doesn’t need high cost</a:t>
            </a:r>
          </a:p>
          <a:p>
            <a:pPr lvl="2"/>
            <a:r>
              <a:rPr lang="en-US" sz="3200" b="1" dirty="0" smtClean="0">
                <a:effectLst>
                  <a:outerShdw blurRad="38100" dist="38100" dir="2700000" algn="tl">
                    <a:srgbClr val="000000">
                      <a:alpha val="43137"/>
                    </a:srgbClr>
                  </a:outerShdw>
                </a:effectLst>
              </a:rPr>
              <a:t>Can be conducted with free available resources (Google Earth)</a:t>
            </a:r>
          </a:p>
          <a:p>
            <a:pPr lvl="1"/>
            <a:r>
              <a:rPr lang="en-US" sz="3600" b="1" dirty="0" smtClean="0">
                <a:solidFill>
                  <a:srgbClr val="000099"/>
                </a:solidFill>
                <a:effectLst>
                  <a:outerShdw blurRad="38100" dist="38100" dir="2700000" algn="tl">
                    <a:srgbClr val="000000">
                      <a:alpha val="43137"/>
                    </a:srgbClr>
                  </a:outerShdw>
                </a:effectLst>
              </a:rPr>
              <a:t>Detailed (should be justified)</a:t>
            </a:r>
            <a:endParaRPr lang="en-US" sz="3600" b="1" dirty="0">
              <a:solidFill>
                <a:srgbClr val="000099"/>
              </a:solidFill>
              <a:effectLst>
                <a:outerShdw blurRad="38100" dist="38100" dir="2700000" algn="tl">
                  <a:srgbClr val="000000">
                    <a:alpha val="43137"/>
                  </a:srgbClr>
                </a:outerShdw>
              </a:effectLst>
            </a:endParaRPr>
          </a:p>
          <a:p>
            <a:pPr lvl="2"/>
            <a:r>
              <a:rPr lang="en-US" sz="3200" b="1" dirty="0">
                <a:effectLst>
                  <a:outerShdw blurRad="38100" dist="38100" dir="2700000" algn="tl">
                    <a:srgbClr val="000000">
                      <a:alpha val="43137"/>
                    </a:srgbClr>
                  </a:outerShdw>
                </a:effectLst>
              </a:rPr>
              <a:t>M</a:t>
            </a:r>
            <a:r>
              <a:rPr lang="en-US" sz="3200" b="1" dirty="0" smtClean="0">
                <a:effectLst>
                  <a:outerShdw blurRad="38100" dist="38100" dir="2700000" algn="tl">
                    <a:srgbClr val="000000">
                      <a:alpha val="43137"/>
                    </a:srgbClr>
                  </a:outerShdw>
                </a:effectLst>
              </a:rPr>
              <a:t>ore applied methods</a:t>
            </a:r>
          </a:p>
          <a:p>
            <a:pPr lvl="2"/>
            <a:r>
              <a:rPr lang="en-US" sz="3200" b="1" dirty="0" smtClean="0">
                <a:effectLst>
                  <a:outerShdw blurRad="38100" dist="38100" dir="2700000" algn="tl">
                    <a:srgbClr val="000000">
                      <a:alpha val="43137"/>
                    </a:srgbClr>
                  </a:outerShdw>
                </a:effectLst>
              </a:rPr>
              <a:t>Larger budget and higher cost  </a:t>
            </a:r>
            <a:r>
              <a:rPr lang="en-US" sz="3600" b="1" dirty="0" smtClean="0">
                <a:effectLst>
                  <a:outerShdw blurRad="38100" dist="38100" dir="2700000" algn="tl">
                    <a:srgbClr val="000000">
                      <a:alpha val="43137"/>
                    </a:srgbClr>
                  </a:outerShdw>
                </a:effectLst>
              </a:rPr>
              <a:t> </a:t>
            </a:r>
          </a:p>
          <a:p>
            <a:pPr lvl="1"/>
            <a:endParaRPr lang="en-US" sz="3600" b="1" dirty="0" smtClean="0">
              <a:effectLst>
                <a:outerShdw blurRad="38100" dist="38100" dir="2700000" algn="tl">
                  <a:srgbClr val="000000">
                    <a:alpha val="43137"/>
                  </a:srgbClr>
                </a:outerShdw>
              </a:effectLst>
            </a:endParaRPr>
          </a:p>
          <a:p>
            <a:pPr lvl="1"/>
            <a:endParaRPr lang="en-US" sz="3600" b="1" dirty="0" smtClean="0">
              <a:effectLst>
                <a:outerShdw blurRad="38100" dist="38100" dir="2700000" algn="tl">
                  <a:srgbClr val="000000">
                    <a:alpha val="43137"/>
                  </a:srgbClr>
                </a:outerShdw>
              </a:effectLst>
            </a:endParaRPr>
          </a:p>
          <a:p>
            <a:pPr lvl="1"/>
            <a:endParaRPr lang="en-US" sz="3600" b="1" dirty="0" smtClean="0">
              <a:effectLst>
                <a:outerShdw blurRad="38100" dist="38100" dir="2700000" algn="tl">
                  <a:srgbClr val="000000">
                    <a:alpha val="43137"/>
                  </a:srgbClr>
                </a:outerShdw>
              </a:effectLst>
            </a:endParaRPr>
          </a:p>
          <a:p>
            <a:pPr lvl="1"/>
            <a:endParaRPr lang="en-US" sz="3600" b="1" dirty="0">
              <a:effectLst>
                <a:outerShdw blurRad="38100" dist="38100" dir="2700000" algn="tl">
                  <a:srgbClr val="000000">
                    <a:alpha val="43137"/>
                  </a:srgbClr>
                </a:outerShdw>
              </a:effectLst>
            </a:endParaRPr>
          </a:p>
        </p:txBody>
      </p:sp>
      <p:pic>
        <p:nvPicPr>
          <p:cNvPr id="1026" name="Picture 2" descr="C:\Users\Dr. Mustafa M Hariri\AppData\Local\Microsoft\Windows\Temporary Internet Files\Content.IE5\6WMHJWZP\imag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5081119"/>
            <a:ext cx="2552700" cy="1479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992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7696200" cy="1143000"/>
          </a:xfrm>
          <a:solidFill>
            <a:schemeClr val="bg1"/>
          </a:solidFill>
        </p:spPr>
        <p:txBody>
          <a:bodyPr>
            <a:normAutofit/>
          </a:bodyPr>
          <a:lstStyle/>
          <a:p>
            <a:r>
              <a:rPr lang="en-US" sz="3600" b="1" dirty="0" smtClean="0">
                <a:solidFill>
                  <a:srgbClr val="0070C0"/>
                </a:solidFill>
                <a:effectLst>
                  <a:outerShdw blurRad="38100" dist="38100" dir="2700000" algn="tl">
                    <a:srgbClr val="000000">
                      <a:alpha val="43137"/>
                    </a:srgbClr>
                  </a:outerShdw>
                </a:effectLst>
              </a:rPr>
              <a:t>Funds Effect on Methods’ Selection </a:t>
            </a:r>
            <a:endParaRPr lang="en-US" sz="36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525963"/>
          </a:xfrm>
        </p:spPr>
        <p:txBody>
          <a:bodyPr>
            <a:normAutofit/>
          </a:bodyPr>
          <a:lstStyle/>
          <a:p>
            <a:r>
              <a:rPr lang="en-US" sz="3600" b="1" dirty="0" smtClean="0">
                <a:solidFill>
                  <a:srgbClr val="000099"/>
                </a:solidFill>
                <a:effectLst>
                  <a:outerShdw blurRad="38100" dist="38100" dir="2700000" algn="tl">
                    <a:srgbClr val="000000">
                      <a:alpha val="43137"/>
                    </a:srgbClr>
                  </a:outerShdw>
                </a:effectLst>
              </a:rPr>
              <a:t>Limited fund </a:t>
            </a:r>
          </a:p>
          <a:p>
            <a:pPr lvl="1"/>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W</a:t>
            </a:r>
            <a:r>
              <a:rPr lang="en-US" b="1" dirty="0" smtClean="0">
                <a:effectLst>
                  <a:outerShdw blurRad="38100" dist="38100" dir="2700000" algn="tl">
                    <a:srgbClr val="000000">
                      <a:alpha val="43137"/>
                    </a:srgbClr>
                  </a:outerShdw>
                </a:effectLst>
              </a:rPr>
              <a:t>ill probably force using available resources more efficiently</a:t>
            </a:r>
          </a:p>
          <a:p>
            <a:r>
              <a:rPr lang="en-US" sz="3600" b="1" dirty="0" smtClean="0">
                <a:effectLst>
                  <a:outerShdw blurRad="38100" dist="38100" dir="2700000" algn="tl">
                    <a:srgbClr val="000000">
                      <a:alpha val="43137"/>
                    </a:srgbClr>
                  </a:outerShdw>
                </a:effectLst>
              </a:rPr>
              <a:t>Limited fund can be an obstacle to conduct highly sophisticated methods unless they are essential </a:t>
            </a:r>
          </a:p>
          <a:p>
            <a:endParaRPr lang="en-US" sz="3600" b="1" dirty="0" smtClean="0">
              <a:effectLst>
                <a:outerShdw blurRad="38100" dist="38100" dir="2700000" algn="tl">
                  <a:srgbClr val="000000">
                    <a:alpha val="43137"/>
                  </a:srgbClr>
                </a:outerShdw>
              </a:effectLst>
            </a:endParaRPr>
          </a:p>
          <a:p>
            <a:endParaRPr lang="en-US" sz="3600" b="1" dirty="0" smtClean="0">
              <a:effectLst>
                <a:outerShdw blurRad="38100" dist="38100" dir="2700000" algn="tl">
                  <a:srgbClr val="000000">
                    <a:alpha val="43137"/>
                  </a:srgbClr>
                </a:outerShdw>
              </a:effectLst>
            </a:endParaRPr>
          </a:p>
          <a:p>
            <a:endParaRPr lang="en-US" sz="3600" b="1" dirty="0">
              <a:effectLst>
                <a:outerShdw blurRad="38100" dist="38100" dir="2700000" algn="tl">
                  <a:srgbClr val="000000">
                    <a:alpha val="43137"/>
                  </a:srgbClr>
                </a:outerShdw>
              </a:effectLst>
            </a:endParaRPr>
          </a:p>
        </p:txBody>
      </p:sp>
      <p:pic>
        <p:nvPicPr>
          <p:cNvPr id="2052" name="Picture 4" descr="C:\Users\Dr. Mustafa M Hariri\AppData\Local\Microsoft\Windows\Temporary Internet Files\Content.IE5\6MGFVDLM\budget10c[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967478"/>
            <a:ext cx="1666128" cy="1857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643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696200" cy="914400"/>
          </a:xfrm>
          <a:solidFill>
            <a:schemeClr val="bg1"/>
          </a:solidFill>
        </p:spPr>
        <p:txBody>
          <a:bodyPr>
            <a:noAutofit/>
          </a:bodyPr>
          <a:lstStyle/>
          <a:p>
            <a:r>
              <a:rPr lang="en-US" sz="3200" b="1" dirty="0" smtClean="0">
                <a:solidFill>
                  <a:srgbClr val="0070C0"/>
                </a:solidFill>
                <a:effectLst>
                  <a:outerShdw blurRad="38100" dist="38100" dir="2700000" algn="tl">
                    <a:srgbClr val="000000">
                      <a:alpha val="43137"/>
                    </a:srgbClr>
                  </a:outerShdw>
                </a:effectLst>
              </a:rPr>
              <a:t>Timeframe Effect  on Methods’ Selection</a:t>
            </a:r>
            <a:endParaRPr lang="en-US" sz="3200"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00200"/>
            <a:ext cx="8001000" cy="4419600"/>
          </a:xfrm>
        </p:spPr>
        <p:txBody>
          <a:bodyPr>
            <a:noAutofit/>
          </a:bodyPr>
          <a:lstStyle/>
          <a:p>
            <a:r>
              <a:rPr lang="en-US" sz="4000" b="1" dirty="0" smtClean="0">
                <a:solidFill>
                  <a:srgbClr val="FF0000"/>
                </a:solidFill>
                <a:effectLst>
                  <a:outerShdw blurRad="38100" dist="38100" dir="2700000" algn="tl">
                    <a:srgbClr val="000000">
                      <a:alpha val="43137"/>
                    </a:srgbClr>
                  </a:outerShdw>
                </a:effectLst>
              </a:rPr>
              <a:t>Time factor (how fast the results are needed?) </a:t>
            </a:r>
          </a:p>
          <a:p>
            <a:pPr lvl="1"/>
            <a:r>
              <a:rPr lang="en-US" sz="3600" b="1" dirty="0" smtClean="0">
                <a:effectLst>
                  <a:outerShdw blurRad="38100" dist="38100" dir="2700000" algn="tl">
                    <a:srgbClr val="000000">
                      <a:alpha val="43137"/>
                    </a:srgbClr>
                  </a:outerShdw>
                </a:effectLst>
              </a:rPr>
              <a:t>Limited time available force selecting fast results method </a:t>
            </a:r>
          </a:p>
          <a:p>
            <a:pPr lvl="1"/>
            <a:r>
              <a:rPr lang="en-US" sz="3600" b="1" dirty="0" smtClean="0">
                <a:effectLst>
                  <a:outerShdw blurRad="38100" dist="38100" dir="2700000" algn="tl">
                    <a:srgbClr val="000000">
                      <a:alpha val="43137"/>
                    </a:srgbClr>
                  </a:outerShdw>
                </a:effectLst>
              </a:rPr>
              <a:t>Fast needed results may result in excluding longer time needed methods </a:t>
            </a:r>
          </a:p>
          <a:p>
            <a:pPr marL="457200" lvl="1" indent="0">
              <a:buNone/>
            </a:pPr>
            <a:endParaRPr lang="en-US" sz="3600" b="1" dirty="0" smtClean="0">
              <a:effectLst>
                <a:outerShdw blurRad="38100" dist="38100" dir="2700000" algn="tl">
                  <a:srgbClr val="000000">
                    <a:alpha val="43137"/>
                  </a:srgbClr>
                </a:outerShdw>
              </a:effectLst>
            </a:endParaRPr>
          </a:p>
          <a:p>
            <a:pPr lvl="1"/>
            <a:endParaRPr lang="en-US" sz="3600" b="1" dirty="0" smtClean="0">
              <a:effectLst>
                <a:outerShdw blurRad="38100" dist="38100" dir="2700000" algn="tl">
                  <a:srgbClr val="000000">
                    <a:alpha val="43137"/>
                  </a:srgbClr>
                </a:outerShdw>
              </a:effectLst>
            </a:endParaRPr>
          </a:p>
          <a:p>
            <a:pPr lvl="1"/>
            <a:endParaRPr lang="en-US" sz="3600" dirty="0"/>
          </a:p>
        </p:txBody>
      </p:sp>
      <p:pic>
        <p:nvPicPr>
          <p:cNvPr id="2054" name="Picture 6" descr="C:\Users\Dr. Mustafa M Hariri\AppData\Local\Microsoft\Windows\Temporary Internet Files\Content.IE5\3RO6JZ1E\calendar%20clip%20a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5029200"/>
            <a:ext cx="1813560" cy="1531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289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5898"/>
            <a:ext cx="7543800" cy="1143000"/>
          </a:xfrm>
          <a:noFill/>
        </p:spPr>
        <p:txBody>
          <a:bodyPr>
            <a:normAutofit/>
          </a:bodyPr>
          <a:lstStyle/>
          <a:p>
            <a:r>
              <a:rPr lang="en-US" b="1" dirty="0" smtClean="0">
                <a:solidFill>
                  <a:srgbClr val="000099"/>
                </a:solidFill>
                <a:effectLst>
                  <a:outerShdw blurRad="38100" dist="38100" dir="2700000" algn="tl">
                    <a:srgbClr val="000000">
                      <a:alpha val="43137"/>
                    </a:srgbClr>
                  </a:outerShdw>
                </a:effectLst>
              </a:rPr>
              <a:t>Observation Rational</a:t>
            </a:r>
            <a:endParaRPr lang="en-US"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458200" cy="5105400"/>
          </a:xfrm>
        </p:spPr>
        <p:txBody>
          <a:bodyPr>
            <a:normAutofit fontScale="92500" lnSpcReduction="10000"/>
          </a:bodyPr>
          <a:lstStyle/>
          <a:p>
            <a:r>
              <a:rPr lang="en-US" dirty="0" smtClean="0"/>
              <a:t>Nature of study is </a:t>
            </a:r>
            <a:r>
              <a:rPr lang="en-US" b="1" dirty="0" smtClean="0">
                <a:effectLst>
                  <a:outerShdw blurRad="38100" dist="38100" dir="2700000" algn="tl">
                    <a:srgbClr val="000000">
                      <a:alpha val="43137"/>
                    </a:srgbClr>
                  </a:outerShdw>
                </a:effectLst>
              </a:rPr>
              <a:t>controlling the type </a:t>
            </a:r>
            <a:r>
              <a:rPr lang="en-US" dirty="0" smtClean="0"/>
              <a:t>of methods selection</a:t>
            </a:r>
          </a:p>
          <a:p>
            <a:r>
              <a:rPr lang="en-US" dirty="0" smtClean="0"/>
              <a:t>Stage of study is important </a:t>
            </a:r>
            <a:r>
              <a:rPr lang="en-US" b="1" dirty="0" smtClean="0">
                <a:effectLst>
                  <a:outerShdw blurRad="38100" dist="38100" dir="2700000" algn="tl">
                    <a:srgbClr val="000000">
                      <a:alpha val="43137"/>
                    </a:srgbClr>
                  </a:outerShdw>
                </a:effectLst>
              </a:rPr>
              <a:t>(reconnaissance or advanced exploration or production</a:t>
            </a:r>
            <a:r>
              <a:rPr lang="en-US" dirty="0" smtClean="0"/>
              <a:t>) </a:t>
            </a:r>
          </a:p>
          <a:p>
            <a:r>
              <a:rPr lang="en-US" dirty="0" smtClean="0"/>
              <a:t>Objective of study is an essential base for selecting the method/s of study</a:t>
            </a:r>
          </a:p>
          <a:p>
            <a:r>
              <a:rPr lang="en-US" dirty="0" smtClean="0"/>
              <a:t>Budget some times </a:t>
            </a:r>
            <a:r>
              <a:rPr lang="en-US" b="1" dirty="0" smtClean="0">
                <a:effectLst>
                  <a:outerShdw blurRad="38100" dist="38100" dir="2700000" algn="tl">
                    <a:srgbClr val="000000">
                      <a:alpha val="43137"/>
                    </a:srgbClr>
                  </a:outerShdw>
                </a:effectLst>
              </a:rPr>
              <a:t>force less cheaper and semi quantities methods</a:t>
            </a:r>
          </a:p>
          <a:p>
            <a:r>
              <a:rPr lang="en-US" dirty="0" smtClean="0"/>
              <a:t> If all methods are available and budget is sufficient a </a:t>
            </a:r>
            <a:r>
              <a:rPr lang="en-US" b="1" dirty="0" smtClean="0">
                <a:solidFill>
                  <a:srgbClr val="FF0000"/>
                </a:solidFill>
              </a:rPr>
              <a:t>wise decision should be taken based on real need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8200" y="5737553"/>
            <a:ext cx="674716" cy="996622"/>
          </a:xfrm>
          <a:prstGeom prst="rect">
            <a:avLst/>
          </a:prstGeom>
        </p:spPr>
      </p:pic>
    </p:spTree>
    <p:extLst>
      <p:ext uri="{BB962C8B-B14F-4D97-AF65-F5344CB8AC3E}">
        <p14:creationId xmlns:p14="http://schemas.microsoft.com/office/powerpoint/2010/main" val="741539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0730"/>
          </a:xfrm>
          <a:solidFill>
            <a:schemeClr val="bg1"/>
          </a:solidFill>
        </p:spPr>
        <p:txBody>
          <a:bodyPr>
            <a:normAutofit/>
          </a:bodyPr>
          <a:lstStyle/>
          <a:p>
            <a:r>
              <a:rPr lang="en-US" b="1" dirty="0" smtClean="0">
                <a:solidFill>
                  <a:srgbClr val="FF0000"/>
                </a:solidFill>
                <a:effectLst>
                  <a:outerShdw blurRad="38100" dist="38100" dir="2700000" algn="tl">
                    <a:srgbClr val="000000">
                      <a:alpha val="43137"/>
                    </a:srgbClr>
                  </a:outerShdw>
                </a:effectLst>
              </a:rPr>
              <a:t>Planning for Studies and Researches</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830763"/>
          </a:xfrm>
        </p:spPr>
        <p:txBody>
          <a:bodyPr>
            <a:normAutofit/>
          </a:bodyPr>
          <a:lstStyle/>
          <a:p>
            <a:r>
              <a:rPr lang="en-US" sz="4000" b="1" dirty="0" smtClean="0">
                <a:effectLst>
                  <a:outerShdw blurRad="38100" dist="38100" dir="2700000" algn="tl">
                    <a:srgbClr val="000000">
                      <a:alpha val="43137"/>
                    </a:srgbClr>
                  </a:outerShdw>
                </a:effectLst>
              </a:rPr>
              <a:t>Objectives</a:t>
            </a:r>
          </a:p>
          <a:p>
            <a:r>
              <a:rPr lang="en-US" sz="4000" b="1" dirty="0" smtClean="0">
                <a:effectLst>
                  <a:outerShdw blurRad="38100" dist="38100" dir="2700000" algn="tl">
                    <a:srgbClr val="000000">
                      <a:alpha val="43137"/>
                    </a:srgbClr>
                  </a:outerShdw>
                </a:effectLst>
              </a:rPr>
              <a:t>Level or stage of study</a:t>
            </a:r>
          </a:p>
          <a:p>
            <a:r>
              <a:rPr lang="en-US" sz="4000" b="1" dirty="0" smtClean="0">
                <a:effectLst>
                  <a:outerShdw blurRad="38100" dist="38100" dir="2700000" algn="tl">
                    <a:srgbClr val="000000">
                      <a:alpha val="43137"/>
                    </a:srgbClr>
                  </a:outerShdw>
                </a:effectLst>
              </a:rPr>
              <a:t>Expected </a:t>
            </a:r>
            <a:r>
              <a:rPr lang="en-US" sz="4000" b="1" dirty="0">
                <a:effectLst>
                  <a:outerShdw blurRad="38100" dist="38100" dir="2700000" algn="tl">
                    <a:srgbClr val="000000">
                      <a:alpha val="43137"/>
                    </a:srgbClr>
                  </a:outerShdw>
                </a:effectLst>
              </a:rPr>
              <a:t>O</a:t>
            </a:r>
            <a:r>
              <a:rPr lang="en-US" sz="4000" b="1" dirty="0" smtClean="0">
                <a:effectLst>
                  <a:outerShdw blurRad="38100" dist="38100" dir="2700000" algn="tl">
                    <a:srgbClr val="000000">
                      <a:alpha val="43137"/>
                    </a:srgbClr>
                  </a:outerShdw>
                </a:effectLst>
              </a:rPr>
              <a:t>utcomes</a:t>
            </a:r>
          </a:p>
          <a:p>
            <a:r>
              <a:rPr lang="en-US" sz="4000" b="1" dirty="0" smtClean="0">
                <a:effectLst>
                  <a:outerShdw blurRad="38100" dist="38100" dir="2700000" algn="tl">
                    <a:srgbClr val="000000">
                      <a:alpha val="43137"/>
                    </a:srgbClr>
                  </a:outerShdw>
                </a:effectLst>
              </a:rPr>
              <a:t>Available Resources</a:t>
            </a:r>
          </a:p>
          <a:p>
            <a:r>
              <a:rPr lang="en-US" sz="4000" b="1" dirty="0" smtClean="0">
                <a:effectLst>
                  <a:outerShdw blurRad="38100" dist="38100" dir="2700000" algn="tl">
                    <a:srgbClr val="000000">
                      <a:alpha val="43137"/>
                    </a:srgbClr>
                  </a:outerShdw>
                </a:effectLst>
              </a:rPr>
              <a:t>Budget</a:t>
            </a:r>
          </a:p>
          <a:p>
            <a:r>
              <a:rPr lang="en-US" sz="4000" b="1" dirty="0" smtClean="0">
                <a:effectLst>
                  <a:outerShdw blurRad="38100" dist="38100" dir="2700000" algn="tl">
                    <a:srgbClr val="000000">
                      <a:alpha val="43137"/>
                    </a:srgbClr>
                  </a:outerShdw>
                </a:effectLst>
              </a:rPr>
              <a:t>Timeframe  </a:t>
            </a:r>
            <a:endParaRPr lang="en-US" sz="4000" b="1" dirty="0">
              <a:effectLst>
                <a:outerShdw blurRad="38100" dist="38100" dir="2700000" algn="tl">
                  <a:srgbClr val="000000">
                    <a:alpha val="43137"/>
                  </a:srgbClr>
                </a:outerShdw>
              </a:effectLst>
            </a:endParaRPr>
          </a:p>
        </p:txBody>
      </p:sp>
      <p:pic>
        <p:nvPicPr>
          <p:cNvPr id="3075" name="Picture 3" descr="C:\Users\Dr. Mustafa M Hariri\AppData\Local\Microsoft\Windows\Temporary Internet Files\Content.IE5\3RO6JZ1E\Effective-personal-Productivity[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0162" y="5257800"/>
            <a:ext cx="1852967" cy="15157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981200" y="1252130"/>
            <a:ext cx="5486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Issues to be considered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1820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00"/>
            <a:ext cx="9144000" cy="1270000"/>
          </a:xfrm>
          <a:solidFill>
            <a:schemeClr val="bg1"/>
          </a:solidFill>
        </p:spPr>
        <p:txBody>
          <a:bodyPr/>
          <a:lstStyle/>
          <a:p>
            <a:r>
              <a:rPr lang="en-US" b="1" dirty="0" smtClean="0">
                <a:effectLst>
                  <a:outerShdw blurRad="38100" dist="38100" dir="2700000" algn="tl">
                    <a:srgbClr val="000000">
                      <a:alpha val="43137"/>
                    </a:srgbClr>
                  </a:outerShdw>
                </a:effectLst>
              </a:rPr>
              <a:t>Steps for Methods’ Selection </a:t>
            </a:r>
            <a:endParaRPr lang="en-US" b="1" dirty="0">
              <a:effectLst>
                <a:outerShdw blurRad="38100" dist="38100" dir="2700000" algn="tl">
                  <a:srgbClr val="000000">
                    <a:alpha val="43137"/>
                  </a:srgbClr>
                </a:outerShdw>
              </a:effectLst>
            </a:endParaRPr>
          </a:p>
        </p:txBody>
      </p:sp>
      <p:sp>
        <p:nvSpPr>
          <p:cNvPr id="4" name="Down Arrow Callout 3"/>
          <p:cNvSpPr/>
          <p:nvPr/>
        </p:nvSpPr>
        <p:spPr>
          <a:xfrm>
            <a:off x="1" y="1049867"/>
            <a:ext cx="9143999" cy="1219200"/>
          </a:xfrm>
          <a:prstGeom prst="downArrow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Careful Analysis of Objectives </a:t>
            </a:r>
            <a:endParaRPr lang="en-US" sz="2800" b="1" dirty="0">
              <a:effectLst>
                <a:outerShdw blurRad="38100" dist="38100" dir="2700000" algn="tl">
                  <a:srgbClr val="000000">
                    <a:alpha val="43137"/>
                  </a:srgbClr>
                </a:outerShdw>
              </a:effectLst>
            </a:endParaRPr>
          </a:p>
        </p:txBody>
      </p:sp>
      <p:sp>
        <p:nvSpPr>
          <p:cNvPr id="5" name="Down Arrow Callout 4"/>
          <p:cNvSpPr/>
          <p:nvPr/>
        </p:nvSpPr>
        <p:spPr>
          <a:xfrm>
            <a:off x="1" y="2286000"/>
            <a:ext cx="9143998" cy="1143000"/>
          </a:xfrm>
          <a:prstGeom prst="downArrowCallou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Consider the methods from Initial planning stages based on Goal</a:t>
            </a:r>
            <a:endParaRPr lang="en-US" sz="2800" b="1" dirty="0">
              <a:effectLst>
                <a:outerShdw blurRad="38100" dist="38100" dir="2700000" algn="tl">
                  <a:srgbClr val="000000">
                    <a:alpha val="43137"/>
                  </a:srgbClr>
                </a:outerShdw>
              </a:effectLst>
            </a:endParaRPr>
          </a:p>
        </p:txBody>
      </p:sp>
      <p:sp>
        <p:nvSpPr>
          <p:cNvPr id="6" name="Down Arrow Callout 5"/>
          <p:cNvSpPr/>
          <p:nvPr/>
        </p:nvSpPr>
        <p:spPr>
          <a:xfrm>
            <a:off x="0" y="3429000"/>
            <a:ext cx="9143999" cy="1295400"/>
          </a:xfrm>
          <a:prstGeom prst="downArrowCallou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Select methods that fit with budget and time frame</a:t>
            </a:r>
            <a:endParaRPr lang="en-US" sz="2800" b="1" dirty="0">
              <a:effectLst>
                <a:outerShdw blurRad="38100" dist="38100" dir="2700000" algn="tl">
                  <a:srgbClr val="000000">
                    <a:alpha val="43137"/>
                  </a:srgbClr>
                </a:outerShdw>
              </a:effectLst>
            </a:endParaRPr>
          </a:p>
        </p:txBody>
      </p:sp>
      <p:sp>
        <p:nvSpPr>
          <p:cNvPr id="7" name="Down Arrow Callout 6"/>
          <p:cNvSpPr/>
          <p:nvPr/>
        </p:nvSpPr>
        <p:spPr>
          <a:xfrm>
            <a:off x="0" y="4724400"/>
            <a:ext cx="9143999" cy="1295400"/>
          </a:xfrm>
          <a:prstGeom prst="downArrowCallou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Consider</a:t>
            </a:r>
            <a:r>
              <a:rPr lang="ar-SA" sz="2800" b="1" smtClean="0">
                <a:effectLst>
                  <a:outerShdw blurRad="38100" dist="38100" dir="2700000" algn="tl">
                    <a:srgbClr val="000000">
                      <a:alpha val="43137"/>
                    </a:srgbClr>
                  </a:outerShdw>
                </a:effectLst>
              </a:rPr>
              <a:t> </a:t>
            </a:r>
            <a:r>
              <a:rPr lang="en-US" sz="2800" b="1" smtClean="0">
                <a:effectLst>
                  <a:outerShdw blurRad="38100" dist="38100" dir="2700000" algn="tl">
                    <a:srgbClr val="000000">
                      <a:alpha val="43137"/>
                    </a:srgbClr>
                  </a:outerShdw>
                </a:effectLst>
              </a:rPr>
              <a:t>the </a:t>
            </a:r>
            <a:r>
              <a:rPr lang="en-US" sz="2800" b="1" dirty="0" smtClean="0">
                <a:effectLst>
                  <a:outerShdw blurRad="38100" dist="38100" dir="2700000" algn="tl">
                    <a:srgbClr val="000000">
                      <a:alpha val="43137"/>
                    </a:srgbClr>
                  </a:outerShdw>
                </a:effectLst>
              </a:rPr>
              <a:t>available less cost methods </a:t>
            </a:r>
            <a:endParaRPr lang="en-US" sz="2800" b="1" dirty="0">
              <a:effectLst>
                <a:outerShdw blurRad="38100" dist="38100" dir="2700000" algn="tl">
                  <a:srgbClr val="000000">
                    <a:alpha val="43137"/>
                  </a:srgbClr>
                </a:outerShdw>
              </a:effectLst>
            </a:endParaRPr>
          </a:p>
        </p:txBody>
      </p:sp>
      <p:sp>
        <p:nvSpPr>
          <p:cNvPr id="9" name="Rectangle 8"/>
          <p:cNvSpPr/>
          <p:nvPr/>
        </p:nvSpPr>
        <p:spPr>
          <a:xfrm>
            <a:off x="0" y="6019800"/>
            <a:ext cx="91440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effectLst>
                  <a:outerShdw blurRad="38100" dist="38100" dir="2700000" algn="tl">
                    <a:srgbClr val="000000">
                      <a:alpha val="43137"/>
                    </a:srgbClr>
                  </a:outerShdw>
                </a:effectLst>
              </a:rPr>
              <a:t>Availability of sophisticated highly cost methods does not mean that should be used </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9823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anose="02050806060905020404" pitchFamily="18" charset="0"/>
              </a:rPr>
              <a:t>Outlines</a:t>
            </a:r>
            <a:endParaRPr lang="en-US" dirty="0">
              <a:latin typeface="Bernard MT Condensed" panose="02050806060905020404" pitchFamily="18" charset="0"/>
            </a:endParaRPr>
          </a:p>
        </p:txBody>
      </p:sp>
      <p:sp>
        <p:nvSpPr>
          <p:cNvPr id="3" name="Content Placeholder 2"/>
          <p:cNvSpPr>
            <a:spLocks noGrp="1"/>
          </p:cNvSpPr>
          <p:nvPr>
            <p:ph idx="1"/>
          </p:nvPr>
        </p:nvSpPr>
        <p:spPr>
          <a:xfrm>
            <a:off x="228600" y="1371600"/>
            <a:ext cx="8763000" cy="4953000"/>
          </a:xfrm>
          <a:solidFill>
            <a:srgbClr val="FFFFCC">
              <a:alpha val="36000"/>
            </a:srgbClr>
          </a:solidFill>
          <a:scene3d>
            <a:camera prst="orthographicFront"/>
            <a:lightRig rig="threePt" dir="t"/>
          </a:scene3d>
          <a:sp3d>
            <a:bevelT w="165100" prst="coolSlant"/>
          </a:sp3d>
        </p:spPr>
        <p:txBody>
          <a:bodyPr>
            <a:normAutofit lnSpcReduction="10000"/>
          </a:bodyPr>
          <a:lstStyle/>
          <a:p>
            <a:r>
              <a:rPr lang="en-US" b="1" dirty="0" smtClean="0">
                <a:solidFill>
                  <a:srgbClr val="7030A0"/>
                </a:solidFill>
                <a:effectLst>
                  <a:outerShdw blurRad="38100" dist="38100" dir="2700000" algn="tl">
                    <a:srgbClr val="000000">
                      <a:alpha val="43137"/>
                    </a:srgbClr>
                  </a:outerShdw>
                </a:effectLst>
              </a:rPr>
              <a:t>Importance of Geology and Geologic Studies</a:t>
            </a:r>
          </a:p>
          <a:p>
            <a:r>
              <a:rPr lang="en-US" b="1" dirty="0" smtClean="0">
                <a:solidFill>
                  <a:srgbClr val="7030A0"/>
                </a:solidFill>
                <a:effectLst>
                  <a:outerShdw blurRad="38100" dist="38100" dir="2700000" algn="tl">
                    <a:srgbClr val="000000">
                      <a:alpha val="43137"/>
                    </a:srgbClr>
                  </a:outerShdw>
                </a:effectLst>
              </a:rPr>
              <a:t>Steps in Scientific Methods</a:t>
            </a:r>
          </a:p>
          <a:p>
            <a:r>
              <a:rPr lang="en-US" b="1" dirty="0" smtClean="0">
                <a:solidFill>
                  <a:srgbClr val="7030A0"/>
                </a:solidFill>
                <a:effectLst>
                  <a:outerShdw blurRad="38100" dist="38100" dir="2700000" algn="tl">
                    <a:srgbClr val="000000">
                      <a:alpha val="43137"/>
                    </a:srgbClr>
                  </a:outerShdw>
                </a:effectLst>
              </a:rPr>
              <a:t> Planning for Studies &amp; Researches</a:t>
            </a:r>
          </a:p>
          <a:p>
            <a:r>
              <a:rPr lang="en-US" b="1" dirty="0" smtClean="0">
                <a:solidFill>
                  <a:srgbClr val="7030A0"/>
                </a:solidFill>
                <a:effectLst>
                  <a:outerShdw blurRad="38100" dist="38100" dir="2700000" algn="tl">
                    <a:srgbClr val="000000">
                      <a:alpha val="43137"/>
                    </a:srgbClr>
                  </a:outerShdw>
                </a:effectLst>
              </a:rPr>
              <a:t>Type of Geologic Studies</a:t>
            </a:r>
          </a:p>
          <a:p>
            <a:r>
              <a:rPr lang="en-US" b="1" dirty="0" smtClean="0">
                <a:solidFill>
                  <a:srgbClr val="7030A0"/>
                </a:solidFill>
                <a:effectLst>
                  <a:outerShdw blurRad="38100" dist="38100" dir="2700000" algn="tl">
                    <a:srgbClr val="000000">
                      <a:alpha val="43137"/>
                    </a:srgbClr>
                  </a:outerShdw>
                </a:effectLst>
              </a:rPr>
              <a:t>Motivation </a:t>
            </a:r>
          </a:p>
          <a:p>
            <a:r>
              <a:rPr lang="en-US" b="1" dirty="0" smtClean="0">
                <a:solidFill>
                  <a:srgbClr val="7030A0"/>
                </a:solidFill>
                <a:effectLst>
                  <a:outerShdw blurRad="38100" dist="38100" dir="2700000" algn="tl">
                    <a:srgbClr val="000000">
                      <a:alpha val="43137"/>
                    </a:srgbClr>
                  </a:outerShdw>
                </a:effectLst>
              </a:rPr>
              <a:t>Factors Control  Methods’ Selection</a:t>
            </a:r>
          </a:p>
          <a:p>
            <a:r>
              <a:rPr lang="en-US" b="1" dirty="0" smtClean="0">
                <a:solidFill>
                  <a:srgbClr val="7030A0"/>
                </a:solidFill>
                <a:effectLst>
                  <a:outerShdw blurRad="38100" dist="38100" dir="2700000" algn="tl">
                    <a:srgbClr val="000000">
                      <a:alpha val="43137"/>
                    </a:srgbClr>
                  </a:outerShdw>
                </a:effectLst>
              </a:rPr>
              <a:t>Step of Methods’ Selection</a:t>
            </a:r>
          </a:p>
          <a:p>
            <a:r>
              <a:rPr lang="en-US" b="1" dirty="0" smtClean="0">
                <a:solidFill>
                  <a:srgbClr val="7030A0"/>
                </a:solidFill>
                <a:effectLst>
                  <a:outerShdw blurRad="38100" dist="38100" dir="2700000" algn="tl">
                    <a:srgbClr val="000000">
                      <a:alpha val="43137"/>
                    </a:srgbClr>
                  </a:outerShdw>
                </a:effectLst>
              </a:rPr>
              <a:t>Some Examples of Methods</a:t>
            </a:r>
          </a:p>
          <a:p>
            <a:r>
              <a:rPr lang="en-US" b="1" smtClean="0">
                <a:solidFill>
                  <a:srgbClr val="7030A0"/>
                </a:solidFill>
                <a:effectLst>
                  <a:outerShdw blurRad="38100" dist="38100" dir="2700000" algn="tl">
                    <a:srgbClr val="000000">
                      <a:alpha val="43137"/>
                    </a:srgbClr>
                  </a:outerShdw>
                </a:effectLst>
              </a:rPr>
              <a:t>Conclusion</a:t>
            </a:r>
            <a:endParaRPr lang="en-US" b="1" dirty="0" smtClean="0">
              <a:solidFill>
                <a:srgbClr val="7030A0"/>
              </a:solidFill>
              <a:effectLst>
                <a:outerShdw blurRad="38100" dist="38100" dir="2700000" algn="tl">
                  <a:srgbClr val="000000">
                    <a:alpha val="43137"/>
                  </a:srgbClr>
                </a:outerShdw>
              </a:effectLst>
            </a:endParaRPr>
          </a:p>
          <a:p>
            <a:endParaRPr lang="en-US" b="1" dirty="0" smtClean="0">
              <a:solidFill>
                <a:srgbClr val="7030A0"/>
              </a:solidFill>
              <a:effectLst>
                <a:outerShdw blurRad="38100" dist="38100" dir="2700000" algn="tl">
                  <a:srgbClr val="000000">
                    <a:alpha val="43137"/>
                  </a:srgbClr>
                </a:outerShdw>
              </a:effectLst>
            </a:endParaRPr>
          </a:p>
          <a:p>
            <a:endParaRPr lang="en-US" b="1" dirty="0" smtClean="0">
              <a:solidFill>
                <a:srgbClr val="7030A0"/>
              </a:solidFill>
              <a:effectLst>
                <a:outerShdw blurRad="38100" dist="38100" dir="2700000" algn="tl">
                  <a:srgbClr val="000000">
                    <a:alpha val="43137"/>
                  </a:srgbClr>
                </a:outerShdw>
              </a:effectLst>
            </a:endParaRPr>
          </a:p>
          <a:p>
            <a:endParaRPr lang="en-US" b="1" dirty="0" smtClean="0">
              <a:solidFill>
                <a:srgbClr val="7030A0"/>
              </a:solidFill>
              <a:effectLst>
                <a:outerShdw blurRad="38100" dist="38100" dir="2700000" algn="tl">
                  <a:srgbClr val="000000">
                    <a:alpha val="43137"/>
                  </a:srgbClr>
                </a:outerShdw>
              </a:effectLst>
            </a:endParaRPr>
          </a:p>
          <a:p>
            <a:endParaRPr lang="en-US" b="1" dirty="0" smtClean="0">
              <a:solidFill>
                <a:srgbClr val="002060"/>
              </a:solidFill>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5981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bg1"/>
          </a:solidFill>
        </p:spPr>
        <p:txBody>
          <a:bodyPr>
            <a:normAutofit/>
          </a:bodyPr>
          <a:lstStyle/>
          <a:p>
            <a:r>
              <a:rPr lang="en-US" b="1" dirty="0" smtClean="0">
                <a:effectLst>
                  <a:outerShdw blurRad="38100" dist="38100" dir="2700000" algn="tl">
                    <a:srgbClr val="000000">
                      <a:alpha val="43137"/>
                    </a:srgbClr>
                  </a:outerShdw>
                </a:effectLst>
              </a:rPr>
              <a:t>Why Methods Selection is important?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71600"/>
            <a:ext cx="9144000" cy="5486400"/>
          </a:xfrm>
          <a:solidFill>
            <a:srgbClr val="FFFFCC"/>
          </a:solidFill>
        </p:spPr>
        <p:txBody>
          <a:bodyPr>
            <a:noAutofit/>
          </a:bodyPr>
          <a:lstStyle/>
          <a:p>
            <a:r>
              <a:rPr lang="en-US" sz="4800" dirty="0" smtClean="0">
                <a:effectLst>
                  <a:outerShdw blurRad="38100" dist="38100" dir="2700000" algn="tl">
                    <a:srgbClr val="000000">
                      <a:alpha val="43137"/>
                    </a:srgbClr>
                  </a:outerShdw>
                </a:effectLst>
              </a:rPr>
              <a:t>Selection of right method </a:t>
            </a:r>
            <a:r>
              <a:rPr lang="en-US" sz="4800" b="1" dirty="0" smtClean="0">
                <a:solidFill>
                  <a:srgbClr val="FF0000"/>
                </a:solidFill>
                <a:effectLst>
                  <a:outerShdw blurRad="38100" dist="38100" dir="2700000" algn="tl">
                    <a:srgbClr val="000000">
                      <a:alpha val="43137"/>
                    </a:srgbClr>
                  </a:outerShdw>
                </a:effectLst>
              </a:rPr>
              <a:t>leads to right results </a:t>
            </a:r>
            <a:r>
              <a:rPr lang="en-US" sz="4800" dirty="0" smtClean="0">
                <a:effectLst>
                  <a:outerShdw blurRad="38100" dist="38100" dir="2700000" algn="tl">
                    <a:srgbClr val="000000">
                      <a:alpha val="43137"/>
                    </a:srgbClr>
                  </a:outerShdw>
                </a:effectLst>
              </a:rPr>
              <a:t>and interpretation</a:t>
            </a:r>
          </a:p>
          <a:p>
            <a:r>
              <a:rPr lang="en-US" sz="4800" dirty="0" smtClean="0">
                <a:effectLst>
                  <a:outerShdw blurRad="38100" dist="38100" dir="2700000" algn="tl">
                    <a:srgbClr val="000000">
                      <a:alpha val="43137"/>
                    </a:srgbClr>
                  </a:outerShdw>
                </a:effectLst>
              </a:rPr>
              <a:t>Optimization of the </a:t>
            </a:r>
            <a:r>
              <a:rPr lang="en-US" sz="6000" b="1" dirty="0" smtClean="0">
                <a:solidFill>
                  <a:srgbClr val="FF0000"/>
                </a:solidFill>
                <a:effectLst>
                  <a:outerShdw blurRad="38100" dist="38100" dir="2700000" algn="tl">
                    <a:srgbClr val="000000">
                      <a:alpha val="43137"/>
                    </a:srgbClr>
                  </a:outerShdw>
                </a:effectLst>
              </a:rPr>
              <a:t>cost</a:t>
            </a:r>
            <a:r>
              <a:rPr lang="en-US" sz="4800" dirty="0" smtClean="0">
                <a:effectLst>
                  <a:outerShdw blurRad="38100" dist="38100" dir="2700000" algn="tl">
                    <a:srgbClr val="000000">
                      <a:alpha val="43137"/>
                    </a:srgbClr>
                  </a:outerShdw>
                </a:effectLst>
              </a:rPr>
              <a:t> and avoid loses</a:t>
            </a:r>
          </a:p>
          <a:p>
            <a:r>
              <a:rPr lang="en-US" sz="4800" dirty="0" smtClean="0">
                <a:effectLst>
                  <a:outerShdw blurRad="38100" dist="38100" dir="2700000" algn="tl">
                    <a:srgbClr val="000000">
                      <a:alpha val="43137"/>
                    </a:srgbClr>
                  </a:outerShdw>
                </a:effectLst>
              </a:rPr>
              <a:t>Wise utilization of the </a:t>
            </a:r>
            <a:r>
              <a:rPr lang="en-US" sz="5400" b="1" dirty="0" smtClean="0">
                <a:solidFill>
                  <a:srgbClr val="FF0000"/>
                </a:solidFill>
                <a:effectLst>
                  <a:outerShdw blurRad="38100" dist="38100" dir="2700000" algn="tl">
                    <a:srgbClr val="000000">
                      <a:alpha val="43137"/>
                    </a:srgbClr>
                  </a:outerShdw>
                </a:effectLst>
              </a:rPr>
              <a:t>time frame </a:t>
            </a:r>
            <a:endParaRPr lang="en-US" sz="4800" dirty="0" smtClean="0">
              <a:effectLst>
                <a:outerShdw blurRad="38100" dist="38100" dir="2700000" algn="tl">
                  <a:srgbClr val="000000">
                    <a:alpha val="43137"/>
                  </a:srgbClr>
                </a:outerShdw>
              </a:effectLst>
            </a:endParaRPr>
          </a:p>
          <a:p>
            <a:endParaRPr lang="en-US" sz="4800" dirty="0" smtClean="0">
              <a:effectLst>
                <a:outerShdw blurRad="38100" dist="38100" dir="2700000" algn="tl">
                  <a:srgbClr val="000000">
                    <a:alpha val="43137"/>
                  </a:srgbClr>
                </a:outerShdw>
              </a:effectLst>
            </a:endParaRPr>
          </a:p>
          <a:p>
            <a:endParaRPr lang="en-US" sz="4800" dirty="0" smtClean="0">
              <a:effectLst>
                <a:outerShdw blurRad="38100" dist="38100" dir="2700000" algn="tl">
                  <a:srgbClr val="000000">
                    <a:alpha val="43137"/>
                  </a:srgbClr>
                </a:outerShdw>
              </a:effectLst>
            </a:endParaRPr>
          </a:p>
          <a:p>
            <a:endParaRPr lang="en-US" sz="4800" dirty="0" smtClean="0">
              <a:effectLst>
                <a:outerShdw blurRad="38100" dist="38100" dir="2700000" algn="tl">
                  <a:srgbClr val="000000">
                    <a:alpha val="43137"/>
                  </a:srgbClr>
                </a:outerShdw>
              </a:effectLst>
            </a:endParaRPr>
          </a:p>
          <a:p>
            <a:endParaRPr lang="en-US" sz="4800" dirty="0" smtClean="0">
              <a:effectLst>
                <a:outerShdw blurRad="38100" dist="38100" dir="2700000" algn="tl">
                  <a:srgbClr val="000000">
                    <a:alpha val="43137"/>
                  </a:srgbClr>
                </a:outerShdw>
              </a:effectLst>
            </a:endParaRPr>
          </a:p>
          <a:p>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8634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r>
              <a:rPr lang="en-US" b="1" dirty="0" smtClean="0">
                <a:solidFill>
                  <a:srgbClr val="000099"/>
                </a:solidFill>
                <a:effectLst>
                  <a:outerShdw blurRad="38100" dist="38100" dir="2700000" algn="tl">
                    <a:srgbClr val="000000">
                      <a:alpha val="43137"/>
                    </a:srgbClr>
                  </a:outerShdw>
                </a:effectLst>
              </a:rPr>
              <a:t>Some Examples of Methods </a:t>
            </a:r>
            <a:endParaRPr lang="en-US" b="1" dirty="0">
              <a:solidFill>
                <a:srgbClr val="000099"/>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783399"/>
              </p:ext>
            </p:extLst>
          </p:nvPr>
        </p:nvGraphicFramePr>
        <p:xfrm>
          <a:off x="228600" y="1524001"/>
          <a:ext cx="8686800" cy="5181599"/>
        </p:xfrm>
        <a:graphic>
          <a:graphicData uri="http://schemas.openxmlformats.org/drawingml/2006/table">
            <a:tbl>
              <a:tblPr firstRow="1" bandRow="1">
                <a:tableStyleId>{125E5076-3810-47DD-B79F-674D7AD40C01}</a:tableStyleId>
              </a:tblPr>
              <a:tblGrid>
                <a:gridCol w="2895600"/>
                <a:gridCol w="2895600"/>
                <a:gridCol w="2895600"/>
              </a:tblGrid>
              <a:tr h="691511">
                <a:tc>
                  <a:txBody>
                    <a:bodyPr/>
                    <a:lstStyle/>
                    <a:p>
                      <a:pPr algn="ctr"/>
                      <a:r>
                        <a:rPr lang="en-US" dirty="0" smtClean="0"/>
                        <a:t>Regular /or Costly Methods</a:t>
                      </a:r>
                      <a:endParaRPr lang="en-US" dirty="0"/>
                    </a:p>
                  </a:txBody>
                  <a:tcPr/>
                </a:tc>
                <a:tc>
                  <a:txBody>
                    <a:bodyPr/>
                    <a:lstStyle/>
                    <a:p>
                      <a:pPr algn="ctr"/>
                      <a:r>
                        <a:rPr lang="en-US" dirty="0" smtClean="0"/>
                        <a:t>Available /or Less Cost </a:t>
                      </a:r>
                      <a:endParaRPr lang="en-US" dirty="0"/>
                    </a:p>
                  </a:txBody>
                  <a:tcPr/>
                </a:tc>
                <a:tc>
                  <a:txBody>
                    <a:bodyPr/>
                    <a:lstStyle/>
                    <a:p>
                      <a:pPr algn="ctr"/>
                      <a:r>
                        <a:rPr lang="en-US" dirty="0" smtClean="0"/>
                        <a:t>Remarks </a:t>
                      </a:r>
                      <a:endParaRPr lang="en-US" dirty="0"/>
                    </a:p>
                  </a:txBody>
                  <a:tcPr/>
                </a:tc>
              </a:tr>
              <a:tr h="1875606">
                <a:tc>
                  <a:txBody>
                    <a:bodyPr/>
                    <a:lstStyle/>
                    <a:p>
                      <a:pPr algn="ctr"/>
                      <a:r>
                        <a:rPr lang="en-US" sz="2000" b="1" dirty="0" smtClean="0">
                          <a:effectLst>
                            <a:outerShdw blurRad="38100" dist="38100" dir="2700000" algn="tl">
                              <a:srgbClr val="000000">
                                <a:alpha val="43137"/>
                              </a:srgbClr>
                            </a:outerShdw>
                          </a:effectLst>
                        </a:rPr>
                        <a:t>Mapping in the field </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Mapping through Remote sensing and Google Earth</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Most features can be defined specially for structural ad tectonics</a:t>
                      </a:r>
                      <a:endParaRPr lang="en-US" sz="2000" b="1" dirty="0">
                        <a:effectLst>
                          <a:outerShdw blurRad="38100" dist="38100" dir="2700000" algn="tl">
                            <a:srgbClr val="000000">
                              <a:alpha val="43137"/>
                            </a:srgbClr>
                          </a:outerShdw>
                        </a:effectLst>
                      </a:endParaRPr>
                    </a:p>
                  </a:txBody>
                  <a:tcPr/>
                </a:tc>
              </a:tr>
              <a:tr h="1307241">
                <a:tc>
                  <a:txBody>
                    <a:bodyPr/>
                    <a:lstStyle/>
                    <a:p>
                      <a:pPr algn="ctr"/>
                      <a:r>
                        <a:rPr lang="en-US" sz="2000" b="1" dirty="0" smtClean="0">
                          <a:effectLst>
                            <a:outerShdw blurRad="38100" dist="38100" dir="2700000" algn="tl">
                              <a:srgbClr val="000000">
                                <a:alpha val="43137"/>
                              </a:srgbClr>
                            </a:outerShdw>
                          </a:effectLst>
                        </a:rPr>
                        <a:t>Borehole Drilling</a:t>
                      </a:r>
                      <a:r>
                        <a:rPr lang="en-US" sz="2000" b="1" baseline="0" dirty="0" smtClean="0">
                          <a:effectLst>
                            <a:outerShdw blurRad="38100" dist="38100" dir="2700000" algn="tl">
                              <a:srgbClr val="000000">
                                <a:alpha val="43137"/>
                              </a:srgbClr>
                            </a:outerShdw>
                          </a:effectLst>
                        </a:rPr>
                        <a:t> </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Geophysical Methods </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Selecting the right method </a:t>
                      </a:r>
                      <a:endParaRPr lang="en-US" sz="2000" b="1" dirty="0">
                        <a:effectLst>
                          <a:outerShdw blurRad="38100" dist="38100" dir="2700000" algn="tl">
                            <a:srgbClr val="000000">
                              <a:alpha val="43137"/>
                            </a:srgbClr>
                          </a:outerShdw>
                        </a:effectLst>
                      </a:endParaRPr>
                    </a:p>
                  </a:txBody>
                  <a:tcPr/>
                </a:tc>
              </a:tr>
              <a:tr h="1307241">
                <a:tc>
                  <a:txBody>
                    <a:bodyPr/>
                    <a:lstStyle/>
                    <a:p>
                      <a:pPr algn="ctr"/>
                      <a:r>
                        <a:rPr lang="en-US" sz="2000" b="1" dirty="0" smtClean="0">
                          <a:effectLst>
                            <a:outerShdw blurRad="38100" dist="38100" dir="2700000" algn="tl">
                              <a:srgbClr val="000000">
                                <a:alpha val="43137"/>
                              </a:srgbClr>
                            </a:outerShdw>
                          </a:effectLst>
                        </a:rPr>
                        <a:t>Geochemical</a:t>
                      </a:r>
                      <a:r>
                        <a:rPr lang="en-US" sz="2000" b="1" baseline="0" dirty="0" smtClean="0">
                          <a:effectLst>
                            <a:outerShdw blurRad="38100" dist="38100" dir="2700000" algn="tl">
                              <a:srgbClr val="000000">
                                <a:alpha val="43137"/>
                              </a:srgbClr>
                            </a:outerShdw>
                          </a:effectLst>
                        </a:rPr>
                        <a:t> Methods</a:t>
                      </a:r>
                    </a:p>
                    <a:p>
                      <a:pPr algn="ctr"/>
                      <a:r>
                        <a:rPr lang="en-US" sz="2000" b="1" baseline="0" dirty="0" err="1" smtClean="0">
                          <a:effectLst>
                            <a:outerShdw blurRad="38100" dist="38100" dir="2700000" algn="tl">
                              <a:srgbClr val="000000">
                                <a:alpha val="43137"/>
                              </a:srgbClr>
                            </a:outerShdw>
                          </a:effectLst>
                        </a:rPr>
                        <a:t>XRD</a:t>
                      </a:r>
                      <a:r>
                        <a:rPr lang="en-US" sz="2000" b="1" baseline="0" dirty="0" smtClean="0">
                          <a:effectLst>
                            <a:outerShdw blurRad="38100" dist="38100" dir="2700000" algn="tl">
                              <a:srgbClr val="000000">
                                <a:alpha val="43137"/>
                              </a:srgbClr>
                            </a:outerShdw>
                          </a:effectLst>
                        </a:rPr>
                        <a:t>, </a:t>
                      </a:r>
                      <a:r>
                        <a:rPr lang="en-US" sz="2000" b="1" baseline="0" dirty="0" err="1" smtClean="0">
                          <a:effectLst>
                            <a:outerShdw blurRad="38100" dist="38100" dir="2700000" algn="tl">
                              <a:srgbClr val="000000">
                                <a:alpha val="43137"/>
                              </a:srgbClr>
                            </a:outerShdw>
                          </a:effectLst>
                        </a:rPr>
                        <a:t>XRF</a:t>
                      </a:r>
                      <a:r>
                        <a:rPr lang="en-US" sz="2000" b="1" baseline="0" dirty="0" smtClean="0">
                          <a:effectLst>
                            <a:outerShdw blurRad="38100" dist="38100" dir="2700000" algn="tl">
                              <a:srgbClr val="000000">
                                <a:alpha val="43137"/>
                              </a:srgbClr>
                            </a:outerShdw>
                          </a:effectLst>
                        </a:rPr>
                        <a:t>, EM </a:t>
                      </a:r>
                      <a:endParaRPr lang="en-US" sz="2000" b="1" dirty="0">
                        <a:effectLst>
                          <a:outerShdw blurRad="38100" dist="38100" dir="2700000" algn="tl">
                            <a:srgbClr val="000000">
                              <a:alpha val="43137"/>
                            </a:srgbClr>
                          </a:outerShdw>
                        </a:effectLst>
                      </a:endParaRPr>
                    </a:p>
                  </a:txBody>
                  <a:tcPr/>
                </a:tc>
                <a:tc>
                  <a:txBody>
                    <a:bodyPr/>
                    <a:lstStyle/>
                    <a:p>
                      <a:pPr algn="ctr"/>
                      <a:r>
                        <a:rPr lang="en-US" sz="2400" b="1" dirty="0" smtClean="0">
                          <a:effectLst>
                            <a:outerShdw blurRad="38100" dist="38100" dir="2700000" algn="tl">
                              <a:srgbClr val="000000">
                                <a:alpha val="43137"/>
                              </a:srgbClr>
                            </a:outerShdw>
                          </a:effectLst>
                        </a:rPr>
                        <a:t>Petrographic</a:t>
                      </a:r>
                      <a:r>
                        <a:rPr lang="en-US" baseline="0" dirty="0" smtClean="0"/>
                        <a:t> </a:t>
                      </a:r>
                      <a:endParaRPr lang="en-US" dirty="0"/>
                    </a:p>
                  </a:txBody>
                  <a:tcPr/>
                </a:tc>
                <a:tc>
                  <a:txBody>
                    <a:bodyPr/>
                    <a:lstStyle/>
                    <a:p>
                      <a:pPr algn="ctr"/>
                      <a:r>
                        <a:rPr lang="en-US" sz="2000" b="1" i="0" dirty="0" smtClean="0">
                          <a:effectLst>
                            <a:outerShdw blurRad="38100" dist="38100" dir="2700000" algn="tl">
                              <a:srgbClr val="000000">
                                <a:alpha val="43137"/>
                              </a:srgbClr>
                            </a:outerShdw>
                          </a:effectLst>
                        </a:rPr>
                        <a:t>When should go to the costly</a:t>
                      </a:r>
                      <a:r>
                        <a:rPr lang="en-US" sz="2000" b="1" i="0" baseline="0" dirty="0" smtClean="0">
                          <a:effectLst>
                            <a:outerShdw blurRad="38100" dist="38100" dir="2700000" algn="tl">
                              <a:srgbClr val="000000">
                                <a:alpha val="43137"/>
                              </a:srgbClr>
                            </a:outerShdw>
                          </a:effectLst>
                        </a:rPr>
                        <a:t> ones </a:t>
                      </a:r>
                      <a:endParaRPr lang="en-US" sz="2000" b="1" i="0"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1604968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000099"/>
                </a:solidFill>
                <a:effectLst>
                  <a:outerShdw blurRad="38100" dist="38100" dir="2700000" algn="tl">
                    <a:srgbClr val="000000">
                      <a:alpha val="43137"/>
                    </a:srgbClr>
                  </a:outerShdw>
                </a:effectLst>
              </a:rPr>
              <a:t>Conclusions  </a:t>
            </a:r>
            <a:endParaRPr lang="en-US" sz="48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rgbClr val="CCFFFF">
              <a:alpha val="59000"/>
            </a:srgbClr>
          </a:solidFill>
        </p:spPr>
        <p:txBody>
          <a:bodyPr>
            <a:normAutofit lnSpcReduction="10000"/>
          </a:bodyPr>
          <a:lstStyle/>
          <a:p>
            <a:r>
              <a:rPr lang="en-US" dirty="0" smtClean="0"/>
              <a:t>Geologic studies as other scientific studies based on several steps among the selection of </a:t>
            </a:r>
            <a:r>
              <a:rPr lang="en-US" b="1" dirty="0" smtClean="0">
                <a:solidFill>
                  <a:srgbClr val="FF0000"/>
                </a:solidFill>
                <a:effectLst>
                  <a:outerShdw blurRad="38100" dist="38100" dir="2700000" algn="tl">
                    <a:srgbClr val="000000">
                      <a:alpha val="43137"/>
                    </a:srgbClr>
                  </a:outerShdw>
                </a:effectLst>
              </a:rPr>
              <a:t>analysis and test </a:t>
            </a:r>
          </a:p>
          <a:p>
            <a:r>
              <a:rPr lang="en-US" dirty="0" smtClean="0">
                <a:solidFill>
                  <a:srgbClr val="000099"/>
                </a:solidFill>
              </a:rPr>
              <a:t>Methods of </a:t>
            </a:r>
            <a:r>
              <a:rPr lang="en-US" b="1" dirty="0" smtClean="0">
                <a:solidFill>
                  <a:srgbClr val="000099"/>
                </a:solidFill>
                <a:effectLst>
                  <a:outerShdw blurRad="38100" dist="38100" dir="2700000" algn="tl">
                    <a:srgbClr val="000000">
                      <a:alpha val="43137"/>
                    </a:srgbClr>
                  </a:outerShdw>
                </a:effectLst>
              </a:rPr>
              <a:t>analysis and tests are important and integral part of study and should be considered from planning stage of the project based on objectives and goals</a:t>
            </a:r>
          </a:p>
          <a:p>
            <a:r>
              <a:rPr lang="en-US" dirty="0" smtClean="0">
                <a:solidFill>
                  <a:srgbClr val="000099"/>
                </a:solidFill>
              </a:rPr>
              <a:t>Carful selection of methods based on </a:t>
            </a:r>
            <a:r>
              <a:rPr lang="en-US" b="1" dirty="0" smtClean="0">
                <a:solidFill>
                  <a:srgbClr val="FF0000"/>
                </a:solidFill>
                <a:effectLst>
                  <a:outerShdw blurRad="38100" dist="38100" dir="2700000" algn="tl">
                    <a:srgbClr val="000000">
                      <a:alpha val="43137"/>
                    </a:srgbClr>
                  </a:outerShdw>
                </a:effectLst>
              </a:rPr>
              <a:t>objective, funds and timeframe</a:t>
            </a:r>
          </a:p>
          <a:p>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8253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800" b="1" dirty="0" smtClean="0">
                <a:solidFill>
                  <a:srgbClr val="000099"/>
                </a:solidFill>
                <a:effectLst>
                  <a:outerShdw blurRad="38100" dist="38100" dir="2700000" algn="tl">
                    <a:srgbClr val="000000">
                      <a:alpha val="43137"/>
                    </a:srgbClr>
                  </a:outerShdw>
                </a:effectLst>
              </a:rPr>
              <a:t>Conclusions </a:t>
            </a:r>
            <a:endParaRPr lang="en-US" sz="48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763000" cy="5135563"/>
          </a:xfrm>
          <a:solidFill>
            <a:srgbClr val="CCFFFF">
              <a:alpha val="52000"/>
            </a:srgbClr>
          </a:solidFill>
        </p:spPr>
        <p:txBody>
          <a:bodyPr/>
          <a:lstStyle/>
          <a:p>
            <a:r>
              <a:rPr lang="en-US" b="1" dirty="0" smtClean="0">
                <a:effectLst>
                  <a:outerShdw blurRad="38100" dist="38100" dir="2700000" algn="tl">
                    <a:srgbClr val="000000">
                      <a:alpha val="43137"/>
                    </a:srgbClr>
                  </a:outerShdw>
                </a:effectLst>
              </a:rPr>
              <a:t>Optimization of cost can be </a:t>
            </a:r>
            <a:r>
              <a:rPr lang="en-US" b="1" dirty="0" smtClean="0">
                <a:solidFill>
                  <a:srgbClr val="FF0000"/>
                </a:solidFill>
                <a:effectLst>
                  <a:outerShdw blurRad="38100" dist="38100" dir="2700000" algn="tl">
                    <a:srgbClr val="000000">
                      <a:alpha val="43137"/>
                    </a:srgbClr>
                  </a:outerShdw>
                </a:effectLst>
              </a:rPr>
              <a:t>achieved through carful selection of the methods </a:t>
            </a:r>
          </a:p>
          <a:p>
            <a:r>
              <a:rPr lang="en-US" b="1" dirty="0" smtClean="0">
                <a:solidFill>
                  <a:srgbClr val="000099"/>
                </a:solidFill>
                <a:effectLst>
                  <a:outerShdw blurRad="38100" dist="38100" dir="2700000" algn="tl">
                    <a:srgbClr val="000000">
                      <a:alpha val="43137"/>
                    </a:srgbClr>
                  </a:outerShdw>
                </a:effectLst>
              </a:rPr>
              <a:t>Available free and less costly </a:t>
            </a:r>
            <a:r>
              <a:rPr lang="en-US" b="1" dirty="0" smtClean="0">
                <a:solidFill>
                  <a:srgbClr val="FF0000"/>
                </a:solidFill>
                <a:effectLst>
                  <a:outerShdw blurRad="38100" dist="38100" dir="2700000" algn="tl">
                    <a:srgbClr val="000000">
                      <a:alpha val="43137"/>
                    </a:srgbClr>
                  </a:outerShdw>
                </a:effectLst>
              </a:rPr>
              <a:t>methods should be considered first </a:t>
            </a:r>
          </a:p>
          <a:p>
            <a:r>
              <a:rPr lang="en-US" b="1" dirty="0" smtClean="0">
                <a:solidFill>
                  <a:srgbClr val="000099"/>
                </a:solidFill>
                <a:effectLst>
                  <a:outerShdw blurRad="38100" dist="38100" dir="2700000" algn="tl">
                    <a:srgbClr val="000000">
                      <a:alpha val="43137"/>
                    </a:srgbClr>
                  </a:outerShdw>
                </a:effectLst>
              </a:rPr>
              <a:t>Availability of different  analysis methods </a:t>
            </a:r>
            <a:r>
              <a:rPr lang="en-US" b="1" dirty="0" smtClean="0">
                <a:solidFill>
                  <a:srgbClr val="FF0000"/>
                </a:solidFill>
                <a:effectLst>
                  <a:outerShdw blurRad="38100" dist="38100" dir="2700000" algn="tl">
                    <a:srgbClr val="000000">
                      <a:alpha val="43137"/>
                    </a:srgbClr>
                  </a:outerShdw>
                </a:effectLst>
              </a:rPr>
              <a:t>doesn’t mean that </a:t>
            </a:r>
            <a:r>
              <a:rPr lang="en-US" b="1" dirty="0" smtClean="0">
                <a:solidFill>
                  <a:srgbClr val="000099"/>
                </a:solidFill>
                <a:effectLst>
                  <a:outerShdw blurRad="38100" dist="38100" dir="2700000" algn="tl">
                    <a:srgbClr val="000000">
                      <a:alpha val="43137"/>
                    </a:srgbClr>
                  </a:outerShdw>
                </a:effectLst>
              </a:rPr>
              <a:t>should be used </a:t>
            </a:r>
          </a:p>
          <a:p>
            <a:r>
              <a:rPr lang="en-US" b="1" dirty="0" smtClean="0">
                <a:solidFill>
                  <a:srgbClr val="000099"/>
                </a:solidFill>
                <a:effectLst>
                  <a:outerShdw blurRad="38100" dist="38100" dir="2700000" algn="tl">
                    <a:srgbClr val="000000">
                      <a:alpha val="43137"/>
                    </a:srgbClr>
                  </a:outerShdw>
                </a:effectLst>
              </a:rPr>
              <a:t>Goals and objectives </a:t>
            </a:r>
            <a:r>
              <a:rPr lang="en-US" b="1" dirty="0" smtClean="0">
                <a:solidFill>
                  <a:srgbClr val="FF0000"/>
                </a:solidFill>
                <a:effectLst>
                  <a:outerShdw blurRad="38100" dist="38100" dir="2700000" algn="tl">
                    <a:srgbClr val="000000">
                      <a:alpha val="43137"/>
                    </a:srgbClr>
                  </a:outerShdw>
                </a:effectLst>
              </a:rPr>
              <a:t>of study should not be changed from the initial ones </a:t>
            </a:r>
          </a:p>
          <a:p>
            <a:endParaRPr lang="en-US" b="1" dirty="0">
              <a:solidFill>
                <a:srgbClr val="00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315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36600"/>
            <a:ext cx="8763000" cy="3733800"/>
          </a:xfrm>
          <a:solidFill>
            <a:srgbClr val="FFFF00">
              <a:alpha val="62000"/>
            </a:srgbClr>
          </a:solidFill>
          <a:scene3d>
            <a:camera prst="perspectiveRelaxedModerately"/>
            <a:lightRig rig="threePt" dir="t"/>
          </a:scene3d>
          <a:sp3d>
            <a:bevelT/>
          </a:sp3d>
        </p:spPr>
        <p:txBody>
          <a:bodyPr>
            <a:normAutofit/>
          </a:bodyPr>
          <a:lstStyle/>
          <a:p>
            <a:r>
              <a:rPr lang="en-US" b="1" dirty="0" smtClean="0">
                <a:effectLst>
                  <a:outerShdw blurRad="38100" dist="38100" dir="2700000" algn="tl">
                    <a:srgbClr val="000000">
                      <a:alpha val="43137"/>
                    </a:srgbClr>
                  </a:outerShdw>
                </a:effectLst>
              </a:rPr>
              <a:t>Finally Cost Optimization and Financial Efficiency </a:t>
            </a:r>
            <a:br>
              <a:rPr lang="en-US" b="1" dirty="0" smtClean="0">
                <a:effectLst>
                  <a:outerShdw blurRad="38100" dist="38100" dir="2700000" algn="tl">
                    <a:srgbClr val="000000">
                      <a:alpha val="43137"/>
                    </a:srgbClr>
                  </a:outerShdw>
                </a:effectLst>
              </a:rPr>
            </a:br>
            <a:r>
              <a:rPr lang="en-US" b="1" dirty="0" smtClean="0">
                <a:solidFill>
                  <a:srgbClr val="0070C0"/>
                </a:solidFill>
                <a:effectLst>
                  <a:outerShdw blurRad="38100" dist="38100" dir="2700000" algn="tl">
                    <a:srgbClr val="000000">
                      <a:alpha val="43137"/>
                    </a:srgbClr>
                  </a:outerShdw>
                </a:effectLst>
              </a:rPr>
              <a:t>ARE THE TARGET </a:t>
            </a:r>
            <a:endParaRPr lang="en-US" b="1" dirty="0">
              <a:solidFill>
                <a:srgbClr val="0070C0"/>
              </a:solidFill>
              <a:effectLst>
                <a:outerShdw blurRad="38100" dist="38100" dir="2700000" algn="tl">
                  <a:srgbClr val="000000">
                    <a:alpha val="43137"/>
                  </a:srgbClr>
                </a:outerShdw>
              </a:effectLst>
            </a:endParaRPr>
          </a:p>
        </p:txBody>
      </p:sp>
      <p:sp>
        <p:nvSpPr>
          <p:cNvPr id="4" name="Oval 3"/>
          <p:cNvSpPr/>
          <p:nvPr/>
        </p:nvSpPr>
        <p:spPr>
          <a:xfrm>
            <a:off x="1955800" y="4191000"/>
            <a:ext cx="51816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effectLst>
                  <a:outerShdw blurRad="38100" dist="38100" dir="2700000" algn="tl">
                    <a:srgbClr val="000000">
                      <a:alpha val="43137"/>
                    </a:srgbClr>
                  </a:outerShdw>
                </a:effectLst>
              </a:rPr>
              <a:t>Thank You </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7271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effectLst>
                  <a:outerShdw blurRad="38100" dist="38100" dir="2700000" algn="tl">
                    <a:srgbClr val="000000">
                      <a:alpha val="43137"/>
                    </a:srgbClr>
                  </a:outerShdw>
                </a:effectLst>
              </a:rPr>
              <a:t>Acknowledgment</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3733800"/>
          </a:xfrm>
          <a:solidFill>
            <a:srgbClr val="FFFF00">
              <a:alpha val="58000"/>
            </a:srgbClr>
          </a:solidFill>
          <a:scene3d>
            <a:camera prst="perspectiveRelaxedModerately"/>
            <a:lightRig rig="threePt" dir="t"/>
          </a:scene3d>
          <a:sp3d>
            <a:bevelT w="152400" h="50800" prst="softRound"/>
          </a:sp3d>
        </p:spPr>
        <p:txBody>
          <a:bodyPr>
            <a:normAutofit lnSpcReduction="10000"/>
          </a:bodyPr>
          <a:lstStyle/>
          <a:p>
            <a:pPr marL="0" indent="0" algn="ctr">
              <a:buNone/>
            </a:pPr>
            <a:r>
              <a:rPr lang="en-US" sz="4000" b="1" dirty="0" smtClean="0">
                <a:solidFill>
                  <a:srgbClr val="3A0C54"/>
                </a:solidFill>
                <a:effectLst>
                  <a:outerShdw blurRad="38100" dist="38100" dir="2700000" algn="tl">
                    <a:srgbClr val="000000">
                      <a:alpha val="43137"/>
                    </a:srgbClr>
                  </a:outerShdw>
                </a:effectLst>
              </a:rPr>
              <a:t>Scientific and Organizing Committee of the </a:t>
            </a:r>
            <a:r>
              <a:rPr lang="en-US" sz="4400" b="1" dirty="0" smtClean="0">
                <a:solidFill>
                  <a:srgbClr val="FF0000"/>
                </a:solidFill>
                <a:effectLst>
                  <a:outerShdw blurRad="38100" dist="38100" dir="2700000" algn="tl">
                    <a:srgbClr val="000000">
                      <a:alpha val="43137"/>
                    </a:srgbClr>
                  </a:outerShdw>
                </a:effectLst>
              </a:rPr>
              <a:t>2</a:t>
            </a:r>
            <a:r>
              <a:rPr lang="en-US" sz="4400" b="1" baseline="30000" dirty="0" smtClean="0">
                <a:solidFill>
                  <a:srgbClr val="FF0000"/>
                </a:solidFill>
                <a:effectLst>
                  <a:outerShdw blurRad="38100" dist="38100" dir="2700000" algn="tl">
                    <a:srgbClr val="000000">
                      <a:alpha val="43137"/>
                    </a:srgbClr>
                  </a:outerShdw>
                </a:effectLst>
              </a:rPr>
              <a:t>nd</a:t>
            </a:r>
            <a:r>
              <a:rPr lang="en-US" sz="4400" b="1" dirty="0" smtClean="0">
                <a:solidFill>
                  <a:srgbClr val="FF0000"/>
                </a:solidFill>
                <a:effectLst>
                  <a:outerShdw blurRad="38100" dist="38100" dir="2700000" algn="tl">
                    <a:srgbClr val="000000">
                      <a:alpha val="43137"/>
                    </a:srgbClr>
                  </a:outerShdw>
                </a:effectLst>
              </a:rPr>
              <a:t> Int. Geology Conf. 2016 </a:t>
            </a:r>
            <a:r>
              <a:rPr lang="en-US" sz="4000" b="1" dirty="0" smtClean="0">
                <a:solidFill>
                  <a:srgbClr val="3A0C54"/>
                </a:solidFill>
                <a:effectLst>
                  <a:outerShdw blurRad="38100" dist="38100" dir="2700000" algn="tl">
                    <a:srgbClr val="000000">
                      <a:alpha val="43137"/>
                    </a:srgbClr>
                  </a:outerShdw>
                </a:effectLst>
              </a:rPr>
              <a:t>Conference for accepting and inviting this work to be presented  </a:t>
            </a:r>
          </a:p>
          <a:p>
            <a:pPr marL="0" indent="0" algn="ctr">
              <a:buNone/>
            </a:pPr>
            <a:endParaRPr lang="en-US" sz="4000" b="1" dirty="0">
              <a:solidFill>
                <a:srgbClr val="3A0C54"/>
              </a:solidFill>
              <a:effectLst>
                <a:outerShdw blurRad="38100" dist="38100" dir="2700000" algn="tl">
                  <a:srgbClr val="000000">
                    <a:alpha val="43137"/>
                  </a:srgbClr>
                </a:outerShdw>
              </a:effectLst>
            </a:endParaRPr>
          </a:p>
          <a:p>
            <a:pPr marL="0" indent="0" algn="ctr">
              <a:buNone/>
            </a:pPr>
            <a:r>
              <a:rPr lang="en-US" sz="4000" b="1" dirty="0" smtClean="0">
                <a:solidFill>
                  <a:srgbClr val="3A0C54"/>
                </a:solidFill>
                <a:effectLst>
                  <a:outerShdw blurRad="38100" dist="38100" dir="2700000" algn="tl">
                    <a:srgbClr val="000000">
                      <a:alpha val="43137"/>
                    </a:srgbClr>
                  </a:outerShdw>
                </a:effectLst>
              </a:rPr>
              <a:t>KFUPM  for support </a:t>
            </a:r>
            <a:endParaRPr lang="en-US" sz="4000" b="1" dirty="0">
              <a:solidFill>
                <a:srgbClr val="3A0C5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5987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r>
              <a:rPr lang="en-US" dirty="0"/>
              <a:t>. Financial cost and effectiveness of the methods are the most important issues. Additionally, integration between different methods and their application order are very essential to reach the best cost effectiveness and optimization. Methods such as remote sensing, mapping, various geophysical and geochemical surveys, and drilling are among the methods that were used for long time.  Those methods were also integrated, recently, with more sophisticated and advanced techniques such as petro-physics, and wireline logs analysis in hydrocarbon industry, and organic bound and electro-geochemical behavior in minerals studies.  To optimize the cost and efficiently utilize the resources careful selection of applied method is essential.  Moreover, the phase that selected method will be used needs to be clearly defined and justified. The careful selection of specific method should be based on the needs and targeted results.  Recently available free and low cost methods and tools should also be considered as a substitute for the higher cost conventional ones.  New tools such as Google Earth, DEM, LIDAR and GIS can be used very effectively in revealing information that used be obtained by more costly methods such as mapping and field surveys.  </a:t>
            </a:r>
          </a:p>
          <a:p>
            <a:r>
              <a:rPr lang="en-US" dirty="0"/>
              <a:t>This paper highlights the importance of selecting the different methods for geosciences studies and exploration. The paper emphasizes the fact that selecting the method and utilizing it in the exact phase will help in reaching the right decision and obtaining results with low cost. Moreover, the recent available free or low cost techniques should also be considered in the geosciences studies in place of traditional high cost methods. </a:t>
            </a:r>
          </a:p>
          <a:p>
            <a:endParaRPr lang="en-US" dirty="0"/>
          </a:p>
        </p:txBody>
      </p:sp>
    </p:spTree>
    <p:extLst>
      <p:ext uri="{BB962C8B-B14F-4D97-AF65-F5344CB8AC3E}">
        <p14:creationId xmlns:p14="http://schemas.microsoft.com/office/powerpoint/2010/main" val="12963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371600"/>
            <a:ext cx="9067800" cy="2971800"/>
          </a:xfrm>
          <a:gradFill flip="none" rotWithShape="1">
            <a:gsLst>
              <a:gs pos="0">
                <a:srgbClr val="FBEAC7"/>
              </a:gs>
              <a:gs pos="17999">
                <a:srgbClr val="FEE7F2"/>
              </a:gs>
              <a:gs pos="36000">
                <a:srgbClr val="FAC77D"/>
              </a:gs>
              <a:gs pos="52000">
                <a:srgbClr val="FBA97D">
                  <a:lumMod val="78000"/>
                  <a:lumOff val="22000"/>
                </a:srgbClr>
              </a:gs>
              <a:gs pos="82001">
                <a:srgbClr val="FBD49C"/>
              </a:gs>
              <a:gs pos="100000">
                <a:srgbClr val="FEE7F2"/>
              </a:gs>
            </a:gsLst>
            <a:lin ang="2400000" scaled="0"/>
            <a:tileRect r="-100000" b="-100000"/>
          </a:gradFill>
        </p:spPr>
        <p:txBody>
          <a:bodyPr>
            <a:noAutofit/>
          </a:bodyPr>
          <a:lstStyle/>
          <a:p>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Geology is an important </a:t>
            </a:r>
            <a:r>
              <a:rPr lang="en-US" sz="2800" b="1" dirty="0">
                <a:effectLst>
                  <a:outerShdw blurRad="38100" dist="38100" dir="2700000" algn="tl">
                    <a:srgbClr val="000000">
                      <a:alpha val="43137"/>
                    </a:srgbClr>
                  </a:outerShdw>
                </a:effectLst>
              </a:rPr>
              <a:t>subject </a:t>
            </a:r>
            <a:r>
              <a:rPr lang="en-US" sz="2800" b="1" dirty="0" smtClean="0">
                <a:effectLst>
                  <a:outerShdw blurRad="38100" dist="38100" dir="2700000" algn="tl">
                    <a:srgbClr val="000000">
                      <a:alpha val="43137"/>
                    </a:srgbClr>
                  </a:outerShdw>
                </a:effectLst>
              </a:rPr>
              <a:t>that directly involves the human-being  lives.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The Earth </a:t>
            </a:r>
            <a:r>
              <a:rPr lang="en-US" sz="2800" b="1" dirty="0">
                <a:effectLst>
                  <a:outerShdw blurRad="38100" dist="38100" dir="2700000" algn="tl">
                    <a:srgbClr val="000000">
                      <a:alpha val="43137"/>
                    </a:srgbClr>
                  </a:outerShdw>
                </a:effectLst>
              </a:rPr>
              <a:t>system </a:t>
            </a:r>
            <a:r>
              <a:rPr lang="en-US" sz="2800" b="1" u="sng" dirty="0" smtClean="0">
                <a:solidFill>
                  <a:srgbClr val="002060"/>
                </a:solidFill>
                <a:effectLst>
                  <a:outerShdw blurRad="38100" dist="38100" dir="2700000" algn="tl">
                    <a:srgbClr val="000000">
                      <a:alpha val="43137"/>
                    </a:srgbClr>
                  </a:outerShdw>
                </a:effectLst>
              </a:rPr>
              <a:t>includes and connects</a:t>
            </a:r>
            <a:r>
              <a:rPr lang="en-US" sz="2800" b="1" u="sng"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atmosphere</a:t>
            </a:r>
            <a:r>
              <a:rPr lang="en-US" sz="2800" b="1" dirty="0">
                <a:effectLst>
                  <a:outerShdw blurRad="38100" dist="38100" dir="2700000" algn="tl">
                    <a:srgbClr val="000000">
                      <a:alpha val="43137"/>
                    </a:srgbClr>
                  </a:outerShdw>
                </a:effectLst>
              </a:rPr>
              <a:t>, oceans, land, and </a:t>
            </a:r>
            <a:r>
              <a:rPr lang="en-US" sz="2800" b="1" dirty="0" smtClean="0">
                <a:effectLst>
                  <a:outerShdw blurRad="38100" dist="38100" dir="2700000" algn="tl">
                    <a:srgbClr val="000000">
                      <a:alpha val="43137"/>
                    </a:srgbClr>
                  </a:outerShdw>
                </a:effectLst>
              </a:rPr>
              <a:t>life. It concern with </a:t>
            </a:r>
            <a:r>
              <a:rPr lang="en-US" sz="2800" b="1" dirty="0">
                <a:effectLst>
                  <a:outerShdw blurRad="38100" dist="38100" dir="2700000" algn="tl">
                    <a:srgbClr val="000000">
                      <a:alpha val="43137"/>
                    </a:srgbClr>
                  </a:outerShdw>
                </a:effectLst>
              </a:rPr>
              <a:t>origin of energy and mineral resources, the evolution of life, climate change, natural hazards, ecosystem structures and functions, and the movements of nutrients and </a:t>
            </a:r>
            <a:r>
              <a:rPr lang="en-US" sz="2800" b="1" dirty="0" smtClean="0">
                <a:effectLst>
                  <a:outerShdw blurRad="38100" dist="38100" dir="2700000" algn="tl">
                    <a:srgbClr val="000000">
                      <a:alpha val="43137"/>
                    </a:srgbClr>
                  </a:outerShdw>
                </a:effectLst>
              </a:rPr>
              <a:t>toxicants (USGS 2011). </a:t>
            </a:r>
            <a:r>
              <a:rPr lang="en-US" sz="2800" b="1" dirty="0">
                <a:effectLst>
                  <a:outerShdw blurRad="38100" dist="38100" dir="2700000" algn="tl">
                    <a:srgbClr val="000000">
                      <a:alpha val="43137"/>
                    </a:srgbClr>
                  </a:outerShdw>
                </a:effectLst>
              </a:rPr>
              <a:t/>
            </a:r>
            <a:br>
              <a:rPr lang="en-US" sz="2800" b="1" dirty="0">
                <a:effectLst>
                  <a:outerShdw blurRad="38100" dist="38100" dir="2700000" algn="tl">
                    <a:srgbClr val="000000">
                      <a:alpha val="43137"/>
                    </a:srgbClr>
                  </a:outerShdw>
                </a:effectLst>
              </a:rPr>
            </a:br>
            <a:endParaRPr lang="en-US" sz="3200" b="1" dirty="0">
              <a:effectLst>
                <a:outerShdw blurRad="38100" dist="38100" dir="2700000" algn="tl">
                  <a:srgbClr val="000000">
                    <a:alpha val="43137"/>
                  </a:srgbClr>
                </a:outerShdw>
              </a:effectLst>
            </a:endParaRPr>
          </a:p>
        </p:txBody>
      </p:sp>
      <p:sp>
        <p:nvSpPr>
          <p:cNvPr id="4" name="Rounded Rectangle 3"/>
          <p:cNvSpPr/>
          <p:nvPr/>
        </p:nvSpPr>
        <p:spPr>
          <a:xfrm>
            <a:off x="381000" y="4472781"/>
            <a:ext cx="8229600" cy="160020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FF00"/>
                </a:solidFill>
                <a:effectLst>
                  <a:outerShdw blurRad="38100" dist="38100" dir="2700000" algn="tl">
                    <a:srgbClr val="000000">
                      <a:alpha val="43137"/>
                    </a:srgbClr>
                  </a:outerShdw>
                </a:effectLst>
              </a:rPr>
              <a:t>The science of geology has the power to help us understand the processes that link the physical and biological world so that we can model and forecast changes in the system </a:t>
            </a:r>
          </a:p>
        </p:txBody>
      </p:sp>
      <p:sp>
        <p:nvSpPr>
          <p:cNvPr id="5" name="Rectangle 4"/>
          <p:cNvSpPr/>
          <p:nvPr/>
        </p:nvSpPr>
        <p:spPr>
          <a:xfrm>
            <a:off x="152400" y="304800"/>
            <a:ext cx="7543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effectLst>
                  <a:outerShdw blurRad="38100" dist="38100" dir="2700000" algn="tl">
                    <a:srgbClr val="000000">
                      <a:alpha val="43137"/>
                    </a:srgbClr>
                  </a:outerShdw>
                </a:effectLst>
              </a:rPr>
              <a:t>Geology is an important subject </a:t>
            </a:r>
            <a:endParaRPr lang="en-US" sz="36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6072981"/>
            <a:ext cx="3195181" cy="695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225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70000"/>
            <a:ext cx="8229600" cy="990600"/>
          </a:xfrm>
        </p:spPr>
        <p:txBody>
          <a:bodyPr>
            <a:noAutofit/>
          </a:bodyPr>
          <a:lstStyle/>
          <a:p>
            <a:pPr algn="l"/>
            <a:r>
              <a:rPr lang="en-US" sz="2400" b="1" dirty="0" smtClean="0">
                <a:solidFill>
                  <a:srgbClr val="FF0000"/>
                </a:solidFill>
                <a:effectLst>
                  <a:outerShdw blurRad="38100" dist="38100" dir="2700000" algn="tl">
                    <a:srgbClr val="000000">
                      <a:alpha val="43137"/>
                    </a:srgbClr>
                  </a:outerShdw>
                </a:effectLst>
                <a:latin typeface="Bodoni MT Condensed" panose="02070606080606020203" pitchFamily="18" charset="0"/>
              </a:rPr>
              <a:t>(</a:t>
            </a:r>
            <a:r>
              <a:rPr lang="en-US" sz="2000" b="1" dirty="0">
                <a:solidFill>
                  <a:srgbClr val="FF0000"/>
                </a:solidFill>
                <a:effectLst>
                  <a:outerShdw blurRad="38100" dist="38100" dir="2700000" algn="tl">
                    <a:srgbClr val="000000">
                      <a:alpha val="43137"/>
                    </a:srgbClr>
                  </a:outerShdw>
                </a:effectLst>
                <a:latin typeface="Bodoni MT Condensed" panose="02070606080606020203" pitchFamily="18" charset="0"/>
              </a:rPr>
              <a:t>USGS 2011) Geology for a Changing World </a:t>
            </a:r>
            <a:r>
              <a:rPr lang="en-US" sz="2000" b="1" dirty="0" smtClean="0">
                <a:solidFill>
                  <a:srgbClr val="FF0000"/>
                </a:solidFill>
                <a:effectLst>
                  <a:outerShdw blurRad="38100" dist="38100" dir="2700000" algn="tl">
                    <a:srgbClr val="000000">
                      <a:alpha val="43137"/>
                    </a:srgbClr>
                  </a:outerShdw>
                </a:effectLst>
                <a:latin typeface="Bodoni MT Condensed" panose="02070606080606020203" pitchFamily="18" charset="0"/>
              </a:rPr>
              <a:t>2010–2020: Implementing </a:t>
            </a:r>
            <a:r>
              <a:rPr lang="en-US" sz="2000" b="1" dirty="0">
                <a:solidFill>
                  <a:srgbClr val="FF0000"/>
                </a:solidFill>
                <a:effectLst>
                  <a:outerShdw blurRad="38100" dist="38100" dir="2700000" algn="tl">
                    <a:srgbClr val="000000">
                      <a:alpha val="43137"/>
                    </a:srgbClr>
                  </a:outerShdw>
                </a:effectLst>
                <a:latin typeface="Bodoni MT Condensed" panose="02070606080606020203" pitchFamily="18" charset="0"/>
              </a:rPr>
              <a:t>the U.S. Geological Survey Science </a:t>
            </a:r>
            <a:r>
              <a:rPr lang="en-US" sz="2000" b="1" dirty="0" smtClean="0">
                <a:solidFill>
                  <a:srgbClr val="FF0000"/>
                </a:solidFill>
                <a:effectLst>
                  <a:outerShdw blurRad="38100" dist="38100" dir="2700000" algn="tl">
                    <a:srgbClr val="000000">
                      <a:alpha val="43137"/>
                    </a:srgbClr>
                  </a:outerShdw>
                </a:effectLst>
                <a:latin typeface="Bodoni MT Condensed" panose="02070606080606020203" pitchFamily="18" charset="0"/>
              </a:rPr>
              <a:t>Strategy   </a:t>
            </a:r>
            <a:r>
              <a:rPr lang="en-US" sz="2400" b="1" dirty="0" smtClean="0">
                <a:solidFill>
                  <a:srgbClr val="FF0000"/>
                </a:solidFill>
                <a:effectLst>
                  <a:outerShdw blurRad="38100" dist="38100" dir="2700000" algn="tl">
                    <a:srgbClr val="000000">
                      <a:alpha val="43137"/>
                    </a:srgbClr>
                  </a:outerShdw>
                </a:effectLst>
                <a:latin typeface="Bodoni MT Condensed" panose="02070606080606020203" pitchFamily="18" charset="0"/>
              </a:rPr>
              <a:t>Six Goals Stated by USGS</a:t>
            </a:r>
            <a:endParaRPr lang="en-US" sz="2400" b="1" dirty="0">
              <a:solidFill>
                <a:srgbClr val="FF0000"/>
              </a:solidFill>
              <a:effectLst>
                <a:outerShdw blurRad="38100" dist="38100" dir="2700000" algn="tl">
                  <a:srgbClr val="000000">
                    <a:alpha val="43137"/>
                  </a:srgbClr>
                </a:outerShdw>
              </a:effectLst>
              <a:latin typeface="Bodoni MT Condensed" panose="02070606080606020203" pitchFamily="18" charset="0"/>
            </a:endParaRPr>
          </a:p>
        </p:txBody>
      </p:sp>
      <p:sp>
        <p:nvSpPr>
          <p:cNvPr id="3" name="Content Placeholder 2"/>
          <p:cNvSpPr>
            <a:spLocks noGrp="1"/>
          </p:cNvSpPr>
          <p:nvPr>
            <p:ph idx="1"/>
          </p:nvPr>
        </p:nvSpPr>
        <p:spPr>
          <a:xfrm>
            <a:off x="152400" y="2209800"/>
            <a:ext cx="8915400" cy="4525963"/>
          </a:xfrm>
          <a:solidFill>
            <a:srgbClr val="FFFFCC"/>
          </a:solidFill>
        </p:spPr>
        <p:txBody>
          <a:bodyPr>
            <a:normAutofit lnSpcReduction="10000"/>
          </a:bodyPr>
          <a:lstStyle/>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1.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Characterize and Interpret the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Geologic Framework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of the Earth Through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Time</a:t>
            </a:r>
          </a:p>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2.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Understand Earth Surface and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Climatic Processes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and Anticipate Their Effects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on Ecosystem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Health and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Change</a:t>
            </a:r>
          </a:p>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3.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Understand and Quantify the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Availability of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Earth’s Natural Resources in a Global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Context</a:t>
            </a:r>
          </a:p>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4</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 Increase the Resilience of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Communities to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Geologic and Environmental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Hazards</a:t>
            </a:r>
          </a:p>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5.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Apply the Most Advanced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Technologies and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Best Practices To Effectively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Acquire, Analyze</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 and Communicate Our Data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and Knowledge</a:t>
            </a:r>
          </a:p>
          <a:p>
            <a:r>
              <a:rPr lang="en-US" sz="2400" b="1" dirty="0">
                <a:solidFill>
                  <a:srgbClr val="FF0000"/>
                </a:solidFill>
                <a:effectLst>
                  <a:outerShdw blurRad="38100" dist="38100" dir="2700000" algn="tl">
                    <a:srgbClr val="000000">
                      <a:alpha val="43137"/>
                    </a:srgbClr>
                  </a:outerShdw>
                </a:effectLst>
                <a:latin typeface="Bodoni MT" panose="02070603080606020203" pitchFamily="18" charset="0"/>
              </a:rPr>
              <a:t>Goal 6.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Develop a Flexible and </a:t>
            </a:r>
            <a:r>
              <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rPr>
              <a:t>Diverse Workforce </a:t>
            </a:r>
            <a:r>
              <a:rPr lang="en-US" sz="2400" b="1" dirty="0">
                <a:solidFill>
                  <a:srgbClr val="002060"/>
                </a:solidFill>
                <a:effectLst>
                  <a:outerShdw blurRad="38100" dist="38100" dir="2700000" algn="tl">
                    <a:srgbClr val="000000">
                      <a:alpha val="43137"/>
                    </a:srgbClr>
                  </a:outerShdw>
                </a:effectLst>
                <a:latin typeface="Bodoni MT" panose="02070603080606020203" pitchFamily="18" charset="0"/>
              </a:rPr>
              <a:t>for the Future</a:t>
            </a:r>
            <a:endParaRPr lang="en-US" sz="2400" b="1" dirty="0" smtClean="0">
              <a:solidFill>
                <a:srgbClr val="002060"/>
              </a:solidFill>
              <a:effectLst>
                <a:outerShdw blurRad="38100" dist="38100" dir="2700000" algn="tl">
                  <a:srgbClr val="000000">
                    <a:alpha val="43137"/>
                  </a:srgbClr>
                </a:outerShdw>
              </a:effectLst>
              <a:latin typeface="Bodoni MT" panose="02070603080606020203" pitchFamily="18" charset="0"/>
            </a:endParaRPr>
          </a:p>
          <a:p>
            <a:endParaRPr lang="en-US" sz="2400" b="1" dirty="0">
              <a:solidFill>
                <a:srgbClr val="002060"/>
              </a:solidFill>
              <a:effectLst>
                <a:outerShdw blurRad="38100" dist="38100" dir="2700000" algn="tl">
                  <a:srgbClr val="000000">
                    <a:alpha val="43137"/>
                  </a:srgbClr>
                </a:outerShdw>
              </a:effectLst>
              <a:latin typeface="Bodoni MT" panose="02070603080606020203" pitchFamily="18" charset="0"/>
            </a:endParaRPr>
          </a:p>
        </p:txBody>
      </p:sp>
      <p:sp>
        <p:nvSpPr>
          <p:cNvPr id="4" name="Title 1"/>
          <p:cNvSpPr txBox="1">
            <a:spLocks/>
          </p:cNvSpPr>
          <p:nvPr/>
        </p:nvSpPr>
        <p:spPr>
          <a:xfrm>
            <a:off x="-25401" y="-87740"/>
            <a:ext cx="9169401" cy="138314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002060"/>
                </a:solidFill>
                <a:effectLst>
                  <a:outerShdw blurRad="38100" dist="38100" dir="2700000" algn="tl">
                    <a:srgbClr val="000000">
                      <a:alpha val="43137"/>
                    </a:srgbClr>
                  </a:outerShdw>
                </a:effectLst>
                <a:latin typeface="Arial Black" panose="020B0A04020102020204" pitchFamily="34" charset="0"/>
              </a:rPr>
              <a:t>Importance of Geologic Studies </a:t>
            </a:r>
            <a:endParaRPr lang="en-US" sz="3600" b="1" dirty="0">
              <a:solidFill>
                <a:srgbClr val="002060"/>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691676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6" y="0"/>
            <a:ext cx="9135533" cy="838200"/>
          </a:xfrm>
          <a:solidFill>
            <a:schemeClr val="bg1"/>
          </a:solidFill>
        </p:spPr>
        <p:txBody>
          <a:bodyPr/>
          <a:lstStyle/>
          <a:p>
            <a:r>
              <a:rPr lang="en-US" b="1" dirty="0" smtClean="0">
                <a:solidFill>
                  <a:srgbClr val="002060"/>
                </a:solidFill>
                <a:effectLst>
                  <a:outerShdw blurRad="38100" dist="38100" dir="2700000" algn="tl">
                    <a:srgbClr val="000000">
                      <a:alpha val="43137"/>
                    </a:srgbClr>
                  </a:outerShdw>
                </a:effectLst>
              </a:rPr>
              <a:t>Importance of Geologic Studies </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14400"/>
            <a:ext cx="8839200" cy="5867400"/>
          </a:xfrm>
          <a:noFill/>
        </p:spPr>
        <p:txBody>
          <a:bodyPr>
            <a:noAutofit/>
          </a:bodyPr>
          <a:lstStyle/>
          <a:p>
            <a:pPr marL="0" indent="0">
              <a:buNone/>
            </a:pPr>
            <a:r>
              <a:rPr lang="en-US" sz="2800" b="1" dirty="0" smtClean="0">
                <a:solidFill>
                  <a:srgbClr val="0070C0"/>
                </a:solidFill>
                <a:effectLst>
                  <a:outerShdw blurRad="38100" dist="38100" dir="2700000" algn="tl">
                    <a:srgbClr val="000000">
                      <a:alpha val="43137"/>
                    </a:srgbClr>
                  </a:outerShdw>
                </a:effectLst>
              </a:rPr>
              <a:t>Elisabeth </a:t>
            </a:r>
            <a:r>
              <a:rPr lang="en-US" sz="2800" b="1" dirty="0" err="1">
                <a:solidFill>
                  <a:srgbClr val="0070C0"/>
                </a:solidFill>
                <a:effectLst>
                  <a:outerShdw blurRad="38100" dist="38100" dir="2700000" algn="tl">
                    <a:srgbClr val="000000">
                      <a:alpha val="43137"/>
                    </a:srgbClr>
                  </a:outerShdw>
                </a:effectLst>
              </a:rPr>
              <a:t>Häggquist</a:t>
            </a:r>
            <a:r>
              <a:rPr lang="en-US" sz="2800" b="1" dirty="0">
                <a:solidFill>
                  <a:srgbClr val="0070C0"/>
                </a:solidFill>
                <a:effectLst>
                  <a:outerShdw blurRad="38100" dist="38100" dir="2700000" algn="tl">
                    <a:srgbClr val="000000">
                      <a:alpha val="43137"/>
                    </a:srgbClr>
                  </a:outerShdw>
                </a:effectLst>
              </a:rPr>
              <a:t> </a:t>
            </a:r>
            <a:r>
              <a:rPr lang="en-US" sz="2800" b="1" dirty="0" smtClean="0">
                <a:solidFill>
                  <a:srgbClr val="0070C0"/>
                </a:solidFill>
                <a:effectLst>
                  <a:outerShdw blurRad="38100" dist="38100" dir="2700000" algn="tl">
                    <a:srgbClr val="000000">
                      <a:alpha val="43137"/>
                    </a:srgbClr>
                  </a:outerShdw>
                </a:effectLst>
              </a:rPr>
              <a:t>, </a:t>
            </a:r>
            <a:r>
              <a:rPr lang="en-US" sz="2800" b="1" dirty="0" err="1" smtClean="0">
                <a:solidFill>
                  <a:srgbClr val="0070C0"/>
                </a:solidFill>
                <a:effectLst>
                  <a:outerShdw blurRad="38100" dist="38100" dir="2700000" algn="tl">
                    <a:srgbClr val="000000">
                      <a:alpha val="43137"/>
                    </a:srgbClr>
                  </a:outerShdw>
                </a:effectLst>
              </a:rPr>
              <a:t>Patrik</a:t>
            </a:r>
            <a:r>
              <a:rPr lang="en-US" sz="2800" b="1" dirty="0" smtClean="0">
                <a:solidFill>
                  <a:srgbClr val="0070C0"/>
                </a:solidFill>
                <a:effectLst>
                  <a:outerShdw blurRad="38100" dist="38100" dir="2700000" algn="tl">
                    <a:srgbClr val="000000">
                      <a:alpha val="43137"/>
                    </a:srgbClr>
                  </a:outerShdw>
                </a:effectLst>
              </a:rPr>
              <a:t> </a:t>
            </a:r>
            <a:r>
              <a:rPr lang="en-US" sz="2800" b="1" dirty="0" err="1" smtClean="0">
                <a:solidFill>
                  <a:srgbClr val="0070C0"/>
                </a:solidFill>
                <a:effectLst>
                  <a:outerShdw blurRad="38100" dist="38100" dir="2700000" algn="tl">
                    <a:srgbClr val="000000">
                      <a:alpha val="43137"/>
                    </a:srgbClr>
                  </a:outerShdw>
                </a:effectLst>
              </a:rPr>
              <a:t>Söderholm</a:t>
            </a:r>
            <a:r>
              <a:rPr lang="en-US" sz="2800" b="1" dirty="0" smtClean="0">
                <a:solidFill>
                  <a:srgbClr val="0070C0"/>
                </a:solidFill>
                <a:effectLst>
                  <a:outerShdw blurRad="38100" dist="38100" dir="2700000" algn="tl">
                    <a:srgbClr val="000000">
                      <a:alpha val="43137"/>
                    </a:srgbClr>
                  </a:outerShdw>
                </a:effectLst>
              </a:rPr>
              <a:t> (2014)</a:t>
            </a:r>
          </a:p>
          <a:p>
            <a:r>
              <a:rPr lang="en-US" sz="2800" b="1" dirty="0" smtClean="0">
                <a:solidFill>
                  <a:schemeClr val="tx1">
                    <a:lumMod val="95000"/>
                    <a:lumOff val="5000"/>
                  </a:schemeClr>
                </a:solidFill>
                <a:effectLst>
                  <a:outerShdw blurRad="38100" dist="38100" dir="2700000" algn="tl">
                    <a:srgbClr val="000000">
                      <a:alpha val="43137"/>
                    </a:srgbClr>
                  </a:outerShdw>
                </a:effectLst>
              </a:rPr>
              <a:t>For </a:t>
            </a:r>
            <a:r>
              <a:rPr lang="en-US" sz="2800" b="1" dirty="0">
                <a:solidFill>
                  <a:schemeClr val="tx1">
                    <a:lumMod val="95000"/>
                    <a:lumOff val="5000"/>
                  </a:schemeClr>
                </a:solidFill>
                <a:effectLst>
                  <a:outerShdw blurRad="38100" dist="38100" dir="2700000" algn="tl">
                    <a:srgbClr val="000000">
                      <a:alpha val="43137"/>
                    </a:srgbClr>
                  </a:outerShdw>
                </a:effectLst>
              </a:rPr>
              <a:t>decision-making in a wide range of societal </a:t>
            </a:r>
            <a:r>
              <a:rPr lang="en-US" sz="2800" b="1" dirty="0" smtClean="0">
                <a:solidFill>
                  <a:schemeClr val="tx1">
                    <a:lumMod val="95000"/>
                    <a:lumOff val="5000"/>
                  </a:schemeClr>
                </a:solidFill>
                <a:effectLst>
                  <a:outerShdw blurRad="38100" dist="38100" dir="2700000" algn="tl">
                    <a:srgbClr val="000000">
                      <a:alpha val="43137"/>
                    </a:srgbClr>
                  </a:outerShdw>
                </a:effectLst>
              </a:rPr>
              <a:t>activities (among them)</a:t>
            </a:r>
          </a:p>
          <a:p>
            <a:pPr lvl="2"/>
            <a:r>
              <a:rPr lang="en-US" sz="2000" b="1" dirty="0" smtClean="0">
                <a:solidFill>
                  <a:schemeClr val="tx1">
                    <a:lumMod val="95000"/>
                    <a:lumOff val="5000"/>
                  </a:schemeClr>
                </a:solidFill>
                <a:effectLst>
                  <a:outerShdw blurRad="38100" dist="38100" dir="2700000" algn="tl">
                    <a:srgbClr val="000000">
                      <a:alpha val="43137"/>
                    </a:srgbClr>
                  </a:outerShdw>
                </a:effectLst>
              </a:rPr>
              <a:t> </a:t>
            </a:r>
            <a:r>
              <a:rPr lang="en-US" b="1" i="1" dirty="0" smtClean="0">
                <a:solidFill>
                  <a:srgbClr val="002060"/>
                </a:solidFill>
                <a:effectLst>
                  <a:outerShdw blurRad="38100" dist="38100" dir="2700000" algn="tl">
                    <a:srgbClr val="000000">
                      <a:alpha val="43137"/>
                    </a:srgbClr>
                  </a:outerShdw>
                </a:effectLst>
              </a:rPr>
              <a:t>Groundwater development</a:t>
            </a:r>
            <a:r>
              <a:rPr lang="en-US" b="1" i="1" dirty="0">
                <a:solidFill>
                  <a:srgbClr val="002060"/>
                </a:solidFill>
                <a:effectLst>
                  <a:outerShdw blurRad="38100" dist="38100" dir="2700000" algn="tl">
                    <a:srgbClr val="000000">
                      <a:alpha val="43137"/>
                    </a:srgbClr>
                  </a:outerShdw>
                </a:effectLst>
              </a:rPr>
              <a:t>, sustainable use and </a:t>
            </a:r>
            <a:r>
              <a:rPr lang="en-US" b="1" i="1" dirty="0" smtClean="0">
                <a:solidFill>
                  <a:srgbClr val="002060"/>
                </a:solidFill>
                <a:effectLst>
                  <a:outerShdw blurRad="38100" dist="38100" dir="2700000" algn="tl">
                    <a:srgbClr val="000000">
                      <a:alpha val="43137"/>
                    </a:srgbClr>
                  </a:outerShdw>
                </a:effectLst>
              </a:rPr>
              <a:t>protection </a:t>
            </a:r>
          </a:p>
          <a:p>
            <a:pPr lvl="2"/>
            <a:r>
              <a:rPr lang="en-US" b="1" i="1" dirty="0">
                <a:solidFill>
                  <a:srgbClr val="002060"/>
                </a:solidFill>
                <a:effectLst>
                  <a:outerShdw blurRad="38100" dist="38100" dir="2700000" algn="tl">
                    <a:srgbClr val="000000">
                      <a:alpha val="43137"/>
                    </a:srgbClr>
                  </a:outerShdw>
                </a:effectLst>
              </a:rPr>
              <a:t>E</a:t>
            </a:r>
            <a:r>
              <a:rPr lang="en-US" b="1" i="1" dirty="0" smtClean="0">
                <a:solidFill>
                  <a:srgbClr val="002060"/>
                </a:solidFill>
                <a:effectLst>
                  <a:outerShdw blurRad="38100" dist="38100" dir="2700000" algn="tl">
                    <a:srgbClr val="000000">
                      <a:alpha val="43137"/>
                    </a:srgbClr>
                  </a:outerShdw>
                </a:effectLst>
              </a:rPr>
              <a:t>nvironmental </a:t>
            </a:r>
            <a:r>
              <a:rPr lang="en-US" b="1" i="1" dirty="0">
                <a:solidFill>
                  <a:srgbClr val="002060"/>
                </a:solidFill>
                <a:effectLst>
                  <a:outerShdw blurRad="38100" dist="38100" dir="2700000" algn="tl">
                    <a:srgbClr val="000000">
                      <a:alpha val="43137"/>
                    </a:srgbClr>
                  </a:outerShdw>
                </a:effectLst>
              </a:rPr>
              <a:t>impact </a:t>
            </a:r>
            <a:r>
              <a:rPr lang="en-US" b="1" i="1" dirty="0" smtClean="0">
                <a:solidFill>
                  <a:srgbClr val="002060"/>
                </a:solidFill>
                <a:effectLst>
                  <a:outerShdw blurRad="38100" dist="38100" dir="2700000" algn="tl">
                    <a:srgbClr val="000000">
                      <a:alpha val="43137"/>
                    </a:srgbClr>
                  </a:outerShdw>
                </a:effectLst>
              </a:rPr>
              <a:t>assessments</a:t>
            </a:r>
          </a:p>
          <a:p>
            <a:pPr lvl="2"/>
            <a:r>
              <a:rPr lang="en-US" b="1" i="1" dirty="0">
                <a:solidFill>
                  <a:srgbClr val="002060"/>
                </a:solidFill>
                <a:effectLst>
                  <a:outerShdw blurRad="38100" dist="38100" dir="2700000" algn="tl">
                    <a:srgbClr val="000000">
                      <a:alpha val="43137"/>
                    </a:srgbClr>
                  </a:outerShdw>
                </a:effectLst>
              </a:rPr>
              <a:t>T</a:t>
            </a:r>
            <a:r>
              <a:rPr lang="en-US" b="1" i="1" dirty="0" smtClean="0">
                <a:solidFill>
                  <a:srgbClr val="002060"/>
                </a:solidFill>
                <a:effectLst>
                  <a:outerShdw blurRad="38100" dist="38100" dir="2700000" algn="tl">
                    <a:srgbClr val="000000">
                      <a:alpha val="43137"/>
                    </a:srgbClr>
                  </a:outerShdw>
                </a:effectLst>
              </a:rPr>
              <a:t>he </a:t>
            </a:r>
            <a:r>
              <a:rPr lang="en-US" b="1" i="1" dirty="0">
                <a:solidFill>
                  <a:srgbClr val="002060"/>
                </a:solidFill>
                <a:effectLst>
                  <a:outerShdw blurRad="38100" dist="38100" dir="2700000" algn="tl">
                    <a:srgbClr val="000000">
                      <a:alpha val="43137"/>
                    </a:srgbClr>
                  </a:outerShdw>
                </a:effectLst>
              </a:rPr>
              <a:t>exploration and development of minerals and </a:t>
            </a:r>
            <a:r>
              <a:rPr lang="en-US" b="1" i="1" dirty="0" smtClean="0">
                <a:solidFill>
                  <a:srgbClr val="002060"/>
                </a:solidFill>
                <a:effectLst>
                  <a:outerShdw blurRad="38100" dist="38100" dir="2700000" algn="tl">
                    <a:srgbClr val="000000">
                      <a:alpha val="43137"/>
                    </a:srgbClr>
                  </a:outerShdw>
                </a:effectLst>
              </a:rPr>
              <a:t>fuels</a:t>
            </a:r>
            <a:endParaRPr lang="en-US" b="1" i="1" dirty="0">
              <a:solidFill>
                <a:srgbClr val="002060"/>
              </a:solidFill>
              <a:effectLst>
                <a:outerShdw blurRad="38100" dist="38100" dir="2700000" algn="tl">
                  <a:srgbClr val="000000">
                    <a:alpha val="43137"/>
                  </a:srgbClr>
                </a:outerShdw>
              </a:effectLst>
            </a:endParaRPr>
          </a:p>
          <a:p>
            <a:pPr lvl="2"/>
            <a:r>
              <a:rPr lang="en-US" b="1" i="1" dirty="0">
                <a:solidFill>
                  <a:srgbClr val="002060"/>
                </a:solidFill>
                <a:effectLst>
                  <a:outerShdw blurRad="38100" dist="38100" dir="2700000" algn="tl">
                    <a:srgbClr val="000000">
                      <a:alpha val="43137"/>
                    </a:srgbClr>
                  </a:outerShdw>
                </a:effectLst>
              </a:rPr>
              <a:t>U</a:t>
            </a:r>
            <a:r>
              <a:rPr lang="en-US" b="1" i="1" dirty="0" smtClean="0">
                <a:solidFill>
                  <a:srgbClr val="002060"/>
                </a:solidFill>
                <a:effectLst>
                  <a:outerShdw blurRad="38100" dist="38100" dir="2700000" algn="tl">
                    <a:srgbClr val="000000">
                      <a:alpha val="43137"/>
                    </a:srgbClr>
                  </a:outerShdw>
                </a:effectLst>
              </a:rPr>
              <a:t>nderstanding </a:t>
            </a:r>
            <a:r>
              <a:rPr lang="en-US" b="1" i="1" dirty="0">
                <a:solidFill>
                  <a:srgbClr val="002060"/>
                </a:solidFill>
                <a:effectLst>
                  <a:outerShdw blurRad="38100" dist="38100" dir="2700000" algn="tl">
                    <a:srgbClr val="000000">
                      <a:alpha val="43137"/>
                    </a:srgbClr>
                  </a:outerShdw>
                </a:effectLst>
              </a:rPr>
              <a:t>and managing the causes of geologic </a:t>
            </a:r>
            <a:r>
              <a:rPr lang="en-US" b="1" i="1" dirty="0" smtClean="0">
                <a:solidFill>
                  <a:srgbClr val="002060"/>
                </a:solidFill>
                <a:effectLst>
                  <a:outerShdw blurRad="38100" dist="38100" dir="2700000" algn="tl">
                    <a:srgbClr val="000000">
                      <a:alpha val="43137"/>
                    </a:srgbClr>
                  </a:outerShdw>
                </a:effectLst>
              </a:rPr>
              <a:t>hazards</a:t>
            </a:r>
          </a:p>
          <a:p>
            <a:pPr lvl="2"/>
            <a:r>
              <a:rPr lang="en-US" b="1" i="1" dirty="0">
                <a:solidFill>
                  <a:srgbClr val="002060"/>
                </a:solidFill>
                <a:effectLst>
                  <a:outerShdw blurRad="38100" dist="38100" dir="2700000" algn="tl">
                    <a:srgbClr val="000000">
                      <a:alpha val="43137"/>
                    </a:srgbClr>
                  </a:outerShdw>
                </a:effectLst>
              </a:rPr>
              <a:t>C</a:t>
            </a:r>
            <a:r>
              <a:rPr lang="en-US" b="1" i="1" dirty="0" smtClean="0">
                <a:solidFill>
                  <a:srgbClr val="002060"/>
                </a:solidFill>
                <a:effectLst>
                  <a:outerShdw blurRad="38100" dist="38100" dir="2700000" algn="tl">
                    <a:srgbClr val="000000">
                      <a:alpha val="43137"/>
                    </a:srgbClr>
                  </a:outerShdw>
                </a:effectLst>
              </a:rPr>
              <a:t>onstruction </a:t>
            </a:r>
            <a:r>
              <a:rPr lang="en-US" b="1" i="1" dirty="0">
                <a:solidFill>
                  <a:srgbClr val="002060"/>
                </a:solidFill>
                <a:effectLst>
                  <a:outerShdw blurRad="38100" dist="38100" dir="2700000" algn="tl">
                    <a:srgbClr val="000000">
                      <a:alpha val="43137"/>
                    </a:srgbClr>
                  </a:outerShdw>
                </a:effectLst>
              </a:rPr>
              <a:t>of infrastructure </a:t>
            </a:r>
            <a:r>
              <a:rPr lang="en-US" b="1" i="1" dirty="0" smtClean="0">
                <a:solidFill>
                  <a:srgbClr val="002060"/>
                </a:solidFill>
                <a:effectLst>
                  <a:outerShdw blurRad="38100" dist="38100" dir="2700000" algn="tl">
                    <a:srgbClr val="000000">
                      <a:alpha val="43137"/>
                    </a:srgbClr>
                  </a:outerShdw>
                </a:effectLst>
              </a:rPr>
              <a:t>projects</a:t>
            </a:r>
          </a:p>
          <a:p>
            <a:pPr lvl="2"/>
            <a:r>
              <a:rPr lang="en-US" b="1" i="1" dirty="0">
                <a:solidFill>
                  <a:srgbClr val="002060"/>
                </a:solidFill>
                <a:effectLst>
                  <a:outerShdw blurRad="38100" dist="38100" dir="2700000" algn="tl">
                    <a:srgbClr val="000000">
                      <a:alpha val="43137"/>
                    </a:srgbClr>
                  </a:outerShdw>
                </a:effectLst>
              </a:rPr>
              <a:t>C</a:t>
            </a:r>
            <a:r>
              <a:rPr lang="en-US" b="1" i="1" dirty="0" smtClean="0">
                <a:solidFill>
                  <a:srgbClr val="002060"/>
                </a:solidFill>
                <a:effectLst>
                  <a:outerShdw blurRad="38100" dist="38100" dir="2700000" algn="tl">
                    <a:srgbClr val="000000">
                      <a:alpha val="43137"/>
                    </a:srgbClr>
                  </a:outerShdw>
                </a:effectLst>
              </a:rPr>
              <a:t>ity </a:t>
            </a:r>
            <a:r>
              <a:rPr lang="en-US" b="1" i="1" dirty="0">
                <a:solidFill>
                  <a:srgbClr val="002060"/>
                </a:solidFill>
                <a:effectLst>
                  <a:outerShdw blurRad="38100" dist="38100" dir="2700000" algn="tl">
                    <a:srgbClr val="000000">
                      <a:alpha val="43137"/>
                    </a:srgbClr>
                  </a:outerShdw>
                </a:effectLst>
              </a:rPr>
              <a:t>planning including zoning and </a:t>
            </a:r>
            <a:r>
              <a:rPr lang="en-US" b="1" i="1" dirty="0" smtClean="0">
                <a:solidFill>
                  <a:srgbClr val="002060"/>
                </a:solidFill>
                <a:effectLst>
                  <a:outerShdw blurRad="38100" dist="38100" dir="2700000" algn="tl">
                    <a:srgbClr val="000000">
                      <a:alpha val="43137"/>
                    </a:srgbClr>
                  </a:outerShdw>
                </a:effectLst>
              </a:rPr>
              <a:t>landscaping </a:t>
            </a:r>
          </a:p>
          <a:p>
            <a:pPr lvl="2"/>
            <a:r>
              <a:rPr lang="en-US" b="1" i="1" dirty="0" smtClean="0">
                <a:solidFill>
                  <a:srgbClr val="002060"/>
                </a:solidFill>
                <a:effectLst>
                  <a:outerShdw blurRad="38100" dist="38100" dir="2700000" algn="tl">
                    <a:srgbClr val="000000">
                      <a:alpha val="43137"/>
                    </a:srgbClr>
                  </a:outerShdw>
                </a:effectLst>
              </a:rPr>
              <a:t>Regional </a:t>
            </a:r>
            <a:r>
              <a:rPr lang="en-US" b="1" i="1" dirty="0">
                <a:solidFill>
                  <a:srgbClr val="002060"/>
                </a:solidFill>
                <a:effectLst>
                  <a:outerShdw blurRad="38100" dist="38100" dir="2700000" algn="tl">
                    <a:srgbClr val="000000">
                      <a:alpha val="43137"/>
                    </a:srgbClr>
                  </a:outerShdw>
                </a:effectLst>
              </a:rPr>
              <a:t>planning such as siting and permitting industrial facilities</a:t>
            </a:r>
          </a:p>
        </p:txBody>
      </p:sp>
    </p:spTree>
    <p:extLst>
      <p:ext uri="{BB962C8B-B14F-4D97-AF65-F5344CB8AC3E}">
        <p14:creationId xmlns:p14="http://schemas.microsoft.com/office/powerpoint/2010/main" val="2663432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a:solidFill>
            <a:srgbClr val="FFFFCC"/>
          </a:solidFill>
        </p:spPr>
        <p:txBody>
          <a:bodyPr/>
          <a:lstStyle/>
          <a:p>
            <a:r>
              <a:rPr lang="en-US" b="1" dirty="0" smtClean="0">
                <a:solidFill>
                  <a:srgbClr val="002060"/>
                </a:solidFill>
                <a:effectLst>
                  <a:outerShdw blurRad="38100" dist="38100" dir="2700000" algn="tl">
                    <a:srgbClr val="000000">
                      <a:alpha val="43137"/>
                    </a:srgbClr>
                  </a:outerShdw>
                </a:effectLst>
              </a:rPr>
              <a:t>Six steps of Scientific Methods </a:t>
            </a:r>
            <a:endParaRPr lang="en-US"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solidFill>
                  <a:srgbClr val="000099"/>
                </a:solidFill>
                <a:effectLst>
                  <a:outerShdw blurRad="38100" dist="38100" dir="2700000" algn="tl">
                    <a:srgbClr val="000000">
                      <a:alpha val="43137"/>
                    </a:srgbClr>
                  </a:outerShdw>
                </a:effectLst>
              </a:rPr>
              <a:t>Purpose </a:t>
            </a:r>
          </a:p>
          <a:p>
            <a:r>
              <a:rPr lang="en-US" sz="3600" b="1" dirty="0" smtClean="0">
                <a:solidFill>
                  <a:srgbClr val="000099"/>
                </a:solidFill>
                <a:effectLst>
                  <a:outerShdw blurRad="38100" dist="38100" dir="2700000" algn="tl">
                    <a:srgbClr val="000000">
                      <a:alpha val="43137"/>
                    </a:srgbClr>
                  </a:outerShdw>
                </a:effectLst>
              </a:rPr>
              <a:t>Research</a:t>
            </a:r>
            <a:endParaRPr lang="en-US" sz="3600" b="1" dirty="0">
              <a:solidFill>
                <a:srgbClr val="000099"/>
              </a:solidFill>
              <a:effectLst>
                <a:outerShdw blurRad="38100" dist="38100" dir="2700000" algn="tl">
                  <a:srgbClr val="000000">
                    <a:alpha val="43137"/>
                  </a:srgbClr>
                </a:outerShdw>
              </a:effectLst>
            </a:endParaRPr>
          </a:p>
          <a:p>
            <a:r>
              <a:rPr lang="en-US" sz="3600" b="1" dirty="0" smtClean="0">
                <a:solidFill>
                  <a:srgbClr val="000099"/>
                </a:solidFill>
                <a:effectLst>
                  <a:outerShdw blurRad="38100" dist="38100" dir="2700000" algn="tl">
                    <a:srgbClr val="000000">
                      <a:alpha val="43137"/>
                    </a:srgbClr>
                  </a:outerShdw>
                </a:effectLst>
              </a:rPr>
              <a:t>Hypothesis </a:t>
            </a:r>
            <a:endParaRPr lang="en-US" sz="3600" b="1" dirty="0">
              <a:solidFill>
                <a:srgbClr val="000099"/>
              </a:solidFill>
              <a:effectLst>
                <a:outerShdw blurRad="38100" dist="38100" dir="2700000" algn="tl">
                  <a:srgbClr val="000000">
                    <a:alpha val="43137"/>
                  </a:srgbClr>
                </a:outerShdw>
              </a:effectLst>
            </a:endParaRPr>
          </a:p>
          <a:p>
            <a:r>
              <a:rPr lang="en-US" sz="3600" b="1" dirty="0" smtClean="0">
                <a:solidFill>
                  <a:srgbClr val="FF0000"/>
                </a:solidFill>
                <a:effectLst>
                  <a:outerShdw blurRad="38100" dist="38100" dir="2700000" algn="tl">
                    <a:srgbClr val="000000">
                      <a:alpha val="43137"/>
                    </a:srgbClr>
                  </a:outerShdw>
                </a:effectLst>
              </a:rPr>
              <a:t>Experiment</a:t>
            </a:r>
            <a:endParaRPr lang="en-US" sz="3600" b="1" dirty="0">
              <a:solidFill>
                <a:srgbClr val="FF0000"/>
              </a:solidFill>
              <a:effectLst>
                <a:outerShdw blurRad="38100" dist="38100" dir="2700000" algn="tl">
                  <a:srgbClr val="000000">
                    <a:alpha val="43137"/>
                  </a:srgbClr>
                </a:outerShdw>
              </a:effectLst>
            </a:endParaRPr>
          </a:p>
          <a:p>
            <a:r>
              <a:rPr lang="en-US" sz="3600" b="1" dirty="0" smtClean="0">
                <a:solidFill>
                  <a:srgbClr val="FF0000"/>
                </a:solidFill>
                <a:effectLst>
                  <a:outerShdw blurRad="38100" dist="38100" dir="2700000" algn="tl">
                    <a:srgbClr val="000000">
                      <a:alpha val="43137"/>
                    </a:srgbClr>
                  </a:outerShdw>
                </a:effectLst>
              </a:rPr>
              <a:t>Analysis</a:t>
            </a:r>
          </a:p>
          <a:p>
            <a:r>
              <a:rPr lang="en-US" sz="3600" b="1" dirty="0" smtClean="0">
                <a:solidFill>
                  <a:srgbClr val="000099"/>
                </a:solidFill>
                <a:effectLst>
                  <a:outerShdw blurRad="38100" dist="38100" dir="2700000" algn="tl">
                    <a:srgbClr val="000000">
                      <a:alpha val="43137"/>
                    </a:srgbClr>
                  </a:outerShdw>
                </a:effectLst>
              </a:rPr>
              <a:t>Conclusion</a:t>
            </a:r>
            <a:endParaRPr lang="en-US" sz="3600" b="1" dirty="0">
              <a:solidFill>
                <a:srgbClr val="000099"/>
              </a:solidFill>
              <a:effectLst>
                <a:outerShdw blurRad="38100" dist="38100" dir="2700000" algn="tl">
                  <a:srgbClr val="000000">
                    <a:alpha val="43137"/>
                  </a:srgbClr>
                </a:outerShdw>
              </a:effectLst>
            </a:endParaRPr>
          </a:p>
        </p:txBody>
      </p:sp>
      <p:pic>
        <p:nvPicPr>
          <p:cNvPr id="1027" name="Picture 3" descr="C:\Users\Dr. Mustafa M Hariri\AppData\Local\Microsoft\Windows\Temporary Internet Files\Content.IE5\PA5PZY3F\Action-step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488180"/>
            <a:ext cx="2286000" cy="2118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687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80730"/>
          </a:xfrm>
          <a:solidFill>
            <a:schemeClr val="bg1"/>
          </a:solidFill>
        </p:spPr>
        <p:txBody>
          <a:bodyPr>
            <a:normAutofit/>
          </a:bodyPr>
          <a:lstStyle/>
          <a:p>
            <a:r>
              <a:rPr lang="en-US" b="1" dirty="0" smtClean="0">
                <a:solidFill>
                  <a:srgbClr val="FF0000"/>
                </a:solidFill>
                <a:effectLst>
                  <a:outerShdw blurRad="38100" dist="38100" dir="2700000" algn="tl">
                    <a:srgbClr val="000000">
                      <a:alpha val="43137"/>
                    </a:srgbClr>
                  </a:outerShdw>
                </a:effectLst>
              </a:rPr>
              <a:t>Planning for Studies and Researches</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830763"/>
          </a:xfrm>
        </p:spPr>
        <p:txBody>
          <a:bodyPr>
            <a:normAutofit/>
          </a:bodyPr>
          <a:lstStyle/>
          <a:p>
            <a:r>
              <a:rPr lang="en-US" sz="4000" b="1" dirty="0" smtClean="0">
                <a:effectLst>
                  <a:outerShdw blurRad="38100" dist="38100" dir="2700000" algn="tl">
                    <a:srgbClr val="000000">
                      <a:alpha val="43137"/>
                    </a:srgbClr>
                  </a:outerShdw>
                </a:effectLst>
              </a:rPr>
              <a:t>Objectives</a:t>
            </a:r>
          </a:p>
          <a:p>
            <a:r>
              <a:rPr lang="en-US" sz="4000" b="1" dirty="0" smtClean="0">
                <a:effectLst>
                  <a:outerShdw blurRad="38100" dist="38100" dir="2700000" algn="tl">
                    <a:srgbClr val="000000">
                      <a:alpha val="43137"/>
                    </a:srgbClr>
                  </a:outerShdw>
                </a:effectLst>
              </a:rPr>
              <a:t>Level of study</a:t>
            </a:r>
          </a:p>
          <a:p>
            <a:r>
              <a:rPr lang="en-US" sz="4000" b="1" dirty="0" smtClean="0">
                <a:effectLst>
                  <a:outerShdw blurRad="38100" dist="38100" dir="2700000" algn="tl">
                    <a:srgbClr val="000000">
                      <a:alpha val="43137"/>
                    </a:srgbClr>
                  </a:outerShdw>
                </a:effectLst>
              </a:rPr>
              <a:t>Expected </a:t>
            </a:r>
            <a:r>
              <a:rPr lang="en-US" sz="4000" b="1" dirty="0">
                <a:effectLst>
                  <a:outerShdw blurRad="38100" dist="38100" dir="2700000" algn="tl">
                    <a:srgbClr val="000000">
                      <a:alpha val="43137"/>
                    </a:srgbClr>
                  </a:outerShdw>
                </a:effectLst>
              </a:rPr>
              <a:t>O</a:t>
            </a:r>
            <a:r>
              <a:rPr lang="en-US" sz="4000" b="1" dirty="0" smtClean="0">
                <a:effectLst>
                  <a:outerShdw blurRad="38100" dist="38100" dir="2700000" algn="tl">
                    <a:srgbClr val="000000">
                      <a:alpha val="43137"/>
                    </a:srgbClr>
                  </a:outerShdw>
                </a:effectLst>
              </a:rPr>
              <a:t>utcomes</a:t>
            </a:r>
          </a:p>
          <a:p>
            <a:r>
              <a:rPr lang="en-US" sz="4000" b="1" dirty="0" smtClean="0">
                <a:effectLst>
                  <a:outerShdw blurRad="38100" dist="38100" dir="2700000" algn="tl">
                    <a:srgbClr val="000000">
                      <a:alpha val="43137"/>
                    </a:srgbClr>
                  </a:outerShdw>
                </a:effectLst>
              </a:rPr>
              <a:t>Available Resources</a:t>
            </a:r>
          </a:p>
          <a:p>
            <a:r>
              <a:rPr lang="en-US" sz="4000" b="1" dirty="0" smtClean="0">
                <a:effectLst>
                  <a:outerShdw blurRad="38100" dist="38100" dir="2700000" algn="tl">
                    <a:srgbClr val="000000">
                      <a:alpha val="43137"/>
                    </a:srgbClr>
                  </a:outerShdw>
                </a:effectLst>
              </a:rPr>
              <a:t>Budget</a:t>
            </a:r>
          </a:p>
          <a:p>
            <a:r>
              <a:rPr lang="en-US" sz="4000" b="1" dirty="0" smtClean="0">
                <a:effectLst>
                  <a:outerShdw blurRad="38100" dist="38100" dir="2700000" algn="tl">
                    <a:srgbClr val="000000">
                      <a:alpha val="43137"/>
                    </a:srgbClr>
                  </a:outerShdw>
                </a:effectLst>
              </a:rPr>
              <a:t>Timeframe  </a:t>
            </a:r>
            <a:endParaRPr lang="en-US" sz="4000" b="1" dirty="0">
              <a:effectLst>
                <a:outerShdw blurRad="38100" dist="38100" dir="2700000" algn="tl">
                  <a:srgbClr val="000000">
                    <a:alpha val="43137"/>
                  </a:srgbClr>
                </a:outerShdw>
              </a:effectLst>
            </a:endParaRPr>
          </a:p>
        </p:txBody>
      </p:sp>
      <p:pic>
        <p:nvPicPr>
          <p:cNvPr id="3075" name="Picture 3" descr="C:\Users\Dr. Mustafa M Hariri\AppData\Local\Microsoft\Windows\Temporary Internet Files\Content.IE5\3RO6JZ1E\Effective-personal-Productivity[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0162" y="5257800"/>
            <a:ext cx="1852967" cy="1515748"/>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981200" y="1252130"/>
            <a:ext cx="5486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white"/>
                </a:solidFill>
                <a:effectLst>
                  <a:outerShdw blurRad="38100" dist="38100" dir="2700000" algn="tl">
                    <a:srgbClr val="000000">
                      <a:alpha val="43137"/>
                    </a:srgbClr>
                  </a:outerShdw>
                </a:effectLst>
              </a:rPr>
              <a:t>Issues to be considered </a:t>
            </a:r>
            <a:endParaRPr lang="en-US" sz="28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1820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own Arrow Callout 3"/>
          <p:cNvSpPr/>
          <p:nvPr/>
        </p:nvSpPr>
        <p:spPr>
          <a:xfrm>
            <a:off x="2286000" y="1417638"/>
            <a:ext cx="4572000" cy="193516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effectLst>
                  <a:outerShdw blurRad="38100" dist="38100" dir="2700000" algn="tl">
                    <a:srgbClr val="000000">
                      <a:alpha val="43137"/>
                    </a:srgbClr>
                  </a:outerShdw>
                </a:effectLst>
              </a:rPr>
              <a:t>GEOLOGICAL STUDIES</a:t>
            </a:r>
            <a:endParaRPr lang="en-US" sz="3600" b="1" dirty="0">
              <a:effectLst>
                <a:outerShdw blurRad="38100" dist="38100" dir="2700000" algn="tl">
                  <a:srgbClr val="000000">
                    <a:alpha val="43137"/>
                  </a:srgbClr>
                </a:outerShdw>
              </a:effectLst>
            </a:endParaRPr>
          </a:p>
        </p:txBody>
      </p:sp>
      <p:sp>
        <p:nvSpPr>
          <p:cNvPr id="5" name="Rounded Rectangle 4"/>
          <p:cNvSpPr/>
          <p:nvPr/>
        </p:nvSpPr>
        <p:spPr>
          <a:xfrm>
            <a:off x="457200" y="3657600"/>
            <a:ext cx="3352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effectLst>
                  <a:outerShdw blurRad="38100" dist="38100" dir="2700000" algn="tl">
                    <a:srgbClr val="000000">
                      <a:alpha val="43137"/>
                    </a:srgbClr>
                  </a:outerShdw>
                </a:effectLst>
              </a:rPr>
              <a:t>ACADEMIC </a:t>
            </a:r>
            <a:endParaRPr lang="en-US" sz="3200" b="1" dirty="0">
              <a:solidFill>
                <a:srgbClr val="FFFF00"/>
              </a:solidFill>
              <a:effectLst>
                <a:outerShdw blurRad="38100" dist="38100" dir="2700000" algn="tl">
                  <a:srgbClr val="000000">
                    <a:alpha val="43137"/>
                  </a:srgbClr>
                </a:outerShdw>
              </a:effectLst>
            </a:endParaRPr>
          </a:p>
        </p:txBody>
      </p:sp>
      <p:sp>
        <p:nvSpPr>
          <p:cNvPr id="6" name="Rounded Rectangle 5"/>
          <p:cNvSpPr/>
          <p:nvPr/>
        </p:nvSpPr>
        <p:spPr>
          <a:xfrm>
            <a:off x="5029200" y="3657600"/>
            <a:ext cx="3352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effectLst>
                  <a:outerShdw blurRad="38100" dist="38100" dir="2700000" algn="tl">
                    <a:srgbClr val="000000">
                      <a:alpha val="43137"/>
                    </a:srgbClr>
                  </a:outerShdw>
                </a:effectLst>
              </a:rPr>
              <a:t>INDUSTRIAL</a:t>
            </a:r>
            <a:endParaRPr lang="en-US" sz="32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841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858"/>
            <a:ext cx="7543800" cy="974942"/>
          </a:xfrm>
          <a:solidFill>
            <a:schemeClr val="bg1"/>
          </a:solidFill>
        </p:spPr>
        <p:txBody>
          <a:bodyPr/>
          <a:lstStyle/>
          <a:p>
            <a:r>
              <a:rPr lang="en-US" b="1" dirty="0" smtClean="0">
                <a:solidFill>
                  <a:srgbClr val="002060"/>
                </a:solidFill>
                <a:effectLst>
                  <a:outerShdw blurRad="38100" dist="38100" dir="2700000" algn="tl">
                    <a:srgbClr val="000000">
                      <a:alpha val="43137"/>
                    </a:srgbClr>
                  </a:outerShdw>
                </a:effectLst>
              </a:rPr>
              <a:t>Type of Geological Studies</a:t>
            </a:r>
            <a:endParaRPr lang="en-US" b="1" dirty="0">
              <a:solidFill>
                <a:srgbClr val="002060"/>
              </a:solidFill>
              <a:effectLst>
                <a:outerShdw blurRad="38100" dist="38100" dir="2700000" algn="tl">
                  <a:srgbClr val="000000">
                    <a:alpha val="43137"/>
                  </a:srgbClr>
                </a:outerShdw>
              </a:effectLst>
            </a:endParaRPr>
          </a:p>
        </p:txBody>
      </p:sp>
      <p:sp>
        <p:nvSpPr>
          <p:cNvPr id="4" name="Oval 3"/>
          <p:cNvSpPr/>
          <p:nvPr/>
        </p:nvSpPr>
        <p:spPr>
          <a:xfrm>
            <a:off x="76200" y="3352800"/>
            <a:ext cx="3048000" cy="114300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effectLst>
                  <a:outerShdw blurRad="38100" dist="38100" dir="2700000" algn="tl">
                    <a:srgbClr val="000000">
                      <a:alpha val="43137"/>
                    </a:srgbClr>
                  </a:outerShdw>
                </a:effectLst>
              </a:rPr>
              <a:t>Academic</a:t>
            </a:r>
          </a:p>
        </p:txBody>
      </p:sp>
      <p:sp>
        <p:nvSpPr>
          <p:cNvPr id="12" name="Rounded Rectangle 11"/>
          <p:cNvSpPr/>
          <p:nvPr/>
        </p:nvSpPr>
        <p:spPr>
          <a:xfrm>
            <a:off x="3277644" y="1747903"/>
            <a:ext cx="3581400" cy="1143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effectLst>
                  <a:outerShdw blurRad="38100" dist="38100" dir="2700000" algn="tl">
                    <a:srgbClr val="000000">
                      <a:alpha val="43137"/>
                    </a:srgbClr>
                  </a:outerShdw>
                </a:effectLst>
              </a:rPr>
              <a:t>Applied Research </a:t>
            </a:r>
          </a:p>
        </p:txBody>
      </p:sp>
      <p:sp>
        <p:nvSpPr>
          <p:cNvPr id="13" name="Rounded Rectangle 12"/>
          <p:cNvSpPr/>
          <p:nvPr/>
        </p:nvSpPr>
        <p:spPr>
          <a:xfrm>
            <a:off x="3272425" y="3352800"/>
            <a:ext cx="3581400" cy="1143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effectLst>
                  <a:outerShdw blurRad="38100" dist="38100" dir="2700000" algn="tl">
                    <a:srgbClr val="000000">
                      <a:alpha val="43137"/>
                    </a:srgbClr>
                  </a:outerShdw>
                </a:effectLst>
              </a:rPr>
              <a:t>Theses and Dissertation</a:t>
            </a:r>
          </a:p>
        </p:txBody>
      </p:sp>
      <p:sp>
        <p:nvSpPr>
          <p:cNvPr id="14" name="Rounded Rectangle 13"/>
          <p:cNvSpPr/>
          <p:nvPr/>
        </p:nvSpPr>
        <p:spPr>
          <a:xfrm>
            <a:off x="3272425" y="4876800"/>
            <a:ext cx="3581400" cy="1143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effectLst>
                  <a:outerShdw blurRad="38100" dist="38100" dir="2700000" algn="tl">
                    <a:srgbClr val="000000">
                      <a:alpha val="43137"/>
                    </a:srgbClr>
                  </a:outerShdw>
                </a:effectLst>
              </a:rPr>
              <a:t>Basic Research</a:t>
            </a:r>
          </a:p>
        </p:txBody>
      </p:sp>
      <p:pic>
        <p:nvPicPr>
          <p:cNvPr id="1026" name="Picture 2" descr="C:\Users\Dr. Mustafa M Hariri\AppData\Local\Microsoft\Windows\Temporary Internet Files\Content.IE5\6MGFVDLM\education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448300"/>
            <a:ext cx="1371600" cy="120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357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1593</TotalTime>
  <Words>1208</Words>
  <Application>Microsoft Office PowerPoint</Application>
  <PresentationFormat>On-screen Show (4:3)</PresentationFormat>
  <Paragraphs>166</Paragraphs>
  <Slides>26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Agency FB</vt:lpstr>
      <vt:lpstr>Arial</vt:lpstr>
      <vt:lpstr>Arial Black</vt:lpstr>
      <vt:lpstr>Bernard MT Condensed</vt:lpstr>
      <vt:lpstr>Bodoni MT</vt:lpstr>
      <vt:lpstr>Bodoni MT Condensed</vt:lpstr>
      <vt:lpstr>Calibri</vt:lpstr>
      <vt:lpstr>Times New Roman</vt:lpstr>
      <vt:lpstr>Office Theme</vt:lpstr>
      <vt:lpstr> Importance of Methods’ Selection in the Geosciences Studies and Exploration  </vt:lpstr>
      <vt:lpstr>Outlines</vt:lpstr>
      <vt:lpstr> Geology is an important subject that directly involves the human-being  lives.   The Earth system includes and connects atmosphere, oceans, land, and life. It concern with origin of energy and mineral resources, the evolution of life, climate change, natural hazards, ecosystem structures and functions, and the movements of nutrients and toxicants (USGS 2011).  </vt:lpstr>
      <vt:lpstr>(USGS 2011) Geology for a Changing World 2010–2020: Implementing the U.S. Geological Survey Science Strategy   Six Goals Stated by USGS</vt:lpstr>
      <vt:lpstr>Importance of Geologic Studies </vt:lpstr>
      <vt:lpstr>Six steps of Scientific Methods </vt:lpstr>
      <vt:lpstr>Planning for Studies and Researches</vt:lpstr>
      <vt:lpstr>PowerPoint Presentation</vt:lpstr>
      <vt:lpstr>Type of Geological Studies</vt:lpstr>
      <vt:lpstr>PowerPoint Presentation</vt:lpstr>
      <vt:lpstr>Nature of Studies </vt:lpstr>
      <vt:lpstr>Motivation</vt:lpstr>
      <vt:lpstr>Factors Control Methods’ Selection</vt:lpstr>
      <vt:lpstr>Objectives Effect on Method’s Selection </vt:lpstr>
      <vt:lpstr>Funds Effect on Methods’ Selection </vt:lpstr>
      <vt:lpstr>Timeframe Effect  on Methods’ Selection</vt:lpstr>
      <vt:lpstr>Observation Rational</vt:lpstr>
      <vt:lpstr>Planning for Studies and Researches</vt:lpstr>
      <vt:lpstr>Steps for Methods’ Selection </vt:lpstr>
      <vt:lpstr>Why Methods Selection is important? </vt:lpstr>
      <vt:lpstr>Some Examples of Methods </vt:lpstr>
      <vt:lpstr>Conclusions  </vt:lpstr>
      <vt:lpstr>Conclusions </vt:lpstr>
      <vt:lpstr>Finally Cost Optimization and Financial Efficiency  ARE THE TARGET </vt:lpstr>
      <vt:lpstr>Acknowledgment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Mustafa M Hariri</dc:creator>
  <cp:lastModifiedBy>Mustafa Hariri</cp:lastModifiedBy>
  <cp:revision>82</cp:revision>
  <dcterms:created xsi:type="dcterms:W3CDTF">2016-01-28T09:09:20Z</dcterms:created>
  <dcterms:modified xsi:type="dcterms:W3CDTF">2016-04-21T09:42:22Z</dcterms:modified>
</cp:coreProperties>
</file>