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309" r:id="rId5"/>
    <p:sldId id="260" r:id="rId6"/>
    <p:sldId id="295" r:id="rId7"/>
    <p:sldId id="296" r:id="rId8"/>
    <p:sldId id="282" r:id="rId9"/>
    <p:sldId id="263" r:id="rId10"/>
    <p:sldId id="264" r:id="rId11"/>
    <p:sldId id="265" r:id="rId12"/>
    <p:sldId id="266" r:id="rId13"/>
    <p:sldId id="297" r:id="rId14"/>
    <p:sldId id="269" r:id="rId15"/>
    <p:sldId id="298" r:id="rId16"/>
    <p:sldId id="292" r:id="rId17"/>
    <p:sldId id="277" r:id="rId18"/>
    <p:sldId id="299" r:id="rId19"/>
    <p:sldId id="300" r:id="rId20"/>
    <p:sldId id="276" r:id="rId21"/>
    <p:sldId id="301" r:id="rId22"/>
    <p:sldId id="278" r:id="rId23"/>
    <p:sldId id="302" r:id="rId24"/>
    <p:sldId id="303" r:id="rId25"/>
    <p:sldId id="304" r:id="rId26"/>
    <p:sldId id="305" r:id="rId27"/>
    <p:sldId id="306" r:id="rId28"/>
    <p:sldId id="307" r:id="rId29"/>
    <p:sldId id="308"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96" autoAdjust="0"/>
  </p:normalViewPr>
  <p:slideViewPr>
    <p:cSldViewPr>
      <p:cViewPr>
        <p:scale>
          <a:sx n="86" d="100"/>
          <a:sy n="86" d="100"/>
        </p:scale>
        <p:origin x="-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4F2E6-EC9E-474C-B141-50660723F6AE}" type="datetimeFigureOut">
              <a:rPr lang="it-IT" smtClean="0"/>
              <a:pPr/>
              <a:t>21/07/2015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77B9B-81A7-40A9-AD32-8F86907FD70F}" type="slidenum">
              <a:rPr lang="it-IT" smtClean="0"/>
              <a:pPr/>
              <a:t>‹N›</a:t>
            </a:fld>
            <a:endParaRPr lang="it-IT"/>
          </a:p>
        </p:txBody>
      </p:sp>
    </p:spTree>
    <p:extLst>
      <p:ext uri="{BB962C8B-B14F-4D97-AF65-F5344CB8AC3E}">
        <p14:creationId xmlns:p14="http://schemas.microsoft.com/office/powerpoint/2010/main" val="273253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8377B9B-81A7-40A9-AD32-8F86907FD70F}" type="slidenum">
              <a:rPr lang="it-IT" smtClean="0"/>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541493-9B74-453C-B341-174B92AE9FA0}" type="datetimeFigureOut">
              <a:rPr lang="it-IT" smtClean="0"/>
              <a:pPr/>
              <a:t>21/07/2015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989151-B00B-49C4-A77C-F8F0DDDE523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41493-9B74-453C-B341-174B92AE9FA0}" type="datetimeFigureOut">
              <a:rPr lang="it-IT" smtClean="0"/>
              <a:pPr/>
              <a:t>21/07/2015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89151-B00B-49C4-A77C-F8F0DDDE523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700808"/>
            <a:ext cx="8172400" cy="4555093"/>
          </a:xfrm>
          <a:prstGeom prst="rect">
            <a:avLst/>
          </a:prstGeom>
          <a:solidFill>
            <a:srgbClr val="FFFF66"/>
          </a:solidFill>
        </p:spPr>
        <p:txBody>
          <a:bodyPr wrap="square" rtlCol="0">
            <a:spAutoFit/>
          </a:bodyPr>
          <a:lstStyle/>
          <a:p>
            <a:pPr algn="ctr"/>
            <a:r>
              <a:rPr lang="en-US" sz="3200" b="1" dirty="0"/>
              <a:t>Using agriculture </a:t>
            </a:r>
            <a:r>
              <a:rPr lang="en-US" sz="3200" b="1" dirty="0" smtClean="0"/>
              <a:t>wastes and </a:t>
            </a:r>
            <a:r>
              <a:rPr lang="en-US" sz="3200" b="1" dirty="0"/>
              <a:t>sulfur obtained from the residues of the desulfurization of </a:t>
            </a:r>
            <a:r>
              <a:rPr lang="en-US" sz="3200" b="1" dirty="0" smtClean="0"/>
              <a:t>natural </a:t>
            </a:r>
            <a:r>
              <a:rPr lang="en-US" sz="3200" b="1" dirty="0"/>
              <a:t>gas and oil as fertilizer for productive purposes.</a:t>
            </a:r>
            <a:endParaRPr lang="it-IT" sz="3200" b="1" dirty="0"/>
          </a:p>
          <a:p>
            <a:r>
              <a:rPr lang="it-IT" dirty="0"/>
              <a:t/>
            </a:r>
            <a:br>
              <a:rPr lang="it-IT" dirty="0"/>
            </a:br>
            <a:endParaRPr lang="it-IT" dirty="0" smtClean="0"/>
          </a:p>
          <a:p>
            <a:endParaRPr lang="it-IT" b="1" dirty="0"/>
          </a:p>
          <a:p>
            <a:r>
              <a:rPr lang="it-IT" b="1" u="sng" dirty="0" smtClean="0"/>
              <a:t>Muscolo </a:t>
            </a:r>
            <a:r>
              <a:rPr lang="it-IT" b="1" u="sng" dirty="0"/>
              <a:t>A</a:t>
            </a:r>
            <a:r>
              <a:rPr lang="it-IT" b="1" u="sng" baseline="30000" dirty="0"/>
              <a:t>1*</a:t>
            </a:r>
            <a:r>
              <a:rPr lang="it-IT" b="1" u="sng" dirty="0"/>
              <a:t>.</a:t>
            </a:r>
            <a:r>
              <a:rPr lang="it-IT" b="1" dirty="0"/>
              <a:t>,  </a:t>
            </a:r>
            <a:r>
              <a:rPr lang="it-IT" dirty="0"/>
              <a:t>Mallamaci C</a:t>
            </a:r>
            <a:r>
              <a:rPr lang="it-IT" baseline="30000" dirty="0"/>
              <a:t>1</a:t>
            </a:r>
            <a:r>
              <a:rPr lang="it-IT" dirty="0"/>
              <a:t>., Panuccio MR</a:t>
            </a:r>
            <a:r>
              <a:rPr lang="it-IT" baseline="30000" dirty="0"/>
              <a:t>1</a:t>
            </a:r>
            <a:r>
              <a:rPr lang="it-IT" dirty="0"/>
              <a:t>., Attinà E</a:t>
            </a:r>
            <a:r>
              <a:rPr lang="it-IT" baseline="30000" dirty="0"/>
              <a:t>1</a:t>
            </a:r>
            <a:r>
              <a:rPr lang="it-IT" dirty="0"/>
              <a:t>.,  Giovenco R</a:t>
            </a:r>
            <a:r>
              <a:rPr lang="it-IT" baseline="30000" dirty="0"/>
              <a:t>2</a:t>
            </a:r>
            <a:r>
              <a:rPr lang="it-IT" dirty="0"/>
              <a:t>.,  </a:t>
            </a:r>
            <a:r>
              <a:rPr lang="it-IT" dirty="0" err="1" smtClean="0"/>
              <a:t>Lisciandra</a:t>
            </a:r>
            <a:r>
              <a:rPr lang="it-IT" dirty="0" smtClean="0"/>
              <a:t> L</a:t>
            </a:r>
            <a:r>
              <a:rPr lang="it-IT" baseline="30000" dirty="0" smtClean="0"/>
              <a:t>2</a:t>
            </a:r>
            <a:r>
              <a:rPr lang="it-IT" dirty="0" smtClean="0"/>
              <a:t>., </a:t>
            </a:r>
            <a:r>
              <a:rPr lang="it-IT" dirty="0" err="1" smtClean="0"/>
              <a:t>Calamarà</a:t>
            </a:r>
            <a:r>
              <a:rPr lang="it-IT" dirty="0" smtClean="0"/>
              <a:t> </a:t>
            </a:r>
            <a:r>
              <a:rPr lang="it-IT" dirty="0"/>
              <a:t>G.</a:t>
            </a:r>
            <a:r>
              <a:rPr lang="it-IT" baseline="30000" dirty="0"/>
              <a:t>2</a:t>
            </a:r>
            <a:r>
              <a:rPr lang="it-IT" dirty="0" smtClean="0"/>
              <a:t>.</a:t>
            </a:r>
          </a:p>
          <a:p>
            <a:endParaRPr lang="it-IT" dirty="0"/>
          </a:p>
          <a:p>
            <a:r>
              <a:rPr lang="it-IT" sz="1200" baseline="30000" dirty="0" smtClean="0"/>
              <a:t>1</a:t>
            </a:r>
            <a:r>
              <a:rPr lang="it-IT" sz="1200" dirty="0" smtClean="0"/>
              <a:t>Agriculture </a:t>
            </a:r>
            <a:r>
              <a:rPr lang="it-IT" sz="1200" dirty="0"/>
              <a:t>Department, Mediterranea University, Feo di Vito, 89124-Reggio Calabria Italy</a:t>
            </a:r>
          </a:p>
          <a:p>
            <a:r>
              <a:rPr lang="en-US" sz="1200" baseline="30000" dirty="0"/>
              <a:t>2 </a:t>
            </a:r>
            <a:r>
              <a:rPr lang="en-US" sz="1200" dirty="0"/>
              <a:t>SBS Steel Belt Systems </a:t>
            </a:r>
            <a:r>
              <a:rPr lang="en-US" sz="1200" dirty="0" err="1"/>
              <a:t>s.r.l</a:t>
            </a:r>
            <a:r>
              <a:rPr lang="en-US" sz="1200" dirty="0"/>
              <a:t>. – Registered office: Via </a:t>
            </a:r>
            <a:r>
              <a:rPr lang="en-US" sz="1200" dirty="0" err="1"/>
              <a:t>Roncaglia</a:t>
            </a:r>
            <a:r>
              <a:rPr lang="en-US" sz="1200" dirty="0"/>
              <a:t> 14 – 20146 Milan (Italy) – Headquarters and Factory: Via E </a:t>
            </a:r>
            <a:r>
              <a:rPr lang="en-US" sz="1200" dirty="0" err="1"/>
              <a:t>Mattei</a:t>
            </a:r>
            <a:r>
              <a:rPr lang="en-US" sz="1200" dirty="0"/>
              <a:t>, 3 - 21040 </a:t>
            </a:r>
            <a:r>
              <a:rPr lang="en-US" sz="1200" dirty="0" err="1"/>
              <a:t>Venegono</a:t>
            </a:r>
            <a:r>
              <a:rPr lang="en-US" sz="1200" dirty="0"/>
              <a:t> Inf. (VA) Italy </a:t>
            </a:r>
            <a:endParaRPr lang="it-IT" sz="1200" dirty="0"/>
          </a:p>
          <a:p>
            <a:endParaRPr lang="it-IT" dirty="0"/>
          </a:p>
        </p:txBody>
      </p:sp>
      <p:sp>
        <p:nvSpPr>
          <p:cNvPr id="1026" name="AutoShape 2"/>
          <p:cNvSpPr>
            <a:spLocks noChangeArrowheads="1"/>
          </p:cNvSpPr>
          <p:nvPr/>
        </p:nvSpPr>
        <p:spPr bwMode="auto">
          <a:xfrm>
            <a:off x="4139952" y="188640"/>
            <a:ext cx="1370434" cy="1397471"/>
          </a:xfrm>
          <a:prstGeom prst="roundRect">
            <a:avLst>
              <a:gd name="adj" fmla="val 16667"/>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magine 4" descr="Logo"/>
          <p:cNvPicPr/>
          <p:nvPr/>
        </p:nvPicPr>
        <p:blipFill>
          <a:blip r:embed="rId2" cstate="print"/>
          <a:srcRect/>
          <a:stretch>
            <a:fillRect/>
          </a:stretch>
        </p:blipFill>
        <p:spPr bwMode="auto">
          <a:xfrm>
            <a:off x="4283968" y="260648"/>
            <a:ext cx="103822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2845" y="2204864"/>
          <a:ext cx="8833790" cy="4153095"/>
        </p:xfrm>
        <a:graphic>
          <a:graphicData uri="http://schemas.openxmlformats.org/drawingml/2006/table">
            <a:tbl>
              <a:tblPr/>
              <a:tblGrid>
                <a:gridCol w="1349530"/>
                <a:gridCol w="1093573"/>
                <a:gridCol w="727747"/>
                <a:gridCol w="801954"/>
                <a:gridCol w="1239383"/>
                <a:gridCol w="947764"/>
                <a:gridCol w="729049"/>
                <a:gridCol w="947485"/>
                <a:gridCol w="997305"/>
              </a:tblGrid>
              <a:tr h="1513663">
                <a:tc>
                  <a:txBody>
                    <a:bodyPr/>
                    <a:lstStyle/>
                    <a:p>
                      <a:pPr algn="ctr">
                        <a:lnSpc>
                          <a:spcPct val="150000"/>
                        </a:lnSpc>
                        <a:spcAft>
                          <a:spcPts val="0"/>
                        </a:spcAft>
                      </a:pPr>
                      <a:r>
                        <a:rPr lang="it-IT" sz="2000" b="1" kern="50" dirty="0">
                          <a:latin typeface="Times New Roman"/>
                          <a:ea typeface="SimSun"/>
                        </a:rPr>
                        <a:t>Treatment</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50000"/>
                        </a:lnSpc>
                        <a:spcAft>
                          <a:spcPts val="0"/>
                        </a:spcAft>
                      </a:pPr>
                      <a:r>
                        <a:rPr lang="it-IT" sz="2000" b="1" kern="50" dirty="0" err="1">
                          <a:latin typeface="Times New Roman"/>
                          <a:ea typeface="SimSun"/>
                        </a:rPr>
                        <a:t>Texture</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50000"/>
                        </a:lnSpc>
                        <a:spcAft>
                          <a:spcPts val="0"/>
                        </a:spcAft>
                      </a:pPr>
                      <a:r>
                        <a:rPr lang="it-IT" sz="2000" b="1" kern="50" dirty="0">
                          <a:latin typeface="Times New Roman"/>
                          <a:ea typeface="SimSun"/>
                        </a:rPr>
                        <a:t>pH</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50000"/>
                        </a:lnSpc>
                        <a:spcAft>
                          <a:spcPts val="0"/>
                        </a:spcAft>
                      </a:pPr>
                      <a:r>
                        <a:rPr lang="it-IT" sz="2000" b="1" kern="50" dirty="0">
                          <a:latin typeface="Times New Roman"/>
                          <a:ea typeface="SimSun"/>
                        </a:rPr>
                        <a:t>EC </a:t>
                      </a:r>
                      <a:endParaRPr lang="it-IT" sz="2000" kern="50" dirty="0">
                        <a:latin typeface="Times New Roman"/>
                        <a:ea typeface="SimSun"/>
                      </a:endParaRPr>
                    </a:p>
                    <a:p>
                      <a:pPr algn="ctr">
                        <a:lnSpc>
                          <a:spcPct val="150000"/>
                        </a:lnSpc>
                        <a:spcAft>
                          <a:spcPts val="0"/>
                        </a:spcAft>
                      </a:pPr>
                      <a:r>
                        <a:rPr lang="it-IT" sz="2000" b="1" kern="50" dirty="0">
                          <a:latin typeface="Times New Roman"/>
                          <a:ea typeface="SimSun"/>
                        </a:rPr>
                        <a:t>(</a:t>
                      </a:r>
                      <a:r>
                        <a:rPr lang="it-IT" sz="2000" kern="50" dirty="0">
                          <a:latin typeface="Times New Roman"/>
                          <a:ea typeface="SimSun"/>
                        </a:rPr>
                        <a:t> µS</a:t>
                      </a:r>
                      <a:r>
                        <a:rPr lang="it-IT" sz="2000" b="1" kern="50" dirty="0">
                          <a:latin typeface="Times New Roman"/>
                          <a:ea typeface="SimSun"/>
                        </a:rPr>
                        <a:t> )</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indent="203835" algn="ctr">
                        <a:lnSpc>
                          <a:spcPct val="150000"/>
                        </a:lnSpc>
                        <a:spcAft>
                          <a:spcPts val="0"/>
                        </a:spcAft>
                      </a:pPr>
                      <a:r>
                        <a:rPr lang="it-IT" sz="2000" b="1" kern="50" dirty="0">
                          <a:latin typeface="Times New Roman"/>
                          <a:ea typeface="SimSun"/>
                        </a:rPr>
                        <a:t>CaCO</a:t>
                      </a:r>
                      <a:r>
                        <a:rPr lang="it-IT" sz="2000" b="1" kern="50" baseline="-25000" dirty="0">
                          <a:latin typeface="Times New Roman"/>
                          <a:ea typeface="SimSun"/>
                        </a:rPr>
                        <a:t>3</a:t>
                      </a:r>
                      <a:r>
                        <a:rPr lang="it-IT" sz="2000" b="1" kern="50" dirty="0">
                          <a:latin typeface="Times New Roman"/>
                          <a:ea typeface="SimSun"/>
                        </a:rPr>
                        <a:t> </a:t>
                      </a:r>
                      <a:endParaRPr lang="it-IT" sz="2000" kern="50" dirty="0">
                        <a:latin typeface="Times New Roman"/>
                        <a:ea typeface="SimSun"/>
                      </a:endParaRPr>
                    </a:p>
                    <a:p>
                      <a:pPr indent="203835" algn="ctr">
                        <a:lnSpc>
                          <a:spcPct val="150000"/>
                        </a:lnSpc>
                        <a:spcAft>
                          <a:spcPts val="0"/>
                        </a:spcAft>
                      </a:pPr>
                      <a:r>
                        <a:rPr lang="it-IT" sz="2000" b="1" kern="50" dirty="0">
                          <a:latin typeface="Times New Roman"/>
                          <a:ea typeface="SimSun"/>
                        </a:rPr>
                        <a:t>%</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indent="203835" algn="ctr">
                        <a:lnSpc>
                          <a:spcPct val="150000"/>
                        </a:lnSpc>
                        <a:spcAft>
                          <a:spcPts val="0"/>
                        </a:spcAft>
                      </a:pPr>
                      <a:r>
                        <a:rPr lang="it-IT" sz="2000" b="1" kern="50" dirty="0">
                          <a:latin typeface="Times New Roman"/>
                          <a:ea typeface="SimSun"/>
                        </a:rPr>
                        <a:t>OM</a:t>
                      </a:r>
                      <a:endParaRPr lang="it-IT" sz="2000" kern="50" dirty="0">
                        <a:latin typeface="Times New Roman"/>
                        <a:ea typeface="SimSun"/>
                      </a:endParaRPr>
                    </a:p>
                    <a:p>
                      <a:pPr indent="203835" algn="ctr">
                        <a:lnSpc>
                          <a:spcPct val="150000"/>
                        </a:lnSpc>
                        <a:spcAft>
                          <a:spcPts val="0"/>
                        </a:spcAft>
                      </a:pPr>
                      <a:r>
                        <a:rPr lang="it-IT" sz="2000" b="1" kern="50" dirty="0">
                          <a:latin typeface="Times New Roman"/>
                          <a:ea typeface="SimSun"/>
                        </a:rPr>
                        <a:t>%</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indent="203835" algn="ctr">
                        <a:lnSpc>
                          <a:spcPct val="150000"/>
                        </a:lnSpc>
                        <a:spcAft>
                          <a:spcPts val="0"/>
                        </a:spcAft>
                      </a:pPr>
                      <a:r>
                        <a:rPr lang="it-IT" sz="2000" b="1" kern="50" dirty="0">
                          <a:latin typeface="Times New Roman"/>
                          <a:ea typeface="SimSun"/>
                        </a:rPr>
                        <a:t>N</a:t>
                      </a:r>
                      <a:endParaRPr lang="it-IT" sz="2000" kern="50" dirty="0">
                        <a:latin typeface="Times New Roman"/>
                        <a:ea typeface="SimSun"/>
                      </a:endParaRPr>
                    </a:p>
                    <a:p>
                      <a:pPr indent="203835" algn="ctr">
                        <a:lnSpc>
                          <a:spcPct val="150000"/>
                        </a:lnSpc>
                        <a:spcAft>
                          <a:spcPts val="0"/>
                        </a:spcAft>
                      </a:pPr>
                      <a:r>
                        <a:rPr lang="it-IT" sz="2000" b="1" kern="50" dirty="0">
                          <a:latin typeface="Times New Roman"/>
                          <a:ea typeface="SimSun"/>
                        </a:rPr>
                        <a:t>‰</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indent="203835" algn="ctr">
                        <a:lnSpc>
                          <a:spcPct val="150000"/>
                        </a:lnSpc>
                        <a:spcAft>
                          <a:spcPts val="0"/>
                        </a:spcAft>
                      </a:pPr>
                      <a:r>
                        <a:rPr lang="it-IT" sz="2000" b="1" kern="50" dirty="0">
                          <a:latin typeface="Times New Roman"/>
                          <a:ea typeface="SimSun"/>
                        </a:rPr>
                        <a:t>FDA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indent="203835" algn="ctr">
                        <a:lnSpc>
                          <a:spcPct val="150000"/>
                        </a:lnSpc>
                        <a:spcAft>
                          <a:spcPts val="0"/>
                        </a:spcAft>
                      </a:pPr>
                      <a:r>
                        <a:rPr lang="it-IT" sz="2000" b="1" kern="50" dirty="0">
                          <a:latin typeface="Times New Roman"/>
                          <a:ea typeface="SimSun"/>
                        </a:rPr>
                        <a:t>MBC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659858">
                <a:tc>
                  <a:txBody>
                    <a:bodyPr/>
                    <a:lstStyle/>
                    <a:p>
                      <a:pPr algn="ctr">
                        <a:lnSpc>
                          <a:spcPct val="200000"/>
                        </a:lnSpc>
                        <a:spcAft>
                          <a:spcPts val="0"/>
                        </a:spcAft>
                      </a:pPr>
                      <a:r>
                        <a:rPr lang="it-IT" sz="2000" b="1" kern="50" dirty="0">
                          <a:latin typeface="Times New Roman"/>
                          <a:ea typeface="SimSun"/>
                        </a:rPr>
                        <a:t>Control</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SL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8.4</a:t>
                      </a:r>
                      <a:r>
                        <a:rPr lang="it-IT" sz="2000" kern="50" baseline="30000" dirty="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1.49</a:t>
                      </a:r>
                      <a:r>
                        <a:rPr lang="it-IT" sz="2000" kern="50" baseline="30000" dirty="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0.28</a:t>
                      </a:r>
                      <a:r>
                        <a:rPr lang="it-IT" sz="2000" kern="50" baseline="30000" dirty="0">
                          <a:latin typeface="Times New Roman"/>
                          <a:ea typeface="SimSun"/>
                        </a:rPr>
                        <a:t> d</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42</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842</a:t>
                      </a:r>
                      <a:r>
                        <a:rPr lang="it-IT" sz="2000" kern="50" baseline="30000">
                          <a:latin typeface="Times New Roman"/>
                          <a:ea typeface="SimSun"/>
                        </a:rPr>
                        <a:t>d</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659858">
                <a:tc>
                  <a:txBody>
                    <a:bodyPr/>
                    <a:lstStyle/>
                    <a:p>
                      <a:pPr algn="ctr">
                        <a:lnSpc>
                          <a:spcPct val="200000"/>
                        </a:lnSpc>
                        <a:spcAft>
                          <a:spcPts val="0"/>
                        </a:spcAft>
                      </a:pPr>
                      <a:r>
                        <a:rPr lang="it-IT" sz="2000" b="1" kern="50" dirty="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SL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6.8</a:t>
                      </a:r>
                      <a:r>
                        <a:rPr lang="it-IT" sz="2000" kern="50" baseline="30000">
                          <a:latin typeface="Times New Roman"/>
                          <a:ea typeface="SimSun"/>
                        </a:rPr>
                        <a:t>d</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437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smtClean="0">
                          <a:latin typeface="Times New Roman"/>
                          <a:ea typeface="SimSun"/>
                        </a:rPr>
                        <a:t>1.68</a:t>
                      </a:r>
                      <a:r>
                        <a:rPr lang="it-IT" sz="2000" kern="50" baseline="30000" dirty="0" smtClean="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smtClean="0">
                          <a:latin typeface="Times New Roman"/>
                          <a:ea typeface="SimSun"/>
                        </a:rPr>
                        <a:t>0.50</a:t>
                      </a:r>
                      <a:r>
                        <a:rPr lang="it-IT" sz="2000" kern="50" baseline="30000" dirty="0" smtClean="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46</a:t>
                      </a:r>
                      <a:r>
                        <a:rPr lang="it-IT" sz="2000" kern="50" baseline="30000" dirty="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1245</a:t>
                      </a:r>
                      <a:r>
                        <a:rPr lang="it-IT" sz="2000" kern="50" baseline="30000" dirty="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659858">
                <a:tc>
                  <a:txBody>
                    <a:bodyPr/>
                    <a:lstStyle/>
                    <a:p>
                      <a:pPr algn="ctr">
                        <a:lnSpc>
                          <a:spcPct val="200000"/>
                        </a:lnSpc>
                        <a:spcAft>
                          <a:spcPts val="0"/>
                        </a:spcAft>
                      </a:pPr>
                      <a:r>
                        <a:rPr lang="it-IT" sz="2000" b="1" kern="5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SL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7.2</a:t>
                      </a:r>
                      <a:r>
                        <a:rPr lang="it-IT" sz="2000" kern="50" baseline="30000">
                          <a:latin typeface="Times New Roman"/>
                          <a:ea typeface="SimSun"/>
                        </a:rPr>
                        <a:t>c</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1.63</a:t>
                      </a:r>
                      <a:r>
                        <a:rPr lang="it-IT" sz="2000" kern="50" baseline="30000" dirty="0">
                          <a:latin typeface="Times New Roman"/>
                          <a:ea typeface="SimSun"/>
                        </a:rPr>
                        <a:t>ab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0.33</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44</a:t>
                      </a:r>
                      <a:r>
                        <a:rPr lang="it-IT" sz="2000" kern="50" baseline="30000" dirty="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1007</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659858">
                <a:tc>
                  <a:txBody>
                    <a:bodyPr/>
                    <a:lstStyle/>
                    <a:p>
                      <a:pPr algn="ctr">
                        <a:lnSpc>
                          <a:spcPct val="200000"/>
                        </a:lnSpc>
                        <a:spcAft>
                          <a:spcPts val="0"/>
                        </a:spcAft>
                      </a:pPr>
                      <a:r>
                        <a:rPr lang="it-IT" sz="2000" b="1" kern="50" dirty="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SL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7.6</a:t>
                      </a:r>
                      <a:r>
                        <a:rPr lang="it-IT" sz="2000" kern="50" baseline="30000">
                          <a:latin typeface="Times New Roman"/>
                          <a:ea typeface="SimSun"/>
                        </a:rPr>
                        <a:t>b</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485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a:latin typeface="Times New Roman"/>
                          <a:ea typeface="SimSu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smtClean="0">
                          <a:latin typeface="Times New Roman"/>
                          <a:ea typeface="SimSun"/>
                        </a:rPr>
                        <a:t>1.58</a:t>
                      </a:r>
                      <a:r>
                        <a:rPr lang="it-IT" sz="2000" kern="50" baseline="30000" dirty="0" smtClean="0">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smtClean="0">
                          <a:latin typeface="Times New Roman"/>
                          <a:ea typeface="SimSun"/>
                        </a:rPr>
                        <a:t>0.30</a:t>
                      </a:r>
                      <a:r>
                        <a:rPr lang="it-IT" sz="2000" kern="50" baseline="30000" dirty="0" smtClean="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43</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200000"/>
                        </a:lnSpc>
                        <a:spcAft>
                          <a:spcPts val="0"/>
                        </a:spcAft>
                      </a:pPr>
                      <a:r>
                        <a:rPr lang="it-IT" sz="2000" kern="50" dirty="0">
                          <a:latin typeface="Times New Roman"/>
                          <a:ea typeface="SimSun"/>
                        </a:rPr>
                        <a:t>890</a:t>
                      </a:r>
                      <a:r>
                        <a:rPr lang="it-IT" sz="2000" kern="50" baseline="30000" dirty="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3" name="TextBox 2"/>
          <p:cNvSpPr txBox="1"/>
          <p:nvPr/>
        </p:nvSpPr>
        <p:spPr>
          <a:xfrm>
            <a:off x="1187624" y="404664"/>
            <a:ext cx="7128792" cy="1200329"/>
          </a:xfrm>
          <a:prstGeom prst="rect">
            <a:avLst/>
          </a:prstGeom>
          <a:solidFill>
            <a:srgbClr val="FFFF00"/>
          </a:solidFill>
          <a:ln w="38100">
            <a:solidFill>
              <a:schemeClr val="accent1">
                <a:lumMod val="75000"/>
              </a:schemeClr>
            </a:solidFill>
          </a:ln>
        </p:spPr>
        <p:txBody>
          <a:bodyPr wrap="square" rtlCol="0">
            <a:spAutoFit/>
          </a:bodyPr>
          <a:lstStyle/>
          <a:p>
            <a:pPr algn="ctr">
              <a:lnSpc>
                <a:spcPct val="150000"/>
              </a:lnSpc>
            </a:pPr>
            <a:r>
              <a:rPr lang="it-IT" sz="2400" b="1" dirty="0" smtClean="0">
                <a:latin typeface="Times New Roman" pitchFamily="18" charset="0"/>
                <a:cs typeface="Times New Roman" pitchFamily="18" charset="0"/>
              </a:rPr>
              <a:t>Soil chemical and biochemical parameters  </a:t>
            </a:r>
          </a:p>
          <a:p>
            <a:pPr algn="ctr">
              <a:lnSpc>
                <a:spcPct val="150000"/>
              </a:lnSpc>
            </a:pPr>
            <a:r>
              <a:rPr lang="it-IT" sz="2400" b="1" dirty="0" smtClean="0">
                <a:latin typeface="Times New Roman" pitchFamily="18" charset="0"/>
                <a:cs typeface="Times New Roman" pitchFamily="18" charset="0"/>
              </a:rPr>
              <a:t>2 months </a:t>
            </a:r>
            <a:r>
              <a:rPr lang="it-IT" sz="2400" b="1" dirty="0" err="1" smtClean="0">
                <a:latin typeface="Times New Roman" pitchFamily="18" charset="0"/>
                <a:cs typeface="Times New Roman" pitchFamily="18" charset="0"/>
              </a:rPr>
              <a:t>after</a:t>
            </a:r>
            <a:r>
              <a:rPr lang="it-IT" sz="2400" b="1" dirty="0" smtClean="0">
                <a:latin typeface="Times New Roman" pitchFamily="18" charset="0"/>
                <a:cs typeface="Times New Roman" pitchFamily="18" charset="0"/>
              </a:rPr>
              <a:t> treatment</a:t>
            </a:r>
            <a:endParaRPr lang="it-IT" sz="2400" b="1" dirty="0">
              <a:latin typeface="Times New Roman" pitchFamily="18" charset="0"/>
              <a:cs typeface="Times New Roman" pitchFamily="18" charset="0"/>
            </a:endParaRPr>
          </a:p>
        </p:txBody>
      </p:sp>
      <p:sp>
        <p:nvSpPr>
          <p:cNvPr id="4" name="Freccia a destra 3"/>
          <p:cNvSpPr/>
          <p:nvPr/>
        </p:nvSpPr>
        <p:spPr>
          <a:xfrm>
            <a:off x="0" y="4572008"/>
            <a:ext cx="642942"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907704" y="1556792"/>
            <a:ext cx="5112568" cy="1569660"/>
          </a:xfrm>
          <a:prstGeom prst="rect">
            <a:avLst/>
          </a:prstGeom>
          <a:solidFill>
            <a:srgbClr val="FFFF00"/>
          </a:solidFill>
        </p:spPr>
        <p:txBody>
          <a:bodyPr wrap="square" rtlCol="0">
            <a:spAutoFit/>
          </a:bodyPr>
          <a:lstStyle/>
          <a:p>
            <a:pPr algn="ctr"/>
            <a:r>
              <a:rPr lang="it-IT"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RESULTS</a:t>
            </a:r>
            <a:endParaRPr lang="it-IT"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188640"/>
            <a:ext cx="8762720" cy="2954655"/>
          </a:xfrm>
          <a:prstGeom prst="rect">
            <a:avLst/>
          </a:prstGeom>
          <a:solidFill>
            <a:srgbClr val="FFFF00"/>
          </a:solidFill>
        </p:spPr>
        <p:txBody>
          <a:bodyPr wrap="square" rtlCol="0">
            <a:spAutoFit/>
          </a:bodyPr>
          <a:lstStyle/>
          <a:p>
            <a:pPr algn="ctr"/>
            <a:r>
              <a:rPr lang="it-IT" sz="2400" b="1" dirty="0" smtClean="0">
                <a:latin typeface="Times New Roman" pitchFamily="18" charset="0"/>
                <a:cs typeface="Times New Roman" pitchFamily="18" charset="0"/>
              </a:rPr>
              <a:t>Experiments with plants:</a:t>
            </a:r>
          </a:p>
          <a:p>
            <a:pPr algn="ctr"/>
            <a:endParaRPr lang="it-IT" sz="2400" b="1" dirty="0" smtClean="0">
              <a:latin typeface="Times New Roman" pitchFamily="18" charset="0"/>
              <a:cs typeface="Times New Roman" pitchFamily="18" charset="0"/>
            </a:endParaRPr>
          </a:p>
          <a:p>
            <a:pPr marL="342900" indent="-342900">
              <a:buAutoNum type="arabicParenR"/>
            </a:pPr>
            <a:r>
              <a:rPr lang="it-IT" sz="2400" b="1" dirty="0" smtClean="0">
                <a:latin typeface="Times New Roman" pitchFamily="18" charset="0"/>
                <a:cs typeface="Times New Roman" pitchFamily="18" charset="0"/>
              </a:rPr>
              <a:t>In vitro</a:t>
            </a:r>
            <a:r>
              <a:rPr lang="it-IT" sz="2400" dirty="0" smtClean="0">
                <a:latin typeface="Times New Roman" pitchFamily="18" charset="0"/>
                <a:cs typeface="Times New Roman" pitchFamily="18" charset="0"/>
              </a:rPr>
              <a:t>: test </a:t>
            </a:r>
            <a:r>
              <a:rPr lang="it-IT" sz="2400" dirty="0" err="1" smtClean="0">
                <a:latin typeface="Times New Roman" pitchFamily="18" charset="0"/>
                <a:cs typeface="Times New Roman" pitchFamily="18" charset="0"/>
              </a:rPr>
              <a:t>of</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phytotoxicity</a:t>
            </a:r>
            <a:r>
              <a:rPr lang="it-IT" sz="2400" dirty="0" smtClean="0">
                <a:latin typeface="Times New Roman" pitchFamily="18" charset="0"/>
                <a:cs typeface="Times New Roman" pitchFamily="18" charset="0"/>
              </a:rPr>
              <a:t>, in </a:t>
            </a:r>
            <a:r>
              <a:rPr lang="it-IT" sz="2400" dirty="0" err="1" smtClean="0">
                <a:latin typeface="Times New Roman" pitchFamily="18" charset="0"/>
                <a:cs typeface="Times New Roman" pitchFamily="18" charset="0"/>
              </a:rPr>
              <a:t>petri</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dishes</a:t>
            </a:r>
            <a:r>
              <a:rPr lang="it-IT" sz="2400" dirty="0" smtClean="0">
                <a:latin typeface="Times New Roman" pitchFamily="18" charset="0"/>
                <a:cs typeface="Times New Roman" pitchFamily="18" charset="0"/>
              </a:rPr>
              <a:t> in </a:t>
            </a:r>
            <a:r>
              <a:rPr lang="it-IT" sz="2400" dirty="0" err="1" smtClean="0">
                <a:latin typeface="Times New Roman" pitchFamily="18" charset="0"/>
                <a:cs typeface="Times New Roman" pitchFamily="18" charset="0"/>
              </a:rPr>
              <a:t>growth</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chamber</a:t>
            </a:r>
            <a:r>
              <a:rPr lang="it-IT" sz="2400" dirty="0" smtClean="0">
                <a:latin typeface="Times New Roman" pitchFamily="18" charset="0"/>
                <a:cs typeface="Times New Roman" pitchFamily="18" charset="0"/>
              </a:rPr>
              <a:t> (</a:t>
            </a:r>
            <a:r>
              <a:rPr lang="it-IT" sz="2400" u="sng" dirty="0" err="1" smtClean="0">
                <a:latin typeface="Times New Roman" pitchFamily="18" charset="0"/>
                <a:cs typeface="Times New Roman" pitchFamily="18" charset="0"/>
              </a:rPr>
              <a:t>red</a:t>
            </a:r>
            <a:r>
              <a:rPr lang="it-IT" sz="2400" u="sng" dirty="0" smtClean="0">
                <a:latin typeface="Times New Roman" pitchFamily="18" charset="0"/>
                <a:cs typeface="Times New Roman" pitchFamily="18" charset="0"/>
              </a:rPr>
              <a:t> </a:t>
            </a:r>
            <a:r>
              <a:rPr lang="it-IT" sz="2400" u="sng" dirty="0" err="1" smtClean="0">
                <a:latin typeface="Times New Roman" pitchFamily="18" charset="0"/>
                <a:cs typeface="Times New Roman" pitchFamily="18" charset="0"/>
              </a:rPr>
              <a:t>onion</a:t>
            </a:r>
            <a:r>
              <a:rPr lang="it-IT" sz="2400" u="sng" dirty="0" smtClean="0">
                <a:latin typeface="Times New Roman" pitchFamily="18" charset="0"/>
                <a:cs typeface="Times New Roman" pitchFamily="18" charset="0"/>
              </a:rPr>
              <a:t> and </a:t>
            </a:r>
            <a:r>
              <a:rPr lang="it-IT" sz="2400" u="sng" dirty="0" err="1" smtClean="0">
                <a:latin typeface="Times New Roman" pitchFamily="18" charset="0"/>
                <a:cs typeface="Times New Roman" pitchFamily="18" charset="0"/>
              </a:rPr>
              <a:t>bean</a:t>
            </a:r>
            <a:r>
              <a:rPr lang="it-IT" sz="2400" dirty="0" smtClean="0">
                <a:latin typeface="Times New Roman" pitchFamily="18" charset="0"/>
                <a:cs typeface="Times New Roman" pitchFamily="18" charset="0"/>
              </a:rPr>
              <a:t>)</a:t>
            </a:r>
          </a:p>
          <a:p>
            <a:pPr marL="342900" indent="-342900"/>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2) </a:t>
            </a:r>
            <a:r>
              <a:rPr lang="it-IT" sz="2400" b="1" dirty="0" smtClean="0">
                <a:latin typeface="Times New Roman" pitchFamily="18" charset="0"/>
                <a:cs typeface="Times New Roman" pitchFamily="18" charset="0"/>
              </a:rPr>
              <a:t>In </a:t>
            </a:r>
            <a:r>
              <a:rPr lang="it-IT" sz="2400" b="1" dirty="0" err="1" smtClean="0">
                <a:latin typeface="Times New Roman" pitchFamily="18" charset="0"/>
                <a:cs typeface="Times New Roman" pitchFamily="18" charset="0"/>
              </a:rPr>
              <a:t>pots</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phenotypic</a:t>
            </a:r>
            <a:r>
              <a:rPr lang="it-IT" sz="2400" dirty="0" smtClean="0">
                <a:latin typeface="Times New Roman" pitchFamily="18" charset="0"/>
                <a:cs typeface="Times New Roman" pitchFamily="18" charset="0"/>
              </a:rPr>
              <a:t> and </a:t>
            </a:r>
            <a:r>
              <a:rPr lang="it-IT" sz="2400" dirty="0" err="1" smtClean="0">
                <a:latin typeface="Times New Roman" pitchFamily="18" charset="0"/>
                <a:cs typeface="Times New Roman" pitchFamily="18" charset="0"/>
              </a:rPr>
              <a:t>growth</a:t>
            </a:r>
            <a:r>
              <a:rPr lang="it-IT" sz="2400" dirty="0" smtClean="0">
                <a:latin typeface="Times New Roman" pitchFamily="18" charset="0"/>
                <a:cs typeface="Times New Roman" pitchFamily="18" charset="0"/>
              </a:rPr>
              <a:t> test, in </a:t>
            </a:r>
            <a:r>
              <a:rPr lang="it-IT" sz="2400" dirty="0" err="1" smtClean="0">
                <a:latin typeface="Times New Roman" pitchFamily="18" charset="0"/>
                <a:cs typeface="Times New Roman" pitchFamily="18" charset="0"/>
              </a:rPr>
              <a:t>glass</a:t>
            </a:r>
            <a:r>
              <a:rPr lang="it-IT" sz="2400" dirty="0" smtClean="0">
                <a:latin typeface="Times New Roman" pitchFamily="18" charset="0"/>
                <a:cs typeface="Times New Roman" pitchFamily="18" charset="0"/>
              </a:rPr>
              <a:t> house (</a:t>
            </a:r>
            <a:r>
              <a:rPr lang="it-IT" sz="2400" dirty="0" err="1" smtClean="0">
                <a:latin typeface="Times New Roman" pitchFamily="18" charset="0"/>
                <a:cs typeface="Times New Roman" pitchFamily="18" charset="0"/>
              </a:rPr>
              <a:t>red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onion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bean</a:t>
            </a:r>
            <a:r>
              <a:rPr lang="it-IT" sz="2400" dirty="0" smtClean="0">
                <a:latin typeface="Times New Roman" pitchFamily="18" charset="0"/>
                <a:cs typeface="Times New Roman" pitchFamily="18" charset="0"/>
              </a:rPr>
              <a:t> and cayenne </a:t>
            </a:r>
            <a:r>
              <a:rPr lang="it-IT" sz="2400" dirty="0" err="1" smtClean="0">
                <a:latin typeface="Times New Roman" pitchFamily="18" charset="0"/>
                <a:cs typeface="Times New Roman" pitchFamily="18" charset="0"/>
              </a:rPr>
              <a:t>red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pepper</a:t>
            </a:r>
            <a:r>
              <a:rPr lang="it-IT" sz="2400" dirty="0" smtClean="0">
                <a:latin typeface="Times New Roman" pitchFamily="18" charset="0"/>
                <a:cs typeface="Times New Roman" pitchFamily="18" charset="0"/>
              </a:rPr>
              <a:t>).</a:t>
            </a:r>
          </a:p>
          <a:p>
            <a:endParaRPr lang="it-IT" dirty="0"/>
          </a:p>
        </p:txBody>
      </p:sp>
      <p:sp>
        <p:nvSpPr>
          <p:cNvPr id="4" name="CasellaDiTesto 3"/>
          <p:cNvSpPr txBox="1"/>
          <p:nvPr/>
        </p:nvSpPr>
        <p:spPr>
          <a:xfrm>
            <a:off x="166998" y="785794"/>
            <a:ext cx="8762720" cy="4154984"/>
          </a:xfrm>
          <a:prstGeom prst="rect">
            <a:avLst/>
          </a:prstGeom>
          <a:solidFill>
            <a:schemeClr val="accent2">
              <a:lumMod val="20000"/>
              <a:lumOff val="80000"/>
            </a:schemeClr>
          </a:solidFill>
        </p:spPr>
        <p:txBody>
          <a:bodyPr wrap="square" rtlCol="0">
            <a:spAutoFit/>
          </a:bodyPr>
          <a:lstStyle/>
          <a:p>
            <a:pPr algn="ctr"/>
            <a:r>
              <a:rPr lang="it-IT" sz="2400" b="1" i="1" dirty="0" smtClean="0">
                <a:latin typeface="Times New Roman" pitchFamily="18" charset="0"/>
                <a:cs typeface="Times New Roman" pitchFamily="18" charset="0"/>
              </a:rPr>
              <a:t>In Vitro </a:t>
            </a:r>
            <a:r>
              <a:rPr lang="it-IT" sz="2400" b="1" dirty="0" err="1" smtClean="0">
                <a:latin typeface="Times New Roman" pitchFamily="18" charset="0"/>
                <a:cs typeface="Times New Roman" pitchFamily="18" charset="0"/>
              </a:rPr>
              <a:t>experiments</a:t>
            </a:r>
            <a:r>
              <a:rPr lang="it-IT" sz="2400" b="1" dirty="0" smtClean="0">
                <a:latin typeface="Times New Roman" pitchFamily="18" charset="0"/>
                <a:cs typeface="Times New Roman" pitchFamily="18" charset="0"/>
              </a:rPr>
              <a:t> </a:t>
            </a:r>
          </a:p>
          <a:p>
            <a:pPr>
              <a:lnSpc>
                <a:spcPct val="200000"/>
              </a:lnSpc>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Germination</a:t>
            </a:r>
            <a:r>
              <a:rPr lang="it-IT" sz="2400" dirty="0" smtClean="0">
                <a:latin typeface="Times New Roman" pitchFamily="18" charset="0"/>
                <a:cs typeface="Times New Roman" pitchFamily="18" charset="0"/>
              </a:rPr>
              <a:t> in </a:t>
            </a:r>
            <a:r>
              <a:rPr lang="it-IT" sz="2400" dirty="0" err="1" smtClean="0">
                <a:latin typeface="Times New Roman" pitchFamily="18" charset="0"/>
                <a:cs typeface="Times New Roman" pitchFamily="18" charset="0"/>
              </a:rPr>
              <a:t>petri</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dishes</a:t>
            </a:r>
            <a:r>
              <a:rPr lang="it-IT" sz="2400" dirty="0" smtClean="0">
                <a:latin typeface="Times New Roman" pitchFamily="18" charset="0"/>
                <a:cs typeface="Times New Roman" pitchFamily="18" charset="0"/>
              </a:rPr>
              <a:t> in </a:t>
            </a:r>
            <a:r>
              <a:rPr lang="it-IT" sz="2400" dirty="0" err="1" smtClean="0">
                <a:latin typeface="Times New Roman" pitchFamily="18" charset="0"/>
                <a:cs typeface="Times New Roman" pitchFamily="18" charset="0"/>
              </a:rPr>
              <a:t>growth</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chamber</a:t>
            </a:r>
            <a:r>
              <a:rPr lang="it-IT" sz="2400" dirty="0" smtClean="0">
                <a:latin typeface="Times New Roman" pitchFamily="18" charset="0"/>
                <a:cs typeface="Times New Roman" pitchFamily="18" charset="0"/>
              </a:rPr>
              <a:t> at 25°C and 70% </a:t>
            </a:r>
            <a:r>
              <a:rPr lang="it-IT" sz="2400" dirty="0" err="1" smtClean="0">
                <a:latin typeface="Times New Roman" pitchFamily="18" charset="0"/>
                <a:cs typeface="Times New Roman" pitchFamily="18" charset="0"/>
              </a:rPr>
              <a:t>humidity</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onion</a:t>
            </a:r>
            <a:r>
              <a:rPr lang="it-IT" sz="2400" dirty="0" smtClean="0">
                <a:latin typeface="Times New Roman" pitchFamily="18" charset="0"/>
                <a:cs typeface="Times New Roman" pitchFamily="18" charset="0"/>
              </a:rPr>
              <a:t> and </a:t>
            </a:r>
            <a:r>
              <a:rPr lang="it-IT" sz="2400" dirty="0" err="1" smtClean="0">
                <a:latin typeface="Times New Roman" pitchFamily="18" charset="0"/>
                <a:cs typeface="Times New Roman" pitchFamily="18" charset="0"/>
              </a:rPr>
              <a:t>bean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with</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sulfur-bentonite</a:t>
            </a:r>
            <a:r>
              <a:rPr lang="it-IT" sz="2400" dirty="0" smtClean="0">
                <a:latin typeface="Times New Roman" pitchFamily="18" charset="0"/>
                <a:cs typeface="Times New Roman" pitchFamily="18" charset="0"/>
              </a:rPr>
              <a:t> + </a:t>
            </a:r>
            <a:r>
              <a:rPr lang="it-IT" sz="2400" dirty="0" err="1" smtClean="0">
                <a:latin typeface="Times New Roman" pitchFamily="18" charset="0"/>
                <a:cs typeface="Times New Roman" pitchFamily="18" charset="0"/>
              </a:rPr>
              <a:t>orange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waste</a:t>
            </a:r>
            <a:r>
              <a:rPr lang="it-IT" sz="2400" dirty="0" smtClean="0">
                <a:latin typeface="Times New Roman" pitchFamily="18" charset="0"/>
                <a:cs typeface="Times New Roman" pitchFamily="18" charset="0"/>
              </a:rPr>
              <a:t> “A”; </a:t>
            </a:r>
            <a:r>
              <a:rPr lang="it-IT" sz="2400" dirty="0" err="1" smtClean="0">
                <a:latin typeface="Times New Roman" pitchFamily="18" charset="0"/>
                <a:cs typeface="Times New Roman" pitchFamily="18" charset="0"/>
              </a:rPr>
              <a:t>sulfur-bentonite</a:t>
            </a:r>
            <a:r>
              <a:rPr lang="it-IT" sz="2400" dirty="0" smtClean="0">
                <a:latin typeface="Times New Roman" pitchFamily="18" charset="0"/>
                <a:cs typeface="Times New Roman" pitchFamily="18" charset="0"/>
              </a:rPr>
              <a:t>  + olive </a:t>
            </a:r>
            <a:r>
              <a:rPr lang="it-IT" sz="2400" dirty="0" err="1" smtClean="0">
                <a:latin typeface="Times New Roman" pitchFamily="18" charset="0"/>
                <a:cs typeface="Times New Roman" pitchFamily="18" charset="0"/>
              </a:rPr>
              <a:t>waste</a:t>
            </a:r>
            <a:r>
              <a:rPr lang="it-IT" sz="2400" dirty="0" smtClean="0">
                <a:latin typeface="Times New Roman" pitchFamily="18" charset="0"/>
                <a:cs typeface="Times New Roman" pitchFamily="18" charset="0"/>
              </a:rPr>
              <a:t> “B”; </a:t>
            </a:r>
            <a:r>
              <a:rPr lang="it-IT" sz="2400" dirty="0" err="1" smtClean="0">
                <a:latin typeface="Times New Roman" pitchFamily="18" charset="0"/>
                <a:cs typeface="Times New Roman" pitchFamily="18" charset="0"/>
              </a:rPr>
              <a:t>sulfur</a:t>
            </a:r>
            <a:r>
              <a:rPr lang="it-IT" sz="2400" dirty="0" smtClean="0">
                <a:latin typeface="Times New Roman" pitchFamily="18" charset="0"/>
                <a:cs typeface="Times New Roman" pitchFamily="18" charset="0"/>
              </a:rPr>
              <a:t> -bentonite “C” at the </a:t>
            </a:r>
            <a:r>
              <a:rPr lang="it-IT" sz="2400" dirty="0" err="1" smtClean="0">
                <a:latin typeface="Times New Roman" pitchFamily="18" charset="0"/>
                <a:cs typeface="Times New Roman" pitchFamily="18" charset="0"/>
              </a:rPr>
              <a:t>concentrations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of</a:t>
            </a:r>
            <a:r>
              <a:rPr lang="it-IT" sz="2400" dirty="0" smtClean="0">
                <a:latin typeface="Times New Roman" pitchFamily="18" charset="0"/>
                <a:cs typeface="Times New Roman" pitchFamily="18" charset="0"/>
              </a:rPr>
              <a:t> 1.66; 1.32; 0.88; 0.44; 0.22;  0.11 g l</a:t>
            </a:r>
            <a:r>
              <a:rPr lang="it-IT" sz="2400" baseline="30000" dirty="0" smtClean="0">
                <a:latin typeface="Times New Roman" pitchFamily="18" charset="0"/>
                <a:cs typeface="Times New Roman" pitchFamily="18" charset="0"/>
              </a:rPr>
              <a:t>-1</a:t>
            </a:r>
            <a:r>
              <a:rPr lang="it-IT" sz="2400" dirty="0" smtClean="0">
                <a:latin typeface="Times New Roman" pitchFamily="18" charset="0"/>
                <a:cs typeface="Times New Roman" pitchFamily="18" charset="0"/>
              </a:rPr>
              <a:t>  and </a:t>
            </a:r>
            <a:r>
              <a:rPr lang="it-IT" sz="2400" dirty="0" err="1" smtClean="0">
                <a:latin typeface="Times New Roman" pitchFamily="18" charset="0"/>
                <a:cs typeface="Times New Roman" pitchFamily="18" charset="0"/>
              </a:rPr>
              <a:t>control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distilled</a:t>
            </a:r>
            <a:r>
              <a:rPr lang="it-IT" sz="2400" dirty="0" smtClean="0">
                <a:latin typeface="Times New Roman" pitchFamily="18" charset="0"/>
                <a:cs typeface="Times New Roman" pitchFamily="18" charset="0"/>
              </a:rPr>
              <a:t> water.”</a:t>
            </a:r>
            <a:endParaRPr lang="it-IT" sz="24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73280"/>
          <a:ext cx="9144000" cy="6688091"/>
        </p:xfrm>
        <a:graphic>
          <a:graphicData uri="http://schemas.openxmlformats.org/drawingml/2006/table">
            <a:tbl>
              <a:tblPr>
                <a:tableStyleId>{2D5ABB26-0587-4C30-8999-92F81FD0307C}</a:tableStyleId>
              </a:tblPr>
              <a:tblGrid>
                <a:gridCol w="1590261"/>
                <a:gridCol w="1590261"/>
                <a:gridCol w="2146852"/>
                <a:gridCol w="1908313"/>
                <a:gridCol w="1908313"/>
              </a:tblGrid>
              <a:tr h="693860">
                <a:tc>
                  <a:txBody>
                    <a:bodyPr/>
                    <a:lstStyle/>
                    <a:p>
                      <a:pPr algn="ctr">
                        <a:lnSpc>
                          <a:spcPct val="115000"/>
                        </a:lnSpc>
                        <a:spcAft>
                          <a:spcPts val="0"/>
                        </a:spcAft>
                      </a:pPr>
                      <a:r>
                        <a:rPr lang="it-IT" sz="1800" b="1" u="sng" dirty="0">
                          <a:latin typeface="Times New Roman" pitchFamily="18" charset="0"/>
                          <a:cs typeface="Times New Roman" pitchFamily="18" charset="0"/>
                        </a:rPr>
                        <a:t>Red </a:t>
                      </a:r>
                      <a:r>
                        <a:rPr lang="it-IT" sz="1800" b="1" u="sng" dirty="0" err="1">
                          <a:latin typeface="Times New Roman" pitchFamily="18" charset="0"/>
                          <a:cs typeface="Times New Roman" pitchFamily="18" charset="0"/>
                        </a:rPr>
                        <a:t>Onion</a:t>
                      </a:r>
                      <a:endParaRPr lang="it-IT" sz="1800" b="1" u="sng" dirty="0">
                        <a:latin typeface="Times New Roman" pitchFamily="18" charset="0"/>
                        <a:ea typeface="Calibri"/>
                        <a:cs typeface="Times New Roman" pitchFamily="18" charset="0"/>
                      </a:endParaRPr>
                    </a:p>
                  </a:txBody>
                  <a:tcPr marL="26028" marR="260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Treatment</a:t>
                      </a:r>
                      <a:endParaRPr lang="it-IT" sz="1800" dirty="0">
                        <a:latin typeface="Times New Roman" pitchFamily="18" charset="0"/>
                        <a:ea typeface="Calibri"/>
                        <a:cs typeface="Times New Roman" pitchFamily="18" charset="0"/>
                      </a:endParaRPr>
                    </a:p>
                  </a:txBody>
                  <a:tcPr marL="26028" marR="26028" marT="0" marB="0">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err="1">
                          <a:latin typeface="Times New Roman" pitchFamily="18" charset="0"/>
                          <a:cs typeface="Times New Roman" pitchFamily="18" charset="0"/>
                        </a:rPr>
                        <a:t>Germination</a:t>
                      </a:r>
                      <a:endParaRPr lang="it-IT" sz="1800" dirty="0">
                        <a:latin typeface="Times New Roman" pitchFamily="18" charset="0"/>
                        <a:cs typeface="Times New Roman" pitchFamily="18" charset="0"/>
                      </a:endParaRPr>
                    </a:p>
                    <a:p>
                      <a:pPr algn="ctr">
                        <a:lnSpc>
                          <a:spcPct val="115000"/>
                        </a:lnSpc>
                        <a:spcAft>
                          <a:spcPts val="0"/>
                        </a:spcAft>
                      </a:pPr>
                      <a:r>
                        <a:rPr lang="it-IT" sz="1800" dirty="0">
                          <a:latin typeface="Times New Roman" pitchFamily="18" charset="0"/>
                          <a:cs typeface="Times New Roman" pitchFamily="18" charset="0"/>
                        </a:rPr>
                        <a:t>%</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err="1">
                          <a:latin typeface="Times New Roman" pitchFamily="18" charset="0"/>
                          <a:cs typeface="Times New Roman" pitchFamily="18" charset="0"/>
                        </a:rPr>
                        <a:t>Radicle</a:t>
                      </a:r>
                      <a:endParaRPr lang="it-IT" sz="1800" dirty="0">
                        <a:latin typeface="Times New Roman" pitchFamily="18" charset="0"/>
                        <a:cs typeface="Times New Roman" pitchFamily="18" charset="0"/>
                      </a:endParaRPr>
                    </a:p>
                    <a:p>
                      <a:pPr algn="ctr">
                        <a:lnSpc>
                          <a:spcPct val="115000"/>
                        </a:lnSpc>
                        <a:spcAft>
                          <a:spcPts val="0"/>
                        </a:spcAft>
                      </a:pPr>
                      <a:r>
                        <a:rPr lang="it-IT" sz="1800" dirty="0">
                          <a:latin typeface="Times New Roman" pitchFamily="18" charset="0"/>
                          <a:cs typeface="Times New Roman" pitchFamily="18" charset="0"/>
                        </a:rPr>
                        <a:t>cm</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err="1">
                          <a:latin typeface="Times New Roman" pitchFamily="18" charset="0"/>
                          <a:cs typeface="Times New Roman" pitchFamily="18" charset="0"/>
                        </a:rPr>
                        <a:t>Shoot</a:t>
                      </a:r>
                      <a:endParaRPr lang="it-IT" sz="1800" dirty="0">
                        <a:latin typeface="Times New Roman" pitchFamily="18" charset="0"/>
                        <a:cs typeface="Times New Roman" pitchFamily="18" charset="0"/>
                      </a:endParaRPr>
                    </a:p>
                    <a:p>
                      <a:pPr algn="ctr">
                        <a:lnSpc>
                          <a:spcPct val="115000"/>
                        </a:lnSpc>
                        <a:spcAft>
                          <a:spcPts val="0"/>
                        </a:spcAft>
                      </a:pPr>
                      <a:r>
                        <a:rPr lang="it-IT" sz="1800" dirty="0">
                          <a:latin typeface="Times New Roman" pitchFamily="18" charset="0"/>
                          <a:cs typeface="Times New Roman" pitchFamily="18" charset="0"/>
                        </a:rPr>
                        <a:t>cm</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r>
              <a:tr h="315807">
                <a:tc>
                  <a:txBody>
                    <a:bodyPr/>
                    <a:lstStyle/>
                    <a:p>
                      <a:pPr algn="ctr">
                        <a:lnSpc>
                          <a:spcPct val="115000"/>
                        </a:lnSpc>
                        <a:spcAft>
                          <a:spcPts val="0"/>
                        </a:spcAft>
                      </a:pPr>
                      <a:r>
                        <a:rPr lang="it-IT" sz="1800" dirty="0" err="1">
                          <a:latin typeface="Times New Roman" pitchFamily="18" charset="0"/>
                          <a:cs typeface="Times New Roman" pitchFamily="18" charset="0"/>
                        </a:rPr>
                        <a:t>Control</a:t>
                      </a:r>
                      <a:endParaRPr lang="it-IT" sz="1800" b="1" dirty="0">
                        <a:latin typeface="Times New Roman" pitchFamily="18" charset="0"/>
                        <a:ea typeface="Calibri"/>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water</a:t>
                      </a:r>
                      <a:endParaRPr lang="it-IT" sz="1800" dirty="0">
                        <a:latin typeface="Times New Roman" pitchFamily="18" charset="0"/>
                        <a:ea typeface="Calibri"/>
                        <a:cs typeface="Times New Roman"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1.5</a:t>
                      </a:r>
                      <a:r>
                        <a:rPr lang="it-IT" sz="1800" baseline="30000" dirty="0">
                          <a:latin typeface="Times New Roman" pitchFamily="18" charset="0"/>
                          <a:cs typeface="Times New Roman" pitchFamily="18" charset="0"/>
                        </a:rPr>
                        <a:t>f</a:t>
                      </a:r>
                      <a:endParaRPr lang="it-IT" sz="1800" dirty="0">
                        <a:latin typeface="Times New Roman" pitchFamily="18" charset="0"/>
                        <a:ea typeface="Calibri"/>
                        <a:cs typeface="Times New Roman"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3.0</a:t>
                      </a:r>
                      <a:r>
                        <a:rPr lang="it-IT" sz="1800" baseline="30000" dirty="0">
                          <a:latin typeface="Times New Roman" pitchFamily="18" charset="0"/>
                          <a:cs typeface="Times New Roman" pitchFamily="18" charset="0"/>
                        </a:rPr>
                        <a:t>e</a:t>
                      </a:r>
                      <a:endParaRPr lang="it-IT" sz="1800" dirty="0">
                        <a:latin typeface="Times New Roman" pitchFamily="18" charset="0"/>
                        <a:ea typeface="Calibri"/>
                        <a:cs typeface="Times New Roman" pitchFamily="18"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256765">
                <a:tc>
                  <a:txBody>
                    <a:bodyPr/>
                    <a:lstStyle/>
                    <a:p>
                      <a:pPr algn="ctr">
                        <a:lnSpc>
                          <a:spcPct val="115000"/>
                        </a:lnSpc>
                        <a:spcAft>
                          <a:spcPts val="0"/>
                        </a:spcAft>
                      </a:pPr>
                      <a:endParaRPr lang="it-IT" sz="1800" b="1" dirty="0">
                        <a:solidFill>
                          <a:srgbClr val="000000"/>
                        </a:solidFill>
                        <a:latin typeface="Times New Roman" pitchFamily="18" charset="0"/>
                        <a:ea typeface="Times New Roman"/>
                        <a:cs typeface="Times New Roman" pitchFamily="18" charset="0"/>
                      </a:endParaRPr>
                    </a:p>
                  </a:txBody>
                  <a:tcPr marL="26028" marR="260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0.11</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3.2</a:t>
                      </a:r>
                      <a:r>
                        <a:rPr lang="it-IT" sz="1800" baseline="30000" dirty="0" smtClean="0">
                          <a:latin typeface="Times New Roman" pitchFamily="18" charset="0"/>
                          <a:cs typeface="Times New Roman" pitchFamily="18" charset="0"/>
                        </a:rPr>
                        <a:t>b</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4.2</a:t>
                      </a:r>
                      <a:r>
                        <a:rPr lang="it-IT" sz="1800" baseline="30000" dirty="0" smtClean="0">
                          <a:latin typeface="Times New Roman" pitchFamily="18" charset="0"/>
                          <a:cs typeface="Times New Roman" pitchFamily="18" charset="0"/>
                        </a:rPr>
                        <a:t>b</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r>
              <a:tr h="256765">
                <a:tc rowSpan="5">
                  <a:txBody>
                    <a:bodyPr/>
                    <a:lstStyle/>
                    <a:p>
                      <a:pPr algn="ctr">
                        <a:lnSpc>
                          <a:spcPct val="115000"/>
                        </a:lnSpc>
                        <a:spcAft>
                          <a:spcPts val="0"/>
                        </a:spcAft>
                      </a:pPr>
                      <a:r>
                        <a:rPr lang="it-IT" sz="1800" dirty="0">
                          <a:latin typeface="Times New Roman" pitchFamily="18" charset="0"/>
                          <a:cs typeface="Times New Roman" pitchFamily="18" charset="0"/>
                        </a:rPr>
                        <a:t>A</a:t>
                      </a:r>
                      <a:endParaRPr lang="it-IT" sz="1800" b="1" dirty="0">
                        <a:latin typeface="Times New Roman" pitchFamily="18" charset="0"/>
                        <a:ea typeface="Calibri"/>
                        <a:cs typeface="Times New Roman" pitchFamily="18" charset="0"/>
                      </a:endParaRPr>
                    </a:p>
                  </a:txBody>
                  <a:tcPr marL="26028" marR="26028"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0.22</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4.5</a:t>
                      </a:r>
                      <a:r>
                        <a:rPr lang="it-IT" sz="1800" baseline="30000" dirty="0" smtClean="0">
                          <a:latin typeface="Times New Roman" pitchFamily="18" charset="0"/>
                          <a:cs typeface="Times New Roman" pitchFamily="18" charset="0"/>
                        </a:rPr>
                        <a:t>a</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4.3</a:t>
                      </a:r>
                      <a:r>
                        <a:rPr lang="it-IT" sz="1800" baseline="30000" dirty="0" smtClean="0">
                          <a:latin typeface="Times New Roman" pitchFamily="18" charset="0"/>
                          <a:cs typeface="Times New Roman" pitchFamily="18" charset="0"/>
                        </a:rPr>
                        <a:t>b</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0.44</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4.6</a:t>
                      </a:r>
                      <a:r>
                        <a:rPr lang="it-IT" sz="1800" baseline="30000" dirty="0" smtClean="0">
                          <a:latin typeface="Times New Roman" pitchFamily="18" charset="0"/>
                          <a:cs typeface="Times New Roman" pitchFamily="18" charset="0"/>
                        </a:rPr>
                        <a:t>a</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4.4</a:t>
                      </a:r>
                      <a:r>
                        <a:rPr lang="it-IT" sz="1800" baseline="30000" dirty="0" smtClean="0">
                          <a:latin typeface="Times New Roman" pitchFamily="18" charset="0"/>
                          <a:cs typeface="Times New Roman" pitchFamily="18" charset="0"/>
                        </a:rPr>
                        <a:t> b</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0.88</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4.7</a:t>
                      </a:r>
                      <a:r>
                        <a:rPr lang="it-IT" sz="1800" baseline="30000" dirty="0" smtClean="0">
                          <a:latin typeface="Times New Roman" pitchFamily="18" charset="0"/>
                          <a:cs typeface="Times New Roman" pitchFamily="18" charset="0"/>
                        </a:rPr>
                        <a:t>a </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4.7</a:t>
                      </a:r>
                      <a:r>
                        <a:rPr lang="it-IT" sz="1800" baseline="30000" dirty="0" smtClean="0">
                          <a:latin typeface="Times New Roman" pitchFamily="18" charset="0"/>
                          <a:cs typeface="Times New Roman" pitchFamily="18" charset="0"/>
                        </a:rPr>
                        <a:t> a</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1.32</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80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2.0</a:t>
                      </a:r>
                      <a:r>
                        <a:rPr lang="it-IT" sz="1800" baseline="30000" dirty="0" smtClean="0">
                          <a:latin typeface="Times New Roman" pitchFamily="18" charset="0"/>
                          <a:cs typeface="Times New Roman" pitchFamily="18" charset="0"/>
                        </a:rPr>
                        <a:t>c </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2.9</a:t>
                      </a:r>
                      <a:r>
                        <a:rPr lang="it-IT" sz="1800" baseline="30000" dirty="0" smtClean="0">
                          <a:latin typeface="Times New Roman" pitchFamily="18" charset="0"/>
                          <a:cs typeface="Times New Roman" pitchFamily="18" charset="0"/>
                        </a:rPr>
                        <a:t>d</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1.66</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68</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1.4</a:t>
                      </a:r>
                      <a:r>
                        <a:rPr lang="it-IT" sz="1800" baseline="30000" dirty="0" smtClean="0">
                          <a:latin typeface="Times New Roman" pitchFamily="18" charset="0"/>
                          <a:cs typeface="Times New Roman" pitchFamily="18" charset="0"/>
                        </a:rPr>
                        <a:t>d</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2.9</a:t>
                      </a:r>
                      <a:r>
                        <a:rPr lang="it-IT" sz="1800" baseline="30000" dirty="0" smtClean="0">
                          <a:latin typeface="Times New Roman" pitchFamily="18" charset="0"/>
                          <a:cs typeface="Times New Roman" pitchFamily="18" charset="0"/>
                        </a:rPr>
                        <a:t>d</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256765">
                <a:tc rowSpan="6">
                  <a:txBody>
                    <a:bodyPr/>
                    <a:lstStyle/>
                    <a:p>
                      <a:pPr algn="ctr">
                        <a:lnSpc>
                          <a:spcPct val="115000"/>
                        </a:lnSpc>
                        <a:spcAft>
                          <a:spcPts val="0"/>
                        </a:spcAft>
                      </a:pPr>
                      <a:r>
                        <a:rPr lang="it-IT" sz="1800" dirty="0">
                          <a:latin typeface="Times New Roman" pitchFamily="18" charset="0"/>
                          <a:cs typeface="Times New Roman" pitchFamily="18" charset="0"/>
                        </a:rPr>
                        <a:t>B</a:t>
                      </a:r>
                      <a:endParaRPr lang="it-IT" sz="1800" b="1" dirty="0">
                        <a:latin typeface="Times New Roman" pitchFamily="18" charset="0"/>
                        <a:ea typeface="Calibri"/>
                        <a:cs typeface="Times New Roman" pitchFamily="18" charset="0"/>
                      </a:endParaRPr>
                    </a:p>
                  </a:txBody>
                  <a:tcPr marL="26028" marR="260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0.11</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90</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2.2</a:t>
                      </a:r>
                      <a:r>
                        <a:rPr lang="it-IT" sz="1800" baseline="30000" dirty="0" smtClean="0">
                          <a:latin typeface="Times New Roman" pitchFamily="18" charset="0"/>
                          <a:cs typeface="Times New Roman" pitchFamily="18" charset="0"/>
                        </a:rPr>
                        <a:t>°</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3.7</a:t>
                      </a:r>
                      <a:r>
                        <a:rPr lang="it-IT" sz="1800" baseline="30000" dirty="0" smtClean="0">
                          <a:latin typeface="Times New Roman" pitchFamily="18" charset="0"/>
                          <a:cs typeface="Times New Roman" pitchFamily="18" charset="0"/>
                        </a:rPr>
                        <a:t>c</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0.22</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2.5</a:t>
                      </a:r>
                      <a:r>
                        <a:rPr lang="it-IT" sz="1800" baseline="30000" dirty="0" smtClean="0">
                          <a:latin typeface="Times New Roman" pitchFamily="18" charset="0"/>
                          <a:cs typeface="Times New Roman" pitchFamily="18" charset="0"/>
                        </a:rPr>
                        <a:t>d</a:t>
                      </a:r>
                      <a:endParaRPr lang="it-IT" sz="1800" baseline="300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3.7</a:t>
                      </a:r>
                      <a:r>
                        <a:rPr lang="it-IT" sz="1800" baseline="30000" dirty="0" smtClean="0">
                          <a:latin typeface="Times New Roman" pitchFamily="18" charset="0"/>
                          <a:cs typeface="Times New Roman" pitchFamily="18" charset="0"/>
                        </a:rPr>
                        <a:t>c</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0.44</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3.0</a:t>
                      </a:r>
                      <a:r>
                        <a:rPr lang="it-IT" sz="1800" baseline="30000" dirty="0" smtClean="0">
                          <a:latin typeface="Times New Roman" pitchFamily="18" charset="0"/>
                          <a:cs typeface="Times New Roman" pitchFamily="18" charset="0"/>
                        </a:rPr>
                        <a:t>c</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3.7</a:t>
                      </a:r>
                      <a:r>
                        <a:rPr lang="it-IT" sz="1800" baseline="30000" dirty="0">
                          <a:latin typeface="Times New Roman" pitchFamily="18" charset="0"/>
                          <a:cs typeface="Times New Roman" pitchFamily="18" charset="0"/>
                        </a:rPr>
                        <a:t>c</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0.88</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3.5</a:t>
                      </a:r>
                      <a:r>
                        <a:rPr lang="it-IT" sz="1800" baseline="30000" dirty="0" smtClean="0">
                          <a:latin typeface="Times New Roman" pitchFamily="18" charset="0"/>
                          <a:cs typeface="Times New Roman" pitchFamily="18" charset="0"/>
                        </a:rPr>
                        <a:t>b</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3.8</a:t>
                      </a:r>
                      <a:r>
                        <a:rPr lang="it-IT" sz="1800" baseline="30000" dirty="0">
                          <a:latin typeface="Times New Roman" pitchFamily="18" charset="0"/>
                          <a:cs typeface="Times New Roman" pitchFamily="18" charset="0"/>
                        </a:rPr>
                        <a:t>c</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1.32</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76</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1.9</a:t>
                      </a:r>
                      <a:r>
                        <a:rPr lang="it-IT" sz="1800" baseline="30000" dirty="0" smtClean="0">
                          <a:latin typeface="Times New Roman" pitchFamily="18" charset="0"/>
                          <a:cs typeface="Times New Roman" pitchFamily="18" charset="0"/>
                        </a:rPr>
                        <a:t>c</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3.5</a:t>
                      </a:r>
                      <a:r>
                        <a:rPr lang="it-IT" sz="1800" baseline="30000" dirty="0" smtClean="0">
                          <a:latin typeface="Times New Roman" pitchFamily="18" charset="0"/>
                          <a:cs typeface="Times New Roman" pitchFamily="18" charset="0"/>
                        </a:rPr>
                        <a:t>d</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1.66</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61</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1.5</a:t>
                      </a:r>
                      <a:r>
                        <a:rPr lang="it-IT" sz="1800" baseline="30000" dirty="0" smtClean="0">
                          <a:latin typeface="Times New Roman" pitchFamily="18" charset="0"/>
                          <a:cs typeface="Times New Roman" pitchFamily="18" charset="0"/>
                        </a:rPr>
                        <a:t>f</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3.0</a:t>
                      </a:r>
                      <a:r>
                        <a:rPr lang="it-IT" sz="1800" baseline="30000" dirty="0" smtClean="0">
                          <a:latin typeface="Times New Roman" pitchFamily="18" charset="0"/>
                          <a:cs typeface="Times New Roman" pitchFamily="18" charset="0"/>
                        </a:rPr>
                        <a:t>e </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256765">
                <a:tc rowSpan="6">
                  <a:txBody>
                    <a:bodyPr/>
                    <a:lstStyle/>
                    <a:p>
                      <a:pPr algn="ctr">
                        <a:lnSpc>
                          <a:spcPct val="115000"/>
                        </a:lnSpc>
                        <a:spcAft>
                          <a:spcPts val="0"/>
                        </a:spcAft>
                      </a:pPr>
                      <a:r>
                        <a:rPr lang="it-IT" sz="1800" dirty="0">
                          <a:latin typeface="Times New Roman" pitchFamily="18" charset="0"/>
                          <a:cs typeface="Times New Roman" pitchFamily="18" charset="0"/>
                        </a:rPr>
                        <a:t>C</a:t>
                      </a:r>
                      <a:endParaRPr lang="it-IT" sz="1800" b="1" dirty="0">
                        <a:latin typeface="Times New Roman" pitchFamily="18" charset="0"/>
                        <a:ea typeface="Calibri"/>
                        <a:cs typeface="Times New Roman" pitchFamily="18" charset="0"/>
                      </a:endParaRPr>
                    </a:p>
                  </a:txBody>
                  <a:tcPr marL="26028" marR="260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0.11</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0.9</a:t>
                      </a:r>
                      <a:r>
                        <a:rPr lang="it-IT" sz="1800" baseline="30000" dirty="0" smtClean="0">
                          <a:latin typeface="Times New Roman" pitchFamily="18" charset="0"/>
                          <a:cs typeface="Times New Roman" pitchFamily="18" charset="0"/>
                        </a:rPr>
                        <a:t>h</a:t>
                      </a:r>
                      <a:endParaRPr lang="it-IT" sz="1800" dirty="0" smtClean="0">
                        <a:latin typeface="Times New Roman" pitchFamily="18" charset="0"/>
                        <a:ea typeface="Calibri"/>
                        <a:cs typeface="Times New Roman" pitchFamily="18" charset="0"/>
                      </a:endParaRPr>
                    </a:p>
                  </a:txBody>
                  <a:tcPr marL="26028" marR="26028"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1.6</a:t>
                      </a:r>
                      <a:r>
                        <a:rPr lang="it-IT" sz="1800" baseline="30000" dirty="0" smtClean="0">
                          <a:latin typeface="Times New Roman" pitchFamily="18" charset="0"/>
                          <a:cs typeface="Times New Roman" pitchFamily="18" charset="0"/>
                        </a:rPr>
                        <a:t>f</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0.22</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1.2</a:t>
                      </a:r>
                      <a:r>
                        <a:rPr lang="it-IT" sz="1800" baseline="30000" dirty="0" smtClean="0">
                          <a:latin typeface="Times New Roman" pitchFamily="18" charset="0"/>
                          <a:cs typeface="Times New Roman" pitchFamily="18" charset="0"/>
                        </a:rPr>
                        <a:t>g</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1.6</a:t>
                      </a:r>
                      <a:r>
                        <a:rPr lang="it-IT" sz="1800" baseline="30000" dirty="0" smtClean="0">
                          <a:latin typeface="Times New Roman" pitchFamily="18" charset="0"/>
                          <a:cs typeface="Times New Roman" pitchFamily="18" charset="0"/>
                        </a:rPr>
                        <a:t>f</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0.44</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0.8</a:t>
                      </a:r>
                      <a:r>
                        <a:rPr lang="it-IT" sz="1800" baseline="30000" dirty="0">
                          <a:latin typeface="Times New Roman" pitchFamily="18" charset="0"/>
                          <a:cs typeface="Times New Roman" pitchFamily="18" charset="0"/>
                        </a:rPr>
                        <a:t>i</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1.6</a:t>
                      </a:r>
                      <a:r>
                        <a:rPr lang="it-IT" sz="1800" baseline="30000" dirty="0">
                          <a:latin typeface="Times New Roman" pitchFamily="18" charset="0"/>
                          <a:cs typeface="Times New Roman" pitchFamily="18" charset="0"/>
                        </a:rPr>
                        <a:t>f</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0.88</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100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0.8</a:t>
                      </a:r>
                      <a:r>
                        <a:rPr lang="it-IT" sz="1800" baseline="30000" dirty="0">
                          <a:latin typeface="Times New Roman" pitchFamily="18" charset="0"/>
                          <a:cs typeface="Times New Roman" pitchFamily="18" charset="0"/>
                        </a:rPr>
                        <a:t>i</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a:latin typeface="Times New Roman" pitchFamily="18" charset="0"/>
                          <a:cs typeface="Times New Roman" pitchFamily="18" charset="0"/>
                        </a:rPr>
                        <a:t>1.6</a:t>
                      </a:r>
                      <a:r>
                        <a:rPr lang="it-IT" sz="1800" baseline="30000" dirty="0">
                          <a:latin typeface="Times New Roman" pitchFamily="18" charset="0"/>
                          <a:cs typeface="Times New Roman" pitchFamily="18" charset="0"/>
                        </a:rPr>
                        <a:t>f</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56765">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1.32</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50</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0.8</a:t>
                      </a:r>
                      <a:r>
                        <a:rPr lang="it-IT" sz="1800" baseline="30000" dirty="0" smtClean="0">
                          <a:latin typeface="Times New Roman" pitchFamily="18" charset="0"/>
                          <a:cs typeface="Times New Roman" pitchFamily="18" charset="0"/>
                        </a:rPr>
                        <a:t>i </a:t>
                      </a:r>
                      <a:endParaRPr lang="it-IT" sz="1800" dirty="0">
                        <a:latin typeface="Times New Roman" pitchFamily="18" charset="0"/>
                        <a:ea typeface="Calibri"/>
                        <a:cs typeface="Times New Roman" pitchFamily="18" charset="0"/>
                      </a:endParaRPr>
                    </a:p>
                  </a:txBody>
                  <a:tcPr marL="26028" marR="26028"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1.2</a:t>
                      </a:r>
                      <a:r>
                        <a:rPr lang="it-IT" sz="1800" baseline="30000" dirty="0" smtClean="0">
                          <a:latin typeface="Times New Roman" pitchFamily="18" charset="0"/>
                          <a:cs typeface="Times New Roman" pitchFamily="18" charset="0"/>
                        </a:rPr>
                        <a:t>g</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solidFill>
                      <a:srgbClr val="FFFF00"/>
                    </a:solidFill>
                  </a:tcPr>
                </a:tc>
              </a:tr>
              <a:tr h="225893">
                <a:tc vMerge="1">
                  <a:txBody>
                    <a:bodyPr/>
                    <a:lstStyle/>
                    <a:p>
                      <a:endParaRPr lang="it-IT"/>
                    </a:p>
                  </a:txBody>
                  <a:tcPr/>
                </a:tc>
                <a:tc>
                  <a:txBody>
                    <a:bodyPr/>
                    <a:lstStyle/>
                    <a:p>
                      <a:pPr algn="ctr">
                        <a:lnSpc>
                          <a:spcPct val="115000"/>
                        </a:lnSpc>
                        <a:spcAft>
                          <a:spcPts val="0"/>
                        </a:spcAft>
                      </a:pPr>
                      <a:r>
                        <a:rPr lang="it-IT" sz="1800" dirty="0" smtClean="0">
                          <a:latin typeface="Times New Roman" pitchFamily="18" charset="0"/>
                          <a:cs typeface="Times New Roman" pitchFamily="18" charset="0"/>
                        </a:rPr>
                        <a:t>1.66</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35</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latin typeface="Times New Roman" pitchFamily="18" charset="0"/>
                          <a:cs typeface="Times New Roman" pitchFamily="18" charset="0"/>
                        </a:rPr>
                        <a:t>0.8</a:t>
                      </a:r>
                      <a:r>
                        <a:rPr lang="it-IT" sz="1800" baseline="30000" dirty="0" smtClean="0">
                          <a:latin typeface="Times New Roman" pitchFamily="18" charset="0"/>
                          <a:cs typeface="Times New Roman" pitchFamily="18" charset="0"/>
                        </a:rPr>
                        <a:t>i</a:t>
                      </a:r>
                      <a:endParaRPr lang="it-IT" sz="1800" dirty="0">
                        <a:latin typeface="Times New Roman" pitchFamily="18" charset="0"/>
                        <a:ea typeface="Calibri"/>
                        <a:cs typeface="Times New Roman" pitchFamily="18" charset="0"/>
                      </a:endParaRPr>
                    </a:p>
                  </a:txBody>
                  <a:tcPr marL="26028" marR="26028"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latin typeface="Times New Roman" pitchFamily="18" charset="0"/>
                          <a:cs typeface="Times New Roman" pitchFamily="18" charset="0"/>
                        </a:rPr>
                        <a:t>1.0</a:t>
                      </a:r>
                      <a:r>
                        <a:rPr lang="it-IT" sz="1800" baseline="30000" dirty="0" smtClean="0">
                          <a:latin typeface="Times New Roman" pitchFamily="18" charset="0"/>
                          <a:cs typeface="Times New Roman" pitchFamily="18" charset="0"/>
                        </a:rPr>
                        <a:t>h</a:t>
                      </a:r>
                      <a:endParaRPr lang="it-IT" sz="1800" dirty="0">
                        <a:latin typeface="Times New Roman" pitchFamily="18" charset="0"/>
                        <a:ea typeface="Calibri"/>
                        <a:cs typeface="Times New Roman" pitchFamily="18" charset="0"/>
                      </a:endParaRPr>
                    </a:p>
                  </a:txBody>
                  <a:tcPr marL="26028" marR="2602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3" name="Ovale 2"/>
          <p:cNvSpPr/>
          <p:nvPr/>
        </p:nvSpPr>
        <p:spPr>
          <a:xfrm>
            <a:off x="1475656" y="1916832"/>
            <a:ext cx="727280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187624" y="1988840"/>
            <a:ext cx="6984776" cy="3046988"/>
          </a:xfrm>
          <a:prstGeom prst="rect">
            <a:avLst/>
          </a:prstGeom>
          <a:solidFill>
            <a:srgbClr val="FFFF00"/>
          </a:solidFill>
        </p:spPr>
        <p:txBody>
          <a:bodyPr wrap="square" rtlCol="0">
            <a:spAutoFit/>
          </a:bodyPr>
          <a:lstStyle/>
          <a:p>
            <a:pPr algn="ctr"/>
            <a:r>
              <a:rPr lang="it-IT"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VITRO</a:t>
            </a:r>
          </a:p>
          <a:p>
            <a:pPr algn="ctr"/>
            <a:r>
              <a:rPr lang="it-IT"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RESULTS</a:t>
            </a:r>
            <a:endParaRPr lang="it-IT"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ongresso Barcellona foto\semi cipolla.jpg"/>
          <p:cNvPicPr>
            <a:picLocks noChangeAspect="1" noChangeArrowheads="1"/>
          </p:cNvPicPr>
          <p:nvPr/>
        </p:nvPicPr>
        <p:blipFill>
          <a:blip r:embed="rId2" cstate="print"/>
          <a:srcRect/>
          <a:stretch>
            <a:fillRect/>
          </a:stretch>
        </p:blipFill>
        <p:spPr bwMode="auto">
          <a:xfrm>
            <a:off x="428596" y="488880"/>
            <a:ext cx="8429684" cy="6058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95536" y="116632"/>
          <a:ext cx="8391310" cy="6703636"/>
        </p:xfrm>
        <a:graphic>
          <a:graphicData uri="http://schemas.openxmlformats.org/drawingml/2006/table">
            <a:tbl>
              <a:tblPr>
                <a:tableStyleId>{2D5ABB26-0587-4C30-8999-92F81FD0307C}</a:tableStyleId>
              </a:tblPr>
              <a:tblGrid>
                <a:gridCol w="1077785"/>
                <a:gridCol w="1693659"/>
                <a:gridCol w="1770643"/>
                <a:gridCol w="2078581"/>
                <a:gridCol w="1770642"/>
              </a:tblGrid>
              <a:tr h="645837">
                <a:tc>
                  <a:txBody>
                    <a:bodyPr/>
                    <a:lstStyle/>
                    <a:p>
                      <a:pPr algn="ctr">
                        <a:lnSpc>
                          <a:spcPct val="115000"/>
                        </a:lnSpc>
                        <a:spcAft>
                          <a:spcPts val="0"/>
                        </a:spcAft>
                      </a:pPr>
                      <a:r>
                        <a:rPr lang="it-IT" sz="1800" b="1" u="sng" dirty="0"/>
                        <a:t>Bean</a:t>
                      </a:r>
                      <a:endParaRPr lang="it-IT" sz="1800" b="1" u="sng" dirty="0">
                        <a:latin typeface="Times New Roman" pitchFamily="18" charset="0"/>
                        <a:ea typeface="Calibri"/>
                        <a:cs typeface="Times New Roman" pitchFamily="18" charset="0"/>
                      </a:endParaRPr>
                    </a:p>
                  </a:txBody>
                  <a:tcPr marL="30676" marR="306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a:t>Treatment</a:t>
                      </a:r>
                      <a:endParaRPr lang="it-IT" sz="1800" dirty="0">
                        <a:latin typeface="Times New Roman" pitchFamily="18" charset="0"/>
                        <a:ea typeface="Calibri"/>
                        <a:cs typeface="Times New Roman" pitchFamily="18" charset="0"/>
                      </a:endParaRPr>
                    </a:p>
                  </a:txBody>
                  <a:tcPr marL="30676" marR="30676"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err="1"/>
                        <a:t>Germination</a:t>
                      </a:r>
                      <a:endParaRPr lang="it-IT" sz="1800" dirty="0"/>
                    </a:p>
                    <a:p>
                      <a:pPr algn="ctr">
                        <a:lnSpc>
                          <a:spcPct val="115000"/>
                        </a:lnSpc>
                        <a:spcAft>
                          <a:spcPts val="0"/>
                        </a:spcAft>
                      </a:pPr>
                      <a:r>
                        <a:rPr lang="it-IT" sz="1800" dirty="0"/>
                        <a:t>%</a:t>
                      </a:r>
                      <a:endParaRPr lang="it-IT" sz="1800" dirty="0">
                        <a:latin typeface="Times New Roman" pitchFamily="18" charset="0"/>
                        <a:ea typeface="Calibri"/>
                        <a:cs typeface="Times New Roman" pitchFamily="18" charset="0"/>
                      </a:endParaRPr>
                    </a:p>
                  </a:txBody>
                  <a:tcPr marL="30676" marR="30676"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err="1" smtClean="0"/>
                        <a:t>Radicle</a:t>
                      </a:r>
                      <a:endParaRPr lang="it-IT" sz="1800" dirty="0"/>
                    </a:p>
                    <a:p>
                      <a:pPr algn="ctr">
                        <a:lnSpc>
                          <a:spcPct val="115000"/>
                        </a:lnSpc>
                        <a:spcAft>
                          <a:spcPts val="0"/>
                        </a:spcAft>
                      </a:pPr>
                      <a:r>
                        <a:rPr lang="it-IT" sz="1800" dirty="0"/>
                        <a:t>cm</a:t>
                      </a:r>
                      <a:endParaRPr lang="it-IT" sz="1800" dirty="0">
                        <a:latin typeface="Times New Roman" pitchFamily="18" charset="0"/>
                        <a:ea typeface="Calibri"/>
                        <a:cs typeface="Times New Roman" pitchFamily="18" charset="0"/>
                      </a:endParaRPr>
                    </a:p>
                  </a:txBody>
                  <a:tcPr marL="30676" marR="30676" marT="0"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err="1"/>
                        <a:t>Shoot</a:t>
                      </a:r>
                      <a:endParaRPr lang="it-IT" sz="1800" dirty="0"/>
                    </a:p>
                    <a:p>
                      <a:pPr algn="ctr">
                        <a:lnSpc>
                          <a:spcPct val="115000"/>
                        </a:lnSpc>
                        <a:spcAft>
                          <a:spcPts val="0"/>
                        </a:spcAft>
                      </a:pPr>
                      <a:r>
                        <a:rPr lang="it-IT" sz="1800" dirty="0"/>
                        <a:t>cm</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r>
              <a:tr h="379375">
                <a:tc>
                  <a:txBody>
                    <a:bodyPr/>
                    <a:lstStyle/>
                    <a:p>
                      <a:pPr algn="ctr">
                        <a:lnSpc>
                          <a:spcPct val="115000"/>
                        </a:lnSpc>
                        <a:spcAft>
                          <a:spcPts val="0"/>
                        </a:spcAft>
                      </a:pPr>
                      <a:r>
                        <a:rPr lang="it-IT" sz="1800" b="1" dirty="0" err="1"/>
                        <a:t>Control</a:t>
                      </a:r>
                      <a:endParaRPr lang="it-IT" sz="1800" b="1" dirty="0">
                        <a:latin typeface="Times New Roman" pitchFamily="18" charset="0"/>
                        <a:ea typeface="Calibri"/>
                        <a:cs typeface="Times New Roman" pitchFamily="18" charset="0"/>
                      </a:endParaRPr>
                    </a:p>
                  </a:txBody>
                  <a:tcPr marL="30676" marR="30676" marT="0" marB="0"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t>water</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t>80</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8.5</a:t>
                      </a:r>
                      <a:r>
                        <a:rPr lang="it-IT" sz="1800" baseline="30000" dirty="0" smtClean="0"/>
                        <a:t>i</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a:t>2.5</a:t>
                      </a:r>
                      <a:r>
                        <a:rPr lang="it-IT" sz="1800" baseline="30000" dirty="0"/>
                        <a:t>g</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00"/>
                    </a:solidFill>
                  </a:tcPr>
                </a:tc>
              </a:tr>
              <a:tr h="309448">
                <a:tc rowSpan="6">
                  <a:txBody>
                    <a:bodyPr/>
                    <a:lstStyle/>
                    <a:p>
                      <a:pPr algn="ctr">
                        <a:lnSpc>
                          <a:spcPct val="115000"/>
                        </a:lnSpc>
                        <a:spcAft>
                          <a:spcPts val="0"/>
                        </a:spcAft>
                      </a:pPr>
                      <a:r>
                        <a:rPr lang="it-IT" sz="1800" b="1" dirty="0"/>
                        <a:t>A</a:t>
                      </a:r>
                      <a:endParaRPr lang="it-IT" sz="1800" b="1" dirty="0">
                        <a:latin typeface="Times New Roman" pitchFamily="18" charset="0"/>
                        <a:ea typeface="Calibri"/>
                        <a:cs typeface="Times New Roman" pitchFamily="18" charset="0"/>
                      </a:endParaRPr>
                    </a:p>
                  </a:txBody>
                  <a:tcPr marL="30676" marR="30676"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0.11 </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t>100</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16</a:t>
                      </a:r>
                      <a:r>
                        <a:rPr lang="it-IT" sz="1800" baseline="30000" dirty="0" smtClean="0"/>
                        <a:t>°</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t>3.8</a:t>
                      </a:r>
                      <a:r>
                        <a:rPr lang="it-IT" sz="1800" baseline="30000" dirty="0" smtClean="0"/>
                        <a:t>e</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 0.22</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19</a:t>
                      </a:r>
                      <a:r>
                        <a:rPr lang="it-IT" sz="1800" baseline="30000" dirty="0" smtClean="0"/>
                        <a:t>c</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7</a:t>
                      </a:r>
                      <a:r>
                        <a:rPr lang="it-IT" sz="1800" baseline="30000" dirty="0" smtClean="0"/>
                        <a:t>b</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0.44</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22</a:t>
                      </a:r>
                      <a:r>
                        <a:rPr lang="it-IT" sz="1800" baseline="30000" dirty="0" smtClean="0"/>
                        <a:t>b</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7</a:t>
                      </a:r>
                      <a:r>
                        <a:rPr lang="it-IT" sz="1800" baseline="30000" dirty="0" smtClean="0"/>
                        <a:t>b</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0.88</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24</a:t>
                      </a:r>
                      <a:r>
                        <a:rPr lang="it-IT" sz="1800" baseline="30000" dirty="0" smtClean="0"/>
                        <a:t>a</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9</a:t>
                      </a:r>
                      <a:r>
                        <a:rPr lang="it-IT" sz="1800" baseline="30000" dirty="0" smtClean="0"/>
                        <a:t>a</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1.32</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90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22</a:t>
                      </a:r>
                      <a:r>
                        <a:rPr lang="it-IT" sz="1800" baseline="30000" dirty="0" smtClean="0"/>
                        <a:t>b</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0.8</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1.66</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85</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18</a:t>
                      </a:r>
                      <a:r>
                        <a:rPr lang="it-IT" sz="1800" baseline="30000" dirty="0" smtClean="0"/>
                        <a:t>d</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0</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00"/>
                    </a:solidFill>
                  </a:tcPr>
                </a:tc>
              </a:tr>
              <a:tr h="309448">
                <a:tc rowSpan="6">
                  <a:txBody>
                    <a:bodyPr/>
                    <a:lstStyle/>
                    <a:p>
                      <a:pPr algn="ctr">
                        <a:lnSpc>
                          <a:spcPct val="115000"/>
                        </a:lnSpc>
                        <a:spcAft>
                          <a:spcPts val="0"/>
                        </a:spcAft>
                      </a:pPr>
                      <a:r>
                        <a:rPr lang="it-IT" sz="1800" b="1" dirty="0"/>
                        <a:t>B</a:t>
                      </a:r>
                      <a:endParaRPr lang="it-IT" sz="1800" b="1" dirty="0">
                        <a:latin typeface="Times New Roman" pitchFamily="18" charset="0"/>
                        <a:ea typeface="Calibri"/>
                        <a:cs typeface="Times New Roman" pitchFamily="18" charset="0"/>
                      </a:endParaRPr>
                    </a:p>
                  </a:txBody>
                  <a:tcPr marL="30676" marR="30676"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0.11</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t>100</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19</a:t>
                      </a:r>
                      <a:r>
                        <a:rPr lang="it-IT" sz="1800" baseline="30000" dirty="0" smtClean="0"/>
                        <a:t>c</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2.0</a:t>
                      </a:r>
                      <a:r>
                        <a:rPr lang="it-IT" sz="1800" baseline="30000" dirty="0" smtClean="0"/>
                        <a:t>h</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0.22</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19</a:t>
                      </a:r>
                      <a:r>
                        <a:rPr lang="it-IT" sz="1800" baseline="30000" dirty="0" smtClean="0"/>
                        <a:t>c</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2.5</a:t>
                      </a:r>
                      <a:r>
                        <a:rPr lang="it-IT" sz="1800" baseline="30000" dirty="0" smtClean="0"/>
                        <a:t>g</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0.44</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19</a:t>
                      </a:r>
                      <a:r>
                        <a:rPr lang="it-IT" sz="1800" baseline="30000" dirty="0" smtClean="0"/>
                        <a:t>c</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2.5</a:t>
                      </a:r>
                      <a:r>
                        <a:rPr lang="it-IT" sz="1800" baseline="30000" dirty="0" smtClean="0"/>
                        <a:t>g</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0.88</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24</a:t>
                      </a:r>
                      <a:r>
                        <a:rPr lang="it-IT" sz="1800" baseline="30000" dirty="0" smtClean="0"/>
                        <a:t>a</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4.5</a:t>
                      </a:r>
                      <a:r>
                        <a:rPr lang="it-IT" sz="1800" baseline="30000" dirty="0" smtClean="0"/>
                        <a:t>d </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1.32</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95</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24</a:t>
                      </a:r>
                      <a:r>
                        <a:rPr lang="it-IT" sz="1800" baseline="30000" dirty="0" smtClean="0"/>
                        <a:t>a</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4.0</a:t>
                      </a:r>
                      <a:r>
                        <a:rPr lang="it-IT" sz="1800" baseline="30000" dirty="0" smtClean="0"/>
                        <a:t>e</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1.66</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90</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22</a:t>
                      </a:r>
                      <a:r>
                        <a:rPr lang="it-IT" sz="1800" baseline="30000" dirty="0" smtClean="0"/>
                        <a:t>b</a:t>
                      </a:r>
                      <a:endParaRPr lang="it-IT" sz="1800" dirty="0">
                        <a:latin typeface="Times New Roman" pitchFamily="18" charset="0"/>
                        <a:ea typeface="Calibri"/>
                        <a:cs typeface="Times New Roman" pitchFamily="18" charset="0"/>
                      </a:endParaRPr>
                    </a:p>
                  </a:txBody>
                  <a:tcPr marL="30676" marR="30676" marT="0" marB="0" anchor="ctr">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3.8</a:t>
                      </a:r>
                      <a:r>
                        <a:rPr lang="it-IT" sz="1800" baseline="30000" dirty="0" smtClean="0"/>
                        <a:t>e </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00"/>
                    </a:solidFill>
                  </a:tcPr>
                </a:tc>
              </a:tr>
              <a:tr h="309448">
                <a:tc rowSpan="6">
                  <a:txBody>
                    <a:bodyPr/>
                    <a:lstStyle/>
                    <a:p>
                      <a:pPr algn="ctr">
                        <a:lnSpc>
                          <a:spcPct val="115000"/>
                        </a:lnSpc>
                        <a:spcAft>
                          <a:spcPts val="0"/>
                        </a:spcAft>
                      </a:pPr>
                      <a:r>
                        <a:rPr lang="it-IT" sz="1800" b="1" dirty="0"/>
                        <a:t>C</a:t>
                      </a:r>
                      <a:endParaRPr lang="it-IT" sz="1800" b="1" dirty="0">
                        <a:latin typeface="Times New Roman" pitchFamily="18" charset="0"/>
                        <a:ea typeface="Calibri"/>
                        <a:cs typeface="Times New Roman" pitchFamily="18" charset="0"/>
                      </a:endParaRPr>
                    </a:p>
                  </a:txBody>
                  <a:tcPr marL="30676" marR="30676" marT="0" marB="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0.11</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t>100</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algn="ctr">
                        <a:lnSpc>
                          <a:spcPct val="115000"/>
                        </a:lnSpc>
                        <a:spcAft>
                          <a:spcPts val="0"/>
                        </a:spcAft>
                      </a:pPr>
                      <a:r>
                        <a:rPr lang="it-IT" sz="1800" dirty="0" smtClean="0"/>
                        <a:t>14</a:t>
                      </a:r>
                      <a:r>
                        <a:rPr lang="it-IT" sz="1800" baseline="30000" dirty="0" smtClean="0"/>
                        <a:t>f</a:t>
                      </a:r>
                      <a:endParaRPr lang="it-IT" sz="1800" dirty="0">
                        <a:latin typeface="Times New Roman" pitchFamily="18" charset="0"/>
                        <a:ea typeface="Calibri"/>
                        <a:cs typeface="Times New Roman" pitchFamily="18" charset="0"/>
                      </a:endParaRPr>
                    </a:p>
                  </a:txBody>
                  <a:tcPr marL="30676" marR="30676" marT="0" marB="0" anchor="ctr">
                    <a:lnT w="28575" cap="flat" cmpd="sng" algn="ctr">
                      <a:solidFill>
                        <a:schemeClr val="tx1"/>
                      </a:solidFill>
                      <a:prstDash val="solid"/>
                      <a:round/>
                      <a:headEnd type="none" w="med" len="med"/>
                      <a:tailEnd type="none" w="med" len="med"/>
                    </a:lnT>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3.5</a:t>
                      </a:r>
                      <a:r>
                        <a:rPr lang="it-IT" sz="1800" baseline="30000" dirty="0" smtClean="0"/>
                        <a:t>f</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0.22</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18</a:t>
                      </a:r>
                      <a:r>
                        <a:rPr lang="it-IT" sz="1800" baseline="30000" dirty="0" smtClean="0"/>
                        <a:t>d</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4.0</a:t>
                      </a:r>
                      <a:r>
                        <a:rPr lang="it-IT" sz="1800" baseline="30000" dirty="0" smtClean="0"/>
                        <a:t>e</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0.44</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a:t>100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18</a:t>
                      </a:r>
                      <a:r>
                        <a:rPr lang="it-IT" sz="1800" baseline="30000" dirty="0" smtClean="0"/>
                        <a:t>d</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4.5</a:t>
                      </a:r>
                      <a:r>
                        <a:rPr lang="it-IT" sz="1800" baseline="30000" dirty="0" smtClean="0"/>
                        <a:t>d</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0.88</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a:t>100</a:t>
                      </a:r>
                      <a:endParaRPr lang="it-IT" sz="180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21</a:t>
                      </a:r>
                      <a:r>
                        <a:rPr lang="it-IT" sz="1800" baseline="30000" dirty="0" smtClean="0"/>
                        <a:t>b</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6.5</a:t>
                      </a:r>
                      <a:r>
                        <a:rPr lang="it-IT" sz="1800" baseline="30000" dirty="0" smtClean="0"/>
                        <a:t>c</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1.32</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70</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800" dirty="0" smtClean="0"/>
                        <a:t>11</a:t>
                      </a:r>
                      <a:r>
                        <a:rPr lang="it-IT" sz="1800" baseline="30000" dirty="0" smtClean="0"/>
                        <a:t>g</a:t>
                      </a:r>
                      <a:endParaRPr lang="it-IT" sz="1800" dirty="0">
                        <a:latin typeface="Times New Roman" pitchFamily="18" charset="0"/>
                        <a:ea typeface="Calibri"/>
                        <a:cs typeface="Times New Roman" pitchFamily="18" charset="0"/>
                      </a:endParaRPr>
                    </a:p>
                  </a:txBody>
                  <a:tcPr marL="30676" marR="30676" marT="0" marB="0" anchor="ctr">
                    <a:solidFill>
                      <a:srgbClr val="FFFF00"/>
                    </a:solidFill>
                  </a:tcPr>
                </a:tc>
                <a:tc>
                  <a:txBody>
                    <a:bodyPr/>
                    <a:lstStyle/>
                    <a:p>
                      <a:pPr algn="ctr">
                        <a:lnSpc>
                          <a:spcPct val="115000"/>
                        </a:lnSpc>
                        <a:spcAft>
                          <a:spcPts val="0"/>
                        </a:spcAft>
                      </a:pPr>
                      <a:r>
                        <a:rPr lang="it-IT" sz="1800" dirty="0" smtClean="0"/>
                        <a:t>2.5</a:t>
                      </a:r>
                      <a:r>
                        <a:rPr lang="it-IT" sz="1800" baseline="30000" dirty="0" smtClean="0"/>
                        <a:t>g</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solidFill>
                      <a:srgbClr val="FFFF00"/>
                    </a:solidFill>
                  </a:tcPr>
                </a:tc>
              </a:tr>
              <a:tr h="309448">
                <a:tc vMerge="1">
                  <a:txBody>
                    <a:bodyPr/>
                    <a:lstStyle/>
                    <a:p>
                      <a:endParaRPr lang="it-IT"/>
                    </a:p>
                  </a:txBody>
                  <a:tcPr/>
                </a:tc>
                <a:tc>
                  <a:txBody>
                    <a:bodyPr/>
                    <a:lstStyle/>
                    <a:p>
                      <a:pPr algn="ctr">
                        <a:lnSpc>
                          <a:spcPct val="115000"/>
                        </a:lnSpc>
                        <a:spcAft>
                          <a:spcPts val="0"/>
                        </a:spcAft>
                      </a:pPr>
                      <a:r>
                        <a:rPr lang="it-IT" sz="1800" dirty="0" smtClean="0"/>
                        <a:t>1.66</a:t>
                      </a:r>
                      <a:endParaRPr lang="it-IT" sz="1800" dirty="0">
                        <a:latin typeface="Times New Roman" pitchFamily="18" charset="0"/>
                        <a:ea typeface="Calibri"/>
                        <a:cs typeface="Times New Roman" pitchFamily="18" charset="0"/>
                      </a:endParaRPr>
                    </a:p>
                  </a:txBody>
                  <a:tcPr marL="30676" marR="30676"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62</a:t>
                      </a:r>
                      <a:endParaRPr lang="it-IT" sz="1800" dirty="0">
                        <a:latin typeface="Times New Roman" pitchFamily="18" charset="0"/>
                        <a:ea typeface="Calibri"/>
                        <a:cs typeface="Times New Roman" pitchFamily="18" charset="0"/>
                      </a:endParaRPr>
                    </a:p>
                  </a:txBody>
                  <a:tcPr marL="30676" marR="30676"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9.5</a:t>
                      </a:r>
                      <a:r>
                        <a:rPr lang="it-IT" sz="1800" baseline="30000" dirty="0" smtClean="0"/>
                        <a:t>h</a:t>
                      </a:r>
                      <a:endParaRPr lang="it-IT" sz="1800" dirty="0">
                        <a:latin typeface="Times New Roman" pitchFamily="18" charset="0"/>
                        <a:ea typeface="Calibri"/>
                        <a:cs typeface="Times New Roman" pitchFamily="18" charset="0"/>
                      </a:endParaRPr>
                    </a:p>
                  </a:txBody>
                  <a:tcPr marL="30676" marR="30676" marT="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800" dirty="0" smtClean="0"/>
                        <a:t>0</a:t>
                      </a:r>
                      <a:endParaRPr lang="it-IT" sz="1800" dirty="0">
                        <a:latin typeface="Times New Roman" pitchFamily="18" charset="0"/>
                        <a:ea typeface="Calibri"/>
                        <a:cs typeface="Times New Roman" pitchFamily="18" charset="0"/>
                      </a:endParaRPr>
                    </a:p>
                  </a:txBody>
                  <a:tcPr marL="30676" marR="306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Ovale 4"/>
          <p:cNvSpPr/>
          <p:nvPr/>
        </p:nvSpPr>
        <p:spPr>
          <a:xfrm>
            <a:off x="616120" y="1844824"/>
            <a:ext cx="571504" cy="5000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4788024" y="2132856"/>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4788024" y="4077072"/>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282" y="357166"/>
            <a:ext cx="8765168"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016" y="476672"/>
            <a:ext cx="8892480" cy="6124754"/>
          </a:xfrm>
          <a:prstGeom prst="rect">
            <a:avLst/>
          </a:prstGeom>
          <a:solidFill>
            <a:srgbClr val="FFC000"/>
          </a:solidFill>
          <a:ln w="76200">
            <a:solidFill>
              <a:srgbClr val="00B050"/>
            </a:solidFill>
          </a:ln>
          <a:scene3d>
            <a:camera prst="orthographicFront"/>
            <a:lightRig rig="threePt" dir="t"/>
          </a:scene3d>
          <a:sp3d>
            <a:bevelT w="139700" h="139700" prst="divot"/>
          </a:sp3d>
        </p:spPr>
        <p:txBody>
          <a:bodyPr wrap="square" rtlCol="0">
            <a:spAutoFit/>
          </a:bodyPr>
          <a:lstStyle/>
          <a:p>
            <a:pPr algn="ctr">
              <a:lnSpc>
                <a:spcPct val="200000"/>
              </a:lnSpc>
            </a:pPr>
            <a:r>
              <a:rPr lang="it-IT" sz="2800" b="1" dirty="0" err="1" smtClean="0">
                <a:latin typeface="Times New Roman" pitchFamily="18" charset="0"/>
                <a:cs typeface="Times New Roman" pitchFamily="18" charset="0"/>
              </a:rPr>
              <a:t>Pot</a:t>
            </a:r>
            <a:r>
              <a:rPr lang="it-IT" sz="2800" b="1" dirty="0" smtClean="0">
                <a:latin typeface="Times New Roman" pitchFamily="18" charset="0"/>
                <a:cs typeface="Times New Roman" pitchFamily="18" charset="0"/>
              </a:rPr>
              <a:t> </a:t>
            </a:r>
            <a:r>
              <a:rPr lang="it-IT" sz="2800" b="1" dirty="0" err="1" smtClean="0">
                <a:latin typeface="Times New Roman" pitchFamily="18" charset="0"/>
                <a:cs typeface="Times New Roman" pitchFamily="18" charset="0"/>
              </a:rPr>
              <a:t>experiments</a:t>
            </a:r>
            <a:endParaRPr lang="it-IT" sz="2800" dirty="0" smtClean="0">
              <a:latin typeface="Times New Roman" pitchFamily="18" charset="0"/>
              <a:cs typeface="Times New Roman" pitchFamily="18" charset="0"/>
            </a:endParaRPr>
          </a:p>
          <a:p>
            <a:pPr algn="just">
              <a:lnSpc>
                <a:spcPct val="200000"/>
              </a:lnSpc>
            </a:pPr>
            <a:r>
              <a:rPr lang="it-IT" sz="2800" dirty="0" err="1" smtClean="0">
                <a:latin typeface="Times New Roman" pitchFamily="18" charset="0"/>
                <a:cs typeface="Times New Roman" pitchFamily="18" charset="0"/>
              </a:rPr>
              <a:t>Phenotypic</a:t>
            </a:r>
            <a:r>
              <a:rPr lang="it-IT" sz="2800" dirty="0" smtClean="0">
                <a:latin typeface="Times New Roman" pitchFamily="18" charset="0"/>
                <a:cs typeface="Times New Roman" pitchFamily="18" charset="0"/>
              </a:rPr>
              <a:t> and </a:t>
            </a:r>
            <a:r>
              <a:rPr lang="it-IT" sz="2800" dirty="0" err="1" smtClean="0">
                <a:latin typeface="Times New Roman" pitchFamily="18" charset="0"/>
                <a:cs typeface="Times New Roman" pitchFamily="18" charset="0"/>
              </a:rPr>
              <a:t>growth</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measurements</a:t>
            </a:r>
            <a:r>
              <a:rPr lang="it-IT" sz="2800" dirty="0" smtClean="0">
                <a:latin typeface="Times New Roman" pitchFamily="18" charset="0"/>
                <a:cs typeface="Times New Roman" pitchFamily="18" charset="0"/>
              </a:rPr>
              <a:t>, in </a:t>
            </a:r>
            <a:r>
              <a:rPr lang="it-IT" sz="2800" dirty="0" err="1" smtClean="0">
                <a:latin typeface="Times New Roman" pitchFamily="18" charset="0"/>
                <a:cs typeface="Times New Roman" pitchFamily="18" charset="0"/>
              </a:rPr>
              <a:t>pots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with</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alkaline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soil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fertilized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with</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sulfur-bentonite</a:t>
            </a:r>
            <a:r>
              <a:rPr lang="it-IT" sz="2800" dirty="0" smtClean="0">
                <a:latin typeface="Times New Roman" pitchFamily="18" charset="0"/>
                <a:cs typeface="Times New Roman" pitchFamily="18" charset="0"/>
              </a:rPr>
              <a:t> + </a:t>
            </a:r>
            <a:r>
              <a:rPr lang="it-IT" sz="2800" dirty="0" err="1" smtClean="0">
                <a:latin typeface="Times New Roman" pitchFamily="18" charset="0"/>
                <a:cs typeface="Times New Roman" pitchFamily="18" charset="0"/>
              </a:rPr>
              <a:t>orange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waste</a:t>
            </a:r>
            <a:r>
              <a:rPr lang="it-IT" sz="2800" dirty="0" smtClean="0">
                <a:latin typeface="Times New Roman" pitchFamily="18" charset="0"/>
                <a:cs typeface="Times New Roman" pitchFamily="18" charset="0"/>
              </a:rPr>
              <a:t> “A”; </a:t>
            </a:r>
            <a:r>
              <a:rPr lang="it-IT" sz="2800" dirty="0" err="1" smtClean="0">
                <a:latin typeface="Times New Roman" pitchFamily="18" charset="0"/>
                <a:cs typeface="Times New Roman" pitchFamily="18" charset="0"/>
              </a:rPr>
              <a:t>sulfur-bentonite</a:t>
            </a:r>
            <a:r>
              <a:rPr lang="it-IT" sz="2800" dirty="0" smtClean="0">
                <a:latin typeface="Times New Roman" pitchFamily="18" charset="0"/>
                <a:cs typeface="Times New Roman" pitchFamily="18" charset="0"/>
              </a:rPr>
              <a:t> + olive </a:t>
            </a:r>
            <a:r>
              <a:rPr lang="it-IT" sz="2800" dirty="0" err="1" smtClean="0">
                <a:latin typeface="Times New Roman" pitchFamily="18" charset="0"/>
                <a:cs typeface="Times New Roman" pitchFamily="18" charset="0"/>
              </a:rPr>
              <a:t>waste</a:t>
            </a:r>
            <a:r>
              <a:rPr lang="it-IT" sz="2800" dirty="0" smtClean="0">
                <a:latin typeface="Times New Roman" pitchFamily="18" charset="0"/>
                <a:cs typeface="Times New Roman" pitchFamily="18" charset="0"/>
              </a:rPr>
              <a:t> “B”; </a:t>
            </a:r>
            <a:r>
              <a:rPr lang="it-IT" sz="2800" dirty="0" err="1" smtClean="0">
                <a:latin typeface="Times New Roman" pitchFamily="18" charset="0"/>
                <a:cs typeface="Times New Roman" pitchFamily="18" charset="0"/>
              </a:rPr>
              <a:t>sulfur</a:t>
            </a:r>
            <a:r>
              <a:rPr lang="it-IT" sz="2800" dirty="0" smtClean="0">
                <a:latin typeface="Times New Roman" pitchFamily="18" charset="0"/>
                <a:cs typeface="Times New Roman" pitchFamily="18" charset="0"/>
              </a:rPr>
              <a:t> -bentonite “C” at the </a:t>
            </a:r>
            <a:r>
              <a:rPr lang="it-IT" sz="2800" dirty="0" err="1" smtClean="0">
                <a:latin typeface="Times New Roman" pitchFamily="18" charset="0"/>
                <a:cs typeface="Times New Roman" pitchFamily="18" charset="0"/>
              </a:rPr>
              <a:t>concentrations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of</a:t>
            </a:r>
            <a:r>
              <a:rPr lang="it-IT" sz="2800" dirty="0" smtClean="0">
                <a:latin typeface="Times New Roman" pitchFamily="18" charset="0"/>
                <a:cs typeface="Times New Roman" pitchFamily="18" charset="0"/>
              </a:rPr>
              <a:t> 0.88 g l</a:t>
            </a:r>
            <a:r>
              <a:rPr lang="it-IT" sz="2800" baseline="30000" dirty="0" smtClean="0">
                <a:latin typeface="Times New Roman" pitchFamily="18" charset="0"/>
                <a:cs typeface="Times New Roman" pitchFamily="18" charset="0"/>
              </a:rPr>
              <a:t>-1</a:t>
            </a:r>
            <a:r>
              <a:rPr lang="it-IT" sz="2800" dirty="0" smtClean="0">
                <a:latin typeface="Times New Roman" pitchFamily="18" charset="0"/>
                <a:cs typeface="Times New Roman" pitchFamily="18" charset="0"/>
              </a:rPr>
              <a:t> and </a:t>
            </a:r>
            <a:r>
              <a:rPr lang="it-IT" sz="2800" dirty="0" err="1" smtClean="0">
                <a:latin typeface="Times New Roman" pitchFamily="18" charset="0"/>
                <a:cs typeface="Times New Roman" pitchFamily="18" charset="0"/>
              </a:rPr>
              <a:t>control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not</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ammended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red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onion</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bean</a:t>
            </a:r>
            <a:r>
              <a:rPr lang="it-IT" sz="2800" dirty="0" smtClean="0">
                <a:latin typeface="Times New Roman" pitchFamily="18" charset="0"/>
                <a:cs typeface="Times New Roman" pitchFamily="18" charset="0"/>
              </a:rPr>
              <a:t> and chili </a:t>
            </a:r>
            <a:r>
              <a:rPr lang="it-IT" sz="2800" dirty="0" err="1" smtClean="0">
                <a:latin typeface="Times New Roman" pitchFamily="18" charset="0"/>
                <a:cs typeface="Times New Roman" pitchFamily="18" charset="0"/>
              </a:rPr>
              <a:t>pepper</a:t>
            </a:r>
            <a:r>
              <a:rPr lang="it-IT" sz="2800" dirty="0" smtClean="0">
                <a:latin typeface="Times New Roman" pitchFamily="18" charset="0"/>
                <a:cs typeface="Times New Roman" pitchFamily="18" charset="0"/>
              </a:rPr>
              <a:t>). The </a:t>
            </a:r>
            <a:r>
              <a:rPr lang="it-IT" sz="2800" dirty="0" err="1" smtClean="0">
                <a:latin typeface="Times New Roman" pitchFamily="18" charset="0"/>
                <a:cs typeface="Times New Roman" pitchFamily="18" charset="0"/>
              </a:rPr>
              <a:t>plants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were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regularly</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watered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to</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maintain</a:t>
            </a:r>
            <a:r>
              <a:rPr lang="it-IT" sz="2800" dirty="0" smtClean="0">
                <a:latin typeface="Times New Roman" pitchFamily="18" charset="0"/>
                <a:cs typeface="Times New Roman" pitchFamily="18" charset="0"/>
              </a:rPr>
              <a:t> 70% </a:t>
            </a:r>
            <a:r>
              <a:rPr lang="it-IT" sz="2800" dirty="0" err="1" smtClean="0">
                <a:latin typeface="Times New Roman" pitchFamily="18" charset="0"/>
                <a:cs typeface="Times New Roman" pitchFamily="18" charset="0"/>
              </a:rPr>
              <a:t>of</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field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capacity</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23528" y="2636912"/>
          <a:ext cx="8715436" cy="3704000"/>
        </p:xfrm>
        <a:graphic>
          <a:graphicData uri="http://schemas.openxmlformats.org/drawingml/2006/table">
            <a:tbl>
              <a:tblPr/>
              <a:tblGrid>
                <a:gridCol w="1405960"/>
                <a:gridCol w="1656184"/>
                <a:gridCol w="1944216"/>
                <a:gridCol w="1584176"/>
                <a:gridCol w="2124900"/>
              </a:tblGrid>
              <a:tr h="1213876">
                <a:tc>
                  <a:txBody>
                    <a:bodyPr/>
                    <a:lstStyle/>
                    <a:p>
                      <a:pPr algn="ctr">
                        <a:lnSpc>
                          <a:spcPct val="150000"/>
                        </a:lnSpc>
                        <a:spcAft>
                          <a:spcPts val="0"/>
                        </a:spcAft>
                      </a:pPr>
                      <a:r>
                        <a:rPr lang="it-IT" sz="2200" b="1" kern="50" dirty="0" smtClean="0">
                          <a:latin typeface="Times New Roman"/>
                          <a:ea typeface="SimSun"/>
                        </a:rPr>
                        <a:t>Treatment</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Plant</a:t>
                      </a:r>
                      <a:r>
                        <a:rPr lang="it-IT" sz="2200" b="1" kern="50" dirty="0" smtClean="0">
                          <a:latin typeface="Times New Roman"/>
                          <a:ea typeface="SimSun"/>
                        </a:rPr>
                        <a:t> </a:t>
                      </a:r>
                      <a:r>
                        <a:rPr lang="it-IT" sz="2200" b="1" kern="50" dirty="0" err="1" smtClean="0">
                          <a:latin typeface="Times New Roman"/>
                          <a:ea typeface="SimSun"/>
                        </a:rPr>
                        <a:t>height</a:t>
                      </a:r>
                      <a:endParaRPr lang="it-IT" sz="2200" b="1" kern="50" dirty="0" smtClean="0">
                        <a:latin typeface="Times New Roman"/>
                        <a:ea typeface="SimSun"/>
                      </a:endParaRPr>
                    </a:p>
                    <a:p>
                      <a:pPr algn="ctr">
                        <a:lnSpc>
                          <a:spcPct val="150000"/>
                        </a:lnSpc>
                        <a:spcAft>
                          <a:spcPts val="0"/>
                        </a:spcAft>
                      </a:pPr>
                      <a:r>
                        <a:rPr lang="it-IT" sz="2200" b="1" kern="50" dirty="0" smtClean="0">
                          <a:latin typeface="Times New Roman"/>
                          <a:ea typeface="SimSun"/>
                        </a:rPr>
                        <a:t> cm</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b="1" kern="50" dirty="0" err="1" smtClean="0">
                          <a:latin typeface="Times New Roman"/>
                          <a:ea typeface="SimSun"/>
                        </a:rPr>
                        <a:t>Leaf</a:t>
                      </a:r>
                      <a:r>
                        <a:rPr lang="it-IT" sz="2400" b="1" kern="50" baseline="0" dirty="0" smtClean="0">
                          <a:latin typeface="Times New Roman"/>
                          <a:ea typeface="SimSun"/>
                        </a:rPr>
                        <a:t> </a:t>
                      </a:r>
                      <a:r>
                        <a:rPr lang="it-IT" sz="2400" b="1" kern="50" baseline="0" dirty="0" err="1" smtClean="0">
                          <a:latin typeface="Times New Roman"/>
                          <a:ea typeface="SimSun"/>
                        </a:rPr>
                        <a:t>number</a:t>
                      </a:r>
                      <a:r>
                        <a:rPr lang="it-IT" sz="2400" b="1" kern="50" dirty="0" smtClean="0">
                          <a:latin typeface="Times New Roman"/>
                          <a:ea typeface="SimSun"/>
                        </a:rPr>
                        <a:t> </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Fruit</a:t>
                      </a:r>
                      <a:r>
                        <a:rPr lang="it-IT" sz="2200" b="1" kern="50" dirty="0" smtClean="0">
                          <a:latin typeface="Times New Roman"/>
                          <a:ea typeface="SimSun"/>
                        </a:rPr>
                        <a:t> </a:t>
                      </a:r>
                      <a:r>
                        <a:rPr lang="it-IT" sz="2000" b="1" kern="50" dirty="0" err="1" smtClean="0">
                          <a:latin typeface="Times New Roman"/>
                          <a:ea typeface="SimSun"/>
                        </a:rPr>
                        <a:t>length</a:t>
                      </a:r>
                      <a:endParaRPr lang="it-IT" sz="2200" kern="50" dirty="0">
                        <a:latin typeface="Times New Roman"/>
                        <a:ea typeface="SimSun"/>
                      </a:endParaRPr>
                    </a:p>
                    <a:p>
                      <a:pPr algn="ctr">
                        <a:lnSpc>
                          <a:spcPct val="150000"/>
                        </a:lnSpc>
                        <a:spcAft>
                          <a:spcPts val="0"/>
                        </a:spcAft>
                      </a:pPr>
                      <a:r>
                        <a:rPr lang="it-IT" sz="2200" b="1" kern="50" dirty="0">
                          <a:latin typeface="Times New Roman"/>
                          <a:ea typeface="SimSun"/>
                        </a:rPr>
                        <a:t>cm</a:t>
                      </a:r>
                      <a:endParaRPr lang="it-IT" sz="2200" kern="50" dirty="0">
                        <a:latin typeface="Times New Roman"/>
                        <a:ea typeface="SimSun"/>
                      </a:endParaRPr>
                    </a:p>
                  </a:txBody>
                  <a:tcPr marL="89535" marR="8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Fruit</a:t>
                      </a:r>
                      <a:r>
                        <a:rPr lang="it-IT" sz="2200" b="1" kern="50" dirty="0" smtClean="0">
                          <a:latin typeface="Times New Roman"/>
                          <a:ea typeface="SimSun"/>
                        </a:rPr>
                        <a:t> </a:t>
                      </a:r>
                      <a:r>
                        <a:rPr lang="it-IT" sz="2200" b="1" kern="50" dirty="0" err="1" smtClean="0">
                          <a:latin typeface="Times New Roman"/>
                          <a:ea typeface="SimSun"/>
                        </a:rPr>
                        <a:t>diameter</a:t>
                      </a:r>
                      <a:r>
                        <a:rPr lang="it-IT" sz="2200" b="1" kern="50" dirty="0" smtClean="0">
                          <a:latin typeface="Times New Roman"/>
                          <a:ea typeface="SimSun"/>
                        </a:rPr>
                        <a:t> cm</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22531">
                <a:tc>
                  <a:txBody>
                    <a:bodyPr/>
                    <a:lstStyle/>
                    <a:p>
                      <a:pPr algn="ctr">
                        <a:lnSpc>
                          <a:spcPct val="150000"/>
                        </a:lnSpc>
                        <a:spcAft>
                          <a:spcPts val="0"/>
                        </a:spcAft>
                      </a:pPr>
                      <a:r>
                        <a:rPr lang="it-IT" sz="2000" kern="50" dirty="0" err="1" smtClean="0">
                          <a:latin typeface="Times New Roman"/>
                          <a:ea typeface="SimSun"/>
                        </a:rPr>
                        <a:t>Control</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38</a:t>
                      </a:r>
                      <a:r>
                        <a:rPr lang="it-IT" sz="2000" kern="50" baseline="30000" dirty="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5</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a:latin typeface="Times New Roman"/>
                          <a:ea typeface="SimSun"/>
                        </a:rPr>
                        <a:t>4.6</a:t>
                      </a:r>
                      <a:r>
                        <a:rPr lang="it-IT" sz="2000" kern="50" baseline="30000">
                          <a:latin typeface="Times New Roman"/>
                          <a:ea typeface="SimSun"/>
                        </a:rPr>
                        <a:t>d</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3.1</a:t>
                      </a:r>
                      <a:r>
                        <a:rPr lang="it-IT" sz="2000" kern="50" baseline="30000" dirty="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22531">
                <a:tc>
                  <a:txBody>
                    <a:bodyPr/>
                    <a:lstStyle/>
                    <a:p>
                      <a:pPr algn="ctr">
                        <a:lnSpc>
                          <a:spcPct val="150000"/>
                        </a:lnSpc>
                        <a:spcAft>
                          <a:spcPts val="0"/>
                        </a:spcAft>
                      </a:pPr>
                      <a:r>
                        <a:rPr lang="it-IT" sz="2000" kern="50" dirty="0">
                          <a:latin typeface="Times New Roman"/>
                          <a:ea typeface="SimSu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b="1" kern="50">
                          <a:solidFill>
                            <a:srgbClr val="FF0000"/>
                          </a:solidFill>
                          <a:latin typeface="Times New Roman"/>
                          <a:ea typeface="SimSun"/>
                        </a:rPr>
                        <a:t>46</a:t>
                      </a:r>
                      <a:r>
                        <a:rPr lang="it-IT" sz="2000" b="1" kern="50" baseline="30000">
                          <a:solidFill>
                            <a:srgbClr val="FF0000"/>
                          </a:solidFill>
                          <a:latin typeface="Times New Roman"/>
                          <a:ea typeface="SimSun"/>
                        </a:rPr>
                        <a:t>a</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b="1" kern="50" dirty="0">
                          <a:solidFill>
                            <a:srgbClr val="FF0000"/>
                          </a:solidFill>
                          <a:latin typeface="Times New Roman"/>
                          <a:ea typeface="SimSun"/>
                        </a:rPr>
                        <a:t>6</a:t>
                      </a:r>
                      <a:r>
                        <a:rPr lang="it-IT" sz="2000" b="1" kern="50" baseline="30000" dirty="0">
                          <a:solidFill>
                            <a:srgbClr val="FF0000"/>
                          </a:solidFill>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b="1" kern="50" dirty="0">
                          <a:solidFill>
                            <a:srgbClr val="FF0000"/>
                          </a:solidFill>
                          <a:latin typeface="Times New Roman"/>
                          <a:ea typeface="SimSun"/>
                        </a:rPr>
                        <a:t>6.3</a:t>
                      </a:r>
                      <a:r>
                        <a:rPr lang="it-IT" sz="2000" b="1" kern="50" baseline="30000" dirty="0">
                          <a:solidFill>
                            <a:srgbClr val="FF0000"/>
                          </a:solidFill>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b="1" kern="50" dirty="0">
                          <a:solidFill>
                            <a:srgbClr val="FF0000"/>
                          </a:solidFill>
                          <a:latin typeface="Times New Roman"/>
                          <a:ea typeface="SimSun"/>
                        </a:rPr>
                        <a:t>4.4</a:t>
                      </a:r>
                      <a:r>
                        <a:rPr lang="it-IT" sz="2000" b="1" kern="50" baseline="30000" dirty="0">
                          <a:solidFill>
                            <a:srgbClr val="FF0000"/>
                          </a:solidFill>
                          <a:latin typeface="Times New Roman"/>
                          <a:ea typeface="SimSun"/>
                        </a:rPr>
                        <a:t>a</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22531">
                <a:tc>
                  <a:txBody>
                    <a:bodyPr/>
                    <a:lstStyle/>
                    <a:p>
                      <a:pPr algn="ctr">
                        <a:lnSpc>
                          <a:spcPct val="150000"/>
                        </a:lnSpc>
                        <a:spcAft>
                          <a:spcPts val="0"/>
                        </a:spcAft>
                      </a:pPr>
                      <a:r>
                        <a:rPr lang="it-IT" sz="2000" kern="50">
                          <a:latin typeface="Times New Roman"/>
                          <a:ea typeface="SimSu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a:latin typeface="Times New Roman"/>
                          <a:ea typeface="SimSun"/>
                        </a:rPr>
                        <a:t>38</a:t>
                      </a:r>
                      <a:r>
                        <a:rPr lang="it-IT" sz="2000" kern="50" baseline="30000">
                          <a:latin typeface="Times New Roman"/>
                          <a:ea typeface="SimSun"/>
                        </a:rPr>
                        <a:t>c</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5</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5.6</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3.5</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22531">
                <a:tc>
                  <a:txBody>
                    <a:bodyPr/>
                    <a:lstStyle/>
                    <a:p>
                      <a:pPr algn="ctr">
                        <a:lnSpc>
                          <a:spcPct val="150000"/>
                        </a:lnSpc>
                        <a:spcAft>
                          <a:spcPts val="0"/>
                        </a:spcAft>
                      </a:pPr>
                      <a:r>
                        <a:rPr lang="it-IT" sz="2000" kern="50">
                          <a:latin typeface="Times New Roman"/>
                          <a:ea typeface="SimSu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a:latin typeface="Times New Roman"/>
                          <a:ea typeface="SimSun"/>
                        </a:rPr>
                        <a:t>41</a:t>
                      </a:r>
                      <a:r>
                        <a:rPr lang="it-IT" sz="2000" kern="50" baseline="30000">
                          <a:latin typeface="Times New Roman"/>
                          <a:ea typeface="SimSun"/>
                        </a:rPr>
                        <a:t>b</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a:latin typeface="Times New Roman"/>
                          <a:ea typeface="SimSun"/>
                        </a:rPr>
                        <a:t>5</a:t>
                      </a:r>
                      <a:r>
                        <a:rPr lang="it-IT" sz="2000" kern="50" baseline="30000">
                          <a:latin typeface="Times New Roman"/>
                          <a:ea typeface="SimSun"/>
                        </a:rPr>
                        <a:t>b</a:t>
                      </a:r>
                      <a:endParaRPr lang="it-IT" sz="20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5.0</a:t>
                      </a:r>
                      <a:r>
                        <a:rPr lang="it-IT" sz="2000" kern="50" baseline="30000" dirty="0">
                          <a:latin typeface="Times New Roman"/>
                          <a:ea typeface="SimSun"/>
                        </a:rPr>
                        <a:t>c</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000" kern="50" dirty="0">
                          <a:latin typeface="Times New Roman"/>
                          <a:ea typeface="SimSun"/>
                        </a:rPr>
                        <a:t>3.4</a:t>
                      </a:r>
                      <a:r>
                        <a:rPr lang="it-IT" sz="2000" kern="50" baseline="30000" dirty="0">
                          <a:latin typeface="Times New Roman"/>
                          <a:ea typeface="SimSun"/>
                        </a:rPr>
                        <a:t>b</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ttangolo 2"/>
          <p:cNvSpPr/>
          <p:nvPr/>
        </p:nvSpPr>
        <p:spPr>
          <a:xfrm>
            <a:off x="251520" y="285728"/>
            <a:ext cx="8678198" cy="1615827"/>
          </a:xfrm>
          <a:prstGeom prst="rect">
            <a:avLst/>
          </a:prstGeom>
          <a:solidFill>
            <a:srgbClr val="92D050"/>
          </a:solidFill>
          <a:ln w="12700">
            <a:solidFill>
              <a:schemeClr val="tx1"/>
            </a:solidFill>
          </a:ln>
        </p:spPr>
        <p:txBody>
          <a:bodyPr wrap="square">
            <a:spAutoFit/>
          </a:bodyPr>
          <a:lstStyle/>
          <a:p>
            <a:pPr>
              <a:lnSpc>
                <a:spcPct val="150000"/>
              </a:lnSpc>
            </a:pPr>
            <a:r>
              <a:rPr lang="it-IT" sz="2200" dirty="0" err="1" smtClean="0">
                <a:latin typeface="Times New Roman" pitchFamily="18" charset="0"/>
                <a:cs typeface="Times New Roman" pitchFamily="18" charset="0"/>
              </a:rPr>
              <a:t>Phenotypic</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growth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parameters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b="1" u="sng" dirty="0" err="1" smtClean="0">
                <a:latin typeface="Times New Roman" pitchFamily="18" charset="0"/>
                <a:cs typeface="Times New Roman" pitchFamily="18" charset="0"/>
              </a:rPr>
              <a:t>red</a:t>
            </a:r>
            <a:r>
              <a:rPr lang="it-IT" sz="2200" b="1" u="sng" dirty="0" smtClean="0">
                <a:latin typeface="Times New Roman" pitchFamily="18" charset="0"/>
                <a:cs typeface="Times New Roman" pitchFamily="18" charset="0"/>
              </a:rPr>
              <a:t> </a:t>
            </a:r>
            <a:r>
              <a:rPr lang="it-IT" sz="2200" b="1" u="sng" dirty="0" err="1" smtClean="0">
                <a:latin typeface="Times New Roman" pitchFamily="18" charset="0"/>
                <a:cs typeface="Times New Roman" pitchFamily="18" charset="0"/>
              </a:rPr>
              <a:t>onion</a:t>
            </a:r>
            <a:r>
              <a:rPr lang="it-IT" sz="2200" b="1" u="sng" dirty="0" smtClean="0">
                <a:latin typeface="Times New Roman" pitchFamily="18" charset="0"/>
                <a:cs typeface="Times New Roman" pitchFamily="18" charset="0"/>
              </a:rPr>
              <a:t> </a:t>
            </a:r>
            <a:r>
              <a:rPr lang="it-IT" sz="2200" dirty="0" smtClean="0">
                <a:latin typeface="Times New Roman" pitchFamily="18" charset="0"/>
                <a:cs typeface="Times New Roman" pitchFamily="18" charset="0"/>
              </a:rPr>
              <a:t>3 </a:t>
            </a:r>
            <a:r>
              <a:rPr lang="it-IT" sz="2200" dirty="0" err="1" smtClean="0">
                <a:latin typeface="Times New Roman" pitchFamily="18" charset="0"/>
                <a:cs typeface="Times New Roman" pitchFamily="18" charset="0"/>
              </a:rPr>
              <a:t>months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after</a:t>
            </a:r>
            <a:r>
              <a:rPr lang="it-IT" sz="2200" dirty="0" smtClean="0">
                <a:latin typeface="Times New Roman" pitchFamily="18" charset="0"/>
                <a:cs typeface="Times New Roman" pitchFamily="18" charset="0"/>
              </a:rPr>
              <a:t> treatment (A, B, C)  </a:t>
            </a:r>
            <a:r>
              <a:rPr lang="it-IT" sz="2200" dirty="0" err="1" smtClean="0">
                <a:latin typeface="Times New Roman" pitchFamily="18" charset="0"/>
                <a:cs typeface="Times New Roman" pitchFamily="18" charset="0"/>
              </a:rPr>
              <a:t>with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respect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control</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not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treated</a:t>
            </a:r>
            <a:r>
              <a:rPr lang="it-IT" sz="2200" dirty="0" smtClean="0">
                <a:latin typeface="Times New Roman" pitchFamily="18" charset="0"/>
                <a:cs typeface="Times New Roman" pitchFamily="18" charset="0"/>
              </a:rPr>
              <a:t>)</a:t>
            </a:r>
            <a:r>
              <a:rPr lang="it-IT" sz="2200" b="1"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number</a:t>
            </a:r>
            <a:r>
              <a:rPr lang="it-IT" sz="2200" dirty="0" smtClean="0">
                <a:latin typeface="Times New Roman" pitchFamily="18" charset="0"/>
                <a:cs typeface="Times New Roman" pitchFamily="18" charset="0"/>
              </a:rPr>
              <a:t> in the </a:t>
            </a:r>
            <a:r>
              <a:rPr lang="it-IT" sz="2200" dirty="0" err="1" smtClean="0">
                <a:latin typeface="Times New Roman" pitchFamily="18" charset="0"/>
                <a:cs typeface="Times New Roman" pitchFamily="18" charset="0"/>
              </a:rPr>
              <a:t>same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column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followed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by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letters</a:t>
            </a:r>
            <a:r>
              <a:rPr lang="it-IT" sz="2200" dirty="0" smtClean="0">
                <a:latin typeface="Times New Roman" pitchFamily="18" charset="0"/>
                <a:cs typeface="Times New Roman" pitchFamily="18" charset="0"/>
              </a:rPr>
              <a:t> are </a:t>
            </a:r>
            <a:r>
              <a:rPr lang="it-IT" sz="2200" dirty="0" err="1" smtClean="0">
                <a:latin typeface="Times New Roman" pitchFamily="18" charset="0"/>
                <a:cs typeface="Times New Roman" pitchFamily="18" charset="0"/>
              </a:rPr>
              <a:t>statistically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p ≤0.05</a:t>
            </a:r>
            <a:endParaRPr lang="it-IT" sz="2200" dirty="0">
              <a:latin typeface="Times New Roman" pitchFamily="18" charset="0"/>
              <a:cs typeface="Times New Roman" pitchFamily="18" charset="0"/>
            </a:endParaRPr>
          </a:p>
        </p:txBody>
      </p:sp>
      <p:sp>
        <p:nvSpPr>
          <p:cNvPr id="4" name="CasellaDiTesto 3"/>
          <p:cNvSpPr txBox="1"/>
          <p:nvPr/>
        </p:nvSpPr>
        <p:spPr>
          <a:xfrm>
            <a:off x="1763688" y="2564904"/>
            <a:ext cx="5521448" cy="1015663"/>
          </a:xfrm>
          <a:prstGeom prst="rect">
            <a:avLst/>
          </a:prstGeom>
          <a:solidFill>
            <a:schemeClr val="accent5">
              <a:lumMod val="20000"/>
              <a:lumOff val="80000"/>
            </a:schemeClr>
          </a:solidFill>
        </p:spPr>
        <p:txBody>
          <a:bodyPr wrap="none" rtlCol="0">
            <a:spAutoFit/>
          </a:bodyPr>
          <a:lstStyle/>
          <a:p>
            <a:r>
              <a:rPr lang="it-IT" sz="6000" b="1" spc="100" dirty="0" smtClean="0">
                <a:ln w="18000">
                  <a:solidFill>
                    <a:schemeClr val="accent1">
                      <a:satMod val="200000"/>
                      <a:tint val="72000"/>
                    </a:schemeClr>
                  </a:solidFill>
                  <a:prstDash val="solid"/>
                </a:ln>
                <a:solidFill>
                  <a:schemeClr val="tx2">
                    <a:lumMod val="60000"/>
                    <a:lumOff val="400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POT RESULTS</a:t>
            </a:r>
            <a:endParaRPr lang="it-IT" sz="6000" b="1" spc="100" dirty="0">
              <a:ln w="18000">
                <a:solidFill>
                  <a:schemeClr val="accent1">
                    <a:satMod val="200000"/>
                    <a:tint val="72000"/>
                  </a:schemeClr>
                </a:solidFill>
                <a:prstDash val="solid"/>
              </a:ln>
              <a:solidFill>
                <a:schemeClr val="tx2">
                  <a:lumMod val="60000"/>
                  <a:lumOff val="400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
        <p:nvSpPr>
          <p:cNvPr id="5" name="Ovale 4"/>
          <p:cNvSpPr/>
          <p:nvPr/>
        </p:nvSpPr>
        <p:spPr>
          <a:xfrm>
            <a:off x="785786" y="4500570"/>
            <a:ext cx="571504"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1560" y="980728"/>
            <a:ext cx="7704856" cy="4999056"/>
          </a:xfrm>
          <a:prstGeom prst="rect">
            <a:avLst/>
          </a:prstGeom>
          <a:noFill/>
          <a:ln w="9525">
            <a:noFill/>
            <a:miter lim="800000"/>
            <a:headEnd/>
            <a:tailEnd/>
          </a:ln>
        </p:spPr>
      </p:pic>
      <p:sp>
        <p:nvSpPr>
          <p:cNvPr id="4" name="CasellaDiTesto 3"/>
          <p:cNvSpPr txBox="1"/>
          <p:nvPr/>
        </p:nvSpPr>
        <p:spPr>
          <a:xfrm>
            <a:off x="683568" y="4910711"/>
            <a:ext cx="1008112" cy="568745"/>
          </a:xfrm>
          <a:prstGeom prst="rect">
            <a:avLst/>
          </a:prstGeom>
          <a:solidFill>
            <a:srgbClr val="FFFF00"/>
          </a:solidFill>
        </p:spPr>
        <p:txBody>
          <a:bodyPr wrap="square" rtlCol="0" anchor="ctr">
            <a:spAutoFit/>
          </a:bodyPr>
          <a:lstStyle/>
          <a:p>
            <a:pPr algn="ctr">
              <a:lnSpc>
                <a:spcPct val="200000"/>
              </a:lnSpc>
            </a:pPr>
            <a:r>
              <a:rPr lang="it-IT" b="1" dirty="0" smtClean="0"/>
              <a:t>C</a:t>
            </a:r>
            <a:endParaRPr lang="it-IT" b="1" dirty="0"/>
          </a:p>
        </p:txBody>
      </p:sp>
      <p:sp>
        <p:nvSpPr>
          <p:cNvPr id="5" name="CasellaDiTesto 4"/>
          <p:cNvSpPr txBox="1"/>
          <p:nvPr/>
        </p:nvSpPr>
        <p:spPr>
          <a:xfrm>
            <a:off x="4860032" y="5229200"/>
            <a:ext cx="1008112" cy="568745"/>
          </a:xfrm>
          <a:prstGeom prst="rect">
            <a:avLst/>
          </a:prstGeom>
          <a:solidFill>
            <a:srgbClr val="FFFF00"/>
          </a:solidFill>
        </p:spPr>
        <p:txBody>
          <a:bodyPr wrap="square" rtlCol="0" anchor="ctr">
            <a:spAutoFit/>
          </a:bodyPr>
          <a:lstStyle/>
          <a:p>
            <a:pPr algn="ctr">
              <a:lnSpc>
                <a:spcPct val="200000"/>
              </a:lnSpc>
            </a:pPr>
            <a:r>
              <a:rPr lang="it-IT" b="1" dirty="0" smtClean="0"/>
              <a:t>A</a:t>
            </a:r>
            <a:endParaRPr lang="it-IT" b="1" dirty="0"/>
          </a:p>
        </p:txBody>
      </p:sp>
      <p:sp>
        <p:nvSpPr>
          <p:cNvPr id="6" name="CasellaDiTesto 5"/>
          <p:cNvSpPr txBox="1"/>
          <p:nvPr/>
        </p:nvSpPr>
        <p:spPr>
          <a:xfrm>
            <a:off x="2699792" y="5157192"/>
            <a:ext cx="1008112" cy="568745"/>
          </a:xfrm>
          <a:prstGeom prst="rect">
            <a:avLst/>
          </a:prstGeom>
          <a:solidFill>
            <a:srgbClr val="FFFF00"/>
          </a:solidFill>
        </p:spPr>
        <p:txBody>
          <a:bodyPr wrap="square" rtlCol="0" anchor="ctr">
            <a:spAutoFit/>
          </a:bodyPr>
          <a:lstStyle/>
          <a:p>
            <a:pPr algn="ctr">
              <a:lnSpc>
                <a:spcPct val="200000"/>
              </a:lnSpc>
            </a:pPr>
            <a:r>
              <a:rPr lang="it-IT" b="1" dirty="0" smtClean="0"/>
              <a:t>B</a:t>
            </a:r>
            <a:endParaRPr lang="it-IT" b="1" dirty="0"/>
          </a:p>
        </p:txBody>
      </p:sp>
      <p:sp>
        <p:nvSpPr>
          <p:cNvPr id="7" name="CasellaDiTesto 6"/>
          <p:cNvSpPr txBox="1"/>
          <p:nvPr/>
        </p:nvSpPr>
        <p:spPr>
          <a:xfrm>
            <a:off x="6876256" y="5085184"/>
            <a:ext cx="1008112" cy="568745"/>
          </a:xfrm>
          <a:prstGeom prst="rect">
            <a:avLst/>
          </a:prstGeom>
          <a:solidFill>
            <a:srgbClr val="FFFF00"/>
          </a:solidFill>
        </p:spPr>
        <p:txBody>
          <a:bodyPr wrap="square" rtlCol="0" anchor="ctr">
            <a:spAutoFit/>
          </a:bodyPr>
          <a:lstStyle/>
          <a:p>
            <a:pPr algn="ctr">
              <a:lnSpc>
                <a:spcPct val="200000"/>
              </a:lnSpc>
            </a:pPr>
            <a:r>
              <a:rPr lang="it-IT" b="1" dirty="0" err="1" smtClean="0"/>
              <a:t>Control</a:t>
            </a:r>
            <a:endParaRPr lang="it-IT"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congresso Barcellona foto\cipolla.jpg.jpg"/>
          <p:cNvPicPr>
            <a:picLocks noChangeAspect="1" noChangeArrowheads="1"/>
          </p:cNvPicPr>
          <p:nvPr/>
        </p:nvPicPr>
        <p:blipFill>
          <a:blip r:embed="rId2" cstate="print"/>
          <a:srcRect/>
          <a:stretch>
            <a:fillRect/>
          </a:stretch>
        </p:blipFill>
        <p:spPr bwMode="auto">
          <a:xfrm>
            <a:off x="454599" y="1000108"/>
            <a:ext cx="8372049" cy="4357717"/>
          </a:xfrm>
          <a:prstGeom prst="rect">
            <a:avLst/>
          </a:prstGeom>
          <a:noFill/>
        </p:spPr>
      </p:pic>
      <p:sp>
        <p:nvSpPr>
          <p:cNvPr id="3" name="CasellaDiTesto 2"/>
          <p:cNvSpPr txBox="1"/>
          <p:nvPr/>
        </p:nvSpPr>
        <p:spPr>
          <a:xfrm>
            <a:off x="1500166" y="2428868"/>
            <a:ext cx="402674" cy="523220"/>
          </a:xfrm>
          <a:prstGeom prst="rect">
            <a:avLst/>
          </a:prstGeom>
          <a:solidFill>
            <a:srgbClr val="FFFF00"/>
          </a:solidFill>
          <a:ln w="28575">
            <a:solidFill>
              <a:schemeClr val="tx1"/>
            </a:solidFill>
          </a:ln>
        </p:spPr>
        <p:txBody>
          <a:bodyPr wrap="none" rtlCol="0">
            <a:spAutoFit/>
          </a:bodyPr>
          <a:lstStyle/>
          <a:p>
            <a:r>
              <a:rPr lang="it-IT" sz="2800" b="1" dirty="0" smtClean="0"/>
              <a:t>A</a:t>
            </a:r>
            <a:endParaRPr lang="it-IT" sz="2800" b="1" dirty="0"/>
          </a:p>
        </p:txBody>
      </p:sp>
      <p:sp>
        <p:nvSpPr>
          <p:cNvPr id="5" name="Rettangolo 4"/>
          <p:cNvSpPr/>
          <p:nvPr/>
        </p:nvSpPr>
        <p:spPr>
          <a:xfrm>
            <a:off x="3000364" y="2285992"/>
            <a:ext cx="386644" cy="523220"/>
          </a:xfrm>
          <a:prstGeom prst="rect">
            <a:avLst/>
          </a:prstGeom>
          <a:solidFill>
            <a:srgbClr val="FFFF00"/>
          </a:solidFill>
        </p:spPr>
        <p:txBody>
          <a:bodyPr wrap="none">
            <a:spAutoFit/>
          </a:bodyPr>
          <a:lstStyle/>
          <a:p>
            <a:r>
              <a:rPr lang="it-IT" sz="2800" b="1" dirty="0" smtClean="0"/>
              <a:t>B</a:t>
            </a:r>
            <a:endParaRPr lang="it-IT" sz="2800" b="1" dirty="0"/>
          </a:p>
        </p:txBody>
      </p:sp>
      <p:sp>
        <p:nvSpPr>
          <p:cNvPr id="6" name="Rettangolo 5"/>
          <p:cNvSpPr/>
          <p:nvPr/>
        </p:nvSpPr>
        <p:spPr>
          <a:xfrm>
            <a:off x="4857752" y="2214554"/>
            <a:ext cx="386644" cy="523220"/>
          </a:xfrm>
          <a:prstGeom prst="rect">
            <a:avLst/>
          </a:prstGeom>
          <a:solidFill>
            <a:srgbClr val="FFFF00"/>
          </a:solidFill>
        </p:spPr>
        <p:txBody>
          <a:bodyPr wrap="none">
            <a:spAutoFit/>
          </a:bodyPr>
          <a:lstStyle/>
          <a:p>
            <a:r>
              <a:rPr lang="it-IT" sz="2800" b="1" dirty="0" smtClean="0"/>
              <a:t>C</a:t>
            </a:r>
            <a:endParaRPr lang="it-IT" sz="2800" b="1" dirty="0"/>
          </a:p>
        </p:txBody>
      </p:sp>
      <p:sp>
        <p:nvSpPr>
          <p:cNvPr id="7" name="Rettangolo 6"/>
          <p:cNvSpPr/>
          <p:nvPr/>
        </p:nvSpPr>
        <p:spPr>
          <a:xfrm>
            <a:off x="7072330" y="2071678"/>
            <a:ext cx="1286250" cy="523220"/>
          </a:xfrm>
          <a:prstGeom prst="rect">
            <a:avLst/>
          </a:prstGeom>
          <a:solidFill>
            <a:srgbClr val="FFFF00"/>
          </a:solidFill>
        </p:spPr>
        <p:txBody>
          <a:bodyPr wrap="none">
            <a:spAutoFit/>
          </a:bodyPr>
          <a:lstStyle/>
          <a:p>
            <a:r>
              <a:rPr lang="it-IT" sz="2800" b="1" dirty="0" err="1" smtClean="0"/>
              <a:t>Control</a:t>
            </a:r>
            <a:endParaRPr lang="it-IT" sz="2800" b="1" dirty="0"/>
          </a:p>
        </p:txBody>
      </p:sp>
      <p:sp>
        <p:nvSpPr>
          <p:cNvPr id="8" name="Ovale 7"/>
          <p:cNvSpPr/>
          <p:nvPr/>
        </p:nvSpPr>
        <p:spPr>
          <a:xfrm>
            <a:off x="214282" y="3429000"/>
            <a:ext cx="1428760" cy="17859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500174"/>
            <a:ext cx="7929618" cy="2195794"/>
          </a:xfrm>
          <a:prstGeom prst="rect">
            <a:avLst/>
          </a:prstGeom>
          <a:solidFill>
            <a:srgbClr val="FFFF00"/>
          </a:solidFill>
          <a:ln w="57150">
            <a:solidFill>
              <a:srgbClr val="CC9900"/>
            </a:solidFill>
          </a:ln>
        </p:spPr>
        <p:txBody>
          <a:bodyPr wrap="square">
            <a:spAutoFit/>
          </a:bodyPr>
          <a:lstStyle/>
          <a:p>
            <a:pPr algn="just">
              <a:lnSpc>
                <a:spcPct val="200000"/>
              </a:lnSpc>
            </a:pPr>
            <a:r>
              <a:rPr lang="en-US" sz="2400" dirty="0" smtClean="0"/>
              <a:t>Our duty was </a:t>
            </a:r>
            <a:r>
              <a:rPr lang="en-US" sz="2400" dirty="0" smtClean="0">
                <a:latin typeface="Times New Roman" pitchFamily="18" charset="0"/>
                <a:cs typeface="Times New Roman" pitchFamily="18" charset="0"/>
              </a:rPr>
              <a:t>to help SBS in converting harmful </a:t>
            </a:r>
            <a:r>
              <a:rPr lang="en-US" sz="2400" dirty="0">
                <a:latin typeface="Times New Roman" pitchFamily="18" charset="0"/>
                <a:cs typeface="Times New Roman" pitchFamily="18" charset="0"/>
              </a:rPr>
              <a:t>wastes (agricultural and </a:t>
            </a:r>
            <a:r>
              <a:rPr lang="en-US" sz="2400" dirty="0" smtClean="0">
                <a:latin typeface="Times New Roman" pitchFamily="18" charset="0"/>
                <a:cs typeface="Times New Roman" pitchFamily="18" charset="0"/>
              </a:rPr>
              <a:t>elemental sulfur)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resources, identifying the right size and shape of pastilles for agriculture purpose.</a:t>
            </a:r>
            <a:endParaRPr lang="it-IT" sz="2400" dirty="0">
              <a:latin typeface="Times New Roman" pitchFamily="18" charset="0"/>
              <a:cs typeface="Times New Roman" pitchFamily="18" charset="0"/>
            </a:endParaRPr>
          </a:p>
        </p:txBody>
      </p:sp>
      <p:sp>
        <p:nvSpPr>
          <p:cNvPr id="1027" name="AutoShape 3" descr="Risultati immagini per benton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9" name="AutoShape 5" descr="data:image/jpeg;base64,/9j/4AAQSkZJRgABAQAAAQABAAD/2wCEAAkGBxQTEhUUExQWFhUXGR4bGRgXGB8dIBwfHiAdHyIfICEhIiggHiAlICAcIjEiJykrLi4uIB81ODYtNygtLisBCgoKDg0OGhAQGywkHyQsLDQsLDQsLCwsLCwsLCwsLCwsLCwsLCwsLCwsLCwsLCwsLCwsLCwsLCwsLCwsLCwsLP/AABEIALkBEQMBIgACEQEDEQH/xAAbAAACAwEBAQAAAAAAAAAAAAAEBQIDBgEAB//EAEcQAAIBAwMDAgQCBgYJAwMFAAECEQMSIQAEMQUiQRNRBjJhcUKBFBUjUpGhM2KxssHRNFNygpKT0uHwFlRzB6PxJDV0g6L/xAAYAQEBAQEBAAAAAAAAAAAAAAABAAIDBP/EACIRAQEBAAICAgMBAQEAAAAAAAABEQIhEjEDQQRRYRNxMv/aAAwDAQACEQMRAD8AXb7c/tkNVQACAgKwF9jIMMJ/D9PGn/pOpvRVuwAzE8AGYBIF2YMk44PgJ6h9Sh+3dJa4C9AbWE5GDPESCvB+mrN51YVUpt89im4g2qpMC2cSvODOSOeNYtQnqG43VOjKLMiXttnJbgBsAZnEA8edE0dojKjlbgoF1OD2sQvJyDkyRkY/LQR39V0T0wyBn+Rhm3iSTOI8YjnXH2dauAKtN6YmJUXHJAy8woMiT9JzoA7qiO6m2soJBLC0hXJm0ScyMDGBE8nWe3PTqlN0pl4JXuHkksPkYR54Bk/x01o7erTVoqUatMQqw4uC8ZngAiSJ8841HpNZwXLLTfN4COSFggQwieJyOIyRjQUNkr/pC023NQAg22gLbBnvJuEjjME/TGj97tgzegK1MOxNxcCJAggE5kHEA+ToOlXqNUNyVBSV0PqJTtSCcNj5smI/iBxp96aOpeUq2zdeLVDqDjiRmJaDxiNSBfqpky6KVDWIyRwcRxKwvviSc+NHVqIRltDU2dgpK+0zIAMif88at2tCoKYeiqLUdhcj1BGAflaTE4GOQNE1dk62uxVQB3osCGIGFbGAMTGcedKB7XaJVqO43VRV+S0fMGAgAz9yYjx9tR226WpUW9A6WMAGUFpUwDcoESCcGMxHnVO83lMqWdRUFIQLTye0ZHJM5kyMr9dB7dqZKMlckt3GmkAn6Ez7xIAnxjnRqNNl1BpqUkQhh87v25MDLCQYE9vbwPybdPeklJlqWrgKTEmWAieZJJmfM6V9E9WsjFKyot1oQ0+ATOO45zIMe+BIOvbyvRSii1QS5JW4XGDxOYk/T+H13L0xZtLaoZjU/RXBRakkrLnwCBcYB/I/Y86U9VpBq1M7hWKAmDUZjEZhgI9vprUVq1P06CqtSmlNxBqCCSubikjtqTzH8NAU9xtdwE9d3FZO5yTgi6AIgkzMAmDn8tcrmugR+kLUc1SFFM0x+0BUKVabgAYEjHMRI1LbdQVGqVK4JsuBQgtHCgc2+Gz9DznRHUjttz+zT1EUkIrC4QAZH9UDzJ8HTcdConapT7HZIJd/nIJ5BF0yZgZwI+urNTN7Wgrj1adI06jC+k5LslMH2VZgtPHAE6e7HojMietS9UgAFqbMuMmcxcPBGTk41dsN6u1AFWt2oMBWZrQxhR8oLGQfoBAH1u3nVQi3o11hgXkD1H8GCRABOeOdBc/RqYteqhRi0knvK2+FVZwYEwOY1c+6p2oqsgbuYNUBWFZj+AnMD6HjxjS7o26O424KlaLNeGcIBJPtMTlj55/PQlPaK9VQFatUEh2b5IzBFxbtOBABOQByTq3Ed7rbUaKs6qrCrEosZuP4uT9eYxrO161G9Wua0XEIkEMR+fcMiIGRjVdDdpfT9SmQ91rj1D2GAMWGeMAfWMYGppRoX3UabVTecsGsU5kEEw1vIOcycxq9kNs+qncs0o1yNYndkMTANtwDeSZnMafUFRKYDUnjtDGmjBjBB8ZYZywiAfrhRQ6a971aNA3swLBGXEFcBGYY8k/XU+obarSVipfdV3YllghUkyTaJJwIgnx+Wr7BnufiSntQHKHMogqGSGAJyeRcJHmcnxkrb7epch/ZurGahFQNjmIwW8RjznnSz4Z31Gv6wemKbJNgMsVKkqXmMd0CDH8zqmrvKxoGnTuf8L1BaJESSBEx4kHiPyaofVeoIoqJTtpsve8iVJMCAJWZ7cjA7fedV9XVkNwpk01hXN0XXTx3SBJkmDOdZjYdQAqJezEKCrAmAGIILsXBbGR4ggH6a0b9TI5p1ZbvC0TJtEm5iR5xKkYHAGj37WKt7tkqUC+4p+nHy3KLVPhsgEiT55gn66W1OmVmam7VNvTo0ynAuuEeIiBBwvknniSo3DrUbdEindFO5YDTI7xhgOBBUT9tG9PoOtFVHoWRkvUY4jBYWg4/dx44jVKbMR3G5Ck0aK4W25rS7FSCTBggGBgGPtGle62KFwXS2o0FGcqJiDJie4gxzE+ODplt2Tb0lRqtOmqi9zTBJYriWYkkkgDn2jgaAfcUW7sMMsqyJJ4iXFyH2kxjkDR6S/8AVg/1z/8AFT/6dc0B+ta//t3/AOMf5a9p8h2T7n4af0lZStVg3qBYAIHsOZEZtJGSY+guy2NVRRAqBhcWCZFjE8Mp+YBuZI/skzqG/hwqKVYtgeo0sfaASFH0AgGeNd2vw5Ve57jRVhKT3c9puIyMAQTPj2k9GVHUd5U9WwK4ZnstW0zBUlgQbSMjM+J8a0NCrUSbTet2CDC5u7yOWEyJ8jPA0spdB9Ko4oVy5pjuRwASfJukCByAePfzorb1GeadMO7SuWJEi6CZI7lAxORBHk5KnGrpV76qek+VuK23ewtj7DjnE6Y9O2xFJz3BmZbyCQGK93abAQCCOz786Tb7bm8Bt1SaDIRqeWKYGSecxIHgHni6q71VqAOFZWC2BozkqbvcxMY/idSG1PiH0KgIsNouJZuLmyoEKOTOM4HnUdz1a+qXcq1o8SLYI98SZHtwdB7b4cFKkUqVDTDpe9RylRmFv7iGQo5OcSeZGmFPZCgEUrTNN2hKvpiV9Qkm5bSREfzzEHViKae3WtVTdU6xqhuLJxiBAk4DEAyx5IMAHTXe76pUqOwRWpyBdcEKYiLWIuMBsQZJH5MN3tKRihUq4FrLaxViZIwq559mgiPppX1umKQFGl6zt9Kd0jET4IAxBHvySdCW0dwodltApt32gEtUaACD3EqQDEffGpLsdsKQqegVqiVCKZLOfIC4Hv8AWSD76zHTXHrUqovv9TvNRlsR2kHFsAjMYOY+mtDu+q0KdRAXqO9hhni1T+JrcAEgmJOAYxzq1YYbYU1KB5pkklVQqI9lESGPt9PoNUVFo1dt6lR3qJfKKIpQ6keQe4z+LGfrq9um1nuNcr+juGP9YMZVYJAgfkcz4OKuk9HpU6b02f1rW7EVgwXIbIt5AI5MHGBq37WSBus9YVFuIRu4Ll5ALQCTHIUnggnnXd50tdzXD1KqgBIUqzK5yPwTDZA8/i/LVPUOq7SlfUWkBWcgMAAbU9wIhZg5E5MzrR0m9ShRZWpsXGD6Zkgn94EMDGDb5LDxrOtZgCh0RUQBiQ4JOBiBHzT2jLYyJAyD4Mr7t1VAm3ReO+9TapJiBJaYzAnn8tJ978Z00V0Ze6k1pTgnjiTcAZjycZnQfQPiRt03om0emoBVeZyLlgYERnhfbVqwzXbevVVqiCoKdSWdmWKbZstuA8RIjmyJjMOrbvZ+qy1aDuMlhkKcAm8EAhRaGBED3OY0LvOvVKKvS9R2N+GABC/iMEgMccxOAMDzf0nceptbnRyKhNgAhmUHN5j5Tn692MwdEqwX1vqjVEvoI5qdl0QOxogZyuGuOBNrD7Lt5UeijJuIJAPpBo7iw/EQBYigBQM93dOBp93VaQQEU3UBmdrbRjtkTMkEwYx7caX7/qc1EpVKd9NyFDhHsBj5yRkmIxicnjUijpvT6Dqjeq4NUSyyb1gGbWBkwY4AzkzxojYdJ3O2apQpB2DC5KhaMntIJgiQQv8AE59r9rtEvValf1IZSai0gAbTMBphZtj3yfyf0dxT4auIacFgAIAIUAie0FeR99MqsZvZ7Cqu6BrFlSDfaSEIhQBluSTEE85ydaDZvSKQLaarNMrgXEEkScmPMSck8+YV+nLaaaNVUup/aqiCC2MkKoByCOPvnQ1XpppALSFtg7T8xLEZNzSWc/1ZHP20bTBXSWrKEPo0qVM3AlPT4uYqogxmSeIyfOrOu9SoU6dNloirVFQWIqn5sryqwY7pmfOl+w6nc1pupd1xSLlAByzkxZHv7xojrnVQGgG9apAtVu5j2xkERicAe5JxrXl0Pt6vT9ZalTc+ktMqxamF7rT4vgkGAZiOPqdV7erRvY3VHb1LbDfiFPhQBwDAPE4yZ17Yo7KF/R/TaDbcRCrPLG+TMAmBOfodB73bbKkQyoPUDXKKaPbfPgMYLAnPH5RrNJxV3rqjTUpmeA5EHwM5WD/HI0lrC1xNNU2ygPDMWJJntRcwCSG7p4OPYcb+nVoteiMyPa3qIATiSePfBgnIPiDpTV6i/q06P6OzmpKKagdBIkSG8rJuBnAJ8xqm1OdR6ltkuvvWm9zNZkU7T48TMmODnRW4+JtvsaQVbn7QwJtmGbmRlxkmCYwNOejfDfpJZuGSqG5UQF4Jb5pNQ3HEgABToDc/B22qA0js3AWoHApuuQSTzgBDkRyMxBB1rJ9rSn/1RQ9x/wA1v+rXtbL/ANM7X/2Q/wCVr2rB0w223FNa9JVQsXXtq02Agi66QR83AmP7To0M97P6oCTYTUYMRByQAefHA58aOoU3poECmmbWIsCWiCCfBiT5yeQTidLayO6ftCqRN1xVvvgwQOIjPGPJ1rLRdC6dtrXeiDUqlhNVjEECCBIAnHBByQTxOlPUW3nrWxYCkqDawgDKhVGSMSTzONA/rSq2EikHtKrUkHLETnEEWx9QM+7SfUNWnSrXbinmwkC0sTwYAW7JPI49826CDpHUN3EJRZ6bsxDxaJkmQ2MCCJ/L6af7Pp7iiHqX1Sx+RVChZx9GZjIWeBwPB0buuqujL6qGklFbrh2gnGFIi4ZPdMDg5nVFfq9JlSq6AGZuvKwJIBIEXccEyM4xquFTtul10qBwEpJSRgQ9S+f3UIu7YEfiwPvpr1SilcE3uWVbiWU2JbmIEXCcQbiTAnWe3HWKoqIzqTTMFlgMTIIDhWmMwf8AdESdP9vvRUpqRUcCJKgkggEXFyBAOfABw2hBd/sk9RKtWre0EKwpqAvgKwEHtPgk8Y40ftq1OillSoW9MManp5VwRIYhh9GgZA4kzrJdS64u1Lfo0VEZockE2EC3tuJJnknHHGdMq9I1GBqFBcAJD2sBEmYEHMiMwJ99RxBurbYDDAqWuf8AZwGlpnmBEfyUSsA69S32wZriLi0KiileSSU8knuJEY9xyQdV1OgLtu+pUY+o/wCyWl3eoWbtBGO2CW8DxmY1fsaVdar1KlNDTHdTY2gq4BMlbjgNAycMBH9WqgtdnWrSa4YhyPTpQ1NqakibgAPIBa3iAeDAc7qrWIWjTzTWRUqSLkABgZEFziME8yfJy1X4jVzUPo0fWSPUZ2Ym2/AhZOcHAnE/Yqr1OpUYCnT9RWACElu5ThpggSTnP8TwM2/Rz7H7noezpm8JaykG8ybT+GATanODHgEeJXptaq1WDbhWNUC1ADKhQGbt4IJEzjJB16SbaMh5ApuShhAo57jbJyAOJI8ajskWjU9NKe4ybmZmF3pybAqrgybcifqMmckXVosqWPa1697C2LVkicBu2fxEjnnSvZdP/QaBs9SoWrAm3taHNiiJg/l4bxGNLuesC9bqZaoqw7Be60ibfrBtlQDx4zrtSjdSos6AJSghQrniLYuK8GCQQcLjI1resEhXtuiemGq713SopK2wHVlkR3GQcg49iZiTA/XN8xdXpq1NRhARbcCsyciO0kAkAAgCTOizt6VXbputy5RQ99FVcAMoi17QO0GJjMiJyY0Lseneoh3e7aRcCqDKMwuAuBmVi21YWNFhizqdFvRpoYqVeKYR5Js5BmJiPcjxPvHpG9el6nrUmV2DLUDzDY4vAhSQAQORHjB022e9pNaSpDKGCOQFaMFiQOJ+bwIP30k6r1JqaVVQGpQFrm+SCWYz6c4PiZOMnRJ9mqtxtmemY3ClAT2KLSIIGIJ8g8+331VQ6mopKPXDo37Uh6V5LDxIzAjBaTzOMBhsNyN3t0NUemwLBWURFuF7gCsEjjMZ48L+hdJ2+zqhvU/SnVLyIGGxwYhQBdznjTItaLpuyZqK+qTLAFVpi0ocmTnPyjtggQRGlvxBXHpUhQUm+bahqPSdSImWYAsDg2xmJ9onW+MFNM1qW1i14b3PvBHsxM8zzpLud01esS9a2lUAsuBZZEEdxc54zExH31YhnVfiz0nqUre6QCVDG0MvaZUfKImOcnBkjVvW7HrU9wgNR6bBSEpsWETlguVEmPc8RnWY6nSLE0y6k2AqGBBQ8YI/D+K7H5gTre/DPUbqbNQPaotvYQzOOWYyOIPHaJ/LV1Eq21DdIjV9yaiyoULaJUBskjwSIPJgccNpG6birVT1HqmmpLtdwVY2rL8hTFwxwfvrb7fetWZSwqi2YhcNEDLD8MmIGfrrOfFIQ1lqHftQTh6RpnukCSpGMCRMQAM8E6ciXbTotHctWoX2KlpKkJ3FoMgwDcIUcRPvnT/rVc0qIb8SwAVXxgExMhB5iQB786yTUKThWoqytSdhNzhmWRPcVbBFpwJI9vDrd9SpiyMYxUV1Hi2CSJY5+VhBmfoDelgH9YJSLs1U1ST+GQJg3D+rJgROBzzqGz+JTFy0qjsOHYwFuE2gfNAGJGBOZ0H1uqyIbKDAKwVFFMkTFxYi2FQkNLDiPrqradFpVopor0boIqKoGQLjbIHPBEcT7YYGr/Wjf+3H8te1kv1FX/8AdL/yqf8A169p3kMjvUurl6bIFDtU7QMgiJBYZBm05xP5aFpUPVHoy5um5iCy4UTAggSY9vqcxqzbdH7Uq0yxYSCTm0HC3XdzPbBj66J61Q/ZwtX03CGArEECBgr4ImIzOtspr1mmS4Z5HBZSOwkRiZB95z/YdTO8RqaeoiF6cMajkIpfJAlVLMR9oMCdZcbV67JRRLgy99MSIOPPIBkXMSBA5nWg3+xVKCJUKByTMsMdxwCQSQQLbozjzo9IXudjW3JSpTcAss5WYuWeSYjMzbzjQvWNlQRRTcB/RAI9MBfMwcG6TcYn3GPI273XobdPRMSgkK0nPEGTIPdkZwT50t2W93FRmqChcwi60ORiTxnOT/hoiGVK61aiqKigiGYk8BIi8yBJJGB/nplsHlGaitx9Q3KwAlWgnkRAnHER5nGA2jsajup7KnaQBlhycDIj/PWv6D3UoF0HJ7oB4kycCAc5BmNPKYkanTgXKEAKCrMjMLWzEE3ERgEyDM/fV/6np1qfKUgD3mnJBCtgLGA5xiDMn2g3dcpuqn04LBZ9Msc90Qpn52MGPoPrru3+Ht5V2cGoivbNjFbVtbsVWEwYzJBj7zohGetTYfodNajGlTvp1LgGpi0wxm0KADwsyG1dsd5tadGmjla6s1rki2WnudpN0zHkDGidsU29Ss7j+jVSGuJvKhu0j90YP3iIjFG02D11r1HNGnU3DA0yWkmmIiD4xgfXJHjRdUD/ABzvabSq0hWyB2fxCi2MNHOYwY4OlvSn/R6COqBargE0jJ9MLcVgtJuMkk58DHOiNqu22lYLVhKy3Mo9RrCAsC5yCQA0iFEDHPGnNNUpvQpuq1HrWkVHcNUkgMbblJVQoY4jH1Os1pnfhvfVHZiqS9WxjUZSYMEAQ0Bh5yQB7gEHTrbdU/aMrMXrU0a5gBHzKAJWGP735mCSNHddoshWltrIJJuUBIW0wpYCSJBlpmPpJ0L0rYU9qS3rIKlQIlzTaSAx8tORct2JPtxqqBdW6dSCCb6ld17aiVmUlmIhiBAC+PJgHnnTuj1i1aaIiFGa1XBZ5OPYY5PPuNZjabUd9WspaqKjqDMokGAPqXBVgTwCuZJGvfBu6ajtReQ7VarA04UhRyBntwQTPJxoy4TnqG2WszUvVW5CQLvlkFSTgBgoBAjAyD947fdorChtp71a93llQkEgkGRcJtHAHmSANL9x8VtRJp1HpuFF1rKssDngmVH1b6edR/8AUrbqkTt6fpg9oN2Cw5xI4n6Hj7agrq/EaGqKUhWYCEPzuOQLolpiPb7TqG36a24WwK1JFn5yUCq2YCnDSwwAePYGCHv9+X3VEBVUUGIkQCSQZg/ukEG3M4J0L1T4ietVdDgB+yoVAUCCCTJkgNJH1HtgPitFdO3FK70i7lVdFViAjBncguo/FwI8QTOCNaLd0dtTqLTIRhdLOyKS0GVBYC3tBY/7s+2lXStnTAT0mvIKm8GSwiSFOAOSwGP4HQtT4ZqM7OisztJuc2oFM2qx4hRMxOFkAzp8VrRda3pJC02IDeSEAiWBA7ZiV+YfX6nWP6nu/UbbDuY2n1UUEBTMDPJIErEx9caP3vw3uA4pndCWUKlNBwEUNljJtAExA5GRMa0Gz2lGmlJai03WnSJa6TLTgl4yCZxwc4yNHqpR/wCh3qE1KtQUaYHaFySDEgkEDMRABBkGeRofq3Q6+0KttqR3FMXOKYFxIYMCrDJt5jAzjmAX/UdvRqBaio/qVFCNTNX0ws8nBkMFMXAjkTnWW6r1OtSqtSU1Veq5Aq3oQVi4EeeFaCOcZHAb+jGk2m/R6KkVIuS+1FOFJxEDBEGQJBz76Urtam63MNt1dqBSbuzt5GOSJB8fTM6b7Lo1JQ3ceFFtzKotGSDkt7+3GqOqdSobRrKVV6bVisKoFScR2zxM85EmQORokQyt0w029WtTLuYhyw4EmSJGF94E+dc3G02TqrmlY68EKbpAtm78TAL5ySNIdzTdH/Z1Kr1mRj/SKQqloDOI4i4Ahfw41Z17qNB9wm1YrTUkSwZmOCYBYsCp+YceTH0lDn4X31PKLWDEi6mjdrBY9vmkmZPNtvEHTZ+p0QWFRqZMd2ORJjMCIx9pHvrJbD4To09z6tN2r2LKKbUtb6nyDPhfJ40zpdKVV9b1AK3u7lkWWwqkcAY+5HPnVLgshh+mbX/Vf/b13Qtz/wCso/wbXta0ZWOrVnW2gVQBnLMGqEkkgsSDwPJkYGY40f0bb06dZ5qGmpQVFRYEhW5IaSJmINpzPjGf6fu3q1TUYMji4uG+YU4/CSMzIE/zxq7bIprDdPaFogKESSZgdrZPyz9pg6Q2r9UuUYFRV7g2EUAj6kBhH9b66Uda6fSY21RUBMFmQU7QJwCLT9/fn76R9Q+Lwu5SELLaUzlRcQQSpiWEL/h7ae/DNRnq1ahCNPeqj65GLvP2xn6RasdqPS2l1Rw7NCzdQloQHKyRAMjJziCRwINuHNP0NtSivVAfsHOAxGTKkDkQM/x05NI7kftaYenEemyTBInu7gJuAwcQR+ZHSmRKqrIapUDXG2QkiQCwuhYEgEksedSLeifCnoftWCvVi1hgAMZDmSQDyRJkDx76bUtnt6ShhHo8LbbblxLFiPJJx7R9IivWEqhzcVRAQsjBk4aT8wJkAR+YA1l13zo60LahpWlkptJlo4P7qqPBPMfXVeSxpeo7Xb+ktRv2qKe1UgASR8xHFPKkmD9ciDmN98QKtZ1akfmLJeQBMTETEwCRk4jRNZNzQphKFMDHdUvAC28yObPOMm3g6h1uo1LbelviLybwyozJIcQASAAbVmB7t7aC51n4h3I/ZJSqkkSStL5MDBwQV5OP62hf08u4QIVimPT9QqsGSOA0FeABEiZyDh/+qHrlT3D/AGsEK3i2SQTyQwyCfOlnxD8Ol6hNNQUVVLPWBAMSCqws+PbgmfA1Zq0Ou629XcJTr01qHtKuokSD54A54MLxM6d16yCrcKaLUeJao5QFO3BgkCTGAM3A50J0jof6OlQ06ZqVmUVJRWgESQgLFYEgAQYPt7T6/wBEp7Sk259Z60hSyVTJC5LhfYklTByAIB0Ix6n06u/os9anS26qWqClJHiArFfbzj7e4hfaPQDFGSS5U+QzE91zEmSJPdyNZrdbh91TSnQqWUkUkpiAMHM8ZAz7eIOan6qjUVarVdmfJTIyARIgGZJ84k+I1EV8JldvVrBgCpql+8yRg4gDBK2iR9MYjUusddSo/qpRVEJklQYJyLj7EZGJJByNAUNs5qmmlN0cBmapUhomMQDP1F3tidOq3TFDBEbvKnsYmZIaM5t8yRHA1vwv2z5Rmdxt6bbnAVrgCTJmSWmc+PqPbxy96dtlUTTEA5EYJmeJBggAn+Gc6K6L0ykKlVbA7KoGKdtqnwGg5JBypmBo9Okvt3Q0L/TIJcTMsIhjdJyvjA595L4jyLk6WLkIMsLiGcTLcAXmALQwB5nH5VdW6NRTbEbgZY3FqasCzA9wEGYt/ICTGI0duEFYgkVEuAIem0OGmSYBI+UGAwIuJmJ00TaVQqL6zOCGZbwAy3ee3tkTwfdtILdntkSmppEpQUsbiT3qFI7rh8ox4mFnyNUdN2VVqbFKlxaQXNS4t2jsbkiSwaJEfzNwsxSIdoz6NI4PCN25IA8j+t/WjTddrUDVCvqqpYdhAgAkAcQVBzyZtDHgjRhZcdPLOpL31HaSxgEzwD4jDSRJMQBzD3e9CYor3EhCQQYhQRBUEzb2tEiTA5Bxq/qyBiiWFc/hBDAKSwk8jgx9S3tOu7L0Qt0OCimobXJV7WmTkAww4EAEHXLlO3TjQ2yfaU9xVB9Z6ggWAO7xAODzByP92MRoSts6m8r+pt6aCmosK1QGIKkmVyV/IkCIz40VuN7SD1fTV6jsqwF4tIm+BbAuaMkg2nkliUHT+tbtTUpU2S8WqYS2yDPcJhmPtPn6Zp/Vf4b7v4SdqyP+kKKSfMWU3O5EESDgecAj7zgzrXwub7tvTpsKdNiVUCWfwojOIPPkj3wh3u93Xoeq9Us5qFhBI9MRLXY4EjtP72IwdM9t1CGURVqE3h/TcwrSSBEiARkGAPl5u1Swdiun+lUBqCpUpMHCuXFrvaPltaCJEjGRBjONA/EW1NFmcmnUd7h2qZQYAQMZmSPmIEGdd6xvE/8A0qbu16YcMoZpuskhjiOIEe5/PWmPV5UPSUCmW7y0II4PaYkg8/ePprQ1lv1fWobhnud/VQDvBcU2UgCwjE5OSwAkmYGnO9oVBTVFcmCC5NpkCcFgQAcDx/lpNS6Y+6Wq9HfkU2lQoUEqBMi6fkuM8TwJxob466h6NFRtSapWFwpMMRlwYtLGJOPePbR4ta5+lbX/AF9f+Oua+TfrHcfvv/LXdb/zWvsFLoLorhqq0mIgtTX5QcWk24HJjH5Tobc/CZK23IKZjuIMniQqgEXYiZjA502+GldpmwU1b5lBkHJxcQqSAoNt3v8AXRb7qnXBFMEpcSzAmSY84gD2H1+upzZro/T0ppUpkKwaQztkC2SgYtz8yiF9vrqXT+rrTuQA99RUb0lPahDAHC9oLcEgzmeI1stqrki8KqLPDTIPmREkyDkck/nRvmVlZaa0m9OCzEEiSZAJWQWF0xmNHKdGVl16jVobZUUqX9XsDAC8MT832DfeI0PtwzPXpo95ENFNSTe0zDiLV7RnIMfXOj3fw3u1MzTqU1KlUtCMAHBMCLTcJBkjgeOaOo9Q9IVF7qXbcX9O4Es2JjmcDkT7mBozPZJVDJSVP0ZhaBJWYyJiT8zTdgD+0TOrtq9Nf2FN6iECoy3KWCkYIXDEDAyPeJ5D/prGoKRctUOGBMDKsRILDkkGff31fuaW4q1SCipSUwGNSKgGGkFTdluRInuPgE0FZpdxW2rs0rUeoFAppTYshEmVnDASZwABGhau7bdM36VU9BltELE+AGkzIHv41sOqdEFtNAaYCsWqOptLZ7hPcQCfrjSLf1KdVrhV7qat6brCLcSLR5KqDiDg5ONVhgr4br7hNxXpOSyekIqzPPAHGfmB8yCdPt11SpSKqe56jDIAJQdoErJJIyTxE+2lW93W329JqbsAzRf6UKzEYLRmJgj2z450vqdI2yH9Jq1q7uElLmsiARkqADH2Eg+dMDZDqTJVtqtiPC8f1hyQZMRnQ3Utgu6/paNyEC4tTAciIkR3KRhuARAjXy/qfxFVB21YozqlkEwS5HJnEecfY86bUviKrVppSZij5wnsAcmI+gn3POnuezhz1baUEoGnt4QqogEiSFj5iYYnHk+fM6jtqrbWl30lYfiNMFo5AmZA+/PtrP7bb1vTanSW1jWwzmSbgYLHN4MiI/OfOl2HVnAWmaYS5QDLSAx9sdxLAyvMxMTmnsVJtt6kVCRepk2qJKuCbeTK/KScHtkHU6fTUe6mwVq5qNAdslSItJwcj3kxPJJOj9w70ykK1wLH9mIBwIUg5t7l7hJ7D7QIbmqHq1GZLmpoCW7RCkNIDfNiDiBBB10Yc3O4/R69UYW2khUMpIZsrypn2Ec/fU91sCZqPXtiZC4AH4QDwWInHvHg5sYVQ9JgLQ1MXgDJJANrXSDHccmfodHUtoQQZKDCm4gjERx+KJE4yfPmWAUWmr2yoJBFOmxi4g+BIggxkdoxHvrtPbKLmcSRJ7ST2BuYBiDg2yZnzOr2pZBcU/mKm9uVMhLIXOYicx9ddpIBhAGK4JUyBIDDwFMeJk55nQceSkFu+Q3c9skiZOBkyQ0HyTwdc31RnqoeQPc5GCJxMGTyfr7jXd5WNwKhiDaAVzMEzcsA9ucSeBo8JKg22s3cAfr9Pcz/AC1YNLH6cSwmFIMzJMgr8scxOSOCf4A9KVoZiCYBChVwPp7+0+MfeY1UF5A7mEcHAkjJxE4n8hxjTjaU1sC3C+Jb5QVkfQY5/nrOa3rE1EZ6RYC17jdA4nEOSIKwDxIAECYGk3TdiKbMqgUwvcFqEKhPEXkyATB98yPbX02vt0amKYEJjCg+PY84PnSnedLUN8sjBk5PB8mfp9o/iT41eTO7Xo/qsGaorkAstZbZYGPER2AKAxyc/WR/1K95S25qgHeHua2MhjCwGgRyO3xpnvdtUvBpgoadMrAWfUEj5gYmI45yT9NJNluqtKp6mWFQMCjRAOCTM4ngg8/2lhlWL0BadRCyvUqAWhywEtEiQzRdb/gdK+s33xTVNvcSHmmfYSCxNj5LZnA94gadt/ToU6dRbWLks9Sw9hMy2chQpjHj74HfqIZUFCsFvVjTSwgu5b5ifcyzDHLcGI1zrUCfC/w6xA3FQqKbMWFNqeGMQGMmAvmIMkDT1PhunSBYemAHvdyxnGTz4IwM45zxqXT97uNwKlOtQq0lQiCwPcp58CDIOZ4jS/a9Vp06VdrsAhFUsSIAEAYuyTH3+2nUcfsf3aP/ABN/lr2sz+n7b94f8bf9evaPKrHOl7ZKdL0ELOqs9wLsWBaWNNYEhgecjz+9BmvwtYlw3BWldeaS57YkATBDEQJM8nHtLqW9bbbZnthi0qJANme4xgeWPkzn21mOmbSpXYvUZ6S9wpgKWLBQJOIJGT4znONdPtluei7htzcp23p0LRmqCwYH78mBj6fzF67093ZKStTp0ACBdAMcC22GUZkyfw+J0DsuuV61SIihTW1Y7CSsLEmYBCs0CSIyRp1uNxewFKwAEGoSjGAIkKx7WJBiBn66d/YL9htqoc1XZYCsyi8v3wVuUfuxMTJ0q6p8QVKKlktBY2hlbC+cLxJE88A86djdSC4p1HIZ1REW1VXgAj+PPAGl9etTSs1OlRU3IWJWCOAMAi1U+UkcT/POwiT1OqaD7gIUqEwqHkmCQQwksSCDEDI40L03qNavVr0K4xTtMpHaDMECJmQR5g4zGiNtvxWenSemAgaXuPJUAhUAGDAHGI/k33+wtSq+3NjEKxC3FgqSRA/3pAgTJz41SdqkVTq1CiECVKmCS5ZjcuSYKkQpM4heI5nUt7t6TurPtLXPezszEXKeSwaATEgYJ8xnTmvv0WgKjU2CuBc1QKp4AE4yCFwCCe5eJGlPT9zTNRSGpimpKUxFwKqRdEEC0do9pjHu+kn01BWAMI1RGtVmqWggZJk5m48CTAXTDZdI3FP5hRe0kgBjIksR8yBcXHPHtGs78V9Ssr9oBJEAFjGBzj34/hrO734lrCnalRlUkeeDkkDyBxrfHj0Le2h+MGSmo9Xb+gkm5BBvJIAKlYWfPIiSfGq+hdJ29bupiqb1ULcjIqKMkLUaAz/Yn+WlnRg25qKrzUiH7gWBtz3AZYHjPkjWwoVf0miHZ1UkHAYiM45gzOPH+YNI6G2agiWo1X9sCCGWfmBIaY4kgkEiJ1o61Tsj0biol7cmmZBRhcRxziJj8teoIl/o+mXZVLfMVUkjJVmPs0HJEH89d21ewXU1fJte+ahqEG0CEaFAEwQII55GmAw6dtqis1wuNTJYmQSBbC+BAAmFA85k6ravUYyKLMhxdTYAAyIAP4hE5E24GJJ1KipFlFZRAsm0dxlpYZ8AECRzOOCNGbdQCpDyy4IsYQDJiOAfeZ8a0kNhRdkZpplgzemZJxxBkYOCsn2U541T0vYMQATYtJzagZYytubTkzc2ZyRE86YNQIpA2XMZIJYBckkLJJb25BE/TQAr0qNNqrLTVaZCucD0gQZEnmfoYzidVSij0moK1VpOItaSQQCGgj34wOJaImdHLsgvagIMZYN9eOGPnP8A2Ghdq24W4uQPUVjCwAIJtY4wQgQRiSfPInst1XsJZ1swIM3qOCMCCeSOD7yRoT202qhpdQFaRMt3TlpEQDPkwSR9dHU6dvMqFEC45+0+ScDB5Bzqnb1EpvVVZJpwSS17WnIxjElsyY/KAXu9upqwzKIUEDybWLHniDB++fGoh90pXtDGXaIEeRnnAEeIMxzozpm6psrMncys1NiR3C0wZPMYug/T7BBva6isTSa5weVa5lxkme1cOMe5GPYivtxenzBg0hQvDE9zEDAXzJPk8HGhGn61W9pNoTiAcmB4/jq3ebibIyDkn6f4eNLtx0lWulSZacnM+8/X+Odc3VG6mw9QquZ8ARF0fmDmff6au4kOsCm4tJiQQc/x11doFpEBQSFLAuJAngA8zH08an0+grw32n3A0dV2qyGSJOC0T54z/wCfw0hmqOyVSzVFaohp0xKhj5MgjxzJMSAM8DUerMUCWAm2reDAHpKYGWaQPLcT9Na6ulFE/aQogjJiZxn8gNL+g+pVD1ag/ZlmFLBDFQYDNPHGAIxBOud4/TpL9gOrbauVPqbgokCIAJ8STAjOf5+86zdDpzlCtI0zDXNYhmZBg4InzmPGNbDe3OXAU4USO0wD/bx5j6aQNsa1GgEoJfljE2GWyWmYME/yxrn9n6Cfozf6ml/yTr2ivW3H7jf8xf8Aq17W/KMu9R2gq2+pUe0LNgACSDklnHc2PYz9tXVOmgJTKIDBgGybUJIBIBGAMntgx+el/wCuKtRFKURaWVGqMVaEEXPEgDM+541zqfWClePUK0yguQSZzByI48gHjxpohyNiQWqVBSEQqxIY4EHtn+t2x5PE5z263tAtUNSuWCj8AAKXEwDAAkZOZGJ86bjq9lJjWK06Pb3Ux3sx5BH4SIE/fznS1uo7KyaNJpa13IWYkWgnFt0BRnz9tVMJtj1la++pUUqFKaio+UHe3sMAcGZ5gH8pbWq61aSCw3B5v7gQGJEAZYiD2yATPGrq/RNhWrPUb119IqVtYiZF3OWGcQCDzxrR7LY0WWk3pABJNLBJkE95PzEE3EBsc486Mi/gL4b+Fnp1XrvUHpFGIUmSWMie4QABI+s+Rks5p7Qp6dFmAErBLte35/u+RgcCJ0Bt9huDWL+rCFgSGYERiSASRH0I5AjTDcde2dILTpsEZ5gjxdk5ntJiIx9ta0e0v09qsk/OD8oAlIgETg4bzmdZz4x6FVq7nZ1aSlhTJDoHCl1Jk8kA/iwTmdGdD3u3LO1KQPxkMCSZPuOJJ/l+YPxp8WUh6LUxFRXBuZSbRbxkAGRGB99XFZWE6ttzTrWVFKPaLkJErkgZBI4A4MZ+mh96gFNcgGSfvAUaW9a6vUqb2rUJukhQfoOI+k6I6zVBp0bD4YnHmQP8NdZMgab4MdTWAJjsNvnvxHAnGTj21sq29KVyDTpF0Rh6loV7cE25wpiYkjwYONfKujOfVpjLCZIAOcZGII85HGvpZ+IKe4VPQCm1iSpwYg8CD3THjOR98WdrWmo+juKau1UEVOLbe0svIEHMDniZ58X0+muMe4JJHkNEjxkxMxzPvpNsneopr0APVDH9mwEKATMGARIAx5nxnXunNU9V69TcrUUqVFNUZSpOYmO4D5Z+58abcEh3uaHqSlSnKwCYaSQMCcjAmefuPOituFVbwKlxIIWoOLpHEYwOPAA0g3HxM71TRtIxMgDk4APPj2jjjVVLrmGV2dLFDQoBBEnMwTyCPtP31i8msM+obuxXdLi5OMzJAElfwiRx5mONVbrcVqYWHSwC9/VJmADIxLZ7TwRP5aXGrUo4Uh0UMckE2YIDYkYnz+EzzqDdTrCmXcLWWtgmmD2oQQAZMHP1kycY0y2r003UqdR/TO3rC6T8wuUg/NB8EcQPpOqXWVZAlRWFpViS0m6Q3aR5k2kgRPg6UElqf7HD1CfTCYFPA5kwwUye3g4zptsla5S9R1nhAmMTmSOWmGX6Y99PYGvtFRwVBuqETZFuBADHBx4OJP8ADSyntXFRrinqFiOzBA4GS2MScQDnGRo/o1Rq7sz0wi80xlWJUsDKnPsQfvnA0XudvSRb1QsxzaMtx4BP4f3fvqxBHpUzVhOAJZVCgATwYGfOAZ1L9DU3XXQ2YnnkQBPAE4GPvq3bqoALYJgi4wTz2kGIAJ48n312tWSnN17sxE2hoA4AMTCxJI8/TTqUmm6AWgNJ4qsT/ADkn/DVn6koiTVUZAB5Hmc++fMDjVez3SuS2VZfwTBUEAccGQZBM/ywS9dWYhirFSv1gHHgfQ48xx7mpdRtQMoEWxMDAwP/AD8tXiD9J/l+fvoaorFWI7SYgvwscmDifEfbVVTZ+rYpe8LawA445YibvcDz9tKGCgJJWIPB8lsgkn+A/LVG+YlPSQMxIPcpCgRyJ8eeOPpo2goRYtCiTAn6z/EnMCfGk286im3EVrJqEiFECWOBESSR5+/GimFW23B/RAclwbyGBBMGASQAvhciQYxpbsuorvTW9Ks3ayh7gV7R4AkTJn31pzVay9kMAEOSstg4ARR3QZH2BOdC9VqC0VFpsuQru1PNhicD/wAHtrjy4tywD+r6H739uvaGv2v+tb/mJrujAzmw6KwRgWZKZQDNwEEgiJYTJgYH+Gp1g1VlmmiuSY74Xt7ZxJOIPOmu16XX3Npe5KeGLMPmAMjnIiAQI4OI51aeo1PWG3p0qcqCVqAhzkEYUCVyYJz9ffXRkj3/AEsbipTBeoqKyOQ9repYJYpDXhSAQPEwdMq/W1qMHYqySCoQG6AflgQBiBmdU72gDvKRDAtSuaqxEEC1gPl88CPbS7f9AqUq5q0UU0yT8rXG7wYEmJxx+Wi209HtLqFBDTvpgJVYBcWtcZm4TBBkR+ftq/qNZCtq1TSCEELTTyv7xkHHAWB+ervh3p7rQUVgpcm62O5ASczcTJyZnjH01mDs33VStc4phEIUgQWlm+kQPpnOqqYX/F/xM5VaNIrY4ALLN3tEcr/E40V0DpH6Z6lzOqowMqOWgzLHx9BqPR+m+pTtqCHuKuYuvKkHx+EmRn2OnPStg21Na26KxDGmMhREDmDnmJ4jnVfGTeRm3qM1VpUqG63FKiSix3uTkYJYKDN30x/KNZ3cfEFOrQFNg7em3YFEXxIBY+JEY8TrZb74carU9WvapYQyKAcfUxPGgep9G2tGmSiAECRA5jmfv/HWJ+Rw8nX/AA5WMJVVatZiF9IHgfQj317q9EoUX5gBMj2JP/41WvW6k/s0poJMWrJxnliSP5Tru13JYzUYlj7/AMM/5a9teaNH8GUXerW9NU9QUyU9TjlQZxIxP8fbnf7JqVwqQquQgsxxgOCwNpVYBAnxzMaxvwr0+o3qVKBCStgdlJicXL/PPEiNbPoW3mstOwGov7Rqp4FxkkKCDdkCSBzPjWKL3RtYVCyVqdJlNRzIeEmMX2mDgAc8iPvo/oNQlqxqvTaopUgLxTkeC05+oJ58eWm6pjsNQLUCGQWUGCAeBPIz76hsOn0KtP1tuQlOqtwKrHIEN9f5axZpjE9eo1K1ek1BRbayu6Z4g8eOTB/Lzpb0/YVajEXsrqbSaqgRTB5CgD8J4aOCdaPadE3lGsRcHVWRhUK2CzvBAtB7hyQfECc6I3+0pVTUqr+1ZxYVQsCo4IGbTBBgnMmBzo8WtFDozqGbsNVRKQGjH1GZ5xBOYGiaXo2pT9W0wcEiWMd4XzIkiIxnQGyp1R6aM5MCXaogFoiLMWy19uRnGfGo9TroXuq0vUZKqBFhSWdiFlPbAU5M4aTEHWuoz/0bWejScJ3ixVAibuGEmMtjmRGRIJI1Z1nbpVtf1qhp0lcOKcZm0Qw98TjjHE6WbrfVSRtqXoiopJdGkkIAAWvmGaDGR5ExGu9P3DrQUIFq0yoQS3czxBPicgkt5g/fQTHbdVSv6lRGLhVLKq5IMFctdbxMLjk5Oh+i7hTSpfpNMUt3atwVsOLpBuMgXHMEgzIB0Xs+kem4pqKdtpYtElGHccQJkmfuDP1Y0+n3sAjKKarHEs4OT7AAkDMZ1JDqW4ZVZoWqQEIVQGIbMED2EjukRzxnQvRa1WsrPGfxB5kEfhDcN7/QmM6A3+4pJXNAD0y0EupAJXki4DmBlft7zpmN7TpUlUVpYXFSAJOTiPpxM5gaxa1hdswLnSsbk9VmJ7leVaFAIxgz54GPo229a4lqy2KDNNHAPHDAASDEYIxOh+loXSUqg8gxMfmCDkec86m3U1RvTW4MzBQxVrYJEsMQciPH5ATrUoMqAZzc1pSwGSGBLDPB4GP/ACDJGwPgCQQDeOCT/Pj76E3jBIanUgZBBlrpjwSM/XiT/G/Ys94u9jMGQuFwfrM5+32Ggv3NP8VxuHyiMTGllXZpUCfpApV2H7yC1SPaZtB98nTPqVCnUp2uFZTg3cZwf5HSWr0ZKlL0uKKNC5JMAgwCfE4AziNVIjpBhHvlWd5MkHkAdseMc+86G6tuFNu3buaocSvCAdxbyMSJxkjRq200NxtBMKDiOIAAGf56C3++po/K3EGZ5gCcH2+msW4pCP8AUGy/d/8A9f8AbXtD9vu//MGva5+Ma1buOtFqdNKQYGxJZiBOPY5I5/n41d0ShVo+pXqMgDKEVZJm0yGJUSOfl0F0LpjrTvUXF1S0uAbRAmPY+QZ8jXG6cUI9TdOI4AiTo5fJPL9mfHbBW66iu2W2lTJ9VhNS3tliYuMTj2/ISTql1CVJoqG7TYHOEIiIUDED/PxorcU9uqgVDeAAO+JPkTPOqa/VfFJQI8nGsX5nSfAH6XU3j13aoop0ikO0iWYHASDhYmZHjzrQ/pVIFsXsRaSVGB7DEf26y+46kWGTd9jj/LQNbqIAlv5nH+A1w5fkX6dp8HE/24o0JFKAGYsck5PJ5xofe9Vwcj6ay26+IUQSxEfTHnxppS6Ym4p/s73fJBQr3R4F2BrM4c/k7avLh8fVc21dtw9lNcqJZmMAD3P+QEnS/rvTXsq2sKrDtCICTnAx9/8APTP4b6Q2zV/0msVeqQSJARQgJI5Nxyf5fXV1Tb31aW6FIoslW9PHqAgQWIGBj6E+/jXp4/j8Z79uHP8AItucfT5Hufhvc0awoNTmq4UhYkkHIiCR49/Gtf8AC/8A9LN5X76sban4vHeRGSEnHj5iP5Z+n9M6kj7inTCAkAsuPlAxfJyCAbfck/XT+tLXsHtB7fmBAI8+w+uvd568noFT2CUkUcjySq/lMYnS6ttqq7gOGX9HcS5IhlIHafMifsAdXdY6fO3NMj1CwmUNstIItMmDOYzrnSXrNRWmyNhbDBxgRM/XmftrNUK9wPV3Zp+qlQ2XWtIsUiBOSG89sD76MqdS/RHpbdSzCVKwBlci3EDtjiMiInSbbfD7UtxeajAUB+1aAWKN3YKj6ZEf560vT9nTZ7y99rBlZypK3qRYLRzaTM/v6zIaYbvqa5tYDPIOIIJBx9uNYTo+6DoDVe17+21bGQt8oYE3HuM2n6Y00+N9hULBtuxUQSVBwWBFpAOC2T59tUbbdNVCPuaARKC+q9RnBlhJlTghTzJx4MCDpstU6hiNht3CLVBvcxI7WJn5hZDAA5uPvnVtVNvkLFN0s/o4DWq1wyfwnyfr76Po+nWC1qFlwpm1pkd0HMHIMD7axKddpVd1TZixWkWFSe0GCYM4JRWAIk++s3r0Y0/6NtxWSsMVWAVyDll5HiOQJjwP4jbmlTpM7bUUmFdgqori0VQGuKk4Hb8wUAiJzOn20SlUoCmli03AsiIzmVjH2949tAfENWlQFHb3gYgC4KSJUYHEknERnT9In6f8PV0qPWasaQIgUwxfED8UkTInx9NaKjsWV+2oLXSIdczzMiOASIxzpRuPiemtKGcsVUzUgNB/DgYLGOIjB/MLoG9O4p/pVZjTLL20RItAPzKAZN8eT5jWb+zgXc/DlRNwrVvReaoOAW7PIt/EzKInxj6698SdLohWtBSqzBR3MwpkkHMGxZmP4e+j+m1zXZIJDQZaAGxg4+aOIj6e2u9Fb0qldiaj02qAAspUzaiHsgGbvIHBJ8ZtT3Reg+hHo7h6lOoSrMsNaQrEyRgzxwMkczplT2ZougDuqVDaoUFoI7vlyDIGT/LJOgWrHd1TtUNWlSIZzVUEXlbRHtg+5yBx50329CpSQ2s1Y+qSxBBhRm0yREj+bAnTIlAUmoUdaEO5i45EAwbCcEgMTEe3jTbo27uLI9lwCt2z8pkDMAcg+3nGlu9arUq/sBTmmVZg1uJBkYmDAgH30M1SpUVijegzEEq6FiYB5yAMxME+PfVKGm3G7RgqrLXZAA5jmZ8aR9W6sKAetRb1Qog01flsfLgi4KPl8yODr3U1r0qLNtgrVLZYW2t9SFJ+nBPM/bWbr9KrbimRTJhjLM6WlfMhuT4xnJ8RqtpjVVd0701fKYBVCO4n+sOR9R9NKqGxcPNQUrXkkO3d/wAORz9fvqnZDe0FZKz+syqrI4En2Kwck/U5gnQ+3euSUNOALomCbW83e301y5Nw7/V1P2o/8H/fXtZv9WVP3/5jXtZ8p+kE2/WqgoUlBIApoMf7I0FUr1Cbhj6nJ/j/AJaA2nUwtJFMfKv5YGonfEmFGBrzc+XLvI9nDj1DCpuifMx550HuupAdplm9h/b7ar2/T69cg/KpPJwv8T/gNFbzY0toVbcXMGn5cD7k8kRnnWOPxcuR5fJx4k+861GIC/Vv7BrtDolauqVXcWv8s5/gOOcae7emlR+xKdMlOxbeP9r7jmNUNvq9Cow9Oo7uo9NFF0wTMRhY5P0I16/i/Hk9vNz/ACLf/PRfQTa0TTeqnqVaayZJKhhz28dvI/I603wL1f8ASGrMFsR2lGgZgd2fcSAfz0s6FQrNA3FBw5Ci1gQCM5PnBP562G365RgUzTBUCIAPAwTEQBrv6cLdYzrdejvdw6B2Apyok8tMTH4lHPjkfXWsXpbHa2GqHFMYFpuLLDCIYAiYgRA+uo1fhegapqqX+SxUDQGETyM5450s3YAr0loYqpUBalP9HiZPuBORmfGnsdNjcewmkCWUAnkg8kY4jnR9EE2gr2iZP1A88ao26VQxYlSh5FNTg8YPn31dvaipEEhzxIkYyR7D/trcZU7isjpE20+DwIMiDP0/y0KaLFwgpozQpbvIkHF0gfy8++hagfuUAM8xcYwGHtjEx9caJ6fuyzWgq6oILgGAVMRPBPvpCyhtKa3Q5WWtBM+JEZzE+caH3NNgbKZQ+mQ57CWAgjEeYmCProuvY6nEkeAT7+4x9dZDb/E6UK1RXR2tJKljyqyPeJw2PqPfRejOzuv097qYvLC5iSihYwIGTB5GeQfz0DR2l+3r2hCKtJjVFxic8Ss5gjxEca03Rt0dzRp1mS29QwBjE+YPtjV36OFLSGIBuJHk/YcERwBGZ51SrGTGxSlQ9OmzKbFWmVp2lZB5/CST5H+E6QUOnSBSq0PUIpAkYYNeWH4QSpERI5mdbWrvqSUnqhQAnaA4k3AnHnnAnPOkNPY+u9LdUyoamCTbgMcSpMSZg9pH10WGVqthtfTUKaaoqKppoCDaf8IgDGNYnrXXxV3VWlVVKiqVChkGCVEmffnII9sad9AH6TuKtWqDGFpoRABBIY8kEzjzED8qPjfolFEWClJnqIFYYIJbMiRIAnHGseNsa3sR8NdPoJ6oNNIEEBRi6IJXkQZGT+eNC7rp21o1Rs/Wrs9QSiswK0wTkiRhRnEn2GrOnfC/plj6gZsG88EDwVB7eOZ8DQnXfg9HqNur2q1LcqwEKogmz2IyczrWdDYZo6bIGmBKm5w6p3hCZIJANwW7n2jRXw78XbOreJCEMRdUKi6MA8yv2aDpb0B6lOqhusoKLGZ4IaJJVSWnHkxH8Dph1zYbSqQ7Uke9gxIMhhB7sQD/AG6ZVjU1qWAQJIGP4az2z6Uvqs1epbVqEMaatANkET+8QB9MSNHbJrHNNCSrAFUWRYvBIu/rEYBgDxo/pVM9zOxZifIi0eBH0znzjT7Egc7E00epRpr6jCbQAJAyFz75z9fOlPSqVR29cpa1xlHJBXiQIxOOSPbT3qPWqNFlV27mIAVQWOfJA4A8k6E6pTqmKYMLVvDVBAKA5H38j7aLCW9W+IKBsBtEsFJLwVkwO3k8z4GnVDaijTNokHJz5jJyczoeltUautR5L00IUFeAYBzxmBEHjUqu/YOVYYMQBBwfJ86Iij4UIqB6nm5qZLEh5DfjUiJAAiP5ap6nuEoVKq21GxLukm0H3E8DnA0i3/xq1OvUdqbCmCFRwvaTEGIySfr7DXviltzTC1qL2gMGkxwcQ8+DrNagv9Zn94/8g/8ATr2ufrbc/wCu2v8AFte1lawfT9n6tgtPAloJiR7DTKj0h2rJTpEwpud2gAKCOBnJOANHfBX9HU/3f7p1T0X+hf8A+Jf751ifHJydL8vKzDrdbSvua6KwanQo919OIaYhRj5p55EaG6qbWpioA1axmNxuABnB8cRMD31puj/6Gn3OsR/9RP6fbf7A/wANdbHKXeh3T9ki2H1Dcff3JBj6AaI371aUtRYVGDCWcDAPIWMD/vpVuv6YacJ/olTVKzXPirq4XbFkep6zABRk5JEiOOJ50L8JpU9Abh6blyY7YaFJ5K8+J0/ofLt/t/gdXdG+Sp+en7W9FdHrdSnV9N6JcuwFFo+YnJn92MzMYGtAvT6VF2qQvrMLi55k4tB9hxpJ8Hf06f72nnWfkP8Atf4jRL0s7Rp9ZVWeldDHNPBlsZM8YOu9Ye+kjA21lyhJwDx3Acg8R9dT3/z7b/e/s0q6z/SN/u/26YnCtWvQe1itWo4vamDAC4IUwJ+ULP30bsNvUeitJ3VVSQSggheAscT/AFtM/hj/AEdfsNc/DU+3+J1vR/FVKKdOpYS7oxJEic93/g50n+H+r7LeesSqQzWG78ULz9MyMa78D/Luf/nb+6NYboXybv8A+Vv7dHK9GR9A6D1zaK706TsFSBa9xCwWF8kYVuOYwONWbPcMruKVQVFLF5LSTdjnPGlfwr/QVPsP7z698IfIPvU/v6yTimPSpm5A6AAqVW6AAq5XJL8mQIj2jQe1r06YL1K1iPNpU9pbJPiSTER9DrQdN+Qf7J/x0m+KP9Hpfdv7ra3WYc9O6aq0lVpkiSZIMsbj9snWRfa+nualGot8uGps7ySrxxMkEEEY1sN38p+3+Gs91v8A0il9l/varBpA3RqjVKu42rrQf5KiVBKvYxEzJsIPBHiMedaTY7h6u3UoweoqgMSY7yJYKTi4EkA8aW1fk3P/APIP91dV9O/0f/8AsT++dY58sja3b9FJZKdV1q0g3qIDAKmALcTdBJMwBxoj4j3VJXpAIbwYpycEjBkATME5+mqui/0tP8/7F1n+pf8A7ntP/mq/4aN3o42XQep1naowpQLiArkXEgLJABMCADmJ0btuptULMVaiD2hgAxJkiQYK4MYM86LX+nH+xoLpfyp9x/brXroK+nbGmCSajVYaWZ4LT9wAIAxxq3qG7o0FNaq7WobQC3E+3uc8flpov9Gf9o/26q6z81L/AM8rqzo/ZZT3tlCvWX+jklWuLYHLRE8+B7aTbTqVWkRXFKtUWpyx5H1KmDZ9hjWn+If6A/cf26nX/B+X9mi9JlqnQRuhUpVgBkVVtYrBJ+mR54066h0lBR9MEkslt7EngYnxzofo3+l1P/jH9/Tnf/KP/POnhOhWE/8ASe6/fofxb/p17W617V/nF51//9k="/>
          <p:cNvSpPr>
            <a:spLocks noChangeAspect="1" noChangeArrowheads="1"/>
          </p:cNvSpPr>
          <p:nvPr/>
        </p:nvSpPr>
        <p:spPr bwMode="auto">
          <a:xfrm>
            <a:off x="155575" y="-2239963"/>
            <a:ext cx="6886575" cy="46767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1" name="AutoShape 7" descr="data:image/jpeg;base64,/9j/4AAQSkZJRgABAQAAAQABAAD/2wCEAAkGBxQTEhUUExQWFhUXGR4bGRgXGB8dIBwfHiAdHyIfICEhIiggHiAlICAcIjEiJykrLi4uIB81ODYtNygtLisBCgoKDg0OGhAQGywkHyQsLDQsLDQsLCwsLCwsLCwsLCwsLCwsLCwsLCwsLCwsLCwsLCwsLCwsLCwsLCwsLCwsLP/AABEIALkBEQMBIgACEQEDEQH/xAAbAAACAwEBAQAAAAAAAAAAAAAEBQIDBgEAB//EAEcQAAIBAwMDAgQCBgYJAwMFAAECEQMSIQAEMQUiQRNRBjJhcUKBFBUjUpGhM2KxssHRNFNygpKT0uHwFlRzB6PxJDV0g6L/xAAYAQEBAQEBAAAAAAAAAAAAAAABAAIDBP/EACIRAQEBAAICAgMBAQEAAAAAAAABEQIhEjEDQQRRYRNxMv/aAAwDAQACEQMRAD8AXb7c/tkNVQACAgKwF9jIMMJ/D9PGn/pOpvRVuwAzE8AGYBIF2YMk44PgJ6h9Sh+3dJa4C9AbWE5GDPESCvB+mrN51YVUpt89im4g2qpMC2cSvODOSOeNYtQnqG43VOjKLMiXttnJbgBsAZnEA8edE0dojKjlbgoF1OD2sQvJyDkyRkY/LQR39V0T0wyBn+Rhm3iSTOI8YjnXH2dauAKtN6YmJUXHJAy8woMiT9JzoA7qiO6m2soJBLC0hXJm0ScyMDGBE8nWe3PTqlN0pl4JXuHkksPkYR54Bk/x01o7erTVoqUatMQqw4uC8ZngAiSJ8841HpNZwXLLTfN4COSFggQwieJyOIyRjQUNkr/pC023NQAg22gLbBnvJuEjjME/TGj97tgzegK1MOxNxcCJAggE5kHEA+ToOlXqNUNyVBSV0PqJTtSCcNj5smI/iBxp96aOpeUq2zdeLVDqDjiRmJaDxiNSBfqpky6KVDWIyRwcRxKwvviSc+NHVqIRltDU2dgpK+0zIAMif88at2tCoKYeiqLUdhcj1BGAflaTE4GOQNE1dk62uxVQB3osCGIGFbGAMTGcedKB7XaJVqO43VRV+S0fMGAgAz9yYjx9tR226WpUW9A6WMAGUFpUwDcoESCcGMxHnVO83lMqWdRUFIQLTye0ZHJM5kyMr9dB7dqZKMlckt3GmkAn6Ez7xIAnxjnRqNNl1BpqUkQhh87v25MDLCQYE9vbwPybdPeklJlqWrgKTEmWAieZJJmfM6V9E9WsjFKyot1oQ0+ATOO45zIMe+BIOvbyvRSii1QS5JW4XGDxOYk/T+H13L0xZtLaoZjU/RXBRakkrLnwCBcYB/I/Y86U9VpBq1M7hWKAmDUZjEZhgI9vprUVq1P06CqtSmlNxBqCCSubikjtqTzH8NAU9xtdwE9d3FZO5yTgi6AIgkzMAmDn8tcrmugR+kLUc1SFFM0x+0BUKVabgAYEjHMRI1LbdQVGqVK4JsuBQgtHCgc2+Gz9DznRHUjttz+zT1EUkIrC4QAZH9UDzJ8HTcdConapT7HZIJd/nIJ5BF0yZgZwI+urNTN7Wgrj1adI06jC+k5LslMH2VZgtPHAE6e7HojMietS9UgAFqbMuMmcxcPBGTk41dsN6u1AFWt2oMBWZrQxhR8oLGQfoBAH1u3nVQi3o11hgXkD1H8GCRABOeOdBc/RqYteqhRi0knvK2+FVZwYEwOY1c+6p2oqsgbuYNUBWFZj+AnMD6HjxjS7o26O424KlaLNeGcIBJPtMTlj55/PQlPaK9VQFatUEh2b5IzBFxbtOBABOQByTq3Ed7rbUaKs6qrCrEosZuP4uT9eYxrO161G9Wua0XEIkEMR+fcMiIGRjVdDdpfT9SmQ91rj1D2GAMWGeMAfWMYGppRoX3UabVTecsGsU5kEEw1vIOcycxq9kNs+qncs0o1yNYndkMTANtwDeSZnMafUFRKYDUnjtDGmjBjBB8ZYZywiAfrhRQ6a971aNA3swLBGXEFcBGYY8k/XU+obarSVipfdV3YllghUkyTaJJwIgnx+Wr7BnufiSntQHKHMogqGSGAJyeRcJHmcnxkrb7epch/ZurGahFQNjmIwW8RjznnSz4Z31Gv6wemKbJNgMsVKkqXmMd0CDH8zqmrvKxoGnTuf8L1BaJESSBEx4kHiPyaofVeoIoqJTtpsve8iVJMCAJWZ7cjA7fedV9XVkNwpk01hXN0XXTx3SBJkmDOdZjYdQAqJezEKCrAmAGIILsXBbGR4ggH6a0b9TI5p1ZbvC0TJtEm5iR5xKkYHAGj37WKt7tkqUC+4p+nHy3KLVPhsgEiT55gn66W1OmVmam7VNvTo0ynAuuEeIiBBwvknniSo3DrUbdEindFO5YDTI7xhgOBBUT9tG9PoOtFVHoWRkvUY4jBYWg4/dx44jVKbMR3G5Ck0aK4W25rS7FSCTBggGBgGPtGle62KFwXS2o0FGcqJiDJie4gxzE+ODplt2Tb0lRqtOmqi9zTBJYriWYkkkgDn2jgaAfcUW7sMMsqyJJ4iXFyH2kxjkDR6S/8AVg/1z/8AFT/6dc0B+ta//t3/AOMf5a9p8h2T7n4af0lZStVg3qBYAIHsOZEZtJGSY+guy2NVRRAqBhcWCZFjE8Mp+YBuZI/skzqG/hwqKVYtgeo0sfaASFH0AgGeNd2vw5Ve57jRVhKT3c9puIyMAQTPj2k9GVHUd5U9WwK4ZnstW0zBUlgQbSMjM+J8a0NCrUSbTet2CDC5u7yOWEyJ8jPA0spdB9Ko4oVy5pjuRwASfJukCByAePfzorb1GeadMO7SuWJEi6CZI7lAxORBHk5KnGrpV76qek+VuK23ewtj7DjnE6Y9O2xFJz3BmZbyCQGK93abAQCCOz786Tb7bm8Bt1SaDIRqeWKYGSecxIHgHni6q71VqAOFZWC2BozkqbvcxMY/idSG1PiH0KgIsNouJZuLmyoEKOTOM4HnUdz1a+qXcq1o8SLYI98SZHtwdB7b4cFKkUqVDTDpe9RylRmFv7iGQo5OcSeZGmFPZCgEUrTNN2hKvpiV9Qkm5bSREfzzEHViKae3WtVTdU6xqhuLJxiBAk4DEAyx5IMAHTXe76pUqOwRWpyBdcEKYiLWIuMBsQZJH5MN3tKRihUq4FrLaxViZIwq559mgiPppX1umKQFGl6zt9Kd0jET4IAxBHvySdCW0dwodltApt32gEtUaACD3EqQDEffGpLsdsKQqegVqiVCKZLOfIC4Hv8AWSD76zHTXHrUqovv9TvNRlsR2kHFsAjMYOY+mtDu+q0KdRAXqO9hhni1T+JrcAEgmJOAYxzq1YYbYU1KB5pkklVQqI9lESGPt9PoNUVFo1dt6lR3qJfKKIpQ6keQe4z+LGfrq9um1nuNcr+juGP9YMZVYJAgfkcz4OKuk9HpU6b02f1rW7EVgwXIbIt5AI5MHGBq37WSBus9YVFuIRu4Ll5ALQCTHIUnggnnXd50tdzXD1KqgBIUqzK5yPwTDZA8/i/LVPUOq7SlfUWkBWcgMAAbU9wIhZg5E5MzrR0m9ShRZWpsXGD6Zkgn94EMDGDb5LDxrOtZgCh0RUQBiQ4JOBiBHzT2jLYyJAyD4Mr7t1VAm3ReO+9TapJiBJaYzAnn8tJ978Z00V0Ze6k1pTgnjiTcAZjycZnQfQPiRt03om0emoBVeZyLlgYERnhfbVqwzXbevVVqiCoKdSWdmWKbZstuA8RIjmyJjMOrbvZ+qy1aDuMlhkKcAm8EAhRaGBED3OY0LvOvVKKvS9R2N+GABC/iMEgMccxOAMDzf0nceptbnRyKhNgAhmUHN5j5Tn692MwdEqwX1vqjVEvoI5qdl0QOxogZyuGuOBNrD7Lt5UeijJuIJAPpBo7iw/EQBYigBQM93dOBp93VaQQEU3UBmdrbRjtkTMkEwYx7caX7/qc1EpVKd9NyFDhHsBj5yRkmIxicnjUijpvT6Dqjeq4NUSyyb1gGbWBkwY4AzkzxojYdJ3O2apQpB2DC5KhaMntIJgiQQv8AE59r9rtEvValf1IZSai0gAbTMBphZtj3yfyf0dxT4auIacFgAIAIUAie0FeR99MqsZvZ7Cqu6BrFlSDfaSEIhQBluSTEE85ydaDZvSKQLaarNMrgXEEkScmPMSck8+YV+nLaaaNVUup/aqiCC2MkKoByCOPvnQ1XpppALSFtg7T8xLEZNzSWc/1ZHP20bTBXSWrKEPo0qVM3AlPT4uYqogxmSeIyfOrOu9SoU6dNloirVFQWIqn5sryqwY7pmfOl+w6nc1pupd1xSLlAByzkxZHv7xojrnVQGgG9apAtVu5j2xkERicAe5JxrXl0Pt6vT9ZalTc+ktMqxamF7rT4vgkGAZiOPqdV7erRvY3VHb1LbDfiFPhQBwDAPE4yZ17Yo7KF/R/TaDbcRCrPLG+TMAmBOfodB73bbKkQyoPUDXKKaPbfPgMYLAnPH5RrNJxV3rqjTUpmeA5EHwM5WD/HI0lrC1xNNU2ygPDMWJJntRcwCSG7p4OPYcb+nVoteiMyPa3qIATiSePfBgnIPiDpTV6i/q06P6OzmpKKagdBIkSG8rJuBnAJ8xqm1OdR6ltkuvvWm9zNZkU7T48TMmODnRW4+JtvsaQVbn7QwJtmGbmRlxkmCYwNOejfDfpJZuGSqG5UQF4Jb5pNQ3HEgABToDc/B22qA0js3AWoHApuuQSTzgBDkRyMxBB1rJ9rSn/1RQ9x/wA1v+rXtbL/ANM7X/2Q/wCVr2rB0w223FNa9JVQsXXtq02Agi66QR83AmP7To0M97P6oCTYTUYMRByQAefHA58aOoU3poECmmbWIsCWiCCfBiT5yeQTidLayO6ftCqRN1xVvvgwQOIjPGPJ1rLRdC6dtrXeiDUqlhNVjEECCBIAnHBByQTxOlPUW3nrWxYCkqDawgDKhVGSMSTzONA/rSq2EikHtKrUkHLETnEEWx9QM+7SfUNWnSrXbinmwkC0sTwYAW7JPI49826CDpHUN3EJRZ6bsxDxaJkmQ2MCCJ/L6af7Pp7iiHqX1Sx+RVChZx9GZjIWeBwPB0buuqujL6qGklFbrh2gnGFIi4ZPdMDg5nVFfq9JlSq6AGZuvKwJIBIEXccEyM4xquFTtul10qBwEpJSRgQ9S+f3UIu7YEfiwPvpr1SilcE3uWVbiWU2JbmIEXCcQbiTAnWe3HWKoqIzqTTMFlgMTIIDhWmMwf8AdESdP9vvRUpqRUcCJKgkggEXFyBAOfABw2hBd/sk9RKtWre0EKwpqAvgKwEHtPgk8Y40ftq1OillSoW9MManp5VwRIYhh9GgZA4kzrJdS64u1Lfo0VEZockE2EC3tuJJnknHHGdMq9I1GBqFBcAJD2sBEmYEHMiMwJ99RxBurbYDDAqWuf8AZwGlpnmBEfyUSsA69S32wZriLi0KiileSSU8knuJEY9xyQdV1OgLtu+pUY+o/wCyWl3eoWbtBGO2CW8DxmY1fsaVdar1KlNDTHdTY2gq4BMlbjgNAycMBH9WqgtdnWrSa4YhyPTpQ1NqakibgAPIBa3iAeDAc7qrWIWjTzTWRUqSLkABgZEFziME8yfJy1X4jVzUPo0fWSPUZ2Ym2/AhZOcHAnE/Yqr1OpUYCnT9RWACElu5ThpggSTnP8TwM2/Rz7H7noezpm8JaykG8ybT+GATanODHgEeJXptaq1WDbhWNUC1ADKhQGbt4IJEzjJB16SbaMh5ApuShhAo57jbJyAOJI8ajskWjU9NKe4ybmZmF3pybAqrgybcifqMmckXVosqWPa1697C2LVkicBu2fxEjnnSvZdP/QaBs9SoWrAm3taHNiiJg/l4bxGNLuesC9bqZaoqw7Be60ibfrBtlQDx4zrtSjdSos6AJSghQrniLYuK8GCQQcLjI1resEhXtuiemGq713SopK2wHVlkR3GQcg49iZiTA/XN8xdXpq1NRhARbcCsyciO0kAkAAgCTOizt6VXbputy5RQ99FVcAMoi17QO0GJjMiJyY0Lseneoh3e7aRcCqDKMwuAuBmVi21YWNFhizqdFvRpoYqVeKYR5Js5BmJiPcjxPvHpG9el6nrUmV2DLUDzDY4vAhSQAQORHjB022e9pNaSpDKGCOQFaMFiQOJ+bwIP30k6r1JqaVVQGpQFrm+SCWYz6c4PiZOMnRJ9mqtxtmemY3ClAT2KLSIIGIJ8g8+331VQ6mopKPXDo37Uh6V5LDxIzAjBaTzOMBhsNyN3t0NUemwLBWURFuF7gCsEjjMZ48L+hdJ2+zqhvU/SnVLyIGGxwYhQBdznjTItaLpuyZqK+qTLAFVpi0ocmTnPyjtggQRGlvxBXHpUhQUm+bahqPSdSImWYAsDg2xmJ9onW+MFNM1qW1i14b3PvBHsxM8zzpLud01esS9a2lUAsuBZZEEdxc54zExH31YhnVfiz0nqUre6QCVDG0MvaZUfKImOcnBkjVvW7HrU9wgNR6bBSEpsWETlguVEmPc8RnWY6nSLE0y6k2AqGBBQ8YI/D+K7H5gTre/DPUbqbNQPaotvYQzOOWYyOIPHaJ/LV1Eq21DdIjV9yaiyoULaJUBskjwSIPJgccNpG6birVT1HqmmpLtdwVY2rL8hTFwxwfvrb7fetWZSwqi2YhcNEDLD8MmIGfrrOfFIQ1lqHftQTh6RpnukCSpGMCRMQAM8E6ciXbTotHctWoX2KlpKkJ3FoMgwDcIUcRPvnT/rVc0qIb8SwAVXxgExMhB5iQB786yTUKThWoqytSdhNzhmWRPcVbBFpwJI9vDrd9SpiyMYxUV1Hi2CSJY5+VhBmfoDelgH9YJSLs1U1ST+GQJg3D+rJgROBzzqGz+JTFy0qjsOHYwFuE2gfNAGJGBOZ0H1uqyIbKDAKwVFFMkTFxYi2FQkNLDiPrqradFpVopor0boIqKoGQLjbIHPBEcT7YYGr/Wjf+3H8te1kv1FX/8AdL/yqf8A169p3kMjvUurl6bIFDtU7QMgiJBYZBm05xP5aFpUPVHoy5um5iCy4UTAggSY9vqcxqzbdH7Uq0yxYSCTm0HC3XdzPbBj66J61Q/ZwtX03CGArEECBgr4ImIzOtspr1mmS4Z5HBZSOwkRiZB95z/YdTO8RqaeoiF6cMajkIpfJAlVLMR9oMCdZcbV67JRRLgy99MSIOPPIBkXMSBA5nWg3+xVKCJUKByTMsMdxwCQSQQLbozjzo9IXudjW3JSpTcAss5WYuWeSYjMzbzjQvWNlQRRTcB/RAI9MBfMwcG6TcYn3GPI273XobdPRMSgkK0nPEGTIPdkZwT50t2W93FRmqChcwi60ORiTxnOT/hoiGVK61aiqKigiGYk8BIi8yBJJGB/nplsHlGaitx9Q3KwAlWgnkRAnHER5nGA2jsajup7KnaQBlhycDIj/PWv6D3UoF0HJ7oB4kycCAc5BmNPKYkanTgXKEAKCrMjMLWzEE3ERgEyDM/fV/6np1qfKUgD3mnJBCtgLGA5xiDMn2g3dcpuqn04LBZ9Msc90Qpn52MGPoPrru3+Ht5V2cGoivbNjFbVtbsVWEwYzJBj7zohGetTYfodNajGlTvp1LgGpi0wxm0KADwsyG1dsd5tadGmjla6s1rki2WnudpN0zHkDGidsU29Ss7j+jVSGuJvKhu0j90YP3iIjFG02D11r1HNGnU3DA0yWkmmIiD4xgfXJHjRdUD/ABzvabSq0hWyB2fxCi2MNHOYwY4OlvSn/R6COqBargE0jJ9MLcVgtJuMkk58DHOiNqu22lYLVhKy3Mo9RrCAsC5yCQA0iFEDHPGnNNUpvQpuq1HrWkVHcNUkgMbblJVQoY4jH1Os1pnfhvfVHZiqS9WxjUZSYMEAQ0Bh5yQB7gEHTrbdU/aMrMXrU0a5gBHzKAJWGP735mCSNHddoshWltrIJJuUBIW0wpYCSJBlpmPpJ0L0rYU9qS3rIKlQIlzTaSAx8tORct2JPtxqqBdW6dSCCb6ld17aiVmUlmIhiBAC+PJgHnnTuj1i1aaIiFGa1XBZ5OPYY5PPuNZjabUd9WspaqKjqDMokGAPqXBVgTwCuZJGvfBu6ajtReQ7VarA04UhRyBntwQTPJxoy4TnqG2WszUvVW5CQLvlkFSTgBgoBAjAyD947fdorChtp71a93llQkEgkGRcJtHAHmSANL9x8VtRJp1HpuFF1rKssDngmVH1b6edR/8AUrbqkTt6fpg9oN2Cw5xI4n6Hj7agrq/EaGqKUhWYCEPzuOQLolpiPb7TqG36a24WwK1JFn5yUCq2YCnDSwwAePYGCHv9+X3VEBVUUGIkQCSQZg/ukEG3M4J0L1T4ietVdDgB+yoVAUCCCTJkgNJH1HtgPitFdO3FK70i7lVdFViAjBncguo/FwI8QTOCNaLd0dtTqLTIRhdLOyKS0GVBYC3tBY/7s+2lXStnTAT0mvIKm8GSwiSFOAOSwGP4HQtT4ZqM7OisztJuc2oFM2qx4hRMxOFkAzp8VrRda3pJC02IDeSEAiWBA7ZiV+YfX6nWP6nu/UbbDuY2n1UUEBTMDPJIErEx9caP3vw3uA4pndCWUKlNBwEUNljJtAExA5GRMa0Gz2lGmlJai03WnSJa6TLTgl4yCZxwc4yNHqpR/wCh3qE1KtQUaYHaFySDEgkEDMRABBkGeRofq3Q6+0KttqR3FMXOKYFxIYMCrDJt5jAzjmAX/UdvRqBaio/qVFCNTNX0ws8nBkMFMXAjkTnWW6r1OtSqtSU1Veq5Aq3oQVi4EeeFaCOcZHAb+jGk2m/R6KkVIuS+1FOFJxEDBEGQJBz76Urtam63MNt1dqBSbuzt5GOSJB8fTM6b7Lo1JQ3ceFFtzKotGSDkt7+3GqOqdSobRrKVV6bVisKoFScR2zxM85EmQORokQyt0w029WtTLuYhyw4EmSJGF94E+dc3G02TqrmlY68EKbpAtm78TAL5ySNIdzTdH/Z1Kr1mRj/SKQqloDOI4i4Ahfw41Z17qNB9wm1YrTUkSwZmOCYBYsCp+YceTH0lDn4X31PKLWDEi6mjdrBY9vmkmZPNtvEHTZ+p0QWFRqZMd2ORJjMCIx9pHvrJbD4To09z6tN2r2LKKbUtb6nyDPhfJ40zpdKVV9b1AK3u7lkWWwqkcAY+5HPnVLgshh+mbX/Vf/b13Qtz/wCso/wbXta0ZWOrVnW2gVQBnLMGqEkkgsSDwPJkYGY40f0bb06dZ5qGmpQVFRYEhW5IaSJmINpzPjGf6fu3q1TUYMji4uG+YU4/CSMzIE/zxq7bIprDdPaFogKESSZgdrZPyz9pg6Q2r9UuUYFRV7g2EUAj6kBhH9b66Uda6fSY21RUBMFmQU7QJwCLT9/fn76R9Q+Lwu5SELLaUzlRcQQSpiWEL/h7ae/DNRnq1ahCNPeqj65GLvP2xn6RasdqPS2l1Rw7NCzdQloQHKyRAMjJziCRwINuHNP0NtSivVAfsHOAxGTKkDkQM/x05NI7kftaYenEemyTBInu7gJuAwcQR+ZHSmRKqrIapUDXG2QkiQCwuhYEgEksedSLeifCnoftWCvVi1hgAMZDmSQDyRJkDx76bUtnt6ShhHo8LbbblxLFiPJJx7R9IivWEqhzcVRAQsjBk4aT8wJkAR+YA1l13zo60LahpWlkptJlo4P7qqPBPMfXVeSxpeo7Xb+ktRv2qKe1UgASR8xHFPKkmD9ciDmN98QKtZ1akfmLJeQBMTETEwCRk4jRNZNzQphKFMDHdUvAC28yObPOMm3g6h1uo1LbelviLybwyozJIcQASAAbVmB7t7aC51n4h3I/ZJSqkkSStL5MDBwQV5OP62hf08u4QIVimPT9QqsGSOA0FeABEiZyDh/+qHrlT3D/AGsEK3i2SQTyQwyCfOlnxD8Ol6hNNQUVVLPWBAMSCqws+PbgmfA1Zq0Ou629XcJTr01qHtKuokSD54A54MLxM6d16yCrcKaLUeJao5QFO3BgkCTGAM3A50J0jof6OlQ06ZqVmUVJRWgESQgLFYEgAQYPt7T6/wBEp7Sk259Z60hSyVTJC5LhfYklTByAIB0Ix6n06u/os9anS26qWqClJHiArFfbzj7e4hfaPQDFGSS5U+QzE91zEmSJPdyNZrdbh91TSnQqWUkUkpiAMHM8ZAz7eIOan6qjUVarVdmfJTIyARIgGZJ84k+I1EV8JldvVrBgCpql+8yRg4gDBK2iR9MYjUusddSo/qpRVEJklQYJyLj7EZGJJByNAUNs5qmmlN0cBmapUhomMQDP1F3tidOq3TFDBEbvKnsYmZIaM5t8yRHA1vwv2z5Rmdxt6bbnAVrgCTJmSWmc+PqPbxy96dtlUTTEA5EYJmeJBggAn+Gc6K6L0ykKlVbA7KoGKdtqnwGg5JBypmBo9Okvt3Q0L/TIJcTMsIhjdJyvjA595L4jyLk6WLkIMsLiGcTLcAXmALQwB5nH5VdW6NRTbEbgZY3FqasCzA9wEGYt/ICTGI0duEFYgkVEuAIem0OGmSYBI+UGAwIuJmJ00TaVQqL6zOCGZbwAy3ee3tkTwfdtILdntkSmppEpQUsbiT3qFI7rh8ox4mFnyNUdN2VVqbFKlxaQXNS4t2jsbkiSwaJEfzNwsxSIdoz6NI4PCN25IA8j+t/WjTddrUDVCvqqpYdhAgAkAcQVBzyZtDHgjRhZcdPLOpL31HaSxgEzwD4jDSRJMQBzD3e9CYor3EhCQQYhQRBUEzb2tEiTA5Bxq/qyBiiWFc/hBDAKSwk8jgx9S3tOu7L0Qt0OCimobXJV7WmTkAww4EAEHXLlO3TjQ2yfaU9xVB9Z6ggWAO7xAODzByP92MRoSts6m8r+pt6aCmosK1QGIKkmVyV/IkCIz40VuN7SD1fTV6jsqwF4tIm+BbAuaMkg2nkliUHT+tbtTUpU2S8WqYS2yDPcJhmPtPn6Zp/Vf4b7v4SdqyP+kKKSfMWU3O5EESDgecAj7zgzrXwub7tvTpsKdNiVUCWfwojOIPPkj3wh3u93Xoeq9Us5qFhBI9MRLXY4EjtP72IwdM9t1CGURVqE3h/TcwrSSBEiARkGAPl5u1Swdiun+lUBqCpUpMHCuXFrvaPltaCJEjGRBjONA/EW1NFmcmnUd7h2qZQYAQMZmSPmIEGdd6xvE/8A0qbu16YcMoZpuskhjiOIEe5/PWmPV5UPSUCmW7y0II4PaYkg8/ePprQ1lv1fWobhnud/VQDvBcU2UgCwjE5OSwAkmYGnO9oVBTVFcmCC5NpkCcFgQAcDx/lpNS6Y+6Wq9HfkU2lQoUEqBMi6fkuM8TwJxob466h6NFRtSapWFwpMMRlwYtLGJOPePbR4ta5+lbX/AF9f+Oua+TfrHcfvv/LXdb/zWvsFLoLorhqq0mIgtTX5QcWk24HJjH5Tobc/CZK23IKZjuIMniQqgEXYiZjA502+GldpmwU1b5lBkHJxcQqSAoNt3v8AXRb7qnXBFMEpcSzAmSY84gD2H1+upzZro/T0ppUpkKwaQztkC2SgYtz8yiF9vrqXT+rrTuQA99RUb0lPahDAHC9oLcEgzmeI1stqrki8KqLPDTIPmREkyDkck/nRvmVlZaa0m9OCzEEiSZAJWQWF0xmNHKdGVl16jVobZUUqX9XsDAC8MT832DfeI0PtwzPXpo95ENFNSTe0zDiLV7RnIMfXOj3fw3u1MzTqU1KlUtCMAHBMCLTcJBkjgeOaOo9Q9IVF7qXbcX9O4Es2JjmcDkT7mBozPZJVDJSVP0ZhaBJWYyJiT8zTdgD+0TOrtq9Nf2FN6iECoy3KWCkYIXDEDAyPeJ5D/prGoKRctUOGBMDKsRILDkkGff31fuaW4q1SCipSUwGNSKgGGkFTdluRInuPgE0FZpdxW2rs0rUeoFAppTYshEmVnDASZwABGhau7bdM36VU9BltELE+AGkzIHv41sOqdEFtNAaYCsWqOptLZ7hPcQCfrjSLf1KdVrhV7qat6brCLcSLR5KqDiDg5ONVhgr4br7hNxXpOSyekIqzPPAHGfmB8yCdPt11SpSKqe56jDIAJQdoErJJIyTxE+2lW93W329JqbsAzRf6UKzEYLRmJgj2z450vqdI2yH9Jq1q7uElLmsiARkqADH2Eg+dMDZDqTJVtqtiPC8f1hyQZMRnQ3Utgu6/paNyEC4tTAciIkR3KRhuARAjXy/qfxFVB21YozqlkEwS5HJnEecfY86bUviKrVppSZij5wnsAcmI+gn3POnuezhz1baUEoGnt4QqogEiSFj5iYYnHk+fM6jtqrbWl30lYfiNMFo5AmZA+/PtrP7bb1vTanSW1jWwzmSbgYLHN4MiI/OfOl2HVnAWmaYS5QDLSAx9sdxLAyvMxMTmnsVJtt6kVCRepk2qJKuCbeTK/KScHtkHU6fTUe6mwVq5qNAdslSItJwcj3kxPJJOj9w70ykK1wLH9mIBwIUg5t7l7hJ7D7QIbmqHq1GZLmpoCW7RCkNIDfNiDiBBB10Yc3O4/R69UYW2khUMpIZsrypn2Ec/fU91sCZqPXtiZC4AH4QDwWInHvHg5sYVQ9JgLQ1MXgDJJANrXSDHccmfodHUtoQQZKDCm4gjERx+KJE4yfPmWAUWmr2yoJBFOmxi4g+BIggxkdoxHvrtPbKLmcSRJ7ST2BuYBiDg2yZnzOr2pZBcU/mKm9uVMhLIXOYicx9ddpIBhAGK4JUyBIDDwFMeJk55nQceSkFu+Q3c9skiZOBkyQ0HyTwdc31RnqoeQPc5GCJxMGTyfr7jXd5WNwKhiDaAVzMEzcsA9ucSeBo8JKg22s3cAfr9Pcz/AC1YNLH6cSwmFIMzJMgr8scxOSOCf4A9KVoZiCYBChVwPp7+0+MfeY1UF5A7mEcHAkjJxE4n8hxjTjaU1sC3C+Jb5QVkfQY5/nrOa3rE1EZ6RYC17jdA4nEOSIKwDxIAECYGk3TdiKbMqgUwvcFqEKhPEXkyATB98yPbX02vt0amKYEJjCg+PY84PnSnedLUN8sjBk5PB8mfp9o/iT41eTO7Xo/qsGaorkAstZbZYGPER2AKAxyc/WR/1K95S25qgHeHua2MhjCwGgRyO3xpnvdtUvBpgoadMrAWfUEj5gYmI45yT9NJNluqtKp6mWFQMCjRAOCTM4ngg8/2lhlWL0BadRCyvUqAWhywEtEiQzRdb/gdK+s33xTVNvcSHmmfYSCxNj5LZnA94gadt/ToU6dRbWLks9Sw9hMy2chQpjHj74HfqIZUFCsFvVjTSwgu5b5ifcyzDHLcGI1zrUCfC/w6xA3FQqKbMWFNqeGMQGMmAvmIMkDT1PhunSBYemAHvdyxnGTz4IwM45zxqXT97uNwKlOtQq0lQiCwPcp58CDIOZ4jS/a9Vp06VdrsAhFUsSIAEAYuyTH3+2nUcfsf3aP/ABN/lr2sz+n7b94f8bf9evaPKrHOl7ZKdL0ELOqs9wLsWBaWNNYEhgecjz+9BmvwtYlw3BWldeaS57YkATBDEQJM8nHtLqW9bbbZnthi0qJANme4xgeWPkzn21mOmbSpXYvUZ6S9wpgKWLBQJOIJGT4znONdPtluei7htzcp23p0LRmqCwYH78mBj6fzF67093ZKStTp0ACBdAMcC22GUZkyfw+J0DsuuV61SIihTW1Y7CSsLEmYBCs0CSIyRp1uNxewFKwAEGoSjGAIkKx7WJBiBn66d/YL9htqoc1XZYCsyi8v3wVuUfuxMTJ0q6p8QVKKlktBY2hlbC+cLxJE88A86djdSC4p1HIZ1REW1VXgAj+PPAGl9etTSs1OlRU3IWJWCOAMAi1U+UkcT/POwiT1OqaD7gIUqEwqHkmCQQwksSCDEDI40L03qNavVr0K4xTtMpHaDMECJmQR5g4zGiNtvxWenSemAgaXuPJUAhUAGDAHGI/k33+wtSq+3NjEKxC3FgqSRA/3pAgTJz41SdqkVTq1CiECVKmCS5ZjcuSYKkQpM4heI5nUt7t6TurPtLXPezszEXKeSwaATEgYJ8xnTmvv0WgKjU2CuBc1QKp4AE4yCFwCCe5eJGlPT9zTNRSGpimpKUxFwKqRdEEC0do9pjHu+kn01BWAMI1RGtVmqWggZJk5m48CTAXTDZdI3FP5hRe0kgBjIksR8yBcXHPHtGs78V9Ssr9oBJEAFjGBzj34/hrO734lrCnalRlUkeeDkkDyBxrfHj0Le2h+MGSmo9Xb+gkm5BBvJIAKlYWfPIiSfGq+hdJ29bupiqb1ULcjIqKMkLUaAz/Yn+WlnRg25qKrzUiH7gWBtz3AZYHjPkjWwoVf0miHZ1UkHAYiM45gzOPH+YNI6G2agiWo1X9sCCGWfmBIaY4kgkEiJ1o61Tsj0biol7cmmZBRhcRxziJj8teoIl/o+mXZVLfMVUkjJVmPs0HJEH89d21ewXU1fJte+ahqEG0CEaFAEwQII55GmAw6dtqis1wuNTJYmQSBbC+BAAmFA85k6ravUYyKLMhxdTYAAyIAP4hE5E24GJJ1KipFlFZRAsm0dxlpYZ8AECRzOOCNGbdQCpDyy4IsYQDJiOAfeZ8a0kNhRdkZpplgzemZJxxBkYOCsn2U541T0vYMQATYtJzagZYytubTkzc2ZyRE86YNQIpA2XMZIJYBckkLJJb25BE/TQAr0qNNqrLTVaZCucD0gQZEnmfoYzidVSij0moK1VpOItaSQQCGgj34wOJaImdHLsgvagIMZYN9eOGPnP8A2Ghdq24W4uQPUVjCwAIJtY4wQgQRiSfPInst1XsJZ1swIM3qOCMCCeSOD7yRoT202qhpdQFaRMt3TlpEQDPkwSR9dHU6dvMqFEC45+0+ScDB5Bzqnb1EpvVVZJpwSS17WnIxjElsyY/KAXu9upqwzKIUEDybWLHniDB++fGoh90pXtDGXaIEeRnnAEeIMxzozpm6psrMncys1NiR3C0wZPMYug/T7BBva6isTSa5weVa5lxkme1cOMe5GPYivtxenzBg0hQvDE9zEDAXzJPk8HGhGn61W9pNoTiAcmB4/jq3ebibIyDkn6f4eNLtx0lWulSZacnM+8/X+Odc3VG6mw9QquZ8ARF0fmDmff6au4kOsCm4tJiQQc/x11doFpEBQSFLAuJAngA8zH08an0+grw32n3A0dV2qyGSJOC0T54z/wCfw0hmqOyVSzVFaohp0xKhj5MgjxzJMSAM8DUerMUCWAm2reDAHpKYGWaQPLcT9Na6ulFE/aQogjJiZxn8gNL+g+pVD1ag/ZlmFLBDFQYDNPHGAIxBOud4/TpL9gOrbauVPqbgokCIAJ8STAjOf5+86zdDpzlCtI0zDXNYhmZBg4InzmPGNbDe3OXAU4USO0wD/bx5j6aQNsa1GgEoJfljE2GWyWmYME/yxrn9n6Cfozf6ml/yTr2ivW3H7jf8xf8Aq17W/KMu9R2gq2+pUe0LNgACSDklnHc2PYz9tXVOmgJTKIDBgGybUJIBIBGAMntgx+el/wCuKtRFKURaWVGqMVaEEXPEgDM+541zqfWClePUK0yguQSZzByI48gHjxpohyNiQWqVBSEQqxIY4EHtn+t2x5PE5z263tAtUNSuWCj8AAKXEwDAAkZOZGJ86bjq9lJjWK06Pb3Ux3sx5BH4SIE/fznS1uo7KyaNJpa13IWYkWgnFt0BRnz9tVMJtj1la++pUUqFKaio+UHe3sMAcGZ5gH8pbWq61aSCw3B5v7gQGJEAZYiD2yATPGrq/RNhWrPUb119IqVtYiZF3OWGcQCDzxrR7LY0WWk3pABJNLBJkE95PzEE3EBsc486Mi/gL4b+Fnp1XrvUHpFGIUmSWMie4QABI+s+Rks5p7Qp6dFmAErBLte35/u+RgcCJ0Bt9huDWL+rCFgSGYERiSASRH0I5AjTDcde2dILTpsEZ5gjxdk5ntJiIx9ta0e0v09qsk/OD8oAlIgETg4bzmdZz4x6FVq7nZ1aSlhTJDoHCl1Jk8kA/iwTmdGdD3u3LO1KQPxkMCSZPuOJJ/l+YPxp8WUh6LUxFRXBuZSbRbxkAGRGB99XFZWE6ttzTrWVFKPaLkJErkgZBI4A4MZ+mh96gFNcgGSfvAUaW9a6vUqb2rUJukhQfoOI+k6I6zVBp0bD4YnHmQP8NdZMgab4MdTWAJjsNvnvxHAnGTj21sq29KVyDTpF0Rh6loV7cE25wpiYkjwYONfKujOfVpjLCZIAOcZGII85HGvpZ+IKe4VPQCm1iSpwYg8CD3THjOR98WdrWmo+juKau1UEVOLbe0svIEHMDniZ58X0+muMe4JJHkNEjxkxMxzPvpNsneopr0APVDH9mwEKATMGARIAx5nxnXunNU9V69TcrUUqVFNUZSpOYmO4D5Z+58abcEh3uaHqSlSnKwCYaSQMCcjAmefuPOituFVbwKlxIIWoOLpHEYwOPAA0g3HxM71TRtIxMgDk4APPj2jjjVVLrmGV2dLFDQoBBEnMwTyCPtP31i8msM+obuxXdLi5OMzJAElfwiRx5mONVbrcVqYWHSwC9/VJmADIxLZ7TwRP5aXGrUo4Uh0UMckE2YIDYkYnz+EzzqDdTrCmXcLWWtgmmD2oQQAZMHP1kycY0y2r003UqdR/TO3rC6T8wuUg/NB8EcQPpOqXWVZAlRWFpViS0m6Q3aR5k2kgRPg6UElqf7HD1CfTCYFPA5kwwUye3g4zptsla5S9R1nhAmMTmSOWmGX6Y99PYGvtFRwVBuqETZFuBADHBx4OJP8ADSyntXFRrinqFiOzBA4GS2MScQDnGRo/o1Rq7sz0wi80xlWJUsDKnPsQfvnA0XudvSRb1QsxzaMtx4BP4f3fvqxBHpUzVhOAJZVCgATwYGfOAZ1L9DU3XXQ2YnnkQBPAE4GPvq3bqoALYJgi4wTz2kGIAJ48n312tWSnN17sxE2hoA4AMTCxJI8/TTqUmm6AWgNJ4qsT/ADkn/DVn6koiTVUZAB5Hmc++fMDjVez3SuS2VZfwTBUEAccGQZBM/ywS9dWYhirFSv1gHHgfQ48xx7mpdRtQMoEWxMDAwP/AD8tXiD9J/l+fvoaorFWI7SYgvwscmDifEfbVVTZ+rYpe8LawA445YibvcDz9tKGCgJJWIPB8lsgkn+A/LVG+YlPSQMxIPcpCgRyJ8eeOPpo2goRYtCiTAn6z/EnMCfGk286im3EVrJqEiFECWOBESSR5+/GimFW23B/RAclwbyGBBMGASQAvhciQYxpbsuorvTW9Ks3ayh7gV7R4AkTJn31pzVay9kMAEOSstg4ARR3QZH2BOdC9VqC0VFpsuQru1PNhicD/wAHtrjy4tywD+r6H739uvaGv2v+tb/mJrujAzmw6KwRgWZKZQDNwEEgiJYTJgYH+Gp1g1VlmmiuSY74Xt7ZxJOIPOmu16XX3Npe5KeGLMPmAMjnIiAQI4OI51aeo1PWG3p0qcqCVqAhzkEYUCVyYJz9ffXRkj3/AEsbipTBeoqKyOQ9repYJYpDXhSAQPEwdMq/W1qMHYqySCoQG6AflgQBiBmdU72gDvKRDAtSuaqxEEC1gPl88CPbS7f9AqUq5q0UU0yT8rXG7wYEmJxx+Wi209HtLqFBDTvpgJVYBcWtcZm4TBBkR+ftq/qNZCtq1TSCEELTTyv7xkHHAWB+ervh3p7rQUVgpcm62O5ASczcTJyZnjH01mDs33VStc4phEIUgQWlm+kQPpnOqqYX/F/xM5VaNIrY4ALLN3tEcr/E40V0DpH6Z6lzOqowMqOWgzLHx9BqPR+m+pTtqCHuKuYuvKkHx+EmRn2OnPStg21Na26KxDGmMhREDmDnmJ4jnVfGTeRm3qM1VpUqG63FKiSix3uTkYJYKDN30x/KNZ3cfEFOrQFNg7em3YFEXxIBY+JEY8TrZb74carU9WvapYQyKAcfUxPGgep9G2tGmSiAECRA5jmfv/HWJ+Rw8nX/AA5WMJVVatZiF9IHgfQj317q9EoUX5gBMj2JP/41WvW6k/s0poJMWrJxnliSP5Tru13JYzUYlj7/AMM/5a9teaNH8GUXerW9NU9QUyU9TjlQZxIxP8fbnf7JqVwqQquQgsxxgOCwNpVYBAnxzMaxvwr0+o3qVKBCStgdlJicXL/PPEiNbPoW3mstOwGov7Rqp4FxkkKCDdkCSBzPjWKL3RtYVCyVqdJlNRzIeEmMX2mDgAc8iPvo/oNQlqxqvTaopUgLxTkeC05+oJ58eWm6pjsNQLUCGQWUGCAeBPIz76hsOn0KtP1tuQlOqtwKrHIEN9f5axZpjE9eo1K1ek1BRbayu6Z4g8eOTB/Lzpb0/YVajEXsrqbSaqgRTB5CgD8J4aOCdaPadE3lGsRcHVWRhUK2CzvBAtB7hyQfECc6I3+0pVTUqr+1ZxYVQsCo4IGbTBBgnMmBzo8WtFDozqGbsNVRKQGjH1GZ5xBOYGiaXo2pT9W0wcEiWMd4XzIkiIxnQGyp1R6aM5MCXaogFoiLMWy19uRnGfGo9TroXuq0vUZKqBFhSWdiFlPbAU5M4aTEHWuoz/0bWejScJ3ixVAibuGEmMtjmRGRIJI1Z1nbpVtf1qhp0lcOKcZm0Qw98TjjHE6WbrfVSRtqXoiopJdGkkIAAWvmGaDGR5ExGu9P3DrQUIFq0yoQS3czxBPicgkt5g/fQTHbdVSv6lRGLhVLKq5IMFctdbxMLjk5Oh+i7hTSpfpNMUt3atwVsOLpBuMgXHMEgzIB0Xs+kem4pqKdtpYtElGHccQJkmfuDP1Y0+n3sAjKKarHEs4OT7AAkDMZ1JDqW4ZVZoWqQEIVQGIbMED2EjukRzxnQvRa1WsrPGfxB5kEfhDcN7/QmM6A3+4pJXNAD0y0EupAJXki4DmBlft7zpmN7TpUlUVpYXFSAJOTiPpxM5gaxa1hdswLnSsbk9VmJ7leVaFAIxgz54GPo229a4lqy2KDNNHAPHDAASDEYIxOh+loXSUqg8gxMfmCDkec86m3U1RvTW4MzBQxVrYJEsMQciPH5ATrUoMqAZzc1pSwGSGBLDPB4GP/ACDJGwPgCQQDeOCT/Pj76E3jBIanUgZBBlrpjwSM/XiT/G/Ys94u9jMGQuFwfrM5+32Ggv3NP8VxuHyiMTGllXZpUCfpApV2H7yC1SPaZtB98nTPqVCnUp2uFZTg3cZwf5HSWr0ZKlL0uKKNC5JMAgwCfE4AziNVIjpBhHvlWd5MkHkAdseMc+86G6tuFNu3buaocSvCAdxbyMSJxkjRq200NxtBMKDiOIAAGf56C3++po/K3EGZ5gCcH2+msW4pCP8AUGy/d/8A9f8AbXtD9vu//MGva5+Ma1buOtFqdNKQYGxJZiBOPY5I5/n41d0ShVo+pXqMgDKEVZJm0yGJUSOfl0F0LpjrTvUXF1S0uAbRAmPY+QZ8jXG6cUI9TdOI4AiTo5fJPL9mfHbBW66iu2W2lTJ9VhNS3tliYuMTj2/ISTql1CVJoqG7TYHOEIiIUDED/PxorcU9uqgVDeAAO+JPkTPOqa/VfFJQI8nGsX5nSfAH6XU3j13aoop0ikO0iWYHASDhYmZHjzrQ/pVIFsXsRaSVGB7DEf26y+46kWGTd9jj/LQNbqIAlv5nH+A1w5fkX6dp8HE/24o0JFKAGYsck5PJ5xofe9Vwcj6ay26+IUQSxEfTHnxppS6Ym4p/s73fJBQr3R4F2BrM4c/k7avLh8fVc21dtw9lNcqJZmMAD3P+QEnS/rvTXsq2sKrDtCICTnAx9/8APTP4b6Q2zV/0msVeqQSJARQgJI5Nxyf5fXV1Tb31aW6FIoslW9PHqAgQWIGBj6E+/jXp4/j8Z79uHP8AItucfT5Hufhvc0awoNTmq4UhYkkHIiCR49/Gtf8AC/8A9LN5X76sban4vHeRGSEnHj5iP5Z+n9M6kj7inTCAkAsuPlAxfJyCAbfck/XT+tLXsHtB7fmBAI8+w+uvd568noFT2CUkUcjySq/lMYnS6ttqq7gOGX9HcS5IhlIHafMifsAdXdY6fO3NMj1CwmUNstIItMmDOYzrnSXrNRWmyNhbDBxgRM/XmftrNUK9wPV3Zp+qlQ2XWtIsUiBOSG89sD76MqdS/RHpbdSzCVKwBlci3EDtjiMiInSbbfD7UtxeajAUB+1aAWKN3YKj6ZEf560vT9nTZ7y99rBlZypK3qRYLRzaTM/v6zIaYbvqa5tYDPIOIIJBx9uNYTo+6DoDVe17+21bGQt8oYE3HuM2n6Y00+N9hULBtuxUQSVBwWBFpAOC2T59tUbbdNVCPuaARKC+q9RnBlhJlTghTzJx4MCDpstU6hiNht3CLVBvcxI7WJn5hZDAA5uPvnVtVNvkLFN0s/o4DWq1wyfwnyfr76Po+nWC1qFlwpm1pkd0HMHIMD7axKddpVd1TZixWkWFSe0GCYM4JRWAIk++s3r0Y0/6NtxWSsMVWAVyDll5HiOQJjwP4jbmlTpM7bUUmFdgqori0VQGuKk4Hb8wUAiJzOn20SlUoCmli03AsiIzmVjH2949tAfENWlQFHb3gYgC4KSJUYHEknERnT9In6f8PV0qPWasaQIgUwxfED8UkTInx9NaKjsWV+2oLXSIdczzMiOASIxzpRuPiemtKGcsVUzUgNB/DgYLGOIjB/MLoG9O4p/pVZjTLL20RItAPzKAZN8eT5jWb+zgXc/DlRNwrVvReaoOAW7PIt/EzKInxj6698SdLohWtBSqzBR3MwpkkHMGxZmP4e+j+m1zXZIJDQZaAGxg4+aOIj6e2u9Fb0qldiaj02qAAspUzaiHsgGbvIHBJ8ZtT3Reg+hHo7h6lOoSrMsNaQrEyRgzxwMkczplT2ZougDuqVDaoUFoI7vlyDIGT/LJOgWrHd1TtUNWlSIZzVUEXlbRHtg+5yBx50329CpSQ2s1Y+qSxBBhRm0yREj+bAnTIlAUmoUdaEO5i45EAwbCcEgMTEe3jTbo27uLI9lwCt2z8pkDMAcg+3nGlu9arUq/sBTmmVZg1uJBkYmDAgH30M1SpUVijegzEEq6FiYB5yAMxME+PfVKGm3G7RgqrLXZAA5jmZ8aR9W6sKAetRb1Qog01flsfLgi4KPl8yODr3U1r0qLNtgrVLZYW2t9SFJ+nBPM/bWbr9KrbimRTJhjLM6WlfMhuT4xnJ8RqtpjVVd0701fKYBVCO4n+sOR9R9NKqGxcPNQUrXkkO3d/wAORz9fvqnZDe0FZKz+syqrI4En2Kwck/U5gnQ+3euSUNOALomCbW83e301y5Nw7/V1P2o/8H/fXtZv9WVP3/5jXtZ8p+kE2/WqgoUlBIApoMf7I0FUr1Cbhj6nJ/j/AJaA2nUwtJFMfKv5YGonfEmFGBrzc+XLvI9nDj1DCpuifMx550HuupAdplm9h/b7ar2/T69cg/KpPJwv8T/gNFbzY0toVbcXMGn5cD7k8kRnnWOPxcuR5fJx4k+861GIC/Vv7BrtDolauqVXcWv8s5/gOOcae7emlR+xKdMlOxbeP9r7jmNUNvq9Cow9Oo7uo9NFF0wTMRhY5P0I16/i/Hk9vNz/ACLf/PRfQTa0TTeqnqVaayZJKhhz28dvI/I603wL1f8ASGrMFsR2lGgZgd2fcSAfz0s6FQrNA3FBw5Ci1gQCM5PnBP562G365RgUzTBUCIAPAwTEQBrv6cLdYzrdejvdw6B2Apyok8tMTH4lHPjkfXWsXpbHa2GqHFMYFpuLLDCIYAiYgRA+uo1fhegapqqX+SxUDQGETyM5450s3YAr0loYqpUBalP9HiZPuBORmfGnsdNjcewmkCWUAnkg8kY4jnR9EE2gr2iZP1A88ao26VQxYlSh5FNTg8YPn31dvaipEEhzxIkYyR7D/trcZU7isjpE20+DwIMiDP0/y0KaLFwgpozQpbvIkHF0gfy8++hagfuUAM8xcYwGHtjEx9caJ6fuyzWgq6oILgGAVMRPBPvpCyhtKa3Q5WWtBM+JEZzE+caH3NNgbKZQ+mQ57CWAgjEeYmCProuvY6nEkeAT7+4x9dZDb/E6UK1RXR2tJKljyqyPeJw2PqPfRejOzuv097qYvLC5iSihYwIGTB5GeQfz0DR2l+3r2hCKtJjVFxic8Ss5gjxEca03Rt0dzRp1mS29QwBjE+YPtjV36OFLSGIBuJHk/YcERwBGZ51SrGTGxSlQ9OmzKbFWmVp2lZB5/CST5H+E6QUOnSBSq0PUIpAkYYNeWH4QSpERI5mdbWrvqSUnqhQAnaA4k3AnHnnAnPOkNPY+u9LdUyoamCTbgMcSpMSZg9pH10WGVqthtfTUKaaoqKppoCDaf8IgDGNYnrXXxV3VWlVVKiqVChkGCVEmffnII9sad9AH6TuKtWqDGFpoRABBIY8kEzjzED8qPjfolFEWClJnqIFYYIJbMiRIAnHGseNsa3sR8NdPoJ6oNNIEEBRi6IJXkQZGT+eNC7rp21o1Rs/Wrs9QSiswK0wTkiRhRnEn2GrOnfC/plj6gZsG88EDwVB7eOZ8DQnXfg9HqNur2q1LcqwEKogmz2IyczrWdDYZo6bIGmBKm5w6p3hCZIJANwW7n2jRXw78XbOreJCEMRdUKi6MA8yv2aDpb0B6lOqhusoKLGZ4IaJJVSWnHkxH8Dph1zYbSqQ7Uke9gxIMhhB7sQD/AG6ZVjU1qWAQJIGP4az2z6Uvqs1epbVqEMaatANkET+8QB9MSNHbJrHNNCSrAFUWRYvBIu/rEYBgDxo/pVM9zOxZifIi0eBH0znzjT7Egc7E00epRpr6jCbQAJAyFz75z9fOlPSqVR29cpa1xlHJBXiQIxOOSPbT3qPWqNFlV27mIAVQWOfJA4A8k6E6pTqmKYMLVvDVBAKA5H38j7aLCW9W+IKBsBtEsFJLwVkwO3k8z4GnVDaijTNokHJz5jJyczoeltUautR5L00IUFeAYBzxmBEHjUqu/YOVYYMQBBwfJ86Iij4UIqB6nm5qZLEh5DfjUiJAAiP5ap6nuEoVKq21GxLukm0H3E8DnA0i3/xq1OvUdqbCmCFRwvaTEGIySfr7DXviltzTC1qL2gMGkxwcQ8+DrNagv9Zn94/8g/8ATr2ufrbc/wCu2v8AFte1lawfT9n6tgtPAloJiR7DTKj0h2rJTpEwpud2gAKCOBnJOANHfBX9HU/3f7p1T0X+hf8A+Jf751ifHJydL8vKzDrdbSvua6KwanQo919OIaYhRj5p55EaG6qbWpioA1axmNxuABnB8cRMD31puj/6Gn3OsR/9RP6fbf7A/wANdbHKXeh3T9ki2H1Dcff3JBj6AaI371aUtRYVGDCWcDAPIWMD/vpVuv6YacJ/olTVKzXPirq4XbFkep6zABRk5JEiOOJ50L8JpU9Abh6blyY7YaFJ5K8+J0/ofLt/t/gdXdG+Sp+en7W9FdHrdSnV9N6JcuwFFo+YnJn92MzMYGtAvT6VF2qQvrMLi55k4tB9hxpJ8Hf06f72nnWfkP8Atf4jRL0s7Rp9ZVWeldDHNPBlsZM8YOu9Ye+kjA21lyhJwDx3Acg8R9dT3/z7b/e/s0q6z/SN/u/26YnCtWvQe1itWo4vamDAC4IUwJ+ULP30bsNvUeitJ3VVSQSggheAscT/AFtM/hj/AEdfsNc/DU+3+J1vR/FVKKdOpYS7oxJEic93/g50n+H+r7LeesSqQzWG78ULz9MyMa78D/Luf/nb+6NYboXybv8A+Vv7dHK9GR9A6D1zaK706TsFSBa9xCwWF8kYVuOYwONWbPcMruKVQVFLF5LSTdjnPGlfwr/QVPsP7z698IfIPvU/v6yTimPSpm5A6AAqVW6AAq5XJL8mQIj2jQe1r06YL1K1iPNpU9pbJPiSTER9DrQdN+Qf7J/x0m+KP9Hpfdv7ra3WYc9O6aq0lVpkiSZIMsbj9snWRfa+nualGot8uGps7ySrxxMkEEEY1sN38p+3+Gs91v8A0il9l/varBpA3RqjVKu42rrQf5KiVBKvYxEzJsIPBHiMedaTY7h6u3UoweoqgMSY7yJYKTi4EkA8aW1fk3P/APIP91dV9O/0f/8AsT++dY58sja3b9FJZKdV1q0g3qIDAKmALcTdBJMwBxoj4j3VJXpAIbwYpycEjBkATME5+mqui/0tP8/7F1n+pf8A7ntP/mq/4aN3o42XQep1naowpQLiArkXEgLJABMCADmJ0btuptULMVaiD2hgAxJkiQYK4MYM86LX+nH+xoLpfyp9x/brXroK+nbGmCSajVYaWZ4LT9wAIAxxq3qG7o0FNaq7WobQC3E+3uc8flpov9Gf9o/26q6z81L/AM8rqzo/ZZT3tlCvWX+jklWuLYHLRE8+B7aTbTqVWkRXFKtUWpyx5H1KmDZ9hjWn+If6A/cf26nX/B+X9mi9JlqnQRuhUpVgBkVVtYrBJ+mR54066h0lBR9MEkslt7EngYnxzofo3+l1P/jH9/Tnf/KP/POnhOhWE/8ASe6/fofxb/p17W617V/nF51//9k="/>
          <p:cNvSpPr>
            <a:spLocks noChangeAspect="1" noChangeArrowheads="1"/>
          </p:cNvSpPr>
          <p:nvPr/>
        </p:nvSpPr>
        <p:spPr bwMode="auto">
          <a:xfrm>
            <a:off x="155575" y="-2239963"/>
            <a:ext cx="6886575" cy="46767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xMSEhUSExMSFBUXFBQVFRgVEBQVFRUUFBQWFhQUFBQYHCggGBolHBQUITEhJSkrLi4uFx8zODMsNygtLisBCgoKDg0OGxAQGiwcHyQsLCwsLCwsLCwsLCwsLCwsLCwsLCwsLCwsLCwsLCwsLCwsLCwsLCwsNyw3LCs3KysrK//AABEIALcBFAMBIgACEQEDEQH/xAAcAAACAgMBAQAAAAAAAAAAAAADBAAFAgYHAQj/xAA4EAABAwMCBAUBBwQCAgMAAAABAAIRAwQhEjEFBkFREyJhcYGxBxQyQpGhwVJy0fAjYuHxFUOC/8QAGQEAAwEBAQAAAAAAAAAAAAAAAQIDAAQF/8QAJBEAAgICAgICAwEBAAAAAAAAAAECESExAxJBUQRhEyIycRT/2gAMAwEAAhEDEQA/ANHtRGn2H0CnEHAlS1aS0ew+iHWcDjquHbDdmDK5aExRvJKUNEotOlGUHRh+pcCEG3qAlLTJTtrTAyg8GYSpDsKtrjSYVhUcOiRuAZkrRMHtKhBaexC63wa5BY31AXH6TDuVvvKN/qYB/SYUOdeTu+FKpOLOg0HJ2mUjaNkSnmlbj0dHJsMFkEJpWcq6OdnrSgV0QOysazRCA0cM4vz5aaLpxjD/ADD36rW6QErqH2h8J8Sh4gHmZn4lcztKGt7WjckD9UqdIhzwqf8Ap0v7OrE+GahG5x7YW8eGq7gNqKVNrB0aArhqEY2dTfVJHlMLyo3Kye5esynrwJ9kAXristK8c1ahRaq5aXzzfaaWkHLjHwtu4g6AuR87cQL7jSNmj91zyzKivJLrxX7KUkSm6NxI0qqqNnqs6LSMyqNHmXksnWfUKpuWu1q3pXPlVdcOly0G7yM2F0YCYcCAgW6eoU9boStgSsVNSF5bVDqynhZ6XwV5fNa0iEOyY2sC9WtlRYVLckyotg1lfb1C0AHq0fRCdS80lW9e2BFMj+lv0CwuLExICt3yFQYnSdARKdy12EKg3SSChXFvBkJqTJtDL7YzhSrU0CF5TqFrUxRoCoJS62GrFHnErJsOblOOs8GFVveWmEYu9A0wozhX/KtTTULR1hUjXCFsXIdiaj9Z2GEnL/J0/Gt8io6rZP8AKOmEcv8AdeWVHATngJYRdHXOSTA08oxavPDhe6oVEqJN3oxLSshTXrKwKISmQG2U/GLPWxzO4IXHeB8PLLxrT+V/0XdajJXIuYLhttxOSIbgn5ASzj6HVSq/DOm2bcBOTCS4fWDmhw2IBHyj1XrRwiklcjJ2SjMMJFlbKYDlkwSgMGopMpfVOybpMTJ2SklEq+LtOlcZ460mo93/AHK7teUgQQuQ868P8KoT0cZHuouPWdi8r7carwaqWYlDc7CcbsgvAhUs42wNOrC9JkoPVWVsAR0SyAkBpCE9SraTheOtjvCJQoyVO0MsA6lZxd6rKtbkkErKv5TIUZWLsFCzBBVAwoi/cZyoluJqYlb1P+Ns/wBLfoEe0vT+FwVbwupqaAew+ifeWhWkssqniwN1SBJhVdw+BCfu6nZVoti4qkMLJN5BsrE4Ww8PZ/xyFUMs4CtuF1tPlPVDk1g0VTAiuWnKSuzqOysLsw7bBS9w8RshF+RWsldStHueGNyXGF2DlfhQoU2t6xn3Wuci8C/+94ycNHp3XQ7amkm+zpHo/G4+kez2PWz2tiTv3/hGJzIJ/hU9vWpXFRzQC40XDPSSOndWxarRROStmRMpas5F0lAuXBoJ7ZPosxoLJXcV4qy2YXvOAtcd9ozBBFNxYXRO0DutM5/5k+8P8OmToaYPqVqroLAQ44MET+6aMG8g5OVJ0jqnMn2ijDbcziXO/gLQ+aeMC5uPGjdrfggBUdNmf9ys2tnyndP0JObeDoHL3PraLG0qrSYwHDthb/R4gyq0OY4EETj/AHC4C8x0idlsXLF6+k6WVWwAC5pMY9JSThjBbj5s/sdW8bKeo1MLWLLiTamxlX1o8wuWLydsqaLOiUyxySovlNNC6Uck0FdlavztwjxqDoHmA1N+BstqAQqrZBCWcbQi9HzxdSGwMHqkwXRut1+0HgJov8Vg8rj5sbFabb5MIRdo45w6ugtFh6ozSQhMkOVg5odCWbFQ7w+vOCmqw7JW1bCJUcZXPJuykUeNoAnKYtLIEyg0zqIVq+iWskJHJ6D1FKtYgwAopTa4iYXiNo1mt0yG02x/SPoFlatLjJS2iWtH/Vv0Ctbajpb8LslgVAK2kLCjVCBcZcvGMhZrBrHK1YAKvbckukJqpQlqDY0IysqoDtl/QoeMwHqseG8INeu2nHlBBd7JWzv9Ewul8qWI8MPI8zhJ/wAKVNF+KKk79FpY2oa0NAgCAFZU6a8DEVirGB0zlZLe3aydLQJMnG56koijih6wqojTZkVrvOd+2jbVCTBIIHeSFd16sBce+1DjIqVBRa4+XLo2lB5dIeusexo+dU757917TaAfRWHDmsLXAvDXROYyPQpAtAdE7KqZzv2EcNUxAjMdFjTe3UNWR1zBKzZaOLS8Mc5g3cAY9pXjvDOf9BRAYuGYEhpmJ6BDrCMAyPRetf6TG3t2WT85AWAWfK3FjSrBpJ0nuuxcPrSAQei4XQYwNLpIeDLexHYrovJfGxUbonzAbdYXNzRzaO3488dWdEpuCcY5UlvXB2/RWlGpshBlJxHw9RwQmr1j8qpz0VPMvDRWovYRuDHv0XAA0tqFp/KSCvpaqMLhfPfDhSvamnAdDvkjKmlTJ82YWVROUdh0pSk4rKiS5yVo5PBcWNbqUwakpZlOE20NAyueST0VhdDNvpGeqZqXvlVZTdnBwsroiBCn1D2odo1sL1VjbmMKJhbZWW9UaWY/K36BNOrg4hI0aeGezfoFYm3gTC6Z7CkytrW5BnoowkmEzcOJwsqNIko3jIFshOgQUob3pCtLi2dpyFXizByhFryZ2DZkSF2rldwNBn9oXFaAIJ7LsnKjpoU/7Qi9l+DybAl7i5DSiVJ6Kl4wdDXOPQJ5NpHTxwtlr98CxNzO36rVuG1ajm63FrGnqXZSXE+caNBpaX+I+SAGbfKRSk8FJQjEtOauZKduw+aXkEAAiVxK4uDVeXOJy49UbilyatQuOC4zGomAlC2Bgdd10QjWTi5Z9seD3pCLQptnzbfuhn12hZOaRBOQnJGw8sczPtw+jDHUXSXBzckxGFQXJ1Pc5oDWnYDoF4HgxAXjBJ30gyJQSV2EGG759EQOOAj1abW6fOH+XoNs7H1QaREkkT2TWAx0I/Crp1vWbUb0I1ZxC9tSSQAJOVjU7AZzMpXnA6xk7Zwyq2tTbVYcEZjcFWdG5AwT89FyfkvjzqD/AA3Hynbt8rp1Okyq2YBnq0rkknFnfB90M1L3Q6N03Tuw7YrWb2k6i4O8zmxGeif4YzUJ/RBTd0VfHFovvEkLk/2nU9Ny13dn0XVrYYXO/tXs4fSf7j6J37OHnS6tGgNYYwjWoz6olKqBiErUfpdhK7eDhaLhtUdVkRrwk2OnKftK7QMqLTRousAXMLRClCmdyUK5Y8mRshmoWjdOkF/ZYaGqKq+9Hsot0AMtonw6bh/S36BF+8mIKwteIjw2tj8rR+y8DdTk0rvJS8YC07cOzKKyppcAhuoadl7eCGgpQrGS0dcN0FpWsVbnQ4hZNuC4yg1qeop4xzkWUrC+LK7Hyrag0KR66fquL0cH5XbuWnAU6YndogfCNZRfgWGXgota0Babz1xRtFrdbToc4AlbkykcgE+7vXsqPmnland09NQmRlpnY94VJq0V459Wcm504+2ppp0DDI2B391qtRp3zH6ie0q35j5ffa1S12W5LT3AVW+4OgU4EBxPyR+6rBJLBLkbbyeP0kNIkH82Vg/BiZ/8odPOCYJRYO0JiZk5gjeDC8eSYk9O/wDCxLpED/0UTynvMEfMIgMaZ/woRnMx/heGZEZ/yva7CIkEe4QMYhsnY/rhEYQDkD9dljqEdjOyzo026gXugdYEmFmYtOX9LHuqubLabdpiXHAVhzHQpmKjC0OhpcxvSeoVK57C8nLaZgQD0HUrBsgkySP4UnH9uxRSpUYhx1EjBkEZyth4DzDWt6hDpzAgnA9YWu1qJmQe2U3w0g1Ga34J0uMmR6hNONoMJNM6596fWtvElpn+Cm+Au1NBBB7rRv8A50Ui21oF9UO3J2APZbZwnhTmwWvc09c4/RcbTUkz0YPtA2ygD1C1b7TaGq21ROlwPwcLabSoQ2HQfVU3OLmutagP9P7q8q6nHJW2jjBGEB1s5xTtZgaEvb1jqU1fg4ZKmFe0tEFDq1IVjdkOCSfQBSp+xfIGlxEjCLVdqEotlwqTJTX3ZrVpTV4DsqNTh+UqKzqV2A7KLdvobqhexoeVp9G/QJoNG6lq4aGgf0t+iA+QUZbCi/srXWyVQ8WLh5eibo8UIEbILLgPmcpY2nYzkqoUtW4OEEmJT1WsKaCaQeJConeWKl6EZldX5Xv6NanTcHgPpiI1QQfb4XL2UowmLdugyCR7GFmPxcjgzuzOItOJ/dMB0jBXDaXFa7Th7o9Stw5e50YYp1Tpd36FNGT8nQpQlrDG/tD4eH09ZIAAcJ9xsuLPOmRhdz5ueyraPyCIkEHqFw5z9RMgbwI7qvG8s3OtMxc8xHT90d1E4EkGJyOiV2PXH+4RKlaTq1bYgzsqnMPWPhAk1SRgxj83RArQ3LTPUoFQF3ecbojgIAAM9ShWQ2eU6RJDgD3wOyavrl1dwcYAAgD090FgcIIJjZZ1KGkgA6sAktExOUPIfFAC3/Y/numKVEFsn/8APdyap1i9raUtAGdgPklKVQTgQI/X4WyCqM2gNIOHAxIPVGp0nyWECCZ0zED3ShqwPUHaMLK4vHVDqMR7IU2G0NcQsH0g0nSGES0gyCsbK0qmKgZqZ5gc9IyljXc4BuokN2HQK0p8Xd4HgeHgn8QmR3QdpUFbLnk63Dqodp0wMfPqurWLMLnvJNIah1wNxtvhbxxTibLenLiAdmjqSudP9mz0nUeJHvE+NMo7n4Wgc0c0urDQG6WTJncrK/reIS8mZyqC6ph0gKan2eTg5OV1SFL6prAIQ6ACYdQ0theULMnKa8HKwzaeoL1jYQ6bi0wmHPxskkBh23BDYCq7msZOU09+CkWUzMlaCQDxtInJUTbaqibsw2BtHw1v9rfoFa27GkSUnTtg1jD3a36ItQYACMsvA8cAXsDnENQQ0MMdU/QoRlJ1qcuysjNeQJZqOVjXfowE/aWRJnovOJWgP4co3kHV7KulWJOU10kobbeCmDDvKEWwmb3y3CQ8OJlNBhaV5XyspUHZecnV/EbUovM4LmyVqnErU63CNnHb0KuOCV/Cqtedpg+oKBxdwdWqOA/MYjtlPx/0zocr40iqr2Dmy6JbEgnHTICRaBO/ymjdVNLmku09iZGfol2AmXAY64wPldCIPYSoCc/oe4TdjbnNUsL2NI1AftKSh3x6dE5ZXT2TpeRJh0/h0xGR1QegrZncXjXvlrGtaB+EDb5QdRdhoiBsOx7lYOeS4jr1jZeseR3g7wUKDYdlExIBMAuOPjJQadXA7z2WVKq9kiHAEGQZy3puhZLoEidpwiZ50Y03gOM5+i9ZTnBwN9oRH0mghrjOfMW5TFe8DiOzcN8sH5WsFC7KJEntvjK23k6wfcNhsE+ICZGNII3KoKNyNMHJO5jouzcrWNK2s2OaPxMD3EgTkSQklnZWCp4NV4/xEW10BSaMN8wG0larxbilW4ql7zt+EdAELifFTVualTu4x7DAQi8Ayeq5qyR5eaUnV4C29+XO0p+4YG5GVUUKILtQVrq2nKSSSeBFbBNqg7hFfVEQ1AucGIUoU9OUuwhaVqSvLimeqNXrFokKMd4glJbM9Fb4RKUrYMKyFSDCxq0WnfdUjL2LWBam0wvE2yzMKLdkLQWjmkz+1v0Upskpa0rnQ0TjS36J+2x7oyVNlaHKFDUNkpf8Pd+UK2teIBvlIXt5c4kKabTLUmikAcG6R8oFtbuNTTKdoVJJnfol7Wm7xC5Vsk/QK/pFphJUmnVsrq9aQZOUxTtG6ZWukFRtlbe0jokKppuJ3V664DToPVL3VJrMnqhF1hitJMrn1iP1WxDhjLij4jZa9rcx191VPogjZO8IuHUwW6oBET2B6p+3lFuJ06eTVK9CJHaZKctuLPZbupN06HmHEtEg4OD8J/ivDqlJwDiKgcJED6pD7uTScdtLhuMSegXSpWgSi0yutzvn29Ua1YwvAqOIbIkxsJysaFPrIEZKxcCD6Ez/AOJTPOBS6v7BmmpVZUYKTTDPNJdjoN1TWzQS0GYJ80bx6L0vhxEEf4Ub06D/AHqso1hmbvRfcX4nSrVx4bIY2m1jZ3JaMOK12mPFqeZwE9egTTmeI6ackxJAGQYz8JcTpI6SDkQsklozbYxbs0nYO3DZ6+qXDJMT1/dP2Vh4gL3PY1rcZMmewCcZwx7iBSpuc8wAdOze/ulcksDKDY1wXlatVc0hpLHH8QIge63znO8+6WfhB0ucNA/TKveVuH/drZrD+Ld3uey5Zz7xfx7stB8jPKO0zkpJZKNqETXqThsEZzSYCCDpdhFaSSkZw0P2tIgQExWbpASVOqWhCqXkkEqfVtlItUWJrA7oFMuL46L2jD0U0SzKTWAeB19MGJQajYwFhaOL3Jm4pEdFNpoOANGjpycoVxSLjjCct8otOnnK1hStYK6mHAQSvVZPs5yot2ZvxyNXtQQ1v9o+i2DhVYRkKtpthjIG7W/QJk+VoV55Gjgsrp7WnVCBXu2uCD4mpmUrqhIoo3a2FMyi/eRpI2KIY8LUtfqVTlPGNmk+psjK4NEk5KrqN86CJwluE3oksdsU3WpNkgLONAWrEKhJPym3t8RoB6L2nRaJJS9GrpqT0R2INVKh0xGyqa9Z20q6uXDdI1bbURCEX7Hkbhyg9ldgFQBzm4zuQtnHA6BGnw2x7Ddc+5fqmhVDtgcFdOsKocAZTRa7Ho8U+0PtHLOcuW/uztYxTccQNie61yqCRpa4EDMERJI6LvPGuHsr0nU3gEEfoVyE8Ba0uByGyDOMziFbtWyM+JyzE13wCYGkn26eiwpW8vABIEwRPX2XTOAcl+UuqACQ1zTJkH1VQ3laKlcVNUawWBsZJ3k9Ai+T2J+CXjJWcucFc+4awhzNMlxB/E33C3XjnIrKzZpnS4DA6GOiLyxYaGkt32B9luNmDpE79fdJF9nZ0vjjCNM4pw3hQBdROXTkeoMYXWeXOGmkzzATAjGYhVjrRjr9xAaNLBMDMk7rYbVzhjBjrP7LL+rYOnWOAPM94KFvUfOQ0x7nZcHd5ny7cmT8rov2n8WnTbtPq/8AgLnzKeohC7Zwczz1M61BogoUGUWvQcfhY0W9zsgQsY0EiTskH0ySrF9YuaQAgWTCRBSp1kx5aHTlWNuS4Sdkk5kItO4gRsldPQUMMudDpCsvv2tVNBgKZo0DKnIKTZY0LfVJBXjZnKYt2wI2S9uJdBUSl1gjnO6BRWraONlEvcpZrttQ/wCNhn8jfoEF4JdnZKtrHSzP5W/QJ9lPVBK6pOnkjZ5qnAQL2mZHqnRbzkFeVaBHmPRZMZaPK5DaYB7KlewFO3lwXbBY0I0mQnWANWVophpBVpSq+YQieEx7dkva0xJARbvYKoLclLMZlPUzMjqlKryDBEIIw2+gXBe2xDd0OndFu+yQva+rLUqi7BF0y3udiVc8tc0GkNFWYGzv8qk4S2WeY5Sl0wmQNlluiq5ZRdo3+854otBh2oxgAKk5d41TqFwrNaQXahj6rTiwt3C8ty5uxwVRod/JndnXa3M9vTbHiNMDYFaDe8RqVKr3teQHHb0AVG6lOeqNaV9JgoSbaFn8hz+jfeVOKhrAxx8wPU7hbBdceZSBLiABn39vVcrFTMg/uvbi614JPyUqk0VXyrjTWTZOE800zXqVH+UuIg/9egK2C45noUmFzXBzjkAHr6rmdS3avZACb/Bf+qXWqJd3rq1R1R+S4/p2CBQaWulB8TzJptQk7YWqjlvyZ3LzukcEJy5OrHRJ1LYhFUkAa4e/OlH+7Frp6FKlmkTKZoXOoBTkntACvo+ZDu7PqExVrjCzFQHdTWBlQnZtg5VxbvEquqsG4XlO7WlFyygxtMv3vwg03wUva1y7CjyWlQcGM3ZZi8UVT959lEfxBopfu5IbH9LfoE2dbWgFRRdctij9hvEpm8ph2JhRRTex6wVxsnDYhYvpwM/soojbEFqtYdMIrCBtuooqeAQdjdjb5BKy4iwTsMKKKfkrWCrLw6cIbbUgThRRUtomWPDwIMpUvyQPVRRItmYGm8kQUu5wGyiistm8BWtxKzoOZOQvFEqEiWDvDjCTfRnIUUU/IzPajJCwDVFEyAjylbSZRrqo0CAFFFlsInQcCcpjwPXC8UTSMBrUDtKJa2vmEKKJW3RqD3tOHBe3DpGFFFOtCtUY0Sj02CVFEJ6AN0nhq8o1ZMFRRLHRSLGqVkIUUUSdmMf/2Q=="/>
          <p:cNvSpPr>
            <a:spLocks noChangeAspect="1" noChangeArrowheads="1"/>
          </p:cNvSpPr>
          <p:nvPr/>
        </p:nvSpPr>
        <p:spPr bwMode="auto">
          <a:xfrm>
            <a:off x="155575" y="-1211263"/>
            <a:ext cx="3810000" cy="25241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CasellaDiTesto 19"/>
          <p:cNvSpPr txBox="1"/>
          <p:nvPr/>
        </p:nvSpPr>
        <p:spPr>
          <a:xfrm>
            <a:off x="428596" y="928670"/>
            <a:ext cx="8429684" cy="3785652"/>
          </a:xfrm>
          <a:prstGeom prst="rect">
            <a:avLst/>
          </a:prstGeom>
          <a:solidFill>
            <a:srgbClr val="92D050"/>
          </a:solidFill>
          <a:ln w="57150">
            <a:solidFill>
              <a:srgbClr val="00B050"/>
            </a:solidFill>
          </a:ln>
        </p:spPr>
        <p:txBody>
          <a:bodyPr wrap="square" rtlCol="0">
            <a:spAutoFit/>
          </a:bodyPr>
          <a:lstStyle/>
          <a:p>
            <a:pPr algn="just">
              <a:lnSpc>
                <a:spcPct val="200000"/>
              </a:lnSpc>
            </a:pPr>
            <a:r>
              <a:rPr lang="en-US" sz="2400" dirty="0" smtClean="0">
                <a:latin typeface="Times New Roman" pitchFamily="18" charset="0"/>
                <a:cs typeface="Times New Roman" pitchFamily="18" charset="0"/>
              </a:rPr>
              <a:t>This study started in cooperation with SBS an engineering and production company specialized in the design and manufacturing of steel belt systems for continuous industrial processes, pioneers in developing flaking and </a:t>
            </a:r>
            <a:r>
              <a:rPr lang="en-US" sz="2400" dirty="0" err="1" smtClean="0">
                <a:latin typeface="Times New Roman" pitchFamily="18" charset="0"/>
                <a:cs typeface="Times New Roman" pitchFamily="18" charset="0"/>
              </a:rPr>
              <a:t>pastillating</a:t>
            </a:r>
            <a:r>
              <a:rPr lang="en-US" sz="2400" dirty="0" smtClean="0">
                <a:latin typeface="Times New Roman" pitchFamily="18" charset="0"/>
                <a:cs typeface="Times New Roman" pitchFamily="18" charset="0"/>
              </a:rPr>
              <a:t> units for a wide range of products.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0"/>
                                        </p:tgtEl>
                                      </p:cBhvr>
                                    </p:animEffect>
                                    <p:set>
                                      <p:cBhvr>
                                        <p:cTn id="13" dur="1" fill="hold">
                                          <p:stCondLst>
                                            <p:cond delay="19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46774" y="2060848"/>
          <a:ext cx="8429682" cy="4640624"/>
        </p:xfrm>
        <a:graphic>
          <a:graphicData uri="http://schemas.openxmlformats.org/drawingml/2006/table">
            <a:tbl>
              <a:tblPr/>
              <a:tblGrid>
                <a:gridCol w="1685316"/>
                <a:gridCol w="1685316"/>
                <a:gridCol w="1686350"/>
                <a:gridCol w="1686350"/>
                <a:gridCol w="1686350"/>
              </a:tblGrid>
              <a:tr h="937249">
                <a:tc>
                  <a:txBody>
                    <a:bodyPr/>
                    <a:lstStyle/>
                    <a:p>
                      <a:pPr algn="ctr">
                        <a:lnSpc>
                          <a:spcPct val="150000"/>
                        </a:lnSpc>
                        <a:spcAft>
                          <a:spcPts val="0"/>
                        </a:spcAft>
                      </a:pPr>
                      <a:r>
                        <a:rPr lang="it-IT" sz="2200" b="1" kern="50" dirty="0" smtClean="0">
                          <a:latin typeface="Times New Roman"/>
                          <a:ea typeface="SimSun"/>
                        </a:rPr>
                        <a:t>Treatment</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Plant</a:t>
                      </a:r>
                      <a:r>
                        <a:rPr lang="it-IT" sz="2200" b="1" kern="50" dirty="0" smtClean="0">
                          <a:latin typeface="Times New Roman"/>
                          <a:ea typeface="SimSun"/>
                        </a:rPr>
                        <a:t> </a:t>
                      </a:r>
                      <a:r>
                        <a:rPr lang="it-IT" sz="2200" b="1" kern="50" dirty="0" err="1" smtClean="0">
                          <a:latin typeface="Times New Roman"/>
                          <a:ea typeface="SimSun"/>
                        </a:rPr>
                        <a:t>height</a:t>
                      </a:r>
                      <a:r>
                        <a:rPr lang="it-IT" sz="2200" b="1" kern="50" dirty="0" smtClean="0">
                          <a:latin typeface="Times New Roman"/>
                          <a:ea typeface="SimSun"/>
                        </a:rPr>
                        <a:t> cm</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Leaf</a:t>
                      </a:r>
                      <a:r>
                        <a:rPr lang="it-IT" sz="2200" b="1" kern="50" baseline="0" dirty="0" smtClean="0">
                          <a:latin typeface="Times New Roman"/>
                          <a:ea typeface="SimSun"/>
                        </a:rPr>
                        <a:t> </a:t>
                      </a:r>
                      <a:r>
                        <a:rPr lang="it-IT" sz="2200" b="1" kern="50" baseline="0" dirty="0" err="1" smtClean="0">
                          <a:latin typeface="Times New Roman"/>
                          <a:ea typeface="SimSun"/>
                        </a:rPr>
                        <a:t>number</a:t>
                      </a:r>
                      <a:r>
                        <a:rPr lang="it-IT" sz="2200" b="1" kern="50" dirty="0" smtClean="0">
                          <a:latin typeface="Times New Roman"/>
                          <a:ea typeface="SimSun"/>
                        </a:rPr>
                        <a:t> </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Flower</a:t>
                      </a:r>
                      <a:r>
                        <a:rPr lang="it-IT" sz="2200" b="1" kern="50" dirty="0" smtClean="0">
                          <a:latin typeface="Times New Roman"/>
                          <a:ea typeface="SimSun"/>
                        </a:rPr>
                        <a:t> </a:t>
                      </a:r>
                      <a:r>
                        <a:rPr lang="it-IT" sz="2200" b="1" kern="50" dirty="0" err="1" smtClean="0">
                          <a:latin typeface="Times New Roman"/>
                          <a:ea typeface="SimSun"/>
                        </a:rPr>
                        <a:t>number</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200" b="1" kern="50" dirty="0" err="1" smtClean="0">
                          <a:latin typeface="Times New Roman"/>
                          <a:ea typeface="SimSun"/>
                        </a:rPr>
                        <a:t>Fruit</a:t>
                      </a:r>
                      <a:r>
                        <a:rPr lang="it-IT" sz="2200" b="1" kern="50" dirty="0" smtClean="0">
                          <a:latin typeface="Times New Roman"/>
                          <a:ea typeface="SimSun"/>
                        </a:rPr>
                        <a:t> </a:t>
                      </a:r>
                      <a:r>
                        <a:rPr lang="it-IT" sz="2200" b="1" kern="50" dirty="0" err="1" smtClean="0">
                          <a:latin typeface="Times New Roman"/>
                          <a:ea typeface="SimSun"/>
                        </a:rPr>
                        <a:t>number</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696">
                <a:tc>
                  <a:txBody>
                    <a:bodyPr/>
                    <a:lstStyle/>
                    <a:p>
                      <a:pPr algn="ctr">
                        <a:lnSpc>
                          <a:spcPct val="150000"/>
                        </a:lnSpc>
                        <a:spcAft>
                          <a:spcPts val="0"/>
                        </a:spcAft>
                      </a:pPr>
                      <a:r>
                        <a:rPr lang="it-IT" sz="2400" kern="50" dirty="0" err="1" smtClean="0">
                          <a:latin typeface="Times New Roman"/>
                          <a:ea typeface="SimSun"/>
                        </a:rPr>
                        <a:t>Control</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a:latin typeface="Times New Roman"/>
                          <a:ea typeface="SimSun"/>
                        </a:rPr>
                        <a:t>15</a:t>
                      </a:r>
                      <a:r>
                        <a:rPr lang="it-IT" sz="2400" kern="50" baseline="30000">
                          <a:latin typeface="Times New Roman"/>
                          <a:ea typeface="SimSun"/>
                        </a:rPr>
                        <a:t>c</a:t>
                      </a:r>
                      <a:endParaRPr lang="it-IT" sz="24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5</a:t>
                      </a:r>
                      <a:r>
                        <a:rPr lang="it-IT" sz="2400" kern="50" baseline="30000" dirty="0">
                          <a:latin typeface="Times New Roman"/>
                          <a:ea typeface="SimSun"/>
                        </a:rPr>
                        <a:t>d</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1</a:t>
                      </a:r>
                      <a:r>
                        <a:rPr lang="it-IT" sz="2400" kern="50" baseline="30000" dirty="0">
                          <a:latin typeface="Times New Roman"/>
                          <a:ea typeface="SimSun"/>
                        </a:rPr>
                        <a:t>c</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2</a:t>
                      </a:r>
                      <a:r>
                        <a:rPr lang="it-IT" sz="2400" kern="50" baseline="30000" dirty="0">
                          <a:latin typeface="Times New Roman"/>
                          <a:ea typeface="SimSun"/>
                        </a:rPr>
                        <a:t>c</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696">
                <a:tc>
                  <a:txBody>
                    <a:bodyPr/>
                    <a:lstStyle/>
                    <a:p>
                      <a:pPr algn="ctr">
                        <a:lnSpc>
                          <a:spcPct val="150000"/>
                        </a:lnSpc>
                        <a:spcAft>
                          <a:spcPts val="0"/>
                        </a:spcAft>
                      </a:pPr>
                      <a:r>
                        <a:rPr lang="it-IT" sz="2400" kern="50">
                          <a:latin typeface="Times New Roman"/>
                          <a:ea typeface="SimSu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a:latin typeface="Times New Roman"/>
                          <a:ea typeface="SimSun"/>
                        </a:rPr>
                        <a:t>18</a:t>
                      </a:r>
                      <a:r>
                        <a:rPr lang="it-IT" sz="2400" kern="50" baseline="30000">
                          <a:latin typeface="Times New Roman"/>
                          <a:ea typeface="SimSun"/>
                        </a:rPr>
                        <a:t>b</a:t>
                      </a:r>
                      <a:endParaRPr lang="it-IT" sz="24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a:latin typeface="Times New Roman"/>
                          <a:ea typeface="SimSun"/>
                        </a:rPr>
                        <a:t>10</a:t>
                      </a:r>
                      <a:r>
                        <a:rPr lang="it-IT" sz="2400" kern="50" baseline="30000">
                          <a:latin typeface="Times New Roman"/>
                          <a:ea typeface="SimSun"/>
                        </a:rPr>
                        <a:t>b</a:t>
                      </a:r>
                      <a:endParaRPr lang="it-IT" sz="24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3</a:t>
                      </a:r>
                      <a:r>
                        <a:rPr lang="it-IT" sz="2400" kern="50" baseline="30000" dirty="0">
                          <a:latin typeface="Times New Roman"/>
                          <a:ea typeface="SimSun"/>
                        </a:rPr>
                        <a:t>b</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5</a:t>
                      </a:r>
                      <a:r>
                        <a:rPr lang="it-IT" sz="2400" kern="50" baseline="30000" dirty="0">
                          <a:latin typeface="Times New Roman"/>
                          <a:ea typeface="SimSun"/>
                        </a:rPr>
                        <a:t>b</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696">
                <a:tc>
                  <a:txBody>
                    <a:bodyPr/>
                    <a:lstStyle/>
                    <a:p>
                      <a:pPr algn="ctr">
                        <a:lnSpc>
                          <a:spcPct val="150000"/>
                        </a:lnSpc>
                        <a:spcAft>
                          <a:spcPts val="0"/>
                        </a:spcAft>
                      </a:pPr>
                      <a:r>
                        <a:rPr lang="it-IT" sz="2400" kern="50" dirty="0">
                          <a:latin typeface="Times New Roman"/>
                          <a:ea typeface="SimSu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b="1" kern="50">
                          <a:solidFill>
                            <a:srgbClr val="FF0000"/>
                          </a:solidFill>
                          <a:latin typeface="Times New Roman"/>
                          <a:ea typeface="SimSun"/>
                        </a:rPr>
                        <a:t>20</a:t>
                      </a:r>
                      <a:r>
                        <a:rPr lang="it-IT" sz="2400" b="1" kern="50" baseline="30000">
                          <a:solidFill>
                            <a:srgbClr val="FF0000"/>
                          </a:solidFill>
                          <a:latin typeface="Times New Roman"/>
                          <a:ea typeface="SimSun"/>
                        </a:rPr>
                        <a:t>a</a:t>
                      </a:r>
                      <a:endParaRPr lang="it-IT" sz="24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b="1" kern="50">
                          <a:solidFill>
                            <a:srgbClr val="FF0000"/>
                          </a:solidFill>
                          <a:latin typeface="Times New Roman"/>
                          <a:ea typeface="SimSun"/>
                        </a:rPr>
                        <a:t>14</a:t>
                      </a:r>
                      <a:r>
                        <a:rPr lang="it-IT" sz="2400" b="1" kern="50" baseline="30000">
                          <a:solidFill>
                            <a:srgbClr val="FF0000"/>
                          </a:solidFill>
                          <a:latin typeface="Times New Roman"/>
                          <a:ea typeface="SimSun"/>
                        </a:rPr>
                        <a:t>a</a:t>
                      </a:r>
                      <a:endParaRPr lang="it-IT" sz="24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b="1" kern="50" dirty="0">
                          <a:solidFill>
                            <a:srgbClr val="FF0000"/>
                          </a:solidFill>
                          <a:latin typeface="Times New Roman"/>
                          <a:ea typeface="SimSun"/>
                        </a:rPr>
                        <a:t>8</a:t>
                      </a:r>
                      <a:r>
                        <a:rPr lang="it-IT" sz="2400" b="1" kern="50" baseline="30000" dirty="0">
                          <a:solidFill>
                            <a:srgbClr val="FF0000"/>
                          </a:solidFill>
                          <a:latin typeface="Times New Roman"/>
                          <a:ea typeface="SimSun"/>
                        </a:rPr>
                        <a:t>a</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b="1" kern="50" dirty="0">
                          <a:solidFill>
                            <a:srgbClr val="FF0000"/>
                          </a:solidFill>
                          <a:latin typeface="Times New Roman"/>
                          <a:ea typeface="SimSun"/>
                        </a:rPr>
                        <a:t>10</a:t>
                      </a:r>
                      <a:r>
                        <a:rPr lang="it-IT" sz="2400" b="1" kern="50" baseline="30000" dirty="0">
                          <a:solidFill>
                            <a:srgbClr val="FF0000"/>
                          </a:solidFill>
                          <a:latin typeface="Times New Roman"/>
                          <a:ea typeface="SimSun"/>
                        </a:rPr>
                        <a:t>a</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696">
                <a:tc>
                  <a:txBody>
                    <a:bodyPr/>
                    <a:lstStyle/>
                    <a:p>
                      <a:pPr algn="ctr">
                        <a:lnSpc>
                          <a:spcPct val="150000"/>
                        </a:lnSpc>
                        <a:spcAft>
                          <a:spcPts val="0"/>
                        </a:spcAft>
                      </a:pPr>
                      <a:r>
                        <a:rPr lang="it-IT" sz="2400" kern="50" dirty="0">
                          <a:latin typeface="Times New Roman"/>
                          <a:ea typeface="SimSu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16</a:t>
                      </a:r>
                      <a:r>
                        <a:rPr lang="it-IT" sz="2400" kern="50" baseline="30000" dirty="0">
                          <a:latin typeface="Times New Roman"/>
                          <a:ea typeface="SimSun"/>
                        </a:rPr>
                        <a:t>c</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7</a:t>
                      </a:r>
                      <a:r>
                        <a:rPr lang="it-IT" sz="2400" kern="50" baseline="30000" dirty="0">
                          <a:latin typeface="Times New Roman"/>
                          <a:ea typeface="SimSun"/>
                        </a:rPr>
                        <a:t>c</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2</a:t>
                      </a:r>
                      <a:r>
                        <a:rPr lang="it-IT" sz="2400" kern="50" baseline="30000" dirty="0">
                          <a:latin typeface="Times New Roman"/>
                          <a:ea typeface="SimSun"/>
                        </a:rPr>
                        <a:t>c</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it-IT" sz="2400" kern="50" dirty="0">
                          <a:latin typeface="Times New Roman"/>
                          <a:ea typeface="SimSun"/>
                        </a:rPr>
                        <a:t>5</a:t>
                      </a:r>
                      <a:r>
                        <a:rPr lang="it-IT" sz="2400" kern="50" baseline="30000" dirty="0">
                          <a:latin typeface="Times New Roman"/>
                          <a:ea typeface="SimSun"/>
                        </a:rPr>
                        <a:t>b</a:t>
                      </a:r>
                      <a:endParaRPr lang="it-IT" sz="24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ttangolo 2"/>
          <p:cNvSpPr/>
          <p:nvPr/>
        </p:nvSpPr>
        <p:spPr>
          <a:xfrm>
            <a:off x="428596" y="285728"/>
            <a:ext cx="8358246" cy="1615827"/>
          </a:xfrm>
          <a:prstGeom prst="rect">
            <a:avLst/>
          </a:prstGeom>
          <a:solidFill>
            <a:srgbClr val="92D050"/>
          </a:solidFill>
          <a:ln>
            <a:solidFill>
              <a:srgbClr val="FFFF66"/>
            </a:solidFill>
            <a:prstDash val="solid"/>
          </a:ln>
        </p:spPr>
        <p:txBody>
          <a:bodyPr wrap="square">
            <a:spAutoFit/>
          </a:bodyPr>
          <a:lstStyle/>
          <a:p>
            <a:pPr>
              <a:lnSpc>
                <a:spcPct val="150000"/>
              </a:lnSpc>
            </a:pPr>
            <a:r>
              <a:rPr lang="it-IT" sz="2200" dirty="0" err="1" smtClean="0">
                <a:latin typeface="Times New Roman" pitchFamily="18" charset="0"/>
                <a:cs typeface="Times New Roman" pitchFamily="18" charset="0"/>
              </a:rPr>
              <a:t>Phenotypic</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growth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parameters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b="1" u="sng" dirty="0" err="1" smtClean="0">
                <a:latin typeface="Times New Roman" pitchFamily="18" charset="0"/>
                <a:cs typeface="Times New Roman" pitchFamily="18" charset="0"/>
              </a:rPr>
              <a:t>bean</a:t>
            </a:r>
            <a:r>
              <a:rPr lang="it-IT" sz="2200" dirty="0" smtClean="0">
                <a:latin typeface="Times New Roman" pitchFamily="18" charset="0"/>
                <a:cs typeface="Times New Roman" pitchFamily="18" charset="0"/>
              </a:rPr>
              <a:t> 3 </a:t>
            </a:r>
            <a:r>
              <a:rPr lang="it-IT" sz="2200" dirty="0" err="1" smtClean="0">
                <a:latin typeface="Times New Roman" pitchFamily="18" charset="0"/>
                <a:cs typeface="Times New Roman" pitchFamily="18" charset="0"/>
              </a:rPr>
              <a:t>months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after</a:t>
            </a:r>
            <a:r>
              <a:rPr lang="it-IT" sz="2200" dirty="0" smtClean="0">
                <a:latin typeface="Times New Roman" pitchFamily="18" charset="0"/>
                <a:cs typeface="Times New Roman" pitchFamily="18" charset="0"/>
              </a:rPr>
              <a:t> treatment (A,B, C)  </a:t>
            </a:r>
            <a:r>
              <a:rPr lang="it-IT" sz="2200" dirty="0" err="1" smtClean="0">
                <a:latin typeface="Times New Roman" pitchFamily="18" charset="0"/>
                <a:cs typeface="Times New Roman" pitchFamily="18" charset="0"/>
              </a:rPr>
              <a:t>with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respect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control</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not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treated</a:t>
            </a:r>
            <a:r>
              <a:rPr lang="it-IT" sz="2200" dirty="0" smtClean="0">
                <a:latin typeface="Times New Roman" pitchFamily="18" charset="0"/>
                <a:cs typeface="Times New Roman" pitchFamily="18" charset="0"/>
              </a:rPr>
              <a:t>)</a:t>
            </a:r>
            <a:r>
              <a:rPr lang="it-IT" sz="2200" b="1"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number</a:t>
            </a:r>
            <a:r>
              <a:rPr lang="it-IT" sz="2200" dirty="0" smtClean="0">
                <a:latin typeface="Times New Roman" pitchFamily="18" charset="0"/>
                <a:cs typeface="Times New Roman" pitchFamily="18" charset="0"/>
              </a:rPr>
              <a:t> in the </a:t>
            </a:r>
            <a:r>
              <a:rPr lang="it-IT" sz="2200" dirty="0" err="1" smtClean="0">
                <a:latin typeface="Times New Roman" pitchFamily="18" charset="0"/>
                <a:cs typeface="Times New Roman" pitchFamily="18" charset="0"/>
              </a:rPr>
              <a:t>same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column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followed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by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letters</a:t>
            </a:r>
            <a:r>
              <a:rPr lang="it-IT" sz="2200" dirty="0" smtClean="0">
                <a:latin typeface="Times New Roman" pitchFamily="18" charset="0"/>
                <a:cs typeface="Times New Roman" pitchFamily="18" charset="0"/>
              </a:rPr>
              <a:t> are </a:t>
            </a:r>
            <a:r>
              <a:rPr lang="it-IT" sz="2200" dirty="0" err="1" smtClean="0">
                <a:latin typeface="Times New Roman" pitchFamily="18" charset="0"/>
                <a:cs typeface="Times New Roman" pitchFamily="18" charset="0"/>
              </a:rPr>
              <a:t>statistically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p ≤0.05</a:t>
            </a:r>
            <a:endParaRPr lang="it-IT" sz="2200" dirty="0">
              <a:latin typeface="Times New Roman" pitchFamily="18" charset="0"/>
              <a:cs typeface="Times New Roman" pitchFamily="18" charset="0"/>
            </a:endParaRPr>
          </a:p>
        </p:txBody>
      </p:sp>
      <p:sp>
        <p:nvSpPr>
          <p:cNvPr id="4" name="Ovale 3"/>
          <p:cNvSpPr/>
          <p:nvPr/>
        </p:nvSpPr>
        <p:spPr>
          <a:xfrm>
            <a:off x="755576" y="4797152"/>
            <a:ext cx="714380" cy="7858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62363" y="214290"/>
            <a:ext cx="8910331" cy="6429420"/>
          </a:xfrm>
          <a:prstGeom prst="rect">
            <a:avLst/>
          </a:prstGeom>
          <a:noFill/>
          <a:ln w="9525">
            <a:noFill/>
            <a:miter lim="800000"/>
            <a:headEnd/>
            <a:tailEnd/>
          </a:ln>
          <a:effectLst/>
        </p:spPr>
      </p:pic>
      <p:sp>
        <p:nvSpPr>
          <p:cNvPr id="4" name="Freccia a destra 3"/>
          <p:cNvSpPr/>
          <p:nvPr/>
        </p:nvSpPr>
        <p:spPr>
          <a:xfrm>
            <a:off x="2285984" y="2714620"/>
            <a:ext cx="978408"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2844" y="2428868"/>
          <a:ext cx="8935931" cy="2958326"/>
        </p:xfrm>
        <a:graphic>
          <a:graphicData uri="http://schemas.openxmlformats.org/drawingml/2006/table">
            <a:tbl>
              <a:tblPr/>
              <a:tblGrid>
                <a:gridCol w="1332928"/>
                <a:gridCol w="1518285"/>
                <a:gridCol w="1618298"/>
                <a:gridCol w="1171298"/>
                <a:gridCol w="1356881"/>
                <a:gridCol w="1938241"/>
              </a:tblGrid>
              <a:tr h="928694">
                <a:tc>
                  <a:txBody>
                    <a:bodyPr/>
                    <a:lstStyle/>
                    <a:p>
                      <a:pPr algn="ctr">
                        <a:lnSpc>
                          <a:spcPct val="150000"/>
                        </a:lnSpc>
                        <a:spcAft>
                          <a:spcPts val="0"/>
                        </a:spcAft>
                      </a:pPr>
                      <a:r>
                        <a:rPr lang="it-IT" sz="2000" b="1" kern="50" dirty="0" smtClean="0">
                          <a:latin typeface="Times New Roman"/>
                          <a:ea typeface="SimSun"/>
                        </a:rPr>
                        <a:t>Treatment</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it-IT" sz="2000" b="1" kern="50" dirty="0" err="1" smtClean="0">
                          <a:latin typeface="Times New Roman"/>
                          <a:ea typeface="SimSun"/>
                        </a:rPr>
                        <a:t>Plant</a:t>
                      </a:r>
                      <a:r>
                        <a:rPr lang="it-IT" sz="2000" b="1" kern="50" dirty="0" smtClean="0">
                          <a:latin typeface="Times New Roman"/>
                          <a:ea typeface="SimSun"/>
                        </a:rPr>
                        <a:t> </a:t>
                      </a:r>
                      <a:r>
                        <a:rPr lang="it-IT" sz="2000" b="1" kern="50" dirty="0" err="1" smtClean="0">
                          <a:latin typeface="Times New Roman"/>
                          <a:ea typeface="SimSun"/>
                        </a:rPr>
                        <a:t>height</a:t>
                      </a:r>
                      <a:endParaRPr lang="it-IT" sz="2000" kern="50" dirty="0">
                        <a:latin typeface="Times New Roman"/>
                        <a:ea typeface="SimSun"/>
                      </a:endParaRPr>
                    </a:p>
                    <a:p>
                      <a:pPr algn="ctr">
                        <a:spcAft>
                          <a:spcPts val="0"/>
                        </a:spcAft>
                      </a:pPr>
                      <a:r>
                        <a:rPr lang="it-IT" sz="2000" b="1" kern="50" dirty="0">
                          <a:latin typeface="Times New Roman"/>
                          <a:ea typeface="SimSun"/>
                        </a:rPr>
                        <a:t>cm</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it-IT" sz="2000" b="1" kern="50" dirty="0" err="1" smtClean="0">
                          <a:latin typeface="Times New Roman"/>
                          <a:ea typeface="SimSun"/>
                        </a:rPr>
                        <a:t>Leaf</a:t>
                      </a:r>
                      <a:r>
                        <a:rPr lang="it-IT" sz="2000" b="1" kern="50" dirty="0" smtClean="0">
                          <a:latin typeface="Times New Roman"/>
                          <a:ea typeface="SimSun"/>
                        </a:rPr>
                        <a:t> </a:t>
                      </a:r>
                      <a:r>
                        <a:rPr lang="it-IT" sz="2000" b="1" kern="50" dirty="0" err="1" smtClean="0">
                          <a:latin typeface="Times New Roman"/>
                          <a:ea typeface="SimSun"/>
                        </a:rPr>
                        <a:t>number</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it-IT" sz="2000" b="1" kern="50" dirty="0" err="1" smtClean="0">
                          <a:latin typeface="Times New Roman"/>
                          <a:ea typeface="SimSun"/>
                        </a:rPr>
                        <a:t>Flower</a:t>
                      </a:r>
                      <a:r>
                        <a:rPr lang="it-IT" sz="2000" b="1" kern="50" baseline="0" dirty="0" smtClean="0">
                          <a:latin typeface="Times New Roman"/>
                          <a:ea typeface="SimSun"/>
                        </a:rPr>
                        <a:t> </a:t>
                      </a:r>
                      <a:r>
                        <a:rPr lang="it-IT" sz="2000" b="1" kern="50" baseline="0" dirty="0" err="1" smtClean="0">
                          <a:latin typeface="Times New Roman"/>
                          <a:ea typeface="SimSun"/>
                        </a:rPr>
                        <a:t>number</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it-IT" sz="2000" b="1" kern="50" dirty="0" err="1" smtClean="0">
                          <a:latin typeface="Times New Roman"/>
                          <a:ea typeface="SimSun"/>
                        </a:rPr>
                        <a:t>Fruit</a:t>
                      </a:r>
                      <a:r>
                        <a:rPr lang="it-IT" sz="2000" b="1" kern="50" dirty="0" smtClean="0">
                          <a:latin typeface="Times New Roman"/>
                          <a:ea typeface="SimSun"/>
                        </a:rPr>
                        <a:t> </a:t>
                      </a:r>
                      <a:r>
                        <a:rPr lang="it-IT" sz="2000" b="1" kern="50" dirty="0" err="1" smtClean="0">
                          <a:latin typeface="Times New Roman"/>
                          <a:ea typeface="SimSun"/>
                        </a:rPr>
                        <a:t>number</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it-IT" sz="2000" b="1" kern="50" dirty="0" err="1" smtClean="0">
                          <a:latin typeface="Times New Roman"/>
                          <a:ea typeface="SimSun"/>
                        </a:rPr>
                        <a:t>Fruit</a:t>
                      </a:r>
                      <a:r>
                        <a:rPr lang="it-IT" sz="2000" b="1" kern="50" dirty="0" smtClean="0">
                          <a:latin typeface="Times New Roman"/>
                          <a:ea typeface="SimSun"/>
                        </a:rPr>
                        <a:t> </a:t>
                      </a:r>
                      <a:r>
                        <a:rPr lang="it-IT" sz="2000" b="1" kern="50" dirty="0" err="1" smtClean="0">
                          <a:latin typeface="Times New Roman"/>
                          <a:ea typeface="SimSun"/>
                        </a:rPr>
                        <a:t>length</a:t>
                      </a:r>
                      <a:endParaRPr lang="it-IT" sz="2000" kern="50" dirty="0">
                        <a:latin typeface="Times New Roman"/>
                        <a:ea typeface="SimSun"/>
                      </a:endParaRPr>
                    </a:p>
                    <a:p>
                      <a:pPr algn="ctr">
                        <a:spcAft>
                          <a:spcPts val="0"/>
                        </a:spcAft>
                      </a:pPr>
                      <a:r>
                        <a:rPr lang="it-IT" sz="2000" b="1" kern="50" dirty="0">
                          <a:latin typeface="Times New Roman"/>
                          <a:ea typeface="SimSun"/>
                        </a:rPr>
                        <a:t>cm</a:t>
                      </a:r>
                      <a:endParaRPr lang="it-IT" sz="20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07408">
                <a:tc>
                  <a:txBody>
                    <a:bodyPr/>
                    <a:lstStyle/>
                    <a:p>
                      <a:pPr algn="ctr">
                        <a:lnSpc>
                          <a:spcPct val="150000"/>
                        </a:lnSpc>
                        <a:spcAft>
                          <a:spcPts val="0"/>
                        </a:spcAft>
                      </a:pPr>
                      <a:r>
                        <a:rPr lang="it-IT" sz="2200" kern="50" dirty="0" err="1" smtClean="0">
                          <a:latin typeface="Times New Roman"/>
                          <a:ea typeface="SimSun"/>
                        </a:rPr>
                        <a:t>Control</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26</a:t>
                      </a:r>
                      <a:r>
                        <a:rPr lang="it-IT" sz="2200" kern="50" baseline="30000" dirty="0">
                          <a:latin typeface="Times New Roman"/>
                          <a:ea typeface="SimSun"/>
                        </a:rPr>
                        <a:t>c*</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30</a:t>
                      </a:r>
                      <a:r>
                        <a:rPr lang="it-IT" sz="2200" kern="50" baseline="30000" dirty="0">
                          <a:latin typeface="Times New Roman"/>
                          <a:ea typeface="SimSun"/>
                        </a:rPr>
                        <a:t>b</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2</a:t>
                      </a:r>
                      <a:r>
                        <a:rPr lang="it-IT" sz="2200" kern="50" baseline="30000" dirty="0">
                          <a:latin typeface="Times New Roman"/>
                          <a:ea typeface="SimSun"/>
                        </a:rPr>
                        <a:t>c</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1</a:t>
                      </a:r>
                      <a:r>
                        <a:rPr lang="it-IT" sz="2200" kern="50" baseline="30000" dirty="0">
                          <a:latin typeface="Times New Roman"/>
                          <a:ea typeface="SimSun"/>
                        </a:rPr>
                        <a:t>d</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0.3</a:t>
                      </a:r>
                      <a:r>
                        <a:rPr lang="it-IT" sz="2200" kern="50" baseline="30000" dirty="0">
                          <a:latin typeface="Times New Roman"/>
                          <a:ea typeface="SimSun"/>
                        </a:rPr>
                        <a:t>d</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07408">
                <a:tc>
                  <a:txBody>
                    <a:bodyPr/>
                    <a:lstStyle/>
                    <a:p>
                      <a:pPr algn="ctr">
                        <a:lnSpc>
                          <a:spcPct val="150000"/>
                        </a:lnSpc>
                        <a:spcAft>
                          <a:spcPts val="0"/>
                        </a:spcAft>
                      </a:pPr>
                      <a:r>
                        <a:rPr lang="it-IT" sz="2200" kern="50">
                          <a:latin typeface="Times New Roman"/>
                          <a:ea typeface="SimSu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b="1" kern="50" dirty="0">
                          <a:solidFill>
                            <a:srgbClr val="FF0000"/>
                          </a:solidFill>
                          <a:latin typeface="Times New Roman"/>
                          <a:ea typeface="SimSun"/>
                        </a:rPr>
                        <a:t>32</a:t>
                      </a:r>
                      <a:r>
                        <a:rPr lang="it-IT" sz="2200" b="1" kern="50" baseline="30000" dirty="0">
                          <a:solidFill>
                            <a:srgbClr val="FF0000"/>
                          </a:solidFill>
                          <a:latin typeface="Times New Roman"/>
                          <a:ea typeface="SimSun"/>
                        </a:rPr>
                        <a:t>a</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b="1" kern="50">
                          <a:solidFill>
                            <a:srgbClr val="FF0000"/>
                          </a:solidFill>
                          <a:latin typeface="Times New Roman"/>
                          <a:ea typeface="SimSun"/>
                        </a:rPr>
                        <a:t>43</a:t>
                      </a:r>
                      <a:r>
                        <a:rPr lang="it-IT" sz="2200" b="1" kern="50" baseline="30000">
                          <a:solidFill>
                            <a:srgbClr val="FF0000"/>
                          </a:solidFill>
                          <a:latin typeface="Times New Roman"/>
                          <a:ea typeface="SimSun"/>
                        </a:rPr>
                        <a:t>a</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b="1" kern="50" dirty="0">
                          <a:solidFill>
                            <a:srgbClr val="FF0000"/>
                          </a:solidFill>
                          <a:latin typeface="Times New Roman"/>
                          <a:ea typeface="SimSun"/>
                        </a:rPr>
                        <a:t>4</a:t>
                      </a:r>
                      <a:r>
                        <a:rPr lang="it-IT" sz="2200" b="1" kern="50" baseline="30000" dirty="0">
                          <a:solidFill>
                            <a:srgbClr val="FF0000"/>
                          </a:solidFill>
                          <a:latin typeface="Times New Roman"/>
                          <a:ea typeface="SimSun"/>
                        </a:rPr>
                        <a:t>a</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b="1" kern="50" dirty="0">
                          <a:solidFill>
                            <a:srgbClr val="FF0000"/>
                          </a:solidFill>
                          <a:latin typeface="Times New Roman"/>
                          <a:ea typeface="SimSun"/>
                        </a:rPr>
                        <a:t>4</a:t>
                      </a:r>
                      <a:r>
                        <a:rPr lang="it-IT" sz="2200" b="1" kern="50" baseline="30000" dirty="0">
                          <a:solidFill>
                            <a:srgbClr val="FF0000"/>
                          </a:solidFill>
                          <a:latin typeface="Times New Roman"/>
                          <a:ea typeface="SimSun"/>
                        </a:rPr>
                        <a:t>a</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b="1" kern="50" dirty="0">
                          <a:solidFill>
                            <a:srgbClr val="FF0000"/>
                          </a:solidFill>
                          <a:latin typeface="Times New Roman"/>
                          <a:ea typeface="SimSun"/>
                        </a:rPr>
                        <a:t>8</a:t>
                      </a:r>
                      <a:r>
                        <a:rPr lang="it-IT" sz="2200" b="1" kern="50" baseline="30000" dirty="0">
                          <a:solidFill>
                            <a:srgbClr val="FF0000"/>
                          </a:solidFill>
                          <a:latin typeface="Times New Roman"/>
                          <a:ea typeface="SimSun"/>
                        </a:rPr>
                        <a:t>a</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07408">
                <a:tc>
                  <a:txBody>
                    <a:bodyPr/>
                    <a:lstStyle/>
                    <a:p>
                      <a:pPr algn="ctr">
                        <a:lnSpc>
                          <a:spcPct val="150000"/>
                        </a:lnSpc>
                        <a:spcAft>
                          <a:spcPts val="0"/>
                        </a:spcAft>
                      </a:pPr>
                      <a:r>
                        <a:rPr lang="it-IT" sz="2200" kern="50" dirty="0">
                          <a:latin typeface="Times New Roman"/>
                          <a:ea typeface="SimSu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a:latin typeface="Times New Roman"/>
                          <a:ea typeface="SimSun"/>
                        </a:rPr>
                        <a:t>30</a:t>
                      </a:r>
                      <a:r>
                        <a:rPr lang="it-IT" sz="2200" kern="50" baseline="30000">
                          <a:latin typeface="Times New Roman"/>
                          <a:ea typeface="SimSun"/>
                        </a:rPr>
                        <a:t>b</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a:latin typeface="Times New Roman"/>
                          <a:ea typeface="SimSun"/>
                        </a:rPr>
                        <a:t>33</a:t>
                      </a:r>
                      <a:r>
                        <a:rPr lang="it-IT" sz="2200" kern="50" baseline="30000">
                          <a:latin typeface="Times New Roman"/>
                          <a:ea typeface="SimSun"/>
                        </a:rPr>
                        <a:t>b</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a:latin typeface="Times New Roman"/>
                          <a:ea typeface="SimSun"/>
                        </a:rPr>
                        <a:t>3</a:t>
                      </a:r>
                      <a:r>
                        <a:rPr lang="it-IT" sz="2200" kern="50" baseline="30000">
                          <a:latin typeface="Times New Roman"/>
                          <a:ea typeface="SimSun"/>
                        </a:rPr>
                        <a:t>b</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3</a:t>
                      </a:r>
                      <a:r>
                        <a:rPr lang="it-IT" sz="2200" kern="50" baseline="30000" dirty="0">
                          <a:latin typeface="Times New Roman"/>
                          <a:ea typeface="SimSun"/>
                        </a:rPr>
                        <a:t>b</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6</a:t>
                      </a:r>
                      <a:r>
                        <a:rPr lang="it-IT" sz="2200" kern="50" baseline="30000" dirty="0">
                          <a:latin typeface="Times New Roman"/>
                          <a:ea typeface="SimSun"/>
                        </a:rPr>
                        <a:t>b</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07408">
                <a:tc>
                  <a:txBody>
                    <a:bodyPr/>
                    <a:lstStyle/>
                    <a:p>
                      <a:pPr algn="ctr">
                        <a:lnSpc>
                          <a:spcPct val="150000"/>
                        </a:lnSpc>
                        <a:spcAft>
                          <a:spcPts val="0"/>
                        </a:spcAft>
                      </a:pPr>
                      <a:r>
                        <a:rPr lang="it-IT" sz="2200" kern="50">
                          <a:latin typeface="Times New Roman"/>
                          <a:ea typeface="SimSu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27</a:t>
                      </a:r>
                      <a:r>
                        <a:rPr lang="it-IT" sz="2200" kern="50" baseline="30000" dirty="0">
                          <a:latin typeface="Times New Roman"/>
                          <a:ea typeface="SimSun"/>
                        </a:rPr>
                        <a:t>c</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a:latin typeface="Times New Roman"/>
                          <a:ea typeface="SimSun"/>
                        </a:rPr>
                        <a:t>33</a:t>
                      </a:r>
                      <a:r>
                        <a:rPr lang="it-IT" sz="2200" kern="50" baseline="30000">
                          <a:latin typeface="Times New Roman"/>
                          <a:ea typeface="SimSun"/>
                        </a:rPr>
                        <a:t>b</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a:latin typeface="Times New Roman"/>
                          <a:ea typeface="SimSun"/>
                        </a:rPr>
                        <a:t>3</a:t>
                      </a:r>
                      <a:r>
                        <a:rPr lang="it-IT" sz="2200" kern="50" baseline="30000">
                          <a:latin typeface="Times New Roman"/>
                          <a:ea typeface="SimSun"/>
                        </a:rPr>
                        <a:t>b</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a:latin typeface="Times New Roman"/>
                          <a:ea typeface="SimSun"/>
                        </a:rPr>
                        <a:t>2</a:t>
                      </a:r>
                      <a:r>
                        <a:rPr lang="it-IT" sz="2200" kern="50" baseline="30000">
                          <a:latin typeface="Times New Roman"/>
                          <a:ea typeface="SimSun"/>
                        </a:rPr>
                        <a:t>c</a:t>
                      </a:r>
                      <a:endParaRPr lang="it-IT" sz="2200" kern="5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it-IT" sz="2200" kern="50" dirty="0">
                          <a:latin typeface="Times New Roman"/>
                          <a:ea typeface="SimSun"/>
                        </a:rPr>
                        <a:t>3</a:t>
                      </a:r>
                      <a:r>
                        <a:rPr lang="it-IT" sz="2200" kern="50" baseline="30000" dirty="0">
                          <a:latin typeface="Times New Roman"/>
                          <a:ea typeface="SimSun"/>
                        </a:rPr>
                        <a:t>c</a:t>
                      </a:r>
                      <a:endParaRPr lang="it-IT" sz="2200" kern="50"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sp>
        <p:nvSpPr>
          <p:cNvPr id="3" name="Rettangolo 2"/>
          <p:cNvSpPr/>
          <p:nvPr/>
        </p:nvSpPr>
        <p:spPr>
          <a:xfrm>
            <a:off x="142844" y="357166"/>
            <a:ext cx="8929718" cy="1615827"/>
          </a:xfrm>
          <a:prstGeom prst="rect">
            <a:avLst/>
          </a:prstGeom>
          <a:solidFill>
            <a:srgbClr val="92D050"/>
          </a:solidFill>
        </p:spPr>
        <p:txBody>
          <a:bodyPr wrap="square">
            <a:spAutoFit/>
          </a:bodyPr>
          <a:lstStyle/>
          <a:p>
            <a:pPr>
              <a:lnSpc>
                <a:spcPct val="150000"/>
              </a:lnSpc>
              <a:tabLst>
                <a:tab pos="1076325" algn="l"/>
              </a:tabLst>
            </a:pPr>
            <a:r>
              <a:rPr lang="it-IT" sz="2200" dirty="0" err="1" smtClean="0">
                <a:latin typeface="Times New Roman" pitchFamily="18" charset="0"/>
                <a:cs typeface="Times New Roman" pitchFamily="18" charset="0"/>
              </a:rPr>
              <a:t>Phenotypic</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growth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parameters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b="1" u="sng" dirty="0" smtClean="0">
                <a:latin typeface="Times New Roman" pitchFamily="18" charset="0"/>
                <a:cs typeface="Times New Roman" pitchFamily="18" charset="0"/>
              </a:rPr>
              <a:t>cayenna </a:t>
            </a:r>
            <a:r>
              <a:rPr lang="it-IT" sz="2200" b="1" u="sng" dirty="0" err="1" smtClean="0">
                <a:latin typeface="Times New Roman" pitchFamily="18" charset="0"/>
                <a:cs typeface="Times New Roman" pitchFamily="18" charset="0"/>
              </a:rPr>
              <a:t>red</a:t>
            </a:r>
            <a:r>
              <a:rPr lang="it-IT" sz="2200" b="1" u="sng" dirty="0" smtClean="0">
                <a:latin typeface="Times New Roman" pitchFamily="18" charset="0"/>
                <a:cs typeface="Times New Roman" pitchFamily="18" charset="0"/>
              </a:rPr>
              <a:t> </a:t>
            </a:r>
            <a:r>
              <a:rPr lang="it-IT" sz="2200" b="1" u="sng" dirty="0" err="1" smtClean="0">
                <a:latin typeface="Times New Roman" pitchFamily="18" charset="0"/>
                <a:cs typeface="Times New Roman" pitchFamily="18" charset="0"/>
              </a:rPr>
              <a:t>pepper</a:t>
            </a:r>
            <a:r>
              <a:rPr lang="it-IT" sz="2200" b="1" u="sng" dirty="0" smtClean="0">
                <a:latin typeface="Times New Roman" pitchFamily="18" charset="0"/>
                <a:cs typeface="Times New Roman" pitchFamily="18" charset="0"/>
              </a:rPr>
              <a:t> </a:t>
            </a:r>
            <a:r>
              <a:rPr lang="it-IT" sz="2200" dirty="0" smtClean="0">
                <a:latin typeface="Times New Roman" pitchFamily="18" charset="0"/>
                <a:cs typeface="Times New Roman" pitchFamily="18" charset="0"/>
              </a:rPr>
              <a:t>3 </a:t>
            </a:r>
            <a:r>
              <a:rPr lang="it-IT" sz="2200" dirty="0" err="1" smtClean="0">
                <a:latin typeface="Times New Roman" pitchFamily="18" charset="0"/>
                <a:cs typeface="Times New Roman" pitchFamily="18" charset="0"/>
              </a:rPr>
              <a:t>months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after</a:t>
            </a:r>
            <a:r>
              <a:rPr lang="it-IT" sz="2200" dirty="0" smtClean="0">
                <a:latin typeface="Times New Roman" pitchFamily="18" charset="0"/>
                <a:cs typeface="Times New Roman" pitchFamily="18" charset="0"/>
              </a:rPr>
              <a:t> treatment (A, B, C)  </a:t>
            </a:r>
            <a:r>
              <a:rPr lang="it-IT" sz="2200" dirty="0" err="1" smtClean="0">
                <a:latin typeface="Times New Roman" pitchFamily="18" charset="0"/>
                <a:cs typeface="Times New Roman" pitchFamily="18" charset="0"/>
              </a:rPr>
              <a:t>with</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respect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control</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not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treated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Number</a:t>
            </a:r>
            <a:r>
              <a:rPr lang="it-IT" sz="2200" dirty="0" smtClean="0">
                <a:latin typeface="Times New Roman" pitchFamily="18" charset="0"/>
                <a:cs typeface="Times New Roman" pitchFamily="18" charset="0"/>
              </a:rPr>
              <a:t> in the </a:t>
            </a:r>
            <a:r>
              <a:rPr lang="it-IT" sz="2200" dirty="0" err="1" smtClean="0">
                <a:latin typeface="Times New Roman" pitchFamily="18" charset="0"/>
                <a:cs typeface="Times New Roman" pitchFamily="18" charset="0"/>
              </a:rPr>
              <a:t>same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column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followed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by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letters</a:t>
            </a:r>
            <a:r>
              <a:rPr lang="it-IT" sz="2200" dirty="0" smtClean="0">
                <a:latin typeface="Times New Roman" pitchFamily="18" charset="0"/>
                <a:cs typeface="Times New Roman" pitchFamily="18" charset="0"/>
              </a:rPr>
              <a:t> are </a:t>
            </a:r>
            <a:r>
              <a:rPr lang="it-IT" sz="2200" dirty="0" err="1" smtClean="0">
                <a:latin typeface="Times New Roman" pitchFamily="18" charset="0"/>
                <a:cs typeface="Times New Roman" pitchFamily="18" charset="0"/>
              </a:rPr>
              <a:t>statistically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p ≤0.05</a:t>
            </a:r>
            <a:endParaRPr lang="it-IT" sz="2200" dirty="0">
              <a:latin typeface="Times New Roman" pitchFamily="18" charset="0"/>
              <a:cs typeface="Times New Roman" pitchFamily="18" charset="0"/>
            </a:endParaRPr>
          </a:p>
        </p:txBody>
      </p:sp>
      <p:sp>
        <p:nvSpPr>
          <p:cNvPr id="4" name="Ovale 3"/>
          <p:cNvSpPr/>
          <p:nvPr/>
        </p:nvSpPr>
        <p:spPr>
          <a:xfrm>
            <a:off x="428596" y="3929066"/>
            <a:ext cx="642942" cy="5000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85720" y="214290"/>
            <a:ext cx="8547978" cy="6447385"/>
          </a:xfrm>
          <a:prstGeom prst="rect">
            <a:avLst/>
          </a:prstGeom>
          <a:noFill/>
          <a:ln w="9525">
            <a:noFill/>
            <a:miter lim="800000"/>
            <a:headEnd/>
            <a:tailEnd/>
          </a:ln>
          <a:effectLst/>
        </p:spPr>
      </p:pic>
      <p:sp>
        <p:nvSpPr>
          <p:cNvPr id="3" name="CasellaDiTesto 2"/>
          <p:cNvSpPr txBox="1"/>
          <p:nvPr/>
        </p:nvSpPr>
        <p:spPr>
          <a:xfrm>
            <a:off x="785786" y="5500702"/>
            <a:ext cx="1143008" cy="954107"/>
          </a:xfrm>
          <a:prstGeom prst="rect">
            <a:avLst/>
          </a:prstGeom>
          <a:solidFill>
            <a:srgbClr val="FFFF66"/>
          </a:solidFill>
        </p:spPr>
        <p:txBody>
          <a:bodyPr wrap="square" rtlCol="0" anchor="ctr" anchorCtr="1">
            <a:spAutoFit/>
          </a:bodyPr>
          <a:lstStyle/>
          <a:p>
            <a:pPr algn="ctr"/>
            <a:r>
              <a:rPr lang="it-IT" sz="2800" b="1" dirty="0" smtClean="0"/>
              <a:t>C</a:t>
            </a:r>
          </a:p>
          <a:p>
            <a:pPr algn="ctr"/>
            <a:endParaRPr lang="it-IT" sz="2800" b="1" dirty="0"/>
          </a:p>
        </p:txBody>
      </p:sp>
      <p:sp>
        <p:nvSpPr>
          <p:cNvPr id="4" name="CasellaDiTesto 3"/>
          <p:cNvSpPr txBox="1"/>
          <p:nvPr/>
        </p:nvSpPr>
        <p:spPr>
          <a:xfrm>
            <a:off x="2857488" y="5500702"/>
            <a:ext cx="1357322" cy="954107"/>
          </a:xfrm>
          <a:prstGeom prst="rect">
            <a:avLst/>
          </a:prstGeom>
          <a:solidFill>
            <a:srgbClr val="FFFF66"/>
          </a:solidFill>
        </p:spPr>
        <p:txBody>
          <a:bodyPr wrap="square" rtlCol="0">
            <a:spAutoFit/>
          </a:bodyPr>
          <a:lstStyle/>
          <a:p>
            <a:pPr algn="ctr"/>
            <a:r>
              <a:rPr lang="it-IT" sz="2800" b="1" dirty="0" smtClean="0"/>
              <a:t>B</a:t>
            </a:r>
          </a:p>
          <a:p>
            <a:pPr algn="ctr"/>
            <a:endParaRPr lang="it-IT" sz="2800" b="1" dirty="0"/>
          </a:p>
        </p:txBody>
      </p:sp>
      <p:sp>
        <p:nvSpPr>
          <p:cNvPr id="6" name="CasellaDiTesto 5"/>
          <p:cNvSpPr txBox="1"/>
          <p:nvPr/>
        </p:nvSpPr>
        <p:spPr>
          <a:xfrm>
            <a:off x="5000628" y="5286388"/>
            <a:ext cx="1214446" cy="954107"/>
          </a:xfrm>
          <a:prstGeom prst="rect">
            <a:avLst/>
          </a:prstGeom>
          <a:solidFill>
            <a:srgbClr val="FFFF66"/>
          </a:solidFill>
        </p:spPr>
        <p:txBody>
          <a:bodyPr wrap="square" rtlCol="0">
            <a:spAutoFit/>
          </a:bodyPr>
          <a:lstStyle/>
          <a:p>
            <a:pPr algn="ctr"/>
            <a:r>
              <a:rPr lang="it-IT" sz="2800" b="1" dirty="0" smtClean="0"/>
              <a:t>A</a:t>
            </a:r>
          </a:p>
          <a:p>
            <a:pPr algn="ctr"/>
            <a:endParaRPr lang="it-IT" sz="2800" b="1" dirty="0"/>
          </a:p>
        </p:txBody>
      </p:sp>
      <p:sp>
        <p:nvSpPr>
          <p:cNvPr id="7" name="CasellaDiTesto 6"/>
          <p:cNvSpPr txBox="1"/>
          <p:nvPr/>
        </p:nvSpPr>
        <p:spPr>
          <a:xfrm>
            <a:off x="7000892" y="4929198"/>
            <a:ext cx="1357322" cy="954107"/>
          </a:xfrm>
          <a:prstGeom prst="rect">
            <a:avLst/>
          </a:prstGeom>
          <a:solidFill>
            <a:srgbClr val="FFFF66"/>
          </a:solidFill>
        </p:spPr>
        <p:txBody>
          <a:bodyPr wrap="square" rtlCol="0">
            <a:spAutoFit/>
          </a:bodyPr>
          <a:lstStyle/>
          <a:p>
            <a:pPr algn="ctr"/>
            <a:r>
              <a:rPr lang="it-IT" sz="2800" b="1" dirty="0" err="1" smtClean="0"/>
              <a:t>Control</a:t>
            </a:r>
            <a:endParaRPr lang="it-IT" sz="2800" b="1" dirty="0" smtClean="0"/>
          </a:p>
          <a:p>
            <a:pPr algn="ctr"/>
            <a:endParaRPr lang="it-IT" sz="2800" b="1" dirty="0"/>
          </a:p>
        </p:txBody>
      </p:sp>
      <p:sp>
        <p:nvSpPr>
          <p:cNvPr id="8" name="Freccia a destra 7"/>
          <p:cNvSpPr/>
          <p:nvPr/>
        </p:nvSpPr>
        <p:spPr>
          <a:xfrm>
            <a:off x="4000496" y="28574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04664"/>
            <a:ext cx="8424936" cy="3785652"/>
          </a:xfrm>
          <a:prstGeom prst="rect">
            <a:avLst/>
          </a:prstGeom>
          <a:solidFill>
            <a:srgbClr val="00FF00"/>
          </a:solidFill>
        </p:spPr>
        <p:txBody>
          <a:bodyPr wrap="square" rtlCol="0">
            <a:spAutoFit/>
          </a:bodyPr>
          <a:lstStyle/>
          <a:p>
            <a:pPr algn="just">
              <a:lnSpc>
                <a:spcPct val="150000"/>
              </a:lnSpc>
            </a:pPr>
            <a:r>
              <a:rPr lang="it-IT" sz="3200" b="1" dirty="0" smtClean="0"/>
              <a:t>The performance </a:t>
            </a:r>
            <a:r>
              <a:rPr lang="it-IT" sz="3200" b="1" dirty="0" err="1" smtClean="0"/>
              <a:t>of</a:t>
            </a:r>
            <a:r>
              <a:rPr lang="it-IT" sz="3200" b="1" dirty="0" smtClean="0"/>
              <a:t> the </a:t>
            </a:r>
            <a:r>
              <a:rPr lang="it-IT" sz="3200" b="1" dirty="0" err="1" smtClean="0"/>
              <a:t>fertilized</a:t>
            </a:r>
            <a:r>
              <a:rPr lang="it-IT" sz="3200" b="1" dirty="0" smtClean="0"/>
              <a:t> </a:t>
            </a:r>
            <a:r>
              <a:rPr lang="it-IT" sz="3200" b="1" dirty="0" err="1" smtClean="0"/>
              <a:t>plants</a:t>
            </a:r>
            <a:r>
              <a:rPr lang="it-IT" sz="3200" b="1" dirty="0" smtClean="0"/>
              <a:t> </a:t>
            </a:r>
            <a:r>
              <a:rPr lang="it-IT" sz="3200" b="1" dirty="0" err="1" smtClean="0"/>
              <a:t>was</a:t>
            </a:r>
            <a:r>
              <a:rPr lang="it-IT" sz="3200" b="1" dirty="0" smtClean="0"/>
              <a:t> </a:t>
            </a:r>
            <a:r>
              <a:rPr lang="it-IT" sz="3200" b="1" dirty="0" err="1" smtClean="0"/>
              <a:t>evaluated</a:t>
            </a:r>
            <a:r>
              <a:rPr lang="it-IT" sz="3200" b="1" dirty="0" smtClean="0"/>
              <a:t> </a:t>
            </a:r>
            <a:r>
              <a:rPr lang="it-IT" sz="3200" b="1" dirty="0" err="1" smtClean="0"/>
              <a:t>by</a:t>
            </a:r>
            <a:r>
              <a:rPr lang="it-IT" sz="3200" b="1" dirty="0" smtClean="0"/>
              <a:t> </a:t>
            </a:r>
            <a:r>
              <a:rPr lang="it-IT" sz="3200" b="1" dirty="0" err="1" smtClean="0"/>
              <a:t>assessing</a:t>
            </a:r>
            <a:r>
              <a:rPr lang="it-IT" sz="3200" b="1" dirty="0" smtClean="0"/>
              <a:t>  the </a:t>
            </a:r>
            <a:r>
              <a:rPr lang="it-IT" sz="3200" b="1" dirty="0" err="1" smtClean="0"/>
              <a:t>photosynthetic</a:t>
            </a:r>
            <a:r>
              <a:rPr lang="it-IT" sz="3200" b="1" dirty="0" smtClean="0"/>
              <a:t> </a:t>
            </a:r>
            <a:r>
              <a:rPr lang="it-IT" sz="3200" b="1" dirty="0" err="1" smtClean="0"/>
              <a:t>efficiency</a:t>
            </a:r>
            <a:r>
              <a:rPr lang="it-IT" sz="3200" b="1" dirty="0" smtClean="0"/>
              <a:t> in </a:t>
            </a:r>
            <a:r>
              <a:rPr lang="it-IT" sz="3200" b="1" dirty="0" err="1" smtClean="0"/>
              <a:t>respect</a:t>
            </a:r>
            <a:r>
              <a:rPr lang="it-IT" sz="3200" b="1" dirty="0" smtClean="0"/>
              <a:t> </a:t>
            </a:r>
            <a:r>
              <a:rPr lang="it-IT" sz="3200" b="1" dirty="0" err="1" smtClean="0"/>
              <a:t>to</a:t>
            </a:r>
            <a:r>
              <a:rPr lang="it-IT" sz="3200" b="1" dirty="0" smtClean="0"/>
              <a:t> </a:t>
            </a:r>
            <a:r>
              <a:rPr lang="it-IT" sz="3200" b="1" dirty="0" err="1" smtClean="0"/>
              <a:t>control</a:t>
            </a:r>
            <a:r>
              <a:rPr lang="it-IT" sz="3200" b="1" dirty="0" smtClean="0"/>
              <a:t> (no </a:t>
            </a:r>
            <a:r>
              <a:rPr lang="it-IT" sz="3200" b="1" dirty="0" err="1" smtClean="0"/>
              <a:t>treated</a:t>
            </a:r>
            <a:r>
              <a:rPr lang="it-IT" sz="3200" b="1" dirty="0" smtClean="0"/>
              <a:t> </a:t>
            </a:r>
            <a:r>
              <a:rPr lang="it-IT" sz="3200" b="1" dirty="0" err="1" smtClean="0"/>
              <a:t>plants</a:t>
            </a:r>
            <a:r>
              <a:rPr lang="it-IT" sz="3200" b="1" dirty="0" smtClean="0"/>
              <a:t>) </a:t>
            </a:r>
            <a:r>
              <a:rPr lang="it-IT" sz="3200" b="1" dirty="0" err="1" smtClean="0"/>
              <a:t>by</a:t>
            </a:r>
            <a:r>
              <a:rPr lang="it-IT" sz="3200" b="1" dirty="0" smtClean="0"/>
              <a:t> </a:t>
            </a:r>
            <a:r>
              <a:rPr lang="it-IT" sz="3200" b="1" dirty="0" err="1" smtClean="0"/>
              <a:t>using</a:t>
            </a:r>
            <a:r>
              <a:rPr lang="it-IT" sz="3200" b="1" dirty="0" smtClean="0"/>
              <a:t> IMAGING-PAM CHLOROPHYLL FLUOROMETER System</a:t>
            </a:r>
            <a:r>
              <a:rPr lang="it-IT" sz="3200" dirty="0" smtClean="0"/>
              <a:t>.</a:t>
            </a:r>
            <a:endParaRPr lang="it-IT" sz="3200" dirty="0"/>
          </a:p>
        </p:txBody>
      </p:sp>
      <p:sp>
        <p:nvSpPr>
          <p:cNvPr id="16" name="Rettangolo 15"/>
          <p:cNvSpPr/>
          <p:nvPr/>
        </p:nvSpPr>
        <p:spPr>
          <a:xfrm>
            <a:off x="1000100" y="2000240"/>
            <a:ext cx="7293792" cy="584775"/>
          </a:xfrm>
          <a:prstGeom prst="rect">
            <a:avLst/>
          </a:prstGeom>
          <a:solidFill>
            <a:srgbClr val="FFFF00"/>
          </a:solidFill>
          <a:ln w="57150">
            <a:solidFill>
              <a:srgbClr val="0070C0"/>
            </a:solidFill>
          </a:ln>
        </p:spPr>
        <p:txBody>
          <a:bodyPr wrap="none">
            <a:spAutoFit/>
          </a:bodyPr>
          <a:lstStyle/>
          <a:p>
            <a:r>
              <a:rPr lang="it-IT" sz="3200" b="1" dirty="0" smtClean="0"/>
              <a:t>FV/FM = </a:t>
            </a:r>
            <a:r>
              <a:rPr lang="it-IT" sz="3200" b="1" dirty="0" err="1" smtClean="0"/>
              <a:t>reaction</a:t>
            </a:r>
            <a:r>
              <a:rPr lang="it-IT" sz="3200" b="1" dirty="0" smtClean="0"/>
              <a:t> </a:t>
            </a:r>
            <a:r>
              <a:rPr lang="it-IT" sz="3200" b="1" dirty="0" err="1" smtClean="0"/>
              <a:t>centre</a:t>
            </a:r>
            <a:r>
              <a:rPr lang="it-IT" sz="3200" b="1" dirty="0" smtClean="0"/>
              <a:t> </a:t>
            </a:r>
            <a:r>
              <a:rPr lang="it-IT" sz="3200" b="1" dirty="0" err="1" smtClean="0"/>
              <a:t>acivity</a:t>
            </a:r>
            <a:r>
              <a:rPr lang="it-IT" sz="3200" b="1" dirty="0" smtClean="0"/>
              <a:t> in the PSII</a:t>
            </a:r>
            <a:endParaRPr lang="it-IT" sz="3200" b="1" dirty="0"/>
          </a:p>
        </p:txBody>
      </p:sp>
      <p:sp>
        <p:nvSpPr>
          <p:cNvPr id="14" name="CasellaDiTesto 13"/>
          <p:cNvSpPr txBox="1"/>
          <p:nvPr/>
        </p:nvSpPr>
        <p:spPr>
          <a:xfrm>
            <a:off x="1357290" y="4929198"/>
            <a:ext cx="184731" cy="369332"/>
          </a:xfrm>
          <a:prstGeom prst="rect">
            <a:avLst/>
          </a:prstGeom>
          <a:noFill/>
        </p:spPr>
        <p:txBody>
          <a:bodyPr wrap="none" rtlCol="0">
            <a:spAutoFit/>
          </a:bodyPr>
          <a:lstStyle/>
          <a:p>
            <a:endParaRPr lang="it-IT" dirty="0"/>
          </a:p>
        </p:txBody>
      </p:sp>
      <p:pic>
        <p:nvPicPr>
          <p:cNvPr id="15" name="Picture 4"/>
          <p:cNvPicPr>
            <a:picLocks noChangeAspect="1" noChangeArrowheads="1"/>
          </p:cNvPicPr>
          <p:nvPr/>
        </p:nvPicPr>
        <p:blipFill>
          <a:blip r:embed="rId2" cstate="print"/>
          <a:srcRect/>
          <a:stretch>
            <a:fillRect/>
          </a:stretch>
        </p:blipFill>
        <p:spPr bwMode="auto">
          <a:xfrm>
            <a:off x="164994" y="3714752"/>
            <a:ext cx="2184091" cy="1640665"/>
          </a:xfrm>
          <a:prstGeom prst="rect">
            <a:avLst/>
          </a:prstGeom>
          <a:noFill/>
          <a:ln w="9525">
            <a:noFill/>
            <a:miter lim="800000"/>
            <a:headEnd/>
            <a:tailEnd/>
          </a:ln>
        </p:spPr>
      </p:pic>
      <p:pic>
        <p:nvPicPr>
          <p:cNvPr id="18" name="Picture 5"/>
          <p:cNvPicPr>
            <a:picLocks noChangeAspect="1" noChangeArrowheads="1"/>
          </p:cNvPicPr>
          <p:nvPr/>
        </p:nvPicPr>
        <p:blipFill>
          <a:blip r:embed="rId3" cstate="print"/>
          <a:srcRect/>
          <a:stretch>
            <a:fillRect/>
          </a:stretch>
        </p:blipFill>
        <p:spPr bwMode="auto">
          <a:xfrm>
            <a:off x="6789730" y="3714752"/>
            <a:ext cx="2097600" cy="1656185"/>
          </a:xfrm>
          <a:prstGeom prst="rect">
            <a:avLst/>
          </a:prstGeom>
          <a:noFill/>
          <a:ln w="9525">
            <a:noFill/>
            <a:miter lim="800000"/>
            <a:headEnd/>
            <a:tailEnd/>
          </a:ln>
        </p:spPr>
      </p:pic>
      <p:sp>
        <p:nvSpPr>
          <p:cNvPr id="19" name="CasellaDiTesto 18"/>
          <p:cNvSpPr txBox="1"/>
          <p:nvPr/>
        </p:nvSpPr>
        <p:spPr>
          <a:xfrm>
            <a:off x="1821178" y="3786760"/>
            <a:ext cx="308098" cy="369332"/>
          </a:xfrm>
          <a:prstGeom prst="rect">
            <a:avLst/>
          </a:prstGeom>
          <a:noFill/>
        </p:spPr>
        <p:txBody>
          <a:bodyPr wrap="none" rtlCol="0">
            <a:spAutoFit/>
          </a:bodyPr>
          <a:lstStyle/>
          <a:p>
            <a:r>
              <a:rPr lang="it-IT" b="1" dirty="0" smtClean="0">
                <a:solidFill>
                  <a:srgbClr val="FFFF00"/>
                </a:solidFill>
              </a:rPr>
              <a:t>C</a:t>
            </a:r>
            <a:endParaRPr lang="it-IT" b="1" dirty="0">
              <a:solidFill>
                <a:srgbClr val="FFFF00"/>
              </a:solidFill>
            </a:endParaRPr>
          </a:p>
        </p:txBody>
      </p:sp>
      <p:sp>
        <p:nvSpPr>
          <p:cNvPr id="20" name="CasellaDiTesto 19"/>
          <p:cNvSpPr txBox="1"/>
          <p:nvPr/>
        </p:nvSpPr>
        <p:spPr>
          <a:xfrm>
            <a:off x="7149770" y="3858768"/>
            <a:ext cx="889859" cy="369332"/>
          </a:xfrm>
          <a:prstGeom prst="rect">
            <a:avLst/>
          </a:prstGeom>
          <a:noFill/>
        </p:spPr>
        <p:txBody>
          <a:bodyPr wrap="none" rtlCol="0">
            <a:spAutoFit/>
          </a:bodyPr>
          <a:lstStyle/>
          <a:p>
            <a:r>
              <a:rPr lang="it-IT" b="1" dirty="0" err="1" smtClean="0">
                <a:solidFill>
                  <a:srgbClr val="FFFF00"/>
                </a:solidFill>
              </a:rPr>
              <a:t>Control</a:t>
            </a:r>
            <a:endParaRPr lang="it-IT" b="1" dirty="0">
              <a:solidFill>
                <a:srgbClr val="FFFF00"/>
              </a:solidFill>
            </a:endParaRPr>
          </a:p>
        </p:txBody>
      </p:sp>
      <p:pic>
        <p:nvPicPr>
          <p:cNvPr id="21" name="Picture 6"/>
          <p:cNvPicPr>
            <a:picLocks noChangeAspect="1" noChangeArrowheads="1"/>
          </p:cNvPicPr>
          <p:nvPr/>
        </p:nvPicPr>
        <p:blipFill>
          <a:blip r:embed="rId4" cstate="print"/>
          <a:srcRect/>
          <a:stretch>
            <a:fillRect/>
          </a:stretch>
        </p:blipFill>
        <p:spPr bwMode="auto">
          <a:xfrm>
            <a:off x="2357422" y="3714752"/>
            <a:ext cx="2200060" cy="1656185"/>
          </a:xfrm>
          <a:prstGeom prst="rect">
            <a:avLst/>
          </a:prstGeom>
          <a:noFill/>
          <a:ln w="9525">
            <a:noFill/>
            <a:miter lim="800000"/>
            <a:headEnd/>
            <a:tailEnd/>
          </a:ln>
        </p:spPr>
      </p:pic>
      <p:sp>
        <p:nvSpPr>
          <p:cNvPr id="22" name="CasellaDiTesto 21"/>
          <p:cNvSpPr txBox="1"/>
          <p:nvPr/>
        </p:nvSpPr>
        <p:spPr>
          <a:xfrm>
            <a:off x="3621378" y="3786760"/>
            <a:ext cx="314510" cy="369332"/>
          </a:xfrm>
          <a:prstGeom prst="rect">
            <a:avLst/>
          </a:prstGeom>
          <a:noFill/>
        </p:spPr>
        <p:txBody>
          <a:bodyPr wrap="none" rtlCol="0">
            <a:spAutoFit/>
          </a:bodyPr>
          <a:lstStyle/>
          <a:p>
            <a:r>
              <a:rPr lang="it-IT" b="1" dirty="0" smtClean="0">
                <a:solidFill>
                  <a:srgbClr val="FFFF00"/>
                </a:solidFill>
              </a:rPr>
              <a:t>B</a:t>
            </a:r>
            <a:endParaRPr lang="it-IT" b="1" dirty="0">
              <a:solidFill>
                <a:srgbClr val="FFFF00"/>
              </a:solidFill>
            </a:endParaRPr>
          </a:p>
        </p:txBody>
      </p:sp>
      <p:pic>
        <p:nvPicPr>
          <p:cNvPr id="23" name="Picture 7"/>
          <p:cNvPicPr>
            <a:picLocks noChangeAspect="1" noChangeArrowheads="1"/>
          </p:cNvPicPr>
          <p:nvPr/>
        </p:nvPicPr>
        <p:blipFill>
          <a:blip r:embed="rId5" cstate="print"/>
          <a:srcRect/>
          <a:stretch>
            <a:fillRect/>
          </a:stretch>
        </p:blipFill>
        <p:spPr bwMode="auto">
          <a:xfrm>
            <a:off x="4557482" y="3714753"/>
            <a:ext cx="2232248" cy="1656184"/>
          </a:xfrm>
          <a:prstGeom prst="rect">
            <a:avLst/>
          </a:prstGeom>
          <a:noFill/>
          <a:ln w="9525">
            <a:noFill/>
            <a:miter lim="800000"/>
            <a:headEnd/>
            <a:tailEnd/>
          </a:ln>
        </p:spPr>
      </p:pic>
      <p:sp>
        <p:nvSpPr>
          <p:cNvPr id="24" name="CasellaDiTesto 23"/>
          <p:cNvSpPr txBox="1"/>
          <p:nvPr/>
        </p:nvSpPr>
        <p:spPr>
          <a:xfrm>
            <a:off x="5925634" y="3858768"/>
            <a:ext cx="324128" cy="369332"/>
          </a:xfrm>
          <a:prstGeom prst="rect">
            <a:avLst/>
          </a:prstGeom>
          <a:noFill/>
        </p:spPr>
        <p:txBody>
          <a:bodyPr wrap="none" rtlCol="0">
            <a:spAutoFit/>
          </a:bodyPr>
          <a:lstStyle/>
          <a:p>
            <a:r>
              <a:rPr lang="it-IT" b="1" dirty="0" smtClean="0">
                <a:solidFill>
                  <a:srgbClr val="FFFF00"/>
                </a:solidFill>
              </a:rPr>
              <a:t>A</a:t>
            </a:r>
            <a:endParaRPr lang="it-IT"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animBg="1"/>
      <p:bldP spid="19" grpId="0"/>
      <p:bldP spid="20" grpId="0"/>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14282" y="308074"/>
          <a:ext cx="8715436" cy="5064150"/>
        </p:xfrm>
        <a:graphic>
          <a:graphicData uri="http://schemas.openxmlformats.org/drawingml/2006/table">
            <a:tbl>
              <a:tblPr/>
              <a:tblGrid>
                <a:gridCol w="1152122"/>
                <a:gridCol w="919040"/>
                <a:gridCol w="492705"/>
                <a:gridCol w="492705"/>
                <a:gridCol w="492705"/>
                <a:gridCol w="492705"/>
                <a:gridCol w="492705"/>
                <a:gridCol w="492705"/>
                <a:gridCol w="492705"/>
                <a:gridCol w="492705"/>
                <a:gridCol w="492705"/>
                <a:gridCol w="492705"/>
                <a:gridCol w="492705"/>
                <a:gridCol w="492705"/>
                <a:gridCol w="731814"/>
              </a:tblGrid>
              <a:tr h="549158">
                <a:tc>
                  <a:txBody>
                    <a:bodyPr/>
                    <a:lstStyle/>
                    <a:p>
                      <a:pPr algn="ctr">
                        <a:lnSpc>
                          <a:spcPct val="115000"/>
                        </a:lnSpc>
                        <a:spcAft>
                          <a:spcPts val="0"/>
                        </a:spcAft>
                      </a:pPr>
                      <a:r>
                        <a:rPr lang="it-IT" sz="1800" b="0" dirty="0" err="1">
                          <a:solidFill>
                            <a:srgbClr val="365F91"/>
                          </a:solidFill>
                          <a:latin typeface="Times New Roman"/>
                          <a:ea typeface="Calibri"/>
                          <a:cs typeface="Times New Roman"/>
                        </a:rPr>
                        <a:t>Species</a:t>
                      </a:r>
                      <a:endParaRPr lang="it-IT" sz="1800" b="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Treatment</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F</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err="1">
                          <a:solidFill>
                            <a:srgbClr val="365F91"/>
                          </a:solidFill>
                          <a:latin typeface="Times New Roman"/>
                          <a:ea typeface="Calibri"/>
                          <a:cs typeface="Times New Roman"/>
                        </a:rPr>
                        <a:t>Fm</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F0</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YII</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Y(NPQ)</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NPQ</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YNO</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qN</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qP</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qL</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ETR</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Inh</a:t>
                      </a:r>
                      <a:endParaRPr lang="it-IT" sz="140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err="1">
                          <a:solidFill>
                            <a:srgbClr val="365F91"/>
                          </a:solidFill>
                          <a:latin typeface="Times New Roman"/>
                          <a:ea typeface="Calibri"/>
                          <a:cs typeface="Times New Roman"/>
                        </a:rPr>
                        <a:t>Fv</a:t>
                      </a:r>
                      <a:r>
                        <a:rPr lang="it-IT" sz="1400" b="1" dirty="0">
                          <a:solidFill>
                            <a:srgbClr val="365F91"/>
                          </a:solidFill>
                          <a:latin typeface="Times New Roman"/>
                          <a:ea typeface="Calibri"/>
                          <a:cs typeface="Times New Roman"/>
                        </a:rPr>
                        <a:t>/</a:t>
                      </a:r>
                      <a:r>
                        <a:rPr lang="it-IT" sz="1400" b="1" dirty="0" err="1">
                          <a:solidFill>
                            <a:srgbClr val="365F91"/>
                          </a:solidFill>
                          <a:latin typeface="Times New Roman"/>
                          <a:ea typeface="Calibri"/>
                          <a:cs typeface="Times New Roman"/>
                        </a:rPr>
                        <a:t>Fm</a:t>
                      </a:r>
                      <a:endParaRPr lang="it-IT" sz="14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2193">
                <a:tc rowSpan="4">
                  <a:txBody>
                    <a:bodyPr/>
                    <a:lstStyle/>
                    <a:p>
                      <a:pPr algn="ctr">
                        <a:lnSpc>
                          <a:spcPct val="150000"/>
                        </a:lnSpc>
                        <a:spcAft>
                          <a:spcPts val="0"/>
                        </a:spcAft>
                      </a:pPr>
                      <a:r>
                        <a:rPr lang="it-IT" sz="1800" b="1" dirty="0">
                          <a:solidFill>
                            <a:srgbClr val="002060"/>
                          </a:solidFill>
                          <a:latin typeface="Times New Roman"/>
                          <a:ea typeface="Calibri"/>
                          <a:cs typeface="Times New Roman"/>
                        </a:rPr>
                        <a:t>Red </a:t>
                      </a:r>
                      <a:r>
                        <a:rPr lang="it-IT" sz="1800" b="1" dirty="0" err="1" smtClean="0">
                          <a:solidFill>
                            <a:srgbClr val="002060"/>
                          </a:solidFill>
                          <a:latin typeface="Times New Roman"/>
                          <a:ea typeface="Calibri"/>
                          <a:cs typeface="Times New Roman"/>
                        </a:rPr>
                        <a:t>pepper</a:t>
                      </a:r>
                      <a:endParaRPr lang="it-IT" sz="1800"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ctr">
                        <a:lnSpc>
                          <a:spcPct val="150000"/>
                        </a:lnSpc>
                        <a:spcAft>
                          <a:spcPts val="0"/>
                        </a:spcAft>
                      </a:pPr>
                      <a:r>
                        <a:rPr lang="it-IT" sz="1400" b="1" dirty="0" err="1">
                          <a:solidFill>
                            <a:srgbClr val="365F91"/>
                          </a:solidFill>
                          <a:latin typeface="Times New Roman"/>
                          <a:ea typeface="Calibri"/>
                          <a:cs typeface="Times New Roman"/>
                        </a:rPr>
                        <a:t>Control</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0.147</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0.222</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0.153</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0.310</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0.314</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0.219</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0.364</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0.859</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0.94</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0.91</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365F91"/>
                          </a:solidFill>
                          <a:latin typeface="Times New Roman"/>
                          <a:ea typeface="Calibri"/>
                          <a:cs typeface="Times New Roman"/>
                        </a:rPr>
                        <a:t>10</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a:solidFill>
                            <a:srgbClr val="365F91"/>
                          </a:solidFill>
                          <a:latin typeface="Times New Roman"/>
                          <a:ea typeface="Calibri"/>
                          <a:cs typeface="Times New Roman"/>
                        </a:rPr>
                        <a:t>0.15</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50000"/>
                        </a:lnSpc>
                        <a:spcAft>
                          <a:spcPts val="0"/>
                        </a:spcAft>
                      </a:pPr>
                      <a:r>
                        <a:rPr lang="it-IT" sz="1400" b="1" dirty="0">
                          <a:solidFill>
                            <a:srgbClr val="365F91"/>
                          </a:solidFill>
                          <a:latin typeface="Times New Roman"/>
                          <a:ea typeface="Calibri"/>
                          <a:cs typeface="Times New Roman"/>
                        </a:rPr>
                        <a:t>0.310</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421040">
                <a:tc vMerge="1">
                  <a:txBody>
                    <a:bodyPr/>
                    <a:lstStyle/>
                    <a:p>
                      <a:endParaRPr lang="it-IT"/>
                    </a:p>
                  </a:txBody>
                  <a:tcPr/>
                </a:tc>
                <a:tc>
                  <a:txBody>
                    <a:bodyPr/>
                    <a:lstStyle/>
                    <a:p>
                      <a:pPr algn="ctr">
                        <a:lnSpc>
                          <a:spcPct val="150000"/>
                        </a:lnSpc>
                        <a:spcAft>
                          <a:spcPts val="0"/>
                        </a:spcAft>
                      </a:pPr>
                      <a:r>
                        <a:rPr lang="it-IT" sz="1400" b="1" dirty="0">
                          <a:solidFill>
                            <a:srgbClr val="365F91"/>
                          </a:solidFill>
                          <a:latin typeface="Times New Roman"/>
                          <a:ea typeface="Calibri"/>
                          <a:cs typeface="Times New Roman"/>
                        </a:rPr>
                        <a:t>A</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0.142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0.289</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0.150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0.592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0.204</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0.204</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FF0000"/>
                          </a:solidFill>
                          <a:latin typeface="Times New Roman"/>
                          <a:ea typeface="Calibri"/>
                          <a:cs typeface="Times New Roman"/>
                        </a:rPr>
                        <a:t>0.271</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0.698</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1.000</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0.95</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15</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dirty="0">
                          <a:solidFill>
                            <a:srgbClr val="365F91"/>
                          </a:solidFill>
                          <a:latin typeface="Times New Roman"/>
                          <a:ea typeface="Calibri"/>
                          <a:cs typeface="Times New Roman"/>
                        </a:rPr>
                        <a:t>0.17</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50000"/>
                        </a:lnSpc>
                        <a:spcAft>
                          <a:spcPts val="0"/>
                        </a:spcAft>
                      </a:pPr>
                      <a:r>
                        <a:rPr lang="it-IT" sz="1400" b="1" dirty="0" smtClean="0">
                          <a:solidFill>
                            <a:srgbClr val="365F91"/>
                          </a:solidFill>
                          <a:latin typeface="Times New Roman"/>
                          <a:ea typeface="Calibri"/>
                          <a:cs typeface="Times New Roman"/>
                        </a:rPr>
                        <a:t>0.680</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r>
              <a:tr h="421040">
                <a:tc vMerge="1">
                  <a:txBody>
                    <a:bodyPr/>
                    <a:lstStyle/>
                    <a:p>
                      <a:endParaRPr lang="it-IT"/>
                    </a:p>
                  </a:txBody>
                  <a:tcPr/>
                </a:tc>
                <a:tc>
                  <a:txBody>
                    <a:bodyPr/>
                    <a:lstStyle/>
                    <a:p>
                      <a:pPr algn="ctr">
                        <a:lnSpc>
                          <a:spcPct val="150000"/>
                        </a:lnSpc>
                        <a:spcAft>
                          <a:spcPts val="0"/>
                        </a:spcAft>
                      </a:pPr>
                      <a:r>
                        <a:rPr lang="it-IT" sz="1400" b="1">
                          <a:solidFill>
                            <a:srgbClr val="365F91"/>
                          </a:solidFill>
                          <a:latin typeface="Times New Roman"/>
                          <a:ea typeface="Calibri"/>
                          <a:cs typeface="Times New Roman"/>
                        </a:rPr>
                        <a:t>B</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0.127</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0.226</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0.120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0.546</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0.180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0.219</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FF0000"/>
                          </a:solidFill>
                          <a:latin typeface="Times New Roman"/>
                          <a:ea typeface="Calibri"/>
                          <a:cs typeface="Times New Roman"/>
                        </a:rPr>
                        <a:t>0.321</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0.769</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000000"/>
                          </a:solidFill>
                          <a:latin typeface="Times New Roman"/>
                          <a:ea typeface="Calibri"/>
                          <a:cs typeface="Times New Roman"/>
                        </a:rPr>
                        <a:t>0.94</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0.93</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365F91"/>
                          </a:solidFill>
                          <a:latin typeface="Times New Roman"/>
                          <a:ea typeface="Calibri"/>
                          <a:cs typeface="Times New Roman"/>
                        </a:rPr>
                        <a:t>13</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a:solidFill>
                            <a:srgbClr val="365F91"/>
                          </a:solidFill>
                          <a:latin typeface="Times New Roman"/>
                          <a:ea typeface="Calibri"/>
                          <a:cs typeface="Times New Roman"/>
                        </a:rPr>
                        <a:t>0.13</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50000"/>
                        </a:lnSpc>
                        <a:spcAft>
                          <a:spcPts val="0"/>
                        </a:spcAft>
                      </a:pPr>
                      <a:r>
                        <a:rPr lang="it-IT" sz="1400" b="1" dirty="0">
                          <a:solidFill>
                            <a:srgbClr val="365F91"/>
                          </a:solidFill>
                          <a:latin typeface="Times New Roman"/>
                          <a:ea typeface="Calibri"/>
                          <a:cs typeface="Times New Roman"/>
                        </a:rPr>
                        <a:t>0.470</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r>
              <a:tr h="515242">
                <a:tc vMerge="1">
                  <a:txBody>
                    <a:bodyPr/>
                    <a:lstStyle/>
                    <a:p>
                      <a:endParaRPr lang="it-IT"/>
                    </a:p>
                  </a:txBody>
                  <a:tcPr/>
                </a:tc>
                <a:tc>
                  <a:txBody>
                    <a:bodyPr/>
                    <a:lstStyle/>
                    <a:p>
                      <a:pPr algn="ctr">
                        <a:lnSpc>
                          <a:spcPct val="150000"/>
                        </a:lnSpc>
                        <a:spcAft>
                          <a:spcPts val="0"/>
                        </a:spcAft>
                      </a:pPr>
                      <a:r>
                        <a:rPr lang="it-IT" sz="1400" b="1">
                          <a:solidFill>
                            <a:srgbClr val="365F91"/>
                          </a:solidFill>
                          <a:latin typeface="Times New Roman"/>
                          <a:ea typeface="Calibri"/>
                          <a:cs typeface="Times New Roman"/>
                        </a:rPr>
                        <a:t>C</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0.182</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0.301</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0.199</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0.394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smtClean="0">
                          <a:solidFill>
                            <a:srgbClr val="000000"/>
                          </a:solidFill>
                          <a:latin typeface="Times New Roman"/>
                          <a:ea typeface="Calibri"/>
                          <a:cs typeface="Times New Roman"/>
                        </a:rPr>
                        <a:t>0.311</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0.242</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a:solidFill>
                            <a:srgbClr val="FF0000"/>
                          </a:solidFill>
                          <a:latin typeface="Times New Roman"/>
                          <a:ea typeface="Calibri"/>
                          <a:cs typeface="Times New Roman"/>
                        </a:rPr>
                        <a:t>0.265</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0.816</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a:solidFill>
                            <a:srgbClr val="000000"/>
                          </a:solidFill>
                          <a:latin typeface="Times New Roman"/>
                          <a:ea typeface="Calibri"/>
                          <a:cs typeface="Times New Roman"/>
                        </a:rPr>
                        <a:t>0.94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0.83</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a:solidFill>
                            <a:srgbClr val="000000"/>
                          </a:solidFill>
                          <a:latin typeface="Times New Roman"/>
                          <a:ea typeface="Calibri"/>
                          <a:cs typeface="Times New Roman"/>
                        </a:rPr>
                        <a:t>12</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a:solidFill>
                            <a:srgbClr val="365F91"/>
                          </a:solidFill>
                          <a:latin typeface="Times New Roman"/>
                          <a:ea typeface="Calibri"/>
                          <a:cs typeface="Times New Roman"/>
                        </a:rPr>
                        <a:t>0.14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it-IT" sz="1400" b="1" dirty="0">
                          <a:solidFill>
                            <a:srgbClr val="365F91"/>
                          </a:solidFill>
                          <a:latin typeface="Times New Roman"/>
                          <a:ea typeface="Calibri"/>
                          <a:cs typeface="Times New Roman"/>
                        </a:rPr>
                        <a:t>0.338</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r>
              <a:tr h="285752">
                <a:tc rowSpan="4">
                  <a:txBody>
                    <a:bodyPr/>
                    <a:lstStyle/>
                    <a:p>
                      <a:pPr algn="ctr">
                        <a:lnSpc>
                          <a:spcPct val="115000"/>
                        </a:lnSpc>
                        <a:spcAft>
                          <a:spcPts val="0"/>
                        </a:spcAft>
                      </a:pPr>
                      <a:r>
                        <a:rPr lang="it-IT" sz="1800" b="1" dirty="0" err="1" smtClean="0">
                          <a:solidFill>
                            <a:srgbClr val="002060"/>
                          </a:solidFill>
                          <a:latin typeface="Times New Roman"/>
                          <a:ea typeface="Calibri"/>
                          <a:cs typeface="Times New Roman"/>
                        </a:rPr>
                        <a:t>bean</a:t>
                      </a:r>
                      <a:endParaRPr lang="it-IT" sz="1800"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400" b="1" dirty="0" err="1">
                          <a:solidFill>
                            <a:srgbClr val="365F91"/>
                          </a:solidFill>
                          <a:latin typeface="Times New Roman"/>
                          <a:ea typeface="Calibri"/>
                          <a:cs typeface="Times New Roman"/>
                        </a:rPr>
                        <a:t>Control</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0.107</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0.157</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0.081</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0.391</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0.318</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0.289</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0.222</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0.380</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0.89</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0.76</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15</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-0.28</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0.484</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r>
              <a:tr h="322795">
                <a:tc vMerge="1">
                  <a:txBody>
                    <a:bodyPr/>
                    <a:lstStyle/>
                    <a:p>
                      <a:endParaRPr lang="it-IT"/>
                    </a:p>
                  </a:txBody>
                  <a:tcPr/>
                </a:tc>
                <a:tc>
                  <a:txBody>
                    <a:bodyPr/>
                    <a:lstStyle/>
                    <a:p>
                      <a:pPr algn="ctr">
                        <a:lnSpc>
                          <a:spcPct val="115000"/>
                        </a:lnSpc>
                        <a:spcAft>
                          <a:spcPts val="0"/>
                        </a:spcAft>
                      </a:pPr>
                      <a:r>
                        <a:rPr lang="it-IT" sz="1400" b="1">
                          <a:solidFill>
                            <a:srgbClr val="365F91"/>
                          </a:solidFill>
                          <a:latin typeface="Times New Roman"/>
                          <a:ea typeface="Calibri"/>
                          <a:cs typeface="Times New Roman"/>
                        </a:rPr>
                        <a:t>A</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0.129</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0.263</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0.094</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0.532</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0.272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0.196</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FF0000"/>
                          </a:solidFill>
                          <a:latin typeface="Times New Roman"/>
                          <a:ea typeface="Calibri"/>
                          <a:cs typeface="Times New Roman"/>
                        </a:rPr>
                        <a:t>0.196</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0.659</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0.95</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0.87</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16</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-0.22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0.640</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r>
              <a:tr h="322795">
                <a:tc vMerge="1">
                  <a:txBody>
                    <a:bodyPr/>
                    <a:lstStyle/>
                    <a:p>
                      <a:endParaRPr lang="it-IT"/>
                    </a:p>
                  </a:txBody>
                  <a:tcPr/>
                </a:tc>
                <a:tc>
                  <a:txBody>
                    <a:bodyPr/>
                    <a:lstStyle/>
                    <a:p>
                      <a:pPr algn="ctr">
                        <a:lnSpc>
                          <a:spcPct val="115000"/>
                        </a:lnSpc>
                        <a:spcAft>
                          <a:spcPts val="0"/>
                        </a:spcAft>
                      </a:pPr>
                      <a:r>
                        <a:rPr lang="it-IT" sz="1400" b="1">
                          <a:solidFill>
                            <a:srgbClr val="365F91"/>
                          </a:solidFill>
                          <a:latin typeface="Times New Roman"/>
                          <a:ea typeface="Calibri"/>
                          <a:cs typeface="Times New Roman"/>
                        </a:rPr>
                        <a:t>B</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0.078</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0.190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0.067</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0.553</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0.298</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000000"/>
                          </a:solidFill>
                          <a:latin typeface="Times New Roman"/>
                          <a:ea typeface="Calibri"/>
                          <a:cs typeface="Times New Roman"/>
                        </a:rPr>
                        <a:t>0.182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FF0000"/>
                          </a:solidFill>
                          <a:latin typeface="Times New Roman"/>
                          <a:ea typeface="Calibri"/>
                          <a:cs typeface="Times New Roman"/>
                        </a:rPr>
                        <a:t>0.149</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0.804</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0.91</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0.85</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17</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-0.28</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0.647</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r>
              <a:tr h="640294">
                <a:tc vMerge="1">
                  <a:txBody>
                    <a:bodyPr/>
                    <a:lstStyle/>
                    <a:p>
                      <a:endParaRPr lang="it-IT"/>
                    </a:p>
                  </a:txBody>
                  <a:tcPr/>
                </a:tc>
                <a:tc>
                  <a:txBody>
                    <a:bodyPr/>
                    <a:lstStyle/>
                    <a:p>
                      <a:pPr algn="ctr">
                        <a:lnSpc>
                          <a:spcPct val="115000"/>
                        </a:lnSpc>
                        <a:spcAft>
                          <a:spcPts val="0"/>
                        </a:spcAft>
                      </a:pPr>
                      <a:r>
                        <a:rPr lang="it-IT" sz="1400" b="1">
                          <a:solidFill>
                            <a:srgbClr val="365F91"/>
                          </a:solidFill>
                          <a:latin typeface="Times New Roman"/>
                          <a:ea typeface="Calibri"/>
                          <a:cs typeface="Times New Roman"/>
                        </a:rPr>
                        <a:t>C</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0.082</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a:solidFill>
                            <a:srgbClr val="000000"/>
                          </a:solidFill>
                          <a:latin typeface="Times New Roman"/>
                          <a:ea typeface="Calibri"/>
                          <a:cs typeface="Times New Roman"/>
                        </a:rPr>
                        <a:t>0.180</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a:solidFill>
                            <a:srgbClr val="000000"/>
                          </a:solidFill>
                          <a:latin typeface="Times New Roman"/>
                          <a:ea typeface="Calibri"/>
                          <a:cs typeface="Times New Roman"/>
                        </a:rPr>
                        <a:t>0.078</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a:solidFill>
                            <a:srgbClr val="000000"/>
                          </a:solidFill>
                          <a:latin typeface="Times New Roman"/>
                          <a:ea typeface="Calibri"/>
                          <a:cs typeface="Times New Roman"/>
                        </a:rPr>
                        <a:t>0.566</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a:solidFill>
                            <a:srgbClr val="000000"/>
                          </a:solidFill>
                          <a:latin typeface="Times New Roman"/>
                          <a:ea typeface="Calibri"/>
                          <a:cs typeface="Times New Roman"/>
                        </a:rPr>
                        <a:t>0.214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0.194</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FF0000"/>
                          </a:solidFill>
                          <a:latin typeface="Times New Roman"/>
                          <a:ea typeface="Calibri"/>
                          <a:cs typeface="Times New Roman"/>
                        </a:rPr>
                        <a:t>0.220</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0.675</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0.92</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0.86</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15</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-0.18</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0.560</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chemeClr val="tx1"/>
                      </a:solidFill>
                      <a:prstDash val="solid"/>
                      <a:round/>
                      <a:headEnd type="none" w="med" len="med"/>
                      <a:tailEnd type="none" w="med" len="med"/>
                    </a:lnB>
                  </a:tcPr>
                </a:tc>
              </a:tr>
              <a:tr h="357190">
                <a:tc rowSpan="4">
                  <a:txBody>
                    <a:bodyPr/>
                    <a:lstStyle/>
                    <a:p>
                      <a:pPr algn="ctr">
                        <a:lnSpc>
                          <a:spcPct val="115000"/>
                        </a:lnSpc>
                        <a:spcAft>
                          <a:spcPts val="0"/>
                        </a:spcAft>
                      </a:pPr>
                      <a:r>
                        <a:rPr lang="it-IT" sz="1800" b="1" dirty="0">
                          <a:solidFill>
                            <a:srgbClr val="002060"/>
                          </a:solidFill>
                          <a:latin typeface="Times New Roman"/>
                          <a:ea typeface="Calibri"/>
                          <a:cs typeface="Times New Roman"/>
                        </a:rPr>
                        <a:t>Red </a:t>
                      </a:r>
                      <a:r>
                        <a:rPr lang="it-IT" sz="1800" b="1" dirty="0" err="1" smtClean="0">
                          <a:solidFill>
                            <a:srgbClr val="002060"/>
                          </a:solidFill>
                          <a:latin typeface="Times New Roman"/>
                          <a:ea typeface="Calibri"/>
                          <a:cs typeface="Times New Roman"/>
                        </a:rPr>
                        <a:t>onion</a:t>
                      </a:r>
                      <a:endParaRPr lang="it-IT" sz="1800"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400" b="1" dirty="0" err="1">
                          <a:solidFill>
                            <a:srgbClr val="365F91"/>
                          </a:solidFill>
                          <a:latin typeface="Times New Roman"/>
                          <a:ea typeface="Calibri"/>
                          <a:cs typeface="Times New Roman"/>
                        </a:rPr>
                        <a:t>Control</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000000"/>
                          </a:solidFill>
                          <a:latin typeface="Times New Roman"/>
                          <a:ea typeface="Calibri"/>
                          <a:cs typeface="Times New Roman"/>
                        </a:rPr>
                        <a:t>0.075</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000000"/>
                          </a:solidFill>
                          <a:latin typeface="Times New Roman"/>
                          <a:ea typeface="Calibri"/>
                          <a:cs typeface="Times New Roman"/>
                        </a:rPr>
                        <a:t>0.182</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000000"/>
                          </a:solidFill>
                          <a:latin typeface="Times New Roman"/>
                          <a:ea typeface="Calibri"/>
                          <a:cs typeface="Times New Roman"/>
                        </a:rPr>
                        <a:t>0.099</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000000"/>
                          </a:solidFill>
                          <a:latin typeface="Times New Roman"/>
                          <a:ea typeface="Calibri"/>
                          <a:cs typeface="Times New Roman"/>
                        </a:rPr>
                        <a:t>0.588</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smtClean="0">
                          <a:solidFill>
                            <a:srgbClr val="000000"/>
                          </a:solidFill>
                          <a:latin typeface="Times New Roman"/>
                          <a:ea typeface="Calibri"/>
                          <a:cs typeface="Times New Roman"/>
                        </a:rPr>
                        <a:t>0.358</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000000"/>
                          </a:solidFill>
                          <a:latin typeface="Times New Roman"/>
                          <a:ea typeface="Calibri"/>
                          <a:cs typeface="Times New Roman"/>
                        </a:rPr>
                        <a:t>0.251</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000000"/>
                          </a:solidFill>
                          <a:latin typeface="Times New Roman"/>
                          <a:ea typeface="Calibri"/>
                          <a:cs typeface="Times New Roman"/>
                        </a:rPr>
                        <a:t>0.255</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dirty="0">
                          <a:solidFill>
                            <a:srgbClr val="000000"/>
                          </a:solidFill>
                          <a:latin typeface="Times New Roman"/>
                          <a:ea typeface="Calibri"/>
                          <a:cs typeface="Times New Roman"/>
                        </a:rPr>
                        <a:t>0.663</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dirty="0">
                          <a:solidFill>
                            <a:srgbClr val="000000"/>
                          </a:solidFill>
                          <a:latin typeface="Times New Roman"/>
                          <a:ea typeface="Calibri"/>
                          <a:cs typeface="Times New Roman"/>
                        </a:rPr>
                        <a:t>0.95</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dirty="0">
                          <a:solidFill>
                            <a:srgbClr val="000000"/>
                          </a:solidFill>
                          <a:latin typeface="Times New Roman"/>
                          <a:ea typeface="Calibri"/>
                          <a:cs typeface="Times New Roman"/>
                        </a:rPr>
                        <a:t>0.90</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000000"/>
                          </a:solidFill>
                          <a:latin typeface="Times New Roman"/>
                          <a:ea typeface="Calibri"/>
                          <a:cs typeface="Times New Roman"/>
                        </a:rPr>
                        <a:t>13</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it-IT" sz="1400" b="1">
                          <a:solidFill>
                            <a:srgbClr val="365F91"/>
                          </a:solidFill>
                          <a:latin typeface="Times New Roman"/>
                          <a:ea typeface="Calibri"/>
                          <a:cs typeface="Times New Roman"/>
                        </a:rPr>
                        <a:t>-0.02</a:t>
                      </a:r>
                      <a:endParaRPr lang="it-IT" sz="1400" b="1">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0.456</a:t>
                      </a:r>
                      <a:endParaRPr lang="it-IT" sz="1400" b="1" dirty="0">
                        <a:solidFill>
                          <a:srgbClr val="365F91"/>
                        </a:solidFill>
                        <a:latin typeface="Calibri"/>
                        <a:ea typeface="Calibri"/>
                        <a:cs typeface="Times New Roman"/>
                      </a:endParaRPr>
                    </a:p>
                  </a:txBody>
                  <a:tcPr marL="43087" marR="43087" marT="0" marB="0">
                    <a:lnL>
                      <a:noFill/>
                    </a:lnL>
                    <a:lnR>
                      <a:noFill/>
                    </a:lnR>
                    <a:lnT w="12700" cap="flat" cmpd="sng" algn="ctr">
                      <a:solidFill>
                        <a:schemeClr val="tx1"/>
                      </a:solidFill>
                      <a:prstDash val="solid"/>
                      <a:round/>
                      <a:headEnd type="none" w="med" len="med"/>
                      <a:tailEnd type="none" w="med" len="med"/>
                    </a:lnT>
                    <a:lnB>
                      <a:noFill/>
                    </a:lnB>
                    <a:solidFill>
                      <a:srgbClr val="D3DFEE"/>
                    </a:solidFill>
                  </a:tcPr>
                </a:tc>
              </a:tr>
              <a:tr h="322795">
                <a:tc vMerge="1">
                  <a:txBody>
                    <a:bodyPr/>
                    <a:lstStyle/>
                    <a:p>
                      <a:endParaRPr lang="it-IT"/>
                    </a:p>
                  </a:txBody>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A</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0.143</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0.321</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0.120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0.593</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0.157</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0.130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FF0000"/>
                          </a:solidFill>
                          <a:latin typeface="Times New Roman"/>
                          <a:ea typeface="Calibri"/>
                          <a:cs typeface="Times New Roman"/>
                        </a:rPr>
                        <a:t>0.250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0.452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0.95</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0.89</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17</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-0.05</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0.626</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tcPr>
                </a:tc>
              </a:tr>
              <a:tr h="322795">
                <a:tc vMerge="1">
                  <a:txBody>
                    <a:bodyPr/>
                    <a:lstStyle/>
                    <a:p>
                      <a:endParaRPr lang="it-IT"/>
                    </a:p>
                  </a:txBody>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B</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0.120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0.302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0.120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0.491</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0.267</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0.102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FF0000"/>
                          </a:solidFill>
                          <a:latin typeface="Times New Roman"/>
                          <a:ea typeface="Calibri"/>
                          <a:cs typeface="Times New Roman"/>
                        </a:rPr>
                        <a:t>0.240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0.551</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0.92</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a:solidFill>
                            <a:srgbClr val="365F91"/>
                          </a:solidFill>
                          <a:latin typeface="Times New Roman"/>
                          <a:ea typeface="Calibri"/>
                          <a:cs typeface="Times New Roman"/>
                        </a:rPr>
                        <a:t>0.90</a:t>
                      </a:r>
                      <a:endParaRPr lang="it-IT" sz="1400" b="1">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16</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-0.05</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0.602</a:t>
                      </a:r>
                      <a:endParaRPr lang="it-IT" sz="1400" b="1" dirty="0">
                        <a:solidFill>
                          <a:srgbClr val="365F91"/>
                        </a:solidFill>
                        <a:latin typeface="Calibri"/>
                        <a:ea typeface="Calibri"/>
                        <a:cs typeface="Times New Roman"/>
                      </a:endParaRPr>
                    </a:p>
                  </a:txBody>
                  <a:tcPr marL="43087" marR="43087" marT="0" marB="0">
                    <a:lnL>
                      <a:noFill/>
                    </a:lnL>
                    <a:lnR>
                      <a:noFill/>
                    </a:lnR>
                    <a:lnT>
                      <a:noFill/>
                    </a:lnT>
                    <a:lnB>
                      <a:noFill/>
                    </a:lnB>
                    <a:solidFill>
                      <a:srgbClr val="D3DFEE"/>
                    </a:solidFill>
                  </a:tcPr>
                </a:tc>
              </a:tr>
              <a:tr h="251061">
                <a:tc vMerge="1">
                  <a:txBody>
                    <a:bodyPr/>
                    <a:lstStyle/>
                    <a:p>
                      <a:endParaRPr lang="it-IT"/>
                    </a:p>
                  </a:txBody>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C</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0.601</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0.246</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0.130</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0.502</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0.304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0.095</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FF0000"/>
                          </a:solidFill>
                          <a:latin typeface="Times New Roman"/>
                          <a:ea typeface="Calibri"/>
                          <a:cs typeface="Times New Roman"/>
                        </a:rPr>
                        <a:t>0.194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0.314</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0.69</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a:solidFill>
                            <a:srgbClr val="365F91"/>
                          </a:solidFill>
                          <a:latin typeface="Times New Roman"/>
                          <a:ea typeface="Calibri"/>
                          <a:cs typeface="Times New Roman"/>
                        </a:rPr>
                        <a:t>0.65</a:t>
                      </a:r>
                      <a:endParaRPr lang="it-IT" sz="1400" b="1">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14</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-0.05</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1400" b="1" dirty="0">
                          <a:solidFill>
                            <a:srgbClr val="365F91"/>
                          </a:solidFill>
                          <a:latin typeface="Times New Roman"/>
                          <a:ea typeface="Calibri"/>
                          <a:cs typeface="Times New Roman"/>
                        </a:rPr>
                        <a:t>0.471</a:t>
                      </a:r>
                      <a:endParaRPr lang="it-IT" sz="1400" b="1" dirty="0">
                        <a:solidFill>
                          <a:srgbClr val="365F91"/>
                        </a:solidFill>
                        <a:latin typeface="Calibri"/>
                        <a:ea typeface="Calibri"/>
                        <a:cs typeface="Times New Roman"/>
                      </a:endParaRPr>
                    </a:p>
                  </a:txBody>
                  <a:tcPr marL="43087" marR="43087"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3" name="Ovale 2"/>
          <p:cNvSpPr/>
          <p:nvPr/>
        </p:nvSpPr>
        <p:spPr>
          <a:xfrm>
            <a:off x="5214942" y="214290"/>
            <a:ext cx="500066" cy="50006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B050"/>
              </a:solidFill>
            </a:endParaRPr>
          </a:p>
        </p:txBody>
      </p:sp>
      <p:sp>
        <p:nvSpPr>
          <p:cNvPr id="4" name="Ovale 3"/>
          <p:cNvSpPr/>
          <p:nvPr/>
        </p:nvSpPr>
        <p:spPr>
          <a:xfrm>
            <a:off x="4286248" y="214290"/>
            <a:ext cx="500066"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7215206" y="285728"/>
            <a:ext cx="428628" cy="50006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8143900" y="214290"/>
            <a:ext cx="642942" cy="50006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786182" y="214290"/>
            <a:ext cx="428628" cy="50006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8229600" y="2786058"/>
            <a:ext cx="6286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8286776" y="1142984"/>
            <a:ext cx="62868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8286776" y="4429132"/>
            <a:ext cx="6286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gll-getalife.com/wp-content/uploads/2013/10/cartoon-scientists.jpg"/>
          <p:cNvPicPr/>
          <p:nvPr/>
        </p:nvPicPr>
        <p:blipFill>
          <a:blip r:embed="rId2" cstate="print"/>
          <a:srcRect/>
          <a:stretch>
            <a:fillRect/>
          </a:stretch>
        </p:blipFill>
        <p:spPr bwMode="auto">
          <a:xfrm>
            <a:off x="1403648" y="908720"/>
            <a:ext cx="5688632" cy="4824536"/>
          </a:xfrm>
          <a:prstGeom prst="rect">
            <a:avLst/>
          </a:prstGeom>
          <a:noFill/>
          <a:ln w="9525">
            <a:noFill/>
            <a:miter lim="800000"/>
            <a:headEnd/>
            <a:tailEnd/>
          </a:ln>
        </p:spPr>
      </p:pic>
      <p:graphicFrame>
        <p:nvGraphicFramePr>
          <p:cNvPr id="2" name="Tabella 1"/>
          <p:cNvGraphicFramePr>
            <a:graphicFrameLocks noGrp="1"/>
          </p:cNvGraphicFramePr>
          <p:nvPr/>
        </p:nvGraphicFramePr>
        <p:xfrm>
          <a:off x="251520" y="3212976"/>
          <a:ext cx="8816422" cy="2788920"/>
        </p:xfrm>
        <a:graphic>
          <a:graphicData uri="http://schemas.openxmlformats.org/drawingml/2006/table">
            <a:tbl>
              <a:tblPr>
                <a:tableStyleId>{2D5ABB26-0587-4C30-8999-92F81FD0307C}</a:tableStyleId>
              </a:tblPr>
              <a:tblGrid>
                <a:gridCol w="677142"/>
                <a:gridCol w="907034"/>
                <a:gridCol w="936104"/>
                <a:gridCol w="1617937"/>
                <a:gridCol w="1008112"/>
                <a:gridCol w="1005797"/>
                <a:gridCol w="792088"/>
                <a:gridCol w="864096"/>
                <a:gridCol w="1008112"/>
              </a:tblGrid>
              <a:tr h="720080">
                <a:tc>
                  <a:txBody>
                    <a:bodyPr/>
                    <a:lstStyle/>
                    <a:p>
                      <a:pPr algn="ctr">
                        <a:lnSpc>
                          <a:spcPct val="150000"/>
                        </a:lnSpc>
                        <a:spcAft>
                          <a:spcPts val="0"/>
                        </a:spcAft>
                      </a:pPr>
                      <a:endParaRPr lang="it-IT" sz="1800" kern="50" dirty="0">
                        <a:latin typeface="Times New Roman" pitchFamily="18" charset="0"/>
                        <a:ea typeface="SimSun"/>
                        <a:cs typeface="Times New Roman" pitchFamily="18" charset="0"/>
                      </a:endParaRPr>
                    </a:p>
                  </a:txBody>
                  <a:tcPr marL="66812" marR="6681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FF99"/>
                    </a:solidFill>
                  </a:tcPr>
                </a:tc>
                <a:tc>
                  <a:txBody>
                    <a:bodyPr/>
                    <a:lstStyle/>
                    <a:p>
                      <a:pPr algn="ctr">
                        <a:lnSpc>
                          <a:spcPct val="150000"/>
                        </a:lnSpc>
                        <a:spcAft>
                          <a:spcPts val="0"/>
                        </a:spcAft>
                      </a:pPr>
                      <a:r>
                        <a:rPr lang="it-IT" sz="2000" b="1" kern="50" dirty="0">
                          <a:latin typeface="Times New Roman" pitchFamily="18" charset="0"/>
                          <a:cs typeface="Times New Roman" pitchFamily="18" charset="0"/>
                        </a:rPr>
                        <a:t>pH</a:t>
                      </a:r>
                      <a:endParaRPr lang="it-IT" sz="2000" b="1"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algn="ctr">
                        <a:lnSpc>
                          <a:spcPct val="150000"/>
                        </a:lnSpc>
                        <a:spcAft>
                          <a:spcPts val="0"/>
                        </a:spcAft>
                      </a:pPr>
                      <a:r>
                        <a:rPr lang="it-IT" sz="2000" b="1" kern="50" dirty="0">
                          <a:latin typeface="Times New Roman" pitchFamily="18" charset="0"/>
                          <a:cs typeface="Times New Roman" pitchFamily="18" charset="0"/>
                        </a:rPr>
                        <a:t>EC</a:t>
                      </a:r>
                    </a:p>
                    <a:p>
                      <a:pPr algn="ctr">
                        <a:lnSpc>
                          <a:spcPct val="150000"/>
                        </a:lnSpc>
                        <a:spcAft>
                          <a:spcPts val="0"/>
                        </a:spcAft>
                      </a:pPr>
                      <a:r>
                        <a:rPr lang="it-IT" sz="1800" kern="50" dirty="0">
                          <a:latin typeface="Times New Roman" pitchFamily="18" charset="0"/>
                          <a:cs typeface="Times New Roman" pitchFamily="18" charset="0"/>
                        </a:rPr>
                        <a:t>µS cm</a:t>
                      </a:r>
                      <a:r>
                        <a:rPr lang="it-IT" sz="1800" kern="50" baseline="30000" dirty="0">
                          <a:latin typeface="Times New Roman" pitchFamily="18" charset="0"/>
                          <a:cs typeface="Times New Roman" pitchFamily="18" charset="0"/>
                        </a:rPr>
                        <a:t>-1</a:t>
                      </a:r>
                      <a:endParaRPr lang="it-IT" sz="1800"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algn="ctr">
                        <a:lnSpc>
                          <a:spcPct val="150000"/>
                        </a:lnSpc>
                        <a:spcAft>
                          <a:spcPts val="0"/>
                        </a:spcAft>
                      </a:pPr>
                      <a:r>
                        <a:rPr lang="it-IT" sz="2000" b="1" kern="50" dirty="0">
                          <a:latin typeface="Times New Roman" pitchFamily="18" charset="0"/>
                          <a:cs typeface="Times New Roman" pitchFamily="18" charset="0"/>
                        </a:rPr>
                        <a:t>WSP</a:t>
                      </a:r>
                    </a:p>
                    <a:p>
                      <a:pPr algn="ctr">
                        <a:lnSpc>
                          <a:spcPct val="150000"/>
                        </a:lnSpc>
                        <a:spcAft>
                          <a:spcPts val="0"/>
                        </a:spcAft>
                      </a:pPr>
                      <a:r>
                        <a:rPr lang="en-US" sz="1600" kern="50" dirty="0">
                          <a:latin typeface="Times New Roman" pitchFamily="18" charset="0"/>
                          <a:cs typeface="Times New Roman" pitchFamily="18" charset="0"/>
                        </a:rPr>
                        <a:t>µg tannic acid/l</a:t>
                      </a:r>
                      <a:endParaRPr lang="it-IT" sz="1600"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indent="203835" algn="ctr">
                        <a:lnSpc>
                          <a:spcPct val="150000"/>
                        </a:lnSpc>
                        <a:spcAft>
                          <a:spcPts val="0"/>
                        </a:spcAft>
                      </a:pPr>
                      <a:r>
                        <a:rPr lang="it-IT" sz="2000" b="1" kern="50" dirty="0" err="1">
                          <a:latin typeface="Times New Roman" pitchFamily="18" charset="0"/>
                          <a:cs typeface="Times New Roman" pitchFamily="18" charset="0"/>
                        </a:rPr>
                        <a:t>Na</a:t>
                      </a:r>
                      <a:r>
                        <a:rPr lang="it-IT" sz="2000" b="1" kern="50" baseline="30000" dirty="0" err="1">
                          <a:latin typeface="Times New Roman" pitchFamily="18" charset="0"/>
                          <a:cs typeface="Times New Roman" pitchFamily="18" charset="0"/>
                        </a:rPr>
                        <a:t>+</a:t>
                      </a:r>
                      <a:endParaRPr lang="it-IT" sz="2000" b="1" kern="50" dirty="0">
                        <a:latin typeface="Times New Roman" pitchFamily="18" charset="0"/>
                        <a:cs typeface="Times New Roman" pitchFamily="18" charset="0"/>
                      </a:endParaRPr>
                    </a:p>
                    <a:p>
                      <a:pPr indent="203835" algn="ctr">
                        <a:lnSpc>
                          <a:spcPct val="150000"/>
                        </a:lnSpc>
                        <a:spcAft>
                          <a:spcPts val="0"/>
                        </a:spcAft>
                      </a:pPr>
                      <a:r>
                        <a:rPr lang="it-IT" sz="1800" kern="50" dirty="0">
                          <a:latin typeface="Times New Roman" pitchFamily="18" charset="0"/>
                          <a:cs typeface="Times New Roman" pitchFamily="18" charset="0"/>
                        </a:rPr>
                        <a:t>mg/l</a:t>
                      </a:r>
                      <a:endParaRPr lang="it-IT" sz="1800"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indent="203835" algn="ctr">
                        <a:lnSpc>
                          <a:spcPct val="150000"/>
                        </a:lnSpc>
                        <a:spcAft>
                          <a:spcPts val="0"/>
                        </a:spcAft>
                      </a:pPr>
                      <a:r>
                        <a:rPr lang="it-IT" sz="2000" b="1" kern="50" dirty="0">
                          <a:latin typeface="Times New Roman" pitchFamily="18" charset="0"/>
                          <a:cs typeface="Times New Roman" pitchFamily="18" charset="0"/>
                        </a:rPr>
                        <a:t>NH4</a:t>
                      </a:r>
                      <a:r>
                        <a:rPr lang="it-IT" sz="2000" b="1" kern="50" baseline="30000" dirty="0">
                          <a:latin typeface="Times New Roman" pitchFamily="18" charset="0"/>
                          <a:cs typeface="Times New Roman" pitchFamily="18" charset="0"/>
                        </a:rPr>
                        <a:t>+</a:t>
                      </a:r>
                      <a:endParaRPr lang="it-IT" sz="2000" b="1" kern="50" dirty="0">
                        <a:latin typeface="Times New Roman" pitchFamily="18" charset="0"/>
                        <a:cs typeface="Times New Roman" pitchFamily="18" charset="0"/>
                      </a:endParaRPr>
                    </a:p>
                    <a:p>
                      <a:pPr indent="203835" algn="ctr">
                        <a:lnSpc>
                          <a:spcPct val="150000"/>
                        </a:lnSpc>
                        <a:spcAft>
                          <a:spcPts val="0"/>
                        </a:spcAft>
                      </a:pPr>
                      <a:r>
                        <a:rPr lang="it-IT" sz="1800" kern="50" dirty="0">
                          <a:latin typeface="Times New Roman" pitchFamily="18" charset="0"/>
                          <a:cs typeface="Times New Roman" pitchFamily="18" charset="0"/>
                        </a:rPr>
                        <a:t>mg/l</a:t>
                      </a:r>
                      <a:endParaRPr lang="it-IT" sz="1800"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indent="203835" algn="ctr">
                        <a:lnSpc>
                          <a:spcPct val="150000"/>
                        </a:lnSpc>
                        <a:spcAft>
                          <a:spcPts val="0"/>
                        </a:spcAft>
                      </a:pPr>
                      <a:r>
                        <a:rPr lang="it-IT" sz="1800" b="1" kern="50" dirty="0" err="1">
                          <a:latin typeface="Times New Roman" pitchFamily="18" charset="0"/>
                          <a:cs typeface="Times New Roman" pitchFamily="18" charset="0"/>
                        </a:rPr>
                        <a:t>K</a:t>
                      </a:r>
                      <a:r>
                        <a:rPr lang="it-IT" sz="1800" b="1" kern="50" baseline="30000" dirty="0" err="1">
                          <a:latin typeface="Times New Roman" pitchFamily="18" charset="0"/>
                          <a:cs typeface="Times New Roman" pitchFamily="18" charset="0"/>
                        </a:rPr>
                        <a:t>+</a:t>
                      </a:r>
                      <a:endParaRPr lang="it-IT" sz="1800" b="1" kern="50" dirty="0">
                        <a:latin typeface="Times New Roman" pitchFamily="18" charset="0"/>
                        <a:cs typeface="Times New Roman" pitchFamily="18" charset="0"/>
                      </a:endParaRPr>
                    </a:p>
                    <a:p>
                      <a:pPr indent="203835" algn="ctr">
                        <a:lnSpc>
                          <a:spcPct val="150000"/>
                        </a:lnSpc>
                        <a:spcAft>
                          <a:spcPts val="0"/>
                        </a:spcAft>
                      </a:pPr>
                      <a:r>
                        <a:rPr lang="it-IT" sz="1800" kern="50" dirty="0">
                          <a:latin typeface="Times New Roman" pitchFamily="18" charset="0"/>
                          <a:cs typeface="Times New Roman" pitchFamily="18" charset="0"/>
                        </a:rPr>
                        <a:t>mg/l</a:t>
                      </a:r>
                      <a:endParaRPr lang="it-IT" sz="1800"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indent="203835" algn="ctr">
                        <a:lnSpc>
                          <a:spcPct val="150000"/>
                        </a:lnSpc>
                        <a:spcAft>
                          <a:spcPts val="0"/>
                        </a:spcAft>
                      </a:pPr>
                      <a:r>
                        <a:rPr lang="it-IT" sz="1800" b="1" kern="50" dirty="0">
                          <a:latin typeface="Times New Roman" pitchFamily="18" charset="0"/>
                          <a:cs typeface="Times New Roman" pitchFamily="18" charset="0"/>
                        </a:rPr>
                        <a:t>Mg</a:t>
                      </a:r>
                      <a:r>
                        <a:rPr lang="it-IT" sz="1800" b="1" kern="50" baseline="30000" dirty="0">
                          <a:latin typeface="Times New Roman" pitchFamily="18" charset="0"/>
                          <a:cs typeface="Times New Roman" pitchFamily="18" charset="0"/>
                        </a:rPr>
                        <a:t>++</a:t>
                      </a:r>
                      <a:endParaRPr lang="it-IT" sz="1800" b="1" kern="50" dirty="0">
                        <a:latin typeface="Times New Roman" pitchFamily="18" charset="0"/>
                        <a:cs typeface="Times New Roman" pitchFamily="18" charset="0"/>
                      </a:endParaRPr>
                    </a:p>
                    <a:p>
                      <a:pPr indent="203835" algn="ctr">
                        <a:lnSpc>
                          <a:spcPct val="150000"/>
                        </a:lnSpc>
                        <a:spcAft>
                          <a:spcPts val="0"/>
                        </a:spcAft>
                      </a:pPr>
                      <a:r>
                        <a:rPr lang="it-IT" sz="1800" kern="50" dirty="0">
                          <a:latin typeface="Times New Roman" pitchFamily="18" charset="0"/>
                          <a:cs typeface="Times New Roman" pitchFamily="18" charset="0"/>
                        </a:rPr>
                        <a:t>mg/l</a:t>
                      </a:r>
                      <a:endParaRPr lang="it-IT" sz="1800" kern="50" dirty="0">
                        <a:latin typeface="Times New Roman" pitchFamily="18" charset="0"/>
                        <a:ea typeface="SimSun"/>
                        <a:cs typeface="Times New Roman" pitchFamily="18" charset="0"/>
                      </a:endParaRPr>
                    </a:p>
                  </a:txBody>
                  <a:tcPr marL="66812" marR="66812" marT="0" marB="0">
                    <a:lnT w="12700" cap="flat" cmpd="sng" algn="ctr">
                      <a:solidFill>
                        <a:schemeClr val="tx1"/>
                      </a:solidFill>
                      <a:prstDash val="solid"/>
                      <a:round/>
                      <a:headEnd type="none" w="med" len="med"/>
                      <a:tailEnd type="none" w="med" len="med"/>
                    </a:lnT>
                    <a:solidFill>
                      <a:srgbClr val="00FF99"/>
                    </a:solidFill>
                  </a:tcPr>
                </a:tc>
                <a:tc>
                  <a:txBody>
                    <a:bodyPr/>
                    <a:lstStyle/>
                    <a:p>
                      <a:pPr indent="203835" algn="ctr">
                        <a:lnSpc>
                          <a:spcPct val="150000"/>
                        </a:lnSpc>
                        <a:spcAft>
                          <a:spcPts val="0"/>
                        </a:spcAft>
                      </a:pPr>
                      <a:r>
                        <a:rPr lang="it-IT" sz="1800" b="1" kern="50" dirty="0">
                          <a:latin typeface="Times New Roman" pitchFamily="18" charset="0"/>
                          <a:cs typeface="Times New Roman" pitchFamily="18" charset="0"/>
                        </a:rPr>
                        <a:t>Ca</a:t>
                      </a:r>
                      <a:r>
                        <a:rPr lang="it-IT" sz="1800" b="1" kern="50" baseline="30000" dirty="0">
                          <a:latin typeface="Times New Roman" pitchFamily="18" charset="0"/>
                          <a:cs typeface="Times New Roman" pitchFamily="18" charset="0"/>
                        </a:rPr>
                        <a:t>++</a:t>
                      </a:r>
                      <a:endParaRPr lang="it-IT" sz="1800" b="1" kern="50" dirty="0">
                        <a:latin typeface="Times New Roman" pitchFamily="18" charset="0"/>
                        <a:cs typeface="Times New Roman" pitchFamily="18" charset="0"/>
                      </a:endParaRPr>
                    </a:p>
                    <a:p>
                      <a:pPr indent="203835" algn="ctr">
                        <a:lnSpc>
                          <a:spcPct val="150000"/>
                        </a:lnSpc>
                        <a:spcAft>
                          <a:spcPts val="0"/>
                        </a:spcAft>
                      </a:pPr>
                      <a:r>
                        <a:rPr lang="it-IT" sz="1800" kern="50" dirty="0">
                          <a:latin typeface="Times New Roman" pitchFamily="18" charset="0"/>
                          <a:cs typeface="Times New Roman" pitchFamily="18" charset="0"/>
                        </a:rPr>
                        <a:t>mg/l</a:t>
                      </a:r>
                      <a:endParaRPr lang="it-IT" sz="1800" kern="50" dirty="0">
                        <a:latin typeface="Times New Roman" pitchFamily="18" charset="0"/>
                        <a:ea typeface="SimSun"/>
                        <a:cs typeface="Times New Roman" pitchFamily="18" charset="0"/>
                      </a:endParaRPr>
                    </a:p>
                  </a:txBody>
                  <a:tcPr marL="66812" marR="6681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FF99"/>
                    </a:solidFill>
                  </a:tcPr>
                </a:tc>
              </a:tr>
              <a:tr h="414905">
                <a:tc>
                  <a:txBody>
                    <a:bodyPr/>
                    <a:lstStyle/>
                    <a:p>
                      <a:pPr algn="ctr">
                        <a:lnSpc>
                          <a:spcPct val="150000"/>
                        </a:lnSpc>
                        <a:spcAft>
                          <a:spcPts val="0"/>
                        </a:spcAft>
                      </a:pPr>
                      <a:r>
                        <a:rPr lang="it-IT" sz="2000" kern="50" dirty="0">
                          <a:latin typeface="Times New Roman" pitchFamily="18" charset="0"/>
                          <a:cs typeface="Times New Roman" pitchFamily="18" charset="0"/>
                        </a:rPr>
                        <a:t>A</a:t>
                      </a:r>
                      <a:endParaRPr lang="it-IT" sz="2000" kern="50" dirty="0">
                        <a:latin typeface="Times New Roman" pitchFamily="18" charset="0"/>
                        <a:ea typeface="SimSun"/>
                        <a:cs typeface="Times New Roman" pitchFamily="18" charset="0"/>
                      </a:endParaRPr>
                    </a:p>
                  </a:txBody>
                  <a:tcPr marL="66812" marR="66812" marT="0" marB="0">
                    <a:lnL w="12700" cap="flat" cmpd="sng" algn="ctr">
                      <a:solidFill>
                        <a:schemeClr val="tx1"/>
                      </a:solidFill>
                      <a:prstDash val="solid"/>
                      <a:round/>
                      <a:headEnd type="none" w="med" len="med"/>
                      <a:tailEnd type="none" w="med" len="med"/>
                    </a:lnL>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6.5</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95</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1107 </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16</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3.2</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4.6</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lnR w="12700" cap="flat" cmpd="sng" algn="ctr">
                      <a:solidFill>
                        <a:schemeClr val="tx1"/>
                      </a:solidFill>
                      <a:prstDash val="solid"/>
                      <a:round/>
                      <a:headEnd type="none" w="med" len="med"/>
                      <a:tailEnd type="none" w="med" len="med"/>
                    </a:lnR>
                    <a:solidFill>
                      <a:srgbClr val="00FF99"/>
                    </a:solidFill>
                  </a:tcPr>
                </a:tc>
              </a:tr>
              <a:tr h="414905">
                <a:tc>
                  <a:txBody>
                    <a:bodyPr/>
                    <a:lstStyle/>
                    <a:p>
                      <a:pPr algn="ctr">
                        <a:lnSpc>
                          <a:spcPct val="150000"/>
                        </a:lnSpc>
                        <a:spcAft>
                          <a:spcPts val="0"/>
                        </a:spcAft>
                      </a:pPr>
                      <a:r>
                        <a:rPr lang="it-IT" sz="2000" kern="50">
                          <a:latin typeface="Times New Roman" pitchFamily="18" charset="0"/>
                          <a:cs typeface="Times New Roman" pitchFamily="18" charset="0"/>
                        </a:rPr>
                        <a:t>B</a:t>
                      </a:r>
                      <a:endParaRPr lang="it-IT" sz="2000" kern="50">
                        <a:latin typeface="Times New Roman" pitchFamily="18" charset="0"/>
                        <a:ea typeface="SimSun"/>
                        <a:cs typeface="Times New Roman" pitchFamily="18" charset="0"/>
                      </a:endParaRPr>
                    </a:p>
                  </a:txBody>
                  <a:tcPr marL="66812" marR="66812" marT="0" marB="0">
                    <a:lnL w="12700" cap="flat" cmpd="sng" algn="ctr">
                      <a:solidFill>
                        <a:schemeClr val="tx1"/>
                      </a:solidFill>
                      <a:prstDash val="solid"/>
                      <a:round/>
                      <a:headEnd type="none" w="med" len="med"/>
                      <a:tailEnd type="none" w="med" len="med"/>
                    </a:lnL>
                    <a:solidFill>
                      <a:srgbClr val="00FF99"/>
                    </a:solidFill>
                  </a:tcPr>
                </a:tc>
                <a:tc>
                  <a:txBody>
                    <a:bodyPr/>
                    <a:lstStyle/>
                    <a:p>
                      <a:pPr algn="ctr">
                        <a:lnSpc>
                          <a:spcPct val="150000"/>
                        </a:lnSpc>
                        <a:spcAft>
                          <a:spcPts val="0"/>
                        </a:spcAft>
                      </a:pPr>
                      <a:r>
                        <a:rPr lang="it-IT" sz="2800" b="1" kern="50">
                          <a:latin typeface="Times New Roman" pitchFamily="18" charset="0"/>
                          <a:cs typeface="Times New Roman" pitchFamily="18" charset="0"/>
                        </a:rPr>
                        <a:t>6.8</a:t>
                      </a:r>
                      <a:endParaRPr lang="it-IT" sz="2800" b="1" kern="5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a:latin typeface="Times New Roman" pitchFamily="18" charset="0"/>
                          <a:cs typeface="Times New Roman" pitchFamily="18" charset="0"/>
                        </a:rPr>
                        <a:t>106</a:t>
                      </a:r>
                      <a:endParaRPr lang="it-IT" sz="2800" b="1" kern="5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738</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26</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0.6</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4.0</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3.1</a:t>
                      </a:r>
                      <a:endParaRPr lang="it-IT" sz="2800" b="1" kern="50" dirty="0">
                        <a:latin typeface="Times New Roman" pitchFamily="18" charset="0"/>
                        <a:ea typeface="SimSun"/>
                        <a:cs typeface="Times New Roman" pitchFamily="18" charset="0"/>
                      </a:endParaRPr>
                    </a:p>
                  </a:txBody>
                  <a:tcPr marL="66812" marR="66812" marT="0" marB="0">
                    <a:solidFill>
                      <a:srgbClr val="00FF99"/>
                    </a:solidFill>
                  </a:tcPr>
                </a:tc>
                <a:tc>
                  <a:txBody>
                    <a:bodyPr/>
                    <a:lstStyle/>
                    <a:p>
                      <a:pPr algn="ctr">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lnR w="12700" cap="flat" cmpd="sng" algn="ctr">
                      <a:solidFill>
                        <a:schemeClr val="tx1"/>
                      </a:solidFill>
                      <a:prstDash val="solid"/>
                      <a:round/>
                      <a:headEnd type="none" w="med" len="med"/>
                      <a:tailEnd type="none" w="med" len="med"/>
                    </a:lnR>
                    <a:solidFill>
                      <a:srgbClr val="00FF99"/>
                    </a:solidFill>
                  </a:tcPr>
                </a:tc>
              </a:tr>
              <a:tr h="414905">
                <a:tc>
                  <a:txBody>
                    <a:bodyPr/>
                    <a:lstStyle/>
                    <a:p>
                      <a:pPr algn="ctr">
                        <a:lnSpc>
                          <a:spcPct val="150000"/>
                        </a:lnSpc>
                        <a:spcAft>
                          <a:spcPts val="0"/>
                        </a:spcAft>
                      </a:pPr>
                      <a:r>
                        <a:rPr lang="it-IT" sz="2000" kern="50">
                          <a:latin typeface="Times New Roman" pitchFamily="18" charset="0"/>
                          <a:cs typeface="Times New Roman" pitchFamily="18" charset="0"/>
                        </a:rPr>
                        <a:t>C</a:t>
                      </a:r>
                      <a:endParaRPr lang="it-IT" sz="2000" kern="50">
                        <a:latin typeface="Times New Roman" pitchFamily="18" charset="0"/>
                        <a:ea typeface="SimSun"/>
                        <a:cs typeface="Times New Roman" pitchFamily="18" charset="0"/>
                      </a:endParaRPr>
                    </a:p>
                  </a:txBody>
                  <a:tcPr marL="66812" marR="6681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7.5</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lnSpc>
                          <a:spcPct val="150000"/>
                        </a:lnSpc>
                        <a:spcAft>
                          <a:spcPts val="0"/>
                        </a:spcAft>
                      </a:pPr>
                      <a:r>
                        <a:rPr lang="it-IT" sz="2800" b="1" kern="50" dirty="0">
                          <a:latin typeface="Times New Roman" pitchFamily="18" charset="0"/>
                          <a:cs typeface="Times New Roman" pitchFamily="18" charset="0"/>
                        </a:rPr>
                        <a:t>148</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lnSpc>
                          <a:spcPct val="150000"/>
                        </a:lnSpc>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spcAft>
                          <a:spcPts val="0"/>
                        </a:spcAft>
                      </a:pPr>
                      <a:r>
                        <a:rPr lang="it-IT" sz="2800" b="1" kern="50" dirty="0" err="1" smtClean="0">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nchor="ctr">
                    <a:lnB w="12700" cap="flat" cmpd="sng" algn="ctr">
                      <a:solidFill>
                        <a:schemeClr val="tx1"/>
                      </a:solidFill>
                      <a:prstDash val="solid"/>
                      <a:round/>
                      <a:headEnd type="none" w="med" len="med"/>
                      <a:tailEnd type="none" w="med" len="med"/>
                    </a:lnB>
                    <a:solidFill>
                      <a:srgbClr val="00FF99"/>
                    </a:solidFill>
                  </a:tcPr>
                </a:tc>
                <a:tc>
                  <a:txBody>
                    <a:bodyPr/>
                    <a:lstStyle/>
                    <a:p>
                      <a:pPr algn="ctr">
                        <a:spcAft>
                          <a:spcPts val="0"/>
                        </a:spcAft>
                      </a:pPr>
                      <a:r>
                        <a:rPr lang="it-IT" sz="2800" b="1" kern="50" dirty="0" err="1">
                          <a:latin typeface="Times New Roman" pitchFamily="18" charset="0"/>
                          <a:cs typeface="Times New Roman" pitchFamily="18" charset="0"/>
                        </a:rPr>
                        <a:t>nd</a:t>
                      </a:r>
                      <a:endParaRPr lang="it-IT" sz="2800" b="1" kern="50" dirty="0">
                        <a:latin typeface="Times New Roman" pitchFamily="18" charset="0"/>
                        <a:ea typeface="SimSun"/>
                        <a:cs typeface="Times New Roman" pitchFamily="18" charset="0"/>
                      </a:endParaRPr>
                    </a:p>
                  </a:txBody>
                  <a:tcPr marL="66812" marR="6681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99"/>
                    </a:solidFill>
                  </a:tcPr>
                </a:tc>
              </a:tr>
            </a:tbl>
          </a:graphicData>
        </a:graphic>
      </p:graphicFrame>
      <p:sp>
        <p:nvSpPr>
          <p:cNvPr id="3" name="CasellaDiTesto 2"/>
          <p:cNvSpPr txBox="1"/>
          <p:nvPr/>
        </p:nvSpPr>
        <p:spPr>
          <a:xfrm>
            <a:off x="683568" y="692696"/>
            <a:ext cx="7452320" cy="1754326"/>
          </a:xfrm>
          <a:prstGeom prst="rect">
            <a:avLst/>
          </a:prstGeom>
          <a:solidFill>
            <a:srgbClr val="FFFF00"/>
          </a:solidFill>
          <a:ln w="57150">
            <a:solidFill>
              <a:srgbClr val="00B050"/>
            </a:solidFill>
          </a:ln>
        </p:spPr>
        <p:txBody>
          <a:bodyPr wrap="square" rtlCol="0">
            <a:spAutoFit/>
          </a:bodyPr>
          <a:lstStyle/>
          <a:p>
            <a:pPr>
              <a:lnSpc>
                <a:spcPct val="150000"/>
              </a:lnSpc>
            </a:pPr>
            <a:r>
              <a:rPr lang="it-IT" sz="2400" dirty="0" err="1" smtClean="0">
                <a:latin typeface="Times New Roman" pitchFamily="18" charset="0"/>
                <a:cs typeface="Times New Roman" pitchFamily="18" charset="0"/>
              </a:rPr>
              <a:t>Chemical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characteristics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of</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sulfur-bentonite</a:t>
            </a:r>
            <a:r>
              <a:rPr lang="it-IT" sz="2400" dirty="0" smtClean="0">
                <a:latin typeface="Times New Roman" pitchFamily="18" charset="0"/>
                <a:cs typeface="Times New Roman" pitchFamily="18" charset="0"/>
              </a:rPr>
              <a:t> + </a:t>
            </a:r>
            <a:r>
              <a:rPr lang="it-IT" sz="2400" dirty="0" err="1" smtClean="0">
                <a:latin typeface="Times New Roman" pitchFamily="18" charset="0"/>
                <a:cs typeface="Times New Roman" pitchFamily="18" charset="0"/>
              </a:rPr>
              <a:t>orange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waste</a:t>
            </a:r>
            <a:r>
              <a:rPr lang="it-IT" sz="2400" dirty="0" smtClean="0">
                <a:latin typeface="Times New Roman" pitchFamily="18" charset="0"/>
                <a:cs typeface="Times New Roman" pitchFamily="18" charset="0"/>
              </a:rPr>
              <a:t> “A”, </a:t>
            </a:r>
            <a:r>
              <a:rPr lang="it-IT" sz="2400" dirty="0" err="1" smtClean="0">
                <a:latin typeface="Times New Roman" pitchFamily="18" charset="0"/>
                <a:cs typeface="Times New Roman" pitchFamily="18" charset="0"/>
              </a:rPr>
              <a:t>sulfur-bentonite</a:t>
            </a:r>
            <a:r>
              <a:rPr lang="it-IT" sz="2400" dirty="0" smtClean="0">
                <a:latin typeface="Times New Roman" pitchFamily="18" charset="0"/>
                <a:cs typeface="Times New Roman" pitchFamily="18" charset="0"/>
              </a:rPr>
              <a:t> + olive </a:t>
            </a:r>
            <a:r>
              <a:rPr lang="it-IT" sz="2400" dirty="0" err="1" smtClean="0">
                <a:latin typeface="Times New Roman" pitchFamily="18" charset="0"/>
                <a:cs typeface="Times New Roman" pitchFamily="18" charset="0"/>
              </a:rPr>
              <a:t>waste</a:t>
            </a:r>
            <a:r>
              <a:rPr lang="it-IT" sz="2400" dirty="0" smtClean="0">
                <a:latin typeface="Times New Roman" pitchFamily="18" charset="0"/>
                <a:cs typeface="Times New Roman" pitchFamily="18" charset="0"/>
              </a:rPr>
              <a:t> “B” and  </a:t>
            </a:r>
            <a:r>
              <a:rPr lang="it-IT" sz="2400" dirty="0" err="1" smtClean="0">
                <a:latin typeface="Times New Roman" pitchFamily="18" charset="0"/>
                <a:cs typeface="Times New Roman" pitchFamily="18" charset="0"/>
              </a:rPr>
              <a:t>sulfur-bentonite</a:t>
            </a:r>
            <a:r>
              <a:rPr lang="it-IT" sz="2400" dirty="0" smtClean="0">
                <a:latin typeface="Times New Roman" pitchFamily="18" charset="0"/>
                <a:cs typeface="Times New Roman" pitchFamily="18" charset="0"/>
              </a:rPr>
              <a:t> “C”</a:t>
            </a:r>
            <a:endParaRPr lang="it-IT" sz="2400" dirty="0">
              <a:latin typeface="Times New Roman" pitchFamily="18" charset="0"/>
              <a:cs typeface="Times New Roman" pitchFamily="18" charset="0"/>
            </a:endParaRPr>
          </a:p>
        </p:txBody>
      </p:sp>
      <p:sp>
        <p:nvSpPr>
          <p:cNvPr id="2050" name="AutoShape 2" descr="Risultati immagini per zolfo bentonite pastigl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285720" y="4071942"/>
            <a:ext cx="864399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data:image/jpeg;base64,/9j/4AAQSkZJRgABAQAAAQABAAD/2wCEAAkGBxQQDxQUDxQWFBUUGBQaFRQVGBgUFBUVFRcWFhUXFBUYHCggGBolHBcYIjEhJSkrLy4vIx82ODMsNygtLysBCgoKDg0OGxAQGy8mICYsMiwvLCwwLywvLCwtMDQsLywvLCwsLy8sLywsLy8tLDQsLCwsLCwsLCwsLCwsLCwsLP/AABEIAMUBAAMBEQACEQEDEQH/xAAbAAEAAwEBAQEAAAAAAAAAAAAAAQQFAwIGB//EAE4QAAICAQMCBAMFAwYJCQkBAAECAxEABBIhBTETIkFRBjJhFCNxgZFCUqEVM2JydLEHJDVzgpKyweElJjQ2Q7O0wvBTVIOEk8PR0vEW/8QAGgEBAAMBAQEAAAAAAAAAAAAAAAIDBAUBBv/EAEQRAAIBAgQCBwUGAggFBQAAAAABAgMRBBIhMUFREyJhcZGh8AWBscHRFDIzcuHxI1IVNDVCgqKywgYkJZLSQ1NiY4P/2gAMAwEAAhEDEQA/AP13PD0YAOAMAYBGATgDAGAMAYAOAMAYAwBeAMAYAOAMAYBGATgDAGAMAYAOAMAYAwBeAMAYAwBgDAGAMAYAwBgDAGAMAYAwBgDAGAMAYAwBgDAGAMAYAwBgDAGAMAYAwCcAjAF4BN4AvAF4AvAF4AvAF4AwBgDAIwCcAjAJwCMAnAF4AvAF4AvAF4AvAF4AwBgDAIwCcAYBGAMAXgDAGALwBgDAJwBgEYBOARgE4AwBgDAGAMAYAwBgEYAwBgDAGAMAYAwBgDAGAMAYAwBgE4AwBgE1gDAIwBgDAGATgCsAYAwBgDAIwBgEYAwBgE4BGAMAYAwBgDAGATgEYBOAMAYAwDOk6sE1DxsKCRCUvfoWK1VfTLHC1PpO2xVCo5V+hS4XPP8A/oIKJ3Hj2Vj2APoO/I4yjOjb9lq8vM8a3ryJC0kYLhSg9VB3OY7BrnkHLqMelllXqxkxblh4ZmuXnb6mxkCZx1WpEa7nuv6Ksx/RQTnqTbsiMpKKuzhp+qRSSmJHBcKrFexpr9D6iuR3Fi+4z1wkldrQ8VSLdkyI+qxssbAtUqq6Ha9bWFgsapePes9cJJtcjxVIuz5nmDrELx+Ijhl3rHY587yCNRQ92ZefYg9sOnJOzXb8wqsWrp9hoZAsPhepdfmAlUlCo+2cFe6xsERTz9SSfX6ZmlUlr7zt0cHSbi1e/V48Xq3sTqetzyeRiouTZwptTE4XcTdfPG9D1F+2HNs8hhKUOtbhffmvo16ZK/FM5o+SiIWrb6SSeERd/nf5Z70kjz7BS214+Sv+ho/D/WZZpxHKVI8OckhSvminEa83XKnt+B9clTm27Pt+JRi8LTp088ecePON/ifTZcc0YAwCMAYAwBgDAIwBgDAGAMAYBNYAwCawBgFXquoMWnlkXuiOw/FVJGTpRU5qL4sqrzcKcpLgmz5HTTyRvNLK4lf7EsgJUAeY2FIHBAOb5xhOMYJWWexyqdSpTlKo3d9GmepuqaiLT6kNJudI9NIkm1VI8UruWqojmsRo0pTg0tG2rdx7LEVoU5pyu0otPvI6jqJfB1UMz+IYpNIQ+0LYlKtVD2xThBShOKtdS8jyrUqOFSnN3s4695b1HVZik0iPSyahIIeAQig7WkHvZvvlcaME4xa2jd/GxbLEVHGUk95KK7ODZBnaXTvHN968WpaJW2KS+1SQdu1gDW70yM4RjJSjonG5ZSqSnCUZ6tSavzMvREvqUEauVI3gKzx/dMIBamN+GKgkLtXir4yb0hr3e/URd5ad/uO+njUafSUpZhptOT5QxuUMIxuZCRbAgDcK+meSbzy72extkj3Ip6FDIpsSbPtGkXdvkXzCTRKOBIwZSC9NZ5AqsnJpeD5dpCN34r5H3Wg6mkzuqXcZprr3ZeKP9E/wzA4tHWlBxSbMz4k0MEUJneNKjLEqdqo5lIVg5I9d355BUoyZswdStOoqUW9ePFW108DuNDpArB/CfYXLs5UlTM7O24/s2zE550a5FfS4ltZbq9rWvw0Vu6x46ouniRyscTOvhkoNoblkVWIHIrgg/QZJU0+BKh005JNtLXX3O6+pw6UNPp5njQIPBjX74ld7eLLMXjsADhoz5R+FCs8jSUdidfp6tNTk31ntw0Ss/B7mxD1GNjQdbJoAkAsQqudo9eGU/nkrMxyozirtafrb5HqTXRqHJdPu/nth5Sewb2v64sxGlNtWT1203K3TerpJBHI7IjPEkjIWHlVgDZv9kX3xZllbDThUlBJtJ2vbcmDqqEt4jxKNxEZEineu1Gv6Hzdvaj657lYlh56ZU3pro9Hr9C9FIHUMpBB5BBsEe4PrkShpxdnuesHgrAIwBgDAIwBgDAJwBgHPVOVjYqNzBWIX3IFgfnnqJRSbSZnHq0gHOnk9AT2FnaOBRPcn9MllXMvVCLf30ez1WT/3eT0/Q/l37cfj7YyrmR6GP86OPU9SZdDqS0bR1FJw3c/d3f6kj8ssoq1WPejJj4KNGaTv1WYqaows0i0SnT4SL7XfFjNTgppRfGbOUqjptzXCmjO18DJFrfEcyM0OlZmPuzqaA9AOwGX05Jyp2VleRRVi4xq5nd5YvzLXWxb9Q9Lfp/I/AZXSelP/ABE66vKt3wPUig9PihYUYtUsUlcch2tgfSwwN++eJ2rOa4xuvAk0nho03wmk/Ev9PTSqkqPujWPUvy0jWzooBbcKI4bteZsRUmnGTe8eXA1YfoYqUdrSe73aLJTTxoHg3Kq3GoiIUKWAZmG79qgBZyqE5T0+Jc5U4q8e7Q4ldH5FdWIjURbWLlQkG/buF03ZjZvKPttm9eL9eRuXs9tJ24L15nvqqRwOF2ytbLNw1JuiKeGGH7qmNKUe3rzipinB2twPaOCVRXvxRW6XrEiE0yI9ll3An9li7iqHfmuf/wC+0Krr6bFmOTopX1LPVNeNT06diu0A1R54DoQf45c4ZJpHns2o5V4tc38D5ySAF9SWZAfFlKKVNOU1jFUkbn5qKg1xYOTvsdxTaUEk/uq75XgtUuzd8yu4BMjQnjb9yrAlyPC6eV8V77AbOK77sd5YrpRjPn1mtt6my8fI6wBfGiu9p0innudT4esJ3f0uZyfrnnBkZX6OXPP/AJLx2/y+40vhhQdYvY145HrR8DpwsfxyM9jNjbrDv3f6qhRWMeNIWKHdqeV2/sjXS8yEmibuuO1ZNF7k8kbX0jz/APrWxmKv+LuSRxp1AFEuf8QiJ818J61XfPeRpb/ipW/ve78R8OfyNLqcK/aZhtFCWShQoefpY4HpwazxPbuM1CUlRg7/AN1fCobnTerjTaSIeGWDSTjg7QoE8gH+7jIuF2c+th3WrS1tZR/0o+j10W5D5itWbU7ewPc+2Z5q6OfTlaS0ufMdH1sjzxBpQwJIIuQchC1c9zRUi+Dz6jMVKcnJJv48jp4ilCNOTUbP3cz645vOSRgDAIwCcAYBU6rO8cJaMbmBX0LUCyhm2jltqktQ5NVkZNpaFtGEZzSk9P00XvehlajqM6HctyRg15Ym3OPAkk3Lz33qq163XrkHJr12GmFGlJWej79F1kvhqNN1OZqD+X+cphG5EhVqVQeNvB7+vccA4UpCdCktY67cVp9fkVdTrtRKgLq0aGmACSbj90SquEIbzMCa4q1U8545SZbGlRhKyd3tuue6vpovrsXY+qzBmLpQAk3R7WGwKVCHxflbcCTX/wCpySk7mTEQp06TnF324rW++nC3rdHGX4nRwymMlCdhuuQwA7X7nt7XnqqWd0cl4qMk01psceiwabxXiSNwXQxuWYspXzEgWb/Z/LjNEsXUm1d7O5XQpUFJwUXqre4yfhWOPU/yhE8YCxlU4ZyWVGkK7izH/wBmO1ZCGPrTk27dXbQ7WN9h4bD06eW76RK93ys9PE7/AA3q112i1GonjG95Y1ZYywB8IR+GRZNUX5xhcTUqKPC1/Pcj7a9l0MHVajd3UW/c7I1I/AnlkRo2+/ZN/mNb0RmDLXY0ByPzzTepCKae23vOQlSqSlFr71r96RbfRaSICF9q1b0zEE7jyxYnk+X+AzLVqdJK83qbaeBjktGN1fzOGsaILs08kI5DNucdyu0UTf0xSnCLd2KmDq5bQj62KPxV1JNMNMYYoZBPJtZiu4GyLZSp72xzLWcY2slqzt+z8NKuqinJrJG5q/EutaN4gpUDzuxa6+7aIAEjsv3lnv2y6bsfO4io4yil2vwt9TFbrszNHe0feBR5StNtVNzi/luWyvptyOZmd4ibtfmvp8zVXVl9ZJp2RWiYsHDC73Rk82f6FUB2J7VzJSeaxqp1pxr2iU9brNJLDMBEFMwAY+GlsRwpbnkgj8uDlaxiWup3acMRCcet93bV6c/E1oF00gaQpGCQFZmVQxVNrAH3Apf0GXQqOa0Mk5VoWhmdt93xO66XTbgAsW5juFBbJUlr/EGVj/pH3yepB1att36/ZeBj61W00m3R6VQB2dI/l8RfP2FfsR/jQy2EYyV5MzYjF4ibs23tvrz+Fzpo4hJG5m0iK0rL4ilLL7RuBex5iDfPbMeNrToZei61/wB+Bfh8TWkk3JrLtrtc0NN02Jid0EY8gj+Qfzf7nI+Xtx2yvDV6tS+dW29alkq9RbTe99+PPvOc/TSdUD4URhKsZCVXeZSyEH3/AOzT/VX2zReWbsM/T11NJS6tvr9X4s4dc6EZBEIFRQhYm/LW5gx2gCrJLE5bCdr3NlDE5XJzbdzQ63MqRW4Yi+ArbDdGrbcOMzVWlHUpw8ZSnaNver/JmB0edDNHUQQtfPilv2Se27zZmpSjmWnmbsRCXRyvK/u7e4+tObjlkYBGAMAYAwCbwCv1HUmKJnAvbzXPPp/vyFSWWLZZSgpzUTH1fXJFWBlCgS3YN9wwFD8jkY1G4pmbFydGplWxyk6fqfGd45kA3vXmryli20jYfoPX1oi8tWIotWvtp7zdmhlSaOvVTrDM32cr4Z2beVvii3fkftfpnsatHRN6ltFYfIs+/r9DM6hPqEZVmMgO3/sg7A/eSAbtkii9oXnknNMIxa08zl4yUFU/h3tZePHkfQdG1H+JrJbSECQ23zkqzWp5PatvcnjnKKuknoToLOkr78T4P/B31EnUa1fDI8cPIT6R7TIdrcdzv/gc52Hl1pdp9b7aw+WjReZdWy79tV4FH4N+Lk0WkMTxyMGkZmkSqTciKKvu3lJrjPKFdQjZo0e0/ZU8VXzxklponu7fI+3+IOqR6TTLM80zrIV8NU2W+5bFHbwtCyT/AMM2zrRhHNY+dweCqYms6UUk1vfgUek6/T9WdldZYpo0razc7SfmHuQSLseoymM41W1szTicNX9nxUk1KLe658j5pPifSFSTpZ64DVICApqua7kjtx+OUdNC2zOq/ZWJTt0kb8NDW+NvD8HpphNxtKGQnvtcq3P65Ova0LczL7KU1PEKe6i0/dofQ9W6tE3UItI0HiuVLbyeI1YMWsVzwl/6uXSqLOoWOPH2aqmFeJm1ZOyXPY5fFU0HT9Osp04kBfbQO0jehs2b9EA/TFWSpxvYrwHsuGLqdErLS5HUuqxaXVaYCIyyatiRISAUEjIo7DkAH9Afc4lUUZJW3LML7L6WFWte2S7149nkVOufGWn007RLpzKY68RlVQqevtzV/QXlc60Iytlub8J7Ir16SqOajfZNvU5/FWv0zaKHVhXaN7RVjKxkbwd261PIMdHLliFThmitCvCYGtPEyw7aUlz12/cjU+DpdbpgFkZ5xuUll2qQDVjbZ/IjJzxLTUbblcaE6uGq1bq0PMzekRbfs8m52abTax3LMTbAMLAPbM0eD5pnyVFWyyu9YyZo6LpRfRaJQZPClYSalt5FDw65a+F4HH0yUY3jHt3LYUb0qa1s9Xr2FPQu+rh6dDK7lXGs3UxDMYbEVkd6zxdZRT7SqDlVhSjJ75vLYu9PM6zaYSBvGGin8rcsXViEv3PAyUc11fexfDpFKKe+VlDSCXT+NGjP4jaAyyqWLMuo30T38rbTf6ZBXjfnbzKY56blFN3yXfeb3wjp2RJipY6eRIXgJbxCSYvvuCb+f0Nc5ZBWT5G3Axabt912a18e7UpdKpJ4mbdQPP3KijtYfs2VHb3o8djxjpaSi38D6av1qckrf9z5rnufTazWTI5EcG9R2beq2aFcH68Z1Ek1ucuEKbV5St7jppNTIzESRbBXDbg1/Sh9P9+GlwIzjBK8ZXLmRKyMAYBIwDzKWryVf14H8BldV1FH+Ha/boj1WvqZuomZ1ZJdi3Y5LoSAeNprnt6Zx3j6yvCrkTu93JXXZpr7jTGCTUo38mVtRFAkKGcsiRsQhAeuabmxbDynmqzoYFyrQ14PTRr42b77Iqq4d4ippq990WtUkKAGR9viXt3cXfPaspl7JpTb1fHz9xKM58FsUOoa3wJB4K7yN+7caAYfs9vXmiL5rsOcU8DSpVFON7q/rYxV8ZJdVJGT1aU6hkeSIi0obUaTtJIKNSKBwAa57nO1h3eHvMspudpNFiPXtGNEkchCsxBDeVj99tI2i6rlQL/HnEo3cro6WFinRbKHwD/O9U/zn/m1GcyhvP1zPoPbH4WG/L/4mH0sf83NV/n0/wBrTZVH+rvv+h0cR/bFP8vykbXUemTajR9J8FC4jETSVVKoWKibPsDlkoSlCFlyOfRxFKhiMV0jte6Xfdnfp7A/Es+0j+ao17hIbB+tjJR/Hfd9CFZP+h6d/wCb6mB8Nj/kLX/1h/dHWU0/wZHSxzf9KUO75ssdZP8Ayf0i/wB9f71z2f3KZXhl/wA3i+5mv8CL9q1us1x7MxjiP9Hg9j67BH+py2h1pyn7jD7W/wCXw1HCLlmff+9yPi/SMdBqwzBipiYAMCQFlpiRZI8rD/120420qWhy/wDh1yp49ZnvdeT/AEM3QznUdT6XfOzSxMf6wSQk/qFzEnmqQ7jvVIKjgsT2za81+p2+HxcnW75/nv8Aa1Oe096nrmRxulPB27P9pkaw/wDNyH+0N/8Adyt/1dd5upr/AKzP8n0PoPiYX1LpgHqn+7Lqn4sDkYRf9PxRS6Pq0caZFNtFpdYHXm1JDkA57B3t3M+Eozi8sVuoyuaE7r9j6Yk7bdO/89Z2qdqWgYj0v0yWmWN9i6TXRUlL7r3KHQ9SsMfTZZGCIo6h5jwoY7toP45GLtlfeU0ZKEaUnousX4dfLLJBM3882h1LChQ3biUofkMkpNtPsL1UnJxnxyN/Qz/h/VRwTGaD71l6eZJhuJLTeKrSBmN81WRg0ndciihOMJ5469S7776m38LOXbVx6RkENwvHYLopmjLSotMKAb09PbJRu7qLOh7PnDpJ/wAqs1Z8XvwfgaWj6CIHSRjGPD/dVwTwyjkyEfteo9vplXRRo/xJNWXrmdupi3Ui4K+vNr6I8SaAnvqOLuvN61t7t6HNX9J4ZLdcDj/Y6j/vHDVaSRp9kesAYgkR723UVG2lB7UpPGXxnFxzJaHSgstNNx05lr4Y1JuSN5TKy0SSbrij6n1yDnGT0Mv2inUlaC2N7PD0jAJvAPEiq4AaiDyAebr1/iMrq0oVY5Zq65CMmtUzGlVQzAhBRNAeF29O5u6z5WtGlCpKMoxVm9uj24bu9zdHM0mm/MzPiWLdpl29vEql2dzGeeDt9Pa/yu/oPYjh0csq4/8Ax7P5f3L8NJqq78uN+fiXOvaN5Y4DCjSUOSjIDVLVksAfXt29x69ODSbuY6clGUrsofFmpieVFBgZlVgyyuTs5AIOxuHB+t2MyzaucTGTg5pJq/aZWtWI+GqgGo93kVnS2mlJoqGaiQwINcfKQbOb8LdU/f69eJFZLJL1q/XwNvSaWV00nhqSinzNwlDxg1UxDhQARVfjffIzaUpXOrhZRVLVmZ8AfzvVP85/5tRnMobz9cz6H2x+Fhvy/wDiYnSv+req/wA+n+1psqj/AFd9/wBDo4j+2Kf5flI1+rdVli6d07T6Ztj6qOJd/YqNsa0D6ElxyOaByyc2qcYriYcNhaVTF4itVV1Bt257/Q4fCPSxpOtvCGL7ITbEVuLLEzGvQWT755RhkrOPYWe0cS8T7NjVateW3Yroo/DX+Qtf/WH90eQp/gyNGO/tSh3L4s9/EEW/pnSl7bjtv23UL/jiavTgjzBzyY3FS5JvwPo/8F+prTzadwBJp5WDAezE8n/SVx+Qy/DPquPJnL9uwvWjXX3ZxTXruscNTGJn16KUZmgnraTZI21YJ45rN2IjehY4Ps2ooY6MuTXxRhf4LyZdeGPaLTkD/WUD+BOcvDazvyR9l7eXR4bL/NO/kX/h3+c63/8AG/2tTkqW9T1zM+O/Dwfu/wBpj6v/AKuxf2lv7pcrf9XXebqf9sz/ACfQ+k+IP8qdL/qjLqn4sDlYL+oYotaGDwtYftuoicxI6jyhC3jHvL6FtvFAe356Y0Z3zPU+Xoez8Q2qstVqlZavv+BszdR0gQxt4e2MKQlKV+XeuxfU0QePfLOjdtjWsFNxUcmndtb4HLX67TR7tP4SMU2kRbUCW5WqB7Hz3de+SjRzJPgYZulFZMu3CysVE+JY2KuNOd+xAvybh4svhpGD6A1Zr+OWfZtdyPTxvfLr7uPApDq4jin8OALMF122RUQFY4pG2FwB2DFAQfYk5JYaOZctPMqVSMU7R162tltf9i7/AC8sckUcMPhBpAGQBQJC6SABaHbxdg3+tN7HIxw6s369WLelUWlFW19eZ40fxQJIoUkQu8iRc7lTezN4bEAdh4iuD6Dy/vZCvgo1FKMvu+mSpYrbn6RK9cjMgXwH5ZFa3AKFmarHe6Bseh4zE/Y1DWT+L4Fqxr2sdRuHVFFUoHowriI1YIs8fjXObIxUaSS2R1HleFb4/qa+h6YIpHfcWL2TwAASbNZUlZnLhSUJOV9y9npaRgFHq3SxqVUMxXaSePqCP9+eNXKqtJVEkzh07ov2di0bbiVC03AoG749f+OVzjNL+Ha/bt5HlGhGm7tkMptrQjk9hKRd3uWuAfwz56cZZpqcGteGdq975lbRX30OkrWVn8PAiTpC6mPbNuADk1x5jt27j4ikjgkemdb2U5QpyeW13xvd6LXXXs9x507pSvC23paaGTB8Qsr6mVYpGihjiAQug8qPqVeVRdCygFdzQ47Z1MnA2SwUXGnBySlJvWz4qLS27e4t6Xr6o4TbK2+aRWZ2VvDJmESj0OzewAAuhhwKJ4JyjnvFWiuG/Vv4235mf0z4jQaSMyxmZki80jUxZ0051Di25Jqufc564tbMuxHs3NXklZXeitwcsq8zQ0nXUhcRqkjBppFJJUiO5hEtDjyb2AAF0M8cW9WUywUpRzXStFaJb6X8bLXmzL6J0zUaTqGrTwy0Gp3usoFgEb2VeOx+8Io964zDCEoTkuDN2LxFDEYSlLNacLK3hr5eepkdN6VOOgaiIwyiRpkKxlGDkbtPyFqyPKf0OVxhLoGram6viqL9q06imsqjvdW2lxLfXekTnRdNlhiZpNKsZaKjvHljble/DRgEDnnJVKcskGlsUYTF0FicRTqStGd7Phx+TPfwvHqZesPqNTp3hDxHurbB5Ywo3kVdL27989pKbq5pKxHHyw0PZ8aFGopWl7+PApfD/Sp16NrY3hlWR2G1CjB24T5Vqz2PbIU4SVKSsaMZiaMvaNGcZpxS1d1ZbnbqvTJm0PS1WGQtG6+IoRiUFry4ry/nnsoSyQVtiuhiaKxOKk5KzTtrv3czUXRS6brpkjjdoNSnnZVJRHruxAoHcgPP75yzK41rpaMyOtTr+zFCUkpwei4ten5Gp1CGVtfHSyeFtAambwzfiXuUcXyP4fTNqtkZyoOKpvmfMf4ItIVfVE/smOO/QkGTdX6LnPwkbOR9B/xFVUo0lzTfjY59Q0Ws0ep1o0+nM8et3U6gtt37z6dqMjd6HbPHGcJSyq9yVGthMVRo9LUyunw52t9FsXdZ8Ky/yGmnC3MjeKUBF2Wa0B7EhW/MjJOjLocvEpp+06X9KOu31XpfstuUNMdZqdfopNRpXiWGlvY9UL3M9/L6cH+OQWeVSLa2NE1g8PhK8KVVSctf0XM+71PQIJJTJIhLNtvzMB5eAaB9s6KqSSsfORxVWMMkXoZUGi0skzoYJVdEDHeXW1jd4FK+fsRDY9wQfU5K8kty14iuorrLwXHXl2lsSRaiJJEhcCVYZQ4VA1NslAJvvwLq/XPVeL3ObWgoycbe9FbT/C8bL806UEUX4YNxv4iSDynkG/p9Mk67XIpjQT5r1uZfV9Pp4TKsn2paTWsSAlSR7Y5Zdhb5hcqgH95GBPvONWb1VuBojgFNaS308b9nYa+s+GI1LSq0hdSZFXy/ziqQpHkvvtNe4Hubgq8rZSuOFg5q74nzumikjC7dPPSLGdvNFom8QA/dWfMzn/SPsKsc77tevedBeyqC2q/D6+rmp0bpMTSBG8ZJFWKUhtlBVeWNF+UG/Kbsdq5JvITqytw5GSpgo031ZXV/1+Zs6jRousWXzbyAO/lFjb2r2+ucuvjJU6sKSWj4+81xqSdFw4Guc1mY84ArAJrAIkkCi2IA9zwMrqVYU45puy7T1RcnZGHIyFyQR8zckx2bsHubK858pUlQnVlOL/vPVuGvDi7tcr8DalJRSa4dppdII2Hb+8farofLt4r/AI52/ZLg6Usn8z5W2W1tLfO5nr3za8j46HRTpvDQSlS8CttAJZI9Tqp2Kc8qQUX0+bOy2tzsSq0pWamr2bV+DcYx5brV+49/yfJ9sQmFmJmlcWSAifa1k8RwGH7B8t3z6cZK6sR6eHQNKduql3vI1Zac9+wz4ulaiPQLF4TMQJK21f8AjOlK0bPJEhI/DbnjkmXyxdCeJdTOlt/ll81r4lyHTGTVIVj8Sp5iCD5UCatGZ2ph+yDXfkduM9b0KpVFGjJOVuqu93g0ltz320Po9R8Q7XZdg8rEcsQTRq6CEfxz2NC6vf14nyssVaTVvXge+p9KlklLRzFBRAALCrCj0Put/nmRxbe5OrRnKV1Kxny9OlM3hfaG3lFf9qtsbUeb7lmH4emMjte5F4arbNm5CLpU/isgncEbZGbzhWDllADXyw2cj22++Mjte559mqJXz8TZ6mCA7s21FXce5oLZbgfQZgxOHrVZvLK0bL9dDf0kIRzS4HqTTSVw/qfU+tV+lHITwuKypKpxfPs+GpJThyKM6vJMNktDcQF84vwxUg44HJHOdiE4qNnuc+alKfVfpblTrui1KaGQRThGHmaQlvLEoYvVKSOOwUXleIbkupodD2dOjhp58V1opXPXR/hX7LovAikp2bc8oBFtwKADA1QAq/78qhSyRypm3Fe0XiMR0so6JWS7PA5Q9PfR+d9QD5CqKzFQSpNEBib4a6rj65bRovNzRkxuNpum1FJPfgVepdVeWF18VSD4QOwsGp54UIvYhHlZga9/TNsqSjrb1Z9rMGBrSqVrNpqzfrRGb0iRhrNON70jxoAXYjY56nvDAmmvwo+TZ8oyEl1X65HXmlklp66pPxM/hw6h1eQSfaNQVCM3eKIbWPmAVEstXqa4JxT1aXYKKvKKdrWXr3nJLOrL225ZXUHcw8rdQ1qFSLojbxR7Z7wt62R6/u29bI69AFdK1CBm2hdFXma18TS6R32m7UFmY0O18Z5P76ff8zyr+LF9/wAWVIfKsyb5Sp2/dq7s0hTW66NEUlxs8kSAmwKXnJPh64InLg9PSRS1DGWKR5CXf7LqTuJPc9P6cTx9S7H88920XP5smuq7LmvjI+ol46fIhaQqusmRUVmaR1XUuFhD7gQCBVk8DvlVuv7vkZrfxU9Nk/Lcw9LqGdGkkmkVjp9plt22g9P0klhAeW3yOeKNk85Y0k7JcfmWySTslx/3M2PggbtU7MGVhC6hXYsyKut1aqjGyCVCqvc9u+V1fu+uSKsTpBLt+SPqdSjGVSAaFXxY75w8TTqPEwkk7adpRFrIy9nVKiKwBgE4B83134gjbSTNpZhuiaHcV7qGmRSRY5BG4WMqnJOLsYq2Jj0cnCW1viaK9f0xEZEikTMVj4bzMCAV7cG2Hes96hd9qp6dbfYyn6zHHpIQdWC7jcJSrKZF3FbKhSRya/LJUpwjbMZ5VkqcVn158zv07UhdUYpJ0Zo1a0s2opT3IA4FXzeWzq03otyVKVqmWUtlsV9J1yGSbVymUeEkenVJK5QyeIGC8buWCmvWhmdTu3rpoewxabn1urp46nvpfRtwilh1G+PcjcAgMFPYeb6VXpnsY8bkaVC6UoyujY1RhgC8CMkMqMiWVsgkClIHJBo8Xl8U2balZ2tKT1PmdffiSWzMAzA26bTRIO70H1FcfXNsNl9Gcmp9539eu45/GEsgkllSdljOkmMWxjsZkh1BdaBoScxSBu9RsBVHM0FpZrW59Dh3CUFZX1+n7e84JO7dQhjLsBJNqFL7iCEhm8YRg+zeEFr2LZ7ZZWyyyyN8kvPQypNdLDpElWWUldJpZDukdtzzrr4+bPq7R/6q+wyeVOVu0syRlNxst35WNlWk+06uBZJJb0uoFEuyeJGII0SMMeWXe24qOS3ckGqaivTuYsXHNhW0tfqmRLppBIlpIC0kIFhjbjTN61zTq5J9OTxeZLHEcZKSunuvh+5Y6hoZWmkIjcnxgUYKaEZkQcH/AOqT/Rb2w07k6lObk3Z76d3q540milKTnw5Bv0+uA3KwJLSAxLRF2QWod++epPX3kI05tS0esZfHQ4dQ0siRMxjkFLNuchj20cCsSQK5cSebt84HzceNOxCpGai20+P+lfO+vfzPpRGw0iAI+7awWl5QE8WrEVxXHpWaaPC5uafRJWd7eHiZw6VJKsqWWBUj7ygocNGwBMTB1Io0R24PpzonUjZDCRlTq5ne3uJ0/S9NovAfVPU0aOQd0hU+H4rsxX9rYJ3AZufN7nKXKUr22OuumrZlTWl0uHHbxseNbHop0ZdQxW3mdtrSD528J7YAcEbdy+n4C89TmndE40q8WnBcuXK/7Pie+laLS6iUMFcSLucrvbbbyyyG143EPKW5HG5fpnjlJIjWjVpLXbb164M46hY9MHgTTtsdYrDSrGxEKrEjKWbldsSWe/05yqVWVzmVcdNT+7z5I6HpunOmErqymUgAJIwO4zTTeR157yymx3B9s8liHGKbNuFq1K1rcr8+FvkjyOnaFg0fOzYoDh28wlj+yFOPTbBH+e05FYtOW/LzbL3Culm43end1r+ZclXSNC8bvtBkkmO13DBjMxLhhRHmPb0uu2FiYrVv9tiPR1syaV9Etuwzj8PwiQSMyjStF4KgNKHP3aQjfZ2ggR1vADfKD2s6I1XOPV33IVMQ6atLe/Z3mn02PRwMGilG4CRSTIWLB5DM2+z5juLEE8i298NTa1RmlilPRtH0ByoHnAGAMAHtg8ex+Yr/ANFT+xaP/wAbmSP3V3L4nFf3f8Mf9Rs9M/yhH/a+pf8Adx5avve9ltL8dfmmYS/9E/8AkoP/ABzZBbe75mf/ANL/AAr/AFGl1Nx9rcRBtm/qJaRiOZjpakRAOdq7V5Prftkn9527S2q10vV2vLXty6r3HjSfNF+PQ/7mzzj4CH93/wDM1uj6GaXSxGGXwwsuq3iyNwMz0OPbnLsO0o6ri/idj2dVpwpPPG927dmrOPX9E8Y0wkZXYbgTttid4JO4sCR5h6d+fXNtGS1sU45qVRSjouRZ6honaSRlWSw5qoUIongi/mN9vz3V3EoTSSTt4+vWxjqU5OUmk9+Xr1uT8Q6TSCc+KH3GILsTiNkcTxA0Be8LJMB/W/AimGdrQ6X2voVkXf68CvpNPpRLGm6cyb9yuSpbd40Um4kLXLUD9CR9c9anZs9+23la3rYt6v4YQxLFAeANJFIZG+WHSuZ1KgL5nO7b6Dn6UaIYmMpS7Hb3tJ/BmlVmnml2vx0L69DQSyzxO6ySLIoDHyIZChdlWrBJjB75Hpc8LetCCquyjJaKx0OlkIC+L5lAN/iaBHHsp/G27ZVnWbJfVK/jf6Es0L5svr0zoYnUgFz86kG+KWgQwr1Hpfck+lZ5OqoSSb3I3i9UuBX6z1CeGUCGLxEYL6Hytbg8j38orNcYxa1ZZRp0px68rMzp+p6p4pvEjMQEMp+U8Ha+35vwycYRuu8ji6dKFKWSV2Za9bdCrPNIyXNfmFNGml072G7lrdiK9yb4AN/RJ6Ja6fFnGVZrd6a+FkaHQtXL9rWN5d6iNbN34jbW3OKFNyqHdfFj97K6kY5LpFtKUs+VvgaHxR0aTVbPDZQFWYEMSOZFCqeAbHex+fJAymE1Hc7WDxMKKeZbteT9fDiY+t+HZ3llVdoDiY7ySFPjSKQtgE2Atnj3HY2ZqaSNVPGUoxjJ8Lady39d5tdF6O8E7u5UqQwFE3beGOQRxxED3Pc+1muUk0ZMRiY1Kair3/f6+Rm9a6UZJGKwsiKAfk0xUsGYlyWkuiP078ZncbvY4VWg5y0i/LfxL/2B208Edrvje2DFVIBV+KSxYDg1kalOUoqx1MDLoYddPb5lAdBlXu0W4qigFqBKzCU15eAdoFAcX9MzrC1N/W9zoyx9HRa2u/NW56+uZx/kskNbxqalHnchgfF3fL2A2spvv5l7YVCT9dpP7Qlayb22XZ+/ZubkAh8Hw5njO12Y04Fb5GZLNj97NlJ5Fvz8zm4iDqyvlfDyRGm6HprOzzEEEneSRd12Paif+OX9NJ8TJ9mjHdGxlZaRgEYBN4AwD52P4RjEbp4kpDLGik7bjjjk8VUQ1+96m8rVJWsY/sUbNXfD3Wdy1ofh9YnifxHZo3ndmbbcjzgBi1DjsKrPVCxKGFjGSlfVXffc+e618NMqwxadZXqNY/EVlCECYSVOpHYWWBHrxlcoNaIyV8K0oxgnta/vvqbrfC6HUGUyPtLTN4Xl2bp08OQg1fI575ZkV7mr7HHPmu+OnerM46f4TVEZfGlJP2fY52bozpr8Lb5aNA1yM8VLt9I8jg0k1mfD3W2NnpOgXTwrGhJC7jub5mLMWYmvck5OMcqsaKVNU45UZvX9JPI8ZhFqPm8wFc+xHt63+WX0pQSeYrqxm2sp1k1mqDSAQKyjdsO4At56Ud/3ecy5pcjpKnQaTcu/w+pR1B1L1v0kTnaLZtt33rv2BvPVOotj10MLLVy8jx1mQxQRSbUimJpgFj9A1EWCeKXt2vPXOVtWczG5ab/hviaU2nZmvaTdmx25jUH+IOcDFYSpOvKSi2m35xS+p0aVRKCu+XxIbStZOz9/9CoA5/XKpYOpmlLJz8LWJKorJX5Ht4GpbUn7sCq7Gz6fQXx9ayyeGq2j1L9RLbjd8OxX07bEVOOuvE4vpWI+Q/K3f3ISv4j/ANVmepg60k+o9n42j81p4cCaqRvv61O/WukfaCv3hTb7C/ej3HYkH8hn1tOplWxzalLPxOfTOjLAJA8hkDqoYNxSqCPfsbOSnUzWshTo5b8bkdQg2Pp44rVQRwCaCoyBgQPmtTXm9j+fid7tmmnGKi9Chqm1glcIFCl228puCFSq0C3HIB/j9M9Tp8WbYRw2RN727foXtfoJZmjkSUIVQhhZ4Yg7u3Ht+gyiSvqmcmvRnKd4OxVXpeoqzqeKUDzNRIJvm/UZGztuU/Z622b4kQ9J1AdLnFKQQNzcgEXQ/q2PzxZ33Cw9a6ebRd5eOhknjnjnkBDS3GVolYwVZVYUOeDntFzi25a66dx1nVhCUJU1w1vxfMzz8ICiPGbktyQLF2Pz75o6XsLvt7vfKi51aJvFg2qWAIs0TVMnNjseMlTayyOLiE3Ui0vVztP8Pwu7Owbcxsm/2t26wCK7hfx2rfbMrgnqdOOKqRSitvXr3s8w9DRSDuYFCTGVoeGGoEKKrkAA3+VYUEJYqTVue/aW9D09IN3hg+ars2TRYj/ar8K9skopFVStKpbMWrz0rF4BGATgDAJwBeAMAE4AvAGAZGo6Q0m4GaRQwq0JVgeeVN8HkH/8ZNStwNMMQoNPKnbmek6Q25iZpKKuoAPbcKDC78w5r8vrbP2HjrqyWVbp/oeP5FalvUSkjZZv5ipBNgcANRuuee+M/YS+0Ru+ouPu/YsHpCtGElZnANgk2b21yT39chK0jJXUau68CxriViYp3VSRXfgX+fbt6/TPHsTppZkmUoPF2vsJPnWi9A0qoWFix5yCOAALY+lZHUulkurrhw99vDzOTtII1JZgBNIOLJKeK4W+O1dh27Z5rYklBya7F42PSNL9nHdgYOT8jB9vc8lt1H9R6Z7rYi8nSf4vI96vxfTdW6HbyAPmjDA0N3fdfpRw7iHR+T+div1PoLzSs4mKbgnlG6htq/2h3r29Tl8Z2VrFlHFRpwy5b+u459Rh8H7IHJfYQC1MzNTxdgLN2Afy/Ik73K82dyaVrmN8W6ZWm1bsPNHBAyHkFWL1Yzj4qCcpt8ErHZ9nVJRp0oraU5J9qsV9aiwx66JPLHu0NqCe0gBk+vNc5CVoKpFbdXz3J0m6sqE5aytPy28DyyxSR+HFzAeoQBF5rY6EMBfIHfPGoSWWP3c6+BJOpCeef3+ik33p6F7UdMMuq1PhLcmnfRiI7q2RhQWAs+2XOlmqSy7pxt2IzQxCp0Kam+rNTv2u+hs/C3z63+1y/wBy5ow28/zMxY/7tH8i+ZvZqOeReATgEYAwCMAYAwBgDAGAMAYAwBgDAJwBgC8AYAwBgDAGAMAYBi/EKEvBtoNZAJ553RleLv5gpumArkEZOHEtpbMxfiYEvruO+ng/7zOXiFrU7l8TsYFrLQ/PL4HDqkTM2uKqTt/k9qAslVW2oetDK5xd6jt/KToTio0Lv/3F47HTU6ppgj+YxnqGn8K12+QDkgVdXfJyU5Odnwzq3cRp040m4aZuilm1vr+x76hqJItZqUj3rJPJpTGVUkMgAEnNUAObyU5ShVklu2rfMjShTqUKcp2yxjK+vHdGv8Ljz6z+1S/pS5fht5/mZixz6tH8i+Zu5qMAwBgEYAwBgDAGAMAYAwBgDAIwCcAjAJwBgDAGAMAXgDAGAMADAOGo0iyMjNutDYokDuD5gO44HfPU7Hqk0d6zw8JrAFYArAIwBgDAGARgE4BGATgEYBOAMAYAwBgDAGAMAYAwBgDAGAMAYAwBgDAGATgEYAwBgDAGAMAYAwBgDAGAMAYAwBgDAGAMAYAwBgDAGAMAYAwBgDAGAMAYAwBgDAGAMAYAwBgDAGAMAYAwCMAnAIwBgDAGAMAYAwBeAMAYAwBgDAGAMAnAIwBgDAGAMAYAwBeAMAYAwBgDAGATgDAIwCcAYBGATgDAGAMAYBGATgDAGAMAYAwCMAnAGARgE4AwBgDAGARgE4AwBgDAGAMAjAGATgDAIwBgDAJwCMAYBNYAwCMAYBOAMAjAGATgDAIwBgDAJwCMAYBNYAwCMAY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9940" name="AutoShape 4" descr="data:image/jpeg;base64,/9j/4AAQSkZJRgABAQAAAQABAAD/2wCEAAkGBxQQDxQUDxQWFBUUGBQaFRQVGBgUFBUVFRcWFhUXFBUYHCggGBolHBcYIjEhJSkrLy4vIx82ODMsNygtLysBCgoKDg0OGxAQGy8mICYsMiwvLCwwLywvLCwtMDQsLywvLCwsLy8sLywsLy8tLDQsLCwsLCwsLCwsLCwsLCwsLP/AABEIAMUBAAMBEQACEQEDEQH/xAAbAAEAAwEBAQEAAAAAAAAAAAAAAQQFAwIGB//EAE4QAAICAQMCBAMFAwYJCQkBAAECAxEABBIhBTETIkFRBjJhFCNxgZFCUqEVM2JydLEHJDVzgpKyweElJjQ2Q7O0wvBTVIOEk8PR0vEW/8QAGgEBAAMBAQEAAAAAAAAAAAAAAAIDBAUBBv/EAEQRAAIBAgQCBwUGAggFBQAAAAABAgMRBBIhMUFREyJhcZGh8AWBscHRFDIzcuHxI1IVNDVCgqKywgYkJZLSQ1NiY4P/2gAMAwEAAhEDEQA/AP13PD0YAOAMAYBGATgDAGAMAYAOAMAYAwBeAMAYAOAMAYBGATgDAGAMAYAOAMAYAwBeAMAYAwBgDAGAMAYAwBgDAGAMAYAwBgDAGAMAYAwBgDAGAMAYAwBgDAGAMAYAwCcAjAF4BN4AvAF4AvAF4AvAF4AwBgDAIwCcAjAJwCMAnAF4AvAF4AvAF4AvAF4AwBgDAIwCcAYBGAMAXgDAGALwBgDAJwBgEYBOARgE4AwBgDAGAMAYAwBgEYAwBgDAGAMAYAwBgDAGAMAYAwBgE4AwBgE1gDAIwBgDAGATgCsAYAwBgDAIwBgEYAwBgE4BGAMAYAwBgDAGATgEYBOAMAYAwDOk6sE1DxsKCRCUvfoWK1VfTLHC1PpO2xVCo5V+hS4XPP8A/oIKJ3Hj2Vj2APoO/I4yjOjb9lq8vM8a3ryJC0kYLhSg9VB3OY7BrnkHLqMelllXqxkxblh4ZmuXnb6mxkCZx1WpEa7nuv6Ksx/RQTnqTbsiMpKKuzhp+qRSSmJHBcKrFexpr9D6iuR3Fi+4z1wkldrQ8VSLdkyI+qxssbAtUqq6Ha9bWFgsapePes9cJJtcjxVIuz5nmDrELx+Ijhl3rHY587yCNRQ92ZefYg9sOnJOzXb8wqsWrp9hoZAsPhepdfmAlUlCo+2cFe6xsERTz9SSfX6ZmlUlr7zt0cHSbi1e/V48Xq3sTqetzyeRiouTZwptTE4XcTdfPG9D1F+2HNs8hhKUOtbhffmvo16ZK/FM5o+SiIWrb6SSeERd/nf5Z70kjz7BS214+Sv+ho/D/WZZpxHKVI8OckhSvminEa83XKnt+B9clTm27Pt+JRi8LTp088ecePON/ifTZcc0YAwCMAYAwBgDAIwBgDAGAMAYBNYAwCawBgFXquoMWnlkXuiOw/FVJGTpRU5qL4sqrzcKcpLgmz5HTTyRvNLK4lf7EsgJUAeY2FIHBAOb5xhOMYJWWexyqdSpTlKo3d9GmepuqaiLT6kNJudI9NIkm1VI8UruWqojmsRo0pTg0tG2rdx7LEVoU5pyu0otPvI6jqJfB1UMz+IYpNIQ+0LYlKtVD2xThBShOKtdS8jyrUqOFSnN3s4695b1HVZik0iPSyahIIeAQig7WkHvZvvlcaME4xa2jd/GxbLEVHGUk95KK7ODZBnaXTvHN968WpaJW2KS+1SQdu1gDW70yM4RjJSjonG5ZSqSnCUZ6tSavzMvREvqUEauVI3gKzx/dMIBamN+GKgkLtXir4yb0hr3e/URd5ad/uO+njUafSUpZhptOT5QxuUMIxuZCRbAgDcK+meSbzy72extkj3Ip6FDIpsSbPtGkXdvkXzCTRKOBIwZSC9NZ5AqsnJpeD5dpCN34r5H3Wg6mkzuqXcZprr3ZeKP9E/wzA4tHWlBxSbMz4k0MEUJneNKjLEqdqo5lIVg5I9d355BUoyZswdStOoqUW9ePFW108DuNDpArB/CfYXLs5UlTM7O24/s2zE550a5FfS4ltZbq9rWvw0Vu6x46ouniRyscTOvhkoNoblkVWIHIrgg/QZJU0+BKh005JNtLXX3O6+pw6UNPp5njQIPBjX74ld7eLLMXjsADhoz5R+FCs8jSUdidfp6tNTk31ntw0Ss/B7mxD1GNjQdbJoAkAsQqudo9eGU/nkrMxyozirtafrb5HqTXRqHJdPu/nth5Sewb2v64sxGlNtWT1203K3TerpJBHI7IjPEkjIWHlVgDZv9kX3xZllbDThUlBJtJ2vbcmDqqEt4jxKNxEZEineu1Gv6Hzdvaj657lYlh56ZU3pro9Hr9C9FIHUMpBB5BBsEe4PrkShpxdnuesHgrAIwBgDAIwBgDAJwBgHPVOVjYqNzBWIX3IFgfnnqJRSbSZnHq0gHOnk9AT2FnaOBRPcn9MllXMvVCLf30ez1WT/3eT0/Q/l37cfj7YyrmR6GP86OPU9SZdDqS0bR1FJw3c/d3f6kj8ssoq1WPejJj4KNGaTv1WYqaows0i0SnT4SL7XfFjNTgppRfGbOUqjptzXCmjO18DJFrfEcyM0OlZmPuzqaA9AOwGX05Jyp2VleRRVi4xq5nd5YvzLXWxb9Q9Lfp/I/AZXSelP/ABE66vKt3wPUig9PihYUYtUsUlcch2tgfSwwN++eJ2rOa4xuvAk0nho03wmk/Ev9PTSqkqPujWPUvy0jWzooBbcKI4bteZsRUmnGTe8eXA1YfoYqUdrSe73aLJTTxoHg3Kq3GoiIUKWAZmG79qgBZyqE5T0+Jc5U4q8e7Q4ldH5FdWIjURbWLlQkG/buF03ZjZvKPttm9eL9eRuXs9tJ24L15nvqqRwOF2ytbLNw1JuiKeGGH7qmNKUe3rzipinB2twPaOCVRXvxRW6XrEiE0yI9ll3An9li7iqHfmuf/wC+0Krr6bFmOTopX1LPVNeNT06diu0A1R54DoQf45c4ZJpHns2o5V4tc38D5ySAF9SWZAfFlKKVNOU1jFUkbn5qKg1xYOTvsdxTaUEk/uq75XgtUuzd8yu4BMjQnjb9yrAlyPC6eV8V77AbOK77sd5YrpRjPn1mtt6my8fI6wBfGiu9p0innudT4esJ3f0uZyfrnnBkZX6OXPP/AJLx2/y+40vhhQdYvY145HrR8DpwsfxyM9jNjbrDv3f6qhRWMeNIWKHdqeV2/sjXS8yEmibuuO1ZNF7k8kbX0jz/APrWxmKv+LuSRxp1AFEuf8QiJ818J61XfPeRpb/ipW/ve78R8OfyNLqcK/aZhtFCWShQoefpY4HpwazxPbuM1CUlRg7/AN1fCobnTerjTaSIeGWDSTjg7QoE8gH+7jIuF2c+th3WrS1tZR/0o+j10W5D5itWbU7ewPc+2Z5q6OfTlaS0ufMdH1sjzxBpQwJIIuQchC1c9zRUi+Dz6jMVKcnJJv48jp4ilCNOTUbP3cz645vOSRgDAIwCcAYBU6rO8cJaMbmBX0LUCyhm2jltqktQ5NVkZNpaFtGEZzSk9P00XvehlajqM6HctyRg15Ym3OPAkk3Lz33qq163XrkHJr12GmFGlJWej79F1kvhqNN1OZqD+X+cphG5EhVqVQeNvB7+vccA4UpCdCktY67cVp9fkVdTrtRKgLq0aGmACSbj90SquEIbzMCa4q1U8545SZbGlRhKyd3tuue6vpovrsXY+qzBmLpQAk3R7WGwKVCHxflbcCTX/wCpySk7mTEQp06TnF324rW++nC3rdHGX4nRwymMlCdhuuQwA7X7nt7XnqqWd0cl4qMk01psceiwabxXiSNwXQxuWYspXzEgWb/Z/LjNEsXUm1d7O5XQpUFJwUXqre4yfhWOPU/yhE8YCxlU4ZyWVGkK7izH/wBmO1ZCGPrTk27dXbQ7WN9h4bD06eW76RK93ys9PE7/AA3q112i1GonjG95Y1ZYywB8IR+GRZNUX5xhcTUqKPC1/Pcj7a9l0MHVajd3UW/c7I1I/AnlkRo2+/ZN/mNb0RmDLXY0ByPzzTepCKae23vOQlSqSlFr71r96RbfRaSICF9q1b0zEE7jyxYnk+X+AzLVqdJK83qbaeBjktGN1fzOGsaILs08kI5DNucdyu0UTf0xSnCLd2KmDq5bQj62KPxV1JNMNMYYoZBPJtZiu4GyLZSp72xzLWcY2slqzt+z8NKuqinJrJG5q/EutaN4gpUDzuxa6+7aIAEjsv3lnv2y6bsfO4io4yil2vwt9TFbrszNHe0feBR5StNtVNzi/luWyvptyOZmd4ibtfmvp8zVXVl9ZJp2RWiYsHDC73Rk82f6FUB2J7VzJSeaxqp1pxr2iU9brNJLDMBEFMwAY+GlsRwpbnkgj8uDlaxiWup3acMRCcet93bV6c/E1oF00gaQpGCQFZmVQxVNrAH3Apf0GXQqOa0Mk5VoWhmdt93xO66XTbgAsW5juFBbJUlr/EGVj/pH3yepB1att36/ZeBj61W00m3R6VQB2dI/l8RfP2FfsR/jQy2EYyV5MzYjF4ibs23tvrz+Fzpo4hJG5m0iK0rL4ilLL7RuBex5iDfPbMeNrToZei61/wB+Bfh8TWkk3JrLtrtc0NN02Jid0EY8gj+Qfzf7nI+Xtx2yvDV6tS+dW29alkq9RbTe99+PPvOc/TSdUD4URhKsZCVXeZSyEH3/AOzT/VX2zReWbsM/T11NJS6tvr9X4s4dc6EZBEIFRQhYm/LW5gx2gCrJLE5bCdr3NlDE5XJzbdzQ63MqRW4Yi+ArbDdGrbcOMzVWlHUpw8ZSnaNver/JmB0edDNHUQQtfPilv2Se27zZmpSjmWnmbsRCXRyvK/u7e4+tObjlkYBGAMAYAwCbwCv1HUmKJnAvbzXPPp/vyFSWWLZZSgpzUTH1fXJFWBlCgS3YN9wwFD8jkY1G4pmbFydGplWxyk6fqfGd45kA3vXmryli20jYfoPX1oi8tWIotWvtp7zdmhlSaOvVTrDM32cr4Z2beVvii3fkftfpnsatHRN6ltFYfIs+/r9DM6hPqEZVmMgO3/sg7A/eSAbtkii9oXnknNMIxa08zl4yUFU/h3tZePHkfQdG1H+JrJbSECQ23zkqzWp5PatvcnjnKKuknoToLOkr78T4P/B31EnUa1fDI8cPIT6R7TIdrcdzv/gc52Hl1pdp9b7aw+WjReZdWy79tV4FH4N+Lk0WkMTxyMGkZmkSqTciKKvu3lJrjPKFdQjZo0e0/ZU8VXzxklponu7fI+3+IOqR6TTLM80zrIV8NU2W+5bFHbwtCyT/AMM2zrRhHNY+dweCqYms6UUk1vfgUek6/T9WdldZYpo0razc7SfmHuQSLseoymM41W1szTicNX9nxUk1KLe658j5pPifSFSTpZ64DVICApqua7kjtx+OUdNC2zOq/ZWJTt0kb8NDW+NvD8HpphNxtKGQnvtcq3P65Ova0LczL7KU1PEKe6i0/dofQ9W6tE3UItI0HiuVLbyeI1YMWsVzwl/6uXSqLOoWOPH2aqmFeJm1ZOyXPY5fFU0HT9Osp04kBfbQO0jehs2b9EA/TFWSpxvYrwHsuGLqdErLS5HUuqxaXVaYCIyyatiRISAUEjIo7DkAH9Afc4lUUZJW3LML7L6WFWte2S7149nkVOufGWn007RLpzKY68RlVQqevtzV/QXlc60Iytlub8J7Ir16SqOajfZNvU5/FWv0zaKHVhXaN7RVjKxkbwd261PIMdHLliFThmitCvCYGtPEyw7aUlz12/cjU+DpdbpgFkZ5xuUll2qQDVjbZ/IjJzxLTUbblcaE6uGq1bq0PMzekRbfs8m52abTax3LMTbAMLAPbM0eD5pnyVFWyyu9YyZo6LpRfRaJQZPClYSalt5FDw65a+F4HH0yUY3jHt3LYUb0qa1s9Xr2FPQu+rh6dDK7lXGs3UxDMYbEVkd6zxdZRT7SqDlVhSjJ75vLYu9PM6zaYSBvGGin8rcsXViEv3PAyUc11fexfDpFKKe+VlDSCXT+NGjP4jaAyyqWLMuo30T38rbTf6ZBXjfnbzKY56blFN3yXfeb3wjp2RJipY6eRIXgJbxCSYvvuCb+f0Nc5ZBWT5G3Axabt912a18e7UpdKpJ4mbdQPP3KijtYfs2VHb3o8djxjpaSi38D6av1qckrf9z5rnufTazWTI5EcG9R2beq2aFcH68Z1Ek1ucuEKbV5St7jppNTIzESRbBXDbg1/Sh9P9+GlwIzjBK8ZXLmRKyMAYBIwDzKWryVf14H8BldV1FH+Ha/boj1WvqZuomZ1ZJdi3Y5LoSAeNprnt6Zx3j6yvCrkTu93JXXZpr7jTGCTUo38mVtRFAkKGcsiRsQhAeuabmxbDynmqzoYFyrQ14PTRr42b77Iqq4d4ippq990WtUkKAGR9viXt3cXfPaspl7JpTb1fHz9xKM58FsUOoa3wJB4K7yN+7caAYfs9vXmiL5rsOcU8DSpVFON7q/rYxV8ZJdVJGT1aU6hkeSIi0obUaTtJIKNSKBwAa57nO1h3eHvMspudpNFiPXtGNEkchCsxBDeVj99tI2i6rlQL/HnEo3cro6WFinRbKHwD/O9U/zn/m1GcyhvP1zPoPbH4WG/L/4mH0sf83NV/n0/wBrTZVH+rvv+h0cR/bFP8vykbXUemTajR9J8FC4jETSVVKoWKibPsDlkoSlCFlyOfRxFKhiMV0jte6Xfdnfp7A/Es+0j+ao17hIbB+tjJR/Hfd9CFZP+h6d/wCb6mB8Nj/kLX/1h/dHWU0/wZHSxzf9KUO75ssdZP8Ayf0i/wB9f71z2f3KZXhl/wA3i+5mv8CL9q1us1x7MxjiP9Hg9j67BH+py2h1pyn7jD7W/wCXw1HCLlmff+9yPi/SMdBqwzBipiYAMCQFlpiRZI8rD/120420qWhy/wDh1yp49ZnvdeT/AEM3QznUdT6XfOzSxMf6wSQk/qFzEnmqQ7jvVIKjgsT2za81+p2+HxcnW75/nv8Aa1Oe096nrmRxulPB27P9pkaw/wDNyH+0N/8Adyt/1dd5upr/AKzP8n0PoPiYX1LpgHqn+7Lqn4sDkYRf9PxRS6Pq0caZFNtFpdYHXm1JDkA57B3t3M+Eozi8sVuoyuaE7r9j6Yk7bdO/89Z2qdqWgYj0v0yWmWN9i6TXRUlL7r3KHQ9SsMfTZZGCIo6h5jwoY7toP45GLtlfeU0ZKEaUnousX4dfLLJBM3882h1LChQ3biUofkMkpNtPsL1UnJxnxyN/Qz/h/VRwTGaD71l6eZJhuJLTeKrSBmN81WRg0ndciihOMJ5469S7776m38LOXbVx6RkENwvHYLopmjLSotMKAb09PbJRu7qLOh7PnDpJ/wAqs1Z8XvwfgaWj6CIHSRjGPD/dVwTwyjkyEfteo9vplXRRo/xJNWXrmdupi3Ui4K+vNr6I8SaAnvqOLuvN61t7t6HNX9J4ZLdcDj/Y6j/vHDVaSRp9kesAYgkR723UVG2lB7UpPGXxnFxzJaHSgstNNx05lr4Y1JuSN5TKy0SSbrij6n1yDnGT0Mv2inUlaC2N7PD0jAJvAPEiq4AaiDyAebr1/iMrq0oVY5Zq65CMmtUzGlVQzAhBRNAeF29O5u6z5WtGlCpKMoxVm9uj24bu9zdHM0mm/MzPiWLdpl29vEql2dzGeeDt9Pa/yu/oPYjh0csq4/8Ax7P5f3L8NJqq78uN+fiXOvaN5Y4DCjSUOSjIDVLVksAfXt29x69ODSbuY6clGUrsofFmpieVFBgZlVgyyuTs5AIOxuHB+t2MyzaucTGTg5pJq/aZWtWI+GqgGo93kVnS2mlJoqGaiQwINcfKQbOb8LdU/f69eJFZLJL1q/XwNvSaWV00nhqSinzNwlDxg1UxDhQARVfjffIzaUpXOrhZRVLVmZ8AfzvVP85/5tRnMobz9cz6H2x+Fhvy/wDiYnSv+req/wA+n+1psqj/AFd9/wBDo4j+2Kf5flI1+rdVli6d07T6Ztj6qOJd/YqNsa0D6ElxyOaByyc2qcYriYcNhaVTF4itVV1Bt257/Q4fCPSxpOtvCGL7ITbEVuLLEzGvQWT755RhkrOPYWe0cS8T7NjVateW3Yroo/DX+Qtf/WH90eQp/gyNGO/tSh3L4s9/EEW/pnSl7bjtv23UL/jiavTgjzBzyY3FS5JvwPo/8F+prTzadwBJp5WDAezE8n/SVx+Qy/DPquPJnL9uwvWjXX3ZxTXruscNTGJn16KUZmgnraTZI21YJ45rN2IjehY4Ps2ooY6MuTXxRhf4LyZdeGPaLTkD/WUD+BOcvDazvyR9l7eXR4bL/NO/kX/h3+c63/8AG/2tTkqW9T1zM+O/Dwfu/wBpj6v/AKuxf2lv7pcrf9XXebqf9sz/ACfQ+k+IP8qdL/qjLqn4sDlYL+oYotaGDwtYftuoicxI6jyhC3jHvL6FtvFAe356Y0Z3zPU+Xoez8Q2qstVqlZavv+BszdR0gQxt4e2MKQlKV+XeuxfU0QePfLOjdtjWsFNxUcmndtb4HLX67TR7tP4SMU2kRbUCW5WqB7Hz3de+SjRzJPgYZulFZMu3CysVE+JY2KuNOd+xAvybh4svhpGD6A1Zr+OWfZtdyPTxvfLr7uPApDq4jin8OALMF122RUQFY4pG2FwB2DFAQfYk5JYaOZctPMqVSMU7R162tltf9i7/AC8sckUcMPhBpAGQBQJC6SABaHbxdg3+tN7HIxw6s369WLelUWlFW19eZ40fxQJIoUkQu8iRc7lTezN4bEAdh4iuD6Dy/vZCvgo1FKMvu+mSpYrbn6RK9cjMgXwH5ZFa3AKFmarHe6Bseh4zE/Y1DWT+L4Fqxr2sdRuHVFFUoHowriI1YIs8fjXObIxUaSS2R1HleFb4/qa+h6YIpHfcWL2TwAASbNZUlZnLhSUJOV9y9npaRgFHq3SxqVUMxXaSePqCP9+eNXKqtJVEkzh07ov2di0bbiVC03AoG749f+OVzjNL+Ha/bt5HlGhGm7tkMptrQjk9hKRd3uWuAfwz56cZZpqcGteGdq975lbRX30OkrWVn8PAiTpC6mPbNuADk1x5jt27j4ikjgkemdb2U5QpyeW13xvd6LXXXs9x507pSvC23paaGTB8Qsr6mVYpGihjiAQug8qPqVeVRdCygFdzQ47Z1MnA2SwUXGnBySlJvWz4qLS27e4t6Xr6o4TbK2+aRWZ2VvDJmESj0OzewAAuhhwKJ4JyjnvFWiuG/Vv4235mf0z4jQaSMyxmZki80jUxZ0051Di25Jqufc564tbMuxHs3NXklZXeitwcsq8zQ0nXUhcRqkjBppFJJUiO5hEtDjyb2AAF0M8cW9WUywUpRzXStFaJb6X8bLXmzL6J0zUaTqGrTwy0Gp3usoFgEb2VeOx+8Io964zDCEoTkuDN2LxFDEYSlLNacLK3hr5eepkdN6VOOgaiIwyiRpkKxlGDkbtPyFqyPKf0OVxhLoGram6viqL9q06imsqjvdW2lxLfXekTnRdNlhiZpNKsZaKjvHljble/DRgEDnnJVKcskGlsUYTF0FicRTqStGd7Phx+TPfwvHqZesPqNTp3hDxHurbB5Ywo3kVdL27989pKbq5pKxHHyw0PZ8aFGopWl7+PApfD/Sp16NrY3hlWR2G1CjB24T5Vqz2PbIU4SVKSsaMZiaMvaNGcZpxS1d1ZbnbqvTJm0PS1WGQtG6+IoRiUFry4ry/nnsoSyQVtiuhiaKxOKk5KzTtrv3czUXRS6brpkjjdoNSnnZVJRHruxAoHcgPP75yzK41rpaMyOtTr+zFCUkpwei4ten5Gp1CGVtfHSyeFtAambwzfiXuUcXyP4fTNqtkZyoOKpvmfMf4ItIVfVE/smOO/QkGTdX6LnPwkbOR9B/xFVUo0lzTfjY59Q0Ws0ep1o0+nM8et3U6gtt37z6dqMjd6HbPHGcJSyq9yVGthMVRo9LUyunw52t9FsXdZ8Ky/yGmnC3MjeKUBF2Wa0B7EhW/MjJOjLocvEpp+06X9KOu31XpfstuUNMdZqdfopNRpXiWGlvY9UL3M9/L6cH+OQWeVSLa2NE1g8PhK8KVVSctf0XM+71PQIJJTJIhLNtvzMB5eAaB9s6KqSSsfORxVWMMkXoZUGi0skzoYJVdEDHeXW1jd4FK+fsRDY9wQfU5K8kty14iuorrLwXHXl2lsSRaiJJEhcCVYZQ4VA1NslAJvvwLq/XPVeL3ObWgoycbe9FbT/C8bL806UEUX4YNxv4iSDynkG/p9Mk67XIpjQT5r1uZfV9Pp4TKsn2paTWsSAlSR7Y5Zdhb5hcqgH95GBPvONWb1VuBojgFNaS308b9nYa+s+GI1LSq0hdSZFXy/ziqQpHkvvtNe4Hubgq8rZSuOFg5q74nzumikjC7dPPSLGdvNFom8QA/dWfMzn/SPsKsc77tevedBeyqC2q/D6+rmp0bpMTSBG8ZJFWKUhtlBVeWNF+UG/Kbsdq5JvITqytw5GSpgo031ZXV/1+Zs6jRousWXzbyAO/lFjb2r2+ucuvjJU6sKSWj4+81xqSdFw4Guc1mY84ArAJrAIkkCi2IA9zwMrqVYU45puy7T1RcnZGHIyFyQR8zckx2bsHubK858pUlQnVlOL/vPVuGvDi7tcr8DalJRSa4dppdII2Hb+8farofLt4r/AI52/ZLg6Usn8z5W2W1tLfO5nr3za8j46HRTpvDQSlS8CttAJZI9Tqp2Kc8qQUX0+bOy2tzsSq0pWamr2bV+DcYx5brV+49/yfJ9sQmFmJmlcWSAifa1k8RwGH7B8t3z6cZK6sR6eHQNKduql3vI1Zac9+wz4ulaiPQLF4TMQJK21f8AjOlK0bPJEhI/DbnjkmXyxdCeJdTOlt/ll81r4lyHTGTVIVj8Sp5iCD5UCatGZ2ph+yDXfkduM9b0KpVFGjJOVuqu93g0ltz320Po9R8Q7XZdg8rEcsQTRq6CEfxz2NC6vf14nyssVaTVvXge+p9KlklLRzFBRAALCrCj0Put/nmRxbe5OrRnKV1Kxny9OlM3hfaG3lFf9qtsbUeb7lmH4emMjte5F4arbNm5CLpU/isgncEbZGbzhWDllADXyw2cj22++Mjte559mqJXz8TZ6mCA7s21FXce5oLZbgfQZgxOHrVZvLK0bL9dDf0kIRzS4HqTTSVw/qfU+tV+lHITwuKypKpxfPs+GpJThyKM6vJMNktDcQF84vwxUg44HJHOdiE4qNnuc+alKfVfpblTrui1KaGQRThGHmaQlvLEoYvVKSOOwUXleIbkupodD2dOjhp58V1opXPXR/hX7LovAikp2bc8oBFtwKADA1QAq/78qhSyRypm3Fe0XiMR0so6JWS7PA5Q9PfR+d9QD5CqKzFQSpNEBib4a6rj65bRovNzRkxuNpum1FJPfgVepdVeWF18VSD4QOwsGp54UIvYhHlZga9/TNsqSjrb1Z9rMGBrSqVrNpqzfrRGb0iRhrNON70jxoAXYjY56nvDAmmvwo+TZ8oyEl1X65HXmlklp66pPxM/hw6h1eQSfaNQVCM3eKIbWPmAVEstXqa4JxT1aXYKKvKKdrWXr3nJLOrL225ZXUHcw8rdQ1qFSLojbxR7Z7wt62R6/u29bI69AFdK1CBm2hdFXma18TS6R32m7UFmY0O18Z5P76ff8zyr+LF9/wAWVIfKsyb5Sp2/dq7s0hTW66NEUlxs8kSAmwKXnJPh64InLg9PSRS1DGWKR5CXf7LqTuJPc9P6cTx9S7H88920XP5smuq7LmvjI+ol46fIhaQqusmRUVmaR1XUuFhD7gQCBVk8DvlVuv7vkZrfxU9Nk/Lcw9LqGdGkkmkVjp9plt22g9P0klhAeW3yOeKNk85Y0k7JcfmWySTslx/3M2PggbtU7MGVhC6hXYsyKut1aqjGyCVCqvc9u+V1fu+uSKsTpBLt+SPqdSjGVSAaFXxY75w8TTqPEwkk7adpRFrIy9nVKiKwBgE4B83134gjbSTNpZhuiaHcV7qGmRSRY5BG4WMqnJOLsYq2Jj0cnCW1viaK9f0xEZEikTMVj4bzMCAV7cG2Hes96hd9qp6dbfYyn6zHHpIQdWC7jcJSrKZF3FbKhSRya/LJUpwjbMZ5VkqcVn158zv07UhdUYpJ0Zo1a0s2opT3IA4FXzeWzq03otyVKVqmWUtlsV9J1yGSbVymUeEkenVJK5QyeIGC8buWCmvWhmdTu3rpoewxabn1urp46nvpfRtwilh1G+PcjcAgMFPYeb6VXpnsY8bkaVC6UoyujY1RhgC8CMkMqMiWVsgkClIHJBo8Xl8U2balZ2tKT1PmdffiSWzMAzA26bTRIO70H1FcfXNsNl9Gcmp9539eu45/GEsgkllSdljOkmMWxjsZkh1BdaBoScxSBu9RsBVHM0FpZrW59Dh3CUFZX1+n7e84JO7dQhjLsBJNqFL7iCEhm8YRg+zeEFr2LZ7ZZWyyyyN8kvPQypNdLDpElWWUldJpZDukdtzzrr4+bPq7R/6q+wyeVOVu0syRlNxst35WNlWk+06uBZJJb0uoFEuyeJGII0SMMeWXe24qOS3ckGqaivTuYsXHNhW0tfqmRLppBIlpIC0kIFhjbjTN61zTq5J9OTxeZLHEcZKSunuvh+5Y6hoZWmkIjcnxgUYKaEZkQcH/AOqT/Rb2w07k6lObk3Z76d3q540milKTnw5Bv0+uA3KwJLSAxLRF2QWod++epPX3kI05tS0esZfHQ4dQ0siRMxjkFLNuchj20cCsSQK5cSebt84HzceNOxCpGai20+P+lfO+vfzPpRGw0iAI+7awWl5QE8WrEVxXHpWaaPC5uafRJWd7eHiZw6VJKsqWWBUj7ygocNGwBMTB1Io0R24PpzonUjZDCRlTq5ne3uJ0/S9NovAfVPU0aOQd0hU+H4rsxX9rYJ3AZufN7nKXKUr22OuumrZlTWl0uHHbxseNbHop0ZdQxW3mdtrSD528J7YAcEbdy+n4C89TmndE40q8WnBcuXK/7Pie+laLS6iUMFcSLucrvbbbyyyG143EPKW5HG5fpnjlJIjWjVpLXbb164M46hY9MHgTTtsdYrDSrGxEKrEjKWbldsSWe/05yqVWVzmVcdNT+7z5I6HpunOmErqymUgAJIwO4zTTeR157yymx3B9s8liHGKbNuFq1K1rcr8+FvkjyOnaFg0fOzYoDh28wlj+yFOPTbBH+e05FYtOW/LzbL3Culm43end1r+ZclXSNC8bvtBkkmO13DBjMxLhhRHmPb0uu2FiYrVv9tiPR1syaV9Etuwzj8PwiQSMyjStF4KgNKHP3aQjfZ2ggR1vADfKD2s6I1XOPV33IVMQ6atLe/Z3mn02PRwMGilG4CRSTIWLB5DM2+z5juLEE8i298NTa1RmlilPRtH0ByoHnAGAMAHtg8ex+Yr/ANFT+xaP/wAbmSP3V3L4nFf3f8Mf9Rs9M/yhH/a+pf8Adx5avve9ltL8dfmmYS/9E/8AkoP/ABzZBbe75mf/ANL/AAr/AFGl1Nx9rcRBtm/qJaRiOZjpakRAOdq7V5Prftkn9527S2q10vV2vLXty6r3HjSfNF+PQ/7mzzj4CH93/wDM1uj6GaXSxGGXwwsuq3iyNwMz0OPbnLsO0o6ri/idj2dVpwpPPG927dmrOPX9E8Y0wkZXYbgTttid4JO4sCR5h6d+fXNtGS1sU45qVRSjouRZ6honaSRlWSw5qoUIongi/mN9vz3V3EoTSSTt4+vWxjqU5OUmk9+Xr1uT8Q6TSCc+KH3GILsTiNkcTxA0Be8LJMB/W/AimGdrQ6X2voVkXf68CvpNPpRLGm6cyb9yuSpbd40Um4kLXLUD9CR9c9anZs9+23la3rYt6v4YQxLFAeANJFIZG+WHSuZ1KgL5nO7b6Dn6UaIYmMpS7Hb3tJ/BmlVmnml2vx0L69DQSyzxO6ySLIoDHyIZChdlWrBJjB75Hpc8LetCCquyjJaKx0OlkIC+L5lAN/iaBHHsp/G27ZVnWbJfVK/jf6Es0L5svr0zoYnUgFz86kG+KWgQwr1Hpfck+lZ5OqoSSb3I3i9UuBX6z1CeGUCGLxEYL6Hytbg8j38orNcYxa1ZZRp0px68rMzp+p6p4pvEjMQEMp+U8Ha+35vwycYRuu8ji6dKFKWSV2Za9bdCrPNIyXNfmFNGml072G7lrdiK9yb4AN/RJ6Ja6fFnGVZrd6a+FkaHQtXL9rWN5d6iNbN34jbW3OKFNyqHdfFj97K6kY5LpFtKUs+VvgaHxR0aTVbPDZQFWYEMSOZFCqeAbHex+fJAymE1Hc7WDxMKKeZbteT9fDiY+t+HZ3llVdoDiY7ySFPjSKQtgE2Atnj3HY2ZqaSNVPGUoxjJ8Lady39d5tdF6O8E7u5UqQwFE3beGOQRxxED3Pc+1muUk0ZMRiY1Kair3/f6+Rm9a6UZJGKwsiKAfk0xUsGYlyWkuiP078ZncbvY4VWg5y0i/LfxL/2B208Edrvje2DFVIBV+KSxYDg1kalOUoqx1MDLoYddPb5lAdBlXu0W4qigFqBKzCU15eAdoFAcX9MzrC1N/W9zoyx9HRa2u/NW56+uZx/kskNbxqalHnchgfF3fL2A2spvv5l7YVCT9dpP7Qlayb22XZ+/ZubkAh8Hw5njO12Y04Fb5GZLNj97NlJ5Fvz8zm4iDqyvlfDyRGm6HprOzzEEEneSRd12Paif+OX9NJ8TJ9mjHdGxlZaRgEYBN4AwD52P4RjEbp4kpDLGik7bjjjk8VUQ1+96m8rVJWsY/sUbNXfD3Wdy1ofh9YnifxHZo3ndmbbcjzgBi1DjsKrPVCxKGFjGSlfVXffc+e618NMqwxadZXqNY/EVlCECYSVOpHYWWBHrxlcoNaIyV8K0oxgnta/vvqbrfC6HUGUyPtLTN4Xl2bp08OQg1fI575ZkV7mr7HHPmu+OnerM46f4TVEZfGlJP2fY52bozpr8Lb5aNA1yM8VLt9I8jg0k1mfD3W2NnpOgXTwrGhJC7jub5mLMWYmvck5OMcqsaKVNU45UZvX9JPI8ZhFqPm8wFc+xHt63+WX0pQSeYrqxm2sp1k1mqDSAQKyjdsO4At56Ud/3ecy5pcjpKnQaTcu/w+pR1B1L1v0kTnaLZtt33rv2BvPVOotj10MLLVy8jx1mQxQRSbUimJpgFj9A1EWCeKXt2vPXOVtWczG5ab/hviaU2nZmvaTdmx25jUH+IOcDFYSpOvKSi2m35xS+p0aVRKCu+XxIbStZOz9/9CoA5/XKpYOpmlLJz8LWJKorJX5Ht4GpbUn7sCq7Gz6fQXx9ayyeGq2j1L9RLbjd8OxX07bEVOOuvE4vpWI+Q/K3f3ISv4j/ANVmepg60k+o9n42j81p4cCaqRvv61O/WukfaCv3hTb7C/ej3HYkH8hn1tOplWxzalLPxOfTOjLAJA8hkDqoYNxSqCPfsbOSnUzWshTo5b8bkdQg2Pp44rVQRwCaCoyBgQPmtTXm9j+fid7tmmnGKi9Chqm1glcIFCl228puCFSq0C3HIB/j9M9Tp8WbYRw2RN727foXtfoJZmjkSUIVQhhZ4Yg7u3Ht+gyiSvqmcmvRnKd4OxVXpeoqzqeKUDzNRIJvm/UZGztuU/Z622b4kQ9J1AdLnFKQQNzcgEXQ/q2PzxZ33Cw9a6ebRd5eOhknjnjnkBDS3GVolYwVZVYUOeDntFzi25a66dx1nVhCUJU1w1vxfMzz8ICiPGbktyQLF2Pz75o6XsLvt7vfKi51aJvFg2qWAIs0TVMnNjseMlTayyOLiE3Ui0vVztP8Pwu7Owbcxsm/2t26wCK7hfx2rfbMrgnqdOOKqRSitvXr3s8w9DRSDuYFCTGVoeGGoEKKrkAA3+VYUEJYqTVue/aW9D09IN3hg+ars2TRYj/ar8K9skopFVStKpbMWrz0rF4BGATgDAJwBeAMAE4AvAGAZGo6Q0m4GaRQwq0JVgeeVN8HkH/8ZNStwNMMQoNPKnbmek6Q25iZpKKuoAPbcKDC78w5r8vrbP2HjrqyWVbp/oeP5FalvUSkjZZv5ipBNgcANRuuee+M/YS+0Ru+ouPu/YsHpCtGElZnANgk2b21yT39chK0jJXUau68CxriViYp3VSRXfgX+fbt6/TPHsTppZkmUoPF2vsJPnWi9A0qoWFix5yCOAALY+lZHUulkurrhw99vDzOTtII1JZgBNIOLJKeK4W+O1dh27Z5rYklBya7F42PSNL9nHdgYOT8jB9vc8lt1H9R6Z7rYi8nSf4vI96vxfTdW6HbyAPmjDA0N3fdfpRw7iHR+T+div1PoLzSs4mKbgnlG6htq/2h3r29Tl8Z2VrFlHFRpwy5b+u459Rh8H7IHJfYQC1MzNTxdgLN2Afy/Ik73K82dyaVrmN8W6ZWm1bsPNHBAyHkFWL1Yzj4qCcpt8ErHZ9nVJRp0oraU5J9qsV9aiwx66JPLHu0NqCe0gBk+vNc5CVoKpFbdXz3J0m6sqE5aytPy28DyyxSR+HFzAeoQBF5rY6EMBfIHfPGoSWWP3c6+BJOpCeef3+ik33p6F7UdMMuq1PhLcmnfRiI7q2RhQWAs+2XOlmqSy7pxt2IzQxCp0Kam+rNTv2u+hs/C3z63+1y/wBy5ow28/zMxY/7tH8i+ZvZqOeReATgEYAwCMAYAwBgDAGAMAYAwBgDAJwBgC8AYAwBgDAGAMAYBi/EKEvBtoNZAJ553RleLv5gpumArkEZOHEtpbMxfiYEvruO+ng/7zOXiFrU7l8TsYFrLQ/PL4HDqkTM2uKqTt/k9qAslVW2oetDK5xd6jt/KToTio0Lv/3F47HTU6ppgj+YxnqGn8K12+QDkgVdXfJyU5Odnwzq3cRp040m4aZuilm1vr+x76hqJItZqUj3rJPJpTGVUkMgAEnNUAObyU5ShVklu2rfMjShTqUKcp2yxjK+vHdGv8Ljz6z+1S/pS5fht5/mZixz6tH8i+Zu5qMAwBgEYAwBgDAGAMAYAwBgDAIwCcAjAJwBgDAGAMAXgDAGAMADAOGo0iyMjNutDYokDuD5gO44HfPU7Hqk0d6zw8JrAFYArAIwBgDAGARgE4BGATgEYBOAMAYAwBgDAGAMAYAwBgDAGAMAYAwBgDAGATgEYAwBgDAGAMAYAwBgDAGAMAYAwBgDAGAMAYAwBgDAGAMAYAwBgDAGAMAYAwBgDAGAMAYAwBgDAGAMAYAwCMAnAIwBgDAGAMAYAwBeAMAYAwBgDAGAMAnAIwBgDAGAMAYAwBeAMAYAwBgDAGATgDAIwCcAYBGATgDAGAMAYBGATgDAGAMAYAwCMAnAGARgE4AwBgDAGARgE4AwBgDAGAMAjAGATgDAIwBgDAJwCMAYBNYAwCMAYBOAMAjAGATgDAIwBgDAJwCMAYBNYAwCMAY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1285852" y="285728"/>
            <a:ext cx="4144106"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endParaRPr lang="it-IT"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asellaDiTesto 7"/>
          <p:cNvSpPr txBox="1"/>
          <p:nvPr/>
        </p:nvSpPr>
        <p:spPr>
          <a:xfrm>
            <a:off x="500034" y="1643050"/>
            <a:ext cx="8496944" cy="3693319"/>
          </a:xfrm>
          <a:prstGeom prst="rect">
            <a:avLst/>
          </a:prstGeom>
          <a:solidFill>
            <a:srgbClr val="FFFF00"/>
          </a:solidFill>
        </p:spPr>
        <p:txBody>
          <a:bodyPr wrap="square" rtlCol="0">
            <a:spAutoFit/>
          </a:bodyPr>
          <a:lstStyle/>
          <a:p>
            <a:pPr>
              <a:buFont typeface="Arial" pitchFamily="34" charset="0"/>
              <a:buChar char="•"/>
            </a:pPr>
            <a:endParaRPr lang="en-US" dirty="0" smtClean="0"/>
          </a:p>
          <a:p>
            <a:pPr algn="just">
              <a:buFont typeface="Arial" pitchFamily="34" charset="0"/>
              <a:buChar char="•"/>
            </a:pPr>
            <a:r>
              <a:rPr lang="en-US" sz="2400" dirty="0" smtClean="0">
                <a:latin typeface="Times New Roman" pitchFamily="18" charset="0"/>
                <a:cs typeface="Times New Roman" pitchFamily="18" charset="0"/>
              </a:rPr>
              <a:t>The results evidenced a relationship  and a specificity between the species and the type of sulfur-</a:t>
            </a:r>
            <a:r>
              <a:rPr lang="en-US" sz="2400" dirty="0" err="1" smtClean="0">
                <a:latin typeface="Times New Roman" pitchFamily="18" charset="0"/>
                <a:cs typeface="Times New Roman" pitchFamily="18" charset="0"/>
              </a:rPr>
              <a:t>bentonite</a:t>
            </a:r>
            <a:r>
              <a:rPr lang="en-US" sz="2400" dirty="0" smtClean="0">
                <a:latin typeface="Times New Roman" pitchFamily="18" charset="0"/>
                <a:cs typeface="Times New Roman" pitchFamily="18" charset="0"/>
              </a:rPr>
              <a:t>  used.</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GB" sz="2400" dirty="0" smtClean="0">
                <a:latin typeface="Times New Roman" pitchFamily="18" charset="0"/>
                <a:cs typeface="Times New Roman" pitchFamily="18" charset="0"/>
              </a:rPr>
              <a:t>The effects at seed stage may be different from those at the establishment and growth of the seedling.</a:t>
            </a:r>
            <a:endParaRPr lang="en-US" sz="2400" dirty="0" smtClean="0">
              <a:latin typeface="Times New Roman" pitchFamily="18" charset="0"/>
              <a:cs typeface="Times New Roman" pitchFamily="18" charset="0"/>
            </a:endParaRP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Waste material, both agricultural and industrial, represents a resource for the recovery of saline and alkaline soils and an additional incoming for the agricultural sector</a:t>
            </a:r>
            <a:r>
              <a:rPr lang="en-US" sz="2400" dirty="0" smtClean="0"/>
              <a:t>.</a:t>
            </a:r>
            <a:endParaRPr lang="it-IT" sz="2400" dirty="0"/>
          </a:p>
        </p:txBody>
      </p:sp>
      <p:sp>
        <p:nvSpPr>
          <p:cNvPr id="9" name="CasellaDiTesto 8"/>
          <p:cNvSpPr txBox="1"/>
          <p:nvPr/>
        </p:nvSpPr>
        <p:spPr>
          <a:xfrm>
            <a:off x="214282" y="1142984"/>
            <a:ext cx="8748464" cy="4893647"/>
          </a:xfrm>
          <a:prstGeom prst="rect">
            <a:avLst/>
          </a:prstGeom>
          <a:solidFill>
            <a:srgbClr val="92D050"/>
          </a:solid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Sulfur </a:t>
            </a:r>
            <a:r>
              <a:rPr lang="en-US" sz="2400" dirty="0" err="1" smtClean="0">
                <a:latin typeface="Times New Roman" pitchFamily="18" charset="0"/>
                <a:cs typeface="Times New Roman" pitchFamily="18" charset="0"/>
              </a:rPr>
              <a:t>bentonite</a:t>
            </a:r>
            <a:r>
              <a:rPr lang="en-US" sz="2400" dirty="0" smtClean="0">
                <a:latin typeface="Times New Roman" pitchFamily="18" charset="0"/>
                <a:cs typeface="Times New Roman" pitchFamily="18" charset="0"/>
              </a:rPr>
              <a:t>  is a corrective-nutritional fertilizer, whose unique formulation in pastilles of  2-4-mm allows the easy distribution and quick disintegration in soil, either in open field or in localized form.</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The easy disintegration allows a rapid correction of the soil pH improving the cultivability of alkaline and saline soils in short time. </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The lowering of the pH value in the area of ​​root development facilitates mobility and absorption of other nutrients, such as nitrogen, phosphorus and potassium. </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The addition of  agricultural wastes to sulfur </a:t>
            </a:r>
            <a:r>
              <a:rPr lang="en-US" sz="2400" dirty="0" err="1" smtClean="0">
                <a:latin typeface="Times New Roman" pitchFamily="18" charset="0"/>
                <a:cs typeface="Times New Roman" pitchFamily="18" charset="0"/>
              </a:rPr>
              <a:t>bentonite</a:t>
            </a:r>
            <a:r>
              <a:rPr lang="en-US" sz="2400" dirty="0" smtClean="0">
                <a:latin typeface="Times New Roman" pitchFamily="18" charset="0"/>
                <a:cs typeface="Times New Roman" pitchFamily="18" charset="0"/>
              </a:rPr>
              <a:t>, particularly of orange waste,  improves the fertilizer effects of sulfur-</a:t>
            </a:r>
            <a:r>
              <a:rPr lang="en-US" sz="2400" dirty="0" err="1" smtClean="0">
                <a:latin typeface="Times New Roman" pitchFamily="18" charset="0"/>
                <a:cs typeface="Times New Roman" pitchFamily="18" charset="0"/>
              </a:rPr>
              <a:t>bentonite</a:t>
            </a:r>
            <a:r>
              <a:rPr lang="en-US"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pic>
        <p:nvPicPr>
          <p:cNvPr id="10" name="Picture 2" descr="http://ilquotidianoinclasse.corriere.it/wp-content/uploads/2014/04/8baff33275bb298b23eab6b3ec1c0ac1.png"/>
          <p:cNvPicPr>
            <a:picLocks noChangeAspect="1" noChangeArrowheads="1"/>
          </p:cNvPicPr>
          <p:nvPr/>
        </p:nvPicPr>
        <p:blipFill>
          <a:blip r:embed="rId2" cstate="print"/>
          <a:srcRect/>
          <a:stretch>
            <a:fillRect/>
          </a:stretch>
        </p:blipFill>
        <p:spPr bwMode="auto">
          <a:xfrm>
            <a:off x="4357686" y="857232"/>
            <a:ext cx="4214842" cy="5144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642918"/>
            <a:ext cx="8429684" cy="1015663"/>
          </a:xfrm>
          <a:prstGeom prst="rect">
            <a:avLst/>
          </a:prstGeom>
          <a:solidFill>
            <a:srgbClr val="FFFF66"/>
          </a:solid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WORK IN PROGRESS</a:t>
            </a:r>
            <a:endParaRPr lang="it-IT"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CasellaDiTesto 2"/>
          <p:cNvSpPr txBox="1"/>
          <p:nvPr/>
        </p:nvSpPr>
        <p:spPr>
          <a:xfrm>
            <a:off x="571472" y="2071678"/>
            <a:ext cx="8286808" cy="4093428"/>
          </a:xfrm>
          <a:prstGeom prst="rect">
            <a:avLst/>
          </a:prstGeom>
          <a:solidFill>
            <a:srgbClr val="00FF00"/>
          </a:solidFill>
        </p:spPr>
        <p:txBody>
          <a:bodyPr wrap="square" rtlCol="0">
            <a:spAutoFit/>
          </a:bodyPr>
          <a:lstStyle/>
          <a:p>
            <a:r>
              <a:rPr lang="it-IT" sz="2600" b="1" dirty="0" err="1" smtClean="0">
                <a:latin typeface="Times New Roman" pitchFamily="18" charset="0"/>
                <a:cs typeface="Times New Roman" pitchFamily="18" charset="0"/>
              </a:rPr>
              <a:t>Analysis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of</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nutraceutical</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properties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of</a:t>
            </a:r>
            <a:r>
              <a:rPr lang="it-IT" sz="2600" dirty="0" smtClean="0">
                <a:latin typeface="Times New Roman" pitchFamily="18" charset="0"/>
                <a:cs typeface="Times New Roman" pitchFamily="18" charset="0"/>
              </a:rPr>
              <a:t>: </a:t>
            </a:r>
          </a:p>
          <a:p>
            <a:endParaRPr lang="it-IT" sz="2600" dirty="0" smtClean="0">
              <a:latin typeface="Times New Roman" pitchFamily="18" charset="0"/>
              <a:cs typeface="Times New Roman" pitchFamily="18" charset="0"/>
            </a:endParaRPr>
          </a:p>
          <a:p>
            <a:pPr>
              <a:lnSpc>
                <a:spcPct val="200000"/>
              </a:lnSpc>
            </a:pPr>
            <a:r>
              <a:rPr lang="it-IT" sz="2600" b="1" dirty="0" smtClean="0">
                <a:solidFill>
                  <a:srgbClr val="7030A0"/>
                </a:solidFill>
                <a:latin typeface="Times New Roman" pitchFamily="18" charset="0"/>
                <a:cs typeface="Times New Roman" pitchFamily="18" charset="0"/>
              </a:rPr>
              <a:t>Red </a:t>
            </a:r>
            <a:r>
              <a:rPr lang="it-IT" sz="2600" b="1" dirty="0" err="1" smtClean="0">
                <a:solidFill>
                  <a:srgbClr val="7030A0"/>
                </a:solidFill>
                <a:latin typeface="Times New Roman" pitchFamily="18" charset="0"/>
                <a:cs typeface="Times New Roman" pitchFamily="18" charset="0"/>
              </a:rPr>
              <a:t>onion</a:t>
            </a:r>
            <a:r>
              <a:rPr lang="it-IT" sz="2600" b="1" dirty="0" smtClean="0">
                <a:solidFill>
                  <a:srgbClr val="7030A0"/>
                </a:solidFill>
                <a:latin typeface="Times New Roman" pitchFamily="18" charset="0"/>
                <a:cs typeface="Times New Roman" pitchFamily="18" charset="0"/>
              </a:rPr>
              <a:t> (</a:t>
            </a:r>
            <a:r>
              <a:rPr lang="it-IT" sz="2600" b="1" dirty="0" err="1" smtClean="0">
                <a:solidFill>
                  <a:srgbClr val="7030A0"/>
                </a:solidFill>
                <a:latin typeface="Times New Roman" pitchFamily="18" charset="0"/>
                <a:cs typeface="Times New Roman" pitchFamily="18" charset="0"/>
              </a:rPr>
              <a:t>sulphur</a:t>
            </a:r>
            <a:r>
              <a:rPr lang="it-IT" sz="2600" b="1" dirty="0" smtClean="0">
                <a:solidFill>
                  <a:srgbClr val="7030A0"/>
                </a:solidFill>
                <a:latin typeface="Times New Roman" pitchFamily="18" charset="0"/>
                <a:cs typeface="Times New Roman" pitchFamily="18" charset="0"/>
              </a:rPr>
              <a:t> and </a:t>
            </a:r>
            <a:r>
              <a:rPr lang="it-IT" sz="2600" b="1" dirty="0" err="1" smtClean="0">
                <a:solidFill>
                  <a:srgbClr val="7030A0"/>
                </a:solidFill>
                <a:latin typeface="Times New Roman" pitchFamily="18" charset="0"/>
                <a:cs typeface="Times New Roman" pitchFamily="18" charset="0"/>
              </a:rPr>
              <a:t>phenolic</a:t>
            </a:r>
            <a:r>
              <a:rPr lang="it-IT" sz="2600" b="1" dirty="0" smtClean="0">
                <a:solidFill>
                  <a:srgbClr val="7030A0"/>
                </a:solidFill>
                <a:latin typeface="Times New Roman" pitchFamily="18" charset="0"/>
                <a:cs typeface="Times New Roman" pitchFamily="18" charset="0"/>
              </a:rPr>
              <a:t> </a:t>
            </a:r>
            <a:r>
              <a:rPr lang="it-IT" sz="2600" b="1" dirty="0" err="1" smtClean="0">
                <a:solidFill>
                  <a:srgbClr val="7030A0"/>
                </a:solidFill>
                <a:latin typeface="Times New Roman" pitchFamily="18" charset="0"/>
                <a:cs typeface="Times New Roman" pitchFamily="18" charset="0"/>
              </a:rPr>
              <a:t>compounds</a:t>
            </a:r>
            <a:r>
              <a:rPr lang="it-IT" sz="2600" b="1" dirty="0" smtClean="0">
                <a:solidFill>
                  <a:srgbClr val="7030A0"/>
                </a:solidFill>
                <a:latin typeface="Times New Roman" pitchFamily="18" charset="0"/>
                <a:cs typeface="Times New Roman" pitchFamily="18" charset="0"/>
              </a:rPr>
              <a:t>; </a:t>
            </a:r>
            <a:r>
              <a:rPr lang="it-IT" sz="2600" b="1" dirty="0" err="1" smtClean="0">
                <a:solidFill>
                  <a:srgbClr val="7030A0"/>
                </a:solidFill>
                <a:latin typeface="Times New Roman" pitchFamily="18" charset="0"/>
                <a:cs typeface="Times New Roman" pitchFamily="18" charset="0"/>
              </a:rPr>
              <a:t>vitamins</a:t>
            </a:r>
            <a:r>
              <a:rPr lang="it-IT" sz="2600" b="1" dirty="0" smtClean="0">
                <a:solidFill>
                  <a:srgbClr val="7030A0"/>
                </a:solidFill>
                <a:latin typeface="Times New Roman" pitchFamily="18" charset="0"/>
                <a:cs typeface="Times New Roman" pitchFamily="18" charset="0"/>
              </a:rPr>
              <a:t>)</a:t>
            </a:r>
          </a:p>
          <a:p>
            <a:pPr>
              <a:lnSpc>
                <a:spcPct val="200000"/>
              </a:lnSpc>
            </a:pPr>
            <a:r>
              <a:rPr lang="it-IT" sz="2600" b="1" dirty="0" smtClean="0">
                <a:solidFill>
                  <a:srgbClr val="0070C0"/>
                </a:solidFill>
                <a:latin typeface="Times New Roman" pitchFamily="18" charset="0"/>
                <a:cs typeface="Times New Roman" pitchFamily="18" charset="0"/>
              </a:rPr>
              <a:t>Bean ( </a:t>
            </a:r>
            <a:r>
              <a:rPr lang="it-IT" sz="2600" b="1" dirty="0" err="1" smtClean="0">
                <a:solidFill>
                  <a:srgbClr val="0070C0"/>
                </a:solidFill>
                <a:latin typeface="Times New Roman" pitchFamily="18" charset="0"/>
                <a:cs typeface="Times New Roman" pitchFamily="18" charset="0"/>
              </a:rPr>
              <a:t>proteins</a:t>
            </a:r>
            <a:r>
              <a:rPr lang="it-IT" sz="2600" b="1" dirty="0" smtClean="0">
                <a:solidFill>
                  <a:srgbClr val="0070C0"/>
                </a:solidFill>
                <a:latin typeface="Times New Roman" pitchFamily="18" charset="0"/>
                <a:cs typeface="Times New Roman" pitchFamily="18" charset="0"/>
              </a:rPr>
              <a:t>; </a:t>
            </a:r>
            <a:r>
              <a:rPr lang="it-IT" sz="2600" b="1" dirty="0" err="1" smtClean="0">
                <a:solidFill>
                  <a:srgbClr val="0070C0"/>
                </a:solidFill>
                <a:latin typeface="Times New Roman" pitchFamily="18" charset="0"/>
                <a:cs typeface="Times New Roman" pitchFamily="18" charset="0"/>
              </a:rPr>
              <a:t>vitamins</a:t>
            </a:r>
            <a:r>
              <a:rPr lang="it-IT" sz="2600" b="1" dirty="0" smtClean="0">
                <a:solidFill>
                  <a:srgbClr val="0070C0"/>
                </a:solidFill>
                <a:latin typeface="Times New Roman" pitchFamily="18" charset="0"/>
                <a:cs typeface="Times New Roman" pitchFamily="18" charset="0"/>
              </a:rPr>
              <a:t>; </a:t>
            </a:r>
            <a:r>
              <a:rPr lang="it-IT" sz="2600" b="1" dirty="0" err="1" smtClean="0">
                <a:solidFill>
                  <a:srgbClr val="0070C0"/>
                </a:solidFill>
                <a:latin typeface="Times New Roman" pitchFamily="18" charset="0"/>
                <a:cs typeface="Times New Roman" pitchFamily="18" charset="0"/>
              </a:rPr>
              <a:t>minerals</a:t>
            </a:r>
            <a:r>
              <a:rPr lang="it-IT" sz="2600" b="1" dirty="0" smtClean="0">
                <a:solidFill>
                  <a:srgbClr val="0070C0"/>
                </a:solidFill>
                <a:latin typeface="Times New Roman" pitchFamily="18" charset="0"/>
                <a:cs typeface="Times New Roman" pitchFamily="18" charset="0"/>
              </a:rPr>
              <a:t>)</a:t>
            </a:r>
          </a:p>
          <a:p>
            <a:pPr>
              <a:lnSpc>
                <a:spcPct val="200000"/>
              </a:lnSpc>
            </a:pPr>
            <a:r>
              <a:rPr lang="it-IT" sz="2600" b="1" dirty="0" smtClean="0">
                <a:solidFill>
                  <a:srgbClr val="C00000"/>
                </a:solidFill>
                <a:latin typeface="Times New Roman" pitchFamily="18" charset="0"/>
                <a:cs typeface="Times New Roman" pitchFamily="18" charset="0"/>
              </a:rPr>
              <a:t>Red chili </a:t>
            </a:r>
            <a:r>
              <a:rPr lang="it-IT" sz="2600" b="1" dirty="0" err="1" smtClean="0">
                <a:solidFill>
                  <a:srgbClr val="C00000"/>
                </a:solidFill>
                <a:latin typeface="Times New Roman" pitchFamily="18" charset="0"/>
                <a:cs typeface="Times New Roman" pitchFamily="18" charset="0"/>
              </a:rPr>
              <a:t>pepper</a:t>
            </a:r>
            <a:r>
              <a:rPr lang="it-IT" sz="2600" b="1" dirty="0" smtClean="0">
                <a:solidFill>
                  <a:srgbClr val="C00000"/>
                </a:solidFill>
                <a:latin typeface="Times New Roman" pitchFamily="18" charset="0"/>
                <a:cs typeface="Times New Roman" pitchFamily="18" charset="0"/>
              </a:rPr>
              <a:t> (</a:t>
            </a:r>
            <a:r>
              <a:rPr lang="it-IT" sz="2600" b="1" dirty="0" err="1" smtClean="0">
                <a:solidFill>
                  <a:srgbClr val="C00000"/>
                </a:solidFill>
                <a:latin typeface="Times New Roman" pitchFamily="18" charset="0"/>
                <a:cs typeface="Times New Roman" pitchFamily="18" charset="0"/>
              </a:rPr>
              <a:t>vitamins</a:t>
            </a:r>
            <a:r>
              <a:rPr lang="it-IT" sz="2600" b="1" dirty="0" smtClean="0">
                <a:solidFill>
                  <a:srgbClr val="C00000"/>
                </a:solidFill>
                <a:latin typeface="Times New Roman" pitchFamily="18" charset="0"/>
                <a:cs typeface="Times New Roman" pitchFamily="18" charset="0"/>
              </a:rPr>
              <a:t>, </a:t>
            </a:r>
            <a:r>
              <a:rPr lang="it-IT" sz="2600" b="1" dirty="0" err="1" smtClean="0">
                <a:solidFill>
                  <a:srgbClr val="C00000"/>
                </a:solidFill>
                <a:latin typeface="Times New Roman" pitchFamily="18" charset="0"/>
                <a:cs typeface="Times New Roman" pitchFamily="18" charset="0"/>
              </a:rPr>
              <a:t>minerals</a:t>
            </a:r>
            <a:r>
              <a:rPr lang="it-IT" sz="2600" b="1" dirty="0" smtClean="0">
                <a:solidFill>
                  <a:srgbClr val="C00000"/>
                </a:solidFill>
                <a:latin typeface="Times New Roman" pitchFamily="18" charset="0"/>
                <a:cs typeface="Times New Roman" pitchFamily="18" charset="0"/>
              </a:rPr>
              <a:t> and </a:t>
            </a:r>
            <a:r>
              <a:rPr lang="it-IT" sz="2600" b="1" dirty="0" err="1" smtClean="0">
                <a:solidFill>
                  <a:srgbClr val="C00000"/>
                </a:solidFill>
                <a:latin typeface="Times New Roman" pitchFamily="18" charset="0"/>
                <a:cs typeface="Times New Roman" pitchFamily="18" charset="0"/>
              </a:rPr>
              <a:t>phyto-nutrients</a:t>
            </a:r>
            <a:r>
              <a:rPr lang="it-IT" sz="2600" b="1" dirty="0" smtClean="0">
                <a:solidFill>
                  <a:srgbClr val="C00000"/>
                </a:solidFill>
                <a:latin typeface="Times New Roman" pitchFamily="18" charset="0"/>
                <a:cs typeface="Times New Roman" pitchFamily="18" charset="0"/>
              </a:rPr>
              <a:t>)</a:t>
            </a:r>
            <a:endParaRPr lang="it-IT" sz="2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14282" y="1999103"/>
            <a:ext cx="8786842" cy="48588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srcRect/>
          <a:stretch>
            <a:fillRect/>
          </a:stretch>
        </p:blipFill>
        <p:spPr bwMode="auto">
          <a:xfrm>
            <a:off x="1068405" y="2492895"/>
            <a:ext cx="6829411" cy="4104457"/>
          </a:xfrm>
          <a:prstGeom prst="rect">
            <a:avLst/>
          </a:prstGeom>
          <a:noFill/>
          <a:ln w="9525">
            <a:noFill/>
            <a:miter lim="800000"/>
            <a:headEnd/>
            <a:tailEnd/>
          </a:ln>
        </p:spPr>
      </p:pic>
      <p:pic>
        <p:nvPicPr>
          <p:cNvPr id="5" name="irc_mi" descr="http://www.recycleguys.org/Images/theguyscolormap.jpg"/>
          <p:cNvPicPr/>
          <p:nvPr/>
        </p:nvPicPr>
        <p:blipFill>
          <a:blip r:embed="rId3" cstate="print"/>
          <a:srcRect/>
          <a:stretch>
            <a:fillRect/>
          </a:stretch>
        </p:blipFill>
        <p:spPr bwMode="auto">
          <a:xfrm>
            <a:off x="755576" y="332656"/>
            <a:ext cx="727280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11560" y="980728"/>
            <a:ext cx="7992888" cy="3785652"/>
          </a:xfrm>
          <a:prstGeom prst="rect">
            <a:avLst/>
          </a:prstGeom>
          <a:solidFill>
            <a:schemeClr val="accent5">
              <a:lumMod val="60000"/>
              <a:lumOff val="40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lgn="just">
              <a:lnSpc>
                <a:spcPct val="200000"/>
              </a:lnSpc>
              <a:buFont typeface="Arial" pitchFamily="34" charset="0"/>
              <a:buChar char="•"/>
            </a:pPr>
            <a:r>
              <a:rPr lang="en-US" sz="2400" b="1" dirty="0" smtClean="0"/>
              <a:t>Elemental Sulfur (99% S) </a:t>
            </a:r>
            <a:r>
              <a:rPr lang="en-US" sz="2400" dirty="0" smtClean="0"/>
              <a:t>obtained from the residues of the desulfurization of natural gas and oil </a:t>
            </a:r>
            <a:r>
              <a:rPr lang="en-US" sz="2400" b="1" dirty="0" smtClean="0"/>
              <a:t>is a pollutant for the environment with serious impact on human health. </a:t>
            </a:r>
            <a:r>
              <a:rPr lang="en-US" sz="2400" dirty="0" smtClean="0"/>
              <a:t>It is,  </a:t>
            </a:r>
            <a:r>
              <a:rPr lang="it-IT" sz="2400" dirty="0" err="1" smtClean="0"/>
              <a:t>nowadays</a:t>
            </a:r>
            <a:r>
              <a:rPr lang="it-IT" sz="2400" dirty="0" smtClean="0"/>
              <a:t> in a </a:t>
            </a:r>
            <a:r>
              <a:rPr lang="it-IT" sz="2400" dirty="0" err="1" smtClean="0"/>
              <a:t>small</a:t>
            </a:r>
            <a:r>
              <a:rPr lang="it-IT" sz="2400" dirty="0" smtClean="0"/>
              <a:t> </a:t>
            </a:r>
            <a:r>
              <a:rPr lang="it-IT" sz="2400" dirty="0" err="1" smtClean="0"/>
              <a:t>percentage</a:t>
            </a:r>
            <a:r>
              <a:rPr lang="it-IT" sz="2400" dirty="0" smtClean="0"/>
              <a:t> </a:t>
            </a:r>
            <a:r>
              <a:rPr lang="it-IT" sz="2400" dirty="0" err="1" smtClean="0"/>
              <a:t>used</a:t>
            </a:r>
            <a:r>
              <a:rPr lang="it-IT" sz="2400" dirty="0" smtClean="0"/>
              <a:t> in the industrial </a:t>
            </a:r>
            <a:r>
              <a:rPr lang="it-IT" sz="2400" smtClean="0"/>
              <a:t>process </a:t>
            </a:r>
            <a:r>
              <a:rPr lang="it-IT" sz="2400" dirty="0" err="1" smtClean="0"/>
              <a:t>to</a:t>
            </a:r>
            <a:r>
              <a:rPr lang="it-IT" sz="2400" dirty="0" smtClean="0"/>
              <a:t> produce </a:t>
            </a:r>
            <a:r>
              <a:rPr lang="en-US" sz="2400" dirty="0" smtClean="0"/>
              <a:t>sulfuric acid.</a:t>
            </a:r>
          </a:p>
        </p:txBody>
      </p:sp>
      <p:pic>
        <p:nvPicPr>
          <p:cNvPr id="4" name="Picture 2" descr="https://encrypted-tbn1.gstatic.com/images?q=tbn:ANd9GcRNMNApPR7eBMNIBMri1KmuU0qXfffqxcSL_nRd8bLUbJtVQQHc3Thj9Mg"/>
          <p:cNvPicPr>
            <a:picLocks noChangeAspect="1" noChangeArrowheads="1"/>
          </p:cNvPicPr>
          <p:nvPr/>
        </p:nvPicPr>
        <p:blipFill>
          <a:blip r:embed="rId2" cstate="print"/>
          <a:srcRect/>
          <a:stretch>
            <a:fillRect/>
          </a:stretch>
        </p:blipFill>
        <p:spPr bwMode="auto">
          <a:xfrm>
            <a:off x="5868144" y="188640"/>
            <a:ext cx="2245750" cy="733306"/>
          </a:xfrm>
          <a:prstGeom prst="rect">
            <a:avLst/>
          </a:prstGeom>
          <a:noFill/>
        </p:spPr>
      </p:pic>
      <p:sp>
        <p:nvSpPr>
          <p:cNvPr id="5" name="Rettangolo 4"/>
          <p:cNvSpPr/>
          <p:nvPr/>
        </p:nvSpPr>
        <p:spPr>
          <a:xfrm>
            <a:off x="683568" y="4581128"/>
            <a:ext cx="7992888" cy="1569660"/>
          </a:xfrm>
          <a:prstGeom prst="rect">
            <a:avLst/>
          </a:prstGeom>
          <a:solidFill>
            <a:schemeClr val="accent2">
              <a:lumMod val="40000"/>
              <a:lumOff val="60000"/>
            </a:schemeClr>
          </a:solidFill>
          <a:ln w="28575">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200000"/>
              </a:lnSpc>
              <a:buFont typeface="Arial" pitchFamily="34" charset="0"/>
              <a:buChar char="•"/>
            </a:pPr>
            <a:r>
              <a:rPr lang="en-US" sz="2400" b="1" dirty="0" smtClean="0"/>
              <a:t>Olive wastes and orange residues </a:t>
            </a:r>
            <a:r>
              <a:rPr lang="en-US" sz="2400" dirty="0" smtClean="0"/>
              <a:t>are recalcitrant biomass, pollutant for the environment.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3717032"/>
            <a:ext cx="8494094" cy="2195794"/>
          </a:xfrm>
          <a:prstGeom prst="rect">
            <a:avLst/>
          </a:prstGeom>
          <a:solidFill>
            <a:srgbClr val="FFC000"/>
          </a:solidFill>
          <a:ln w="28575">
            <a:solidFill>
              <a:schemeClr val="accent3">
                <a:lumMod val="50000"/>
              </a:schemeClr>
            </a:solidFill>
          </a:ln>
        </p:spPr>
        <p:txBody>
          <a:bodyPr wrap="square">
            <a:spAutoFit/>
          </a:bodyPr>
          <a:lstStyle/>
          <a:p>
            <a:pPr marL="355600" indent="-355600" algn="just">
              <a:lnSpc>
                <a:spcPct val="200000"/>
              </a:lnSpc>
              <a:buFont typeface="Arial" pitchFamily="34" charset="0"/>
              <a:buChar char="•"/>
            </a:pPr>
            <a:r>
              <a:rPr lang="en-US" sz="2400" b="1" dirty="0" smtClean="0">
                <a:latin typeface="Times New Roman" pitchFamily="18" charset="0"/>
                <a:cs typeface="Times New Roman" pitchFamily="18" charset="0"/>
              </a:rPr>
              <a:t>Released sulfur </a:t>
            </a:r>
            <a:r>
              <a:rPr lang="en-US" sz="2400" dirty="0" smtClean="0">
                <a:latin typeface="Times New Roman" pitchFamily="18" charset="0"/>
                <a:cs typeface="Times New Roman" pitchFamily="18" charset="0"/>
              </a:rPr>
              <a:t>requires microbial oxidation to sulfate before plants can take it up. The rate of oxidation is largely governed by the properties  of soil and environmental conditions.</a:t>
            </a:r>
            <a:endParaRPr lang="it-IT" sz="2400" dirty="0">
              <a:latin typeface="Times New Roman" pitchFamily="18" charset="0"/>
              <a:cs typeface="Times New Roman" pitchFamily="18" charset="0"/>
            </a:endParaRPr>
          </a:p>
        </p:txBody>
      </p:sp>
      <p:sp>
        <p:nvSpPr>
          <p:cNvPr id="4" name="CasellaDiTesto 3"/>
          <p:cNvSpPr txBox="1"/>
          <p:nvPr/>
        </p:nvSpPr>
        <p:spPr>
          <a:xfrm>
            <a:off x="323528" y="404664"/>
            <a:ext cx="8496944" cy="2800767"/>
          </a:xfrm>
          <a:prstGeom prst="rect">
            <a:avLst/>
          </a:prstGeom>
          <a:solidFill>
            <a:srgbClr val="FFFF00"/>
          </a:solidFill>
          <a:ln w="19050">
            <a:solidFill>
              <a:srgbClr val="CC9900"/>
            </a:solidFill>
          </a:ln>
        </p:spPr>
        <p:txBody>
          <a:bodyPr wrap="square" rtlCol="0">
            <a:spAutoFit/>
          </a:bodyPr>
          <a:lstStyle/>
          <a:p>
            <a:pPr algn="just">
              <a:lnSpc>
                <a:spcPct val="200000"/>
              </a:lnSpc>
              <a:buFont typeface="Arial" pitchFamily="34" charset="0"/>
              <a:buChar char="•"/>
            </a:pPr>
            <a:r>
              <a:rPr lang="en-US" sz="20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S is insoluble in water, and to be used for agriculture purpose needs to be mixed with </a:t>
            </a:r>
            <a:r>
              <a:rPr lang="en-US" sz="2200" dirty="0" err="1" smtClean="0">
                <a:latin typeface="Times New Roman" pitchFamily="18" charset="0"/>
                <a:cs typeface="Times New Roman" pitchFamily="18" charset="0"/>
              </a:rPr>
              <a:t>bentonite</a:t>
            </a:r>
            <a:r>
              <a:rPr lang="en-US" sz="2200" dirty="0" smtClean="0">
                <a:latin typeface="Times New Roman" pitchFamily="18" charset="0"/>
                <a:cs typeface="Times New Roman" pitchFamily="18" charset="0"/>
              </a:rPr>
              <a:t> an </a:t>
            </a:r>
            <a:r>
              <a:rPr lang="en-US" sz="2200" dirty="0" err="1" smtClean="0">
                <a:latin typeface="Times New Roman" pitchFamily="18" charset="0"/>
                <a:cs typeface="Times New Roman" pitchFamily="18" charset="0"/>
              </a:rPr>
              <a:t>inhert</a:t>
            </a:r>
            <a:r>
              <a:rPr lang="en-US" sz="2200" dirty="0" smtClean="0">
                <a:latin typeface="Times New Roman" pitchFamily="18" charset="0"/>
                <a:cs typeface="Times New Roman" pitchFamily="18" charset="0"/>
              </a:rPr>
              <a:t> clay to form pellet (or pastille). When the clay becomes wet in the soil, it swells and breaks the pellet into many small pieces with a very large reactive </a:t>
            </a:r>
            <a:r>
              <a:rPr lang="it-IT" sz="2200" dirty="0" err="1" smtClean="0">
                <a:latin typeface="Times New Roman" pitchFamily="18" charset="0"/>
                <a:cs typeface="Times New Roman" pitchFamily="18" charset="0"/>
              </a:rPr>
              <a:t>surface</a:t>
            </a:r>
            <a:r>
              <a:rPr lang="it-IT" sz="2200" dirty="0" smtClean="0">
                <a:latin typeface="Times New Roman" pitchFamily="18" charset="0"/>
                <a:cs typeface="Times New Roman" pitchFamily="18" charset="0"/>
              </a:rPr>
              <a:t> area </a:t>
            </a:r>
            <a:r>
              <a:rPr lang="it-IT" sz="2200" dirty="0" err="1" smtClean="0">
                <a:latin typeface="Times New Roman" pitchFamily="18" charset="0"/>
                <a:cs typeface="Times New Roman" pitchFamily="18" charset="0"/>
              </a:rPr>
              <a:t>releasing</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sulfur</a:t>
            </a:r>
            <a:r>
              <a:rPr lang="it-IT" sz="2200" dirty="0" smtClean="0">
                <a:latin typeface="Times New Roman" pitchFamily="18" charset="0"/>
                <a:cs typeface="Times New Roman" pitchFamily="18" charset="0"/>
              </a:rPr>
              <a:t>. </a:t>
            </a:r>
            <a:endParaRPr lang="it-IT" sz="2200" dirty="0">
              <a:latin typeface="Times New Roman" pitchFamily="18" charset="0"/>
              <a:cs typeface="Times New Roman" pitchFamily="18" charset="0"/>
            </a:endParaRPr>
          </a:p>
        </p:txBody>
      </p:sp>
    </p:spTree>
    <p:extLst>
      <p:ext uri="{BB962C8B-B14F-4D97-AF65-F5344CB8AC3E}">
        <p14:creationId xmlns:p14="http://schemas.microsoft.com/office/powerpoint/2010/main" val="1585697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4143380"/>
            <a:ext cx="8352928" cy="2308324"/>
          </a:xfrm>
          <a:prstGeom prst="rect">
            <a:avLst/>
          </a:prstGeom>
          <a:solidFill>
            <a:schemeClr val="accent4">
              <a:lumMod val="60000"/>
              <a:lumOff val="40000"/>
            </a:schemeClr>
          </a:solidFill>
          <a:ln>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457200" indent="-457200" algn="just">
              <a:lnSpc>
                <a:spcPct val="200000"/>
              </a:lnSpc>
              <a:buFont typeface="+mj-lt"/>
              <a:buAutoNum type="arabicPeriod"/>
            </a:pPr>
            <a:r>
              <a:rPr lang="en-US" sz="2400" dirty="0" smtClean="0">
                <a:latin typeface="Times New Roman" pitchFamily="18" charset="0"/>
                <a:cs typeface="Times New Roman" pitchFamily="18" charset="0"/>
              </a:rPr>
              <a:t>improving the quality and fertility of alkaline soils in a sustainable way.</a:t>
            </a:r>
          </a:p>
          <a:p>
            <a:pPr marL="457200" indent="-457200" algn="just">
              <a:lnSpc>
                <a:spcPct val="200000"/>
              </a:lnSpc>
              <a:buFont typeface="+mj-lt"/>
              <a:buAutoNum type="arabicPeriod"/>
            </a:pPr>
            <a:r>
              <a:rPr lang="it-IT" sz="2400" dirty="0" err="1" smtClean="0">
                <a:latin typeface="Times New Roman" pitchFamily="18" charset="0"/>
                <a:cs typeface="Times New Roman" pitchFamily="18" charset="0"/>
              </a:rPr>
              <a:t>increasing</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plant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productivity</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
        <p:nvSpPr>
          <p:cNvPr id="3" name="TextBox 2"/>
          <p:cNvSpPr txBox="1"/>
          <p:nvPr/>
        </p:nvSpPr>
        <p:spPr>
          <a:xfrm>
            <a:off x="571472" y="1643050"/>
            <a:ext cx="8064896" cy="1107996"/>
          </a:xfrm>
          <a:prstGeom prst="rect">
            <a:avLst/>
          </a:prstGeom>
          <a:solidFill>
            <a:schemeClr val="tx2">
              <a:lumMod val="40000"/>
              <a:lumOff val="60000"/>
            </a:schemeClr>
          </a:solid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200000"/>
              </a:lnSpc>
            </a:pPr>
            <a:r>
              <a:rPr lang="en-US" sz="2400" dirty="0" smtClean="0">
                <a:latin typeface="Times New Roman" pitchFamily="18" charset="0"/>
                <a:cs typeface="Times New Roman" pitchFamily="18" charset="0"/>
              </a:rPr>
              <a:t>to use </a:t>
            </a:r>
            <a:r>
              <a:rPr lang="en-US" sz="2400" b="1" u="sng" dirty="0" smtClean="0">
                <a:latin typeface="Times New Roman" pitchFamily="18" charset="0"/>
                <a:cs typeface="Times New Roman" pitchFamily="18" charset="0"/>
              </a:rPr>
              <a:t>sulfur-</a:t>
            </a:r>
            <a:r>
              <a:rPr lang="en-US" sz="2400" b="1" u="sng" dirty="0" err="1" smtClean="0">
                <a:latin typeface="Times New Roman" pitchFamily="18" charset="0"/>
                <a:cs typeface="Times New Roman" pitchFamily="18" charset="0"/>
              </a:rPr>
              <a:t>bentonite</a:t>
            </a:r>
            <a:r>
              <a:rPr lang="en-US" sz="2400" dirty="0" smtClean="0">
                <a:latin typeface="Times New Roman" pitchFamily="18" charset="0"/>
                <a:cs typeface="Times New Roman" pitchFamily="18" charset="0"/>
              </a:rPr>
              <a:t> linked to </a:t>
            </a:r>
            <a:r>
              <a:rPr lang="en-US" sz="2400" b="1" u="sng" dirty="0" smtClean="0">
                <a:latin typeface="Times New Roman" pitchFamily="18" charset="0"/>
                <a:cs typeface="Times New Roman" pitchFamily="18" charset="0"/>
              </a:rPr>
              <a:t>recalcitrant organic matrices</a:t>
            </a:r>
            <a:endParaRPr lang="en-US" sz="2400" dirty="0" smtClean="0">
              <a:latin typeface="Times New Roman" pitchFamily="18" charset="0"/>
              <a:cs typeface="Times New Roman" pitchFamily="18" charset="0"/>
            </a:endParaRPr>
          </a:p>
          <a:p>
            <a:endParaRPr lang="it-IT" dirty="0"/>
          </a:p>
        </p:txBody>
      </p:sp>
      <p:sp>
        <p:nvSpPr>
          <p:cNvPr id="4" name="CasellaDiTesto 3"/>
          <p:cNvSpPr txBox="1"/>
          <p:nvPr/>
        </p:nvSpPr>
        <p:spPr>
          <a:xfrm>
            <a:off x="1115616" y="404664"/>
            <a:ext cx="6845144" cy="769441"/>
          </a:xfrm>
          <a:prstGeom prst="rect">
            <a:avLst/>
          </a:prstGeom>
          <a:solidFill>
            <a:srgbClr val="FFFF00"/>
          </a:solidFill>
        </p:spPr>
        <p:txBody>
          <a:bodyPr wrap="none" rtlCol="0">
            <a:spAutoFit/>
          </a:bodyPr>
          <a:lstStyle/>
          <a:p>
            <a:r>
              <a:rPr lang="en-US" sz="4400" dirty="0" smtClean="0">
                <a:latin typeface="Times New Roman" pitchFamily="18" charset="0"/>
                <a:cs typeface="Times New Roman" pitchFamily="18" charset="0"/>
              </a:rPr>
              <a:t>The novelty of this study was</a:t>
            </a:r>
            <a:endParaRPr lang="it-IT" sz="4400" dirty="0"/>
          </a:p>
        </p:txBody>
      </p:sp>
      <p:sp>
        <p:nvSpPr>
          <p:cNvPr id="19" name="CasellaDiTesto 18"/>
          <p:cNvSpPr txBox="1"/>
          <p:nvPr/>
        </p:nvSpPr>
        <p:spPr>
          <a:xfrm>
            <a:off x="2786050" y="3214686"/>
            <a:ext cx="4000528" cy="523220"/>
          </a:xfrm>
          <a:prstGeom prst="rect">
            <a:avLst/>
          </a:prstGeom>
          <a:solidFill>
            <a:srgbClr val="92D050"/>
          </a:solidFill>
        </p:spPr>
        <p:txBody>
          <a:bodyPr wrap="square" rtlCol="0">
            <a:spAutoFit/>
          </a:bodyPr>
          <a:lstStyle/>
          <a:p>
            <a:pPr algn="ctr"/>
            <a:r>
              <a:rPr lang="it-IT" sz="2800" b="1" dirty="0" smtClean="0">
                <a:latin typeface="Times New Roman" pitchFamily="18" charset="0"/>
                <a:cs typeface="Times New Roman" pitchFamily="18" charset="0"/>
              </a:rPr>
              <a:t>DUAL      AIM</a:t>
            </a:r>
            <a:endParaRPr lang="it-IT"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8333" y="404664"/>
            <a:ext cx="8945847" cy="5976664"/>
          </a:xfrm>
          <a:prstGeom prst="rect">
            <a:avLst/>
          </a:prstGeom>
          <a:noFill/>
          <a:ln w="9525">
            <a:noFill/>
            <a:miter lim="800000"/>
            <a:headEnd/>
            <a:tailEnd/>
          </a:ln>
        </p:spPr>
      </p:pic>
      <p:sp>
        <p:nvSpPr>
          <p:cNvPr id="4" name="Freccia a destra 3"/>
          <p:cNvSpPr/>
          <p:nvPr/>
        </p:nvSpPr>
        <p:spPr>
          <a:xfrm>
            <a:off x="5357818" y="32146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43108" y="3571876"/>
            <a:ext cx="4572000" cy="568745"/>
          </a:xfrm>
          <a:prstGeom prst="rect">
            <a:avLst/>
          </a:prstGeom>
        </p:spPr>
        <p:txBody>
          <a:bodyPr>
            <a:spAutoFit/>
          </a:bodyPr>
          <a:lstStyle/>
          <a:p>
            <a:pPr algn="just">
              <a:lnSpc>
                <a:spcPct val="200000"/>
              </a:lnSpc>
              <a:buFont typeface="Arial" pitchFamily="34" charset="0"/>
              <a:buChar char="•"/>
            </a:pPr>
            <a:endParaRPr lang="en-US" dirty="0" smtClean="0"/>
          </a:p>
        </p:txBody>
      </p:sp>
      <p:sp>
        <p:nvSpPr>
          <p:cNvPr id="7" name="Rettangolo 6"/>
          <p:cNvSpPr/>
          <p:nvPr/>
        </p:nvSpPr>
        <p:spPr>
          <a:xfrm>
            <a:off x="285720" y="642918"/>
            <a:ext cx="8572560" cy="4524315"/>
          </a:xfrm>
          <a:prstGeom prst="rect">
            <a:avLst/>
          </a:prstGeom>
          <a:solidFill>
            <a:srgbClr val="92D050"/>
          </a:solidFill>
          <a:ln w="28575">
            <a:solidFill>
              <a:srgbClr val="0070C0"/>
            </a:solidFill>
          </a:ln>
          <a:effectLst>
            <a:innerShdw blurRad="63500" dist="50800" dir="13500000">
              <a:prstClr val="black">
                <a:alpha val="50000"/>
              </a:prstClr>
            </a:innerShdw>
          </a:effectLst>
        </p:spPr>
        <p:txBody>
          <a:bodyPr wrap="square">
            <a:spAutoFit/>
          </a:bodyPr>
          <a:lstStyle/>
          <a:p>
            <a:pPr algn="just">
              <a:lnSpc>
                <a:spcPct val="200000"/>
              </a:lnSpc>
              <a:buFont typeface="Arial" pitchFamily="34" charset="0"/>
              <a:buChar char="•"/>
            </a:pPr>
            <a:r>
              <a:rPr lang="en-US" sz="2400" dirty="0" smtClean="0"/>
              <a:t> </a:t>
            </a:r>
            <a:r>
              <a:rPr lang="en-US" sz="2400" b="1" dirty="0" smtClean="0"/>
              <a:t>Pastilles were developed from mixtures of 10% sodium </a:t>
            </a:r>
            <a:r>
              <a:rPr lang="en-US" sz="2400" b="1" dirty="0" err="1" smtClean="0"/>
              <a:t>bentonite</a:t>
            </a:r>
            <a:r>
              <a:rPr lang="en-US" sz="2400" b="1" dirty="0" smtClean="0"/>
              <a:t> clay with elemental sulfur.</a:t>
            </a:r>
          </a:p>
          <a:p>
            <a:pPr algn="just">
              <a:lnSpc>
                <a:spcPct val="200000"/>
              </a:lnSpc>
            </a:pPr>
            <a:endParaRPr lang="en-US" sz="2400" b="1" dirty="0" smtClean="0"/>
          </a:p>
          <a:p>
            <a:pPr algn="just">
              <a:lnSpc>
                <a:spcPct val="200000"/>
              </a:lnSpc>
              <a:buFont typeface="Arial" pitchFamily="34" charset="0"/>
              <a:buChar char="•"/>
            </a:pPr>
            <a:r>
              <a:rPr lang="en-US" sz="2400" b="1" dirty="0" smtClean="0"/>
              <a:t>The  more suitable shape and size for the pastilles were chosen</a:t>
            </a:r>
            <a:r>
              <a:rPr lang="en-US" sz="2400" dirty="0" smtClean="0"/>
              <a:t>.</a:t>
            </a:r>
          </a:p>
          <a:p>
            <a:pPr algn="just">
              <a:lnSpc>
                <a:spcPct val="200000"/>
              </a:lnSpc>
            </a:pPr>
            <a:endParaRPr lang="en-US" sz="2400" dirty="0" smtClean="0"/>
          </a:p>
          <a:p>
            <a:pPr algn="just">
              <a:lnSpc>
                <a:spcPct val="200000"/>
              </a:lnSpc>
              <a:buFont typeface="Arial" pitchFamily="34" charset="0"/>
              <a:buChar char="•"/>
            </a:pPr>
            <a:endParaRPr lang="it-IT" sz="2400" dirty="0"/>
          </a:p>
        </p:txBody>
      </p:sp>
      <p:pic>
        <p:nvPicPr>
          <p:cNvPr id="8" name="Picture 2"/>
          <p:cNvPicPr>
            <a:picLocks noChangeAspect="1" noChangeArrowheads="1"/>
          </p:cNvPicPr>
          <p:nvPr/>
        </p:nvPicPr>
        <p:blipFill>
          <a:blip r:embed="rId2" cstate="print"/>
          <a:srcRect/>
          <a:stretch>
            <a:fillRect/>
          </a:stretch>
        </p:blipFill>
        <p:spPr bwMode="auto">
          <a:xfrm>
            <a:off x="285720" y="1785926"/>
            <a:ext cx="8705851" cy="46825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857232"/>
            <a:ext cx="8643998" cy="1569660"/>
          </a:xfrm>
          <a:prstGeom prst="rect">
            <a:avLst/>
          </a:prstGeom>
          <a:solidFill>
            <a:srgbClr val="FFFF00"/>
          </a:solidFill>
          <a:ln w="38100">
            <a:solidFill>
              <a:srgbClr val="00B050"/>
            </a:solidFill>
          </a:ln>
        </p:spPr>
        <p:txBody>
          <a:bodyPr wrap="square" rtlCol="0">
            <a:spAutoFit/>
          </a:bodyPr>
          <a:lstStyle/>
          <a:p>
            <a:pPr algn="ctr"/>
            <a:r>
              <a:rPr lang="en-US" sz="3200" b="1" dirty="0" smtClean="0">
                <a:latin typeface="Times New Roman" pitchFamily="18" charset="0"/>
                <a:cs typeface="Times New Roman" pitchFamily="18" charset="0"/>
              </a:rPr>
              <a:t>The</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pastilles of sulfur </a:t>
            </a:r>
            <a:r>
              <a:rPr lang="en-US" sz="3200" b="1" dirty="0" err="1" smtClean="0">
                <a:latin typeface="Times New Roman" pitchFamily="18" charset="0"/>
                <a:cs typeface="Times New Roman" pitchFamily="18" charset="0"/>
              </a:rPr>
              <a:t>bentonite</a:t>
            </a:r>
            <a:r>
              <a:rPr lang="en-US" sz="3200" b="1" dirty="0" smtClean="0">
                <a:latin typeface="Times New Roman" pitchFamily="18" charset="0"/>
                <a:cs typeface="Times New Roman" pitchFamily="18" charset="0"/>
              </a:rPr>
              <a:t> were linked with agriculture wastes</a:t>
            </a:r>
            <a:endParaRPr lang="en-US" sz="3200" dirty="0" smtClean="0">
              <a:latin typeface="Times New Roman" pitchFamily="18" charset="0"/>
              <a:cs typeface="Times New Roman" pitchFamily="18" charset="0"/>
            </a:endParaRPr>
          </a:p>
          <a:p>
            <a:endParaRPr lang="it-IT" sz="3200" dirty="0"/>
          </a:p>
        </p:txBody>
      </p:sp>
      <p:pic>
        <p:nvPicPr>
          <p:cNvPr id="6" name="Picture 2" descr="https://encrypted-tbn1.gstatic.com/images?q=tbn:ANd9GcRNMNApPR7eBMNIBMri1KmuU0qXfffqxcSL_nRd8bLUbJtVQQHc3Thj9Mg"/>
          <p:cNvPicPr>
            <a:picLocks noChangeAspect="1" noChangeArrowheads="1"/>
          </p:cNvPicPr>
          <p:nvPr/>
        </p:nvPicPr>
        <p:blipFill>
          <a:blip r:embed="rId2" cstate="print"/>
          <a:srcRect/>
          <a:stretch>
            <a:fillRect/>
          </a:stretch>
        </p:blipFill>
        <p:spPr bwMode="auto">
          <a:xfrm>
            <a:off x="7429520" y="3429000"/>
            <a:ext cx="1618209" cy="1080120"/>
          </a:xfrm>
          <a:prstGeom prst="rect">
            <a:avLst/>
          </a:prstGeom>
          <a:noFill/>
          <a:ln w="38100">
            <a:solidFill>
              <a:schemeClr val="tx1"/>
            </a:solidFill>
          </a:ln>
        </p:spPr>
      </p:pic>
      <p:pic>
        <p:nvPicPr>
          <p:cNvPr id="7" name="Picture 1"/>
          <p:cNvPicPr>
            <a:picLocks noChangeAspect="1" noChangeArrowheads="1"/>
          </p:cNvPicPr>
          <p:nvPr/>
        </p:nvPicPr>
        <p:blipFill>
          <a:blip r:embed="rId3" cstate="print"/>
          <a:srcRect/>
          <a:stretch>
            <a:fillRect/>
          </a:stretch>
        </p:blipFill>
        <p:spPr bwMode="auto">
          <a:xfrm>
            <a:off x="253247" y="3500438"/>
            <a:ext cx="1389796" cy="1080120"/>
          </a:xfrm>
          <a:prstGeom prst="rect">
            <a:avLst/>
          </a:prstGeom>
          <a:noFill/>
          <a:ln w="38100">
            <a:solidFill>
              <a:schemeClr val="tx1"/>
            </a:solidFill>
            <a:miter lim="800000"/>
            <a:headEnd/>
            <a:tailEnd/>
          </a:ln>
        </p:spPr>
      </p:pic>
      <p:sp>
        <p:nvSpPr>
          <p:cNvPr id="8" name="Rettangolo 7"/>
          <p:cNvSpPr/>
          <p:nvPr/>
        </p:nvSpPr>
        <p:spPr>
          <a:xfrm>
            <a:off x="325255" y="4724574"/>
            <a:ext cx="1224136" cy="307777"/>
          </a:xfrm>
          <a:prstGeom prst="rect">
            <a:avLst/>
          </a:prstGeom>
        </p:spPr>
        <p:txBody>
          <a:bodyPr wrap="square">
            <a:spAutoFit/>
          </a:bodyPr>
          <a:lstStyle/>
          <a:p>
            <a:r>
              <a:rPr lang="it-IT" sz="1400" b="1" dirty="0" err="1" smtClean="0">
                <a:latin typeface="Times New Roman" pitchFamily="18" charset="0"/>
                <a:cs typeface="Times New Roman" pitchFamily="18" charset="0"/>
              </a:rPr>
              <a:t>Elemental</a:t>
            </a:r>
            <a:r>
              <a:rPr lang="it-IT" sz="1400" b="1" dirty="0" smtClean="0">
                <a:latin typeface="Times New Roman" pitchFamily="18" charset="0"/>
                <a:cs typeface="Times New Roman" pitchFamily="18" charset="0"/>
              </a:rPr>
              <a:t> S</a:t>
            </a:r>
            <a:endParaRPr lang="it-IT" sz="1400" b="1" dirty="0">
              <a:latin typeface="Times New Roman" pitchFamily="18" charset="0"/>
              <a:cs typeface="Times New Roman" pitchFamily="18" charset="0"/>
            </a:endParaRPr>
          </a:p>
        </p:txBody>
      </p:sp>
      <p:pic>
        <p:nvPicPr>
          <p:cNvPr id="10" name="Picture 11" descr="https://encrypted-tbn2.gstatic.com/images?q=tbn:ANd9GcSpLZnD_BnjFadvgeAIH7bVgXXBuDK79ZBSgRnhBVOKMa-eJgvasg"/>
          <p:cNvPicPr>
            <a:picLocks noChangeAspect="1" noChangeArrowheads="1"/>
          </p:cNvPicPr>
          <p:nvPr/>
        </p:nvPicPr>
        <p:blipFill>
          <a:blip r:embed="rId4" cstate="print"/>
          <a:srcRect/>
          <a:stretch>
            <a:fillRect/>
          </a:stretch>
        </p:blipFill>
        <p:spPr bwMode="auto">
          <a:xfrm>
            <a:off x="3428992" y="3500438"/>
            <a:ext cx="1407108" cy="1080121"/>
          </a:xfrm>
          <a:prstGeom prst="rect">
            <a:avLst/>
          </a:prstGeom>
          <a:noFill/>
          <a:ln w="38100">
            <a:solidFill>
              <a:schemeClr val="tx1"/>
            </a:solidFill>
          </a:ln>
        </p:spPr>
      </p:pic>
      <p:pic>
        <p:nvPicPr>
          <p:cNvPr id="11" name="Picture 15" descr="https://encrypted-tbn2.gstatic.com/images?q=tbn:ANd9GcQTpJoTflTFjMR1QbTax8KBMHg0OvReaQBEeW2z7Pnq5IMVfmCdkNcTcA"/>
          <p:cNvPicPr>
            <a:picLocks noChangeAspect="1" noChangeArrowheads="1"/>
          </p:cNvPicPr>
          <p:nvPr/>
        </p:nvPicPr>
        <p:blipFill>
          <a:blip r:embed="rId5" cstate="print"/>
          <a:srcRect/>
          <a:stretch>
            <a:fillRect/>
          </a:stretch>
        </p:blipFill>
        <p:spPr bwMode="auto">
          <a:xfrm>
            <a:off x="5214942" y="3500438"/>
            <a:ext cx="1512168" cy="1117689"/>
          </a:xfrm>
          <a:prstGeom prst="rect">
            <a:avLst/>
          </a:prstGeom>
          <a:noFill/>
          <a:ln w="38100">
            <a:solidFill>
              <a:schemeClr val="tx1"/>
            </a:solidFill>
          </a:ln>
        </p:spPr>
      </p:pic>
      <p:sp>
        <p:nvSpPr>
          <p:cNvPr id="13" name="Rettangolo 12"/>
          <p:cNvSpPr/>
          <p:nvPr/>
        </p:nvSpPr>
        <p:spPr>
          <a:xfrm>
            <a:off x="2928926" y="3857628"/>
            <a:ext cx="447558" cy="646331"/>
          </a:xfrm>
          <a:prstGeom prst="rect">
            <a:avLst/>
          </a:prstGeom>
        </p:spPr>
        <p:txBody>
          <a:bodyPr wrap="none">
            <a:spAutoFit/>
          </a:bodyPr>
          <a:lstStyle/>
          <a:p>
            <a:r>
              <a:rPr lang="it-IT" sz="3600" b="1" dirty="0" smtClean="0">
                <a:latin typeface="Times New Roman" pitchFamily="18" charset="0"/>
                <a:cs typeface="Times New Roman" pitchFamily="18" charset="0"/>
              </a:rPr>
              <a:t>+</a:t>
            </a:r>
            <a:endParaRPr lang="it-IT" sz="3600" b="1" dirty="0">
              <a:latin typeface="Times New Roman" pitchFamily="18" charset="0"/>
              <a:cs typeface="Times New Roman" pitchFamily="18" charset="0"/>
            </a:endParaRPr>
          </a:p>
        </p:txBody>
      </p:sp>
      <p:sp>
        <p:nvSpPr>
          <p:cNvPr id="14" name="Freccia a destra rientrata 13"/>
          <p:cNvSpPr/>
          <p:nvPr/>
        </p:nvSpPr>
        <p:spPr>
          <a:xfrm>
            <a:off x="6733967" y="3788470"/>
            <a:ext cx="79208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8030111" y="3644454"/>
            <a:ext cx="965970" cy="369332"/>
          </a:xfrm>
          <a:prstGeom prst="rect">
            <a:avLst/>
          </a:prstGeom>
        </p:spPr>
        <p:txBody>
          <a:bodyPr wrap="none">
            <a:spAutoFit/>
          </a:bodyPr>
          <a:lstStyle/>
          <a:p>
            <a:r>
              <a:rPr lang="it-IT" b="1" dirty="0" err="1" smtClean="0"/>
              <a:t>Pastilles</a:t>
            </a:r>
            <a:endParaRPr lang="it-IT" dirty="0"/>
          </a:p>
        </p:txBody>
      </p:sp>
      <p:sp>
        <p:nvSpPr>
          <p:cNvPr id="16" name="Rettangolo 15"/>
          <p:cNvSpPr/>
          <p:nvPr/>
        </p:nvSpPr>
        <p:spPr>
          <a:xfrm>
            <a:off x="5357818" y="4714884"/>
            <a:ext cx="1072730" cy="523220"/>
          </a:xfrm>
          <a:prstGeom prst="rect">
            <a:avLst/>
          </a:prstGeom>
        </p:spPr>
        <p:txBody>
          <a:bodyPr wrap="none">
            <a:spAutoFit/>
          </a:bodyPr>
          <a:lstStyle/>
          <a:p>
            <a:r>
              <a:rPr lang="it-IT" sz="1400" b="1" dirty="0" err="1" smtClean="0">
                <a:latin typeface="Times New Roman" pitchFamily="18" charset="0"/>
                <a:cs typeface="Times New Roman" pitchFamily="18" charset="0"/>
              </a:rPr>
              <a:t>Dried</a:t>
            </a:r>
            <a:r>
              <a:rPr lang="it-IT" sz="1400" b="1" dirty="0" smtClean="0">
                <a:latin typeface="Times New Roman" pitchFamily="18" charset="0"/>
                <a:cs typeface="Times New Roman" pitchFamily="18" charset="0"/>
              </a:rPr>
              <a:t> olive </a:t>
            </a:r>
          </a:p>
          <a:p>
            <a:r>
              <a:rPr lang="it-IT" sz="1400" b="1" dirty="0" err="1" smtClean="0">
                <a:latin typeface="Times New Roman" pitchFamily="18" charset="0"/>
                <a:cs typeface="Times New Roman" pitchFamily="18" charset="0"/>
              </a:rPr>
              <a:t>residues</a:t>
            </a:r>
            <a:endParaRPr lang="it-IT" sz="1400" b="1" dirty="0">
              <a:latin typeface="Times New Roman" pitchFamily="18" charset="0"/>
              <a:cs typeface="Times New Roman" pitchFamily="18" charset="0"/>
            </a:endParaRPr>
          </a:p>
        </p:txBody>
      </p:sp>
      <p:sp>
        <p:nvSpPr>
          <p:cNvPr id="17" name="Rettangolo 16"/>
          <p:cNvSpPr/>
          <p:nvPr/>
        </p:nvSpPr>
        <p:spPr>
          <a:xfrm>
            <a:off x="3571868" y="4696099"/>
            <a:ext cx="1242648" cy="523220"/>
          </a:xfrm>
          <a:prstGeom prst="rect">
            <a:avLst/>
          </a:prstGeom>
        </p:spPr>
        <p:txBody>
          <a:bodyPr wrap="none">
            <a:spAutoFit/>
          </a:bodyPr>
          <a:lstStyle/>
          <a:p>
            <a:r>
              <a:rPr lang="it-IT" sz="1400" b="1" dirty="0" err="1" smtClean="0">
                <a:latin typeface="Times New Roman" pitchFamily="18" charset="0"/>
                <a:cs typeface="Times New Roman" pitchFamily="18" charset="0"/>
              </a:rPr>
              <a:t>Dried</a:t>
            </a:r>
            <a:r>
              <a:rPr lang="it-IT" sz="1400" b="1" dirty="0" smtClean="0">
                <a:latin typeface="Times New Roman" pitchFamily="18" charset="0"/>
                <a:cs typeface="Times New Roman" pitchFamily="18" charset="0"/>
              </a:rPr>
              <a:t> </a:t>
            </a:r>
            <a:r>
              <a:rPr lang="it-IT" sz="1400" b="1" dirty="0" err="1" smtClean="0">
                <a:latin typeface="Times New Roman" pitchFamily="18" charset="0"/>
                <a:cs typeface="Times New Roman" pitchFamily="18" charset="0"/>
              </a:rPr>
              <a:t>orange</a:t>
            </a:r>
            <a:r>
              <a:rPr lang="it-IT" sz="1400" b="1" dirty="0" smtClean="0">
                <a:latin typeface="Times New Roman" pitchFamily="18" charset="0"/>
                <a:cs typeface="Times New Roman" pitchFamily="18" charset="0"/>
              </a:rPr>
              <a:t> </a:t>
            </a:r>
          </a:p>
          <a:p>
            <a:r>
              <a:rPr lang="it-IT" sz="1400" b="1" dirty="0" err="1" smtClean="0">
                <a:latin typeface="Times New Roman" pitchFamily="18" charset="0"/>
                <a:cs typeface="Times New Roman" pitchFamily="18" charset="0"/>
              </a:rPr>
              <a:t>residues</a:t>
            </a:r>
            <a:endParaRPr lang="it-IT" sz="1400" b="1" dirty="0">
              <a:latin typeface="Times New Roman" pitchFamily="18" charset="0"/>
              <a:cs typeface="Times New Roman" pitchFamily="18" charset="0"/>
            </a:endParaRPr>
          </a:p>
        </p:txBody>
      </p:sp>
      <p:sp>
        <p:nvSpPr>
          <p:cNvPr id="19" name="Rettangolo 18"/>
          <p:cNvSpPr/>
          <p:nvPr/>
        </p:nvSpPr>
        <p:spPr>
          <a:xfrm>
            <a:off x="1928794" y="4714884"/>
            <a:ext cx="918072" cy="307777"/>
          </a:xfrm>
          <a:prstGeom prst="rect">
            <a:avLst/>
          </a:prstGeom>
        </p:spPr>
        <p:txBody>
          <a:bodyPr wrap="none">
            <a:spAutoFit/>
          </a:bodyPr>
          <a:lstStyle/>
          <a:p>
            <a:r>
              <a:rPr lang="it-IT" sz="1400" b="1" dirty="0" smtClean="0">
                <a:latin typeface="Times New Roman" pitchFamily="18" charset="0"/>
                <a:cs typeface="Times New Roman" pitchFamily="18" charset="0"/>
              </a:rPr>
              <a:t>Bentonite</a:t>
            </a:r>
            <a:endParaRPr lang="it-IT" sz="1400" b="1" dirty="0">
              <a:latin typeface="Times New Roman" pitchFamily="18" charset="0"/>
              <a:cs typeface="Times New Roman" pitchFamily="18" charset="0"/>
            </a:endParaRPr>
          </a:p>
        </p:txBody>
      </p:sp>
      <p:pic>
        <p:nvPicPr>
          <p:cNvPr id="20" name="Picture 9" descr="http://www.macomernotizie.net/archivi/immagini/2014/B/bentonite.jpeg"/>
          <p:cNvPicPr>
            <a:picLocks noChangeAspect="1" noChangeArrowheads="1"/>
          </p:cNvPicPr>
          <p:nvPr/>
        </p:nvPicPr>
        <p:blipFill>
          <a:blip r:embed="rId6" cstate="print"/>
          <a:srcRect/>
          <a:stretch>
            <a:fillRect/>
          </a:stretch>
        </p:blipFill>
        <p:spPr bwMode="auto">
          <a:xfrm>
            <a:off x="1785918" y="3500438"/>
            <a:ext cx="1152128" cy="108012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4"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par>
                                <p:cTn id="39" presetID="4"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i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856" y="476672"/>
            <a:ext cx="3224970" cy="461665"/>
          </a:xfrm>
          <a:prstGeom prst="rect">
            <a:avLst/>
          </a:prstGeom>
          <a:solidFill>
            <a:schemeClr val="accent1">
              <a:lumMod val="60000"/>
              <a:lumOff val="40000"/>
            </a:schemeClr>
          </a:solidFill>
        </p:spPr>
        <p:txBody>
          <a:bodyPr wrap="square" rtlCol="0">
            <a:spAutoFit/>
          </a:bodyPr>
          <a:lstStyle/>
          <a:p>
            <a:r>
              <a:rPr lang="it-IT" sz="2400" b="1" dirty="0" smtClean="0">
                <a:latin typeface="Times New Roman" pitchFamily="18" charset="0"/>
                <a:cs typeface="Times New Roman" pitchFamily="18" charset="0"/>
              </a:rPr>
              <a:t>Experiment  with soil </a:t>
            </a:r>
            <a:endParaRPr lang="it-IT" sz="2400" b="1" dirty="0">
              <a:latin typeface="Times New Roman" pitchFamily="18" charset="0"/>
              <a:cs typeface="Times New Roman" pitchFamily="18" charset="0"/>
            </a:endParaRPr>
          </a:p>
        </p:txBody>
      </p:sp>
      <p:sp>
        <p:nvSpPr>
          <p:cNvPr id="3" name="TextBox 2"/>
          <p:cNvSpPr txBox="1"/>
          <p:nvPr/>
        </p:nvSpPr>
        <p:spPr>
          <a:xfrm>
            <a:off x="179512" y="1412776"/>
            <a:ext cx="8809399" cy="5262979"/>
          </a:xfrm>
          <a:prstGeom prst="rect">
            <a:avLst/>
          </a:prstGeom>
          <a:solidFill>
            <a:schemeClr val="accent3">
              <a:lumMod val="60000"/>
              <a:lumOff val="40000"/>
            </a:schemeClr>
          </a:solidFill>
        </p:spPr>
        <p:txBody>
          <a:bodyPr wrap="square" rtlCol="0">
            <a:spAutoFit/>
          </a:bodyPr>
          <a:lstStyle/>
          <a:p>
            <a:pPr algn="just">
              <a:lnSpc>
                <a:spcPct val="200000"/>
              </a:lnSpc>
              <a:buFont typeface="Arial" pitchFamily="34" charset="0"/>
              <a:buChar char="•"/>
            </a:pPr>
            <a:r>
              <a:rPr lang="it-IT" sz="2100" b="1" dirty="0" err="1" smtClean="0">
                <a:solidFill>
                  <a:schemeClr val="accent1">
                    <a:lumMod val="50000"/>
                  </a:schemeClr>
                </a:solidFill>
                <a:latin typeface="Times New Roman" pitchFamily="18" charset="0"/>
                <a:cs typeface="Times New Roman" pitchFamily="18" charset="0"/>
              </a:rPr>
              <a:t>Alkaline</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sandy-loam</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soils</a:t>
            </a:r>
            <a:r>
              <a:rPr lang="it-IT" sz="2100" b="1" dirty="0" smtClean="0">
                <a:solidFill>
                  <a:schemeClr val="accent1">
                    <a:lumMod val="50000"/>
                  </a:schemeClr>
                </a:solidFill>
                <a:latin typeface="Times New Roman" pitchFamily="18" charset="0"/>
                <a:cs typeface="Times New Roman" pitchFamily="18" charset="0"/>
              </a:rPr>
              <a:t>, in </a:t>
            </a:r>
            <a:r>
              <a:rPr lang="it-IT" sz="2100" b="1" dirty="0" err="1" smtClean="0">
                <a:solidFill>
                  <a:schemeClr val="accent1">
                    <a:lumMod val="50000"/>
                  </a:schemeClr>
                </a:solidFill>
                <a:latin typeface="Times New Roman" pitchFamily="18" charset="0"/>
                <a:cs typeface="Times New Roman" pitchFamily="18" charset="0"/>
              </a:rPr>
              <a:t>pots</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have</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been</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amended</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with</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sulfur-bentonite</a:t>
            </a:r>
            <a:r>
              <a:rPr lang="it-IT" sz="2100" b="1" dirty="0" smtClean="0">
                <a:solidFill>
                  <a:schemeClr val="accent1">
                    <a:lumMod val="50000"/>
                  </a:schemeClr>
                </a:solidFill>
                <a:latin typeface="Times New Roman" pitchFamily="18" charset="0"/>
                <a:cs typeface="Times New Roman" pitchFamily="18" charset="0"/>
              </a:rPr>
              <a:t> + </a:t>
            </a:r>
            <a:r>
              <a:rPr lang="it-IT" sz="2100" b="1" dirty="0" err="1" smtClean="0">
                <a:solidFill>
                  <a:schemeClr val="accent1">
                    <a:lumMod val="50000"/>
                  </a:schemeClr>
                </a:solidFill>
                <a:latin typeface="Times New Roman" pitchFamily="18" charset="0"/>
                <a:cs typeface="Times New Roman" pitchFamily="18" charset="0"/>
              </a:rPr>
              <a:t>orange</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waste</a:t>
            </a:r>
            <a:r>
              <a:rPr lang="it-IT" sz="2100" b="1" dirty="0" smtClean="0">
                <a:solidFill>
                  <a:schemeClr val="accent1">
                    <a:lumMod val="50000"/>
                  </a:schemeClr>
                </a:solidFill>
                <a:latin typeface="Times New Roman" pitchFamily="18" charset="0"/>
                <a:cs typeface="Times New Roman" pitchFamily="18" charset="0"/>
              </a:rPr>
              <a:t> “A”; </a:t>
            </a:r>
            <a:r>
              <a:rPr lang="it-IT" sz="2100" b="1" dirty="0" err="1" smtClean="0">
                <a:solidFill>
                  <a:schemeClr val="accent1">
                    <a:lumMod val="50000"/>
                  </a:schemeClr>
                </a:solidFill>
                <a:latin typeface="Times New Roman" pitchFamily="18" charset="0"/>
                <a:cs typeface="Times New Roman" pitchFamily="18" charset="0"/>
              </a:rPr>
              <a:t>sulfur-bentonite</a:t>
            </a:r>
            <a:r>
              <a:rPr lang="it-IT" sz="2100" b="1" dirty="0" smtClean="0">
                <a:solidFill>
                  <a:schemeClr val="accent1">
                    <a:lumMod val="50000"/>
                  </a:schemeClr>
                </a:solidFill>
                <a:latin typeface="Times New Roman" pitchFamily="18" charset="0"/>
                <a:cs typeface="Times New Roman" pitchFamily="18" charset="0"/>
              </a:rPr>
              <a:t> + olive </a:t>
            </a:r>
            <a:r>
              <a:rPr lang="it-IT" sz="2100" b="1" dirty="0" err="1" smtClean="0">
                <a:solidFill>
                  <a:schemeClr val="accent1">
                    <a:lumMod val="50000"/>
                  </a:schemeClr>
                </a:solidFill>
                <a:latin typeface="Times New Roman" pitchFamily="18" charset="0"/>
                <a:cs typeface="Times New Roman" pitchFamily="18" charset="0"/>
              </a:rPr>
              <a:t>waste</a:t>
            </a:r>
            <a:r>
              <a:rPr lang="it-IT" sz="2100" b="1" dirty="0" smtClean="0">
                <a:solidFill>
                  <a:schemeClr val="accent1">
                    <a:lumMod val="50000"/>
                  </a:schemeClr>
                </a:solidFill>
                <a:latin typeface="Times New Roman" pitchFamily="18" charset="0"/>
                <a:cs typeface="Times New Roman" pitchFamily="18" charset="0"/>
              </a:rPr>
              <a:t> “B”, </a:t>
            </a:r>
            <a:r>
              <a:rPr lang="it-IT" sz="2100" b="1" dirty="0" err="1" smtClean="0">
                <a:solidFill>
                  <a:schemeClr val="accent1">
                    <a:lumMod val="50000"/>
                  </a:schemeClr>
                </a:solidFill>
                <a:latin typeface="Times New Roman" pitchFamily="18" charset="0"/>
                <a:cs typeface="Times New Roman" pitchFamily="18" charset="0"/>
              </a:rPr>
              <a:t>sulfur</a:t>
            </a:r>
            <a:r>
              <a:rPr lang="it-IT" sz="2100" b="1" dirty="0" smtClean="0">
                <a:solidFill>
                  <a:schemeClr val="accent1">
                    <a:lumMod val="50000"/>
                  </a:schemeClr>
                </a:solidFill>
                <a:latin typeface="Times New Roman" pitchFamily="18" charset="0"/>
                <a:cs typeface="Times New Roman" pitchFamily="18" charset="0"/>
              </a:rPr>
              <a:t> -bentonite “C” at the </a:t>
            </a:r>
            <a:r>
              <a:rPr lang="it-IT" sz="2100" b="1" dirty="0" err="1" smtClean="0">
                <a:solidFill>
                  <a:schemeClr val="accent1">
                    <a:lumMod val="50000"/>
                  </a:schemeClr>
                </a:solidFill>
                <a:latin typeface="Times New Roman" pitchFamily="18" charset="0"/>
                <a:cs typeface="Times New Roman" pitchFamily="18" charset="0"/>
              </a:rPr>
              <a:t>concentration</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of</a:t>
            </a:r>
            <a:r>
              <a:rPr lang="it-IT" sz="2100" b="1" dirty="0" smtClean="0">
                <a:solidFill>
                  <a:schemeClr val="accent1">
                    <a:lumMod val="50000"/>
                  </a:schemeClr>
                </a:solidFill>
                <a:latin typeface="Times New Roman" pitchFamily="18" charset="0"/>
                <a:cs typeface="Times New Roman" pitchFamily="18" charset="0"/>
              </a:rPr>
              <a:t> 0.88 g l</a:t>
            </a:r>
            <a:r>
              <a:rPr lang="it-IT" sz="2100" b="1" baseline="30000" dirty="0" smtClean="0">
                <a:solidFill>
                  <a:schemeClr val="accent1">
                    <a:lumMod val="50000"/>
                  </a:schemeClr>
                </a:solidFill>
                <a:latin typeface="Times New Roman" pitchFamily="18" charset="0"/>
                <a:cs typeface="Times New Roman" pitchFamily="18" charset="0"/>
              </a:rPr>
              <a:t>-1</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Not</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amended</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soil</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was</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used</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as</a:t>
            </a:r>
            <a:r>
              <a:rPr lang="it-IT" sz="2100" b="1" dirty="0" smtClean="0">
                <a:solidFill>
                  <a:schemeClr val="accent1">
                    <a:lumMod val="50000"/>
                  </a:schemeClr>
                </a:solidFill>
                <a:latin typeface="Times New Roman" pitchFamily="18" charset="0"/>
                <a:cs typeface="Times New Roman" pitchFamily="18" charset="0"/>
              </a:rPr>
              <a:t> </a:t>
            </a:r>
            <a:r>
              <a:rPr lang="it-IT" sz="2100" b="1" dirty="0" err="1" smtClean="0">
                <a:solidFill>
                  <a:schemeClr val="accent1">
                    <a:lumMod val="50000"/>
                  </a:schemeClr>
                </a:solidFill>
                <a:latin typeface="Times New Roman" pitchFamily="18" charset="0"/>
                <a:cs typeface="Times New Roman" pitchFamily="18" charset="0"/>
              </a:rPr>
              <a:t>control</a:t>
            </a:r>
            <a:r>
              <a:rPr lang="it-IT" sz="2100" b="1" dirty="0" smtClean="0">
                <a:solidFill>
                  <a:schemeClr val="accent1">
                    <a:lumMod val="50000"/>
                  </a:schemeClr>
                </a:solidFill>
                <a:latin typeface="Times New Roman" pitchFamily="18" charset="0"/>
                <a:cs typeface="Times New Roman" pitchFamily="18" charset="0"/>
              </a:rPr>
              <a:t>.</a:t>
            </a:r>
          </a:p>
          <a:p>
            <a:pPr algn="just">
              <a:lnSpc>
                <a:spcPct val="200000"/>
              </a:lnSpc>
              <a:buFont typeface="Arial" pitchFamily="34" charset="0"/>
              <a:buChar char="•"/>
            </a:pPr>
            <a:endParaRPr lang="it-IT" sz="2100" b="1" dirty="0" smtClean="0">
              <a:solidFill>
                <a:schemeClr val="accent1">
                  <a:lumMod val="50000"/>
                </a:schemeClr>
              </a:solidFill>
              <a:latin typeface="Times New Roman" pitchFamily="18" charset="0"/>
              <a:cs typeface="Times New Roman" pitchFamily="18" charset="0"/>
            </a:endParaRPr>
          </a:p>
          <a:p>
            <a:pPr algn="just">
              <a:lnSpc>
                <a:spcPct val="200000"/>
              </a:lnSpc>
              <a:buFont typeface="Arial" pitchFamily="34" charset="0"/>
              <a:buChar char="•"/>
            </a:pPr>
            <a:r>
              <a:rPr lang="it-IT" sz="2100" b="1" dirty="0" err="1" smtClean="0">
                <a:solidFill>
                  <a:schemeClr val="accent6">
                    <a:lumMod val="50000"/>
                  </a:schemeClr>
                </a:solidFill>
                <a:latin typeface="Times New Roman" pitchFamily="18" charset="0"/>
                <a:cs typeface="Times New Roman" pitchFamily="18" charset="0"/>
              </a:rPr>
              <a:t>Soil</a:t>
            </a:r>
            <a:r>
              <a:rPr lang="it-IT" sz="2100" b="1" dirty="0" smtClean="0">
                <a:solidFill>
                  <a:schemeClr val="accent6">
                    <a:lumMod val="50000"/>
                  </a:schemeClr>
                </a:solidFill>
                <a:latin typeface="Times New Roman" pitchFamily="18" charset="0"/>
                <a:cs typeface="Times New Roman" pitchFamily="18" charset="0"/>
              </a:rPr>
              <a:t> in </a:t>
            </a:r>
            <a:r>
              <a:rPr lang="it-IT" sz="2100" b="1" dirty="0" err="1" smtClean="0">
                <a:solidFill>
                  <a:schemeClr val="accent6">
                    <a:lumMod val="50000"/>
                  </a:schemeClr>
                </a:solidFill>
                <a:latin typeface="Times New Roman" pitchFamily="18" charset="0"/>
                <a:cs typeface="Times New Roman" pitchFamily="18" charset="0"/>
              </a:rPr>
              <a:t>pots</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was</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regularly</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watered</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to</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maintain</a:t>
            </a:r>
            <a:r>
              <a:rPr lang="it-IT" sz="2100" b="1" dirty="0" smtClean="0">
                <a:solidFill>
                  <a:schemeClr val="accent6">
                    <a:lumMod val="50000"/>
                  </a:schemeClr>
                </a:solidFill>
                <a:latin typeface="Times New Roman" pitchFamily="18" charset="0"/>
                <a:cs typeface="Times New Roman" pitchFamily="18" charset="0"/>
              </a:rPr>
              <a:t> 70% </a:t>
            </a:r>
            <a:r>
              <a:rPr lang="it-IT" sz="2100" b="1" dirty="0" err="1" smtClean="0">
                <a:solidFill>
                  <a:schemeClr val="accent6">
                    <a:lumMod val="50000"/>
                  </a:schemeClr>
                </a:solidFill>
                <a:latin typeface="Times New Roman" pitchFamily="18" charset="0"/>
                <a:cs typeface="Times New Roman" pitchFamily="18" charset="0"/>
              </a:rPr>
              <a:t>of</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field</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capacity</a:t>
            </a:r>
            <a:r>
              <a:rPr lang="it-IT" sz="2100" b="1" dirty="0" smtClean="0">
                <a:solidFill>
                  <a:schemeClr val="accent6">
                    <a:lumMod val="50000"/>
                  </a:schemeClr>
                </a:solidFill>
                <a:latin typeface="Times New Roman" pitchFamily="18" charset="0"/>
                <a:cs typeface="Times New Roman" pitchFamily="18" charset="0"/>
              </a:rPr>
              <a:t> and 2 </a:t>
            </a:r>
            <a:r>
              <a:rPr lang="it-IT" sz="2100" b="1" dirty="0" err="1" smtClean="0">
                <a:solidFill>
                  <a:schemeClr val="accent6">
                    <a:lumMod val="50000"/>
                  </a:schemeClr>
                </a:solidFill>
                <a:latin typeface="Times New Roman" pitchFamily="18" charset="0"/>
                <a:cs typeface="Times New Roman" pitchFamily="18" charset="0"/>
              </a:rPr>
              <a:t>months</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after</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treament</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soil</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chemical</a:t>
            </a:r>
            <a:r>
              <a:rPr lang="it-IT" sz="2100" b="1" dirty="0" smtClean="0">
                <a:solidFill>
                  <a:schemeClr val="accent6">
                    <a:lumMod val="50000"/>
                  </a:schemeClr>
                </a:solidFill>
                <a:latin typeface="Times New Roman" pitchFamily="18" charset="0"/>
                <a:cs typeface="Times New Roman" pitchFamily="18" charset="0"/>
              </a:rPr>
              <a:t> and </a:t>
            </a:r>
            <a:r>
              <a:rPr lang="it-IT" sz="2100" b="1" dirty="0" err="1" smtClean="0">
                <a:solidFill>
                  <a:schemeClr val="accent6">
                    <a:lumMod val="50000"/>
                  </a:schemeClr>
                </a:solidFill>
                <a:latin typeface="Times New Roman" pitchFamily="18" charset="0"/>
                <a:cs typeface="Times New Roman" pitchFamily="18" charset="0"/>
              </a:rPr>
              <a:t>biological</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parameters</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were</a:t>
            </a:r>
            <a:r>
              <a:rPr lang="it-IT" sz="2100" b="1" dirty="0" smtClean="0">
                <a:solidFill>
                  <a:schemeClr val="accent6">
                    <a:lumMod val="50000"/>
                  </a:schemeClr>
                </a:solidFill>
                <a:latin typeface="Times New Roman" pitchFamily="18" charset="0"/>
                <a:cs typeface="Times New Roman" pitchFamily="18" charset="0"/>
              </a:rPr>
              <a:t> </a:t>
            </a:r>
            <a:r>
              <a:rPr lang="it-IT" sz="2100" b="1" dirty="0" err="1" smtClean="0">
                <a:solidFill>
                  <a:schemeClr val="accent6">
                    <a:lumMod val="50000"/>
                  </a:schemeClr>
                </a:solidFill>
                <a:latin typeface="Times New Roman" pitchFamily="18" charset="0"/>
                <a:cs typeface="Times New Roman" pitchFamily="18" charset="0"/>
              </a:rPr>
              <a:t>detected</a:t>
            </a:r>
            <a:r>
              <a:rPr lang="it-IT" sz="2100" b="1" dirty="0" smtClean="0">
                <a:solidFill>
                  <a:schemeClr val="accent6">
                    <a:lumMod val="50000"/>
                  </a:schemeClr>
                </a:solidFill>
                <a:latin typeface="Times New Roman" pitchFamily="18" charset="0"/>
                <a:cs typeface="Times New Roman" pitchFamily="18" charset="0"/>
              </a:rPr>
              <a:t>.</a:t>
            </a:r>
            <a:endParaRPr lang="it-IT"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1595</Words>
  <Application>Microsoft Office PowerPoint</Application>
  <PresentationFormat>Presentazione su schermo (4:3)</PresentationFormat>
  <Paragraphs>630</Paragraphs>
  <Slides>29</Slides>
  <Notes>1</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Muscolo</dc:creator>
  <cp:lastModifiedBy>Windows User</cp:lastModifiedBy>
  <cp:revision>115</cp:revision>
  <dcterms:created xsi:type="dcterms:W3CDTF">2015-06-30T10:33:26Z</dcterms:created>
  <dcterms:modified xsi:type="dcterms:W3CDTF">2015-07-21T12:06:31Z</dcterms:modified>
</cp:coreProperties>
</file>