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8"/>
  </p:notesMasterIdLst>
  <p:sldIdLst>
    <p:sldId id="314" r:id="rId2"/>
    <p:sldId id="257" r:id="rId3"/>
    <p:sldId id="258" r:id="rId4"/>
    <p:sldId id="259" r:id="rId5"/>
    <p:sldId id="260" r:id="rId6"/>
    <p:sldId id="261" r:id="rId7"/>
    <p:sldId id="262" r:id="rId8"/>
    <p:sldId id="263" r:id="rId9"/>
    <p:sldId id="273" r:id="rId10"/>
    <p:sldId id="274" r:id="rId11"/>
    <p:sldId id="275" r:id="rId12"/>
    <p:sldId id="311" r:id="rId13"/>
    <p:sldId id="269" r:id="rId14"/>
    <p:sldId id="277" r:id="rId15"/>
    <p:sldId id="278" r:id="rId16"/>
    <p:sldId id="279" r:id="rId17"/>
    <p:sldId id="297" r:id="rId18"/>
    <p:sldId id="280" r:id="rId19"/>
    <p:sldId id="281" r:id="rId20"/>
    <p:sldId id="282" r:id="rId21"/>
    <p:sldId id="283" r:id="rId22"/>
    <p:sldId id="298" r:id="rId23"/>
    <p:sldId id="284" r:id="rId24"/>
    <p:sldId id="299" r:id="rId25"/>
    <p:sldId id="285" r:id="rId26"/>
    <p:sldId id="300" r:id="rId27"/>
    <p:sldId id="286" r:id="rId28"/>
    <p:sldId id="301" r:id="rId29"/>
    <p:sldId id="303" r:id="rId30"/>
    <p:sldId id="302" r:id="rId31"/>
    <p:sldId id="287" r:id="rId32"/>
    <p:sldId id="308" r:id="rId33"/>
    <p:sldId id="288" r:id="rId34"/>
    <p:sldId id="304" r:id="rId35"/>
    <p:sldId id="290" r:id="rId36"/>
    <p:sldId id="289" r:id="rId37"/>
    <p:sldId id="291" r:id="rId38"/>
    <p:sldId id="292" r:id="rId39"/>
    <p:sldId id="294" r:id="rId40"/>
    <p:sldId id="305" r:id="rId41"/>
    <p:sldId id="295" r:id="rId42"/>
    <p:sldId id="296" r:id="rId43"/>
    <p:sldId id="306" r:id="rId44"/>
    <p:sldId id="307" r:id="rId45"/>
    <p:sldId id="309" r:id="rId46"/>
    <p:sldId id="31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CC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023029-866D-4FF6-950E-C316230399FE}" type="datetimeFigureOut">
              <a:rPr lang="en-IN" smtClean="0"/>
              <a:pPr/>
              <a:t>01-10-2014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D05920-9860-421E-AAD6-342BF7328C9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ED05920-9860-421E-AAD6-342BF7328C94}" type="slidenum">
              <a:rPr lang="en-IN" smtClean="0"/>
              <a:pPr/>
              <a:t>19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180E5AE-F6B4-4BA0-834F-E6955E584789}" type="datetimeFigureOut">
              <a:rPr lang="en-IN" smtClean="0"/>
              <a:pPr/>
              <a:t>01-10-2014</a:t>
            </a:fld>
            <a:endParaRPr lang="en-IN"/>
          </a:p>
        </p:txBody>
      </p:sp>
      <p:sp>
        <p:nvSpPr>
          <p:cNvPr id="17" name="Footer Placeholder 16"/>
          <p:cNvSpPr>
            <a:spLocks noGrp="1"/>
          </p:cNvSpPr>
          <p:nvPr>
            <p:ph type="ftr" sz="quarter" idx="11"/>
          </p:nvPr>
        </p:nvSpPr>
        <p:spPr/>
        <p:txBody>
          <a:bodyPr/>
          <a:lstStyle/>
          <a:p>
            <a:endParaRPr lang="en-IN"/>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6AF7B71-D45A-4D7B-A515-7F114D313781}" type="slidenum">
              <a:rPr lang="en-IN" smtClean="0"/>
              <a:pPr/>
              <a:t>‹#›</a:t>
            </a:fld>
            <a:endParaRPr lang="en-IN"/>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80E5AE-F6B4-4BA0-834F-E6955E584789}" type="datetimeFigureOut">
              <a:rPr lang="en-IN" smtClean="0"/>
              <a:pPr/>
              <a:t>01-10-2014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AF7B71-D45A-4D7B-A515-7F114D313781}"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6AF7B71-D45A-4D7B-A515-7F114D313781}" type="slidenum">
              <a:rPr lang="en-IN" smtClean="0"/>
              <a:pPr/>
              <a:t>‹#›</a:t>
            </a:fld>
            <a:endParaRPr lang="en-IN"/>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80E5AE-F6B4-4BA0-834F-E6955E584789}" type="datetimeFigureOut">
              <a:rPr lang="en-IN" smtClean="0"/>
              <a:pPr/>
              <a:t>01-10-2014</a:t>
            </a:fld>
            <a:endParaRPr lang="en-IN"/>
          </a:p>
        </p:txBody>
      </p:sp>
      <p:sp>
        <p:nvSpPr>
          <p:cNvPr id="5" name="Footer Placeholder 4"/>
          <p:cNvSpPr>
            <a:spLocks noGrp="1"/>
          </p:cNvSpPr>
          <p:nvPr>
            <p:ph type="ftr" sz="quarter" idx="11"/>
          </p:nvPr>
        </p:nvSpPr>
        <p:spPr/>
        <p:txBody>
          <a:bodyPr/>
          <a:lstStyle/>
          <a:p>
            <a:endParaRPr lang="en-IN"/>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180E5AE-F6B4-4BA0-834F-E6955E584789}" type="datetimeFigureOut">
              <a:rPr lang="en-IN" smtClean="0"/>
              <a:pPr/>
              <a:t>01-10-2014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4361688" y="1026372"/>
            <a:ext cx="457200" cy="441325"/>
          </a:xfrm>
        </p:spPr>
        <p:txBody>
          <a:bodyPr/>
          <a:lstStyle/>
          <a:p>
            <a:fld id="{76AF7B71-D45A-4D7B-A515-7F114D313781}" type="slidenum">
              <a:rPr lang="en-IN" smtClean="0"/>
              <a:pPr/>
              <a:t>‹#›</a:t>
            </a:fld>
            <a:endParaRPr lang="en-IN"/>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IN"/>
          </a:p>
        </p:txBody>
      </p:sp>
      <p:sp>
        <p:nvSpPr>
          <p:cNvPr id="4" name="Date Placeholder 3"/>
          <p:cNvSpPr>
            <a:spLocks noGrp="1"/>
          </p:cNvSpPr>
          <p:nvPr>
            <p:ph type="dt" sz="half" idx="10"/>
          </p:nvPr>
        </p:nvSpPr>
        <p:spPr/>
        <p:txBody>
          <a:bodyPr/>
          <a:lstStyle/>
          <a:p>
            <a:fld id="{B180E5AE-F6B4-4BA0-834F-E6955E584789}" type="datetimeFigureOut">
              <a:rPr lang="en-IN" smtClean="0"/>
              <a:pPr/>
              <a:t>01-10-2014</a:t>
            </a:fld>
            <a:endParaRPr lang="en-IN"/>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6AF7B71-D45A-4D7B-A515-7F114D313781}" type="slidenum">
              <a:rPr lang="en-IN" smtClean="0"/>
              <a:pPr/>
              <a:t>‹#›</a:t>
            </a:fld>
            <a:endParaRPr lang="en-IN"/>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180E5AE-F6B4-4BA0-834F-E6955E584789}" type="datetimeFigureOut">
              <a:rPr lang="en-IN" smtClean="0"/>
              <a:pPr/>
              <a:t>01-10-2014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AF7B71-D45A-4D7B-A515-7F114D313781}" type="slidenum">
              <a:rPr lang="en-IN" smtClean="0"/>
              <a:pPr/>
              <a:t>‹#›</a:t>
            </a:fld>
            <a:endParaRPr lang="en-IN"/>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180E5AE-F6B4-4BA0-834F-E6955E584789}" type="datetimeFigureOut">
              <a:rPr lang="en-IN" smtClean="0"/>
              <a:pPr/>
              <a:t>01-10-2014</a:t>
            </a:fld>
            <a:endParaRPr lang="en-IN"/>
          </a:p>
        </p:txBody>
      </p:sp>
      <p:sp>
        <p:nvSpPr>
          <p:cNvPr id="8" name="Footer Placeholder 7"/>
          <p:cNvSpPr>
            <a:spLocks noGrp="1"/>
          </p:cNvSpPr>
          <p:nvPr>
            <p:ph type="ftr" sz="quarter" idx="11"/>
          </p:nvPr>
        </p:nvSpPr>
        <p:spPr>
          <a:xfrm>
            <a:off x="304800" y="6409944"/>
            <a:ext cx="3581400" cy="365760"/>
          </a:xfrm>
        </p:spPr>
        <p:txBody>
          <a:bodyPr/>
          <a:lstStyle/>
          <a:p>
            <a:endParaRPr lang="en-IN"/>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6AF7B71-D45A-4D7B-A515-7F114D313781}" type="slidenum">
              <a:rPr lang="en-IN" smtClean="0"/>
              <a:pPr/>
              <a:t>‹#›</a:t>
            </a:fld>
            <a:endParaRPr lang="en-IN"/>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80E5AE-F6B4-4BA0-834F-E6955E584789}" type="datetimeFigureOut">
              <a:rPr lang="en-IN" smtClean="0"/>
              <a:pPr/>
              <a:t>01-10-2014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a:xfrm>
            <a:off x="4343400" y="1036020"/>
            <a:ext cx="457200" cy="441325"/>
          </a:xfrm>
        </p:spPr>
        <p:txBody>
          <a:bodyPr/>
          <a:lstStyle/>
          <a:p>
            <a:fld id="{76AF7B71-D45A-4D7B-A515-7F114D31378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180E5AE-F6B4-4BA0-834F-E6955E584789}" type="datetimeFigureOut">
              <a:rPr lang="en-IN" smtClean="0"/>
              <a:pPr/>
              <a:t>01-10-2014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6AF7B71-D45A-4D7B-A515-7F114D31378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6AF7B71-D45A-4D7B-A515-7F114D313781}" type="slidenum">
              <a:rPr lang="en-IN" smtClean="0"/>
              <a:pPr/>
              <a:t>‹#›</a:t>
            </a:fld>
            <a:endParaRPr lang="en-IN"/>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180E5AE-F6B4-4BA0-834F-E6955E584789}" type="datetimeFigureOut">
              <a:rPr lang="en-IN" smtClean="0"/>
              <a:pPr/>
              <a:t>01-10-2014</a:t>
            </a:fld>
            <a:endParaRPr lang="en-IN"/>
          </a:p>
        </p:txBody>
      </p:sp>
      <p:sp>
        <p:nvSpPr>
          <p:cNvPr id="6" name="Footer Placeholder 5"/>
          <p:cNvSpPr>
            <a:spLocks noGrp="1"/>
          </p:cNvSpPr>
          <p:nvPr>
            <p:ph type="ftr" sz="quarter" idx="11"/>
          </p:nvPr>
        </p:nvSpPr>
        <p:spPr>
          <a:xfrm>
            <a:off x="301752" y="6410848"/>
            <a:ext cx="3383280" cy="365760"/>
          </a:xfrm>
        </p:spPr>
        <p:txBody>
          <a:bodyPr/>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6AF7B71-D45A-4D7B-A515-7F114D313781}" type="slidenum">
              <a:rPr lang="en-IN" smtClean="0"/>
              <a:pPr/>
              <a:t>‹#›</a:t>
            </a:fld>
            <a:endParaRPr lang="en-IN"/>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180E5AE-F6B4-4BA0-834F-E6955E584789}" type="datetimeFigureOut">
              <a:rPr lang="en-IN" smtClean="0"/>
              <a:pPr/>
              <a:t>01-10-2014</a:t>
            </a:fld>
            <a:endParaRPr lang="en-IN"/>
          </a:p>
        </p:txBody>
      </p:sp>
      <p:sp>
        <p:nvSpPr>
          <p:cNvPr id="6" name="Footer Placeholder 5"/>
          <p:cNvSpPr>
            <a:spLocks noGrp="1"/>
          </p:cNvSpPr>
          <p:nvPr>
            <p:ph type="ftr" sz="quarter" idx="11"/>
          </p:nvPr>
        </p:nvSpPr>
        <p:spPr>
          <a:xfrm>
            <a:off x="301752" y="6410848"/>
            <a:ext cx="3584448" cy="365760"/>
          </a:xfrm>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180E5AE-F6B4-4BA0-834F-E6955E584789}" type="datetimeFigureOut">
              <a:rPr lang="en-IN" smtClean="0"/>
              <a:pPr/>
              <a:t>01-10-2014</a:t>
            </a:fld>
            <a:endParaRPr lang="en-IN"/>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IN"/>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6AF7B71-D45A-4D7B-A515-7F114D313781}" type="slidenum">
              <a:rPr lang="en-IN" smtClean="0"/>
              <a:pPr/>
              <a:t>‹#›</a:t>
            </a:fld>
            <a:endParaRPr lang="en-IN"/>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tif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400" dirty="0" smtClean="0"/>
              <a:t>Dr.Murali </a:t>
            </a:r>
            <a:r>
              <a:rPr lang="en-US" sz="2400" dirty="0" err="1" smtClean="0"/>
              <a:t>krishna</a:t>
            </a:r>
            <a:r>
              <a:rPr lang="en-US" sz="2400" dirty="0" smtClean="0"/>
              <a:t> P.V</a:t>
            </a:r>
          </a:p>
          <a:p>
            <a:r>
              <a:rPr lang="en-US" sz="2400" dirty="0" smtClean="0"/>
              <a:t>M.S.(Ortho)</a:t>
            </a:r>
          </a:p>
          <a:p>
            <a:r>
              <a:rPr lang="en-US" sz="1800" dirty="0" smtClean="0"/>
              <a:t>General hospital Anekal, Department of Orthopedics, Bangalore</a:t>
            </a:r>
            <a:br>
              <a:rPr lang="en-US" sz="1800" dirty="0" smtClean="0"/>
            </a:br>
            <a:r>
              <a:rPr lang="en-US" sz="1800" dirty="0" smtClean="0"/>
              <a:t>Government of Karnataka</a:t>
            </a:r>
            <a:endParaRPr lang="en-IN" sz="1800" dirty="0"/>
          </a:p>
        </p:txBody>
      </p:sp>
      <p:sp>
        <p:nvSpPr>
          <p:cNvPr id="2" name="Title 1"/>
          <p:cNvSpPr>
            <a:spLocks noGrp="1"/>
          </p:cNvSpPr>
          <p:nvPr>
            <p:ph type="ctrTitle"/>
          </p:nvPr>
        </p:nvSpPr>
        <p:spPr/>
        <p:txBody>
          <a:bodyPr>
            <a:normAutofit/>
          </a:bodyPr>
          <a:lstStyle/>
          <a:p>
            <a:r>
              <a:rPr lang="en-US" sz="6600" dirty="0" smtClean="0"/>
              <a:t>Walking Theory</a:t>
            </a:r>
            <a:endParaRPr lang="en-IN" sz="6600" dirty="0"/>
          </a:p>
        </p:txBody>
      </p:sp>
      <p:pic>
        <p:nvPicPr>
          <p:cNvPr id="5"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260648"/>
          <a:ext cx="8229600" cy="6264704"/>
        </p:xfrm>
        <a:graphic>
          <a:graphicData uri="http://schemas.openxmlformats.org/drawingml/2006/table">
            <a:tbl>
              <a:tblPr firstRow="1" bandRow="1">
                <a:tableStyleId>{5C22544A-7EE6-4342-B048-85BDC9FD1C3A}</a:tableStyleId>
              </a:tblPr>
              <a:tblGrid>
                <a:gridCol w="4042792"/>
                <a:gridCol w="2304256"/>
                <a:gridCol w="1882552"/>
              </a:tblGrid>
              <a:tr h="391544">
                <a:tc gridSpan="3">
                  <a:txBody>
                    <a:bodyPr/>
                    <a:lstStyle/>
                    <a:p>
                      <a:pPr algn="l" fontAlgn="t"/>
                      <a:r>
                        <a:rPr lang="en-US" sz="2000" b="1" i="0" u="none" strike="noStrike" dirty="0">
                          <a:solidFill>
                            <a:srgbClr val="000020"/>
                          </a:solidFill>
                          <a:latin typeface="Bookman Old Style"/>
                        </a:rPr>
                        <a:t>The Medial Femoral Muscles</a:t>
                      </a:r>
                    </a:p>
                  </a:txBody>
                  <a:tcPr marL="9525" marR="9525" marT="9525" marB="0"/>
                </a:tc>
                <a:tc hMerge="1">
                  <a:txBody>
                    <a:bodyPr/>
                    <a:lstStyle/>
                    <a:p>
                      <a:endParaRPr lang="en-IN"/>
                    </a:p>
                  </a:txBody>
                  <a:tcPr/>
                </a:tc>
                <a:tc hMerge="1">
                  <a:txBody>
                    <a:bodyPr/>
                    <a:lstStyle/>
                    <a:p>
                      <a:endParaRPr lang="en-IN"/>
                    </a:p>
                  </a:txBody>
                  <a:tcPr/>
                </a:tc>
              </a:tr>
              <a:tr h="391544">
                <a:tc>
                  <a:txBody>
                    <a:bodyPr/>
                    <a:lstStyle/>
                    <a:p>
                      <a:pPr algn="l" fontAlgn="t"/>
                      <a:r>
                        <a:rPr lang="en-US" sz="2000" b="0" i="0" u="none" strike="noStrike" dirty="0">
                          <a:solidFill>
                            <a:srgbClr val="000020"/>
                          </a:solidFill>
                          <a:latin typeface="Bookman Old Style"/>
                        </a:rPr>
                        <a:t>     Gracilis</a:t>
                      </a:r>
                    </a:p>
                  </a:txBody>
                  <a:tcPr marL="9525" marR="9525" marT="9525" marB="0"/>
                </a:tc>
                <a:tc>
                  <a:txBody>
                    <a:bodyPr/>
                    <a:lstStyle/>
                    <a:p>
                      <a:pPr algn="r" fontAlgn="t"/>
                      <a:r>
                        <a:rPr lang="en-IN" sz="2000" b="0" i="0" u="none" strike="noStrike" dirty="0">
                          <a:solidFill>
                            <a:srgbClr val="000000"/>
                          </a:solidFill>
                          <a:latin typeface="Bookman Old Style"/>
                        </a:rPr>
                        <a:t>0.6</a:t>
                      </a:r>
                    </a:p>
                  </a:txBody>
                  <a:tcPr marL="9525" marR="9525" marT="9525" marB="0"/>
                </a:tc>
                <a:tc>
                  <a:txBody>
                    <a:bodyPr/>
                    <a:lstStyle/>
                    <a:p>
                      <a:pPr algn="r" fontAlgn="t"/>
                      <a:r>
                        <a:rPr lang="en-IN" sz="2000" b="0" i="0" u="none" strike="noStrike" dirty="0">
                          <a:solidFill>
                            <a:srgbClr val="000000"/>
                          </a:solidFill>
                          <a:latin typeface="Bookman Old Style"/>
                        </a:rPr>
                        <a:t>0.6</a:t>
                      </a:r>
                    </a:p>
                  </a:txBody>
                  <a:tcPr marL="9525" marR="9525" marT="9525" marB="0"/>
                </a:tc>
              </a:tr>
              <a:tr h="391544">
                <a:tc>
                  <a:txBody>
                    <a:bodyPr/>
                    <a:lstStyle/>
                    <a:p>
                      <a:pPr algn="l" fontAlgn="t"/>
                      <a:r>
                        <a:rPr lang="en-US" sz="2000" b="0" i="0" u="none" strike="noStrike" dirty="0">
                          <a:solidFill>
                            <a:srgbClr val="000020"/>
                          </a:solidFill>
                          <a:latin typeface="Bookman Old Style"/>
                        </a:rPr>
                        <a:t>     Pectineus</a:t>
                      </a:r>
                    </a:p>
                  </a:txBody>
                  <a:tcPr marL="9525" marR="9525" marT="9525" marB="0"/>
                </a:tc>
                <a:tc>
                  <a:txBody>
                    <a:bodyPr/>
                    <a:lstStyle/>
                    <a:p>
                      <a:pPr algn="r" fontAlgn="t"/>
                      <a:r>
                        <a:rPr lang="en-IN" sz="2000" b="0" i="0" u="none" strike="noStrike" dirty="0">
                          <a:solidFill>
                            <a:srgbClr val="FF0000"/>
                          </a:solidFill>
                          <a:latin typeface="Bookman Old Style"/>
                        </a:rPr>
                        <a:t>1.1</a:t>
                      </a:r>
                    </a:p>
                  </a:txBody>
                  <a:tcPr marL="9525" marR="9525" marT="9525" marB="0"/>
                </a:tc>
                <a:tc>
                  <a:txBody>
                    <a:bodyPr/>
                    <a:lstStyle/>
                    <a:p>
                      <a:pPr algn="r" fontAlgn="t"/>
                      <a:r>
                        <a:rPr lang="en-IN" sz="2000" b="0" i="0" u="none" strike="noStrike">
                          <a:solidFill>
                            <a:srgbClr val="FF0000"/>
                          </a:solidFill>
                          <a:latin typeface="Bookman Old Style"/>
                        </a:rPr>
                        <a:t>0.9</a:t>
                      </a:r>
                    </a:p>
                  </a:txBody>
                  <a:tcPr marL="9525" marR="9525" marT="9525" marB="0"/>
                </a:tc>
              </a:tr>
              <a:tr h="391544">
                <a:tc>
                  <a:txBody>
                    <a:bodyPr/>
                    <a:lstStyle/>
                    <a:p>
                      <a:pPr algn="l" fontAlgn="t"/>
                      <a:r>
                        <a:rPr lang="en-US" sz="2000" b="0" i="0" u="none" strike="noStrike" dirty="0">
                          <a:solidFill>
                            <a:srgbClr val="000020"/>
                          </a:solidFill>
                          <a:latin typeface="Bookman Old Style"/>
                        </a:rPr>
                        <a:t>     Adductor longus</a:t>
                      </a:r>
                    </a:p>
                  </a:txBody>
                  <a:tcPr marL="9525" marR="9525" marT="9525" marB="0"/>
                </a:tc>
                <a:tc>
                  <a:txBody>
                    <a:bodyPr/>
                    <a:lstStyle/>
                    <a:p>
                      <a:pPr algn="r" fontAlgn="t"/>
                      <a:r>
                        <a:rPr lang="en-IN" sz="2000" b="0" i="0" u="none" strike="noStrike" dirty="0">
                          <a:solidFill>
                            <a:srgbClr val="FF0000"/>
                          </a:solidFill>
                          <a:latin typeface="Bookman Old Style"/>
                        </a:rPr>
                        <a:t>1.5</a:t>
                      </a:r>
                    </a:p>
                  </a:txBody>
                  <a:tcPr marL="9525" marR="9525" marT="9525" marB="0"/>
                </a:tc>
                <a:tc>
                  <a:txBody>
                    <a:bodyPr/>
                    <a:lstStyle/>
                    <a:p>
                      <a:pPr algn="r" fontAlgn="t"/>
                      <a:r>
                        <a:rPr lang="en-IN" sz="2000" b="0" i="0" u="none" strike="noStrike" dirty="0">
                          <a:solidFill>
                            <a:srgbClr val="FF0000"/>
                          </a:solidFill>
                          <a:latin typeface="Bookman Old Style"/>
                        </a:rPr>
                        <a:t>1.4</a:t>
                      </a:r>
                    </a:p>
                  </a:txBody>
                  <a:tcPr marL="9525" marR="9525" marT="9525" marB="0"/>
                </a:tc>
              </a:tr>
              <a:tr h="391544">
                <a:tc>
                  <a:txBody>
                    <a:bodyPr/>
                    <a:lstStyle/>
                    <a:p>
                      <a:pPr algn="l" fontAlgn="t"/>
                      <a:r>
                        <a:rPr lang="en-US" sz="2000" b="0" i="0" u="none" strike="noStrike" dirty="0">
                          <a:solidFill>
                            <a:srgbClr val="000020"/>
                          </a:solidFill>
                          <a:latin typeface="Bookman Old Style"/>
                        </a:rPr>
                        <a:t>     Adductor brevis</a:t>
                      </a:r>
                    </a:p>
                  </a:txBody>
                  <a:tcPr marL="9525" marR="9525" marT="9525" marB="0"/>
                </a:tc>
                <a:tc>
                  <a:txBody>
                    <a:bodyPr/>
                    <a:lstStyle/>
                    <a:p>
                      <a:pPr algn="r" fontAlgn="t"/>
                      <a:r>
                        <a:rPr lang="en-IN" sz="2000" b="0" i="0" u="none" strike="noStrike" dirty="0">
                          <a:solidFill>
                            <a:srgbClr val="FF0000"/>
                          </a:solidFill>
                          <a:latin typeface="Bookman Old Style"/>
                        </a:rPr>
                        <a:t>1.8</a:t>
                      </a:r>
                    </a:p>
                  </a:txBody>
                  <a:tcPr marL="9525" marR="9525" marT="9525" marB="0"/>
                </a:tc>
                <a:tc>
                  <a:txBody>
                    <a:bodyPr/>
                    <a:lstStyle/>
                    <a:p>
                      <a:pPr algn="r" fontAlgn="t"/>
                      <a:r>
                        <a:rPr lang="en-IN" sz="2000" b="0" i="0" u="none" strike="noStrike" dirty="0">
                          <a:solidFill>
                            <a:srgbClr val="FF0000"/>
                          </a:solidFill>
                          <a:latin typeface="Bookman Old Style"/>
                        </a:rPr>
                        <a:t>1.6</a:t>
                      </a:r>
                    </a:p>
                  </a:txBody>
                  <a:tcPr marL="9525" marR="9525" marT="9525" marB="0"/>
                </a:tc>
              </a:tr>
              <a:tr h="391544">
                <a:tc>
                  <a:txBody>
                    <a:bodyPr/>
                    <a:lstStyle/>
                    <a:p>
                      <a:pPr algn="l" fontAlgn="t"/>
                      <a:r>
                        <a:rPr lang="en-US" sz="2000" b="0" i="0" u="none" strike="noStrike" dirty="0">
                          <a:solidFill>
                            <a:srgbClr val="000020"/>
                          </a:solidFill>
                          <a:latin typeface="Bookman Old Style"/>
                        </a:rPr>
                        <a:t>     Adductor </a:t>
                      </a:r>
                      <a:r>
                        <a:rPr lang="en-US" sz="2000" b="0" i="0" u="none" strike="noStrike" dirty="0" err="1">
                          <a:solidFill>
                            <a:srgbClr val="000020"/>
                          </a:solidFill>
                          <a:latin typeface="Bookman Old Style"/>
                        </a:rPr>
                        <a:t>magnus</a:t>
                      </a:r>
                      <a:endParaRPr lang="en-US" sz="2000" b="0" i="0" u="none" strike="noStrike" dirty="0">
                        <a:solidFill>
                          <a:srgbClr val="000020"/>
                        </a:solidFill>
                        <a:latin typeface="Bookman Old Style"/>
                      </a:endParaRPr>
                    </a:p>
                  </a:txBody>
                  <a:tcPr marL="9525" marR="9525" marT="9525" marB="0"/>
                </a:tc>
                <a:tc>
                  <a:txBody>
                    <a:bodyPr/>
                    <a:lstStyle/>
                    <a:p>
                      <a:pPr algn="r" fontAlgn="t"/>
                      <a:r>
                        <a:rPr lang="en-IN" sz="2000" b="0" i="0" u="none" strike="noStrike" dirty="0">
                          <a:solidFill>
                            <a:srgbClr val="FF0000"/>
                          </a:solidFill>
                          <a:latin typeface="Bookman Old Style"/>
                        </a:rPr>
                        <a:t>1.4</a:t>
                      </a:r>
                    </a:p>
                  </a:txBody>
                  <a:tcPr marL="9525" marR="9525" marT="9525" marB="0"/>
                </a:tc>
                <a:tc>
                  <a:txBody>
                    <a:bodyPr/>
                    <a:lstStyle/>
                    <a:p>
                      <a:pPr algn="r" fontAlgn="t"/>
                      <a:r>
                        <a:rPr lang="en-IN" sz="2000" b="0" i="0" u="none" strike="noStrike" dirty="0">
                          <a:solidFill>
                            <a:srgbClr val="FF0000"/>
                          </a:solidFill>
                          <a:latin typeface="Bookman Old Style"/>
                        </a:rPr>
                        <a:t>1.9</a:t>
                      </a:r>
                    </a:p>
                  </a:txBody>
                  <a:tcPr marL="9525" marR="9525" marT="9525" marB="0"/>
                </a:tc>
              </a:tr>
              <a:tr h="391544">
                <a:tc gridSpan="3">
                  <a:txBody>
                    <a:bodyPr/>
                    <a:lstStyle/>
                    <a:p>
                      <a:pPr algn="l" fontAlgn="t"/>
                      <a:r>
                        <a:rPr lang="en-IN" sz="2000" b="1" i="0" u="none" strike="noStrike" dirty="0">
                          <a:solidFill>
                            <a:srgbClr val="000020"/>
                          </a:solidFill>
                          <a:latin typeface="Bookman Old Style"/>
                        </a:rPr>
                        <a:t>The Muscles of the Gluteal Region</a:t>
                      </a:r>
                    </a:p>
                  </a:txBody>
                  <a:tcPr marL="9525" marR="9525" marT="9525" marB="0"/>
                </a:tc>
                <a:tc hMerge="1">
                  <a:txBody>
                    <a:bodyPr/>
                    <a:lstStyle/>
                    <a:p>
                      <a:endParaRPr lang="en-IN"/>
                    </a:p>
                  </a:txBody>
                  <a:tcPr/>
                </a:tc>
                <a:tc hMerge="1">
                  <a:txBody>
                    <a:bodyPr/>
                    <a:lstStyle/>
                    <a:p>
                      <a:endParaRPr lang="en-IN"/>
                    </a:p>
                  </a:txBody>
                  <a:tcPr/>
                </a:tc>
              </a:tr>
              <a:tr h="391544">
                <a:tc>
                  <a:txBody>
                    <a:bodyPr/>
                    <a:lstStyle/>
                    <a:p>
                      <a:pPr algn="l" fontAlgn="t"/>
                      <a:r>
                        <a:rPr lang="en-US" sz="2000" b="0" i="0" u="none" strike="noStrike">
                          <a:solidFill>
                            <a:srgbClr val="000020"/>
                          </a:solidFill>
                          <a:latin typeface="Bookman Old Style"/>
                        </a:rPr>
                        <a:t>     Glutæus maximus</a:t>
                      </a:r>
                    </a:p>
                  </a:txBody>
                  <a:tcPr marL="9525" marR="9525" marT="9525" marB="0"/>
                </a:tc>
                <a:tc>
                  <a:txBody>
                    <a:bodyPr/>
                    <a:lstStyle/>
                    <a:p>
                      <a:pPr algn="r" fontAlgn="t"/>
                      <a:r>
                        <a:rPr lang="en-IN" sz="2000" b="0" i="0" u="none" strike="noStrike" dirty="0">
                          <a:solidFill>
                            <a:srgbClr val="FF0000"/>
                          </a:solidFill>
                          <a:latin typeface="Bookman Old Style"/>
                        </a:rPr>
                        <a:t>1.5</a:t>
                      </a:r>
                    </a:p>
                  </a:txBody>
                  <a:tcPr marL="9525" marR="9525" marT="9525" marB="0"/>
                </a:tc>
                <a:tc>
                  <a:txBody>
                    <a:bodyPr/>
                    <a:lstStyle/>
                    <a:p>
                      <a:pPr algn="r" fontAlgn="t"/>
                      <a:r>
                        <a:rPr lang="en-IN" sz="2000" b="0" i="0" u="none" strike="noStrike" dirty="0">
                          <a:solidFill>
                            <a:srgbClr val="FF0000"/>
                          </a:solidFill>
                          <a:latin typeface="Bookman Old Style"/>
                        </a:rPr>
                        <a:t>1.6</a:t>
                      </a:r>
                    </a:p>
                  </a:txBody>
                  <a:tcPr marL="9525" marR="9525" marT="9525" marB="0"/>
                </a:tc>
              </a:tr>
              <a:tr h="391544">
                <a:tc>
                  <a:txBody>
                    <a:bodyPr/>
                    <a:lstStyle/>
                    <a:p>
                      <a:pPr algn="l" fontAlgn="t"/>
                      <a:r>
                        <a:rPr lang="en-US" sz="2000" b="0" i="0" u="none" strike="noStrike">
                          <a:solidFill>
                            <a:srgbClr val="000020"/>
                          </a:solidFill>
                          <a:latin typeface="Bookman Old Style"/>
                        </a:rPr>
                        <a:t>     Glutæus medius</a:t>
                      </a:r>
                    </a:p>
                  </a:txBody>
                  <a:tcPr marL="9525" marR="9525" marT="9525" marB="0"/>
                </a:tc>
                <a:tc>
                  <a:txBody>
                    <a:bodyPr/>
                    <a:lstStyle/>
                    <a:p>
                      <a:pPr algn="r" fontAlgn="t"/>
                      <a:r>
                        <a:rPr lang="en-IN" sz="2000" b="0" i="0" u="none" strike="noStrike" dirty="0">
                          <a:solidFill>
                            <a:srgbClr val="FF0000"/>
                          </a:solidFill>
                          <a:latin typeface="Bookman Old Style"/>
                        </a:rPr>
                        <a:t>2.1</a:t>
                      </a:r>
                    </a:p>
                  </a:txBody>
                  <a:tcPr marL="9525" marR="9525" marT="9525" marB="0"/>
                </a:tc>
                <a:tc>
                  <a:txBody>
                    <a:bodyPr/>
                    <a:lstStyle/>
                    <a:p>
                      <a:pPr algn="r" fontAlgn="t"/>
                      <a:r>
                        <a:rPr lang="en-IN" sz="2000" b="0" i="0" u="none" strike="noStrike" dirty="0">
                          <a:solidFill>
                            <a:srgbClr val="FF0000"/>
                          </a:solidFill>
                          <a:latin typeface="Bookman Old Style"/>
                        </a:rPr>
                        <a:t>1.8</a:t>
                      </a:r>
                    </a:p>
                  </a:txBody>
                  <a:tcPr marL="9525" marR="9525" marT="9525" marB="0"/>
                </a:tc>
              </a:tr>
              <a:tr h="391544">
                <a:tc>
                  <a:txBody>
                    <a:bodyPr/>
                    <a:lstStyle/>
                    <a:p>
                      <a:pPr algn="l" fontAlgn="t"/>
                      <a:r>
                        <a:rPr lang="en-US" sz="2000" b="0" i="0" u="none" strike="noStrike">
                          <a:solidFill>
                            <a:srgbClr val="000020"/>
                          </a:solidFill>
                          <a:latin typeface="Bookman Old Style"/>
                        </a:rPr>
                        <a:t>     Glutæus minimus</a:t>
                      </a:r>
                    </a:p>
                  </a:txBody>
                  <a:tcPr marL="9525" marR="9525" marT="9525" marB="0"/>
                </a:tc>
                <a:tc>
                  <a:txBody>
                    <a:bodyPr/>
                    <a:lstStyle/>
                    <a:p>
                      <a:pPr algn="r" fontAlgn="t"/>
                      <a:r>
                        <a:rPr lang="en-IN" sz="2000" b="0" i="0" u="none" strike="noStrike" dirty="0">
                          <a:solidFill>
                            <a:srgbClr val="FF0000"/>
                          </a:solidFill>
                          <a:latin typeface="Bookman Old Style"/>
                        </a:rPr>
                        <a:t>1.9</a:t>
                      </a:r>
                    </a:p>
                  </a:txBody>
                  <a:tcPr marL="9525" marR="9525" marT="9525" marB="0"/>
                </a:tc>
                <a:tc>
                  <a:txBody>
                    <a:bodyPr/>
                    <a:lstStyle/>
                    <a:p>
                      <a:pPr algn="r" fontAlgn="t"/>
                      <a:r>
                        <a:rPr lang="en-IN" sz="2000" b="0" i="0" u="none" strike="noStrike" dirty="0">
                          <a:solidFill>
                            <a:srgbClr val="FF0000"/>
                          </a:solidFill>
                          <a:latin typeface="Bookman Old Style"/>
                        </a:rPr>
                        <a:t>1.6</a:t>
                      </a:r>
                    </a:p>
                  </a:txBody>
                  <a:tcPr marL="9525" marR="9525" marT="9525" marB="0"/>
                </a:tc>
              </a:tr>
              <a:tr h="391544">
                <a:tc>
                  <a:txBody>
                    <a:bodyPr/>
                    <a:lstStyle/>
                    <a:p>
                      <a:pPr algn="l" fontAlgn="t"/>
                      <a:r>
                        <a:rPr lang="en-US" sz="2000" b="0" i="0" u="none" strike="noStrike">
                          <a:solidFill>
                            <a:srgbClr val="000020"/>
                          </a:solidFill>
                          <a:latin typeface="Bookman Old Style"/>
                        </a:rPr>
                        <a:t>     Piriformis</a:t>
                      </a:r>
                    </a:p>
                  </a:txBody>
                  <a:tcPr marL="9525" marR="9525" marT="9525" marB="0"/>
                </a:tc>
                <a:tc>
                  <a:txBody>
                    <a:bodyPr/>
                    <a:lstStyle/>
                    <a:p>
                      <a:pPr algn="l" fontAlgn="t"/>
                      <a:r>
                        <a:rPr lang="en-IN" sz="2000" b="0" i="0" u="none" strike="noStrike">
                          <a:solidFill>
                            <a:srgbClr val="FF0000"/>
                          </a:solidFill>
                          <a:latin typeface="Bookman Old Style"/>
                        </a:rPr>
                        <a:t> </a:t>
                      </a:r>
                    </a:p>
                  </a:txBody>
                  <a:tcPr marL="9525" marR="9525" marT="9525" marB="0"/>
                </a:tc>
                <a:tc>
                  <a:txBody>
                    <a:bodyPr/>
                    <a:lstStyle/>
                    <a:p>
                      <a:pPr algn="l" fontAlgn="t"/>
                      <a:r>
                        <a:rPr lang="en-IN" sz="2000" b="0" i="0" u="none" strike="noStrike" dirty="0">
                          <a:solidFill>
                            <a:srgbClr val="FF0000"/>
                          </a:solidFill>
                          <a:latin typeface="Bookman Old Style"/>
                        </a:rPr>
                        <a:t> </a:t>
                      </a:r>
                    </a:p>
                  </a:txBody>
                  <a:tcPr marL="9525" marR="9525" marT="9525" marB="0"/>
                </a:tc>
              </a:tr>
              <a:tr h="391544">
                <a:tc>
                  <a:txBody>
                    <a:bodyPr/>
                    <a:lstStyle/>
                    <a:p>
                      <a:pPr algn="l" fontAlgn="t"/>
                      <a:r>
                        <a:rPr lang="en-US" sz="2000" b="0" i="0" u="none" strike="noStrike">
                          <a:solidFill>
                            <a:srgbClr val="000020"/>
                          </a:solidFill>
                          <a:latin typeface="Bookman Old Style"/>
                        </a:rPr>
                        <a:t>     Tensor fasciæ latæ</a:t>
                      </a:r>
                    </a:p>
                  </a:txBody>
                  <a:tcPr marL="9525" marR="9525" marT="9525" marB="0"/>
                </a:tc>
                <a:tc>
                  <a:txBody>
                    <a:bodyPr/>
                    <a:lstStyle/>
                    <a:p>
                      <a:pPr algn="r" fontAlgn="t"/>
                      <a:r>
                        <a:rPr lang="en-IN" sz="2000" b="0" i="0" u="none" strike="noStrike">
                          <a:solidFill>
                            <a:srgbClr val="FF0000"/>
                          </a:solidFill>
                          <a:latin typeface="Bookman Old Style"/>
                        </a:rPr>
                        <a:t>0.7</a:t>
                      </a:r>
                    </a:p>
                  </a:txBody>
                  <a:tcPr marL="9525" marR="9525" marT="9525" marB="0"/>
                </a:tc>
                <a:tc>
                  <a:txBody>
                    <a:bodyPr/>
                    <a:lstStyle/>
                    <a:p>
                      <a:pPr algn="r" fontAlgn="t"/>
                      <a:r>
                        <a:rPr lang="en-IN" sz="2000" b="0" i="0" u="none" strike="noStrike" dirty="0">
                          <a:solidFill>
                            <a:srgbClr val="FF0000"/>
                          </a:solidFill>
                          <a:latin typeface="Bookman Old Style"/>
                        </a:rPr>
                        <a:t>0.85</a:t>
                      </a:r>
                    </a:p>
                  </a:txBody>
                  <a:tcPr marL="9525" marR="9525" marT="9525" marB="0"/>
                </a:tc>
              </a:tr>
              <a:tr h="391544">
                <a:tc gridSpan="3">
                  <a:txBody>
                    <a:bodyPr/>
                    <a:lstStyle/>
                    <a:p>
                      <a:pPr algn="l" fontAlgn="t"/>
                      <a:r>
                        <a:rPr lang="en-IN" sz="2000" b="1" i="0" u="none" strike="noStrike" dirty="0">
                          <a:solidFill>
                            <a:srgbClr val="000020"/>
                          </a:solidFill>
                          <a:latin typeface="Bookman Old Style"/>
                        </a:rPr>
                        <a:t>The Posterior Femoral Muscles</a:t>
                      </a:r>
                      <a:r>
                        <a:rPr lang="en-IN" sz="2000" b="0" i="0" u="none" strike="noStrike" dirty="0">
                          <a:solidFill>
                            <a:srgbClr val="000020"/>
                          </a:solidFill>
                          <a:latin typeface="Bookman Old Style"/>
                        </a:rPr>
                        <a:t> (</a:t>
                      </a:r>
                      <a:r>
                        <a:rPr lang="en-IN" sz="2000" b="1" i="0" u="none" strike="noStrike" dirty="0">
                          <a:solidFill>
                            <a:srgbClr val="000020"/>
                          </a:solidFill>
                          <a:latin typeface="Bookman Old Style"/>
                        </a:rPr>
                        <a:t>Hamstring Muscles</a:t>
                      </a:r>
                      <a:r>
                        <a:rPr lang="en-IN" sz="2000" b="0" i="0" u="none" strike="noStrike" dirty="0">
                          <a:solidFill>
                            <a:srgbClr val="000020"/>
                          </a:solidFill>
                          <a:latin typeface="Bookman Old Style"/>
                        </a:rPr>
                        <a:t>)</a:t>
                      </a:r>
                      <a:endParaRPr lang="en-IN" sz="2000" b="1" i="0" u="none" strike="noStrike" dirty="0">
                        <a:solidFill>
                          <a:srgbClr val="000020"/>
                        </a:solidFill>
                        <a:latin typeface="Bookman Old Style"/>
                      </a:endParaRPr>
                    </a:p>
                  </a:txBody>
                  <a:tcPr marL="9525" marR="9525" marT="9525" marB="0"/>
                </a:tc>
                <a:tc hMerge="1">
                  <a:txBody>
                    <a:bodyPr/>
                    <a:lstStyle/>
                    <a:p>
                      <a:endParaRPr lang="en-IN"/>
                    </a:p>
                  </a:txBody>
                  <a:tcPr/>
                </a:tc>
                <a:tc hMerge="1">
                  <a:txBody>
                    <a:bodyPr/>
                    <a:lstStyle/>
                    <a:p>
                      <a:endParaRPr lang="en-IN"/>
                    </a:p>
                  </a:txBody>
                  <a:tcPr/>
                </a:tc>
              </a:tr>
              <a:tr h="391544">
                <a:tc>
                  <a:txBody>
                    <a:bodyPr/>
                    <a:lstStyle/>
                    <a:p>
                      <a:pPr algn="l" fontAlgn="t"/>
                      <a:r>
                        <a:rPr lang="en-US" sz="2000" b="0" i="0" u="none" strike="noStrike">
                          <a:solidFill>
                            <a:srgbClr val="000020"/>
                          </a:solidFill>
                          <a:latin typeface="Bookman Old Style"/>
                        </a:rPr>
                        <a:t>     Biceps femoris</a:t>
                      </a:r>
                    </a:p>
                  </a:txBody>
                  <a:tcPr marL="9525" marR="9525" marT="9525" marB="0"/>
                </a:tc>
                <a:tc>
                  <a:txBody>
                    <a:bodyPr/>
                    <a:lstStyle/>
                    <a:p>
                      <a:pPr algn="r" fontAlgn="t"/>
                      <a:r>
                        <a:rPr lang="en-IN" sz="2000" b="0" i="0" u="none" strike="noStrike" dirty="0">
                          <a:solidFill>
                            <a:srgbClr val="000000"/>
                          </a:solidFill>
                          <a:latin typeface="Bookman Old Style"/>
                        </a:rPr>
                        <a:t>1.2</a:t>
                      </a:r>
                    </a:p>
                  </a:txBody>
                  <a:tcPr marL="9525" marR="9525" marT="9525" marB="0"/>
                </a:tc>
                <a:tc>
                  <a:txBody>
                    <a:bodyPr/>
                    <a:lstStyle/>
                    <a:p>
                      <a:pPr algn="r" fontAlgn="t"/>
                      <a:r>
                        <a:rPr lang="en-IN" sz="2000" b="0" i="0" u="none" strike="noStrike" dirty="0">
                          <a:solidFill>
                            <a:srgbClr val="000000"/>
                          </a:solidFill>
                          <a:latin typeface="Bookman Old Style"/>
                        </a:rPr>
                        <a:t>1.6</a:t>
                      </a:r>
                    </a:p>
                  </a:txBody>
                  <a:tcPr marL="9525" marR="9525" marT="9525" marB="0"/>
                </a:tc>
              </a:tr>
              <a:tr h="391544">
                <a:tc>
                  <a:txBody>
                    <a:bodyPr/>
                    <a:lstStyle/>
                    <a:p>
                      <a:pPr algn="l" fontAlgn="t"/>
                      <a:r>
                        <a:rPr lang="en-US" sz="2000" b="0" i="0" u="none" strike="noStrike">
                          <a:solidFill>
                            <a:srgbClr val="000020"/>
                          </a:solidFill>
                          <a:latin typeface="Bookman Old Style"/>
                        </a:rPr>
                        <a:t>     Semitendinosus</a:t>
                      </a:r>
                    </a:p>
                  </a:txBody>
                  <a:tcPr marL="9525" marR="9525" marT="9525" marB="0"/>
                </a:tc>
                <a:tc>
                  <a:txBody>
                    <a:bodyPr/>
                    <a:lstStyle/>
                    <a:p>
                      <a:pPr algn="r" fontAlgn="t"/>
                      <a:r>
                        <a:rPr lang="en-IN" sz="2000" b="0" i="0" u="none" strike="noStrike">
                          <a:solidFill>
                            <a:srgbClr val="000000"/>
                          </a:solidFill>
                          <a:latin typeface="Bookman Old Style"/>
                        </a:rPr>
                        <a:t>1.4</a:t>
                      </a:r>
                    </a:p>
                  </a:txBody>
                  <a:tcPr marL="9525" marR="9525" marT="9525" marB="0"/>
                </a:tc>
                <a:tc>
                  <a:txBody>
                    <a:bodyPr/>
                    <a:lstStyle/>
                    <a:p>
                      <a:pPr algn="r" fontAlgn="t"/>
                      <a:r>
                        <a:rPr lang="en-IN" sz="2000" b="0" i="0" u="none" strike="noStrike" dirty="0">
                          <a:solidFill>
                            <a:srgbClr val="000000"/>
                          </a:solidFill>
                          <a:latin typeface="Bookman Old Style"/>
                        </a:rPr>
                        <a:t>1.6</a:t>
                      </a:r>
                    </a:p>
                  </a:txBody>
                  <a:tcPr marL="9525" marR="9525" marT="9525" marB="0"/>
                </a:tc>
              </a:tr>
              <a:tr h="391544">
                <a:tc>
                  <a:txBody>
                    <a:bodyPr/>
                    <a:lstStyle/>
                    <a:p>
                      <a:pPr algn="l" fontAlgn="t"/>
                      <a:r>
                        <a:rPr lang="en-US" sz="2000" b="0" i="0" u="none" strike="noStrike">
                          <a:solidFill>
                            <a:srgbClr val="000020"/>
                          </a:solidFill>
                          <a:latin typeface="Bookman Old Style"/>
                        </a:rPr>
                        <a:t>     Semimembranosus</a:t>
                      </a:r>
                    </a:p>
                  </a:txBody>
                  <a:tcPr marL="9525" marR="9525" marT="9525" marB="0"/>
                </a:tc>
                <a:tc>
                  <a:txBody>
                    <a:bodyPr/>
                    <a:lstStyle/>
                    <a:p>
                      <a:pPr algn="r" fontAlgn="t"/>
                      <a:r>
                        <a:rPr lang="en-IN" sz="2000" b="0" i="0" u="none" strike="noStrike" dirty="0">
                          <a:solidFill>
                            <a:srgbClr val="000000"/>
                          </a:solidFill>
                          <a:latin typeface="Bookman Old Style"/>
                        </a:rPr>
                        <a:t>1.4.</a:t>
                      </a:r>
                    </a:p>
                  </a:txBody>
                  <a:tcPr marL="9525" marR="9525" marT="9525" marB="0"/>
                </a:tc>
                <a:tc>
                  <a:txBody>
                    <a:bodyPr/>
                    <a:lstStyle/>
                    <a:p>
                      <a:pPr algn="r" fontAlgn="t"/>
                      <a:r>
                        <a:rPr lang="en-IN" sz="2000" b="0" i="0" u="none" strike="noStrike" dirty="0">
                          <a:solidFill>
                            <a:srgbClr val="000000"/>
                          </a:solidFill>
                          <a:latin typeface="Bookman Old Style"/>
                        </a:rPr>
                        <a:t>1.2</a:t>
                      </a:r>
                    </a:p>
                  </a:txBody>
                  <a:tcPr marL="9525" marR="9525" marT="9525" marB="0"/>
                </a:tc>
              </a:tr>
            </a:tbl>
          </a:graphicData>
        </a:graphic>
      </p:graphicFrame>
      <p:pic>
        <p:nvPicPr>
          <p:cNvPr id="3"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332648"/>
          <a:ext cx="8229600" cy="6107430"/>
        </p:xfrm>
        <a:graphic>
          <a:graphicData uri="http://schemas.openxmlformats.org/drawingml/2006/table">
            <a:tbl>
              <a:tblPr firstRow="1" bandRow="1">
                <a:tableStyleId>{5C22544A-7EE6-4342-B048-85BDC9FD1C3A}</a:tableStyleId>
              </a:tblPr>
              <a:tblGrid>
                <a:gridCol w="4762872"/>
                <a:gridCol w="1800200"/>
                <a:gridCol w="1666528"/>
              </a:tblGrid>
              <a:tr h="428456">
                <a:tc>
                  <a:txBody>
                    <a:bodyPr/>
                    <a:lstStyle/>
                    <a:p>
                      <a:pPr algn="l" fontAlgn="t"/>
                      <a:r>
                        <a:rPr lang="en-US" sz="2800" b="0" i="0" u="none" strike="noStrike" dirty="0">
                          <a:solidFill>
                            <a:schemeClr val="bg1"/>
                          </a:solidFill>
                          <a:latin typeface="Times New Roman"/>
                        </a:rPr>
                        <a:t>     Tibialis anterior</a:t>
                      </a:r>
                    </a:p>
                  </a:txBody>
                  <a:tcPr marL="9525" marR="9525" marT="9525" marB="0"/>
                </a:tc>
                <a:tc>
                  <a:txBody>
                    <a:bodyPr/>
                    <a:lstStyle/>
                    <a:p>
                      <a:pPr algn="r" fontAlgn="t"/>
                      <a:r>
                        <a:rPr lang="en-US" sz="2400" b="0" i="0" u="none" strike="noStrike" dirty="0">
                          <a:solidFill>
                            <a:srgbClr val="FF0000"/>
                          </a:solidFill>
                          <a:latin typeface="Calibri"/>
                          <a:ea typeface="Calibri"/>
                        </a:rPr>
                        <a:t>2.71</a:t>
                      </a:r>
                      <a:endParaRPr lang="en-US" sz="2400" b="0" i="0" u="none" strike="noStrike" dirty="0">
                        <a:solidFill>
                          <a:srgbClr val="FF0000"/>
                        </a:solidFill>
                        <a:latin typeface="Calibri"/>
                      </a:endParaRPr>
                    </a:p>
                  </a:txBody>
                  <a:tcPr marL="9525" marR="9525" marT="9525" marB="0"/>
                </a:tc>
                <a:tc>
                  <a:txBody>
                    <a:bodyPr/>
                    <a:lstStyle/>
                    <a:p>
                      <a:pPr algn="r" fontAlgn="t"/>
                      <a:r>
                        <a:rPr lang="en-US" sz="2400" b="0" i="0" u="none" strike="noStrike" dirty="0">
                          <a:solidFill>
                            <a:srgbClr val="FF0000"/>
                          </a:solidFill>
                          <a:latin typeface="Calibri"/>
                          <a:ea typeface="Calibri"/>
                        </a:rPr>
                        <a:t>2.3</a:t>
                      </a:r>
                      <a:endParaRPr lang="en-US" sz="2400" b="0" i="0" u="none" strike="noStrike" dirty="0">
                        <a:solidFill>
                          <a:srgbClr val="FF0000"/>
                        </a:solidFill>
                        <a:latin typeface="Calibri"/>
                      </a:endParaRPr>
                    </a:p>
                  </a:txBody>
                  <a:tcPr marL="9525" marR="9525" marT="9525" marB="0"/>
                </a:tc>
              </a:tr>
              <a:tr h="428456">
                <a:tc>
                  <a:txBody>
                    <a:bodyPr/>
                    <a:lstStyle/>
                    <a:p>
                      <a:pPr algn="l" fontAlgn="t"/>
                      <a:r>
                        <a:rPr lang="en-US" sz="2800" b="0" i="0" u="none" strike="noStrike" dirty="0">
                          <a:solidFill>
                            <a:srgbClr val="000020"/>
                          </a:solidFill>
                          <a:latin typeface="Times New Roman"/>
                        </a:rPr>
                        <a:t>     Extensor </a:t>
                      </a:r>
                      <a:r>
                        <a:rPr lang="en-US" sz="2800" b="0" i="0" u="none" strike="noStrike" dirty="0" err="1">
                          <a:solidFill>
                            <a:srgbClr val="000020"/>
                          </a:solidFill>
                          <a:latin typeface="Times New Roman"/>
                        </a:rPr>
                        <a:t>hallucis</a:t>
                      </a:r>
                      <a:r>
                        <a:rPr lang="en-US" sz="2800" b="0" i="0" u="none" strike="noStrike" dirty="0">
                          <a:solidFill>
                            <a:srgbClr val="000020"/>
                          </a:solidFill>
                          <a:latin typeface="Times New Roman"/>
                        </a:rPr>
                        <a:t> longus</a:t>
                      </a:r>
                    </a:p>
                  </a:txBody>
                  <a:tcPr marL="9525" marR="9525" marT="9525" marB="0"/>
                </a:tc>
                <a:tc>
                  <a:txBody>
                    <a:bodyPr/>
                    <a:lstStyle/>
                    <a:p>
                      <a:pPr algn="r" fontAlgn="t"/>
                      <a:r>
                        <a:rPr lang="en-US" sz="2400" b="0" i="0" u="none" strike="noStrike">
                          <a:solidFill>
                            <a:srgbClr val="FF0000"/>
                          </a:solidFill>
                          <a:latin typeface="Calibri"/>
                          <a:ea typeface="Calibri"/>
                        </a:rPr>
                        <a:t>2.5</a:t>
                      </a:r>
                      <a:endParaRPr lang="en-US" sz="2400" b="0" i="0" u="none" strike="noStrike">
                        <a:solidFill>
                          <a:srgbClr val="FF0000"/>
                        </a:solidFill>
                        <a:latin typeface="Calibri"/>
                      </a:endParaRPr>
                    </a:p>
                  </a:txBody>
                  <a:tcPr marL="9525" marR="9525" marT="9525" marB="0"/>
                </a:tc>
                <a:tc>
                  <a:txBody>
                    <a:bodyPr/>
                    <a:lstStyle/>
                    <a:p>
                      <a:pPr algn="r" fontAlgn="t"/>
                      <a:r>
                        <a:rPr lang="en-US" sz="2400" b="0" i="0" u="none" strike="noStrike" dirty="0">
                          <a:solidFill>
                            <a:srgbClr val="FF0000"/>
                          </a:solidFill>
                          <a:latin typeface="Calibri"/>
                          <a:ea typeface="Calibri"/>
                        </a:rPr>
                        <a:t>2.2</a:t>
                      </a:r>
                      <a:endParaRPr lang="en-US" sz="2400" b="0" i="0" u="none" strike="noStrike" dirty="0">
                        <a:solidFill>
                          <a:srgbClr val="FF0000"/>
                        </a:solidFill>
                        <a:latin typeface="Calibri"/>
                      </a:endParaRPr>
                    </a:p>
                  </a:txBody>
                  <a:tcPr marL="9525" marR="9525" marT="9525" marB="0"/>
                </a:tc>
              </a:tr>
              <a:tr h="428456">
                <a:tc>
                  <a:txBody>
                    <a:bodyPr/>
                    <a:lstStyle/>
                    <a:p>
                      <a:pPr algn="l" fontAlgn="t"/>
                      <a:r>
                        <a:rPr lang="en-US" sz="2800" b="0" i="0" u="none" strike="noStrike" dirty="0">
                          <a:solidFill>
                            <a:srgbClr val="000020"/>
                          </a:solidFill>
                          <a:latin typeface="Times New Roman"/>
                        </a:rPr>
                        <a:t>     Extensor digitorum longus</a:t>
                      </a:r>
                    </a:p>
                  </a:txBody>
                  <a:tcPr marL="9525" marR="9525" marT="9525" marB="0"/>
                </a:tc>
                <a:tc>
                  <a:txBody>
                    <a:bodyPr/>
                    <a:lstStyle/>
                    <a:p>
                      <a:pPr algn="r" fontAlgn="t"/>
                      <a:r>
                        <a:rPr lang="en-US" sz="2400" b="0" i="0" u="none" strike="noStrike">
                          <a:solidFill>
                            <a:srgbClr val="FF0000"/>
                          </a:solidFill>
                          <a:latin typeface="Calibri"/>
                          <a:ea typeface="Calibri"/>
                        </a:rPr>
                        <a:t>2.6</a:t>
                      </a:r>
                      <a:endParaRPr lang="en-US" sz="2400" b="0" i="0" u="none" strike="noStrike">
                        <a:solidFill>
                          <a:srgbClr val="FF0000"/>
                        </a:solidFill>
                        <a:latin typeface="Calibri"/>
                      </a:endParaRPr>
                    </a:p>
                  </a:txBody>
                  <a:tcPr marL="9525" marR="9525" marT="9525" marB="0"/>
                </a:tc>
                <a:tc>
                  <a:txBody>
                    <a:bodyPr/>
                    <a:lstStyle/>
                    <a:p>
                      <a:pPr algn="r" fontAlgn="t"/>
                      <a:r>
                        <a:rPr lang="en-US" sz="2400" b="0" i="0" u="none" strike="noStrike" dirty="0">
                          <a:solidFill>
                            <a:srgbClr val="FF0000"/>
                          </a:solidFill>
                          <a:latin typeface="Calibri"/>
                          <a:ea typeface="Calibri"/>
                        </a:rPr>
                        <a:t>2.8</a:t>
                      </a:r>
                      <a:endParaRPr lang="en-US" sz="2400" b="0" i="0" u="none" strike="noStrike" dirty="0">
                        <a:solidFill>
                          <a:srgbClr val="FF0000"/>
                        </a:solidFill>
                        <a:latin typeface="Calibri"/>
                      </a:endParaRPr>
                    </a:p>
                  </a:txBody>
                  <a:tcPr marL="9525" marR="9525" marT="9525" marB="0"/>
                </a:tc>
              </a:tr>
              <a:tr h="428456">
                <a:tc>
                  <a:txBody>
                    <a:bodyPr/>
                    <a:lstStyle/>
                    <a:p>
                      <a:pPr algn="l" fontAlgn="t"/>
                      <a:r>
                        <a:rPr lang="en-US" sz="2800" b="0" i="0" u="none" strike="noStrike" dirty="0">
                          <a:solidFill>
                            <a:srgbClr val="000020"/>
                          </a:solidFill>
                          <a:latin typeface="Times New Roman"/>
                        </a:rPr>
                        <a:t>     </a:t>
                      </a:r>
                      <a:r>
                        <a:rPr lang="en-US" sz="2800" b="0" i="0" u="none" strike="noStrike" dirty="0" err="1">
                          <a:solidFill>
                            <a:srgbClr val="000020"/>
                          </a:solidFill>
                          <a:latin typeface="Times New Roman"/>
                        </a:rPr>
                        <a:t>Peronæus</a:t>
                      </a:r>
                      <a:r>
                        <a:rPr lang="en-US" sz="2800" b="0" i="0" u="none" strike="noStrike" dirty="0">
                          <a:solidFill>
                            <a:srgbClr val="000020"/>
                          </a:solidFill>
                          <a:latin typeface="Times New Roman"/>
                        </a:rPr>
                        <a:t> tertius</a:t>
                      </a:r>
                    </a:p>
                  </a:txBody>
                  <a:tcPr marL="9525" marR="9525" marT="9525" marB="0"/>
                </a:tc>
                <a:tc>
                  <a:txBody>
                    <a:bodyPr/>
                    <a:lstStyle/>
                    <a:p>
                      <a:pPr algn="r" fontAlgn="t"/>
                      <a:r>
                        <a:rPr lang="en-US" sz="2400" b="0" i="0" u="none" strike="noStrike" dirty="0">
                          <a:solidFill>
                            <a:srgbClr val="000000"/>
                          </a:solidFill>
                          <a:latin typeface="Calibri"/>
                          <a:ea typeface="Calibri"/>
                        </a:rPr>
                        <a:t>1.8</a:t>
                      </a:r>
                      <a:endParaRPr lang="en-US" sz="2400" b="0" i="0" u="none" strike="noStrike" dirty="0">
                        <a:solidFill>
                          <a:srgbClr val="000000"/>
                        </a:solidFill>
                        <a:latin typeface="Calibri"/>
                      </a:endParaRPr>
                    </a:p>
                  </a:txBody>
                  <a:tcPr marL="9525" marR="9525" marT="9525" marB="0"/>
                </a:tc>
                <a:tc>
                  <a:txBody>
                    <a:bodyPr/>
                    <a:lstStyle/>
                    <a:p>
                      <a:pPr algn="r" fontAlgn="t"/>
                      <a:r>
                        <a:rPr lang="en-US" sz="2400" b="0" i="0" u="none" strike="noStrike">
                          <a:solidFill>
                            <a:srgbClr val="000000"/>
                          </a:solidFill>
                          <a:latin typeface="Calibri"/>
                          <a:ea typeface="Calibri"/>
                        </a:rPr>
                        <a:t>1.9</a:t>
                      </a:r>
                      <a:endParaRPr lang="en-US" sz="2400" b="0" i="0" u="none" strike="noStrike">
                        <a:solidFill>
                          <a:srgbClr val="000000"/>
                        </a:solidFill>
                        <a:latin typeface="Calibri"/>
                      </a:endParaRPr>
                    </a:p>
                  </a:txBody>
                  <a:tcPr marL="9525" marR="9525" marT="9525" marB="0"/>
                </a:tc>
              </a:tr>
              <a:tr h="428456">
                <a:tc>
                  <a:txBody>
                    <a:bodyPr/>
                    <a:lstStyle/>
                    <a:p>
                      <a:pPr algn="l" fontAlgn="t"/>
                      <a:r>
                        <a:rPr lang="en-US" sz="2800" b="0" i="0" u="none" strike="noStrike">
                          <a:solidFill>
                            <a:srgbClr val="000020"/>
                          </a:solidFill>
                          <a:latin typeface="Times New Roman"/>
                        </a:rPr>
                        <a:t>     Tibialis posterior</a:t>
                      </a:r>
                    </a:p>
                  </a:txBody>
                  <a:tcPr marL="9525" marR="9525" marT="9525" marB="0"/>
                </a:tc>
                <a:tc>
                  <a:txBody>
                    <a:bodyPr/>
                    <a:lstStyle/>
                    <a:p>
                      <a:pPr algn="r" fontAlgn="t"/>
                      <a:r>
                        <a:rPr lang="en-IN" sz="2400" b="0" i="0" u="none" strike="noStrike" dirty="0">
                          <a:solidFill>
                            <a:srgbClr val="FF0000"/>
                          </a:solidFill>
                          <a:latin typeface="Calibri"/>
                        </a:rPr>
                        <a:t>3</a:t>
                      </a:r>
                    </a:p>
                  </a:txBody>
                  <a:tcPr marL="9525" marR="9525" marT="9525" marB="0"/>
                </a:tc>
                <a:tc>
                  <a:txBody>
                    <a:bodyPr/>
                    <a:lstStyle/>
                    <a:p>
                      <a:pPr algn="r" fontAlgn="t"/>
                      <a:r>
                        <a:rPr lang="en-IN" sz="2400" b="0" i="0" u="none" strike="noStrike" dirty="0">
                          <a:solidFill>
                            <a:srgbClr val="FF0000"/>
                          </a:solidFill>
                          <a:latin typeface="Calibri"/>
                        </a:rPr>
                        <a:t>2.5</a:t>
                      </a:r>
                    </a:p>
                  </a:txBody>
                  <a:tcPr marL="9525" marR="9525" marT="9525" marB="0"/>
                </a:tc>
              </a:tr>
              <a:tr h="428456">
                <a:tc>
                  <a:txBody>
                    <a:bodyPr/>
                    <a:lstStyle/>
                    <a:p>
                      <a:pPr algn="l" fontAlgn="t"/>
                      <a:r>
                        <a:rPr lang="en-US" sz="2800" b="0" i="0" u="none" strike="noStrike">
                          <a:solidFill>
                            <a:srgbClr val="000020"/>
                          </a:solidFill>
                          <a:latin typeface="Times New Roman"/>
                        </a:rPr>
                        <a:t>     Gastrocnemius</a:t>
                      </a:r>
                    </a:p>
                  </a:txBody>
                  <a:tcPr marL="9525" marR="9525" marT="9525" marB="0"/>
                </a:tc>
                <a:tc>
                  <a:txBody>
                    <a:bodyPr/>
                    <a:lstStyle/>
                    <a:p>
                      <a:pPr algn="r" fontAlgn="t"/>
                      <a:r>
                        <a:rPr lang="en-IN" sz="2400" b="0" i="0" u="none" strike="noStrike" dirty="0">
                          <a:solidFill>
                            <a:srgbClr val="FF0000"/>
                          </a:solidFill>
                          <a:latin typeface="Calibri"/>
                        </a:rPr>
                        <a:t>1.9</a:t>
                      </a:r>
                    </a:p>
                  </a:txBody>
                  <a:tcPr marL="9525" marR="9525" marT="9525" marB="0"/>
                </a:tc>
                <a:tc>
                  <a:txBody>
                    <a:bodyPr/>
                    <a:lstStyle/>
                    <a:p>
                      <a:pPr algn="r" fontAlgn="t"/>
                      <a:r>
                        <a:rPr lang="en-IN" sz="2400" b="0" i="0" u="none" strike="noStrike" dirty="0">
                          <a:solidFill>
                            <a:srgbClr val="FF0000"/>
                          </a:solidFill>
                          <a:latin typeface="Calibri"/>
                        </a:rPr>
                        <a:t>1.3</a:t>
                      </a:r>
                    </a:p>
                  </a:txBody>
                  <a:tcPr marL="9525" marR="9525" marT="9525" marB="0"/>
                </a:tc>
              </a:tr>
              <a:tr h="428456">
                <a:tc>
                  <a:txBody>
                    <a:bodyPr/>
                    <a:lstStyle/>
                    <a:p>
                      <a:pPr algn="l" fontAlgn="t"/>
                      <a:r>
                        <a:rPr lang="en-US" sz="2800" b="0" i="0" u="none" strike="noStrike">
                          <a:solidFill>
                            <a:srgbClr val="000020"/>
                          </a:solidFill>
                          <a:latin typeface="Times New Roman"/>
                        </a:rPr>
                        <a:t>     Soleus</a:t>
                      </a:r>
                    </a:p>
                  </a:txBody>
                  <a:tcPr marL="9525" marR="9525" marT="9525" marB="0"/>
                </a:tc>
                <a:tc>
                  <a:txBody>
                    <a:bodyPr/>
                    <a:lstStyle/>
                    <a:p>
                      <a:pPr algn="r" fontAlgn="t"/>
                      <a:r>
                        <a:rPr lang="en-IN" sz="2400" b="0" i="0" u="none" strike="noStrike" dirty="0">
                          <a:solidFill>
                            <a:srgbClr val="FF0000"/>
                          </a:solidFill>
                          <a:latin typeface="Calibri"/>
                        </a:rPr>
                        <a:t>2.1</a:t>
                      </a:r>
                    </a:p>
                  </a:txBody>
                  <a:tcPr marL="9525" marR="9525" marT="9525" marB="0"/>
                </a:tc>
                <a:tc>
                  <a:txBody>
                    <a:bodyPr/>
                    <a:lstStyle/>
                    <a:p>
                      <a:pPr algn="r" fontAlgn="t"/>
                      <a:r>
                        <a:rPr lang="en-IN" sz="2400" b="0" i="0" u="none" strike="noStrike" dirty="0">
                          <a:solidFill>
                            <a:srgbClr val="FF0000"/>
                          </a:solidFill>
                          <a:latin typeface="Calibri"/>
                        </a:rPr>
                        <a:t>1.9</a:t>
                      </a:r>
                    </a:p>
                  </a:txBody>
                  <a:tcPr marL="9525" marR="9525" marT="9525" marB="0"/>
                </a:tc>
              </a:tr>
              <a:tr h="428456">
                <a:tc>
                  <a:txBody>
                    <a:bodyPr/>
                    <a:lstStyle/>
                    <a:p>
                      <a:pPr algn="l" fontAlgn="t"/>
                      <a:r>
                        <a:rPr lang="en-US" sz="2800" b="0" i="0" u="none" strike="noStrike" dirty="0">
                          <a:solidFill>
                            <a:srgbClr val="000020"/>
                          </a:solidFill>
                          <a:latin typeface="Times New Roman"/>
                        </a:rPr>
                        <a:t>     </a:t>
                      </a:r>
                      <a:r>
                        <a:rPr lang="en-US" sz="2800" b="0" i="0" u="none" strike="noStrike" dirty="0" err="1">
                          <a:solidFill>
                            <a:srgbClr val="000020"/>
                          </a:solidFill>
                          <a:latin typeface="Times New Roman"/>
                        </a:rPr>
                        <a:t>Popliteus</a:t>
                      </a:r>
                      <a:endParaRPr lang="en-US" sz="2800" b="0" i="0" u="none" strike="noStrike" dirty="0">
                        <a:solidFill>
                          <a:srgbClr val="000020"/>
                        </a:solidFill>
                        <a:latin typeface="Times New Roman"/>
                      </a:endParaRPr>
                    </a:p>
                  </a:txBody>
                  <a:tcPr marL="9525" marR="9525" marT="9525" marB="0"/>
                </a:tc>
                <a:tc>
                  <a:txBody>
                    <a:bodyPr/>
                    <a:lstStyle/>
                    <a:p>
                      <a:pPr algn="r" fontAlgn="t"/>
                      <a:r>
                        <a:rPr lang="en-US" sz="2400" b="0" i="0" u="none" strike="noStrike" dirty="0">
                          <a:solidFill>
                            <a:srgbClr val="FF0000"/>
                          </a:solidFill>
                          <a:latin typeface="Calibri"/>
                          <a:ea typeface="Calibri"/>
                        </a:rPr>
                        <a:t>1.6</a:t>
                      </a:r>
                      <a:endParaRPr lang="en-US" sz="2400" b="0" i="0" u="none" strike="noStrike" dirty="0">
                        <a:solidFill>
                          <a:srgbClr val="FF0000"/>
                        </a:solidFill>
                        <a:latin typeface="Calibri"/>
                      </a:endParaRPr>
                    </a:p>
                  </a:txBody>
                  <a:tcPr marL="9525" marR="9525" marT="9525" marB="0"/>
                </a:tc>
                <a:tc>
                  <a:txBody>
                    <a:bodyPr/>
                    <a:lstStyle/>
                    <a:p>
                      <a:pPr algn="r" fontAlgn="t"/>
                      <a:r>
                        <a:rPr lang="en-IN" sz="2400" b="0" i="0" u="none" strike="noStrike" dirty="0">
                          <a:solidFill>
                            <a:srgbClr val="FF0000"/>
                          </a:solidFill>
                          <a:latin typeface="Calibri"/>
                        </a:rPr>
                        <a:t>1.6</a:t>
                      </a:r>
                    </a:p>
                  </a:txBody>
                  <a:tcPr marL="9525" marR="9525" marT="9525" marB="0"/>
                </a:tc>
              </a:tr>
              <a:tr h="428456">
                <a:tc>
                  <a:txBody>
                    <a:bodyPr/>
                    <a:lstStyle/>
                    <a:p>
                      <a:pPr algn="l" fontAlgn="t"/>
                      <a:r>
                        <a:rPr lang="en-US" sz="2800" b="0" i="0" u="none" strike="noStrike" dirty="0">
                          <a:solidFill>
                            <a:srgbClr val="000020"/>
                          </a:solidFill>
                          <a:latin typeface="Times New Roman"/>
                        </a:rPr>
                        <a:t>     Flexor </a:t>
                      </a:r>
                      <a:r>
                        <a:rPr lang="en-US" sz="2800" b="0" i="0" u="none" strike="noStrike" dirty="0" err="1">
                          <a:solidFill>
                            <a:srgbClr val="000020"/>
                          </a:solidFill>
                          <a:latin typeface="Times New Roman"/>
                        </a:rPr>
                        <a:t>hallucis</a:t>
                      </a:r>
                      <a:r>
                        <a:rPr lang="en-US" sz="2800" b="0" i="0" u="none" strike="noStrike" dirty="0">
                          <a:solidFill>
                            <a:srgbClr val="000020"/>
                          </a:solidFill>
                          <a:latin typeface="Times New Roman"/>
                        </a:rPr>
                        <a:t> longus</a:t>
                      </a:r>
                    </a:p>
                  </a:txBody>
                  <a:tcPr marL="9525" marR="9525" marT="9525" marB="0"/>
                </a:tc>
                <a:tc>
                  <a:txBody>
                    <a:bodyPr/>
                    <a:lstStyle/>
                    <a:p>
                      <a:pPr algn="l" fontAlgn="t"/>
                      <a:r>
                        <a:rPr lang="en-US" sz="2400" b="0" i="0" u="none" strike="noStrike">
                          <a:solidFill>
                            <a:srgbClr val="000000"/>
                          </a:solidFill>
                          <a:latin typeface="Calibri"/>
                          <a:ea typeface="Calibri"/>
                        </a:rPr>
                        <a:t> </a:t>
                      </a:r>
                      <a:endParaRPr lang="en-US" sz="2400" b="0" i="0" u="none" strike="noStrike">
                        <a:solidFill>
                          <a:srgbClr val="000000"/>
                        </a:solidFill>
                        <a:latin typeface="Calibri"/>
                      </a:endParaRPr>
                    </a:p>
                  </a:txBody>
                  <a:tcPr marL="9525" marR="9525" marT="9525" marB="0"/>
                </a:tc>
                <a:tc>
                  <a:txBody>
                    <a:bodyPr/>
                    <a:lstStyle/>
                    <a:p>
                      <a:pPr algn="l" fontAlgn="b"/>
                      <a:r>
                        <a:rPr lang="en-IN" sz="2400" b="0" i="0" u="none" strike="noStrike" dirty="0">
                          <a:solidFill>
                            <a:srgbClr val="000000"/>
                          </a:solidFill>
                          <a:latin typeface="Calibri"/>
                        </a:rPr>
                        <a:t> </a:t>
                      </a:r>
                    </a:p>
                  </a:txBody>
                  <a:tcPr marL="9525" marR="9525" marT="9525" marB="0" anchor="b"/>
                </a:tc>
              </a:tr>
              <a:tr h="428456">
                <a:tc>
                  <a:txBody>
                    <a:bodyPr/>
                    <a:lstStyle/>
                    <a:p>
                      <a:pPr algn="l" fontAlgn="t"/>
                      <a:r>
                        <a:rPr lang="en-US" sz="2800" b="0" i="0" u="none" strike="noStrike" dirty="0">
                          <a:solidFill>
                            <a:srgbClr val="000020"/>
                          </a:solidFill>
                          <a:latin typeface="Times New Roman"/>
                        </a:rPr>
                        <a:t>     Flexor digitorum longus</a:t>
                      </a:r>
                    </a:p>
                  </a:txBody>
                  <a:tcPr marL="9525" marR="9525" marT="9525" marB="0"/>
                </a:tc>
                <a:tc>
                  <a:txBody>
                    <a:bodyPr/>
                    <a:lstStyle/>
                    <a:p>
                      <a:pPr algn="r" fontAlgn="t"/>
                      <a:r>
                        <a:rPr lang="en-US" sz="2400" b="0" i="0" u="none" strike="noStrike">
                          <a:solidFill>
                            <a:srgbClr val="000000"/>
                          </a:solidFill>
                          <a:latin typeface="Calibri"/>
                          <a:ea typeface="Calibri"/>
                        </a:rPr>
                        <a:t>2.64</a:t>
                      </a:r>
                      <a:endParaRPr lang="en-US" sz="2400" b="0" i="0" u="none" strike="noStrike">
                        <a:solidFill>
                          <a:srgbClr val="000000"/>
                        </a:solidFill>
                        <a:latin typeface="Calibri"/>
                      </a:endParaRPr>
                    </a:p>
                  </a:txBody>
                  <a:tcPr marL="9525" marR="9525" marT="9525" marB="0"/>
                </a:tc>
                <a:tc>
                  <a:txBody>
                    <a:bodyPr/>
                    <a:lstStyle/>
                    <a:p>
                      <a:pPr algn="r" fontAlgn="b"/>
                      <a:r>
                        <a:rPr lang="en-IN" sz="2400" b="0" i="0" u="none" strike="noStrike" dirty="0">
                          <a:solidFill>
                            <a:srgbClr val="000000"/>
                          </a:solidFill>
                          <a:latin typeface="Calibri"/>
                        </a:rPr>
                        <a:t>2.31</a:t>
                      </a:r>
                    </a:p>
                  </a:txBody>
                  <a:tcPr marL="9525" marR="9525" marT="9525" marB="0" anchor="b"/>
                </a:tc>
              </a:tr>
              <a:tr h="428456">
                <a:tc>
                  <a:txBody>
                    <a:bodyPr/>
                    <a:lstStyle/>
                    <a:p>
                      <a:pPr algn="l" fontAlgn="t"/>
                      <a:r>
                        <a:rPr lang="en-US" sz="2800" b="0" i="0" u="none" strike="noStrike" dirty="0">
                          <a:solidFill>
                            <a:srgbClr val="000020"/>
                          </a:solidFill>
                          <a:latin typeface="Times New Roman"/>
                        </a:rPr>
                        <a:t>     </a:t>
                      </a:r>
                      <a:r>
                        <a:rPr lang="en-US" sz="2800" b="0" i="0" u="none" strike="noStrike" dirty="0" err="1">
                          <a:solidFill>
                            <a:srgbClr val="000020"/>
                          </a:solidFill>
                          <a:latin typeface="Times New Roman"/>
                        </a:rPr>
                        <a:t>Peronæus</a:t>
                      </a:r>
                      <a:r>
                        <a:rPr lang="en-US" sz="2800" b="0" i="0" u="none" strike="noStrike" dirty="0">
                          <a:solidFill>
                            <a:srgbClr val="000020"/>
                          </a:solidFill>
                          <a:latin typeface="Times New Roman"/>
                        </a:rPr>
                        <a:t> longus</a:t>
                      </a:r>
                    </a:p>
                  </a:txBody>
                  <a:tcPr marL="9525" marR="9525" marT="9525" marB="0"/>
                </a:tc>
                <a:tc>
                  <a:txBody>
                    <a:bodyPr/>
                    <a:lstStyle/>
                    <a:p>
                      <a:pPr algn="r" fontAlgn="t"/>
                      <a:r>
                        <a:rPr lang="en-US" sz="2400" b="0" i="0" u="none" strike="noStrike">
                          <a:solidFill>
                            <a:srgbClr val="000000"/>
                          </a:solidFill>
                          <a:latin typeface="Calibri"/>
                          <a:ea typeface="Calibri"/>
                        </a:rPr>
                        <a:t>1.5</a:t>
                      </a:r>
                      <a:endParaRPr lang="en-US" sz="2400" b="0" i="0" u="none" strike="noStrike">
                        <a:solidFill>
                          <a:srgbClr val="000000"/>
                        </a:solidFill>
                        <a:latin typeface="Calibri"/>
                      </a:endParaRPr>
                    </a:p>
                  </a:txBody>
                  <a:tcPr marL="9525" marR="9525" marT="9525" marB="0"/>
                </a:tc>
                <a:tc>
                  <a:txBody>
                    <a:bodyPr/>
                    <a:lstStyle/>
                    <a:p>
                      <a:pPr algn="r" fontAlgn="b"/>
                      <a:r>
                        <a:rPr lang="en-IN" sz="2400" b="0" i="0" u="none" strike="noStrike" dirty="0">
                          <a:solidFill>
                            <a:srgbClr val="000000"/>
                          </a:solidFill>
                          <a:latin typeface="Calibri"/>
                        </a:rPr>
                        <a:t>1.7</a:t>
                      </a:r>
                    </a:p>
                  </a:txBody>
                  <a:tcPr marL="9525" marR="9525" marT="9525" marB="0" anchor="b"/>
                </a:tc>
              </a:tr>
              <a:tr h="428456">
                <a:tc>
                  <a:txBody>
                    <a:bodyPr/>
                    <a:lstStyle/>
                    <a:p>
                      <a:pPr algn="l" fontAlgn="t"/>
                      <a:r>
                        <a:rPr lang="en-US" sz="2800" b="0" i="0" u="none" strike="noStrike" dirty="0">
                          <a:solidFill>
                            <a:srgbClr val="000020"/>
                          </a:solidFill>
                          <a:latin typeface="Times New Roman"/>
                        </a:rPr>
                        <a:t>     </a:t>
                      </a:r>
                      <a:r>
                        <a:rPr lang="en-US" sz="2800" b="0" i="0" u="none" strike="noStrike" dirty="0" err="1">
                          <a:solidFill>
                            <a:srgbClr val="000020"/>
                          </a:solidFill>
                          <a:latin typeface="Times New Roman"/>
                        </a:rPr>
                        <a:t>Peronæus</a:t>
                      </a:r>
                      <a:r>
                        <a:rPr lang="en-US" sz="2800" b="0" i="0" u="none" strike="noStrike" dirty="0">
                          <a:solidFill>
                            <a:srgbClr val="000020"/>
                          </a:solidFill>
                          <a:latin typeface="Times New Roman"/>
                        </a:rPr>
                        <a:t> brevis</a:t>
                      </a:r>
                    </a:p>
                  </a:txBody>
                  <a:tcPr marL="9525" marR="9525" marT="9525" marB="0"/>
                </a:tc>
                <a:tc>
                  <a:txBody>
                    <a:bodyPr/>
                    <a:lstStyle/>
                    <a:p>
                      <a:pPr algn="r" fontAlgn="t"/>
                      <a:r>
                        <a:rPr lang="en-US" sz="2400" b="0" i="0" u="none" strike="noStrike" dirty="0">
                          <a:solidFill>
                            <a:srgbClr val="000000"/>
                          </a:solidFill>
                          <a:latin typeface="Calibri"/>
                          <a:ea typeface="Calibri"/>
                        </a:rPr>
                        <a:t>1.4</a:t>
                      </a:r>
                      <a:endParaRPr lang="en-US" sz="2400" b="0" i="0" u="none" strike="noStrike" dirty="0">
                        <a:solidFill>
                          <a:srgbClr val="000000"/>
                        </a:solidFill>
                        <a:latin typeface="Calibri"/>
                      </a:endParaRPr>
                    </a:p>
                  </a:txBody>
                  <a:tcPr marL="9525" marR="9525" marT="9525" marB="0"/>
                </a:tc>
                <a:tc>
                  <a:txBody>
                    <a:bodyPr/>
                    <a:lstStyle/>
                    <a:p>
                      <a:pPr algn="r" fontAlgn="b"/>
                      <a:r>
                        <a:rPr lang="en-IN" sz="2400" b="0" i="0" u="none" strike="noStrike" dirty="0">
                          <a:solidFill>
                            <a:srgbClr val="000000"/>
                          </a:solidFill>
                          <a:latin typeface="Calibri"/>
                        </a:rPr>
                        <a:t>1.2</a:t>
                      </a:r>
                    </a:p>
                  </a:txBody>
                  <a:tcPr marL="9525" marR="9525" marT="9525" marB="0" anchor="b"/>
                </a:tc>
              </a:tr>
              <a:tr h="428456">
                <a:tc>
                  <a:txBody>
                    <a:bodyPr/>
                    <a:lstStyle/>
                    <a:p>
                      <a:pPr algn="l" fontAlgn="t"/>
                      <a:r>
                        <a:rPr lang="en-US" sz="2800" b="0" i="0" u="none" strike="noStrike" dirty="0">
                          <a:solidFill>
                            <a:srgbClr val="000020"/>
                          </a:solidFill>
                          <a:latin typeface="Times New Roman"/>
                        </a:rPr>
                        <a:t>     Abductor </a:t>
                      </a:r>
                      <a:r>
                        <a:rPr lang="en-US" sz="2800" b="0" i="0" u="none" strike="noStrike" dirty="0" err="1">
                          <a:solidFill>
                            <a:srgbClr val="000020"/>
                          </a:solidFill>
                          <a:latin typeface="Times New Roman"/>
                        </a:rPr>
                        <a:t>hallucis</a:t>
                      </a:r>
                      <a:endParaRPr lang="en-US" sz="2800" b="0" i="0" u="none" strike="noStrike" dirty="0">
                        <a:solidFill>
                          <a:srgbClr val="000020"/>
                        </a:solidFill>
                        <a:latin typeface="Times New Roman"/>
                      </a:endParaRPr>
                    </a:p>
                  </a:txBody>
                  <a:tcPr marL="9525" marR="9525" marT="9525" marB="0"/>
                </a:tc>
                <a:tc>
                  <a:txBody>
                    <a:bodyPr/>
                    <a:lstStyle/>
                    <a:p>
                      <a:pPr algn="r" fontAlgn="t"/>
                      <a:r>
                        <a:rPr lang="en-US" sz="2400" b="0" i="0" u="none" strike="noStrike" dirty="0">
                          <a:solidFill>
                            <a:srgbClr val="FF0000"/>
                          </a:solidFill>
                          <a:latin typeface="Calibri"/>
                          <a:ea typeface="Calibri"/>
                        </a:rPr>
                        <a:t>15.2</a:t>
                      </a:r>
                      <a:endParaRPr lang="en-US" sz="2400" b="0" i="0" u="none" strike="noStrike" dirty="0">
                        <a:solidFill>
                          <a:srgbClr val="FF0000"/>
                        </a:solidFill>
                        <a:latin typeface="Calibri"/>
                      </a:endParaRPr>
                    </a:p>
                  </a:txBody>
                  <a:tcPr marL="9525" marR="9525" marT="9525" marB="0"/>
                </a:tc>
                <a:tc>
                  <a:txBody>
                    <a:bodyPr/>
                    <a:lstStyle/>
                    <a:p>
                      <a:pPr algn="r" fontAlgn="b"/>
                      <a:r>
                        <a:rPr lang="en-IN" sz="2400" b="0" i="0" u="none" strike="noStrike" dirty="0">
                          <a:solidFill>
                            <a:srgbClr val="FF0000"/>
                          </a:solidFill>
                          <a:latin typeface="Calibri"/>
                        </a:rPr>
                        <a:t>13</a:t>
                      </a:r>
                    </a:p>
                  </a:txBody>
                  <a:tcPr marL="9525" marR="9525" marT="9525" marB="0" anchor="b"/>
                </a:tc>
              </a:tr>
              <a:tr h="428456">
                <a:tc>
                  <a:txBody>
                    <a:bodyPr/>
                    <a:lstStyle/>
                    <a:p>
                      <a:pPr algn="l" fontAlgn="t"/>
                      <a:r>
                        <a:rPr lang="en-US" sz="2800" b="0" i="0" u="none" strike="noStrike" dirty="0">
                          <a:solidFill>
                            <a:srgbClr val="000020"/>
                          </a:solidFill>
                          <a:latin typeface="Times New Roman"/>
                        </a:rPr>
                        <a:t>     Abductor digiti </a:t>
                      </a:r>
                      <a:r>
                        <a:rPr lang="en-US" sz="2800" b="0" i="0" u="none" strike="noStrike" dirty="0" err="1">
                          <a:solidFill>
                            <a:srgbClr val="000020"/>
                          </a:solidFill>
                          <a:latin typeface="Times New Roman"/>
                        </a:rPr>
                        <a:t>quinti</a:t>
                      </a:r>
                      <a:endParaRPr lang="en-US" sz="2800" b="0" i="0" u="none" strike="noStrike" dirty="0">
                        <a:solidFill>
                          <a:srgbClr val="000020"/>
                        </a:solidFill>
                        <a:latin typeface="Times New Roman"/>
                      </a:endParaRPr>
                    </a:p>
                  </a:txBody>
                  <a:tcPr marL="9525" marR="9525" marT="9525" marB="0"/>
                </a:tc>
                <a:tc>
                  <a:txBody>
                    <a:bodyPr/>
                    <a:lstStyle/>
                    <a:p>
                      <a:pPr algn="r" fontAlgn="t"/>
                      <a:r>
                        <a:rPr lang="en-US" sz="2400" b="0" i="0" u="none" strike="noStrike">
                          <a:solidFill>
                            <a:srgbClr val="FF0000"/>
                          </a:solidFill>
                          <a:latin typeface="Calibri"/>
                          <a:ea typeface="Calibri"/>
                        </a:rPr>
                        <a:t>4.1</a:t>
                      </a:r>
                      <a:endParaRPr lang="en-US" sz="2400" b="0" i="0" u="none" strike="noStrike">
                        <a:solidFill>
                          <a:srgbClr val="FF0000"/>
                        </a:solidFill>
                        <a:latin typeface="Calibri"/>
                      </a:endParaRPr>
                    </a:p>
                  </a:txBody>
                  <a:tcPr marL="9525" marR="9525" marT="9525" marB="0"/>
                </a:tc>
                <a:tc>
                  <a:txBody>
                    <a:bodyPr/>
                    <a:lstStyle/>
                    <a:p>
                      <a:pPr algn="r" fontAlgn="b"/>
                      <a:r>
                        <a:rPr lang="en-IN" sz="2400" b="0" i="0" u="none" strike="noStrike" dirty="0">
                          <a:solidFill>
                            <a:srgbClr val="FF0000"/>
                          </a:solidFill>
                          <a:latin typeface="Calibri"/>
                        </a:rPr>
                        <a:t>4.8</a:t>
                      </a:r>
                    </a:p>
                  </a:txBody>
                  <a:tcPr marL="9525" marR="9525" marT="9525" marB="0" anchor="b"/>
                </a:tc>
              </a:tr>
            </a:tbl>
          </a:graphicData>
        </a:graphic>
      </p:graphicFrame>
      <p:pic>
        <p:nvPicPr>
          <p:cNvPr id="3" name="Picture 2" descr="c:\Users\Dad\Pictures\logo drmkb.png"/>
          <p:cNvPicPr>
            <a:picLocks noChangeAspect="1" noChangeArrowheads="1"/>
          </p:cNvPicPr>
          <p:nvPr/>
        </p:nvPicPr>
        <p:blipFill>
          <a:blip r:embed="rId2" cstate="print"/>
          <a:srcRect/>
          <a:stretch>
            <a:fillRect/>
          </a:stretch>
        </p:blipFill>
        <p:spPr bwMode="auto">
          <a:xfrm>
            <a:off x="7055768" y="6397272"/>
            <a:ext cx="2088232" cy="4607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112168"/>
          </a:xfrm>
        </p:spPr>
        <p:txBody>
          <a:bodyPr>
            <a:normAutofit/>
          </a:bodyPr>
          <a:lstStyle/>
          <a:p>
            <a:r>
              <a:rPr lang="en-US" dirty="0" smtClean="0">
                <a:solidFill>
                  <a:srgbClr val="FF0000"/>
                </a:solidFill>
              </a:rPr>
              <a:t>Walking Theory </a:t>
            </a:r>
            <a:br>
              <a:rPr lang="en-US" dirty="0" smtClean="0">
                <a:solidFill>
                  <a:srgbClr val="FF0000"/>
                </a:solidFill>
              </a:rPr>
            </a:br>
            <a:r>
              <a:rPr lang="en-US" dirty="0" smtClean="0">
                <a:solidFill>
                  <a:srgbClr val="FF0000"/>
                </a:solidFill>
              </a:rPr>
              <a:t>Dr.Murali Krishna P.V</a:t>
            </a:r>
            <a:endParaRPr lang="en-IN" dirty="0"/>
          </a:p>
        </p:txBody>
      </p:sp>
      <p:sp>
        <p:nvSpPr>
          <p:cNvPr id="3" name="Content Placeholder 2"/>
          <p:cNvSpPr>
            <a:spLocks noGrp="1"/>
          </p:cNvSpPr>
          <p:nvPr>
            <p:ph sz="quarter" idx="1"/>
          </p:nvPr>
        </p:nvSpPr>
        <p:spPr/>
        <p:txBody>
          <a:bodyPr/>
          <a:lstStyle/>
          <a:p>
            <a:r>
              <a:rPr lang="en-US" dirty="0" smtClean="0"/>
              <a:t>Findings of the PET-CT analysis are </a:t>
            </a:r>
            <a:r>
              <a:rPr lang="en-US" dirty="0" err="1" smtClean="0"/>
              <a:t>usefull</a:t>
            </a:r>
            <a:r>
              <a:rPr lang="en-US" dirty="0" smtClean="0"/>
              <a:t> to </a:t>
            </a:r>
            <a:r>
              <a:rPr lang="en-US" dirty="0" err="1" smtClean="0"/>
              <a:t>analyse</a:t>
            </a:r>
            <a:r>
              <a:rPr lang="en-US" dirty="0" smtClean="0"/>
              <a:t> the walking in detail.</a:t>
            </a:r>
          </a:p>
          <a:p>
            <a:r>
              <a:rPr lang="en-US" dirty="0" smtClean="0"/>
              <a:t>Some of the questions I have raised previously were not answered in any of the textbooks and teachings.</a:t>
            </a:r>
          </a:p>
          <a:p>
            <a:r>
              <a:rPr lang="en-US" dirty="0" smtClean="0"/>
              <a:t>Lot of researchers have made their contributions in </a:t>
            </a:r>
            <a:r>
              <a:rPr lang="en-US" dirty="0" err="1" smtClean="0"/>
              <a:t>analysing</a:t>
            </a:r>
            <a:r>
              <a:rPr lang="en-US" dirty="0" smtClean="0"/>
              <a:t> the individual muscles.</a:t>
            </a:r>
          </a:p>
          <a:p>
            <a:r>
              <a:rPr lang="en-US" dirty="0" smtClean="0"/>
              <a:t>My walking theory is a culmination of all those dedicated researchers who have studied individual muscles in detail and my PET-CT analysis</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40160"/>
          </a:xfrm>
        </p:spPr>
        <p:txBody>
          <a:bodyPr>
            <a:normAutofit fontScale="90000"/>
          </a:bodyPr>
          <a:lstStyle/>
          <a:p>
            <a:r>
              <a:rPr lang="en-US" dirty="0" smtClean="0">
                <a:solidFill>
                  <a:srgbClr val="FF0000"/>
                </a:solidFill>
              </a:rPr>
              <a:t>Walking Theory </a:t>
            </a:r>
            <a:br>
              <a:rPr lang="en-US" dirty="0" smtClean="0">
                <a:solidFill>
                  <a:srgbClr val="FF0000"/>
                </a:solidFill>
              </a:rPr>
            </a:br>
            <a:r>
              <a:rPr lang="en-US" dirty="0" smtClean="0">
                <a:solidFill>
                  <a:srgbClr val="FF0000"/>
                </a:solidFill>
              </a:rPr>
              <a:t>Dr.Murali Krishna P.V.</a:t>
            </a:r>
            <a:endParaRPr lang="en-IN" dirty="0">
              <a:solidFill>
                <a:srgbClr val="FF0000"/>
              </a:solidFill>
            </a:endParaRPr>
          </a:p>
        </p:txBody>
      </p:sp>
      <p:sp>
        <p:nvSpPr>
          <p:cNvPr id="3" name="Content Placeholder 2"/>
          <p:cNvSpPr>
            <a:spLocks noGrp="1"/>
          </p:cNvSpPr>
          <p:nvPr>
            <p:ph sz="quarter" idx="1"/>
          </p:nvPr>
        </p:nvSpPr>
        <p:spPr>
          <a:xfrm>
            <a:off x="457200" y="1340768"/>
            <a:ext cx="8229600" cy="4785395"/>
          </a:xfrm>
        </p:spPr>
        <p:txBody>
          <a:bodyPr>
            <a:normAutofit/>
          </a:bodyPr>
          <a:lstStyle/>
          <a:p>
            <a:pPr>
              <a:buNone/>
            </a:pPr>
            <a:endParaRPr lang="en-US" b="1" dirty="0" smtClean="0"/>
          </a:p>
          <a:p>
            <a:pPr>
              <a:buNone/>
            </a:pPr>
            <a:r>
              <a:rPr lang="en-US" b="1" dirty="0" smtClean="0"/>
              <a:t>“</a:t>
            </a:r>
            <a:r>
              <a:rPr lang="en-US" b="1" dirty="0"/>
              <a:t>Human Walking is defined as the Propulsion of the body forward as a result of series of movement of lower limbs by the systematic contraction of the muscles of the lower limb over the adoptive bony frame work, in a specified </a:t>
            </a:r>
            <a:r>
              <a:rPr lang="en-US" b="1" dirty="0" smtClean="0"/>
              <a:t>way,  </a:t>
            </a:r>
            <a:r>
              <a:rPr lang="en-US" b="1" dirty="0"/>
              <a:t>with  specific contraction of hip, thigh, leg and foot muscles </a:t>
            </a:r>
            <a:r>
              <a:rPr lang="en-US" b="1" dirty="0" smtClean="0"/>
              <a:t> to </a:t>
            </a:r>
            <a:r>
              <a:rPr lang="en-US" b="1" dirty="0"/>
              <a:t>produce </a:t>
            </a:r>
            <a:r>
              <a:rPr lang="en-US" b="1" dirty="0" smtClean="0"/>
              <a:t>forward movement </a:t>
            </a:r>
            <a:r>
              <a:rPr lang="en-US" b="1" dirty="0"/>
              <a:t>of the </a:t>
            </a:r>
            <a:r>
              <a:rPr lang="en-US" b="1" dirty="0" smtClean="0"/>
              <a:t>body, Maintaining  stability</a:t>
            </a:r>
            <a:r>
              <a:rPr lang="en-US" b="1" dirty="0"/>
              <a:t>, agility and </a:t>
            </a:r>
            <a:r>
              <a:rPr lang="en-US" b="1" dirty="0" smtClean="0"/>
              <a:t>speed. </a:t>
            </a:r>
          </a:p>
          <a:p>
            <a:pPr>
              <a:buNone/>
            </a:pPr>
            <a:endParaRPr lang="en-IN"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Walking Theory</a:t>
            </a:r>
            <a:endParaRPr lang="en-IN"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Walking is divided into phases depending on the contraction of group of muscles and the action it brings in moving the body forward, Here I have described how body propels forward by individual set of action of muscles. Each group of muscles plays an important role in moving the body forward.</a:t>
            </a:r>
          </a:p>
          <a:p>
            <a:pPr>
              <a:buNone/>
            </a:pPr>
            <a:r>
              <a:rPr lang="en-US" dirty="0" smtClean="0"/>
              <a:t>1. Movement of the Lower limb</a:t>
            </a:r>
          </a:p>
          <a:p>
            <a:pPr>
              <a:buNone/>
            </a:pPr>
            <a:endParaRPr lang="en-US" dirty="0" smtClean="0"/>
          </a:p>
          <a:p>
            <a:pPr>
              <a:buNone/>
            </a:pPr>
            <a:r>
              <a:rPr lang="en-US" dirty="0" smtClean="0"/>
              <a:t>2.Movement of the Trunk</a:t>
            </a:r>
          </a:p>
          <a:p>
            <a:pPr>
              <a:buNone/>
            </a:pPr>
            <a:endParaRPr lang="en-US" dirty="0" smtClean="0"/>
          </a:p>
          <a:p>
            <a:pPr>
              <a:buNone/>
            </a:pPr>
            <a:r>
              <a:rPr lang="en-US" dirty="0" smtClean="0"/>
              <a:t>3.Stabilisation Muscles</a:t>
            </a:r>
            <a:endParaRPr lang="en-IN"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1. Movement of the Lower limb</a:t>
            </a:r>
            <a:endParaRPr lang="en-IN" dirty="0">
              <a:solidFill>
                <a:srgbClr val="FF0000"/>
              </a:solidFill>
            </a:endParaRPr>
          </a:p>
        </p:txBody>
      </p:sp>
      <p:sp>
        <p:nvSpPr>
          <p:cNvPr id="3" name="Content Placeholder 2"/>
          <p:cNvSpPr>
            <a:spLocks noGrp="1"/>
          </p:cNvSpPr>
          <p:nvPr>
            <p:ph sz="quarter" idx="1"/>
          </p:nvPr>
        </p:nvSpPr>
        <p:spPr/>
        <p:txBody>
          <a:bodyPr/>
          <a:lstStyle/>
          <a:p>
            <a:r>
              <a:rPr lang="en-US" dirty="0" smtClean="0"/>
              <a:t>This phase is akin to swing phase, we explain the individual group of muscles activity to bring the movement of the lower limb forward</a:t>
            </a:r>
          </a:p>
          <a:p>
            <a:r>
              <a:rPr lang="en-US" dirty="0" smtClean="0"/>
              <a:t>Movement of the lower limb is divided into two phases</a:t>
            </a:r>
          </a:p>
          <a:p>
            <a:r>
              <a:rPr lang="en-US" dirty="0" smtClean="0"/>
              <a:t>1. A. Movement of the lower limb from Toe off phase to Foot flat phase</a:t>
            </a:r>
          </a:p>
          <a:p>
            <a:r>
              <a:rPr lang="en-US" dirty="0" smtClean="0"/>
              <a:t>1.B. Movement of the lower limb from Foot flat phase to Just before Heel strike phase</a:t>
            </a:r>
            <a:endParaRPr lang="en-IN"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184176"/>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t>
            </a:r>
            <a:r>
              <a:rPr lang="en-US" sz="3200" dirty="0" smtClean="0">
                <a:solidFill>
                  <a:srgbClr val="FF0000"/>
                </a:solidFill>
              </a:rPr>
              <a:t>1. A. Movement of the lower limb-</a:t>
            </a:r>
            <a:br>
              <a:rPr lang="en-US" sz="3200" dirty="0" smtClean="0">
                <a:solidFill>
                  <a:srgbClr val="FF0000"/>
                </a:solidFill>
              </a:rPr>
            </a:br>
            <a:r>
              <a:rPr lang="en-US" sz="3200" dirty="0" smtClean="0">
                <a:solidFill>
                  <a:srgbClr val="FF0000"/>
                </a:solidFill>
              </a:rPr>
              <a:t> from Toe off phase to Foot flat phase</a:t>
            </a:r>
            <a:endParaRPr lang="en-IN" sz="3200"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This phase extends from </a:t>
            </a:r>
            <a:r>
              <a:rPr lang="en-US" dirty="0"/>
              <a:t>Toe off phase to Foot flat </a:t>
            </a:r>
            <a:r>
              <a:rPr lang="en-US" dirty="0" smtClean="0"/>
              <a:t>phase of walking in the swing Phase, </a:t>
            </a:r>
          </a:p>
          <a:p>
            <a:r>
              <a:rPr lang="en-US" dirty="0" smtClean="0"/>
              <a:t>Ileo Psoas Muscles Pull the Femur forward internally</a:t>
            </a:r>
          </a:p>
          <a:p>
            <a:r>
              <a:rPr lang="en-US" dirty="0" err="1" smtClean="0"/>
              <a:t>Tenosor</a:t>
            </a:r>
            <a:r>
              <a:rPr lang="en-US" dirty="0" smtClean="0"/>
              <a:t> fascia latae, Sartorius muscles pull the femur and tibia externally.</a:t>
            </a:r>
          </a:p>
          <a:p>
            <a:r>
              <a:rPr lang="en-US" dirty="0" err="1" smtClean="0"/>
              <a:t>Tenosor</a:t>
            </a:r>
            <a:r>
              <a:rPr lang="en-US" dirty="0" smtClean="0"/>
              <a:t> fascia latae with its unique attachment to the Ileo tibial band assist the pulling of the femur.</a:t>
            </a:r>
            <a:endParaRPr lang="en-IN"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tretchify.com/wp-content/uploads/2013/08/iliopsoas.gif"/>
          <p:cNvPicPr>
            <a:picLocks noChangeAspect="1" noChangeArrowheads="1"/>
          </p:cNvPicPr>
          <p:nvPr/>
        </p:nvPicPr>
        <p:blipFill>
          <a:blip r:embed="rId2" cstate="print"/>
          <a:srcRect/>
          <a:stretch>
            <a:fillRect/>
          </a:stretch>
        </p:blipFill>
        <p:spPr bwMode="auto">
          <a:xfrm>
            <a:off x="5255568" y="2204864"/>
            <a:ext cx="3888432" cy="4347696"/>
          </a:xfrm>
          <a:prstGeom prst="rect">
            <a:avLst/>
          </a:prstGeom>
          <a:noFill/>
        </p:spPr>
      </p:pic>
      <p:pic>
        <p:nvPicPr>
          <p:cNvPr id="8" name="Picture 7" descr="tfl.png"/>
          <p:cNvPicPr>
            <a:picLocks noChangeAspect="1"/>
          </p:cNvPicPr>
          <p:nvPr/>
        </p:nvPicPr>
        <p:blipFill>
          <a:blip r:embed="rId3" cstate="print"/>
          <a:stretch>
            <a:fillRect/>
          </a:stretch>
        </p:blipFill>
        <p:spPr>
          <a:xfrm>
            <a:off x="7524328" y="0"/>
            <a:ext cx="2278554" cy="6858000"/>
          </a:xfrm>
          <a:prstGeom prst="rect">
            <a:avLst/>
          </a:prstGeom>
        </p:spPr>
      </p:pic>
      <p:pic>
        <p:nvPicPr>
          <p:cNvPr id="9" name="Picture 8" descr="ileo psoas.png"/>
          <p:cNvPicPr>
            <a:picLocks noChangeAspect="1"/>
          </p:cNvPicPr>
          <p:nvPr/>
        </p:nvPicPr>
        <p:blipFill>
          <a:blip r:embed="rId4" cstate="print"/>
          <a:stretch>
            <a:fillRect/>
          </a:stretch>
        </p:blipFill>
        <p:spPr>
          <a:xfrm>
            <a:off x="323529" y="332656"/>
            <a:ext cx="5655754" cy="4464496"/>
          </a:xfrm>
          <a:prstGeom prst="rect">
            <a:avLst/>
          </a:prstGeom>
        </p:spPr>
      </p:pic>
      <p:pic>
        <p:nvPicPr>
          <p:cNvPr id="6" name="Picture 2" descr="c:\Users\Dad\Pictures\logo drmkb.png"/>
          <p:cNvPicPr>
            <a:picLocks noChangeAspect="1" noChangeArrowheads="1"/>
          </p:cNvPicPr>
          <p:nvPr/>
        </p:nvPicPr>
        <p:blipFill>
          <a:blip r:embed="rId5"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616224"/>
          </a:xfrm>
        </p:spPr>
        <p:txBody>
          <a:bodyPr>
            <a:normAutofit fontScale="90000"/>
          </a:bodyPr>
          <a:lstStyle/>
          <a:p>
            <a:r>
              <a:rPr lang="en-US" dirty="0" smtClean="0"/>
              <a:t/>
            </a:r>
            <a:br>
              <a:rPr lang="en-US" dirty="0" smtClean="0"/>
            </a:br>
            <a:r>
              <a:rPr lang="en-US" sz="3200" dirty="0" smtClean="0">
                <a:solidFill>
                  <a:srgbClr val="FF0000"/>
                </a:solidFill>
              </a:rPr>
              <a:t>1.B. Movement of the lower limb from Foot flat phase to Just before Heel strike phase</a:t>
            </a:r>
            <a:r>
              <a:rPr lang="en-IN" sz="3200" dirty="0" smtClean="0">
                <a:solidFill>
                  <a:srgbClr val="FF0000"/>
                </a:solidFill>
              </a:rPr>
              <a:t/>
            </a:r>
            <a:br>
              <a:rPr lang="en-IN" sz="3200" dirty="0" smtClean="0">
                <a:solidFill>
                  <a:srgbClr val="FF0000"/>
                </a:solidFill>
              </a:rPr>
            </a:br>
            <a:endParaRPr lang="en-IN" dirty="0">
              <a:solidFill>
                <a:srgbClr val="FF0000"/>
              </a:solidFill>
            </a:endParaRPr>
          </a:p>
        </p:txBody>
      </p:sp>
      <p:sp>
        <p:nvSpPr>
          <p:cNvPr id="3" name="Content Placeholder 2"/>
          <p:cNvSpPr>
            <a:spLocks noGrp="1"/>
          </p:cNvSpPr>
          <p:nvPr>
            <p:ph sz="quarter" idx="1"/>
          </p:nvPr>
        </p:nvSpPr>
        <p:spPr/>
        <p:txBody>
          <a:bodyPr/>
          <a:lstStyle/>
          <a:p>
            <a:r>
              <a:rPr lang="en-US" dirty="0" smtClean="0"/>
              <a:t>This phase extends from Foot flat phase to just before Heel strike Phase of walking in the swing Phase</a:t>
            </a:r>
          </a:p>
          <a:p>
            <a:r>
              <a:rPr lang="en-US" dirty="0" smtClean="0"/>
              <a:t>Quadriceps Muscles flexes the at the Hip and moves the lower limb forward</a:t>
            </a:r>
            <a:endParaRPr lang="en-IN" dirty="0"/>
          </a:p>
        </p:txBody>
      </p:sp>
      <p:pic>
        <p:nvPicPr>
          <p:cNvPr id="17411" name="Picture 3"/>
          <p:cNvPicPr>
            <a:picLocks noChangeAspect="1" noChangeArrowheads="1"/>
          </p:cNvPicPr>
          <p:nvPr/>
        </p:nvPicPr>
        <p:blipFill>
          <a:blip r:embed="rId2" cstate="print"/>
          <a:srcRect/>
          <a:stretch>
            <a:fillRect/>
          </a:stretch>
        </p:blipFill>
        <p:spPr bwMode="auto">
          <a:xfrm>
            <a:off x="4355976" y="3789040"/>
            <a:ext cx="4600575" cy="2686050"/>
          </a:xfrm>
          <a:prstGeom prst="rect">
            <a:avLst/>
          </a:prstGeom>
          <a:noFill/>
          <a:ln w="9525">
            <a:noFill/>
            <a:miter lim="800000"/>
            <a:headEnd/>
            <a:tailEnd/>
          </a:ln>
        </p:spPr>
      </p:pic>
      <p:pic>
        <p:nvPicPr>
          <p:cNvPr id="5" name="Picture 2" descr="c:\Users\Dad\Pictures\logo drmkb.png"/>
          <p:cNvPicPr>
            <a:picLocks noChangeAspect="1" noChangeArrowheads="1"/>
          </p:cNvPicPr>
          <p:nvPr/>
        </p:nvPicPr>
        <p:blipFill>
          <a:blip r:embed="rId3"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256184"/>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900" dirty="0" smtClean="0">
                <a:solidFill>
                  <a:srgbClr val="FF0000"/>
                </a:solidFill>
              </a:rPr>
              <a:t>2.Movement of the Trunk</a:t>
            </a:r>
            <a:r>
              <a:rPr lang="en-US" dirty="0" smtClean="0"/>
              <a:t/>
            </a:r>
            <a:br>
              <a:rPr lang="en-US" dirty="0" smtClean="0"/>
            </a:br>
            <a:endParaRPr lang="en-IN" dirty="0"/>
          </a:p>
        </p:txBody>
      </p:sp>
      <p:sp>
        <p:nvSpPr>
          <p:cNvPr id="3" name="Content Placeholder 2"/>
          <p:cNvSpPr>
            <a:spLocks noGrp="1"/>
          </p:cNvSpPr>
          <p:nvPr>
            <p:ph sz="quarter" idx="1"/>
          </p:nvPr>
        </p:nvSpPr>
        <p:spPr/>
        <p:txBody>
          <a:bodyPr>
            <a:normAutofit lnSpcReduction="10000"/>
          </a:bodyPr>
          <a:lstStyle/>
          <a:p>
            <a:r>
              <a:rPr lang="en-US" dirty="0" smtClean="0"/>
              <a:t>Human body is designed extensively to move the body forward, every bone, muscle, joints and actions assist the forward movement of the trunk in a systematic way..</a:t>
            </a:r>
          </a:p>
          <a:p>
            <a:r>
              <a:rPr lang="en-US" dirty="0" smtClean="0"/>
              <a:t>Foot is the only contact point of the body to the ground.</a:t>
            </a:r>
          </a:p>
          <a:p>
            <a:r>
              <a:rPr lang="en-US" dirty="0" smtClean="0"/>
              <a:t>Bony design provide sufficient leverage actions for efficiency of energy.</a:t>
            </a:r>
          </a:p>
          <a:p>
            <a:r>
              <a:rPr lang="en-US" dirty="0" smtClean="0"/>
              <a:t>the origin and insertion of the muscles assist specific activity and moves the body forward systematically  effortlessly. </a:t>
            </a:r>
            <a:endParaRPr lang="en-IN" dirty="0"/>
          </a:p>
        </p:txBody>
      </p:sp>
      <p:pic>
        <p:nvPicPr>
          <p:cNvPr id="4" name="Picture 2" descr="c:\Users\Dad\Pictures\logo drmkb.png"/>
          <p:cNvPicPr>
            <a:picLocks noChangeAspect="1" noChangeArrowheads="1"/>
          </p:cNvPicPr>
          <p:nvPr/>
        </p:nvPicPr>
        <p:blipFill>
          <a:blip r:embed="rId3"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Walking Theory</a:t>
            </a:r>
            <a:endParaRPr lang="en-IN"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Walking is a complex phenomenon,  In this technological era how the body moves forward has not been decoded.</a:t>
            </a:r>
          </a:p>
          <a:p>
            <a:r>
              <a:rPr lang="en-US" dirty="0" smtClean="0"/>
              <a:t>Walking as a subject is not taught to children in their curriculum, even in the medical curriculum walking or normal gait is not taught. </a:t>
            </a:r>
          </a:p>
          <a:p>
            <a:r>
              <a:rPr lang="en-US" dirty="0" smtClean="0"/>
              <a:t>Eating, Working and Walking are the basic activities of life. Dynamics of  Walking is essential to solve the life style diseases.</a:t>
            </a:r>
            <a:endParaRPr lang="en-IN"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112168"/>
          </a:xfrm>
        </p:spPr>
        <p:txBody>
          <a:bodyPr>
            <a:normAutofit fontScale="90000"/>
          </a:bodyPr>
          <a:lstStyle/>
          <a:p>
            <a:r>
              <a:rPr lang="en-US" dirty="0" smtClean="0"/>
              <a:t/>
            </a:r>
            <a:br>
              <a:rPr lang="en-US" dirty="0" smtClean="0"/>
            </a:br>
            <a:r>
              <a:rPr lang="en-US" dirty="0" smtClean="0">
                <a:solidFill>
                  <a:srgbClr val="FF0000"/>
                </a:solidFill>
              </a:rPr>
              <a:t>2.Movement of the Trunk</a:t>
            </a:r>
            <a:br>
              <a:rPr lang="en-US" dirty="0" smtClean="0">
                <a:solidFill>
                  <a:srgbClr val="FF0000"/>
                </a:solidFill>
              </a:rPr>
            </a:br>
            <a:endParaRPr lang="en-IN"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This Stage is </a:t>
            </a:r>
            <a:r>
              <a:rPr lang="en-US" dirty="0" err="1" smtClean="0"/>
              <a:t>devided</a:t>
            </a:r>
            <a:r>
              <a:rPr lang="en-US" dirty="0" smtClean="0"/>
              <a:t> into several phases solely depending on the action of group of muscles.</a:t>
            </a:r>
          </a:p>
          <a:p>
            <a:r>
              <a:rPr lang="en-US" dirty="0" smtClean="0">
                <a:solidFill>
                  <a:srgbClr val="CC0099"/>
                </a:solidFill>
              </a:rPr>
              <a:t>2.A.- Heel strike Phase</a:t>
            </a:r>
          </a:p>
          <a:p>
            <a:r>
              <a:rPr lang="en-US" dirty="0" smtClean="0">
                <a:solidFill>
                  <a:srgbClr val="CC0099"/>
                </a:solidFill>
              </a:rPr>
              <a:t>2.B.- Heel strike to foot flat Phase</a:t>
            </a:r>
          </a:p>
          <a:p>
            <a:r>
              <a:rPr lang="en-US" dirty="0" smtClean="0">
                <a:solidFill>
                  <a:srgbClr val="CC0099"/>
                </a:solidFill>
              </a:rPr>
              <a:t>2.C.- Initial Heel off Phase</a:t>
            </a:r>
          </a:p>
          <a:p>
            <a:r>
              <a:rPr lang="en-US" dirty="0" smtClean="0">
                <a:solidFill>
                  <a:srgbClr val="CC0099"/>
                </a:solidFill>
              </a:rPr>
              <a:t>2.D- Late Heel off Phase</a:t>
            </a:r>
          </a:p>
          <a:p>
            <a:r>
              <a:rPr lang="en-US" dirty="0" smtClean="0">
                <a:solidFill>
                  <a:srgbClr val="CC0099"/>
                </a:solidFill>
              </a:rPr>
              <a:t>2.E- Extension of Knee</a:t>
            </a:r>
          </a:p>
          <a:p>
            <a:r>
              <a:rPr lang="en-US" dirty="0" smtClean="0">
                <a:solidFill>
                  <a:srgbClr val="CC0099"/>
                </a:solidFill>
              </a:rPr>
              <a:t>2.F-Pushing Phase of the Pelvis</a:t>
            </a:r>
          </a:p>
          <a:p>
            <a:r>
              <a:rPr lang="en-US" dirty="0" smtClean="0">
                <a:solidFill>
                  <a:srgbClr val="CC0099"/>
                </a:solidFill>
              </a:rPr>
              <a:t>2.G-Pulling Phase of the Pelvis</a:t>
            </a:r>
            <a:endParaRPr lang="en-IN" dirty="0">
              <a:solidFill>
                <a:srgbClr val="CC0099"/>
              </a:solidFill>
            </a:endParaRPr>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rgbClr val="FF0000"/>
                </a:solidFill>
              </a:rPr>
              <a:t>2.A.- Heel strike Phase</a:t>
            </a:r>
            <a:br>
              <a:rPr lang="en-US" dirty="0" smtClean="0">
                <a:solidFill>
                  <a:srgbClr val="FF0000"/>
                </a:solidFill>
              </a:rPr>
            </a:br>
            <a:endParaRPr lang="en-IN"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Tibialis anterior, Extensor Hallusis Longus and Extensor </a:t>
            </a:r>
            <a:r>
              <a:rPr lang="en-US" dirty="0" err="1" smtClean="0"/>
              <a:t>digtorum</a:t>
            </a:r>
            <a:r>
              <a:rPr lang="en-US" dirty="0" smtClean="0"/>
              <a:t> Longus </a:t>
            </a:r>
            <a:r>
              <a:rPr lang="en-US" dirty="0" err="1" smtClean="0"/>
              <a:t>dorisflexes</a:t>
            </a:r>
            <a:r>
              <a:rPr lang="en-US" dirty="0" smtClean="0"/>
              <a:t>  the ankle.</a:t>
            </a:r>
          </a:p>
          <a:p>
            <a:r>
              <a:rPr lang="en-US" dirty="0" smtClean="0"/>
              <a:t>Quadriceps muscles flexes at Hip and </a:t>
            </a:r>
            <a:r>
              <a:rPr lang="en-US" dirty="0" err="1" smtClean="0"/>
              <a:t>extneds</a:t>
            </a:r>
            <a:r>
              <a:rPr lang="en-US" dirty="0" smtClean="0"/>
              <a:t> at Knee dorsiflexion of the ankle fixes the foot to the ankle so much so that at the Heel strike phase the whole lower limb acts as a single Bony column, This facilitates the Heel strike.</a:t>
            </a:r>
          </a:p>
          <a:p>
            <a:r>
              <a:rPr lang="en-US" dirty="0" smtClean="0"/>
              <a:t>Striking the Heel by the contraction of the Dorsiflexors fixes the body at the Calcaneum, this Pulls the Pelvis at the top of the Bony column.</a:t>
            </a:r>
            <a:endParaRPr lang="en-IN"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ehl.png"/>
          <p:cNvPicPr>
            <a:picLocks noGrp="1" noChangeAspect="1"/>
          </p:cNvPicPr>
          <p:nvPr>
            <p:ph sz="quarter" idx="1"/>
          </p:nvPr>
        </p:nvPicPr>
        <p:blipFill>
          <a:blip r:embed="rId2" cstate="print"/>
          <a:stretch>
            <a:fillRect/>
          </a:stretch>
        </p:blipFill>
        <p:spPr>
          <a:xfrm>
            <a:off x="0" y="404664"/>
            <a:ext cx="3211091" cy="5721350"/>
          </a:xfrm>
        </p:spPr>
      </p:pic>
      <p:pic>
        <p:nvPicPr>
          <p:cNvPr id="5" name="Picture 2" descr="C:\Users\Dad\AppData\Local\Temp\Rar$DIa0.982\figure 9.tif"/>
          <p:cNvPicPr>
            <a:picLocks noChangeAspect="1" noChangeArrowheads="1"/>
          </p:cNvPicPr>
          <p:nvPr/>
        </p:nvPicPr>
        <p:blipFill>
          <a:blip r:embed="rId3" cstate="print"/>
          <a:srcRect/>
          <a:stretch>
            <a:fillRect/>
          </a:stretch>
        </p:blipFill>
        <p:spPr bwMode="auto">
          <a:xfrm>
            <a:off x="2461085" y="1196752"/>
            <a:ext cx="6682915" cy="4752528"/>
          </a:xfrm>
          <a:prstGeom prst="rect">
            <a:avLst/>
          </a:prstGeom>
          <a:noFill/>
        </p:spPr>
      </p:pic>
      <p:pic>
        <p:nvPicPr>
          <p:cNvPr id="6" name="Picture 2" descr="c:\Users\Dad\Pictures\logo drmkb.png"/>
          <p:cNvPicPr>
            <a:picLocks noChangeAspect="1" noChangeArrowheads="1"/>
          </p:cNvPicPr>
          <p:nvPr/>
        </p:nvPicPr>
        <p:blipFill>
          <a:blip r:embed="rId4"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 2.B.- Heel strike to foot flat Phase</a:t>
            </a:r>
            <a:endParaRPr lang="en-IN"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r>
              <a:rPr lang="en-US" dirty="0" smtClean="0"/>
              <a:t>Heel strike Moves the Pelvis forward, but the Pelvis is heavy with all the organs of the body</a:t>
            </a:r>
            <a:r>
              <a:rPr lang="en-IN" dirty="0" smtClean="0"/>
              <a:t>, Pelvis need to be pulled forward.</a:t>
            </a:r>
          </a:p>
          <a:p>
            <a:r>
              <a:rPr lang="en-US" dirty="0" smtClean="0"/>
              <a:t>Foot is brought down to the foot flat phase by  Plantar flexors. </a:t>
            </a:r>
          </a:p>
          <a:p>
            <a:r>
              <a:rPr lang="en-US" dirty="0" smtClean="0"/>
              <a:t>Adductor group of muscles pull the pelvis forward</a:t>
            </a:r>
          </a:p>
          <a:p>
            <a:r>
              <a:rPr lang="en-US" dirty="0" smtClean="0"/>
              <a:t>Gracilis, Adductor Magnus, Adductor Brevis, Adductor longus, Pectineus muscles with their unique attachment along the Linea aspera of the femur to Pubic rami pulls the whole trunk smoothly.</a:t>
            </a:r>
          </a:p>
          <a:p>
            <a:r>
              <a:rPr lang="en-US" dirty="0" smtClean="0"/>
              <a:t>Adductor group of Muscles Pull the Pubic Rami forward, Lower limb glides over the Head of Smooth Talus.</a:t>
            </a:r>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mendmeshop.co.uk/_img/adductortendinopathy.jpg"/>
          <p:cNvPicPr>
            <a:picLocks noGrp="1" noChangeAspect="1" noChangeArrowheads="1"/>
          </p:cNvPicPr>
          <p:nvPr>
            <p:ph sz="quarter" idx="1"/>
          </p:nvPr>
        </p:nvPicPr>
        <p:blipFill>
          <a:blip r:embed="rId2" cstate="print"/>
          <a:srcRect/>
          <a:stretch>
            <a:fillRect/>
          </a:stretch>
        </p:blipFill>
        <p:spPr bwMode="auto">
          <a:xfrm>
            <a:off x="381528" y="476672"/>
            <a:ext cx="3770339" cy="5544616"/>
          </a:xfrm>
          <a:prstGeom prst="rect">
            <a:avLst/>
          </a:prstGeom>
          <a:noFill/>
        </p:spPr>
      </p:pic>
      <p:pic>
        <p:nvPicPr>
          <p:cNvPr id="5" name="Picture 2" descr="C:\Users\Dad\AppData\Local\Temp\Rar$DIa0.552\figure 7.tif"/>
          <p:cNvPicPr>
            <a:picLocks noChangeAspect="1" noChangeArrowheads="1"/>
          </p:cNvPicPr>
          <p:nvPr/>
        </p:nvPicPr>
        <p:blipFill>
          <a:blip r:embed="rId3" cstate="print"/>
          <a:srcRect/>
          <a:stretch>
            <a:fillRect/>
          </a:stretch>
        </p:blipFill>
        <p:spPr bwMode="auto">
          <a:xfrm>
            <a:off x="3275856" y="908720"/>
            <a:ext cx="6067425" cy="5328592"/>
          </a:xfrm>
          <a:prstGeom prst="rect">
            <a:avLst/>
          </a:prstGeom>
          <a:noFill/>
        </p:spPr>
      </p:pic>
      <p:pic>
        <p:nvPicPr>
          <p:cNvPr id="4" name="Picture 2" descr="c:\Users\Dad\Pictures\logo drmkb.png"/>
          <p:cNvPicPr>
            <a:picLocks noChangeAspect="1" noChangeArrowheads="1"/>
          </p:cNvPicPr>
          <p:nvPr/>
        </p:nvPicPr>
        <p:blipFill>
          <a:blip r:embed="rId4"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en-US" dirty="0" smtClean="0"/>
              <a:t/>
            </a:r>
            <a:br>
              <a:rPr lang="en-US" dirty="0" smtClean="0"/>
            </a:br>
            <a:r>
              <a:rPr lang="en-US" dirty="0" smtClean="0">
                <a:solidFill>
                  <a:srgbClr val="FF0000"/>
                </a:solidFill>
              </a:rPr>
              <a:t>2.C.- Initial Heel off Phase</a:t>
            </a:r>
            <a:br>
              <a:rPr lang="en-US" dirty="0" smtClean="0">
                <a:solidFill>
                  <a:srgbClr val="FF0000"/>
                </a:solidFill>
              </a:rPr>
            </a:br>
            <a:endParaRPr lang="en-IN"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Plantar Flexors Gastro soleus Muscle plantar flexes the ankle.</a:t>
            </a:r>
          </a:p>
          <a:p>
            <a:r>
              <a:rPr lang="en-US" dirty="0" smtClean="0"/>
              <a:t>In reality the Heel lifts the whole body from the ground.</a:t>
            </a:r>
          </a:p>
          <a:p>
            <a:r>
              <a:rPr lang="en-US" dirty="0" smtClean="0"/>
              <a:t>Body weight  shifts to the fore foot by the actions of   the Tendo achilis, </a:t>
            </a:r>
          </a:p>
          <a:p>
            <a:r>
              <a:rPr lang="en-US" dirty="0" smtClean="0"/>
              <a:t>This lifting of the body at the ankle Lengthens the Lower limb this causes Passive flexion at Knee.</a:t>
            </a:r>
          </a:p>
          <a:p>
            <a:r>
              <a:rPr lang="en-US" dirty="0" smtClean="0"/>
              <a:t>This also raises the pelvis, raised Pelvis assist the free movement of the opposite limb.</a:t>
            </a:r>
            <a:endParaRPr lang="en-IN"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lantar flexion.jpg"/>
          <p:cNvPicPr>
            <a:picLocks noGrp="1" noChangeAspect="1"/>
          </p:cNvPicPr>
          <p:nvPr>
            <p:ph sz="quarter" idx="1"/>
          </p:nvPr>
        </p:nvPicPr>
        <p:blipFill>
          <a:blip r:embed="rId2" cstate="print"/>
          <a:stretch>
            <a:fillRect/>
          </a:stretch>
        </p:blipFill>
        <p:spPr>
          <a:xfrm>
            <a:off x="3995935" y="908720"/>
            <a:ext cx="5068651" cy="4979336"/>
          </a:xfrm>
        </p:spPr>
      </p:pic>
      <p:pic>
        <p:nvPicPr>
          <p:cNvPr id="7" name="Picture 6" descr="gastro.png"/>
          <p:cNvPicPr>
            <a:picLocks noChangeAspect="1"/>
          </p:cNvPicPr>
          <p:nvPr/>
        </p:nvPicPr>
        <p:blipFill>
          <a:blip r:embed="rId3" cstate="print"/>
          <a:stretch>
            <a:fillRect/>
          </a:stretch>
        </p:blipFill>
        <p:spPr>
          <a:xfrm>
            <a:off x="-684584" y="764704"/>
            <a:ext cx="4517656" cy="4613267"/>
          </a:xfrm>
          <a:prstGeom prst="rect">
            <a:avLst/>
          </a:prstGeom>
        </p:spPr>
      </p:pic>
      <p:pic>
        <p:nvPicPr>
          <p:cNvPr id="4" name="Picture 2" descr="c:\Users\Dad\Pictures\logo drmkb.png"/>
          <p:cNvPicPr>
            <a:picLocks noChangeAspect="1" noChangeArrowheads="1"/>
          </p:cNvPicPr>
          <p:nvPr/>
        </p:nvPicPr>
        <p:blipFill>
          <a:blip r:embed="rId4"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en-US" dirty="0" smtClean="0"/>
              <a:t/>
            </a:r>
            <a:br>
              <a:rPr lang="en-US" dirty="0" smtClean="0"/>
            </a:br>
            <a:r>
              <a:rPr lang="en-US" dirty="0" smtClean="0">
                <a:solidFill>
                  <a:srgbClr val="FF0000"/>
                </a:solidFill>
              </a:rPr>
              <a:t>2.D- Late Heel off Phase</a:t>
            </a:r>
            <a:br>
              <a:rPr lang="en-US" dirty="0" smtClean="0">
                <a:solidFill>
                  <a:srgbClr val="FF0000"/>
                </a:solidFill>
              </a:rPr>
            </a:br>
            <a:endParaRPr lang="en-IN"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Action of the Tendoachilis do not lift the body </a:t>
            </a:r>
            <a:r>
              <a:rPr lang="en-US" dirty="0" err="1" smtClean="0"/>
              <a:t>sufficently</a:t>
            </a:r>
            <a:r>
              <a:rPr lang="en-US" dirty="0" smtClean="0"/>
              <a:t>, there is limitation of Plantar flexion because  </a:t>
            </a:r>
            <a:r>
              <a:rPr lang="en-US" dirty="0" err="1" smtClean="0"/>
              <a:t>tendo</a:t>
            </a:r>
            <a:r>
              <a:rPr lang="en-US" dirty="0" smtClean="0"/>
              <a:t> achilis attaches to the calcaneum</a:t>
            </a:r>
          </a:p>
          <a:p>
            <a:r>
              <a:rPr lang="en-US" dirty="0" smtClean="0"/>
              <a:t>Tendo achilis can not lift the Mid foot, this needs an assistance to lift the hind foot and mid foot.</a:t>
            </a:r>
          </a:p>
          <a:p>
            <a:r>
              <a:rPr lang="en-US" dirty="0" smtClean="0"/>
              <a:t>Peroneus Longus and Peroneus Brevis attaches to the </a:t>
            </a:r>
            <a:r>
              <a:rPr lang="en-US" dirty="0" err="1" smtClean="0"/>
              <a:t>cuneifrom</a:t>
            </a:r>
            <a:r>
              <a:rPr lang="en-US" dirty="0" smtClean="0"/>
              <a:t>, and both ends of metatarsal bones, tendons runs in the Plantar surface of the foot, Thus the action of these muscles lifts the body further</a:t>
            </a:r>
          </a:p>
          <a:p>
            <a:r>
              <a:rPr lang="en-US" dirty="0" smtClean="0"/>
              <a:t>By the action of this muscles flexes the Knee further.</a:t>
            </a:r>
            <a:endParaRPr lang="en-IN"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t ct 1.png"/>
          <p:cNvPicPr>
            <a:picLocks noChangeAspect="1"/>
          </p:cNvPicPr>
          <p:nvPr/>
        </p:nvPicPr>
        <p:blipFill>
          <a:blip r:embed="rId2" cstate="print"/>
          <a:stretch>
            <a:fillRect/>
          </a:stretch>
        </p:blipFill>
        <p:spPr>
          <a:xfrm>
            <a:off x="251520" y="332656"/>
            <a:ext cx="4248743" cy="3991532"/>
          </a:xfrm>
          <a:prstGeom prst="rect">
            <a:avLst/>
          </a:prstGeom>
        </p:spPr>
      </p:pic>
      <p:pic>
        <p:nvPicPr>
          <p:cNvPr id="7" name="Picture 6" descr="pero1.png"/>
          <p:cNvPicPr>
            <a:picLocks noChangeAspect="1"/>
          </p:cNvPicPr>
          <p:nvPr/>
        </p:nvPicPr>
        <p:blipFill>
          <a:blip r:embed="rId3" cstate="print"/>
          <a:stretch>
            <a:fillRect/>
          </a:stretch>
        </p:blipFill>
        <p:spPr>
          <a:xfrm>
            <a:off x="2627784" y="3632028"/>
            <a:ext cx="5004491" cy="3225972"/>
          </a:xfrm>
          <a:prstGeom prst="rect">
            <a:avLst/>
          </a:prstGeom>
        </p:spPr>
      </p:pic>
      <p:pic>
        <p:nvPicPr>
          <p:cNvPr id="8" name="Picture 7" descr="peroneus longus.png"/>
          <p:cNvPicPr>
            <a:picLocks noChangeAspect="1"/>
          </p:cNvPicPr>
          <p:nvPr/>
        </p:nvPicPr>
        <p:blipFill>
          <a:blip r:embed="rId4" cstate="print"/>
          <a:stretch>
            <a:fillRect/>
          </a:stretch>
        </p:blipFill>
        <p:spPr>
          <a:xfrm>
            <a:off x="251520" y="3212976"/>
            <a:ext cx="2372056" cy="3271452"/>
          </a:xfrm>
          <a:prstGeom prst="rect">
            <a:avLst/>
          </a:prstGeom>
        </p:spPr>
      </p:pic>
      <p:pic>
        <p:nvPicPr>
          <p:cNvPr id="9" name="Content Placeholder 6" descr="xray2.png"/>
          <p:cNvPicPr>
            <a:picLocks noChangeAspect="1"/>
          </p:cNvPicPr>
          <p:nvPr/>
        </p:nvPicPr>
        <p:blipFill>
          <a:blip r:embed="rId5" cstate="print"/>
          <a:stretch>
            <a:fillRect/>
          </a:stretch>
        </p:blipFill>
        <p:spPr>
          <a:xfrm>
            <a:off x="5148064" y="-243408"/>
            <a:ext cx="4544939" cy="45259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Content Placeholder 9"/>
          <p:cNvSpPr>
            <a:spLocks noGrp="1"/>
          </p:cNvSpPr>
          <p:nvPr>
            <p:ph sz="quarter" idx="1"/>
          </p:nvPr>
        </p:nvSpPr>
        <p:spPr/>
        <p:txBody>
          <a:bodyPr/>
          <a:lstStyle/>
          <a:p>
            <a:endParaRPr lang="en-IN"/>
          </a:p>
        </p:txBody>
      </p:sp>
      <p:pic>
        <p:nvPicPr>
          <p:cNvPr id="11" name="Picture 2" descr="c:\Users\Dad\Pictures\logo drmkb.png"/>
          <p:cNvPicPr>
            <a:picLocks noChangeAspect="1" noChangeArrowheads="1"/>
          </p:cNvPicPr>
          <p:nvPr/>
        </p:nvPicPr>
        <p:blipFill>
          <a:blip r:embed="rId6"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112168"/>
          </a:xfrm>
        </p:spPr>
        <p:txBody>
          <a:bodyPr>
            <a:normAutofit fontScale="90000"/>
          </a:bodyPr>
          <a:lstStyle/>
          <a:p>
            <a:r>
              <a:rPr lang="en-US" dirty="0" smtClean="0"/>
              <a:t/>
            </a:r>
            <a:br>
              <a:rPr lang="en-US" dirty="0" smtClean="0"/>
            </a:br>
            <a:r>
              <a:rPr lang="en-US" dirty="0" smtClean="0">
                <a:solidFill>
                  <a:srgbClr val="FF0000"/>
                </a:solidFill>
              </a:rPr>
              <a:t>2.E-Extension of the Knee</a:t>
            </a:r>
            <a:br>
              <a:rPr lang="en-US" dirty="0" smtClean="0">
                <a:solidFill>
                  <a:srgbClr val="FF0000"/>
                </a:solidFill>
              </a:rPr>
            </a:br>
            <a:endParaRPr lang="en-IN"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At the end of the Heel off phase, Knee is flexed Passively, Knee needs to be extended so that the whole weight of the body is shifted to the foot, this provides stability and agility.</a:t>
            </a:r>
          </a:p>
          <a:p>
            <a:r>
              <a:rPr lang="en-US" dirty="0" smtClean="0"/>
              <a:t>Hamstring Muscle pull the Knee back and extends the Knee,</a:t>
            </a:r>
          </a:p>
          <a:p>
            <a:r>
              <a:rPr lang="en-US" dirty="0" smtClean="0"/>
              <a:t>Gluteus Maximus attaches  to the Ileo Tibial Band helps to extend the Knee</a:t>
            </a:r>
          </a:p>
        </p:txBody>
      </p:sp>
      <p:pic>
        <p:nvPicPr>
          <p:cNvPr id="5"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en-US" dirty="0" smtClean="0"/>
              <a:t/>
            </a:r>
            <a:br>
              <a:rPr lang="en-US" dirty="0" smtClean="0"/>
            </a:br>
            <a:r>
              <a:rPr lang="en-US" dirty="0" smtClean="0"/>
              <a:t/>
            </a:r>
            <a:br>
              <a:rPr lang="en-US" dirty="0" smtClean="0"/>
            </a:br>
            <a:r>
              <a:rPr lang="en-US" dirty="0" smtClean="0">
                <a:solidFill>
                  <a:srgbClr val="FF0000"/>
                </a:solidFill>
              </a:rPr>
              <a:t>Walking how it is described</a:t>
            </a:r>
            <a:br>
              <a:rPr lang="en-US" dirty="0" smtClean="0">
                <a:solidFill>
                  <a:srgbClr val="FF0000"/>
                </a:solidFill>
              </a:rPr>
            </a:br>
            <a:r>
              <a:rPr lang="en-US" dirty="0" smtClean="0">
                <a:solidFill>
                  <a:srgbClr val="FF0000"/>
                </a:solidFill>
              </a:rPr>
              <a:t> Bradford Founder of JBJS  in 1897 </a:t>
            </a:r>
            <a:endParaRPr lang="en-IN" dirty="0">
              <a:solidFill>
                <a:srgbClr val="FF0000"/>
              </a:solidFill>
            </a:endParaRPr>
          </a:p>
        </p:txBody>
      </p:sp>
      <p:sp>
        <p:nvSpPr>
          <p:cNvPr id="3" name="Content Placeholder 2"/>
          <p:cNvSpPr>
            <a:spLocks noGrp="1"/>
          </p:cNvSpPr>
          <p:nvPr>
            <p:ph sz="quarter" idx="1"/>
          </p:nvPr>
        </p:nvSpPr>
        <p:spPr/>
        <p:txBody>
          <a:bodyPr>
            <a:normAutofit lnSpcReduction="10000"/>
          </a:bodyPr>
          <a:lstStyle/>
          <a:p>
            <a:r>
              <a:rPr lang="en-US" dirty="0" smtClean="0"/>
              <a:t>He </a:t>
            </a:r>
            <a:r>
              <a:rPr lang="en-US" dirty="0"/>
              <a:t>describes “by the action of the muscles, the thigh is advanced forward by the action of the Ileacus, </a:t>
            </a:r>
            <a:r>
              <a:rPr lang="en-US" dirty="0" smtClean="0"/>
              <a:t>Tensor </a:t>
            </a:r>
            <a:r>
              <a:rPr lang="en-US" dirty="0" err="1" smtClean="0"/>
              <a:t>Vaginae</a:t>
            </a:r>
            <a:r>
              <a:rPr lang="en-US" dirty="0" smtClean="0"/>
              <a:t> </a:t>
            </a:r>
            <a:r>
              <a:rPr lang="en-US" dirty="0"/>
              <a:t>and rectus muscles.  the body’s weight is thrown on the Heel and the body is brought forward by the push of the foot of the rear of the leg. </a:t>
            </a:r>
            <a:r>
              <a:rPr lang="en-US" dirty="0" smtClean="0"/>
              <a:t>in </a:t>
            </a:r>
            <a:r>
              <a:rPr lang="en-US" dirty="0"/>
              <a:t>a slow gait, in feeble persons and in children the weight of the body is used as a means of propulsion”. He classifies the Gait into Erect gait which is the active Gait and uses the muscles for the forward push and the Forward Gait which uses the body weight for the forward movement of the body.</a:t>
            </a:r>
            <a:endParaRPr lang="en-IN"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3" descr="movement at ankle.png"/>
          <p:cNvPicPr>
            <a:picLocks noChangeAspect="1"/>
          </p:cNvPicPr>
          <p:nvPr/>
        </p:nvPicPr>
        <p:blipFill>
          <a:blip r:embed="rId2" cstate="print"/>
          <a:stretch>
            <a:fillRect/>
          </a:stretch>
        </p:blipFill>
        <p:spPr>
          <a:xfrm>
            <a:off x="251520" y="1556792"/>
            <a:ext cx="4753639" cy="4191585"/>
          </a:xfrm>
          <a:prstGeom prst="rect">
            <a:avLst/>
          </a:prstGeom>
        </p:spPr>
      </p:pic>
      <p:pic>
        <p:nvPicPr>
          <p:cNvPr id="10" name="Picture 2" descr="c:\Users\Dad\Pictures\logo drmkb.png"/>
          <p:cNvPicPr>
            <a:picLocks noChangeAspect="1" noChangeArrowheads="1"/>
          </p:cNvPicPr>
          <p:nvPr/>
        </p:nvPicPr>
        <p:blipFill>
          <a:blip r:embed="rId3" cstate="print"/>
          <a:srcRect/>
          <a:stretch>
            <a:fillRect/>
          </a:stretch>
        </p:blipFill>
        <p:spPr bwMode="auto">
          <a:xfrm>
            <a:off x="6876256" y="6165304"/>
            <a:ext cx="2088232" cy="460728"/>
          </a:xfrm>
          <a:prstGeom prst="rect">
            <a:avLst/>
          </a:prstGeom>
          <a:noFill/>
        </p:spPr>
      </p:pic>
      <p:pic>
        <p:nvPicPr>
          <p:cNvPr id="7" name="Content Placeholder 8" descr="hamstrings.png"/>
          <p:cNvPicPr>
            <a:picLocks noGrp="1" noChangeAspect="1"/>
          </p:cNvPicPr>
          <p:nvPr>
            <p:ph sz="quarter" idx="1"/>
          </p:nvPr>
        </p:nvPicPr>
        <p:blipFill>
          <a:blip r:embed="rId4" cstate="print"/>
          <a:stretch>
            <a:fillRect/>
          </a:stretch>
        </p:blipFill>
        <p:spPr>
          <a:xfrm>
            <a:off x="4580888" y="1484784"/>
            <a:ext cx="4563112" cy="409632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256184"/>
          </a:xfrm>
        </p:spPr>
        <p:txBody>
          <a:bodyPr>
            <a:normAutofit fontScale="90000"/>
          </a:bodyPr>
          <a:lstStyle/>
          <a:p>
            <a:r>
              <a:rPr lang="en-US" dirty="0" smtClean="0"/>
              <a:t/>
            </a:r>
            <a:br>
              <a:rPr lang="en-US" dirty="0" smtClean="0"/>
            </a:br>
            <a:r>
              <a:rPr lang="en-US" dirty="0" smtClean="0">
                <a:solidFill>
                  <a:srgbClr val="FF0000"/>
                </a:solidFill>
              </a:rPr>
              <a:t>2.F-Pushing Phase of the Pelvis</a:t>
            </a:r>
            <a:r>
              <a:rPr lang="en-US" dirty="0" smtClean="0"/>
              <a:t/>
            </a:r>
            <a:br>
              <a:rPr lang="en-US" dirty="0" smtClean="0"/>
            </a:br>
            <a:endParaRPr lang="en-IN" dirty="0"/>
          </a:p>
        </p:txBody>
      </p:sp>
      <p:sp>
        <p:nvSpPr>
          <p:cNvPr id="3" name="Content Placeholder 2"/>
          <p:cNvSpPr>
            <a:spLocks noGrp="1"/>
          </p:cNvSpPr>
          <p:nvPr>
            <p:ph sz="quarter" idx="1"/>
          </p:nvPr>
        </p:nvSpPr>
        <p:spPr/>
        <p:txBody>
          <a:bodyPr>
            <a:normAutofit/>
          </a:bodyPr>
          <a:lstStyle/>
          <a:p>
            <a:r>
              <a:rPr lang="en-US" dirty="0" smtClean="0"/>
              <a:t>At the end of the Heel off phase after the  Knee is extended, Lower limb is lengthened due to Full plantar flexion</a:t>
            </a:r>
          </a:p>
          <a:p>
            <a:r>
              <a:rPr lang="en-US" dirty="0" smtClean="0"/>
              <a:t>The lengthened Lower limb provides a lever </a:t>
            </a:r>
            <a:r>
              <a:rPr lang="en-US" dirty="0" err="1" smtClean="0"/>
              <a:t>mechnaism</a:t>
            </a:r>
            <a:r>
              <a:rPr lang="en-US" dirty="0" smtClean="0"/>
              <a:t> for the action of the Gluteus Maximus, Gluteus maximus extends the Hip by pulling the Ileo Tibial band.</a:t>
            </a:r>
          </a:p>
          <a:p>
            <a:r>
              <a:rPr lang="en-US" dirty="0" smtClean="0"/>
              <a:t>Lower limb is lengthened, Gluteus contraction results in Pelvis being pushed forward.</a:t>
            </a:r>
          </a:p>
          <a:p>
            <a:r>
              <a:rPr lang="en-US" dirty="0" smtClean="0"/>
              <a:t>Thus The whole trunk moves forward </a:t>
            </a:r>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Ileo Tibial Band</a:t>
            </a:r>
            <a:endParaRPr lang="en-IN" dirty="0">
              <a:solidFill>
                <a:srgbClr val="FF0000"/>
              </a:solidFill>
            </a:endParaRPr>
          </a:p>
        </p:txBody>
      </p:sp>
      <p:pic>
        <p:nvPicPr>
          <p:cNvPr id="8" name="Content Placeholder 7" descr="itb.png"/>
          <p:cNvPicPr>
            <a:picLocks noGrp="1" noChangeAspect="1"/>
          </p:cNvPicPr>
          <p:nvPr>
            <p:ph sz="quarter" idx="1"/>
          </p:nvPr>
        </p:nvPicPr>
        <p:blipFill>
          <a:blip r:embed="rId2" cstate="print"/>
          <a:stretch>
            <a:fillRect/>
          </a:stretch>
        </p:blipFill>
        <p:spPr>
          <a:xfrm>
            <a:off x="5508104" y="1268760"/>
            <a:ext cx="3312368" cy="5084933"/>
          </a:xfrm>
        </p:spPr>
      </p:pic>
      <p:sp>
        <p:nvSpPr>
          <p:cNvPr id="10" name="TextBox 9"/>
          <p:cNvSpPr txBox="1"/>
          <p:nvPr/>
        </p:nvSpPr>
        <p:spPr>
          <a:xfrm>
            <a:off x="179512" y="1196752"/>
            <a:ext cx="4968552" cy="5262979"/>
          </a:xfrm>
          <a:prstGeom prst="rect">
            <a:avLst/>
          </a:prstGeom>
          <a:noFill/>
        </p:spPr>
        <p:txBody>
          <a:bodyPr wrap="square" rtlCol="0">
            <a:spAutoFit/>
          </a:bodyPr>
          <a:lstStyle/>
          <a:p>
            <a:r>
              <a:rPr lang="en-US" sz="2800" dirty="0" smtClean="0"/>
              <a:t>Ileo tibial Band </a:t>
            </a:r>
            <a:r>
              <a:rPr lang="en-IN" sz="2800" dirty="0" smtClean="0"/>
              <a:t>originates at the </a:t>
            </a:r>
            <a:r>
              <a:rPr lang="en-IN" sz="2800" dirty="0" err="1" smtClean="0"/>
              <a:t>anterolateral</a:t>
            </a:r>
            <a:r>
              <a:rPr lang="en-IN" sz="2800" dirty="0" smtClean="0"/>
              <a:t> Ileac tubercle portion of the external lip of the Iliac crest and inserts at the Lateral condyle of the Tibia. Gluteus Maximus attaches posteriorly and Tensor facia latae attaches anteriorly.</a:t>
            </a:r>
          </a:p>
          <a:p>
            <a:r>
              <a:rPr lang="en-US" sz="2800" b="1" dirty="0" smtClean="0"/>
              <a:t>ITB moves the Lower limb forward and backward. </a:t>
            </a:r>
            <a:endParaRPr lang="en-IN" sz="28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40160"/>
          </a:xfrm>
        </p:spPr>
        <p:txBody>
          <a:bodyPr>
            <a:normAutofit fontScale="90000"/>
          </a:bodyPr>
          <a:lstStyle/>
          <a:p>
            <a:r>
              <a:rPr lang="en-US" dirty="0" smtClean="0"/>
              <a:t/>
            </a:r>
            <a:br>
              <a:rPr lang="en-US" dirty="0" smtClean="0"/>
            </a:br>
            <a:r>
              <a:rPr lang="en-US" dirty="0" smtClean="0">
                <a:solidFill>
                  <a:srgbClr val="FF0000"/>
                </a:solidFill>
              </a:rPr>
              <a:t>2.G-Pulling Phase of the Pelvis</a:t>
            </a:r>
            <a:r>
              <a:rPr lang="en-IN" dirty="0" smtClean="0">
                <a:solidFill>
                  <a:srgbClr val="FF0000"/>
                </a:solidFill>
              </a:rPr>
              <a:t/>
            </a:r>
            <a:br>
              <a:rPr lang="en-IN" dirty="0" smtClean="0">
                <a:solidFill>
                  <a:srgbClr val="FF0000"/>
                </a:solidFill>
              </a:rPr>
            </a:br>
            <a:endParaRPr lang="en-IN"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Earth surface is not Plain it is uneven, walking on a hilly surface requires further pulling of the pelvis. Body needs to be upright at all times during walking.</a:t>
            </a:r>
          </a:p>
          <a:p>
            <a:r>
              <a:rPr lang="en-US" dirty="0" smtClean="0"/>
              <a:t>Gluteus Medius and minimus attaches from dorsal Ileum and greater trochanter, the muscle tissue are arranged in group of fibers. Each Groups of fibers pull one after the other which in turn pulls the Pelvis forward in a systematic way.</a:t>
            </a:r>
          </a:p>
          <a:p>
            <a:r>
              <a:rPr lang="en-US" dirty="0" smtClean="0"/>
              <a:t>This action Helps to walk in the </a:t>
            </a:r>
            <a:r>
              <a:rPr lang="en-US" dirty="0" err="1" smtClean="0"/>
              <a:t>slopy</a:t>
            </a:r>
            <a:r>
              <a:rPr lang="en-US" dirty="0" smtClean="0"/>
              <a:t> areas easily.</a:t>
            </a:r>
            <a:endParaRPr lang="en-IN"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a:xfrm>
            <a:off x="301752" y="1527048"/>
            <a:ext cx="8503920" cy="4854280"/>
          </a:xfrm>
        </p:spPr>
        <p:txBody>
          <a:bodyPr>
            <a:normAutofit/>
          </a:bodyPr>
          <a:lstStyle/>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sz="1800" dirty="0" smtClean="0"/>
          </a:p>
          <a:p>
            <a:pPr lvl="0"/>
            <a:endParaRPr lang="en-US" sz="1800" dirty="0" smtClean="0"/>
          </a:p>
          <a:p>
            <a:pPr lvl="0"/>
            <a:r>
              <a:rPr lang="en-US" sz="1800" dirty="0" smtClean="0"/>
              <a:t>Martin Beck, John B. Sledge, Emmanuel Gautier, Claudio F. Dora The anatomy and function of the gluteus </a:t>
            </a:r>
            <a:r>
              <a:rPr lang="en-US" sz="1800" dirty="0" err="1" smtClean="0"/>
              <a:t>medius</a:t>
            </a:r>
            <a:r>
              <a:rPr lang="en-US" sz="1800" dirty="0" smtClean="0"/>
              <a:t>, minimus muscle:</a:t>
            </a:r>
            <a:r>
              <a:rPr lang="en-US" sz="1800" i="1" dirty="0" smtClean="0"/>
              <a:t> J Bone Joint </a:t>
            </a:r>
            <a:r>
              <a:rPr lang="en-US" sz="1800" i="1" dirty="0" err="1" smtClean="0"/>
              <a:t>Surg</a:t>
            </a:r>
            <a:r>
              <a:rPr lang="en-US" sz="1800" i="1" dirty="0" smtClean="0"/>
              <a:t> [Br] </a:t>
            </a:r>
            <a:r>
              <a:rPr lang="en-US" sz="1800" dirty="0" smtClean="0"/>
              <a:t>2000;82-B:358-63</a:t>
            </a:r>
            <a:r>
              <a:rPr lang="en-US" dirty="0" smtClean="0"/>
              <a:t>.</a:t>
            </a:r>
            <a:endParaRPr lang="en-IN" dirty="0" smtClean="0"/>
          </a:p>
          <a:p>
            <a:endParaRPr lang="en-IN" dirty="0"/>
          </a:p>
        </p:txBody>
      </p:sp>
      <p:pic>
        <p:nvPicPr>
          <p:cNvPr id="5" name="Picture 2" descr="C:\Users\Dad\AppData\Local\Temp\Rar$DIa0.997\figure 1.tif"/>
          <p:cNvPicPr>
            <a:picLocks noChangeAspect="1" noChangeArrowheads="1"/>
          </p:cNvPicPr>
          <p:nvPr/>
        </p:nvPicPr>
        <p:blipFill>
          <a:blip r:embed="rId2" cstate="print"/>
          <a:srcRect/>
          <a:stretch>
            <a:fillRect/>
          </a:stretch>
        </p:blipFill>
        <p:spPr bwMode="auto">
          <a:xfrm>
            <a:off x="0" y="188640"/>
            <a:ext cx="6343650" cy="4581525"/>
          </a:xfrm>
          <a:prstGeom prst="rect">
            <a:avLst/>
          </a:prstGeom>
          <a:noFill/>
        </p:spPr>
      </p:pic>
      <p:pic>
        <p:nvPicPr>
          <p:cNvPr id="6" name="Picture 2" descr="C:\mkb shoes\mkb\52.jpg"/>
          <p:cNvPicPr>
            <a:picLocks noChangeAspect="1" noChangeArrowheads="1"/>
          </p:cNvPicPr>
          <p:nvPr/>
        </p:nvPicPr>
        <p:blipFill>
          <a:blip r:embed="rId3" cstate="print"/>
          <a:srcRect/>
          <a:stretch>
            <a:fillRect/>
          </a:stretch>
        </p:blipFill>
        <p:spPr bwMode="auto">
          <a:xfrm>
            <a:off x="4175448" y="332656"/>
            <a:ext cx="4968552" cy="4536504"/>
          </a:xfrm>
          <a:prstGeom prst="rect">
            <a:avLst/>
          </a:prstGeom>
          <a:noFill/>
        </p:spPr>
      </p:pic>
      <p:pic>
        <p:nvPicPr>
          <p:cNvPr id="7" name="Picture 2" descr="c:\Users\Dad\Pictures\logo drmkb.png"/>
          <p:cNvPicPr>
            <a:picLocks noChangeAspect="1" noChangeArrowheads="1"/>
          </p:cNvPicPr>
          <p:nvPr/>
        </p:nvPicPr>
        <p:blipFill>
          <a:blip r:embed="rId4"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US" dirty="0" smtClean="0">
                <a:solidFill>
                  <a:srgbClr val="FF0000"/>
                </a:solidFill>
              </a:rPr>
              <a:t>Foot is the only contact point of the body</a:t>
            </a:r>
            <a:endParaRPr lang="en-IN" dirty="0" smtClean="0">
              <a:solidFill>
                <a:srgbClr val="FF0000"/>
              </a:solidFill>
            </a:endParaRPr>
          </a:p>
        </p:txBody>
      </p:sp>
      <p:pic>
        <p:nvPicPr>
          <p:cNvPr id="34819" name="Picture 3" descr="c:\Users\Dad\Desktop\foot angle.jpg"/>
          <p:cNvPicPr>
            <a:picLocks noGrp="1" noChangeAspect="1" noChangeArrowheads="1"/>
          </p:cNvPicPr>
          <p:nvPr>
            <p:ph sz="quarter" idx="1"/>
          </p:nvPr>
        </p:nvPicPr>
        <p:blipFill>
          <a:blip r:embed="rId3" cstate="print"/>
          <a:srcRect/>
          <a:stretch>
            <a:fillRect/>
          </a:stretch>
        </p:blipFill>
        <p:spPr bwMode="auto">
          <a:xfrm>
            <a:off x="4788024" y="1484784"/>
            <a:ext cx="4152900" cy="4631432"/>
          </a:xfrm>
          <a:prstGeom prst="rect">
            <a:avLst/>
          </a:prstGeom>
          <a:noFill/>
        </p:spPr>
      </p:pic>
      <p:cxnSp>
        <p:nvCxnSpPr>
          <p:cNvPr id="11" name="Straight Arrow Connector 10"/>
          <p:cNvCxnSpPr/>
          <p:nvPr/>
        </p:nvCxnSpPr>
        <p:spPr>
          <a:xfrm>
            <a:off x="2987824" y="2492896"/>
            <a:ext cx="554360" cy="554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3528" y="1340768"/>
            <a:ext cx="4392488" cy="4832092"/>
          </a:xfrm>
          <a:prstGeom prst="rect">
            <a:avLst/>
          </a:prstGeom>
          <a:noFill/>
        </p:spPr>
        <p:txBody>
          <a:bodyPr wrap="square" rtlCol="0">
            <a:spAutoFit/>
          </a:bodyPr>
          <a:lstStyle/>
          <a:p>
            <a:pPr>
              <a:buFont typeface="Wingdings" pitchFamily="2" charset="2"/>
              <a:buChar char="ü"/>
            </a:pPr>
            <a:r>
              <a:rPr lang="en-US" sz="2800" dirty="0" smtClean="0"/>
              <a:t>Newton’s Law of motion  Walking in straight line provides least  resistance.</a:t>
            </a:r>
          </a:p>
          <a:p>
            <a:pPr>
              <a:buFont typeface="Wingdings" pitchFamily="2" charset="2"/>
              <a:buChar char="ü"/>
            </a:pPr>
            <a:r>
              <a:rPr lang="en-US" sz="2800" dirty="0" smtClean="0"/>
              <a:t>Hence Foot should move in a straight line from Heel to fore foot </a:t>
            </a:r>
          </a:p>
          <a:p>
            <a:pPr>
              <a:buFont typeface="Wingdings" pitchFamily="2" charset="2"/>
              <a:buChar char="ü"/>
            </a:pPr>
            <a:r>
              <a:rPr lang="en-US" sz="2800" dirty="0" smtClean="0"/>
              <a:t>This achieves the goal of energy efficient movement</a:t>
            </a:r>
          </a:p>
          <a:p>
            <a:pPr>
              <a:buFont typeface="Wingdings" pitchFamily="2" charset="2"/>
              <a:buChar char="ü"/>
            </a:pPr>
            <a:r>
              <a:rPr lang="en-US" sz="2800" dirty="0" smtClean="0"/>
              <a:t>  This is achieved by fallowing the rules of Newton’s Law of  motion.</a:t>
            </a:r>
            <a:endParaRPr lang="en-IN" sz="2800" dirty="0"/>
          </a:p>
        </p:txBody>
      </p:sp>
      <p:graphicFrame>
        <p:nvGraphicFramePr>
          <p:cNvPr id="10" name="Object 9"/>
          <p:cNvGraphicFramePr>
            <a:graphicFrameLocks noChangeAspect="1"/>
          </p:cNvGraphicFramePr>
          <p:nvPr/>
        </p:nvGraphicFramePr>
        <p:xfrm>
          <a:off x="7308304" y="4653136"/>
          <a:ext cx="1371600" cy="685800"/>
        </p:xfrm>
        <a:graphic>
          <a:graphicData uri="http://schemas.openxmlformats.org/presentationml/2006/ole">
            <p:oleObj spid="_x0000_s1027" name="Packager Shell Object" r:id="rId4" imgW="1371960" imgH="685800" progId="Package">
              <p:embed/>
            </p:oleObj>
          </a:graphicData>
        </a:graphic>
      </p:graphicFrame>
      <p:pic>
        <p:nvPicPr>
          <p:cNvPr id="12" name="Picture 2" descr="c:\Users\Dad\Pictures\logo drmkb.png"/>
          <p:cNvPicPr>
            <a:picLocks noChangeAspect="1" noChangeArrowheads="1"/>
          </p:cNvPicPr>
          <p:nvPr/>
        </p:nvPicPr>
        <p:blipFill>
          <a:blip r:embed="rId5"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556792"/>
          </a:xfrm>
        </p:spPr>
        <p:txBody>
          <a:bodyPr>
            <a:normAutofit fontScale="90000"/>
          </a:bodyPr>
          <a:lstStyle/>
          <a:p>
            <a:r>
              <a:rPr lang="en-US" dirty="0" smtClean="0"/>
              <a:t/>
            </a:r>
            <a:br>
              <a:rPr lang="en-US" dirty="0" smtClean="0"/>
            </a:br>
            <a:r>
              <a:rPr lang="en-US" dirty="0" smtClean="0"/>
              <a:t/>
            </a:r>
            <a:br>
              <a:rPr lang="en-US" dirty="0" smtClean="0"/>
            </a:br>
            <a:r>
              <a:rPr lang="en-US" dirty="0" smtClean="0">
                <a:solidFill>
                  <a:srgbClr val="FF0000"/>
                </a:solidFill>
              </a:rPr>
              <a:t>3.Stabilisation Muscles- stabilisation of all the joints are necessary for walking in straight line</a:t>
            </a:r>
            <a:r>
              <a:rPr lang="en-IN" dirty="0" smtClean="0">
                <a:solidFill>
                  <a:srgbClr val="FF0000"/>
                </a:solidFill>
              </a:rPr>
              <a:t/>
            </a:r>
            <a:br>
              <a:rPr lang="en-IN" dirty="0" smtClean="0">
                <a:solidFill>
                  <a:srgbClr val="FF0000"/>
                </a:solidFill>
              </a:rPr>
            </a:br>
            <a:endParaRPr lang="en-IN" dirty="0">
              <a:solidFill>
                <a:srgbClr val="FF0000"/>
              </a:solidFill>
            </a:endParaRPr>
          </a:p>
        </p:txBody>
      </p:sp>
      <p:sp>
        <p:nvSpPr>
          <p:cNvPr id="3" name="Content Placeholder 2"/>
          <p:cNvSpPr>
            <a:spLocks noGrp="1"/>
          </p:cNvSpPr>
          <p:nvPr>
            <p:ph sz="quarter" idx="1"/>
          </p:nvPr>
        </p:nvSpPr>
        <p:spPr/>
        <p:txBody>
          <a:bodyPr>
            <a:normAutofit/>
          </a:bodyPr>
          <a:lstStyle/>
          <a:p>
            <a:r>
              <a:rPr lang="en-IN" dirty="0" smtClean="0"/>
              <a:t>Newton’s 1</a:t>
            </a:r>
            <a:r>
              <a:rPr lang="en-IN" baseline="30000" dirty="0" smtClean="0"/>
              <a:t>st</a:t>
            </a:r>
            <a:r>
              <a:rPr lang="en-IN" dirty="0" smtClean="0"/>
              <a:t> law- states Every object in a state of uniform motion tends to remain in that state of motion unless an external force is applied to it.</a:t>
            </a:r>
          </a:p>
          <a:p>
            <a:r>
              <a:rPr lang="en-US" dirty="0" smtClean="0"/>
              <a:t>In walking To reduce the resistance and wastage of muscular forces body needs to move in straight line.</a:t>
            </a:r>
          </a:p>
          <a:p>
            <a:r>
              <a:rPr lang="en-US" dirty="0" smtClean="0"/>
              <a:t>Foot moves should move in straight line, over which body moves, All joints of the lower limb requires to be stabilised to achieve this goal.</a:t>
            </a:r>
            <a:endParaRPr lang="en-IN"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3.A Stabilisation at the Hip</a:t>
            </a:r>
            <a:endParaRPr lang="en-IN" dirty="0">
              <a:solidFill>
                <a:srgbClr val="FF0000"/>
              </a:solidFill>
            </a:endParaRPr>
          </a:p>
        </p:txBody>
      </p:sp>
      <p:sp>
        <p:nvSpPr>
          <p:cNvPr id="3" name="Content Placeholder 2"/>
          <p:cNvSpPr>
            <a:spLocks noGrp="1"/>
          </p:cNvSpPr>
          <p:nvPr>
            <p:ph sz="quarter" idx="1"/>
          </p:nvPr>
        </p:nvSpPr>
        <p:spPr>
          <a:xfrm>
            <a:off x="301752" y="1527048"/>
            <a:ext cx="4054224" cy="4572000"/>
          </a:xfrm>
        </p:spPr>
        <p:txBody>
          <a:bodyPr/>
          <a:lstStyle/>
          <a:p>
            <a:r>
              <a:rPr lang="en-US" dirty="0" err="1" smtClean="0"/>
              <a:t>Obturator</a:t>
            </a:r>
            <a:r>
              <a:rPr lang="en-US" dirty="0" smtClean="0"/>
              <a:t> </a:t>
            </a:r>
            <a:r>
              <a:rPr lang="en-US" dirty="0" err="1" smtClean="0"/>
              <a:t>Internus</a:t>
            </a:r>
            <a:r>
              <a:rPr lang="en-US" dirty="0" smtClean="0"/>
              <a:t>, </a:t>
            </a:r>
            <a:r>
              <a:rPr lang="en-US" dirty="0" err="1" smtClean="0"/>
              <a:t>Obturator</a:t>
            </a:r>
            <a:r>
              <a:rPr lang="en-US" dirty="0" smtClean="0"/>
              <a:t> </a:t>
            </a:r>
            <a:r>
              <a:rPr lang="en-US" dirty="0" err="1" smtClean="0"/>
              <a:t>externus</a:t>
            </a:r>
            <a:r>
              <a:rPr lang="en-US" dirty="0" smtClean="0"/>
              <a:t>, </a:t>
            </a:r>
            <a:r>
              <a:rPr lang="en-US" dirty="0" err="1" smtClean="0"/>
              <a:t>Gamelli</a:t>
            </a:r>
            <a:r>
              <a:rPr lang="en-US" dirty="0" smtClean="0"/>
              <a:t>, </a:t>
            </a:r>
            <a:r>
              <a:rPr lang="en-US" dirty="0" err="1" smtClean="0"/>
              <a:t>Piriformis</a:t>
            </a:r>
            <a:r>
              <a:rPr lang="en-US" dirty="0" smtClean="0"/>
              <a:t> muscles stabilise the Hip during walking.</a:t>
            </a:r>
          </a:p>
          <a:p>
            <a:r>
              <a:rPr lang="en-US" dirty="0" smtClean="0"/>
              <a:t>Ligamentum teres Holds the femur in the </a:t>
            </a:r>
            <a:r>
              <a:rPr lang="en-US" dirty="0" err="1" smtClean="0"/>
              <a:t>Acetabulam</a:t>
            </a:r>
            <a:endParaRPr lang="en-IN" dirty="0"/>
          </a:p>
        </p:txBody>
      </p:sp>
      <p:pic>
        <p:nvPicPr>
          <p:cNvPr id="20482" name="Picture 2" descr="image: Obturator Internus"/>
          <p:cNvPicPr>
            <a:picLocks noChangeAspect="1" noChangeArrowheads="1"/>
          </p:cNvPicPr>
          <p:nvPr/>
        </p:nvPicPr>
        <p:blipFill>
          <a:blip r:embed="rId2" cstate="print"/>
          <a:srcRect/>
          <a:stretch>
            <a:fillRect/>
          </a:stretch>
        </p:blipFill>
        <p:spPr bwMode="auto">
          <a:xfrm>
            <a:off x="5148064" y="1484784"/>
            <a:ext cx="3629025" cy="4562476"/>
          </a:xfrm>
          <a:prstGeom prst="rect">
            <a:avLst/>
          </a:prstGeom>
          <a:noFill/>
        </p:spPr>
      </p:pic>
      <p:pic>
        <p:nvPicPr>
          <p:cNvPr id="5" name="Picture 2" descr="c:\Users\Dad\Pictures\logo drmkb.png"/>
          <p:cNvPicPr>
            <a:picLocks noChangeAspect="1" noChangeArrowheads="1"/>
          </p:cNvPicPr>
          <p:nvPr/>
        </p:nvPicPr>
        <p:blipFill>
          <a:blip r:embed="rId3"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3.B.Stabilisation of the Femur and Knee</a:t>
            </a:r>
            <a:endParaRPr lang="en-IN" dirty="0">
              <a:solidFill>
                <a:srgbClr val="FF0000"/>
              </a:solidFill>
            </a:endParaRPr>
          </a:p>
        </p:txBody>
      </p:sp>
      <p:sp>
        <p:nvSpPr>
          <p:cNvPr id="3" name="Content Placeholder 2"/>
          <p:cNvSpPr>
            <a:spLocks noGrp="1"/>
          </p:cNvSpPr>
          <p:nvPr>
            <p:ph sz="quarter" idx="1"/>
          </p:nvPr>
        </p:nvSpPr>
        <p:spPr>
          <a:xfrm>
            <a:off x="301752" y="1527048"/>
            <a:ext cx="4198240" cy="4572000"/>
          </a:xfrm>
        </p:spPr>
        <p:txBody>
          <a:bodyPr/>
          <a:lstStyle/>
          <a:p>
            <a:r>
              <a:rPr lang="en-US" dirty="0" smtClean="0"/>
              <a:t>Semi </a:t>
            </a:r>
            <a:r>
              <a:rPr lang="en-US" dirty="0" err="1" smtClean="0"/>
              <a:t>membranosus</a:t>
            </a:r>
            <a:r>
              <a:rPr lang="en-US" dirty="0" smtClean="0"/>
              <a:t>, semi </a:t>
            </a:r>
            <a:r>
              <a:rPr lang="en-US" dirty="0" err="1" smtClean="0"/>
              <a:t>tendinosus</a:t>
            </a:r>
            <a:r>
              <a:rPr lang="en-US" dirty="0" smtClean="0"/>
              <a:t> holds the femur in straight line.</a:t>
            </a:r>
          </a:p>
          <a:p>
            <a:r>
              <a:rPr lang="en-US" dirty="0" err="1" smtClean="0"/>
              <a:t>Popliteus</a:t>
            </a:r>
            <a:r>
              <a:rPr lang="en-US" dirty="0" smtClean="0"/>
              <a:t> muscle hold the knee joint firmly.</a:t>
            </a:r>
            <a:endParaRPr lang="en-IN" dirty="0"/>
          </a:p>
        </p:txBody>
      </p:sp>
      <p:pic>
        <p:nvPicPr>
          <p:cNvPr id="5" name="Picture 4" descr="semi.png"/>
          <p:cNvPicPr>
            <a:picLocks noChangeAspect="1"/>
          </p:cNvPicPr>
          <p:nvPr/>
        </p:nvPicPr>
        <p:blipFill>
          <a:blip r:embed="rId2" cstate="print"/>
          <a:stretch>
            <a:fillRect/>
          </a:stretch>
        </p:blipFill>
        <p:spPr>
          <a:xfrm>
            <a:off x="4427984" y="1556792"/>
            <a:ext cx="4427647" cy="4360562"/>
          </a:xfrm>
          <a:prstGeom prst="rect">
            <a:avLst/>
          </a:prstGeom>
        </p:spPr>
      </p:pic>
      <p:pic>
        <p:nvPicPr>
          <p:cNvPr id="6" name="Picture 2" descr="c:\Users\Dad\Pictures\logo drmkb.png"/>
          <p:cNvPicPr>
            <a:picLocks noChangeAspect="1" noChangeArrowheads="1"/>
          </p:cNvPicPr>
          <p:nvPr/>
        </p:nvPicPr>
        <p:blipFill>
          <a:blip r:embed="rId3"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01752" y="228600"/>
            <a:ext cx="8534400" cy="896144"/>
          </a:xfrm>
        </p:spPr>
        <p:txBody>
          <a:bodyPr>
            <a:normAutofit fontScale="90000"/>
          </a:bodyPr>
          <a:lstStyle/>
          <a:p>
            <a:pPr>
              <a:defRPr/>
            </a:pPr>
            <a:r>
              <a:rPr lang="en-US" b="1" dirty="0" smtClean="0"/>
              <a:t/>
            </a:r>
            <a:br>
              <a:rPr lang="en-US" b="1" dirty="0" smtClean="0"/>
            </a:br>
            <a:r>
              <a:rPr lang="en-US" b="1" dirty="0" smtClean="0">
                <a:solidFill>
                  <a:srgbClr val="FF0000"/>
                </a:solidFill>
              </a:rPr>
              <a:t>3.C </a:t>
            </a:r>
            <a:r>
              <a:rPr lang="en-US" dirty="0" smtClean="0">
                <a:solidFill>
                  <a:srgbClr val="FF0000"/>
                </a:solidFill>
              </a:rPr>
              <a:t>Stabilisation of the </a:t>
            </a:r>
            <a:r>
              <a:rPr lang="en-US" b="1" dirty="0" smtClean="0">
                <a:solidFill>
                  <a:srgbClr val="FF0000"/>
                </a:solidFill>
              </a:rPr>
              <a:t/>
            </a:r>
            <a:br>
              <a:rPr lang="en-US" b="1" dirty="0" smtClean="0">
                <a:solidFill>
                  <a:srgbClr val="FF0000"/>
                </a:solidFill>
              </a:rPr>
            </a:br>
            <a:r>
              <a:rPr lang="en-US" b="1" dirty="0" smtClean="0">
                <a:solidFill>
                  <a:srgbClr val="FF0000"/>
                </a:solidFill>
              </a:rPr>
              <a:t>Ankle</a:t>
            </a:r>
            <a:endParaRPr lang="en-IN" dirty="0" smtClean="0">
              <a:solidFill>
                <a:srgbClr val="FF0000"/>
              </a:solidFill>
            </a:endParaRPr>
          </a:p>
        </p:txBody>
      </p:sp>
      <p:sp>
        <p:nvSpPr>
          <p:cNvPr id="69635" name="Content Placeholder 2"/>
          <p:cNvSpPr>
            <a:spLocks noGrp="1"/>
          </p:cNvSpPr>
          <p:nvPr>
            <p:ph sz="quarter" idx="1"/>
          </p:nvPr>
        </p:nvSpPr>
        <p:spPr/>
        <p:txBody>
          <a:bodyPr>
            <a:normAutofit fontScale="92500" lnSpcReduction="10000"/>
          </a:bodyPr>
          <a:lstStyle/>
          <a:p>
            <a:pPr>
              <a:buClr>
                <a:schemeClr val="accent3"/>
              </a:buClr>
              <a:defRPr/>
            </a:pPr>
            <a:r>
              <a:rPr lang="en-US" dirty="0" smtClean="0"/>
              <a:t>Ankle is the most complex weight bearing joint, it has to withstand the rotational forces.</a:t>
            </a:r>
          </a:p>
          <a:p>
            <a:pPr>
              <a:buClr>
                <a:schemeClr val="accent3"/>
              </a:buClr>
              <a:defRPr/>
            </a:pPr>
            <a:r>
              <a:rPr lang="en-US" dirty="0" smtClean="0"/>
              <a:t>Tibialis posterior Holds the foot in straight line during the whole of stance phase.</a:t>
            </a:r>
          </a:p>
          <a:p>
            <a:pPr marL="274320" indent="-274320" eaLnBrk="1" fontAlgn="auto" hangingPunct="1">
              <a:spcAft>
                <a:spcPts val="0"/>
              </a:spcAft>
              <a:buClr>
                <a:schemeClr val="accent3"/>
              </a:buClr>
              <a:buFont typeface="Wingdings 2"/>
              <a:buChar char=""/>
              <a:defRPr/>
            </a:pPr>
            <a:r>
              <a:rPr lang="en-US" dirty="0" smtClean="0"/>
              <a:t>Ankle is stabilised during Heel strike phase by Tibialis anterior, Extensor Hallusis longus and Extensor digitorum Longus muscles anteriorly.</a:t>
            </a:r>
          </a:p>
          <a:p>
            <a:pPr marL="274320" indent="-274320" eaLnBrk="1" fontAlgn="auto" hangingPunct="1">
              <a:spcAft>
                <a:spcPts val="0"/>
              </a:spcAft>
              <a:buClr>
                <a:schemeClr val="accent3"/>
              </a:buClr>
              <a:buFont typeface="Wingdings 2"/>
              <a:buChar char=""/>
              <a:defRPr/>
            </a:pPr>
            <a:r>
              <a:rPr lang="en-US" dirty="0" smtClean="0"/>
              <a:t>Posteriorly passive stretching of the Tendoachilis tendon provides support</a:t>
            </a:r>
          </a:p>
          <a:p>
            <a:pPr marL="274320" indent="-274320" eaLnBrk="1" fontAlgn="auto" hangingPunct="1">
              <a:spcAft>
                <a:spcPts val="0"/>
              </a:spcAft>
              <a:buClr>
                <a:schemeClr val="accent3"/>
              </a:buClr>
              <a:buFont typeface="Wingdings 2"/>
              <a:buChar char=""/>
              <a:defRPr/>
            </a:pPr>
            <a:r>
              <a:rPr lang="en-US" dirty="0" smtClean="0"/>
              <a:t>Eversion of the foot: strong Tibialis anterior Peroneus Brevis and Peroneus Longus muscles contract and bring the foot to normal level and prevent injury to the ankle. </a:t>
            </a:r>
          </a:p>
        </p:txBody>
      </p:sp>
      <p:pic>
        <p:nvPicPr>
          <p:cNvPr id="5"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40160"/>
          </a:xfrm>
        </p:spPr>
        <p:txBody>
          <a:bodyPr>
            <a:normAutofit fontScale="90000"/>
          </a:bodyPr>
          <a:lstStyle/>
          <a:p>
            <a:r>
              <a:rPr lang="en-US" dirty="0" smtClean="0"/>
              <a:t/>
            </a:r>
            <a:br>
              <a:rPr lang="en-US" dirty="0" smtClean="0"/>
            </a:br>
            <a:r>
              <a:rPr lang="en-US" dirty="0" smtClean="0">
                <a:solidFill>
                  <a:srgbClr val="FF0000"/>
                </a:solidFill>
              </a:rPr>
              <a:t>Walking how it is described by</a:t>
            </a:r>
            <a:br>
              <a:rPr lang="en-US" dirty="0" smtClean="0">
                <a:solidFill>
                  <a:srgbClr val="FF0000"/>
                </a:solidFill>
              </a:rPr>
            </a:br>
            <a:r>
              <a:rPr lang="en-US" dirty="0" smtClean="0">
                <a:solidFill>
                  <a:srgbClr val="FF0000"/>
                </a:solidFill>
              </a:rPr>
              <a:t> Gait analysts</a:t>
            </a:r>
            <a:endParaRPr lang="en-IN" dirty="0">
              <a:solidFill>
                <a:srgbClr val="FF0000"/>
              </a:solidFill>
            </a:endParaRPr>
          </a:p>
        </p:txBody>
      </p:sp>
      <p:sp>
        <p:nvSpPr>
          <p:cNvPr id="3" name="Content Placeholder 2"/>
          <p:cNvSpPr>
            <a:spLocks noGrp="1"/>
          </p:cNvSpPr>
          <p:nvPr>
            <p:ph sz="quarter" idx="1"/>
          </p:nvPr>
        </p:nvSpPr>
        <p:spPr/>
        <p:txBody>
          <a:bodyPr>
            <a:normAutofit/>
          </a:bodyPr>
          <a:lstStyle/>
          <a:p>
            <a:r>
              <a:rPr lang="en-US" sz="4000" dirty="0"/>
              <a:t>“Normal walking is defined as a </a:t>
            </a:r>
            <a:r>
              <a:rPr lang="en-US" sz="4000" u="sng" dirty="0"/>
              <a:t>highly controlled, coordinated, repetitive series of limb movements </a:t>
            </a:r>
            <a:r>
              <a:rPr lang="en-US" sz="4000" dirty="0"/>
              <a:t>whose function is to advance the body safely from place to place with a </a:t>
            </a:r>
            <a:r>
              <a:rPr lang="en-US" sz="4000" u="sng" dirty="0"/>
              <a:t>minimum expenditure of energy”.</a:t>
            </a:r>
            <a:endParaRPr lang="en-IN" sz="4000" u="sng" dirty="0"/>
          </a:p>
          <a:p>
            <a:pPr>
              <a:buNone/>
            </a:pPr>
            <a:endParaRPr lang="en-IN"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en-US" dirty="0" smtClean="0">
                <a:solidFill>
                  <a:srgbClr val="FF0000"/>
                </a:solidFill>
              </a:rPr>
              <a:t>Tibialis Posterior</a:t>
            </a:r>
            <a:br>
              <a:rPr lang="en-US" dirty="0" smtClean="0">
                <a:solidFill>
                  <a:srgbClr val="FF0000"/>
                </a:solidFill>
              </a:rPr>
            </a:br>
            <a:endParaRPr lang="en-IN" dirty="0">
              <a:solidFill>
                <a:srgbClr val="FF0000"/>
              </a:solidFill>
            </a:endParaRPr>
          </a:p>
        </p:txBody>
      </p:sp>
      <p:sp>
        <p:nvSpPr>
          <p:cNvPr id="3" name="Content Placeholder 2"/>
          <p:cNvSpPr>
            <a:spLocks noGrp="1"/>
          </p:cNvSpPr>
          <p:nvPr>
            <p:ph sz="quarter" idx="1"/>
          </p:nvPr>
        </p:nvSpPr>
        <p:spPr>
          <a:xfrm>
            <a:off x="301752" y="1527048"/>
            <a:ext cx="4198240" cy="4572000"/>
          </a:xfrm>
        </p:spPr>
        <p:txBody>
          <a:bodyPr/>
          <a:lstStyle/>
          <a:p>
            <a:r>
              <a:rPr lang="en-US" dirty="0" smtClean="0"/>
              <a:t>By its Unique attachment of Tibia, fibula, </a:t>
            </a:r>
            <a:r>
              <a:rPr lang="en-US" dirty="0" err="1" smtClean="0"/>
              <a:t>Intermuscualar</a:t>
            </a:r>
            <a:r>
              <a:rPr lang="en-US" dirty="0" smtClean="0"/>
              <a:t> septum</a:t>
            </a:r>
          </a:p>
          <a:p>
            <a:r>
              <a:rPr lang="en-US" dirty="0" smtClean="0"/>
              <a:t>Inserts into the </a:t>
            </a:r>
            <a:r>
              <a:rPr lang="en-US" dirty="0" err="1" smtClean="0"/>
              <a:t>navicualar</a:t>
            </a:r>
            <a:r>
              <a:rPr lang="en-US" dirty="0" smtClean="0"/>
              <a:t>, cuneiform, metatarsals.</a:t>
            </a:r>
          </a:p>
          <a:p>
            <a:r>
              <a:rPr lang="en-US" dirty="0" smtClean="0"/>
              <a:t>Holds the ankle in straight line.</a:t>
            </a:r>
            <a:endParaRPr lang="en-IN" dirty="0"/>
          </a:p>
        </p:txBody>
      </p:sp>
      <p:pic>
        <p:nvPicPr>
          <p:cNvPr id="63490" name="Picture 2" descr="http://www.teachpe.com/images/muscles/tibialis_posterior200.jpg"/>
          <p:cNvPicPr>
            <a:picLocks noChangeAspect="1" noChangeArrowheads="1"/>
          </p:cNvPicPr>
          <p:nvPr/>
        </p:nvPicPr>
        <p:blipFill>
          <a:blip r:embed="rId2" cstate="print"/>
          <a:srcRect/>
          <a:stretch>
            <a:fillRect/>
          </a:stretch>
        </p:blipFill>
        <p:spPr bwMode="auto">
          <a:xfrm>
            <a:off x="7572375" y="1484784"/>
            <a:ext cx="1571625" cy="4896544"/>
          </a:xfrm>
          <a:prstGeom prst="rect">
            <a:avLst/>
          </a:prstGeom>
          <a:noFill/>
        </p:spPr>
      </p:pic>
      <p:pic>
        <p:nvPicPr>
          <p:cNvPr id="5" name="Picture 4" descr="pet ct 1.png"/>
          <p:cNvPicPr>
            <a:picLocks noChangeAspect="1"/>
          </p:cNvPicPr>
          <p:nvPr/>
        </p:nvPicPr>
        <p:blipFill>
          <a:blip r:embed="rId3" cstate="print"/>
          <a:stretch>
            <a:fillRect/>
          </a:stretch>
        </p:blipFill>
        <p:spPr>
          <a:xfrm>
            <a:off x="4427984" y="1772816"/>
            <a:ext cx="3456655" cy="3991532"/>
          </a:xfrm>
          <a:prstGeom prst="rect">
            <a:avLst/>
          </a:prstGeom>
        </p:spPr>
      </p:pic>
      <p:pic>
        <p:nvPicPr>
          <p:cNvPr id="6" name="Picture 2" descr="c:\Users\Dad\Pictures\logo drmkb.png"/>
          <p:cNvPicPr>
            <a:picLocks noChangeAspect="1" noChangeArrowheads="1"/>
          </p:cNvPicPr>
          <p:nvPr/>
        </p:nvPicPr>
        <p:blipFill>
          <a:blip r:embed="rId4" cstate="print"/>
          <a:srcRect/>
          <a:stretch>
            <a:fillRect/>
          </a:stretch>
        </p:blipFill>
        <p:spPr bwMode="auto">
          <a:xfrm>
            <a:off x="6876256" y="6165304"/>
            <a:ext cx="2088232" cy="46072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301752" y="228600"/>
            <a:ext cx="8534400" cy="968152"/>
          </a:xfrm>
        </p:spPr>
        <p:txBody>
          <a:bodyPr>
            <a:normAutofit/>
          </a:bodyPr>
          <a:lstStyle/>
          <a:p>
            <a:pPr eaLnBrk="1" fontAlgn="auto" hangingPunct="1">
              <a:spcAft>
                <a:spcPts val="0"/>
              </a:spcAft>
              <a:defRPr/>
            </a:pPr>
            <a:r>
              <a:rPr lang="en-US" b="1" dirty="0" smtClean="0">
                <a:solidFill>
                  <a:srgbClr val="FF0000"/>
                </a:solidFill>
              </a:rPr>
              <a:t>3.D. Stabilisation at the foot</a:t>
            </a:r>
            <a:endParaRPr lang="en-US" dirty="0" smtClean="0">
              <a:solidFill>
                <a:srgbClr val="FF0000"/>
              </a:solidFill>
            </a:endParaRPr>
          </a:p>
        </p:txBody>
      </p:sp>
      <p:sp>
        <p:nvSpPr>
          <p:cNvPr id="67587" name="Content Placeholder 2"/>
          <p:cNvSpPr>
            <a:spLocks noGrp="1"/>
          </p:cNvSpPr>
          <p:nvPr>
            <p:ph sz="quarter" idx="1"/>
          </p:nvPr>
        </p:nvSpPr>
        <p:spPr/>
        <p:txBody>
          <a:bodyPr>
            <a:normAutofit lnSpcReduction="10000"/>
          </a:bodyPr>
          <a:lstStyle/>
          <a:p>
            <a:pPr marL="274320" indent="-274320" eaLnBrk="1" fontAlgn="auto" hangingPunct="1">
              <a:spcAft>
                <a:spcPts val="0"/>
              </a:spcAft>
              <a:buClr>
                <a:schemeClr val="accent3"/>
              </a:buClr>
              <a:buFont typeface="Wingdings" pitchFamily="2" charset="2"/>
              <a:buChar char="§"/>
              <a:defRPr/>
            </a:pPr>
            <a:r>
              <a:rPr lang="en-US" sz="3200" dirty="0" smtClean="0"/>
              <a:t>Foot is stabilised In the Heel strike phase up to foot flat phase by the </a:t>
            </a:r>
            <a:r>
              <a:rPr lang="en-US" sz="3200" dirty="0" smtClean="0">
                <a:solidFill>
                  <a:srgbClr val="FF0000"/>
                </a:solidFill>
              </a:rPr>
              <a:t>Adductor digiti minimi.</a:t>
            </a:r>
          </a:p>
          <a:p>
            <a:pPr marL="274320" indent="-274320" eaLnBrk="1" fontAlgn="auto" hangingPunct="1">
              <a:spcAft>
                <a:spcPts val="0"/>
              </a:spcAft>
              <a:buClr>
                <a:schemeClr val="accent3"/>
              </a:buClr>
              <a:buFont typeface="Wingdings" pitchFamily="2" charset="2"/>
              <a:buChar char="§"/>
              <a:defRPr/>
            </a:pPr>
            <a:r>
              <a:rPr lang="en-US" sz="3200" dirty="0" smtClean="0"/>
              <a:t>The tough </a:t>
            </a:r>
            <a:r>
              <a:rPr lang="en-US" sz="3200" dirty="0" err="1" smtClean="0">
                <a:solidFill>
                  <a:srgbClr val="FF0000"/>
                </a:solidFill>
              </a:rPr>
              <a:t>Plantaris</a:t>
            </a:r>
            <a:r>
              <a:rPr lang="en-US" sz="3200" dirty="0" smtClean="0">
                <a:solidFill>
                  <a:srgbClr val="FF0000"/>
                </a:solidFill>
              </a:rPr>
              <a:t> fascia </a:t>
            </a:r>
            <a:r>
              <a:rPr lang="en-US" sz="3200" dirty="0" smtClean="0"/>
              <a:t>across the plantar aspect of the foot keeps integrity of the foot in carrying the load during the transition of the foot from </a:t>
            </a:r>
            <a:r>
              <a:rPr lang="en-US" sz="3200" dirty="0" err="1" smtClean="0"/>
              <a:t>dorsiflexion</a:t>
            </a:r>
            <a:r>
              <a:rPr lang="en-US" sz="3200" dirty="0" smtClean="0"/>
              <a:t> to plantar flexion, </a:t>
            </a:r>
          </a:p>
          <a:p>
            <a:pPr marL="274320" indent="-274320" eaLnBrk="1" fontAlgn="auto" hangingPunct="1">
              <a:spcAft>
                <a:spcPts val="0"/>
              </a:spcAft>
              <a:buClr>
                <a:schemeClr val="accent3"/>
              </a:buClr>
              <a:buFont typeface="Wingdings" pitchFamily="2" charset="2"/>
              <a:buChar char="§"/>
              <a:defRPr/>
            </a:pPr>
            <a:r>
              <a:rPr lang="en-US" sz="3200" dirty="0" err="1" smtClean="0"/>
              <a:t>Plantaris</a:t>
            </a:r>
            <a:r>
              <a:rPr lang="en-US" sz="3200" dirty="0" smtClean="0"/>
              <a:t> fascia keeps the integrity of the shape of the foot at this high voltage phase. </a:t>
            </a:r>
          </a:p>
          <a:p>
            <a:pPr marL="274320" indent="-274320" eaLnBrk="1" fontAlgn="auto" hangingPunct="1">
              <a:spcAft>
                <a:spcPts val="0"/>
              </a:spcAft>
              <a:buClr>
                <a:schemeClr val="accent3"/>
              </a:buClr>
              <a:buFont typeface="Arial" charset="0"/>
              <a:buNone/>
              <a:defRPr/>
            </a:pPr>
            <a:endParaRPr lang="en-US" dirty="0" smtClean="0"/>
          </a:p>
        </p:txBody>
      </p:sp>
      <p:pic>
        <p:nvPicPr>
          <p:cNvPr id="5"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01752" y="228600"/>
            <a:ext cx="8534400" cy="968152"/>
          </a:xfrm>
        </p:spPr>
        <p:txBody>
          <a:bodyPr>
            <a:normAutofit/>
          </a:bodyPr>
          <a:lstStyle/>
          <a:p>
            <a:pPr eaLnBrk="1" fontAlgn="auto" hangingPunct="1">
              <a:spcAft>
                <a:spcPts val="0"/>
              </a:spcAft>
              <a:defRPr/>
            </a:pPr>
            <a:r>
              <a:rPr lang="en-US" b="1" dirty="0" smtClean="0">
                <a:solidFill>
                  <a:srgbClr val="FF0000"/>
                </a:solidFill>
              </a:rPr>
              <a:t>Stabilisation at the foot</a:t>
            </a:r>
            <a:endParaRPr lang="en-IN" dirty="0" smtClean="0">
              <a:solidFill>
                <a:srgbClr val="FF0000"/>
              </a:solidFill>
            </a:endParaRPr>
          </a:p>
        </p:txBody>
      </p:sp>
      <p:sp>
        <p:nvSpPr>
          <p:cNvPr id="94211" name="Content Placeholder 2"/>
          <p:cNvSpPr>
            <a:spLocks noGrp="1"/>
          </p:cNvSpPr>
          <p:nvPr>
            <p:ph sz="quarter" idx="1"/>
          </p:nvPr>
        </p:nvSpPr>
        <p:spPr/>
        <p:txBody>
          <a:bodyPr>
            <a:normAutofit/>
          </a:bodyPr>
          <a:lstStyle/>
          <a:p>
            <a:pPr eaLnBrk="1" hangingPunct="1"/>
            <a:r>
              <a:rPr lang="en-US" dirty="0" smtClean="0"/>
              <a:t>In the Toe off phase stability of the foot is maintained by the </a:t>
            </a:r>
            <a:r>
              <a:rPr lang="en-US" dirty="0" smtClean="0">
                <a:solidFill>
                  <a:srgbClr val="FF0000"/>
                </a:solidFill>
              </a:rPr>
              <a:t>Abductor Hallusis longus</a:t>
            </a:r>
            <a:r>
              <a:rPr lang="en-US" dirty="0" smtClean="0"/>
              <a:t>, abductor </a:t>
            </a:r>
            <a:r>
              <a:rPr lang="en-US" dirty="0" err="1" smtClean="0"/>
              <a:t>hallusis</a:t>
            </a:r>
            <a:r>
              <a:rPr lang="en-US" dirty="0" smtClean="0"/>
              <a:t> longus helps the foot to maintain the shape of full plantar flexion. </a:t>
            </a:r>
          </a:p>
          <a:p>
            <a:pPr eaLnBrk="1" hangingPunct="1"/>
            <a:r>
              <a:rPr lang="en-US" dirty="0" smtClean="0">
                <a:solidFill>
                  <a:srgbClr val="FF0000"/>
                </a:solidFill>
              </a:rPr>
              <a:t>other foot muscles </a:t>
            </a:r>
            <a:r>
              <a:rPr lang="en-US" dirty="0" smtClean="0"/>
              <a:t>firmly hold the foot, they not only assist and maintain the integrity of the foot in withstanding the tremendous load but also assist in smooth transition of the body.</a:t>
            </a:r>
            <a:endParaRPr lang="en-IN" dirty="0" smtClean="0"/>
          </a:p>
          <a:p>
            <a:pPr eaLnBrk="1" hangingPunct="1"/>
            <a:endParaRPr lang="en-IN" dirty="0" smtClean="0"/>
          </a:p>
        </p:txBody>
      </p:sp>
      <p:pic>
        <p:nvPicPr>
          <p:cNvPr id="5"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Picture 2" descr="C:\Users\Dad\AppData\Local\Temp\Rar$DIa0.771\figure 10.tif"/>
          <p:cNvPicPr>
            <a:picLocks noChangeAspect="1" noChangeArrowheads="1"/>
          </p:cNvPicPr>
          <p:nvPr/>
        </p:nvPicPr>
        <p:blipFill>
          <a:blip r:embed="rId2" cstate="print"/>
          <a:stretch>
            <a:fillRect/>
          </a:stretch>
        </p:blipFill>
        <p:spPr bwMode="auto">
          <a:xfrm>
            <a:off x="179512" y="260648"/>
            <a:ext cx="4687750" cy="3333675"/>
          </a:xfrm>
          <a:prstGeom prst="rect">
            <a:avLst/>
          </a:prstGeom>
          <a:noFill/>
        </p:spPr>
      </p:pic>
      <p:pic>
        <p:nvPicPr>
          <p:cNvPr id="6" name="Picture 2" descr="C:\Users\Dad\AppData\Local\Temp\Rar$DIa0.142\figure 11.tif"/>
          <p:cNvPicPr>
            <a:picLocks noChangeAspect="1" noChangeArrowheads="1"/>
          </p:cNvPicPr>
          <p:nvPr/>
        </p:nvPicPr>
        <p:blipFill>
          <a:blip r:embed="rId3" cstate="print"/>
          <a:stretch>
            <a:fillRect/>
          </a:stretch>
        </p:blipFill>
        <p:spPr bwMode="auto">
          <a:xfrm>
            <a:off x="251520" y="3645024"/>
            <a:ext cx="4392488" cy="2880320"/>
          </a:xfrm>
          <a:prstGeom prst="rect">
            <a:avLst/>
          </a:prstGeom>
          <a:noFill/>
        </p:spPr>
      </p:pic>
      <p:pic>
        <p:nvPicPr>
          <p:cNvPr id="7" name="Picture 2" descr="c:\Users\Dad\Pictures\logo drmkb.png"/>
          <p:cNvPicPr>
            <a:picLocks noChangeAspect="1" noChangeArrowheads="1"/>
          </p:cNvPicPr>
          <p:nvPr/>
        </p:nvPicPr>
        <p:blipFill>
          <a:blip r:embed="rId4" cstate="print"/>
          <a:srcRect/>
          <a:stretch>
            <a:fillRect/>
          </a:stretch>
        </p:blipFill>
        <p:spPr bwMode="auto">
          <a:xfrm>
            <a:off x="6876256" y="6165304"/>
            <a:ext cx="2088232" cy="460728"/>
          </a:xfrm>
          <a:prstGeom prst="rect">
            <a:avLst/>
          </a:prstGeom>
          <a:noFill/>
        </p:spPr>
      </p:pic>
      <p:pic>
        <p:nvPicPr>
          <p:cNvPr id="9" name="Content Placeholder 8" descr="foot.png"/>
          <p:cNvPicPr>
            <a:picLocks noGrp="1" noChangeAspect="1"/>
          </p:cNvPicPr>
          <p:nvPr>
            <p:ph sz="quarter" idx="1"/>
          </p:nvPr>
        </p:nvPicPr>
        <p:blipFill>
          <a:blip r:embed="rId5" cstate="print"/>
          <a:stretch>
            <a:fillRect/>
          </a:stretch>
        </p:blipFill>
        <p:spPr>
          <a:xfrm>
            <a:off x="4716016" y="908720"/>
            <a:ext cx="4191585" cy="5072492"/>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en-US" dirty="0" smtClean="0">
                <a:solidFill>
                  <a:srgbClr val="FF0000"/>
                </a:solidFill>
              </a:rPr>
              <a:t>Walking Theory </a:t>
            </a:r>
            <a:br>
              <a:rPr lang="en-US" dirty="0" smtClean="0">
                <a:solidFill>
                  <a:srgbClr val="FF0000"/>
                </a:solidFill>
              </a:rPr>
            </a:br>
            <a:r>
              <a:rPr lang="en-US" dirty="0" smtClean="0">
                <a:solidFill>
                  <a:srgbClr val="FF0000"/>
                </a:solidFill>
              </a:rPr>
              <a:t>Dr. P.V. Murali Krishna</a:t>
            </a:r>
            <a:endParaRPr lang="en-IN"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Walking is a complex phenomenon, each group of muscles play an important role, Each joint is adopted to the walking, Ligaments provide stability to each joint.</a:t>
            </a:r>
          </a:p>
          <a:p>
            <a:r>
              <a:rPr lang="en-US" dirty="0" smtClean="0"/>
              <a:t>Bones provide transmission of weight, levers to the action of the muscles.</a:t>
            </a:r>
          </a:p>
          <a:p>
            <a:r>
              <a:rPr lang="en-US" dirty="0" smtClean="0"/>
              <a:t>By walking in the way I have explained provides mechanical stimulus to all muscles of the lower limb. </a:t>
            </a:r>
          </a:p>
          <a:p>
            <a:r>
              <a:rPr lang="en-US" dirty="0" smtClean="0"/>
              <a:t>Walking is the only solution for the life style diseases.</a:t>
            </a:r>
            <a:endParaRPr lang="en-IN"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Walking Theory- Future</a:t>
            </a:r>
            <a:endParaRPr lang="en-IN" dirty="0">
              <a:solidFill>
                <a:srgbClr val="FF0000"/>
              </a:solidFill>
            </a:endParaRPr>
          </a:p>
        </p:txBody>
      </p:sp>
      <p:sp>
        <p:nvSpPr>
          <p:cNvPr id="3" name="Content Placeholder 2"/>
          <p:cNvSpPr>
            <a:spLocks noGrp="1"/>
          </p:cNvSpPr>
          <p:nvPr>
            <p:ph sz="quarter" idx="1"/>
          </p:nvPr>
        </p:nvSpPr>
        <p:spPr/>
        <p:txBody>
          <a:bodyPr>
            <a:normAutofit lnSpcReduction="10000"/>
          </a:bodyPr>
          <a:lstStyle/>
          <a:p>
            <a:r>
              <a:rPr lang="en-US" dirty="0" smtClean="0"/>
              <a:t>Walking is life, life is walking</a:t>
            </a:r>
          </a:p>
          <a:p>
            <a:r>
              <a:rPr lang="en-US" dirty="0" smtClean="0"/>
              <a:t>Walking the way explained provides mechanical stimulus to all groups of muscles.</a:t>
            </a:r>
          </a:p>
          <a:p>
            <a:r>
              <a:rPr lang="en-US" dirty="0" smtClean="0"/>
              <a:t>Muscle bulk of the body increases,</a:t>
            </a:r>
          </a:p>
          <a:p>
            <a:r>
              <a:rPr lang="en-US" dirty="0" smtClean="0"/>
              <a:t>Increased muscular activity increases the glucose and fat expenditure.</a:t>
            </a:r>
          </a:p>
          <a:p>
            <a:r>
              <a:rPr lang="en-US" dirty="0" smtClean="0"/>
              <a:t>Increased muscle bulk store the circulating glucose and fat.</a:t>
            </a:r>
          </a:p>
          <a:p>
            <a:r>
              <a:rPr lang="en-US" sz="3600" dirty="0" smtClean="0">
                <a:solidFill>
                  <a:srgbClr val="0066CC"/>
                </a:solidFill>
              </a:rPr>
              <a:t>Right walking keeps the body into “Virtuous cycle of Health”</a:t>
            </a:r>
            <a:endParaRPr lang="en-IN" sz="3600" dirty="0">
              <a:solidFill>
                <a:srgbClr val="0066CC"/>
              </a:solidFill>
            </a:endParaRPr>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Walking Theory</a:t>
            </a:r>
            <a:endParaRPr lang="en-IN" dirty="0">
              <a:solidFill>
                <a:srgbClr val="FF0000"/>
              </a:solidFill>
            </a:endParaRPr>
          </a:p>
        </p:txBody>
      </p:sp>
      <p:sp>
        <p:nvSpPr>
          <p:cNvPr id="3" name="Content Placeholder 2"/>
          <p:cNvSpPr>
            <a:spLocks noGrp="1"/>
          </p:cNvSpPr>
          <p:nvPr>
            <p:ph sz="quarter" idx="1"/>
          </p:nvPr>
        </p:nvSpPr>
        <p:spPr/>
        <p:txBody>
          <a:bodyPr>
            <a:normAutofit/>
          </a:bodyPr>
          <a:lstStyle/>
          <a:p>
            <a:r>
              <a:rPr lang="en-US" sz="5400" dirty="0" smtClean="0"/>
              <a:t>Questions Please</a:t>
            </a:r>
          </a:p>
          <a:p>
            <a:endParaRPr lang="en-US" sz="5400" dirty="0" smtClean="0"/>
          </a:p>
          <a:p>
            <a:r>
              <a:rPr lang="en-US" sz="5400" dirty="0" smtClean="0"/>
              <a:t>Thank you</a:t>
            </a:r>
          </a:p>
          <a:p>
            <a:pPr algn="r">
              <a:buNone/>
            </a:pPr>
            <a:endParaRPr lang="en-US" sz="2800" dirty="0" smtClean="0"/>
          </a:p>
          <a:p>
            <a:pPr algn="r">
              <a:buNone/>
            </a:pPr>
            <a:r>
              <a:rPr lang="en-US" sz="2800" dirty="0" smtClean="0"/>
              <a:t>drpvmkm@gmail.com</a:t>
            </a:r>
            <a:endParaRPr lang="en-IN" sz="1200"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en-US" dirty="0" smtClean="0">
                <a:solidFill>
                  <a:srgbClr val="FF0000"/>
                </a:solidFill>
              </a:rPr>
              <a:t>Walking- Action of Muscles how it is described in Anatomy</a:t>
            </a:r>
            <a:endParaRPr lang="en-IN"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Gray’s Anatomy describes action of the Lower limb muscles as abduction, adduction, flexion, extension, internal rotation and external rotation</a:t>
            </a:r>
          </a:p>
          <a:p>
            <a:r>
              <a:rPr lang="en-US" dirty="0" smtClean="0"/>
              <a:t>Gluteus maximus, Medius and Minimus abductors of Hip – How many times we abduct during walking?</a:t>
            </a:r>
          </a:p>
          <a:p>
            <a:r>
              <a:rPr lang="en-US" dirty="0" smtClean="0"/>
              <a:t>Adductor muscles – How many times we adduct during walking?</a:t>
            </a:r>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Walking how it is described in Anatomy</a:t>
            </a:r>
            <a:endParaRPr lang="en-IN"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Plantar flexion – gastro soleus plantar flexes the ankle but in reality plantar flexion is a passive phenomenon. Actively during walking we can not plantar flex the foot.</a:t>
            </a:r>
          </a:p>
          <a:p>
            <a:r>
              <a:rPr lang="en-US" dirty="0" smtClean="0"/>
              <a:t>Dorsiflexors – Tibialis anterior, EHL, EDL are plantar flexors why do we need so </a:t>
            </a:r>
            <a:r>
              <a:rPr lang="en-US" dirty="0" err="1" smtClean="0"/>
              <a:t>powerfull</a:t>
            </a:r>
            <a:r>
              <a:rPr lang="en-US" dirty="0" smtClean="0"/>
              <a:t> plantar flexors, what are their exact roles in walking?</a:t>
            </a:r>
          </a:p>
          <a:p>
            <a:r>
              <a:rPr lang="en-US" dirty="0" smtClean="0"/>
              <a:t>Muscular action with reference to walking is not described in any Anatomy or any other books.</a:t>
            </a:r>
            <a:endParaRPr lang="en-IN"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PET-CT Gold standard in radiology</a:t>
            </a:r>
            <a:endParaRPr lang="en-IN" dirty="0">
              <a:solidFill>
                <a:srgbClr val="FF0000"/>
              </a:solidFill>
            </a:endParaRPr>
          </a:p>
        </p:txBody>
      </p:sp>
      <p:sp>
        <p:nvSpPr>
          <p:cNvPr id="3" name="Content Placeholder 2"/>
          <p:cNvSpPr>
            <a:spLocks noGrp="1"/>
          </p:cNvSpPr>
          <p:nvPr>
            <p:ph sz="quarter" idx="1"/>
          </p:nvPr>
        </p:nvSpPr>
        <p:spPr/>
        <p:txBody>
          <a:bodyPr/>
          <a:lstStyle/>
          <a:p>
            <a:r>
              <a:rPr lang="en-US" dirty="0"/>
              <a:t>PET-CT </a:t>
            </a:r>
            <a:r>
              <a:rPr lang="en-US" dirty="0" smtClean="0"/>
              <a:t>analyses the uptake of  </a:t>
            </a:r>
            <a:r>
              <a:rPr lang="en-US" dirty="0"/>
              <a:t>radio labeled </a:t>
            </a:r>
            <a:r>
              <a:rPr lang="en-US" dirty="0" smtClean="0"/>
              <a:t>glucose.</a:t>
            </a:r>
          </a:p>
          <a:p>
            <a:r>
              <a:rPr lang="en-US" dirty="0" smtClean="0"/>
              <a:t> Radio labeled glucose is injected into the body person is made to walk for one hour </a:t>
            </a:r>
            <a:r>
              <a:rPr lang="en-US" dirty="0"/>
              <a:t>and the uptake of glucose by the muscles after the activity is assessed</a:t>
            </a:r>
            <a:endParaRPr lang="en-IN"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400200"/>
          </a:xfrm>
        </p:spPr>
        <p:txBody>
          <a:bodyPr>
            <a:normAutofit fontScale="90000"/>
          </a:bodyPr>
          <a:lstStyle/>
          <a:p>
            <a:r>
              <a:rPr lang="en-US" dirty="0" smtClean="0">
                <a:solidFill>
                  <a:srgbClr val="FF0000"/>
                </a:solidFill>
              </a:rPr>
              <a:t>PET-CT Gold standard in radiology- used in quantification of muscular activity a first time in the world </a:t>
            </a:r>
            <a:endParaRPr lang="en-IN"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endParaRPr lang="en-US" dirty="0" smtClean="0"/>
          </a:p>
          <a:p>
            <a:r>
              <a:rPr lang="en-US" sz="3200" dirty="0" smtClean="0"/>
              <a:t>PET-CT </a:t>
            </a:r>
            <a:r>
              <a:rPr lang="en-US" sz="3200" dirty="0"/>
              <a:t>analysis also </a:t>
            </a:r>
            <a:r>
              <a:rPr lang="en-US" sz="3200" dirty="0" smtClean="0"/>
              <a:t>provides the </a:t>
            </a:r>
            <a:r>
              <a:rPr lang="en-US" sz="3200" dirty="0"/>
              <a:t>quantitative uptake of glucose by individual </a:t>
            </a:r>
            <a:r>
              <a:rPr lang="en-US" sz="3200" dirty="0" smtClean="0"/>
              <a:t>muscles.</a:t>
            </a:r>
          </a:p>
          <a:p>
            <a:r>
              <a:rPr lang="en-US" sz="3200" dirty="0" smtClean="0"/>
              <a:t> </a:t>
            </a:r>
            <a:r>
              <a:rPr lang="en-US" sz="3200" dirty="0"/>
              <a:t>PET-CT </a:t>
            </a:r>
            <a:r>
              <a:rPr lang="en-US" sz="3200" dirty="0" smtClean="0"/>
              <a:t>analyses  full stretch of muscles, activity along the  full </a:t>
            </a:r>
            <a:r>
              <a:rPr lang="en-US" sz="3200" dirty="0"/>
              <a:t>length of </a:t>
            </a:r>
            <a:r>
              <a:rPr lang="en-US" sz="3200" dirty="0" smtClean="0"/>
              <a:t>muscles can be </a:t>
            </a:r>
            <a:r>
              <a:rPr lang="en-US" sz="3200" dirty="0" err="1" smtClean="0"/>
              <a:t>analysed</a:t>
            </a:r>
            <a:r>
              <a:rPr lang="en-US" sz="3200" dirty="0" smtClean="0"/>
              <a:t>.</a:t>
            </a:r>
          </a:p>
          <a:p>
            <a:r>
              <a:rPr lang="en-US" sz="3200" dirty="0" smtClean="0"/>
              <a:t>muscular activity </a:t>
            </a:r>
            <a:r>
              <a:rPr lang="en-US" sz="3200" dirty="0"/>
              <a:t>of muscles across the length of the muscles from origin to </a:t>
            </a:r>
            <a:r>
              <a:rPr lang="en-US" sz="3200" dirty="0" smtClean="0"/>
              <a:t>insertion can be analyzed and uptake of radio labeled glucose  is quantified.</a:t>
            </a:r>
            <a:endParaRPr lang="en-IN" sz="3200" dirty="0"/>
          </a:p>
        </p:txBody>
      </p:sp>
      <p:pic>
        <p:nvPicPr>
          <p:cNvPr id="4"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404812"/>
          <a:ext cx="8229600" cy="6048523"/>
        </p:xfrm>
        <a:graphic>
          <a:graphicData uri="http://schemas.openxmlformats.org/drawingml/2006/table">
            <a:tbl>
              <a:tblPr firstRow="1" bandRow="1">
                <a:tableStyleId>{5C22544A-7EE6-4342-B048-85BDC9FD1C3A}</a:tableStyleId>
              </a:tblPr>
              <a:tblGrid>
                <a:gridCol w="4114800"/>
                <a:gridCol w="2016224"/>
                <a:gridCol w="2098576"/>
              </a:tblGrid>
              <a:tr h="465271">
                <a:tc rowSpan="2">
                  <a:txBody>
                    <a:bodyPr/>
                    <a:lstStyle/>
                    <a:p>
                      <a:pPr algn="ctr" fontAlgn="b"/>
                      <a:r>
                        <a:rPr lang="en-US" sz="2800" b="1" i="0" u="none" strike="noStrike" dirty="0">
                          <a:solidFill>
                            <a:srgbClr val="000000"/>
                          </a:solidFill>
                          <a:latin typeface="Calibri"/>
                        </a:rPr>
                        <a:t>Name of the Muscle</a:t>
                      </a:r>
                      <a:endParaRPr lang="en-IN" sz="2800" b="1" i="0" u="none" strike="noStrike" dirty="0">
                        <a:solidFill>
                          <a:srgbClr val="000000"/>
                        </a:solidFill>
                        <a:latin typeface="Calibri"/>
                      </a:endParaRPr>
                    </a:p>
                  </a:txBody>
                  <a:tcPr marL="9525" marR="9525" marT="9525" marB="0" anchor="b"/>
                </a:tc>
                <a:tc gridSpan="2">
                  <a:txBody>
                    <a:bodyPr/>
                    <a:lstStyle/>
                    <a:p>
                      <a:pPr algn="ctr" fontAlgn="b"/>
                      <a:r>
                        <a:rPr lang="en-IN" sz="2400" b="1" i="0" u="none" strike="noStrike" dirty="0">
                          <a:solidFill>
                            <a:srgbClr val="000000"/>
                          </a:solidFill>
                          <a:latin typeface="Calibri"/>
                        </a:rPr>
                        <a:t>Glucose  Uptake Value </a:t>
                      </a:r>
                    </a:p>
                  </a:txBody>
                  <a:tcPr marL="9525" marR="9525" marT="9525" marB="0" anchor="b"/>
                </a:tc>
                <a:tc hMerge="1">
                  <a:txBody>
                    <a:bodyPr/>
                    <a:lstStyle/>
                    <a:p>
                      <a:endParaRPr lang="en-IN"/>
                    </a:p>
                  </a:txBody>
                  <a:tcPr/>
                </a:tc>
              </a:tr>
              <a:tr h="465271">
                <a:tc vMerge="1">
                  <a:txBody>
                    <a:bodyPr/>
                    <a:lstStyle/>
                    <a:p>
                      <a:endParaRPr lang="en-IN"/>
                    </a:p>
                  </a:txBody>
                  <a:tcPr/>
                </a:tc>
                <a:tc>
                  <a:txBody>
                    <a:bodyPr/>
                    <a:lstStyle/>
                    <a:p>
                      <a:pPr algn="ctr" fontAlgn="b"/>
                      <a:r>
                        <a:rPr lang="en-IN" sz="2800" b="1" i="0" u="none" strike="noStrike">
                          <a:solidFill>
                            <a:srgbClr val="000000"/>
                          </a:solidFill>
                          <a:latin typeface="Calibri"/>
                        </a:rPr>
                        <a:t>right side </a:t>
                      </a:r>
                    </a:p>
                  </a:txBody>
                  <a:tcPr marL="9525" marR="9525" marT="9525" marB="0" anchor="b"/>
                </a:tc>
                <a:tc>
                  <a:txBody>
                    <a:bodyPr/>
                    <a:lstStyle/>
                    <a:p>
                      <a:pPr algn="ctr" fontAlgn="t"/>
                      <a:r>
                        <a:rPr lang="en-IN" sz="2800" b="1" i="0" u="none" strike="noStrike">
                          <a:solidFill>
                            <a:srgbClr val="000000"/>
                          </a:solidFill>
                          <a:latin typeface="Calibri"/>
                        </a:rPr>
                        <a:t>Left side</a:t>
                      </a:r>
                    </a:p>
                  </a:txBody>
                  <a:tcPr marL="9525" marR="9525" marT="9525" marB="0"/>
                </a:tc>
              </a:tr>
              <a:tr h="465271">
                <a:tc gridSpan="3">
                  <a:txBody>
                    <a:bodyPr/>
                    <a:lstStyle/>
                    <a:p>
                      <a:pPr algn="l" fontAlgn="t"/>
                      <a:r>
                        <a:rPr lang="en-US" sz="2400" b="1" i="1" u="none" strike="noStrike" dirty="0">
                          <a:solidFill>
                            <a:srgbClr val="000000"/>
                          </a:solidFill>
                          <a:latin typeface="Bookman Old Style"/>
                        </a:rPr>
                        <a:t>Muscles of the Thigh:</a:t>
                      </a:r>
                      <a:endParaRPr lang="en-IN" sz="2400" b="1" i="1" u="none" strike="noStrike" dirty="0">
                        <a:solidFill>
                          <a:srgbClr val="000000"/>
                        </a:solidFill>
                        <a:latin typeface="Bookman Old Style"/>
                      </a:endParaRPr>
                    </a:p>
                  </a:txBody>
                  <a:tcPr marL="9525" marR="9525" marT="9525" marB="0"/>
                </a:tc>
                <a:tc hMerge="1">
                  <a:txBody>
                    <a:bodyPr/>
                    <a:lstStyle/>
                    <a:p>
                      <a:endParaRPr lang="en-IN"/>
                    </a:p>
                  </a:txBody>
                  <a:tcPr/>
                </a:tc>
                <a:tc hMerge="1">
                  <a:txBody>
                    <a:bodyPr/>
                    <a:lstStyle/>
                    <a:p>
                      <a:endParaRPr lang="en-IN"/>
                    </a:p>
                  </a:txBody>
                  <a:tcPr/>
                </a:tc>
              </a:tr>
              <a:tr h="465271">
                <a:tc>
                  <a:txBody>
                    <a:bodyPr/>
                    <a:lstStyle/>
                    <a:p>
                      <a:pPr algn="l" fontAlgn="t"/>
                      <a:r>
                        <a:rPr lang="en-US" sz="2400" b="0" i="0" u="none" strike="noStrike" dirty="0">
                          <a:solidFill>
                            <a:srgbClr val="000020"/>
                          </a:solidFill>
                          <a:latin typeface="Bookman Old Style"/>
                        </a:rPr>
                        <a:t>     Psoas major</a:t>
                      </a:r>
                      <a:endParaRPr lang="en-IN" sz="2400" b="0" i="0" u="none" strike="noStrike" dirty="0">
                        <a:solidFill>
                          <a:srgbClr val="000020"/>
                        </a:solidFill>
                        <a:latin typeface="Bookman Old Style"/>
                      </a:endParaRPr>
                    </a:p>
                  </a:txBody>
                  <a:tcPr marL="9525" marR="9525" marT="9525" marB="0"/>
                </a:tc>
                <a:tc>
                  <a:txBody>
                    <a:bodyPr/>
                    <a:lstStyle/>
                    <a:p>
                      <a:pPr algn="r" fontAlgn="t"/>
                      <a:r>
                        <a:rPr lang="en-IN" sz="2400" b="0" i="0" u="none" strike="noStrike" dirty="0">
                          <a:solidFill>
                            <a:srgbClr val="FF0000"/>
                          </a:solidFill>
                          <a:latin typeface="Bookman Old Style"/>
                        </a:rPr>
                        <a:t>1.5</a:t>
                      </a:r>
                    </a:p>
                  </a:txBody>
                  <a:tcPr marL="9525" marR="9525" marT="9525" marB="0"/>
                </a:tc>
                <a:tc>
                  <a:txBody>
                    <a:bodyPr/>
                    <a:lstStyle/>
                    <a:p>
                      <a:pPr algn="r" fontAlgn="t"/>
                      <a:r>
                        <a:rPr lang="en-IN" sz="2400" b="0" i="0" u="none" strike="noStrike" dirty="0">
                          <a:solidFill>
                            <a:srgbClr val="FF0000"/>
                          </a:solidFill>
                          <a:latin typeface="Bookman Old Style"/>
                        </a:rPr>
                        <a:t>1.4</a:t>
                      </a:r>
                    </a:p>
                  </a:txBody>
                  <a:tcPr marL="9525" marR="9525" marT="9525" marB="0"/>
                </a:tc>
              </a:tr>
              <a:tr h="465271">
                <a:tc>
                  <a:txBody>
                    <a:bodyPr/>
                    <a:lstStyle/>
                    <a:p>
                      <a:pPr algn="l" fontAlgn="t"/>
                      <a:r>
                        <a:rPr lang="en-US" sz="2400" b="0" i="0" u="none" strike="noStrike" dirty="0">
                          <a:solidFill>
                            <a:srgbClr val="000020"/>
                          </a:solidFill>
                          <a:latin typeface="Bookman Old Style"/>
                        </a:rPr>
                        <a:t>     Psoas minor</a:t>
                      </a:r>
                      <a:endParaRPr lang="en-IN" sz="2400" b="0" i="0" u="none" strike="noStrike" dirty="0">
                        <a:solidFill>
                          <a:srgbClr val="000020"/>
                        </a:solidFill>
                        <a:latin typeface="Bookman Old Style"/>
                      </a:endParaRPr>
                    </a:p>
                  </a:txBody>
                  <a:tcPr marL="9525" marR="9525" marT="9525" marB="0"/>
                </a:tc>
                <a:tc>
                  <a:txBody>
                    <a:bodyPr/>
                    <a:lstStyle/>
                    <a:p>
                      <a:pPr algn="r" fontAlgn="t"/>
                      <a:r>
                        <a:rPr lang="en-IN" sz="2400" b="0" i="0" u="none" strike="noStrike" dirty="0">
                          <a:solidFill>
                            <a:srgbClr val="FF0000"/>
                          </a:solidFill>
                          <a:latin typeface="Bookman Old Style"/>
                        </a:rPr>
                        <a:t>1.5</a:t>
                      </a:r>
                    </a:p>
                  </a:txBody>
                  <a:tcPr marL="9525" marR="9525" marT="9525" marB="0"/>
                </a:tc>
                <a:tc>
                  <a:txBody>
                    <a:bodyPr/>
                    <a:lstStyle/>
                    <a:p>
                      <a:pPr algn="r" fontAlgn="t"/>
                      <a:r>
                        <a:rPr lang="en-IN" sz="2400" b="0" i="0" u="none" strike="noStrike" dirty="0">
                          <a:solidFill>
                            <a:srgbClr val="FF0000"/>
                          </a:solidFill>
                          <a:latin typeface="Bookman Old Style"/>
                        </a:rPr>
                        <a:t>1.4</a:t>
                      </a:r>
                    </a:p>
                  </a:txBody>
                  <a:tcPr marL="9525" marR="9525" marT="9525" marB="0"/>
                </a:tc>
              </a:tr>
              <a:tr h="465271">
                <a:tc>
                  <a:txBody>
                    <a:bodyPr/>
                    <a:lstStyle/>
                    <a:p>
                      <a:pPr algn="l" fontAlgn="t"/>
                      <a:r>
                        <a:rPr lang="en-US" sz="2400" b="0" i="0" u="none" strike="noStrike">
                          <a:solidFill>
                            <a:srgbClr val="000020"/>
                          </a:solidFill>
                          <a:latin typeface="Bookman Old Style"/>
                        </a:rPr>
                        <a:t>     Iliacus</a:t>
                      </a:r>
                      <a:endParaRPr lang="en-IN" sz="2400" b="0" i="0" u="none" strike="noStrike">
                        <a:solidFill>
                          <a:srgbClr val="000020"/>
                        </a:solidFill>
                        <a:latin typeface="Bookman Old Style"/>
                      </a:endParaRPr>
                    </a:p>
                  </a:txBody>
                  <a:tcPr marL="9525" marR="9525" marT="9525" marB="0"/>
                </a:tc>
                <a:tc>
                  <a:txBody>
                    <a:bodyPr/>
                    <a:lstStyle/>
                    <a:p>
                      <a:pPr algn="r" fontAlgn="t"/>
                      <a:r>
                        <a:rPr lang="en-IN" sz="2400" b="0" i="0" u="none" strike="noStrike" dirty="0">
                          <a:solidFill>
                            <a:srgbClr val="FF0000"/>
                          </a:solidFill>
                          <a:latin typeface="Bookman Old Style"/>
                        </a:rPr>
                        <a:t>1.5</a:t>
                      </a:r>
                    </a:p>
                  </a:txBody>
                  <a:tcPr marL="9525" marR="9525" marT="9525" marB="0"/>
                </a:tc>
                <a:tc>
                  <a:txBody>
                    <a:bodyPr/>
                    <a:lstStyle/>
                    <a:p>
                      <a:pPr algn="r" fontAlgn="t"/>
                      <a:r>
                        <a:rPr lang="en-IN" sz="2400" b="0" i="0" u="none" strike="noStrike" dirty="0">
                          <a:solidFill>
                            <a:srgbClr val="FF0000"/>
                          </a:solidFill>
                          <a:latin typeface="Bookman Old Style"/>
                        </a:rPr>
                        <a:t>1.4</a:t>
                      </a:r>
                    </a:p>
                  </a:txBody>
                  <a:tcPr marL="9525" marR="9525" marT="9525" marB="0"/>
                </a:tc>
              </a:tr>
              <a:tr h="465271">
                <a:tc gridSpan="3">
                  <a:txBody>
                    <a:bodyPr/>
                    <a:lstStyle/>
                    <a:p>
                      <a:pPr algn="l" fontAlgn="t"/>
                      <a:r>
                        <a:rPr lang="en-US" sz="2400" b="1" i="0" u="none" strike="noStrike" dirty="0">
                          <a:solidFill>
                            <a:srgbClr val="000020"/>
                          </a:solidFill>
                          <a:latin typeface="Bookman Old Style"/>
                        </a:rPr>
                        <a:t>The Anterior Femoral Muscles</a:t>
                      </a:r>
                      <a:endParaRPr lang="en-IN" sz="2400" b="1" i="0" u="none" strike="noStrike" dirty="0">
                        <a:solidFill>
                          <a:srgbClr val="000020"/>
                        </a:solidFill>
                        <a:latin typeface="Bookman Old Style"/>
                      </a:endParaRPr>
                    </a:p>
                  </a:txBody>
                  <a:tcPr marL="9525" marR="9525" marT="9525" marB="0"/>
                </a:tc>
                <a:tc hMerge="1">
                  <a:txBody>
                    <a:bodyPr/>
                    <a:lstStyle/>
                    <a:p>
                      <a:endParaRPr lang="en-IN"/>
                    </a:p>
                  </a:txBody>
                  <a:tcPr/>
                </a:tc>
                <a:tc hMerge="1">
                  <a:txBody>
                    <a:bodyPr/>
                    <a:lstStyle/>
                    <a:p>
                      <a:endParaRPr lang="en-IN"/>
                    </a:p>
                  </a:txBody>
                  <a:tcPr/>
                </a:tc>
              </a:tr>
              <a:tr h="465271">
                <a:tc>
                  <a:txBody>
                    <a:bodyPr/>
                    <a:lstStyle/>
                    <a:p>
                      <a:pPr algn="l" fontAlgn="t"/>
                      <a:r>
                        <a:rPr lang="en-US" sz="2400" b="0" i="0" u="none" strike="noStrike">
                          <a:solidFill>
                            <a:srgbClr val="000020"/>
                          </a:solidFill>
                          <a:latin typeface="Bookman Old Style"/>
                        </a:rPr>
                        <a:t>     Sartorius</a:t>
                      </a:r>
                      <a:endParaRPr lang="en-IN" sz="2400" b="0" i="0" u="none" strike="noStrike">
                        <a:solidFill>
                          <a:srgbClr val="000020"/>
                        </a:solidFill>
                        <a:latin typeface="Bookman Old Style"/>
                      </a:endParaRPr>
                    </a:p>
                  </a:txBody>
                  <a:tcPr marL="9525" marR="9525" marT="9525" marB="0"/>
                </a:tc>
                <a:tc>
                  <a:txBody>
                    <a:bodyPr/>
                    <a:lstStyle/>
                    <a:p>
                      <a:pPr algn="r" fontAlgn="t"/>
                      <a:r>
                        <a:rPr lang="en-IN" sz="2400" b="0" i="0" u="none" strike="noStrike" dirty="0">
                          <a:solidFill>
                            <a:srgbClr val="000000"/>
                          </a:solidFill>
                          <a:latin typeface="Bookman Old Style"/>
                        </a:rPr>
                        <a:t>0.8</a:t>
                      </a:r>
                    </a:p>
                  </a:txBody>
                  <a:tcPr marL="9525" marR="9525" marT="9525" marB="0"/>
                </a:tc>
                <a:tc>
                  <a:txBody>
                    <a:bodyPr/>
                    <a:lstStyle/>
                    <a:p>
                      <a:pPr algn="r" fontAlgn="t"/>
                      <a:r>
                        <a:rPr lang="en-IN" sz="2400" b="0" i="0" u="none" strike="noStrike" dirty="0">
                          <a:solidFill>
                            <a:srgbClr val="000000"/>
                          </a:solidFill>
                          <a:latin typeface="Bookman Old Style"/>
                        </a:rPr>
                        <a:t>0.6</a:t>
                      </a:r>
                    </a:p>
                  </a:txBody>
                  <a:tcPr marL="9525" marR="9525" marT="9525" marB="0"/>
                </a:tc>
              </a:tr>
              <a:tr h="465271">
                <a:tc>
                  <a:txBody>
                    <a:bodyPr/>
                    <a:lstStyle/>
                    <a:p>
                      <a:pPr algn="l" fontAlgn="t"/>
                      <a:r>
                        <a:rPr lang="en-US" sz="2400" b="0" i="0" u="none" strike="noStrike">
                          <a:solidFill>
                            <a:srgbClr val="000020"/>
                          </a:solidFill>
                          <a:latin typeface="Bookman Old Style"/>
                        </a:rPr>
                        <a:t>     Quadriceps femoris</a:t>
                      </a:r>
                      <a:endParaRPr lang="en-IN" sz="2400" b="0" i="0" u="none" strike="noStrike">
                        <a:solidFill>
                          <a:srgbClr val="000020"/>
                        </a:solidFill>
                        <a:latin typeface="Bookman Old Style"/>
                      </a:endParaRPr>
                    </a:p>
                  </a:txBody>
                  <a:tcPr marL="9525" marR="9525" marT="9525" marB="0"/>
                </a:tc>
                <a:tc>
                  <a:txBody>
                    <a:bodyPr/>
                    <a:lstStyle/>
                    <a:p>
                      <a:pPr algn="l" fontAlgn="t"/>
                      <a:r>
                        <a:rPr lang="en-IN" sz="2400" b="0" i="0" u="none" strike="noStrike" dirty="0">
                          <a:solidFill>
                            <a:srgbClr val="000000"/>
                          </a:solidFill>
                          <a:latin typeface="Bookman Old Style"/>
                        </a:rPr>
                        <a:t> </a:t>
                      </a:r>
                    </a:p>
                  </a:txBody>
                  <a:tcPr marL="9525" marR="9525" marT="9525" marB="0"/>
                </a:tc>
                <a:tc>
                  <a:txBody>
                    <a:bodyPr/>
                    <a:lstStyle/>
                    <a:p>
                      <a:pPr algn="l" fontAlgn="t"/>
                      <a:r>
                        <a:rPr lang="en-IN" sz="2400" b="0" i="0" u="none" strike="noStrike" dirty="0">
                          <a:solidFill>
                            <a:srgbClr val="000000"/>
                          </a:solidFill>
                          <a:latin typeface="Bookman Old Style"/>
                        </a:rPr>
                        <a:t> </a:t>
                      </a:r>
                    </a:p>
                  </a:txBody>
                  <a:tcPr marL="9525" marR="9525" marT="9525" marB="0"/>
                </a:tc>
              </a:tr>
              <a:tr h="465271">
                <a:tc>
                  <a:txBody>
                    <a:bodyPr/>
                    <a:lstStyle/>
                    <a:p>
                      <a:pPr algn="l" fontAlgn="t"/>
                      <a:r>
                        <a:rPr lang="en-US" sz="2400" b="0" i="0" u="none" strike="noStrike">
                          <a:solidFill>
                            <a:srgbClr val="000020"/>
                          </a:solidFill>
                          <a:latin typeface="Bookman Old Style"/>
                        </a:rPr>
                        <a:t>     Rectus femoris</a:t>
                      </a:r>
                      <a:endParaRPr lang="en-IN" sz="2400" b="0" i="0" u="none" strike="noStrike">
                        <a:solidFill>
                          <a:srgbClr val="000020"/>
                        </a:solidFill>
                        <a:latin typeface="Bookman Old Style"/>
                      </a:endParaRPr>
                    </a:p>
                  </a:txBody>
                  <a:tcPr marL="9525" marR="9525" marT="9525" marB="0"/>
                </a:tc>
                <a:tc>
                  <a:txBody>
                    <a:bodyPr/>
                    <a:lstStyle/>
                    <a:p>
                      <a:pPr algn="r" fontAlgn="t"/>
                      <a:r>
                        <a:rPr lang="en-IN" sz="2400" b="0" i="0" u="none" strike="noStrike" dirty="0">
                          <a:solidFill>
                            <a:srgbClr val="FF0000"/>
                          </a:solidFill>
                          <a:latin typeface="Bookman Old Style"/>
                        </a:rPr>
                        <a:t>1.3</a:t>
                      </a:r>
                    </a:p>
                  </a:txBody>
                  <a:tcPr marL="9525" marR="9525" marT="9525" marB="0"/>
                </a:tc>
                <a:tc>
                  <a:txBody>
                    <a:bodyPr/>
                    <a:lstStyle/>
                    <a:p>
                      <a:pPr algn="r" fontAlgn="t"/>
                      <a:r>
                        <a:rPr lang="en-IN" sz="2400" b="0" i="0" u="none" strike="noStrike" dirty="0">
                          <a:solidFill>
                            <a:srgbClr val="FF0000"/>
                          </a:solidFill>
                          <a:latin typeface="Bookman Old Style"/>
                        </a:rPr>
                        <a:t>1.4</a:t>
                      </a:r>
                    </a:p>
                  </a:txBody>
                  <a:tcPr marL="9525" marR="9525" marT="9525" marB="0"/>
                </a:tc>
              </a:tr>
              <a:tr h="465271">
                <a:tc>
                  <a:txBody>
                    <a:bodyPr/>
                    <a:lstStyle/>
                    <a:p>
                      <a:pPr algn="l" fontAlgn="t"/>
                      <a:r>
                        <a:rPr lang="en-US" sz="2400" b="0" i="0" u="none" strike="noStrike">
                          <a:solidFill>
                            <a:srgbClr val="000020"/>
                          </a:solidFill>
                          <a:latin typeface="Bookman Old Style"/>
                        </a:rPr>
                        <a:t>     Vastus lateralis</a:t>
                      </a:r>
                      <a:endParaRPr lang="en-IN" sz="2400" b="0" i="0" u="none" strike="noStrike">
                        <a:solidFill>
                          <a:srgbClr val="000020"/>
                        </a:solidFill>
                        <a:latin typeface="Bookman Old Style"/>
                      </a:endParaRPr>
                    </a:p>
                  </a:txBody>
                  <a:tcPr marL="9525" marR="9525" marT="9525" marB="0"/>
                </a:tc>
                <a:tc>
                  <a:txBody>
                    <a:bodyPr/>
                    <a:lstStyle/>
                    <a:p>
                      <a:pPr algn="r" fontAlgn="t"/>
                      <a:r>
                        <a:rPr lang="en-IN" sz="2400" b="0" i="0" u="none" strike="noStrike" dirty="0">
                          <a:solidFill>
                            <a:srgbClr val="FF0000"/>
                          </a:solidFill>
                          <a:latin typeface="Bookman Old Style"/>
                        </a:rPr>
                        <a:t>1.52</a:t>
                      </a:r>
                    </a:p>
                  </a:txBody>
                  <a:tcPr marL="9525" marR="9525" marT="9525" marB="0"/>
                </a:tc>
                <a:tc>
                  <a:txBody>
                    <a:bodyPr/>
                    <a:lstStyle/>
                    <a:p>
                      <a:pPr algn="r" fontAlgn="t"/>
                      <a:r>
                        <a:rPr lang="en-IN" sz="2400" b="0" i="0" u="none" strike="noStrike" dirty="0">
                          <a:solidFill>
                            <a:srgbClr val="FF0000"/>
                          </a:solidFill>
                          <a:latin typeface="Bookman Old Style"/>
                        </a:rPr>
                        <a:t>1.22</a:t>
                      </a:r>
                    </a:p>
                  </a:txBody>
                  <a:tcPr marL="9525" marR="9525" marT="9525" marB="0"/>
                </a:tc>
              </a:tr>
              <a:tr h="465271">
                <a:tc>
                  <a:txBody>
                    <a:bodyPr/>
                    <a:lstStyle/>
                    <a:p>
                      <a:pPr algn="l" fontAlgn="t"/>
                      <a:r>
                        <a:rPr lang="en-US" sz="2400" b="0" i="0" u="none" strike="noStrike">
                          <a:solidFill>
                            <a:srgbClr val="000020"/>
                          </a:solidFill>
                          <a:latin typeface="Bookman Old Style"/>
                        </a:rPr>
                        <a:t>     Vastus medialis</a:t>
                      </a:r>
                      <a:endParaRPr lang="en-IN" sz="2400" b="0" i="0" u="none" strike="noStrike">
                        <a:solidFill>
                          <a:srgbClr val="000020"/>
                        </a:solidFill>
                        <a:latin typeface="Bookman Old Style"/>
                      </a:endParaRPr>
                    </a:p>
                  </a:txBody>
                  <a:tcPr marL="9525" marR="9525" marT="9525" marB="0"/>
                </a:tc>
                <a:tc>
                  <a:txBody>
                    <a:bodyPr/>
                    <a:lstStyle/>
                    <a:p>
                      <a:pPr algn="r" fontAlgn="t"/>
                      <a:r>
                        <a:rPr lang="en-IN" sz="2400" b="0" i="0" u="none" strike="noStrike">
                          <a:solidFill>
                            <a:srgbClr val="FF0000"/>
                          </a:solidFill>
                          <a:latin typeface="Bookman Old Style"/>
                        </a:rPr>
                        <a:t>o.8</a:t>
                      </a:r>
                    </a:p>
                  </a:txBody>
                  <a:tcPr marL="9525" marR="9525" marT="9525" marB="0"/>
                </a:tc>
                <a:tc>
                  <a:txBody>
                    <a:bodyPr/>
                    <a:lstStyle/>
                    <a:p>
                      <a:pPr algn="r" fontAlgn="t"/>
                      <a:r>
                        <a:rPr lang="en-IN" sz="2400" b="0" i="0" u="none" strike="noStrike" dirty="0">
                          <a:solidFill>
                            <a:srgbClr val="FF0000"/>
                          </a:solidFill>
                          <a:latin typeface="Bookman Old Style"/>
                        </a:rPr>
                        <a:t>0.7</a:t>
                      </a:r>
                    </a:p>
                  </a:txBody>
                  <a:tcPr marL="9525" marR="9525" marT="9525" marB="0"/>
                </a:tc>
              </a:tr>
              <a:tr h="465271">
                <a:tc>
                  <a:txBody>
                    <a:bodyPr/>
                    <a:lstStyle/>
                    <a:p>
                      <a:pPr algn="l" fontAlgn="t"/>
                      <a:r>
                        <a:rPr lang="en-US" sz="2400" b="0" i="0" u="none" strike="noStrike">
                          <a:solidFill>
                            <a:srgbClr val="000020"/>
                          </a:solidFill>
                          <a:latin typeface="Bookman Old Style"/>
                        </a:rPr>
                        <a:t>     Vastus intermedius</a:t>
                      </a:r>
                      <a:endParaRPr lang="en-IN" sz="2400" b="0" i="0" u="none" strike="noStrike">
                        <a:solidFill>
                          <a:srgbClr val="000020"/>
                        </a:solidFill>
                        <a:latin typeface="Bookman Old Style"/>
                      </a:endParaRPr>
                    </a:p>
                  </a:txBody>
                  <a:tcPr marL="9525" marR="9525" marT="9525" marB="0"/>
                </a:tc>
                <a:tc>
                  <a:txBody>
                    <a:bodyPr/>
                    <a:lstStyle/>
                    <a:p>
                      <a:pPr algn="r" fontAlgn="t"/>
                      <a:r>
                        <a:rPr lang="en-IN" sz="2400" b="0" i="0" u="none" strike="noStrike">
                          <a:solidFill>
                            <a:srgbClr val="FF0000"/>
                          </a:solidFill>
                          <a:latin typeface="Bookman Old Style"/>
                        </a:rPr>
                        <a:t>2.05</a:t>
                      </a:r>
                    </a:p>
                  </a:txBody>
                  <a:tcPr marL="9525" marR="9525" marT="9525" marB="0"/>
                </a:tc>
                <a:tc>
                  <a:txBody>
                    <a:bodyPr/>
                    <a:lstStyle/>
                    <a:p>
                      <a:pPr algn="r" fontAlgn="t"/>
                      <a:r>
                        <a:rPr lang="en-IN" sz="2400" b="0" i="0" u="none" strike="noStrike" dirty="0">
                          <a:solidFill>
                            <a:srgbClr val="FF0000"/>
                          </a:solidFill>
                          <a:latin typeface="Bookman Old Style"/>
                        </a:rPr>
                        <a:t>1.5</a:t>
                      </a:r>
                    </a:p>
                  </a:txBody>
                  <a:tcPr marL="9525" marR="9525" marT="9525" marB="0"/>
                </a:tc>
              </a:tr>
            </a:tbl>
          </a:graphicData>
        </a:graphic>
      </p:graphicFrame>
      <p:pic>
        <p:nvPicPr>
          <p:cNvPr id="3" name="Picture 2" descr="c:\Users\Dad\Pictures\logo drmkb.png"/>
          <p:cNvPicPr>
            <a:picLocks noChangeAspect="1" noChangeArrowheads="1"/>
          </p:cNvPicPr>
          <p:nvPr/>
        </p:nvPicPr>
        <p:blipFill>
          <a:blip r:embed="rId2" cstate="print"/>
          <a:srcRect/>
          <a:stretch>
            <a:fillRect/>
          </a:stretch>
        </p:blipFill>
        <p:spPr bwMode="auto">
          <a:xfrm>
            <a:off x="6876256" y="6165304"/>
            <a:ext cx="2088232" cy="46072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5118</TotalTime>
  <Words>2489</Words>
  <Application>Microsoft Office PowerPoint</Application>
  <PresentationFormat>On-screen Show (4:3)</PresentationFormat>
  <Paragraphs>284</Paragraphs>
  <Slides>46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Civic</vt:lpstr>
      <vt:lpstr>Packager Shell Object</vt:lpstr>
      <vt:lpstr>Walking Theory</vt:lpstr>
      <vt:lpstr>Walking Theory</vt:lpstr>
      <vt:lpstr>  Walking how it is described  Bradford Founder of JBJS  in 1897 </vt:lpstr>
      <vt:lpstr> Walking how it is described by  Gait analysts</vt:lpstr>
      <vt:lpstr>Walking- Action of Muscles how it is described in Anatomy</vt:lpstr>
      <vt:lpstr>Walking how it is described in Anatomy</vt:lpstr>
      <vt:lpstr>PET-CT Gold standard in radiology</vt:lpstr>
      <vt:lpstr>PET-CT Gold standard in radiology- used in quantification of muscular activity a first time in the world </vt:lpstr>
      <vt:lpstr>Slide 9</vt:lpstr>
      <vt:lpstr>Slide 10</vt:lpstr>
      <vt:lpstr>Slide 11</vt:lpstr>
      <vt:lpstr>Walking Theory  Dr.Murali Krishna P.V</vt:lpstr>
      <vt:lpstr>Walking Theory  Dr.Murali Krishna P.V.</vt:lpstr>
      <vt:lpstr>Walking Theory</vt:lpstr>
      <vt:lpstr>1. Movement of the Lower limb</vt:lpstr>
      <vt:lpstr>          1. A. Movement of the lower limb-  from Toe off phase to Foot flat phase</vt:lpstr>
      <vt:lpstr>Slide 17</vt:lpstr>
      <vt:lpstr> 1.B. Movement of the lower limb from Foot flat phase to Just before Heel strike phase </vt:lpstr>
      <vt:lpstr>          2.Movement of the Trunk </vt:lpstr>
      <vt:lpstr> 2.Movement of the Trunk </vt:lpstr>
      <vt:lpstr>   2.A.- Heel strike Phase </vt:lpstr>
      <vt:lpstr>Slide 22</vt:lpstr>
      <vt:lpstr> 2.B.- Heel strike to foot flat Phase</vt:lpstr>
      <vt:lpstr>Slide 24</vt:lpstr>
      <vt:lpstr> 2.C.- Initial Heel off Phase </vt:lpstr>
      <vt:lpstr>Slide 26</vt:lpstr>
      <vt:lpstr> 2.D- Late Heel off Phase </vt:lpstr>
      <vt:lpstr>Slide 28</vt:lpstr>
      <vt:lpstr> 2.E-Extension of the Knee </vt:lpstr>
      <vt:lpstr>Slide 30</vt:lpstr>
      <vt:lpstr> 2.F-Pushing Phase of the Pelvis </vt:lpstr>
      <vt:lpstr>Ileo Tibial Band</vt:lpstr>
      <vt:lpstr> 2.G-Pulling Phase of the Pelvis </vt:lpstr>
      <vt:lpstr>Slide 34</vt:lpstr>
      <vt:lpstr>Foot is the only contact point of the body</vt:lpstr>
      <vt:lpstr>  3.Stabilisation Muscles- stabilisation of all the joints are necessary for walking in straight line </vt:lpstr>
      <vt:lpstr>3.A Stabilisation at the Hip</vt:lpstr>
      <vt:lpstr>3.B.Stabilisation of the Femur and Knee</vt:lpstr>
      <vt:lpstr> 3.C Stabilisation of the  Ankle</vt:lpstr>
      <vt:lpstr>Tibialis Posterior </vt:lpstr>
      <vt:lpstr>3.D. Stabilisation at the foot</vt:lpstr>
      <vt:lpstr>Stabilisation at the foot</vt:lpstr>
      <vt:lpstr>Slide 43</vt:lpstr>
      <vt:lpstr>Walking Theory  Dr. P.V. Murali Krishna</vt:lpstr>
      <vt:lpstr>Walking Theory- Future</vt:lpstr>
      <vt:lpstr>Walking Theory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Walking Theory</dc:title>
  <dc:creator>Karan</dc:creator>
  <cp:lastModifiedBy>Rajdeep Chanda</cp:lastModifiedBy>
  <cp:revision>54</cp:revision>
  <dcterms:created xsi:type="dcterms:W3CDTF">2014-07-13T04:09:25Z</dcterms:created>
  <dcterms:modified xsi:type="dcterms:W3CDTF">2014-10-01T12:09:00Z</dcterms:modified>
</cp:coreProperties>
</file>