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57"/>
  </p:notesMasterIdLst>
  <p:handoutMasterIdLst>
    <p:handoutMasterId r:id="rId58"/>
  </p:handoutMasterIdLst>
  <p:sldIdLst>
    <p:sldId id="256" r:id="rId2"/>
    <p:sldId id="307" r:id="rId3"/>
    <p:sldId id="308" r:id="rId4"/>
    <p:sldId id="309" r:id="rId5"/>
    <p:sldId id="310" r:id="rId6"/>
    <p:sldId id="311" r:id="rId7"/>
    <p:sldId id="312" r:id="rId8"/>
    <p:sldId id="257" r:id="rId9"/>
    <p:sldId id="258" r:id="rId10"/>
    <p:sldId id="259" r:id="rId11"/>
    <p:sldId id="260" r:id="rId12"/>
    <p:sldId id="261" r:id="rId13"/>
    <p:sldId id="262" r:id="rId14"/>
    <p:sldId id="265" r:id="rId15"/>
    <p:sldId id="266" r:id="rId16"/>
    <p:sldId id="267" r:id="rId17"/>
    <p:sldId id="270" r:id="rId18"/>
    <p:sldId id="271" r:id="rId19"/>
    <p:sldId id="263" r:id="rId20"/>
    <p:sldId id="306" r:id="rId21"/>
    <p:sldId id="272" r:id="rId22"/>
    <p:sldId id="273" r:id="rId23"/>
    <p:sldId id="274" r:id="rId24"/>
    <p:sldId id="305"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303" r:id="rId50"/>
    <p:sldId id="304" r:id="rId51"/>
    <p:sldId id="299" r:id="rId52"/>
    <p:sldId id="300" r:id="rId53"/>
    <p:sldId id="301" r:id="rId54"/>
    <p:sldId id="302" r:id="rId55"/>
    <p:sldId id="269" r:id="rId5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91" autoAdjust="0"/>
    <p:restoredTop sz="94675" autoAdjust="0"/>
  </p:normalViewPr>
  <p:slideViewPr>
    <p:cSldViewPr>
      <p:cViewPr>
        <p:scale>
          <a:sx n="77" d="100"/>
          <a:sy n="77" d="100"/>
        </p:scale>
        <p:origin x="-1176" y="-4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handoutMaster" Target="handoutMasters/handoutMaster1.xml"/><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B2E5EA6-714E-4892-925C-BEDFB45A407A}" type="datetimeFigureOut">
              <a:rPr lang="en-US" smtClean="0"/>
              <a:pPr/>
              <a:t>11/17/2014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84651D7-6F06-4090-8945-836AA1DE0EA1}" type="slidenum">
              <a:rPr lang="en-US" smtClean="0"/>
              <a:pPr/>
              <a:t>‹#›</a:t>
            </a:fld>
            <a:endParaRPr lang="en-US"/>
          </a:p>
        </p:txBody>
      </p:sp>
    </p:spTree>
    <p:extLst>
      <p:ext uri="{BB962C8B-B14F-4D97-AF65-F5344CB8AC3E}">
        <p14:creationId xmlns:p14="http://schemas.microsoft.com/office/powerpoint/2010/main" val="99612542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AE35646-F5B1-4B7B-972B-5AAE4F5AA613}" type="datetimeFigureOut">
              <a:rPr lang="en-US" smtClean="0"/>
              <a:pPr/>
              <a:t>11/17/2014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D4D9251-627A-4C8E-8008-024B27E4E050}" type="slidenum">
              <a:rPr lang="en-US" smtClean="0"/>
              <a:pPr/>
              <a:t>‹#›</a:t>
            </a:fld>
            <a:endParaRPr lang="en-US"/>
          </a:p>
        </p:txBody>
      </p:sp>
    </p:spTree>
    <p:extLst>
      <p:ext uri="{BB962C8B-B14F-4D97-AF65-F5344CB8AC3E}">
        <p14:creationId xmlns:p14="http://schemas.microsoft.com/office/powerpoint/2010/main" val="3273917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D4D9251-627A-4C8E-8008-024B27E4E050}"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4DBDE9F-0959-4D9F-9229-7DC0D1E71BE6}" type="datetimeFigureOut">
              <a:rPr lang="en-US" smtClean="0"/>
              <a:pPr/>
              <a:t>11/17/2014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2B32C1-7872-4E98-A51D-E17AE794E5C8}"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4DBDE9F-0959-4D9F-9229-7DC0D1E71BE6}" type="datetimeFigureOut">
              <a:rPr lang="en-US" smtClean="0"/>
              <a:pPr/>
              <a:t>11/17/2014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2B32C1-7872-4E98-A51D-E17AE794E5C8}"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4DBDE9F-0959-4D9F-9229-7DC0D1E71BE6}" type="datetimeFigureOut">
              <a:rPr lang="en-US" smtClean="0"/>
              <a:pPr/>
              <a:t>11/17/2014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2B32C1-7872-4E98-A51D-E17AE794E5C8}"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4DBDE9F-0959-4D9F-9229-7DC0D1E71BE6}" type="datetimeFigureOut">
              <a:rPr lang="en-US" smtClean="0"/>
              <a:pPr/>
              <a:t>11/17/2014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2B32C1-7872-4E98-A51D-E17AE794E5C8}"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4DBDE9F-0959-4D9F-9229-7DC0D1E71BE6}" type="datetimeFigureOut">
              <a:rPr lang="en-US" smtClean="0"/>
              <a:pPr/>
              <a:t>11/17/2014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A2B32C1-7872-4E98-A51D-E17AE794E5C8}"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4DBDE9F-0959-4D9F-9229-7DC0D1E71BE6}" type="datetimeFigureOut">
              <a:rPr lang="en-US" smtClean="0"/>
              <a:pPr/>
              <a:t>11/17/2014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A2B32C1-7872-4E98-A51D-E17AE794E5C8}"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4DBDE9F-0959-4D9F-9229-7DC0D1E71BE6}" type="datetimeFigureOut">
              <a:rPr lang="en-US" smtClean="0"/>
              <a:pPr/>
              <a:t>11/17/2014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A2B32C1-7872-4E98-A51D-E17AE794E5C8}"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4DBDE9F-0959-4D9F-9229-7DC0D1E71BE6}" type="datetimeFigureOut">
              <a:rPr lang="en-US" smtClean="0"/>
              <a:pPr/>
              <a:t>11/17/2014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A2B32C1-7872-4E98-A51D-E17AE794E5C8}"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4DBDE9F-0959-4D9F-9229-7DC0D1E71BE6}" type="datetimeFigureOut">
              <a:rPr lang="en-US" smtClean="0"/>
              <a:pPr/>
              <a:t>11/17/2014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A2B32C1-7872-4E98-A51D-E17AE794E5C8}"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4DBDE9F-0959-4D9F-9229-7DC0D1E71BE6}" type="datetimeFigureOut">
              <a:rPr lang="en-US" smtClean="0"/>
              <a:pPr/>
              <a:t>11/17/2014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A2B32C1-7872-4E98-A51D-E17AE794E5C8}"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4DBDE9F-0959-4D9F-9229-7DC0D1E71BE6}" type="datetimeFigureOut">
              <a:rPr lang="en-US" smtClean="0"/>
              <a:pPr/>
              <a:t>11/17/2014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A2B32C1-7872-4E98-A51D-E17AE794E5C8}"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4DBDE9F-0959-4D9F-9229-7DC0D1E71BE6}" type="datetimeFigureOut">
              <a:rPr lang="en-US" smtClean="0"/>
              <a:pPr/>
              <a:t>11/17/2014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A2B32C1-7872-4E98-A51D-E17AE794E5C8}"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14000" r="-14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533400" y="0"/>
            <a:ext cx="7772400" cy="1470025"/>
          </a:xfrm>
        </p:spPr>
        <p:txBody>
          <a:bodyPr>
            <a:noAutofit/>
          </a:bodyPr>
          <a:lstStyle/>
          <a:p>
            <a:r>
              <a:rPr lang="en-US" sz="8800" b="1" dirty="0" smtClean="0">
                <a:solidFill>
                  <a:schemeClr val="tx2"/>
                </a:solidFill>
              </a:rPr>
              <a:t>FISTULA IN ANO</a:t>
            </a:r>
            <a:endParaRPr lang="en-US" sz="8800" b="1" dirty="0">
              <a:solidFill>
                <a:schemeClr val="tx2"/>
              </a:solidFill>
            </a:endParaRPr>
          </a:p>
        </p:txBody>
      </p:sp>
      <p:sp>
        <p:nvSpPr>
          <p:cNvPr id="5" name="TextBox 4"/>
          <p:cNvSpPr txBox="1"/>
          <p:nvPr/>
        </p:nvSpPr>
        <p:spPr>
          <a:xfrm>
            <a:off x="304800" y="1981200"/>
            <a:ext cx="8229600" cy="2308324"/>
          </a:xfrm>
          <a:prstGeom prst="rect">
            <a:avLst/>
          </a:prstGeom>
          <a:noFill/>
        </p:spPr>
        <p:txBody>
          <a:bodyPr wrap="square" rtlCol="0">
            <a:spAutoFit/>
          </a:bodyPr>
          <a:lstStyle/>
          <a:p>
            <a:pPr algn="just"/>
            <a:r>
              <a:rPr lang="en-US" sz="4800" b="1" dirty="0" smtClean="0">
                <a:solidFill>
                  <a:schemeClr val="accent2"/>
                </a:solidFill>
              </a:rPr>
              <a:t>Presentation and postoperative outcome of the different surgical procedures in low type </a:t>
            </a:r>
            <a:endParaRPr lang="en-US" sz="4800" b="1" dirty="0">
              <a:solidFill>
                <a:schemeClr val="accent2"/>
              </a:solidFill>
            </a:endParaRPr>
          </a:p>
        </p:txBody>
      </p:sp>
      <p:sp>
        <p:nvSpPr>
          <p:cNvPr id="6" name="TextBox 5"/>
          <p:cNvSpPr txBox="1"/>
          <p:nvPr/>
        </p:nvSpPr>
        <p:spPr>
          <a:xfrm>
            <a:off x="1524000" y="5486400"/>
            <a:ext cx="6858000" cy="400110"/>
          </a:xfrm>
          <a:prstGeom prst="rect">
            <a:avLst/>
          </a:prstGeom>
          <a:noFill/>
        </p:spPr>
        <p:txBody>
          <a:bodyPr wrap="square" rtlCol="0">
            <a:spAutoFit/>
          </a:bodyPr>
          <a:lstStyle/>
          <a:p>
            <a:r>
              <a:rPr lang="en-US" sz="2000" dirty="0" smtClean="0">
                <a:solidFill>
                  <a:schemeClr val="accent2">
                    <a:lumMod val="50000"/>
                  </a:schemeClr>
                </a:solidFill>
              </a:rPr>
              <a:t>Published in Professional Medical J 2013;20(5): 783-786</a:t>
            </a:r>
            <a:endParaRPr lang="en-US" sz="2000" dirty="0">
              <a:solidFill>
                <a:schemeClr val="accent2">
                  <a:lumMod val="50000"/>
                </a:schemeClr>
              </a:solidFill>
            </a:endParaRPr>
          </a:p>
        </p:txBody>
      </p:sp>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FFC000"/>
                </a:solidFill>
              </a:rPr>
              <a:t>Place and duration of the Study</a:t>
            </a:r>
            <a:endParaRPr lang="en-US" b="1" dirty="0">
              <a:solidFill>
                <a:srgbClr val="FFC000"/>
              </a:solidFill>
            </a:endParaRPr>
          </a:p>
        </p:txBody>
      </p:sp>
      <p:sp>
        <p:nvSpPr>
          <p:cNvPr id="3" name="Content Placeholder 2"/>
          <p:cNvSpPr>
            <a:spLocks noGrp="1"/>
          </p:cNvSpPr>
          <p:nvPr>
            <p:ph idx="1"/>
          </p:nvPr>
        </p:nvSpPr>
        <p:spPr/>
        <p:txBody>
          <a:bodyPr>
            <a:normAutofit/>
          </a:bodyPr>
          <a:lstStyle/>
          <a:p>
            <a:r>
              <a:rPr lang="en-US" dirty="0" smtClean="0">
                <a:solidFill>
                  <a:schemeClr val="bg1"/>
                </a:solidFill>
              </a:rPr>
              <a:t>Teaching Hospital at LUMHS </a:t>
            </a:r>
            <a:r>
              <a:rPr lang="en-US" dirty="0" err="1" smtClean="0">
                <a:solidFill>
                  <a:schemeClr val="bg1"/>
                </a:solidFill>
              </a:rPr>
              <a:t>Jamshoro</a:t>
            </a:r>
            <a:r>
              <a:rPr lang="en-US" dirty="0" smtClean="0">
                <a:solidFill>
                  <a:schemeClr val="bg1"/>
                </a:solidFill>
              </a:rPr>
              <a:t>.</a:t>
            </a:r>
          </a:p>
          <a:p>
            <a:r>
              <a:rPr lang="en-US" dirty="0" err="1" smtClean="0">
                <a:solidFill>
                  <a:schemeClr val="bg1"/>
                </a:solidFill>
              </a:rPr>
              <a:t>Ziauddin</a:t>
            </a:r>
            <a:r>
              <a:rPr lang="en-US" dirty="0" smtClean="0">
                <a:solidFill>
                  <a:schemeClr val="bg1"/>
                </a:solidFill>
              </a:rPr>
              <a:t> Teaching Hospital Karachi. </a:t>
            </a:r>
          </a:p>
          <a:p>
            <a:r>
              <a:rPr lang="en-US" dirty="0" smtClean="0">
                <a:solidFill>
                  <a:schemeClr val="bg1"/>
                </a:solidFill>
              </a:rPr>
              <a:t>DHQ  Teaching Hospital </a:t>
            </a:r>
            <a:r>
              <a:rPr lang="en-US" dirty="0" err="1" smtClean="0">
                <a:solidFill>
                  <a:schemeClr val="bg1"/>
                </a:solidFill>
              </a:rPr>
              <a:t>Charsadda</a:t>
            </a:r>
            <a:r>
              <a:rPr lang="en-US" dirty="0" smtClean="0">
                <a:solidFill>
                  <a:schemeClr val="bg1"/>
                </a:solidFill>
              </a:rPr>
              <a:t>.</a:t>
            </a:r>
          </a:p>
          <a:p>
            <a:r>
              <a:rPr lang="en-US" dirty="0" err="1" smtClean="0">
                <a:solidFill>
                  <a:schemeClr val="bg1"/>
                </a:solidFill>
              </a:rPr>
              <a:t>Liaquat</a:t>
            </a:r>
            <a:r>
              <a:rPr lang="en-US" dirty="0" smtClean="0">
                <a:solidFill>
                  <a:schemeClr val="bg1"/>
                </a:solidFill>
              </a:rPr>
              <a:t> University in Surgical Unit-1 </a:t>
            </a:r>
            <a:r>
              <a:rPr lang="en-US" dirty="0" err="1" smtClean="0">
                <a:solidFill>
                  <a:schemeClr val="bg1"/>
                </a:solidFill>
              </a:rPr>
              <a:t>Jamshoro</a:t>
            </a:r>
            <a:r>
              <a:rPr lang="en-US" dirty="0" smtClean="0">
                <a:solidFill>
                  <a:schemeClr val="bg1"/>
                </a:solidFill>
              </a:rPr>
              <a:t>.</a:t>
            </a:r>
          </a:p>
          <a:p>
            <a:endParaRPr lang="en-US" dirty="0" smtClean="0"/>
          </a:p>
          <a:p>
            <a:pPr>
              <a:buNone/>
            </a:pPr>
            <a:endParaRPr lang="en-US" dirty="0" smtClean="0"/>
          </a:p>
          <a:p>
            <a:pPr>
              <a:buFont typeface="Wingdings" pitchFamily="2" charset="2"/>
              <a:buChar char="q"/>
            </a:pPr>
            <a:r>
              <a:rPr lang="en-US" dirty="0" smtClean="0">
                <a:solidFill>
                  <a:srgbClr val="FFC000"/>
                </a:solidFill>
              </a:rPr>
              <a:t>Duration: May 2010 to June 2012</a:t>
            </a:r>
            <a:endParaRPr lang="en-US" dirty="0">
              <a:solidFill>
                <a:srgbClr val="FFC000"/>
              </a:solidFill>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FFC000"/>
                </a:solidFill>
              </a:rPr>
              <a:t>Patients Methods</a:t>
            </a:r>
            <a:endParaRPr lang="en-US" b="1" dirty="0">
              <a:solidFill>
                <a:srgbClr val="FFC000"/>
              </a:solidFill>
            </a:endParaRPr>
          </a:p>
        </p:txBody>
      </p:sp>
      <p:sp>
        <p:nvSpPr>
          <p:cNvPr id="3" name="Content Placeholder 2"/>
          <p:cNvSpPr>
            <a:spLocks noGrp="1"/>
          </p:cNvSpPr>
          <p:nvPr>
            <p:ph idx="1"/>
          </p:nvPr>
        </p:nvSpPr>
        <p:spPr/>
        <p:txBody>
          <a:bodyPr>
            <a:normAutofit fontScale="85000" lnSpcReduction="10000"/>
          </a:bodyPr>
          <a:lstStyle/>
          <a:p>
            <a:r>
              <a:rPr lang="en-US" dirty="0" smtClean="0">
                <a:solidFill>
                  <a:schemeClr val="bg1"/>
                </a:solidFill>
              </a:rPr>
              <a:t>One seventy two cases of low type fistula in </a:t>
            </a:r>
            <a:r>
              <a:rPr lang="en-US" dirty="0" err="1" smtClean="0">
                <a:solidFill>
                  <a:schemeClr val="bg1"/>
                </a:solidFill>
              </a:rPr>
              <a:t>Ano</a:t>
            </a:r>
            <a:r>
              <a:rPr lang="en-US" dirty="0" smtClean="0">
                <a:solidFill>
                  <a:schemeClr val="bg1"/>
                </a:solidFill>
              </a:rPr>
              <a:t> with single external opening, irrespective of age and sex admitted in general surgical units, were examined. </a:t>
            </a:r>
          </a:p>
          <a:p>
            <a:r>
              <a:rPr lang="en-US" dirty="0" smtClean="0">
                <a:solidFill>
                  <a:schemeClr val="bg1"/>
                </a:solidFill>
              </a:rPr>
              <a:t>Patients with range 15-60 years - Mean age was 37 years.</a:t>
            </a:r>
          </a:p>
          <a:p>
            <a:r>
              <a:rPr lang="en-US" dirty="0" smtClean="0">
                <a:solidFill>
                  <a:schemeClr val="bg1"/>
                </a:solidFill>
              </a:rPr>
              <a:t>Patients having high type fistula in </a:t>
            </a:r>
            <a:r>
              <a:rPr lang="en-US" dirty="0" err="1" smtClean="0">
                <a:solidFill>
                  <a:schemeClr val="bg1"/>
                </a:solidFill>
              </a:rPr>
              <a:t>Ano</a:t>
            </a:r>
            <a:r>
              <a:rPr lang="en-US" dirty="0" smtClean="0">
                <a:solidFill>
                  <a:schemeClr val="bg1"/>
                </a:solidFill>
              </a:rPr>
              <a:t>  were identified pre and per operatively and patients who lost follow up were excluded from study.</a:t>
            </a:r>
          </a:p>
          <a:p>
            <a:r>
              <a:rPr lang="en-US" dirty="0" smtClean="0">
                <a:solidFill>
                  <a:schemeClr val="bg1"/>
                </a:solidFill>
              </a:rPr>
              <a:t> </a:t>
            </a:r>
            <a:r>
              <a:rPr lang="en-US" dirty="0" err="1" smtClean="0">
                <a:solidFill>
                  <a:schemeClr val="bg1"/>
                </a:solidFill>
              </a:rPr>
              <a:t>Fistulectomy</a:t>
            </a:r>
            <a:r>
              <a:rPr lang="en-US" dirty="0" smtClean="0">
                <a:solidFill>
                  <a:schemeClr val="bg1"/>
                </a:solidFill>
              </a:rPr>
              <a:t> and </a:t>
            </a:r>
            <a:r>
              <a:rPr lang="en-US" dirty="0" err="1" smtClean="0">
                <a:solidFill>
                  <a:schemeClr val="bg1"/>
                </a:solidFill>
              </a:rPr>
              <a:t>Fistulotomy</a:t>
            </a:r>
            <a:r>
              <a:rPr lang="en-US" dirty="0" smtClean="0">
                <a:solidFill>
                  <a:schemeClr val="bg1"/>
                </a:solidFill>
              </a:rPr>
              <a:t> performed in all these cases and patients were followed up </a:t>
            </a:r>
            <a:r>
              <a:rPr lang="en-US" dirty="0" err="1" smtClean="0">
                <a:solidFill>
                  <a:schemeClr val="bg1"/>
                </a:solidFill>
              </a:rPr>
              <a:t>Fistulogram</a:t>
            </a:r>
            <a:r>
              <a:rPr lang="en-US" dirty="0" smtClean="0">
                <a:solidFill>
                  <a:schemeClr val="bg1"/>
                </a:solidFill>
              </a:rPr>
              <a:t> done in selected case. </a:t>
            </a:r>
            <a:endParaRPr lang="en-US" dirty="0">
              <a:solidFill>
                <a:schemeClr val="bg1"/>
              </a:solidFill>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FFC000"/>
                </a:solidFill>
              </a:rPr>
              <a:t>Results</a:t>
            </a:r>
            <a:endParaRPr lang="en-US" b="1" dirty="0">
              <a:solidFill>
                <a:srgbClr val="FFC000"/>
              </a:solidFill>
            </a:endParaRPr>
          </a:p>
        </p:txBody>
      </p:sp>
      <p:sp>
        <p:nvSpPr>
          <p:cNvPr id="3" name="Content Placeholder 2"/>
          <p:cNvSpPr>
            <a:spLocks noGrp="1"/>
          </p:cNvSpPr>
          <p:nvPr>
            <p:ph idx="1"/>
          </p:nvPr>
        </p:nvSpPr>
        <p:spPr/>
        <p:txBody>
          <a:bodyPr>
            <a:normAutofit fontScale="85000" lnSpcReduction="20000"/>
          </a:bodyPr>
          <a:lstStyle/>
          <a:p>
            <a:r>
              <a:rPr lang="en-US" dirty="0" smtClean="0">
                <a:solidFill>
                  <a:schemeClr val="bg1"/>
                </a:solidFill>
              </a:rPr>
              <a:t>Maximum number of cases were seen in 3</a:t>
            </a:r>
            <a:r>
              <a:rPr lang="en-US" baseline="30000" dirty="0" smtClean="0">
                <a:solidFill>
                  <a:schemeClr val="bg1"/>
                </a:solidFill>
              </a:rPr>
              <a:t>rd</a:t>
            </a:r>
            <a:r>
              <a:rPr lang="en-US" dirty="0" smtClean="0">
                <a:solidFill>
                  <a:schemeClr val="bg1"/>
                </a:solidFill>
              </a:rPr>
              <a:t>, 4</a:t>
            </a:r>
            <a:r>
              <a:rPr lang="en-US" baseline="30000" dirty="0" smtClean="0">
                <a:solidFill>
                  <a:schemeClr val="bg1"/>
                </a:solidFill>
              </a:rPr>
              <a:t>th</a:t>
            </a:r>
            <a:r>
              <a:rPr lang="en-US" dirty="0" smtClean="0">
                <a:solidFill>
                  <a:schemeClr val="bg1"/>
                </a:solidFill>
              </a:rPr>
              <a:t>, decade of life 50(29.6%) and 64 (37%) respectively. Mean age was 37 ranges from 15 to 60 years. </a:t>
            </a:r>
          </a:p>
          <a:p>
            <a:r>
              <a:rPr lang="en-US" dirty="0" smtClean="0">
                <a:solidFill>
                  <a:schemeClr val="bg1"/>
                </a:solidFill>
              </a:rPr>
              <a:t>Out of 172 patients 142 (85.7%) male and 24 (14.3%) female. </a:t>
            </a:r>
          </a:p>
          <a:p>
            <a:r>
              <a:rPr lang="en-US" dirty="0" smtClean="0">
                <a:solidFill>
                  <a:schemeClr val="bg1"/>
                </a:solidFill>
              </a:rPr>
              <a:t>Male to female ratio was 6.1:1 </a:t>
            </a:r>
          </a:p>
          <a:p>
            <a:r>
              <a:rPr lang="en-US" dirty="0" smtClean="0">
                <a:solidFill>
                  <a:schemeClr val="bg1"/>
                </a:solidFill>
              </a:rPr>
              <a:t>Underwent </a:t>
            </a:r>
            <a:r>
              <a:rPr lang="en-US" dirty="0" err="1" smtClean="0">
                <a:solidFill>
                  <a:schemeClr val="bg1"/>
                </a:solidFill>
              </a:rPr>
              <a:t>fistulectomy</a:t>
            </a:r>
            <a:r>
              <a:rPr lang="en-US" dirty="0" smtClean="0">
                <a:solidFill>
                  <a:schemeClr val="bg1"/>
                </a:solidFill>
              </a:rPr>
              <a:t>, 38 (22%) of the patients got </a:t>
            </a:r>
            <a:r>
              <a:rPr lang="en-US" dirty="0" err="1" smtClean="0">
                <a:solidFill>
                  <a:schemeClr val="bg1"/>
                </a:solidFill>
              </a:rPr>
              <a:t>fistulotomy</a:t>
            </a:r>
            <a:r>
              <a:rPr lang="en-US" dirty="0" smtClean="0">
                <a:solidFill>
                  <a:schemeClr val="bg1"/>
                </a:solidFill>
              </a:rPr>
              <a:t> and 12(%) of patients underwent </a:t>
            </a:r>
            <a:r>
              <a:rPr lang="en-US" dirty="0" err="1" smtClean="0">
                <a:solidFill>
                  <a:schemeClr val="bg1"/>
                </a:solidFill>
              </a:rPr>
              <a:t>fistulectomy</a:t>
            </a:r>
            <a:r>
              <a:rPr lang="en-US" dirty="0" smtClean="0">
                <a:solidFill>
                  <a:schemeClr val="bg1"/>
                </a:solidFill>
              </a:rPr>
              <a:t>  along with </a:t>
            </a:r>
            <a:r>
              <a:rPr lang="en-US" dirty="0" err="1" smtClean="0">
                <a:solidFill>
                  <a:schemeClr val="bg1"/>
                </a:solidFill>
              </a:rPr>
              <a:t>haemorrhoidectomy</a:t>
            </a:r>
            <a:r>
              <a:rPr lang="en-US" dirty="0" smtClean="0">
                <a:solidFill>
                  <a:schemeClr val="bg1"/>
                </a:solidFill>
              </a:rPr>
              <a:t> and </a:t>
            </a:r>
            <a:r>
              <a:rPr lang="en-US" dirty="0" err="1" smtClean="0">
                <a:solidFill>
                  <a:schemeClr val="bg1"/>
                </a:solidFill>
              </a:rPr>
              <a:t>fissurectomy</a:t>
            </a:r>
            <a:r>
              <a:rPr lang="en-US" dirty="0" smtClean="0">
                <a:solidFill>
                  <a:schemeClr val="bg1"/>
                </a:solidFill>
              </a:rPr>
              <a:t>. </a:t>
            </a:r>
          </a:p>
          <a:p>
            <a:r>
              <a:rPr lang="en-US" dirty="0" smtClean="0">
                <a:solidFill>
                  <a:schemeClr val="bg1"/>
                </a:solidFill>
              </a:rPr>
              <a:t>A total of 72 (41.4%) patients experienced different post operative, surgical and anesthetic complications. </a:t>
            </a:r>
          </a:p>
          <a:p>
            <a:endParaRPr lang="en-US" dirty="0">
              <a:solidFill>
                <a:schemeClr val="bg1"/>
              </a:solidFill>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graphicFrame>
        <p:nvGraphicFramePr>
          <p:cNvPr id="301" name="Table 300"/>
          <p:cNvGraphicFramePr>
            <a:graphicFrameLocks noGrp="1"/>
          </p:cNvGraphicFramePr>
          <p:nvPr/>
        </p:nvGraphicFramePr>
        <p:xfrm>
          <a:off x="-2" y="1447799"/>
          <a:ext cx="9144001" cy="5410201"/>
        </p:xfrm>
        <a:graphic>
          <a:graphicData uri="http://schemas.openxmlformats.org/drawingml/2006/table">
            <a:tbl>
              <a:tblPr firstRow="1" bandRow="1">
                <a:tableStyleId>{5C22544A-7EE6-4342-B048-85BDC9FD1C3A}</a:tableStyleId>
              </a:tblPr>
              <a:tblGrid>
                <a:gridCol w="5306787"/>
                <a:gridCol w="1877786"/>
                <a:gridCol w="1959428"/>
              </a:tblGrid>
              <a:tr h="586245">
                <a:tc>
                  <a:txBody>
                    <a:bodyPr/>
                    <a:lstStyle/>
                    <a:p>
                      <a:r>
                        <a:rPr lang="en-US" sz="2800" dirty="0" smtClean="0"/>
                        <a:t>Symptoms</a:t>
                      </a:r>
                      <a:endParaRPr lang="en-US" sz="2800" dirty="0"/>
                    </a:p>
                  </a:txBody>
                  <a:tcPr/>
                </a:tc>
                <a:tc>
                  <a:txBody>
                    <a:bodyPr/>
                    <a:lstStyle/>
                    <a:p>
                      <a:r>
                        <a:rPr lang="en-US" sz="2800" dirty="0" smtClean="0"/>
                        <a:t>Frequency</a:t>
                      </a:r>
                      <a:endParaRPr lang="en-US" dirty="0"/>
                    </a:p>
                  </a:txBody>
                  <a:tcPr/>
                </a:tc>
                <a:tc>
                  <a:txBody>
                    <a:bodyPr/>
                    <a:lstStyle/>
                    <a:p>
                      <a:r>
                        <a:rPr lang="en-US" sz="2800" dirty="0" smtClean="0"/>
                        <a:t>%age</a:t>
                      </a:r>
                      <a:endParaRPr lang="en-US" dirty="0"/>
                    </a:p>
                  </a:txBody>
                  <a:tcPr/>
                </a:tc>
              </a:tr>
              <a:tr h="1205989">
                <a:tc>
                  <a:txBody>
                    <a:bodyPr/>
                    <a:lstStyle/>
                    <a:p>
                      <a:r>
                        <a:rPr lang="en-US" sz="3200" dirty="0" err="1" smtClean="0"/>
                        <a:t>Dishcarge</a:t>
                      </a:r>
                      <a:r>
                        <a:rPr lang="en-US" sz="3200" dirty="0" smtClean="0"/>
                        <a:t> at anal canal</a:t>
                      </a:r>
                      <a:endParaRPr lang="en-US" sz="3200" dirty="0"/>
                    </a:p>
                  </a:txBody>
                  <a:tcPr anchor="ctr"/>
                </a:tc>
                <a:tc>
                  <a:txBody>
                    <a:bodyPr/>
                    <a:lstStyle/>
                    <a:p>
                      <a:r>
                        <a:rPr lang="en-US" sz="3200" dirty="0" smtClean="0"/>
                        <a:t>142</a:t>
                      </a:r>
                      <a:endParaRPr lang="en-US" sz="3200" dirty="0"/>
                    </a:p>
                  </a:txBody>
                  <a:tcPr anchor="ctr"/>
                </a:tc>
                <a:tc>
                  <a:txBody>
                    <a:bodyPr/>
                    <a:lstStyle/>
                    <a:p>
                      <a:r>
                        <a:rPr lang="en-US" sz="3200" dirty="0" smtClean="0"/>
                        <a:t>82.5%</a:t>
                      </a:r>
                      <a:endParaRPr lang="en-US" sz="3200" dirty="0"/>
                    </a:p>
                  </a:txBody>
                  <a:tcPr anchor="ctr"/>
                </a:tc>
              </a:tr>
              <a:tr h="1205989">
                <a:tc>
                  <a:txBody>
                    <a:bodyPr/>
                    <a:lstStyle/>
                    <a:p>
                      <a:r>
                        <a:rPr lang="en-US" sz="3200" dirty="0" smtClean="0"/>
                        <a:t>Swelling along</a:t>
                      </a:r>
                      <a:r>
                        <a:rPr lang="en-US" sz="3200" baseline="0" dirty="0" smtClean="0"/>
                        <a:t> with discharge</a:t>
                      </a:r>
                      <a:endParaRPr lang="en-US" sz="3200" dirty="0"/>
                    </a:p>
                  </a:txBody>
                  <a:tcPr anchor="ctr"/>
                </a:tc>
                <a:tc>
                  <a:txBody>
                    <a:bodyPr/>
                    <a:lstStyle/>
                    <a:p>
                      <a:r>
                        <a:rPr lang="en-US" sz="3200" dirty="0" smtClean="0"/>
                        <a:t>132</a:t>
                      </a:r>
                      <a:endParaRPr lang="en-US" sz="3200" dirty="0"/>
                    </a:p>
                  </a:txBody>
                  <a:tcPr anchor="ctr"/>
                </a:tc>
                <a:tc>
                  <a:txBody>
                    <a:bodyPr/>
                    <a:lstStyle/>
                    <a:p>
                      <a:r>
                        <a:rPr lang="en-US" sz="3200" dirty="0" smtClean="0"/>
                        <a:t>76.7%</a:t>
                      </a:r>
                      <a:endParaRPr lang="en-US" sz="3200" dirty="0"/>
                    </a:p>
                  </a:txBody>
                  <a:tcPr anchor="ctr"/>
                </a:tc>
              </a:tr>
              <a:tr h="1205989">
                <a:tc>
                  <a:txBody>
                    <a:bodyPr/>
                    <a:lstStyle/>
                    <a:p>
                      <a:r>
                        <a:rPr lang="en-US" sz="3200" dirty="0" smtClean="0"/>
                        <a:t>Itching around anus</a:t>
                      </a:r>
                      <a:endParaRPr lang="en-US" sz="3200" dirty="0"/>
                    </a:p>
                  </a:txBody>
                  <a:tcPr anchor="ctr"/>
                </a:tc>
                <a:tc>
                  <a:txBody>
                    <a:bodyPr/>
                    <a:lstStyle/>
                    <a:p>
                      <a:r>
                        <a:rPr lang="en-US" sz="3200" dirty="0" smtClean="0"/>
                        <a:t>70</a:t>
                      </a:r>
                      <a:endParaRPr lang="en-US" sz="3200" dirty="0"/>
                    </a:p>
                  </a:txBody>
                  <a:tcPr anchor="ctr"/>
                </a:tc>
                <a:tc>
                  <a:txBody>
                    <a:bodyPr/>
                    <a:lstStyle/>
                    <a:p>
                      <a:r>
                        <a:rPr lang="en-US" sz="3200" dirty="0" smtClean="0"/>
                        <a:t>40.4%</a:t>
                      </a:r>
                      <a:endParaRPr lang="en-US" sz="3200" dirty="0"/>
                    </a:p>
                  </a:txBody>
                  <a:tcPr anchor="ctr"/>
                </a:tc>
              </a:tr>
              <a:tr h="1205989">
                <a:tc>
                  <a:txBody>
                    <a:bodyPr/>
                    <a:lstStyle/>
                    <a:p>
                      <a:r>
                        <a:rPr lang="en-US" sz="3200" dirty="0" smtClean="0"/>
                        <a:t>Bleeding per </a:t>
                      </a:r>
                      <a:r>
                        <a:rPr lang="en-US" sz="3200" dirty="0" err="1" smtClean="0"/>
                        <a:t>anum</a:t>
                      </a:r>
                      <a:endParaRPr lang="en-US" sz="3200" dirty="0"/>
                    </a:p>
                  </a:txBody>
                  <a:tcPr anchor="ctr"/>
                </a:tc>
                <a:tc>
                  <a:txBody>
                    <a:bodyPr/>
                    <a:lstStyle/>
                    <a:p>
                      <a:r>
                        <a:rPr lang="en-US" sz="3200" dirty="0" smtClean="0"/>
                        <a:t>26</a:t>
                      </a:r>
                      <a:endParaRPr lang="en-US" sz="3200" dirty="0"/>
                    </a:p>
                  </a:txBody>
                  <a:tcPr anchor="ctr"/>
                </a:tc>
                <a:tc>
                  <a:txBody>
                    <a:bodyPr/>
                    <a:lstStyle/>
                    <a:p>
                      <a:r>
                        <a:rPr lang="en-US" sz="3200" dirty="0" smtClean="0"/>
                        <a:t>15.1%</a:t>
                      </a:r>
                      <a:endParaRPr lang="en-US" sz="3200" dirty="0"/>
                    </a:p>
                  </a:txBody>
                  <a:tcPr anchor="ctr"/>
                </a:tc>
              </a:tr>
            </a:tbl>
          </a:graphicData>
        </a:graphic>
      </p:graphicFrame>
      <p:sp>
        <p:nvSpPr>
          <p:cNvPr id="302" name="TextBox 301"/>
          <p:cNvSpPr txBox="1"/>
          <p:nvPr/>
        </p:nvSpPr>
        <p:spPr>
          <a:xfrm>
            <a:off x="44586" y="381000"/>
            <a:ext cx="9099414" cy="584775"/>
          </a:xfrm>
          <a:prstGeom prst="rect">
            <a:avLst/>
          </a:prstGeom>
          <a:noFill/>
        </p:spPr>
        <p:txBody>
          <a:bodyPr wrap="none" rtlCol="0">
            <a:spAutoFit/>
          </a:bodyPr>
          <a:lstStyle/>
          <a:p>
            <a:pPr algn="ctr"/>
            <a:r>
              <a:rPr lang="en-US" sz="3200" b="1" dirty="0" smtClean="0">
                <a:solidFill>
                  <a:srgbClr val="FFC000"/>
                </a:solidFill>
              </a:rPr>
              <a:t>Table – 1:   Clinical Presentations of patients (N=172)</a:t>
            </a:r>
            <a:endParaRPr lang="en-US" sz="3200" b="1" dirty="0">
              <a:solidFill>
                <a:srgbClr val="FFC000"/>
              </a:solidFill>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graphicFrame>
        <p:nvGraphicFramePr>
          <p:cNvPr id="603" name="Table 602"/>
          <p:cNvGraphicFramePr>
            <a:graphicFrameLocks noGrp="1"/>
          </p:cNvGraphicFramePr>
          <p:nvPr/>
        </p:nvGraphicFramePr>
        <p:xfrm>
          <a:off x="0" y="1219199"/>
          <a:ext cx="9144000" cy="5852160"/>
        </p:xfrm>
        <a:graphic>
          <a:graphicData uri="http://schemas.openxmlformats.org/drawingml/2006/table">
            <a:tbl>
              <a:tblPr firstRow="1" bandRow="1">
                <a:tableStyleId>{5C22544A-7EE6-4342-B048-85BDC9FD1C3A}</a:tableStyleId>
              </a:tblPr>
              <a:tblGrid>
                <a:gridCol w="1828800"/>
                <a:gridCol w="1828800"/>
                <a:gridCol w="1828800"/>
                <a:gridCol w="1828800"/>
                <a:gridCol w="1828800"/>
              </a:tblGrid>
              <a:tr h="430653">
                <a:tc rowSpan="2">
                  <a:txBody>
                    <a:bodyPr/>
                    <a:lstStyle/>
                    <a:p>
                      <a:r>
                        <a:rPr lang="en-US" sz="2400" dirty="0" smtClean="0"/>
                        <a:t>Age</a:t>
                      </a:r>
                      <a:endParaRPr lang="en-US" sz="2400" dirty="0"/>
                    </a:p>
                  </a:txBody>
                  <a:tcPr>
                    <a:solidFill>
                      <a:schemeClr val="tx2">
                        <a:lumMod val="40000"/>
                        <a:lumOff val="60000"/>
                      </a:schemeClr>
                    </a:solidFill>
                  </a:tcPr>
                </a:tc>
                <a:tc gridSpan="2">
                  <a:txBody>
                    <a:bodyPr/>
                    <a:lstStyle/>
                    <a:p>
                      <a:r>
                        <a:rPr lang="en-US" sz="2400" dirty="0" smtClean="0"/>
                        <a:t>Frequency</a:t>
                      </a:r>
                      <a:endParaRPr lang="en-US" sz="2400" dirty="0"/>
                    </a:p>
                  </a:txBody>
                  <a:tcPr>
                    <a:lnB w="12700" cap="flat" cmpd="sng" algn="ctr">
                      <a:solidFill>
                        <a:schemeClr val="tx1"/>
                      </a:solidFill>
                      <a:prstDash val="solid"/>
                      <a:round/>
                      <a:headEnd type="none" w="med" len="med"/>
                      <a:tailEnd type="none" w="med" len="med"/>
                    </a:lnB>
                    <a:solidFill>
                      <a:schemeClr val="tx2">
                        <a:lumMod val="40000"/>
                        <a:lumOff val="60000"/>
                      </a:schemeClr>
                    </a:solidFill>
                  </a:tcPr>
                </a:tc>
                <a:tc hMerge="1">
                  <a:txBody>
                    <a:bodyPr/>
                    <a:lstStyle/>
                    <a:p>
                      <a:endParaRPr lang="en-US"/>
                    </a:p>
                  </a:txBody>
                  <a:tcPr>
                    <a:lnB w="12700" cap="flat" cmpd="sng" algn="ctr">
                      <a:solidFill>
                        <a:schemeClr val="tx1"/>
                      </a:solidFill>
                      <a:prstDash val="solid"/>
                      <a:round/>
                      <a:headEnd type="none" w="med" len="med"/>
                      <a:tailEnd type="none" w="med" len="med"/>
                    </a:lnB>
                  </a:tcPr>
                </a:tc>
                <a:tc gridSpan="2">
                  <a:txBody>
                    <a:bodyPr/>
                    <a:lstStyle/>
                    <a:p>
                      <a:r>
                        <a:rPr lang="en-US" sz="2400" dirty="0" smtClean="0"/>
                        <a:t>%age</a:t>
                      </a:r>
                      <a:endParaRPr lang="en-US" sz="2400" dirty="0"/>
                    </a:p>
                  </a:txBody>
                  <a:tcPr>
                    <a:lnB w="12700" cap="flat" cmpd="sng" algn="ctr">
                      <a:solidFill>
                        <a:schemeClr val="tx1"/>
                      </a:solidFill>
                      <a:prstDash val="solid"/>
                      <a:round/>
                      <a:headEnd type="none" w="med" len="med"/>
                      <a:tailEnd type="none" w="med" len="med"/>
                    </a:lnB>
                    <a:solidFill>
                      <a:schemeClr val="tx2">
                        <a:lumMod val="40000"/>
                        <a:lumOff val="60000"/>
                      </a:schemeClr>
                    </a:solidFill>
                  </a:tcPr>
                </a:tc>
                <a:tc hMerge="1">
                  <a:txBody>
                    <a:bodyPr/>
                    <a:lstStyle/>
                    <a:p>
                      <a:endParaRPr lang="en-US" dirty="0"/>
                    </a:p>
                  </a:txBody>
                  <a:tcPr>
                    <a:lnB w="12700" cap="flat" cmpd="sng" algn="ctr">
                      <a:solidFill>
                        <a:schemeClr val="tx1"/>
                      </a:solidFill>
                      <a:prstDash val="solid"/>
                      <a:round/>
                      <a:headEnd type="none" w="med" len="med"/>
                      <a:tailEnd type="none" w="med" len="med"/>
                    </a:lnB>
                  </a:tcPr>
                </a:tc>
              </a:tr>
              <a:tr h="430653">
                <a:tc vMerge="1">
                  <a:txBody>
                    <a:bodyPr/>
                    <a:lstStyle/>
                    <a:p>
                      <a:endParaRPr lang="en-US"/>
                    </a:p>
                  </a:txBody>
                  <a:tcPr/>
                </a:tc>
                <a:tc>
                  <a:txBody>
                    <a:bodyPr/>
                    <a:lstStyle/>
                    <a:p>
                      <a:r>
                        <a:rPr lang="en-US" sz="2400" dirty="0" smtClean="0">
                          <a:solidFill>
                            <a:schemeClr val="bg1"/>
                          </a:solidFill>
                        </a:rPr>
                        <a:t>Male</a:t>
                      </a:r>
                      <a:endParaRPr lang="en-US" sz="2400" dirty="0">
                        <a:solidFill>
                          <a:schemeClr val="bg1"/>
                        </a:solidFill>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r>
                        <a:rPr lang="en-US" sz="2400" dirty="0" smtClean="0">
                          <a:solidFill>
                            <a:schemeClr val="bg1"/>
                          </a:solidFill>
                        </a:rPr>
                        <a:t>Female</a:t>
                      </a:r>
                      <a:endParaRPr lang="en-US" sz="2400" dirty="0">
                        <a:solidFill>
                          <a:schemeClr val="bg1"/>
                        </a:solidFill>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r>
                        <a:rPr lang="en-US" sz="2400" dirty="0" smtClean="0">
                          <a:solidFill>
                            <a:schemeClr val="bg1"/>
                          </a:solidFill>
                        </a:rPr>
                        <a:t>Male</a:t>
                      </a:r>
                      <a:endParaRPr lang="en-US" sz="2400" dirty="0">
                        <a:solidFill>
                          <a:schemeClr val="bg1"/>
                        </a:solidFill>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r>
                        <a:rPr lang="en-US" sz="2400" dirty="0" smtClean="0">
                          <a:solidFill>
                            <a:schemeClr val="bg1"/>
                          </a:solidFill>
                        </a:rPr>
                        <a:t>Female</a:t>
                      </a:r>
                      <a:endParaRPr lang="en-US" sz="2400" dirty="0">
                        <a:solidFill>
                          <a:schemeClr val="bg1"/>
                        </a:solidFill>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r>
              <a:tr h="822960">
                <a:tc>
                  <a:txBody>
                    <a:bodyPr/>
                    <a:lstStyle/>
                    <a:p>
                      <a:r>
                        <a:rPr lang="en-US" sz="2400" dirty="0" smtClean="0"/>
                        <a:t>11-20 y</a:t>
                      </a:r>
                      <a:endParaRPr lang="en-US" sz="2400" dirty="0"/>
                    </a:p>
                  </a:txBody>
                  <a:tcPr/>
                </a:tc>
                <a:tc>
                  <a:txBody>
                    <a:bodyPr/>
                    <a:lstStyle/>
                    <a:p>
                      <a:r>
                        <a:rPr lang="en-US" sz="2400" dirty="0" smtClean="0"/>
                        <a:t>28</a:t>
                      </a:r>
                      <a:endParaRPr lang="en-US" sz="2400"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400" dirty="0" smtClean="0"/>
                        <a:t>-</a:t>
                      </a:r>
                      <a:endParaRPr lang="en-US" sz="2400"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400" dirty="0" smtClean="0"/>
                        <a:t>16.2%</a:t>
                      </a:r>
                      <a:endParaRPr lang="en-US" sz="2400"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400" dirty="0" smtClean="0"/>
                        <a:t>-</a:t>
                      </a:r>
                      <a:endParaRPr lang="en-US" sz="2400"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822960">
                <a:tc>
                  <a:txBody>
                    <a:bodyPr/>
                    <a:lstStyle/>
                    <a:p>
                      <a:r>
                        <a:rPr lang="en-US" sz="2400" dirty="0" smtClean="0"/>
                        <a:t>21-30y</a:t>
                      </a:r>
                      <a:endParaRPr lang="en-US" sz="2400" dirty="0"/>
                    </a:p>
                  </a:txBody>
                  <a:tcPr/>
                </a:tc>
                <a:tc>
                  <a:txBody>
                    <a:bodyPr/>
                    <a:lstStyle/>
                    <a:p>
                      <a:r>
                        <a:rPr lang="en-US" sz="2400" dirty="0" smtClean="0"/>
                        <a:t>46</a:t>
                      </a:r>
                      <a:endParaRPr lang="en-US" sz="2400"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400" dirty="0" smtClean="0"/>
                        <a:t>4</a:t>
                      </a:r>
                      <a:endParaRPr lang="en-US" sz="2400"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400" dirty="0" smtClean="0"/>
                        <a:t>26.7%</a:t>
                      </a:r>
                      <a:endParaRPr lang="en-US" sz="2400"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400" dirty="0" smtClean="0"/>
                        <a:t>2.9%</a:t>
                      </a:r>
                      <a:endParaRPr lang="en-US" sz="2400"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822960">
                <a:tc>
                  <a:txBody>
                    <a:bodyPr/>
                    <a:lstStyle/>
                    <a:p>
                      <a:r>
                        <a:rPr lang="en-US" sz="2400" dirty="0" smtClean="0"/>
                        <a:t>31-40y</a:t>
                      </a:r>
                      <a:endParaRPr lang="en-US" sz="2400" dirty="0"/>
                    </a:p>
                  </a:txBody>
                  <a:tcPr/>
                </a:tc>
                <a:tc>
                  <a:txBody>
                    <a:bodyPr/>
                    <a:lstStyle/>
                    <a:p>
                      <a:r>
                        <a:rPr lang="en-US" sz="2400" dirty="0" smtClean="0"/>
                        <a:t>56</a:t>
                      </a:r>
                      <a:endParaRPr lang="en-US" sz="2400"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400" dirty="0" smtClean="0"/>
                        <a:t>8</a:t>
                      </a:r>
                      <a:endParaRPr lang="en-US" sz="2400"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400" dirty="0" smtClean="0"/>
                        <a:t>32.5%</a:t>
                      </a:r>
                      <a:endParaRPr lang="en-US" sz="2400"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400" dirty="0" smtClean="0"/>
                        <a:t>4.6%</a:t>
                      </a:r>
                      <a:endParaRPr lang="en-US" sz="2400"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822960">
                <a:tc>
                  <a:txBody>
                    <a:bodyPr/>
                    <a:lstStyle/>
                    <a:p>
                      <a:r>
                        <a:rPr lang="en-US" sz="2400" dirty="0" smtClean="0"/>
                        <a:t>41-50y</a:t>
                      </a:r>
                      <a:endParaRPr lang="en-US" sz="2400" dirty="0"/>
                    </a:p>
                  </a:txBody>
                  <a:tcPr/>
                </a:tc>
                <a:tc>
                  <a:txBody>
                    <a:bodyPr/>
                    <a:lstStyle/>
                    <a:p>
                      <a:r>
                        <a:rPr lang="en-US" sz="2400" dirty="0" smtClean="0"/>
                        <a:t>12</a:t>
                      </a:r>
                      <a:endParaRPr lang="en-US" sz="2400"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400" dirty="0" smtClean="0"/>
                        <a:t>6</a:t>
                      </a:r>
                      <a:endParaRPr lang="en-US" sz="2400"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400" dirty="0" smtClean="0"/>
                        <a:t>6.9%</a:t>
                      </a:r>
                      <a:endParaRPr lang="en-US" sz="2400"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400" dirty="0" smtClean="0"/>
                        <a:t>3.4%</a:t>
                      </a:r>
                      <a:endParaRPr lang="en-US" sz="2400"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822960">
                <a:tc>
                  <a:txBody>
                    <a:bodyPr/>
                    <a:lstStyle/>
                    <a:p>
                      <a:r>
                        <a:rPr lang="en-US" sz="2400" dirty="0" smtClean="0"/>
                        <a:t>51-60y</a:t>
                      </a:r>
                      <a:endParaRPr lang="en-US" sz="2400" dirty="0"/>
                    </a:p>
                  </a:txBody>
                  <a:tcPr/>
                </a:tc>
                <a:tc>
                  <a:txBody>
                    <a:bodyPr/>
                    <a:lstStyle/>
                    <a:p>
                      <a:r>
                        <a:rPr lang="en-US" sz="2400" dirty="0" smtClean="0"/>
                        <a:t>6</a:t>
                      </a:r>
                      <a:endParaRPr lang="en-US" sz="2400"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400" dirty="0" smtClean="0"/>
                        <a:t>6</a:t>
                      </a:r>
                      <a:endParaRPr lang="en-US" sz="2400"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400" dirty="0" smtClean="0"/>
                        <a:t>3.4%</a:t>
                      </a:r>
                      <a:endParaRPr lang="en-US" sz="2400"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400" dirty="0" smtClean="0"/>
                        <a:t>3.4%</a:t>
                      </a:r>
                      <a:endParaRPr lang="en-US" sz="2400"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822960">
                <a:tc>
                  <a:txBody>
                    <a:bodyPr/>
                    <a:lstStyle/>
                    <a:p>
                      <a:r>
                        <a:rPr lang="en-US" sz="2400" dirty="0" smtClean="0"/>
                        <a:t>Total=172</a:t>
                      </a:r>
                      <a:endParaRPr lang="en-US" sz="2400" dirty="0"/>
                    </a:p>
                  </a:txBody>
                  <a:tcPr/>
                </a:tc>
                <a:tc>
                  <a:txBody>
                    <a:bodyPr/>
                    <a:lstStyle/>
                    <a:p>
                      <a:r>
                        <a:rPr lang="en-US" sz="2400" dirty="0" smtClean="0"/>
                        <a:t>148</a:t>
                      </a:r>
                      <a:endParaRPr lang="en-US" sz="2400" dirty="0"/>
                    </a:p>
                  </a:txBody>
                  <a:tcPr>
                    <a:lnT w="12700" cap="flat" cmpd="sng" algn="ctr">
                      <a:solidFill>
                        <a:schemeClr val="tx1"/>
                      </a:solidFill>
                      <a:prstDash val="solid"/>
                      <a:round/>
                      <a:headEnd type="none" w="med" len="med"/>
                      <a:tailEnd type="none" w="med" len="med"/>
                    </a:lnT>
                  </a:tcPr>
                </a:tc>
                <a:tc>
                  <a:txBody>
                    <a:bodyPr/>
                    <a:lstStyle/>
                    <a:p>
                      <a:r>
                        <a:rPr lang="en-US" sz="2400" dirty="0" smtClean="0"/>
                        <a:t>24</a:t>
                      </a:r>
                      <a:endParaRPr lang="en-US" sz="2400" dirty="0"/>
                    </a:p>
                  </a:txBody>
                  <a:tcPr>
                    <a:lnT w="12700" cap="flat" cmpd="sng" algn="ctr">
                      <a:solidFill>
                        <a:schemeClr val="tx1"/>
                      </a:solidFill>
                      <a:prstDash val="solid"/>
                      <a:round/>
                      <a:headEnd type="none" w="med" len="med"/>
                      <a:tailEnd type="none" w="med" len="med"/>
                    </a:lnT>
                  </a:tcPr>
                </a:tc>
                <a:tc>
                  <a:txBody>
                    <a:bodyPr/>
                    <a:lstStyle/>
                    <a:p>
                      <a:r>
                        <a:rPr lang="en-US" sz="2400" dirty="0" smtClean="0"/>
                        <a:t>85.7%</a:t>
                      </a:r>
                      <a:endParaRPr lang="en-US" sz="2400" dirty="0"/>
                    </a:p>
                  </a:txBody>
                  <a:tcPr>
                    <a:lnT w="12700" cap="flat" cmpd="sng" algn="ctr">
                      <a:solidFill>
                        <a:schemeClr val="tx1"/>
                      </a:solidFill>
                      <a:prstDash val="solid"/>
                      <a:round/>
                      <a:headEnd type="none" w="med" len="med"/>
                      <a:tailEnd type="none" w="med" len="med"/>
                    </a:lnT>
                  </a:tcPr>
                </a:tc>
                <a:tc>
                  <a:txBody>
                    <a:bodyPr/>
                    <a:lstStyle/>
                    <a:p>
                      <a:r>
                        <a:rPr lang="en-US" sz="2400" dirty="0" smtClean="0"/>
                        <a:t>14.3%</a:t>
                      </a:r>
                      <a:endParaRPr lang="en-US" sz="2400" dirty="0"/>
                    </a:p>
                  </a:txBody>
                  <a:tcPr>
                    <a:lnT w="12700" cap="flat" cmpd="sng" algn="ctr">
                      <a:solidFill>
                        <a:schemeClr val="tx1"/>
                      </a:solidFill>
                      <a:prstDash val="solid"/>
                      <a:round/>
                      <a:headEnd type="none" w="med" len="med"/>
                      <a:tailEnd type="none" w="med" len="med"/>
                    </a:lnT>
                  </a:tcPr>
                </a:tc>
              </a:tr>
            </a:tbl>
          </a:graphicData>
        </a:graphic>
      </p:graphicFrame>
      <p:sp>
        <p:nvSpPr>
          <p:cNvPr id="605" name="TextBox 604"/>
          <p:cNvSpPr txBox="1"/>
          <p:nvPr/>
        </p:nvSpPr>
        <p:spPr>
          <a:xfrm>
            <a:off x="1828800" y="228600"/>
            <a:ext cx="5132030" cy="584775"/>
          </a:xfrm>
          <a:prstGeom prst="rect">
            <a:avLst/>
          </a:prstGeom>
          <a:noFill/>
        </p:spPr>
        <p:txBody>
          <a:bodyPr wrap="square" rtlCol="0">
            <a:spAutoFit/>
          </a:bodyPr>
          <a:lstStyle/>
          <a:p>
            <a:r>
              <a:rPr lang="en-US" sz="3200" dirty="0" smtClean="0">
                <a:solidFill>
                  <a:srgbClr val="FFC000"/>
                </a:solidFill>
              </a:rPr>
              <a:t>Table – 2:    Age Distribution</a:t>
            </a:r>
            <a:endParaRPr lang="en-US" sz="3200" dirty="0">
              <a:solidFill>
                <a:srgbClr val="FFC000"/>
              </a:solidFill>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graphicFrame>
        <p:nvGraphicFramePr>
          <p:cNvPr id="394" name="Table 393"/>
          <p:cNvGraphicFramePr>
            <a:graphicFrameLocks noGrp="1"/>
          </p:cNvGraphicFramePr>
          <p:nvPr/>
        </p:nvGraphicFramePr>
        <p:xfrm>
          <a:off x="0" y="1752600"/>
          <a:ext cx="9144000" cy="5029200"/>
        </p:xfrm>
        <a:graphic>
          <a:graphicData uri="http://schemas.openxmlformats.org/drawingml/2006/table">
            <a:tbl>
              <a:tblPr firstRow="1" bandRow="1">
                <a:tableStyleId>{5C22544A-7EE6-4342-B048-85BDC9FD1C3A}</a:tableStyleId>
              </a:tblPr>
              <a:tblGrid>
                <a:gridCol w="5638800"/>
                <a:gridCol w="1752600"/>
                <a:gridCol w="1752600"/>
              </a:tblGrid>
              <a:tr h="1005840">
                <a:tc>
                  <a:txBody>
                    <a:bodyPr/>
                    <a:lstStyle/>
                    <a:p>
                      <a:r>
                        <a:rPr lang="en-US" sz="2400" dirty="0" smtClean="0"/>
                        <a:t>Procedure</a:t>
                      </a:r>
                      <a:endParaRPr lang="en-US" sz="2400" dirty="0"/>
                    </a:p>
                  </a:txBody>
                  <a:tcPr/>
                </a:tc>
                <a:tc>
                  <a:txBody>
                    <a:bodyPr/>
                    <a:lstStyle/>
                    <a:p>
                      <a:r>
                        <a:rPr lang="en-US" sz="2400" dirty="0" smtClean="0"/>
                        <a:t>Frequency</a:t>
                      </a:r>
                      <a:endParaRPr lang="en-US" sz="2400" dirty="0"/>
                    </a:p>
                  </a:txBody>
                  <a:tcPr/>
                </a:tc>
                <a:tc>
                  <a:txBody>
                    <a:bodyPr/>
                    <a:lstStyle/>
                    <a:p>
                      <a:r>
                        <a:rPr lang="en-US" sz="2400" dirty="0" smtClean="0"/>
                        <a:t>%age</a:t>
                      </a:r>
                      <a:endParaRPr lang="en-US" sz="2400" dirty="0"/>
                    </a:p>
                  </a:txBody>
                  <a:tcPr/>
                </a:tc>
              </a:tr>
              <a:tr h="1005840">
                <a:tc>
                  <a:txBody>
                    <a:bodyPr/>
                    <a:lstStyle/>
                    <a:p>
                      <a:r>
                        <a:rPr lang="en-US" sz="2400" dirty="0" err="1" smtClean="0"/>
                        <a:t>Flstulectomy</a:t>
                      </a:r>
                      <a:endParaRPr lang="en-US" sz="2400" dirty="0"/>
                    </a:p>
                  </a:txBody>
                  <a:tcPr/>
                </a:tc>
                <a:tc>
                  <a:txBody>
                    <a:bodyPr/>
                    <a:lstStyle/>
                    <a:p>
                      <a:r>
                        <a:rPr lang="en-US" sz="2400" dirty="0" smtClean="0"/>
                        <a:t>112</a:t>
                      </a:r>
                      <a:endParaRPr lang="en-US" sz="2400" dirty="0"/>
                    </a:p>
                  </a:txBody>
                  <a:tcPr/>
                </a:tc>
                <a:tc>
                  <a:txBody>
                    <a:bodyPr/>
                    <a:lstStyle/>
                    <a:p>
                      <a:r>
                        <a:rPr lang="en-US" sz="2400" dirty="0" smtClean="0"/>
                        <a:t>65%</a:t>
                      </a:r>
                      <a:endParaRPr lang="en-US" sz="2400" dirty="0"/>
                    </a:p>
                  </a:txBody>
                  <a:tcPr/>
                </a:tc>
              </a:tr>
              <a:tr h="1005840">
                <a:tc>
                  <a:txBody>
                    <a:bodyPr/>
                    <a:lstStyle/>
                    <a:p>
                      <a:r>
                        <a:rPr lang="en-US" sz="2400" dirty="0" err="1" smtClean="0"/>
                        <a:t>Flstulotomy</a:t>
                      </a:r>
                      <a:endParaRPr lang="en-US" sz="2400" dirty="0"/>
                    </a:p>
                  </a:txBody>
                  <a:tcPr/>
                </a:tc>
                <a:tc>
                  <a:txBody>
                    <a:bodyPr/>
                    <a:lstStyle/>
                    <a:p>
                      <a:r>
                        <a:rPr lang="en-US" sz="2400" dirty="0" smtClean="0"/>
                        <a:t>38</a:t>
                      </a:r>
                      <a:endParaRPr lang="en-US" sz="2400" dirty="0"/>
                    </a:p>
                  </a:txBody>
                  <a:tcPr/>
                </a:tc>
                <a:tc>
                  <a:txBody>
                    <a:bodyPr/>
                    <a:lstStyle/>
                    <a:p>
                      <a:r>
                        <a:rPr lang="en-US" sz="2400" dirty="0" smtClean="0"/>
                        <a:t>22%</a:t>
                      </a:r>
                      <a:endParaRPr lang="en-US" sz="2400" dirty="0"/>
                    </a:p>
                  </a:txBody>
                  <a:tcPr/>
                </a:tc>
              </a:tr>
              <a:tr h="1005840">
                <a:tc>
                  <a:txBody>
                    <a:bodyPr/>
                    <a:lstStyle/>
                    <a:p>
                      <a:r>
                        <a:rPr lang="en-US" sz="2400" dirty="0" err="1" smtClean="0"/>
                        <a:t>Fistulectomy</a:t>
                      </a:r>
                      <a:r>
                        <a:rPr lang="en-US" sz="2400" dirty="0" smtClean="0"/>
                        <a:t> + </a:t>
                      </a:r>
                      <a:r>
                        <a:rPr lang="en-US" sz="2400" dirty="0" err="1" smtClean="0"/>
                        <a:t>Haemorrhoidectomy</a:t>
                      </a:r>
                      <a:endParaRPr lang="en-US" sz="2400" dirty="0"/>
                    </a:p>
                  </a:txBody>
                  <a:tcPr/>
                </a:tc>
                <a:tc>
                  <a:txBody>
                    <a:bodyPr/>
                    <a:lstStyle/>
                    <a:p>
                      <a:r>
                        <a:rPr lang="en-US" sz="2400" dirty="0" smtClean="0"/>
                        <a:t>16</a:t>
                      </a:r>
                      <a:endParaRPr lang="en-US" sz="2400" dirty="0"/>
                    </a:p>
                  </a:txBody>
                  <a:tcPr/>
                </a:tc>
                <a:tc>
                  <a:txBody>
                    <a:bodyPr/>
                    <a:lstStyle/>
                    <a:p>
                      <a:r>
                        <a:rPr lang="en-US" sz="2400" dirty="0" smtClean="0"/>
                        <a:t>9.3%</a:t>
                      </a:r>
                      <a:endParaRPr lang="en-US" sz="2400" dirty="0"/>
                    </a:p>
                  </a:txBody>
                  <a:tcPr/>
                </a:tc>
              </a:tr>
              <a:tr h="1005840">
                <a:tc>
                  <a:txBody>
                    <a:bodyPr/>
                    <a:lstStyle/>
                    <a:p>
                      <a:r>
                        <a:rPr lang="en-US" sz="2400" dirty="0" err="1" smtClean="0"/>
                        <a:t>Fistulectomy</a:t>
                      </a:r>
                      <a:r>
                        <a:rPr lang="en-US" sz="2400" dirty="0" smtClean="0"/>
                        <a:t> + </a:t>
                      </a:r>
                      <a:r>
                        <a:rPr lang="en-US" sz="2400" dirty="0" err="1" smtClean="0"/>
                        <a:t>Fissurectomy</a:t>
                      </a:r>
                      <a:endParaRPr lang="en-US" sz="2400" dirty="0"/>
                    </a:p>
                  </a:txBody>
                  <a:tcPr/>
                </a:tc>
                <a:tc>
                  <a:txBody>
                    <a:bodyPr/>
                    <a:lstStyle/>
                    <a:p>
                      <a:r>
                        <a:rPr lang="en-US" sz="2400" dirty="0" smtClean="0"/>
                        <a:t>6</a:t>
                      </a:r>
                      <a:endParaRPr lang="en-US" sz="2400" dirty="0"/>
                    </a:p>
                  </a:txBody>
                  <a:tcPr/>
                </a:tc>
                <a:tc>
                  <a:txBody>
                    <a:bodyPr/>
                    <a:lstStyle/>
                    <a:p>
                      <a:r>
                        <a:rPr lang="en-US" sz="2400" dirty="0" smtClean="0"/>
                        <a:t>3.4%</a:t>
                      </a:r>
                      <a:endParaRPr lang="en-US" sz="2400" dirty="0"/>
                    </a:p>
                  </a:txBody>
                  <a:tcPr/>
                </a:tc>
              </a:tr>
            </a:tbl>
          </a:graphicData>
        </a:graphic>
      </p:graphicFrame>
      <p:sp>
        <p:nvSpPr>
          <p:cNvPr id="395" name="TextBox 394"/>
          <p:cNvSpPr txBox="1"/>
          <p:nvPr/>
        </p:nvSpPr>
        <p:spPr>
          <a:xfrm>
            <a:off x="2362200" y="533400"/>
            <a:ext cx="4724400" cy="707886"/>
          </a:xfrm>
          <a:prstGeom prst="rect">
            <a:avLst/>
          </a:prstGeom>
          <a:noFill/>
        </p:spPr>
        <p:txBody>
          <a:bodyPr wrap="square" rtlCol="0">
            <a:spAutoFit/>
          </a:bodyPr>
          <a:lstStyle/>
          <a:p>
            <a:r>
              <a:rPr lang="en-US" sz="4000" b="1" dirty="0" smtClean="0">
                <a:solidFill>
                  <a:srgbClr val="FFC000"/>
                </a:solidFill>
              </a:rPr>
              <a:t>Table – 3 : N=172</a:t>
            </a:r>
            <a:endParaRPr lang="en-US" sz="4000" b="1" dirty="0">
              <a:solidFill>
                <a:srgbClr val="FFC000"/>
              </a:solidFill>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graphicFrame>
        <p:nvGraphicFramePr>
          <p:cNvPr id="263" name="Table 262"/>
          <p:cNvGraphicFramePr>
            <a:graphicFrameLocks noGrp="1"/>
          </p:cNvGraphicFramePr>
          <p:nvPr/>
        </p:nvGraphicFramePr>
        <p:xfrm>
          <a:off x="0" y="1097280"/>
          <a:ext cx="9144000" cy="5760720"/>
        </p:xfrm>
        <a:graphic>
          <a:graphicData uri="http://schemas.openxmlformats.org/drawingml/2006/table">
            <a:tbl>
              <a:tblPr firstRow="1" bandRow="1">
                <a:tableStyleId>{5C22544A-7EE6-4342-B048-85BDC9FD1C3A}</a:tableStyleId>
              </a:tblPr>
              <a:tblGrid>
                <a:gridCol w="5029200"/>
                <a:gridCol w="1828800"/>
                <a:gridCol w="2286000"/>
              </a:tblGrid>
              <a:tr h="822960">
                <a:tc>
                  <a:txBody>
                    <a:bodyPr/>
                    <a:lstStyle/>
                    <a:p>
                      <a:r>
                        <a:rPr lang="en-US" sz="2400" dirty="0" smtClean="0"/>
                        <a:t>Complications</a:t>
                      </a:r>
                      <a:endParaRPr lang="en-US" sz="2400" dirty="0"/>
                    </a:p>
                  </a:txBody>
                  <a:tcPr/>
                </a:tc>
                <a:tc>
                  <a:txBody>
                    <a:bodyPr/>
                    <a:lstStyle/>
                    <a:p>
                      <a:r>
                        <a:rPr lang="en-US" sz="2400" dirty="0" smtClean="0"/>
                        <a:t>Frequency</a:t>
                      </a:r>
                      <a:endParaRPr lang="en-US" sz="2400" dirty="0"/>
                    </a:p>
                  </a:txBody>
                  <a:tcPr/>
                </a:tc>
                <a:tc>
                  <a:txBody>
                    <a:bodyPr/>
                    <a:lstStyle/>
                    <a:p>
                      <a:r>
                        <a:rPr lang="en-US" sz="2400" dirty="0" smtClean="0"/>
                        <a:t>%age</a:t>
                      </a:r>
                      <a:endParaRPr lang="en-US" sz="2400" dirty="0"/>
                    </a:p>
                  </a:txBody>
                  <a:tcPr/>
                </a:tc>
              </a:tr>
              <a:tr h="822960">
                <a:tc>
                  <a:txBody>
                    <a:bodyPr/>
                    <a:lstStyle/>
                    <a:p>
                      <a:r>
                        <a:rPr lang="en-US" sz="2400" dirty="0" smtClean="0"/>
                        <a:t>Post spinal</a:t>
                      </a:r>
                      <a:r>
                        <a:rPr lang="en-US" sz="2400" baseline="0" dirty="0" smtClean="0"/>
                        <a:t> headache</a:t>
                      </a:r>
                      <a:endParaRPr lang="en-US" sz="2400" dirty="0"/>
                    </a:p>
                  </a:txBody>
                  <a:tcPr/>
                </a:tc>
                <a:tc>
                  <a:txBody>
                    <a:bodyPr/>
                    <a:lstStyle/>
                    <a:p>
                      <a:r>
                        <a:rPr lang="en-US" sz="2400" dirty="0" smtClean="0"/>
                        <a:t>24</a:t>
                      </a:r>
                      <a:endParaRPr lang="en-US" sz="2400" dirty="0"/>
                    </a:p>
                  </a:txBody>
                  <a:tcPr/>
                </a:tc>
                <a:tc>
                  <a:txBody>
                    <a:bodyPr/>
                    <a:lstStyle/>
                    <a:p>
                      <a:r>
                        <a:rPr lang="en-US" sz="2400" dirty="0" smtClean="0"/>
                        <a:t>13.9%</a:t>
                      </a:r>
                      <a:endParaRPr lang="en-US" sz="2400" dirty="0"/>
                    </a:p>
                  </a:txBody>
                  <a:tcPr/>
                </a:tc>
              </a:tr>
              <a:tr h="822960">
                <a:tc>
                  <a:txBody>
                    <a:bodyPr/>
                    <a:lstStyle/>
                    <a:p>
                      <a:r>
                        <a:rPr lang="en-US" sz="2400" dirty="0" smtClean="0"/>
                        <a:t>Retention</a:t>
                      </a:r>
                      <a:r>
                        <a:rPr lang="en-US" sz="2400" baseline="0" dirty="0" smtClean="0"/>
                        <a:t> of urine</a:t>
                      </a:r>
                      <a:endParaRPr lang="en-US" sz="2400" dirty="0"/>
                    </a:p>
                  </a:txBody>
                  <a:tcPr/>
                </a:tc>
                <a:tc>
                  <a:txBody>
                    <a:bodyPr/>
                    <a:lstStyle/>
                    <a:p>
                      <a:r>
                        <a:rPr lang="en-US" sz="2400" dirty="0" smtClean="0"/>
                        <a:t>20</a:t>
                      </a:r>
                      <a:endParaRPr lang="en-US" sz="2400" dirty="0"/>
                    </a:p>
                  </a:txBody>
                  <a:tcPr/>
                </a:tc>
                <a:tc>
                  <a:txBody>
                    <a:bodyPr/>
                    <a:lstStyle/>
                    <a:p>
                      <a:r>
                        <a:rPr lang="en-US" sz="2400" dirty="0" smtClean="0"/>
                        <a:t>11.6%</a:t>
                      </a:r>
                      <a:endParaRPr lang="en-US" sz="2400" dirty="0"/>
                    </a:p>
                  </a:txBody>
                  <a:tcPr/>
                </a:tc>
              </a:tr>
              <a:tr h="822960">
                <a:tc>
                  <a:txBody>
                    <a:bodyPr/>
                    <a:lstStyle/>
                    <a:p>
                      <a:r>
                        <a:rPr lang="en-US" sz="2400" dirty="0" smtClean="0"/>
                        <a:t>Wound infection</a:t>
                      </a:r>
                      <a:endParaRPr lang="en-US" sz="2400" dirty="0"/>
                    </a:p>
                  </a:txBody>
                  <a:tcPr/>
                </a:tc>
                <a:tc>
                  <a:txBody>
                    <a:bodyPr/>
                    <a:lstStyle/>
                    <a:p>
                      <a:r>
                        <a:rPr lang="en-US" sz="2400" dirty="0" smtClean="0"/>
                        <a:t>16</a:t>
                      </a:r>
                      <a:endParaRPr lang="en-US" sz="2400" dirty="0"/>
                    </a:p>
                  </a:txBody>
                  <a:tcPr/>
                </a:tc>
                <a:tc>
                  <a:txBody>
                    <a:bodyPr/>
                    <a:lstStyle/>
                    <a:p>
                      <a:r>
                        <a:rPr lang="en-US" sz="2400" dirty="0" smtClean="0"/>
                        <a:t>9.3 %</a:t>
                      </a:r>
                      <a:endParaRPr lang="en-US" sz="2400" dirty="0"/>
                    </a:p>
                  </a:txBody>
                  <a:tcPr/>
                </a:tc>
              </a:tr>
              <a:tr h="822960">
                <a:tc>
                  <a:txBody>
                    <a:bodyPr/>
                    <a:lstStyle/>
                    <a:p>
                      <a:r>
                        <a:rPr lang="en-US" sz="2400" dirty="0" smtClean="0"/>
                        <a:t>Recurrence of fistula</a:t>
                      </a:r>
                      <a:endParaRPr lang="en-US" sz="2400" dirty="0"/>
                    </a:p>
                  </a:txBody>
                  <a:tcPr/>
                </a:tc>
                <a:tc>
                  <a:txBody>
                    <a:bodyPr/>
                    <a:lstStyle/>
                    <a:p>
                      <a:r>
                        <a:rPr lang="en-US" sz="2400" dirty="0" smtClean="0"/>
                        <a:t>06</a:t>
                      </a:r>
                      <a:endParaRPr lang="en-US" sz="2400" dirty="0"/>
                    </a:p>
                  </a:txBody>
                  <a:tcPr/>
                </a:tc>
                <a:tc>
                  <a:txBody>
                    <a:bodyPr/>
                    <a:lstStyle/>
                    <a:p>
                      <a:r>
                        <a:rPr lang="en-US" sz="2400" dirty="0" smtClean="0"/>
                        <a:t>3.4%</a:t>
                      </a:r>
                      <a:endParaRPr lang="en-US" sz="2400" dirty="0"/>
                    </a:p>
                  </a:txBody>
                  <a:tcPr/>
                </a:tc>
              </a:tr>
              <a:tr h="822960">
                <a:tc>
                  <a:txBody>
                    <a:bodyPr/>
                    <a:lstStyle/>
                    <a:p>
                      <a:r>
                        <a:rPr lang="en-US" sz="2400" dirty="0" smtClean="0"/>
                        <a:t>Anal </a:t>
                      </a:r>
                      <a:r>
                        <a:rPr lang="en-US" sz="2400" dirty="0" err="1" smtClean="0"/>
                        <a:t>stenosis</a:t>
                      </a:r>
                      <a:endParaRPr lang="en-US" sz="2400" dirty="0"/>
                    </a:p>
                  </a:txBody>
                  <a:tcPr/>
                </a:tc>
                <a:tc>
                  <a:txBody>
                    <a:bodyPr/>
                    <a:lstStyle/>
                    <a:p>
                      <a:r>
                        <a:rPr lang="en-US" sz="2400" dirty="0" smtClean="0"/>
                        <a:t>04</a:t>
                      </a:r>
                      <a:endParaRPr lang="en-US" sz="2400" dirty="0"/>
                    </a:p>
                  </a:txBody>
                  <a:tcPr/>
                </a:tc>
                <a:tc>
                  <a:txBody>
                    <a:bodyPr/>
                    <a:lstStyle/>
                    <a:p>
                      <a:r>
                        <a:rPr lang="en-US" sz="2400" dirty="0" smtClean="0"/>
                        <a:t>2.1%</a:t>
                      </a:r>
                      <a:endParaRPr lang="en-US" sz="2400" dirty="0"/>
                    </a:p>
                  </a:txBody>
                  <a:tcPr/>
                </a:tc>
              </a:tr>
              <a:tr h="822960">
                <a:tc>
                  <a:txBody>
                    <a:bodyPr/>
                    <a:lstStyle/>
                    <a:p>
                      <a:r>
                        <a:rPr lang="en-US" sz="2400" dirty="0" smtClean="0"/>
                        <a:t>Hyper </a:t>
                      </a:r>
                      <a:r>
                        <a:rPr lang="en-US" sz="2400" dirty="0" err="1" smtClean="0"/>
                        <a:t>trophic</a:t>
                      </a:r>
                      <a:r>
                        <a:rPr lang="en-US" sz="2400" dirty="0" smtClean="0"/>
                        <a:t> scar</a:t>
                      </a:r>
                      <a:endParaRPr lang="en-US" sz="2400" dirty="0"/>
                    </a:p>
                  </a:txBody>
                  <a:tcPr/>
                </a:tc>
                <a:tc>
                  <a:txBody>
                    <a:bodyPr/>
                    <a:lstStyle/>
                    <a:p>
                      <a:r>
                        <a:rPr lang="en-US" sz="2400" dirty="0" smtClean="0"/>
                        <a:t>02</a:t>
                      </a:r>
                      <a:endParaRPr lang="en-US" sz="2400" dirty="0"/>
                    </a:p>
                  </a:txBody>
                  <a:tcPr/>
                </a:tc>
                <a:tc>
                  <a:txBody>
                    <a:bodyPr/>
                    <a:lstStyle/>
                    <a:p>
                      <a:r>
                        <a:rPr lang="en-US" sz="2400" dirty="0" smtClean="0"/>
                        <a:t>1.1%</a:t>
                      </a:r>
                      <a:endParaRPr lang="en-US" sz="2400" dirty="0"/>
                    </a:p>
                  </a:txBody>
                  <a:tcPr/>
                </a:tc>
              </a:tr>
            </a:tbl>
          </a:graphicData>
        </a:graphic>
      </p:graphicFrame>
      <p:sp>
        <p:nvSpPr>
          <p:cNvPr id="264" name="TextBox 263"/>
          <p:cNvSpPr txBox="1"/>
          <p:nvPr/>
        </p:nvSpPr>
        <p:spPr>
          <a:xfrm>
            <a:off x="914400" y="457200"/>
            <a:ext cx="7924800" cy="523220"/>
          </a:xfrm>
          <a:prstGeom prst="rect">
            <a:avLst/>
          </a:prstGeom>
          <a:noFill/>
        </p:spPr>
        <p:txBody>
          <a:bodyPr wrap="square" rtlCol="0">
            <a:spAutoFit/>
          </a:bodyPr>
          <a:lstStyle/>
          <a:p>
            <a:r>
              <a:rPr lang="en-US" sz="2800" b="1" dirty="0" smtClean="0">
                <a:solidFill>
                  <a:srgbClr val="FFC000"/>
                </a:solidFill>
              </a:rPr>
              <a:t>Table IV : Post Operative Complications  (N=172)</a:t>
            </a:r>
            <a:endParaRPr lang="en-US" sz="2800" b="1" dirty="0">
              <a:solidFill>
                <a:srgbClr val="FFC000"/>
              </a:solidFill>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C000"/>
                </a:solidFill>
              </a:rPr>
              <a:t>Discussion</a:t>
            </a:r>
            <a:endParaRPr lang="en-US" dirty="0">
              <a:solidFill>
                <a:srgbClr val="FFC000"/>
              </a:solidFill>
            </a:endParaRPr>
          </a:p>
        </p:txBody>
      </p:sp>
      <p:sp>
        <p:nvSpPr>
          <p:cNvPr id="3" name="Content Placeholder 2"/>
          <p:cNvSpPr>
            <a:spLocks noGrp="1"/>
          </p:cNvSpPr>
          <p:nvPr>
            <p:ph idx="1"/>
          </p:nvPr>
        </p:nvSpPr>
        <p:spPr/>
        <p:txBody>
          <a:bodyPr>
            <a:normAutofit fontScale="25000" lnSpcReduction="20000"/>
          </a:bodyPr>
          <a:lstStyle/>
          <a:p>
            <a:r>
              <a:rPr lang="en-US" sz="9600" dirty="0" smtClean="0">
                <a:solidFill>
                  <a:schemeClr val="bg1"/>
                </a:solidFill>
              </a:rPr>
              <a:t>The fistula-in-</a:t>
            </a:r>
            <a:r>
              <a:rPr lang="en-US" sz="9600" dirty="0" err="1" smtClean="0">
                <a:solidFill>
                  <a:schemeClr val="bg1"/>
                </a:solidFill>
              </a:rPr>
              <a:t>ano</a:t>
            </a:r>
            <a:r>
              <a:rPr lang="en-US" sz="9600" dirty="0" smtClean="0">
                <a:solidFill>
                  <a:schemeClr val="bg1"/>
                </a:solidFill>
              </a:rPr>
              <a:t> is a common </a:t>
            </a:r>
            <a:r>
              <a:rPr lang="en-US" sz="9600" dirty="0" err="1" smtClean="0">
                <a:solidFill>
                  <a:schemeClr val="bg1"/>
                </a:solidFill>
              </a:rPr>
              <a:t>perianal</a:t>
            </a:r>
            <a:r>
              <a:rPr lang="en-US" sz="9600" dirty="0" smtClean="0">
                <a:solidFill>
                  <a:schemeClr val="bg1"/>
                </a:solidFill>
              </a:rPr>
              <a:t> condition in surgical practice.</a:t>
            </a:r>
          </a:p>
          <a:p>
            <a:r>
              <a:rPr lang="en-US" sz="9600" dirty="0" err="1" smtClean="0">
                <a:solidFill>
                  <a:schemeClr val="bg1"/>
                </a:solidFill>
              </a:rPr>
              <a:t>Talpur</a:t>
            </a:r>
            <a:r>
              <a:rPr lang="en-US" sz="9600" dirty="0" smtClean="0">
                <a:solidFill>
                  <a:schemeClr val="bg1"/>
                </a:solidFill>
              </a:rPr>
              <a:t> K.A have described the average age of presentation 37.2 years, with maximum incidence in 3rd, 4th and 5th decade. </a:t>
            </a:r>
          </a:p>
          <a:p>
            <a:r>
              <a:rPr lang="en-US" sz="9600" dirty="0" smtClean="0">
                <a:solidFill>
                  <a:schemeClr val="bg1"/>
                </a:solidFill>
              </a:rPr>
              <a:t>Hill in his series of 626 patients also noted highest incidence in 4</a:t>
            </a:r>
            <a:r>
              <a:rPr lang="en-US" sz="9600" baseline="30000" dirty="0" smtClean="0">
                <a:solidFill>
                  <a:schemeClr val="bg1"/>
                </a:solidFill>
              </a:rPr>
              <a:t>th</a:t>
            </a:r>
            <a:r>
              <a:rPr lang="en-US" sz="9600" dirty="0" smtClean="0">
                <a:solidFill>
                  <a:schemeClr val="bg1"/>
                </a:solidFill>
              </a:rPr>
              <a:t> , 5</a:t>
            </a:r>
            <a:r>
              <a:rPr lang="en-US" sz="9600" baseline="30000" dirty="0" smtClean="0">
                <a:solidFill>
                  <a:schemeClr val="bg1"/>
                </a:solidFill>
              </a:rPr>
              <a:t>th</a:t>
            </a:r>
            <a:r>
              <a:rPr lang="en-US" sz="9600" dirty="0" smtClean="0">
                <a:solidFill>
                  <a:schemeClr val="bg1"/>
                </a:solidFill>
              </a:rPr>
              <a:t> and 6</a:t>
            </a:r>
            <a:r>
              <a:rPr lang="en-US" sz="9600" baseline="30000" dirty="0" smtClean="0">
                <a:solidFill>
                  <a:schemeClr val="bg1"/>
                </a:solidFill>
              </a:rPr>
              <a:t>th</a:t>
            </a:r>
            <a:r>
              <a:rPr lang="en-US" sz="9600" dirty="0" smtClean="0">
                <a:solidFill>
                  <a:schemeClr val="bg1"/>
                </a:solidFill>
              </a:rPr>
              <a:t> decade of life. </a:t>
            </a:r>
          </a:p>
          <a:p>
            <a:r>
              <a:rPr lang="en-US" sz="9600" dirty="0" smtClean="0">
                <a:solidFill>
                  <a:schemeClr val="bg1"/>
                </a:solidFill>
              </a:rPr>
              <a:t>Present  study  incompatible   with   above   studies as   highest incidence(59.2%) was seen in 3rd and 4th decade of life.</a:t>
            </a:r>
          </a:p>
          <a:p>
            <a:r>
              <a:rPr lang="en-US" sz="9600" dirty="0" smtClean="0">
                <a:solidFill>
                  <a:schemeClr val="bg1"/>
                </a:solidFill>
              </a:rPr>
              <a:t>This study was based on low type fistula-in-</a:t>
            </a:r>
            <a:r>
              <a:rPr lang="en-US" sz="9600" dirty="0" err="1" smtClean="0">
                <a:solidFill>
                  <a:schemeClr val="bg1"/>
                </a:solidFill>
              </a:rPr>
              <a:t>ano</a:t>
            </a:r>
            <a:r>
              <a:rPr lang="en-US" sz="9600" dirty="0" smtClean="0">
                <a:solidFill>
                  <a:schemeClr val="bg1"/>
                </a:solidFill>
              </a:rPr>
              <a:t>. Majority of fistulas are simple in nature and may be assessed accurately during clinical examination by experienced </a:t>
            </a:r>
            <a:r>
              <a:rPr lang="en-US" sz="9600" dirty="0" err="1" smtClean="0">
                <a:solidFill>
                  <a:schemeClr val="bg1"/>
                </a:solidFill>
              </a:rPr>
              <a:t>coloproctologist</a:t>
            </a:r>
            <a:endParaRPr lang="en-US" sz="9600" dirty="0" smtClean="0">
              <a:solidFill>
                <a:schemeClr val="bg1"/>
              </a:solidFill>
            </a:endParaRPr>
          </a:p>
          <a:p>
            <a:r>
              <a:rPr lang="en-US" sz="9600" dirty="0" smtClean="0">
                <a:solidFill>
                  <a:schemeClr val="bg1"/>
                </a:solidFill>
              </a:rPr>
              <a:t>However normal anatomy, </a:t>
            </a:r>
            <a:r>
              <a:rPr lang="en-US" sz="9600" dirty="0" err="1" smtClean="0">
                <a:solidFill>
                  <a:schemeClr val="bg1"/>
                </a:solidFill>
              </a:rPr>
              <a:t>perianal</a:t>
            </a:r>
            <a:r>
              <a:rPr lang="en-US" sz="9600" dirty="0" smtClean="0">
                <a:solidFill>
                  <a:schemeClr val="bg1"/>
                </a:solidFill>
              </a:rPr>
              <a:t> fistula tract and sphincter defect are now a days better assessed by </a:t>
            </a:r>
            <a:r>
              <a:rPr lang="en-US" sz="9600" dirty="0" err="1" smtClean="0">
                <a:solidFill>
                  <a:schemeClr val="bg1"/>
                </a:solidFill>
              </a:rPr>
              <a:t>endosonography</a:t>
            </a:r>
            <a:r>
              <a:rPr lang="en-US" sz="9600" dirty="0" smtClean="0">
                <a:solidFill>
                  <a:schemeClr val="bg1"/>
                </a:solidFill>
              </a:rPr>
              <a:t> and MRI</a:t>
            </a:r>
          </a:p>
          <a:p>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C000"/>
                </a:solidFill>
              </a:rPr>
              <a:t>Discussion (Continued)</a:t>
            </a:r>
            <a:endParaRPr lang="en-US" dirty="0">
              <a:solidFill>
                <a:srgbClr val="FFC000"/>
              </a:solidFill>
            </a:endParaRPr>
          </a:p>
        </p:txBody>
      </p:sp>
      <p:sp>
        <p:nvSpPr>
          <p:cNvPr id="3" name="Content Placeholder 2"/>
          <p:cNvSpPr>
            <a:spLocks noGrp="1"/>
          </p:cNvSpPr>
          <p:nvPr>
            <p:ph idx="1"/>
          </p:nvPr>
        </p:nvSpPr>
        <p:spPr>
          <a:xfrm>
            <a:off x="457200" y="1600200"/>
            <a:ext cx="8229600" cy="5029200"/>
          </a:xfrm>
        </p:spPr>
        <p:txBody>
          <a:bodyPr>
            <a:normAutofit fontScale="25000" lnSpcReduction="20000"/>
          </a:bodyPr>
          <a:lstStyle/>
          <a:p>
            <a:r>
              <a:rPr lang="en-US" sz="9600" dirty="0" smtClean="0">
                <a:solidFill>
                  <a:schemeClr val="bg1"/>
                </a:solidFill>
              </a:rPr>
              <a:t>Dynamic contrast enhanced magnetic resonance (DCEMRI) have more sensitivity (97%) and specificity (100%) in detection of fistula.</a:t>
            </a:r>
          </a:p>
          <a:p>
            <a:r>
              <a:rPr lang="en-US" sz="9600" dirty="0" smtClean="0">
                <a:solidFill>
                  <a:schemeClr val="bg1"/>
                </a:solidFill>
              </a:rPr>
              <a:t>The majority of anal fistula are anatomical simple (low variety) and easy to treat but a significant number are of high variety and anatomically complex and difficult to treat.</a:t>
            </a:r>
          </a:p>
          <a:p>
            <a:r>
              <a:rPr lang="en-US" sz="9600" dirty="0" smtClean="0">
                <a:solidFill>
                  <a:schemeClr val="bg1"/>
                </a:solidFill>
              </a:rPr>
              <a:t>All low type fistula in this study were treated by </a:t>
            </a:r>
            <a:r>
              <a:rPr lang="en-US" sz="9600" dirty="0" err="1" smtClean="0">
                <a:solidFill>
                  <a:schemeClr val="bg1"/>
                </a:solidFill>
              </a:rPr>
              <a:t>fistulectomy</a:t>
            </a:r>
            <a:r>
              <a:rPr lang="en-US" sz="9600" dirty="0" smtClean="0">
                <a:solidFill>
                  <a:schemeClr val="bg1"/>
                </a:solidFill>
              </a:rPr>
              <a:t> 77.7% and </a:t>
            </a:r>
            <a:r>
              <a:rPr lang="en-US" sz="9600" dirty="0" err="1" smtClean="0">
                <a:solidFill>
                  <a:schemeClr val="bg1"/>
                </a:solidFill>
              </a:rPr>
              <a:t>fistulotomy</a:t>
            </a:r>
            <a:r>
              <a:rPr lang="en-US" sz="9600" dirty="0" smtClean="0">
                <a:solidFill>
                  <a:schemeClr val="bg1"/>
                </a:solidFill>
              </a:rPr>
              <a:t> (22.3%) low lying anal fistulae responded well to simple </a:t>
            </a:r>
            <a:r>
              <a:rPr lang="en-US" sz="9600" dirty="0" err="1" smtClean="0">
                <a:solidFill>
                  <a:schemeClr val="bg1"/>
                </a:solidFill>
              </a:rPr>
              <a:t>fistulectomy</a:t>
            </a:r>
            <a:r>
              <a:rPr lang="en-US" sz="9600" dirty="0" smtClean="0">
                <a:solidFill>
                  <a:schemeClr val="bg1"/>
                </a:solidFill>
              </a:rPr>
              <a:t>.</a:t>
            </a:r>
          </a:p>
          <a:p>
            <a:r>
              <a:rPr lang="en-US" sz="9600" dirty="0" err="1" smtClean="0">
                <a:solidFill>
                  <a:schemeClr val="bg1"/>
                </a:solidFill>
              </a:rPr>
              <a:t>Histopathological</a:t>
            </a:r>
            <a:r>
              <a:rPr lang="en-US" sz="9600" dirty="0" smtClean="0">
                <a:solidFill>
                  <a:schemeClr val="bg1"/>
                </a:solidFill>
              </a:rPr>
              <a:t> examination of fistulous tracts revealed non-specific chronic inflammation in 95.3% of   cases,   remaining   (4.7%)   patient   having tuberculosis.</a:t>
            </a:r>
          </a:p>
          <a:p>
            <a:r>
              <a:rPr lang="en-US" sz="9600" dirty="0" smtClean="0">
                <a:solidFill>
                  <a:schemeClr val="bg1"/>
                </a:solidFill>
              </a:rPr>
              <a:t>Tuberculosis involving anal and </a:t>
            </a:r>
            <a:r>
              <a:rPr lang="en-US" sz="9600" dirty="0" err="1" smtClean="0">
                <a:solidFill>
                  <a:schemeClr val="bg1"/>
                </a:solidFill>
              </a:rPr>
              <a:t>perianal</a:t>
            </a:r>
            <a:r>
              <a:rPr lang="en-US" sz="9600" dirty="0" smtClean="0">
                <a:solidFill>
                  <a:schemeClr val="bg1"/>
                </a:solidFill>
              </a:rPr>
              <a:t> region is very rare in western countries. It has diversity of clinical presentation inducing acute </a:t>
            </a:r>
            <a:r>
              <a:rPr lang="en-US" sz="9600" dirty="0" err="1" smtClean="0">
                <a:solidFill>
                  <a:schemeClr val="bg1"/>
                </a:solidFill>
              </a:rPr>
              <a:t>perianal</a:t>
            </a:r>
            <a:r>
              <a:rPr lang="en-US" sz="9600" dirty="0" smtClean="0">
                <a:solidFill>
                  <a:schemeClr val="bg1"/>
                </a:solidFill>
              </a:rPr>
              <a:t> abscess, chronic anal ulcers and fistula – in – </a:t>
            </a:r>
            <a:r>
              <a:rPr lang="en-US" sz="9600" dirty="0" err="1" smtClean="0">
                <a:solidFill>
                  <a:schemeClr val="bg1"/>
                </a:solidFill>
              </a:rPr>
              <a:t>ano</a:t>
            </a:r>
            <a:r>
              <a:rPr lang="en-US" sz="9600" dirty="0" smtClean="0">
                <a:solidFill>
                  <a:schemeClr val="bg1"/>
                </a:solidFill>
              </a:rPr>
              <a:t>. </a:t>
            </a:r>
          </a:p>
          <a:p>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FFC000"/>
                </a:solidFill>
              </a:rPr>
              <a:t>Conclusions</a:t>
            </a:r>
            <a:endParaRPr lang="en-US" b="1" dirty="0">
              <a:solidFill>
                <a:srgbClr val="FFC000"/>
              </a:solidFill>
            </a:endParaRPr>
          </a:p>
        </p:txBody>
      </p:sp>
      <p:sp>
        <p:nvSpPr>
          <p:cNvPr id="3" name="Content Placeholder 2"/>
          <p:cNvSpPr>
            <a:spLocks noGrp="1"/>
          </p:cNvSpPr>
          <p:nvPr>
            <p:ph idx="1"/>
          </p:nvPr>
        </p:nvSpPr>
        <p:spPr/>
        <p:txBody>
          <a:bodyPr>
            <a:normAutofit lnSpcReduction="10000"/>
          </a:bodyPr>
          <a:lstStyle/>
          <a:p>
            <a:r>
              <a:rPr lang="en-US" dirty="0" smtClean="0">
                <a:solidFill>
                  <a:schemeClr val="bg1"/>
                </a:solidFill>
              </a:rPr>
              <a:t>Incidence of low type Fistula in </a:t>
            </a:r>
            <a:r>
              <a:rPr lang="en-US" dirty="0" err="1" smtClean="0">
                <a:solidFill>
                  <a:schemeClr val="bg1"/>
                </a:solidFill>
              </a:rPr>
              <a:t>Ano</a:t>
            </a:r>
            <a:r>
              <a:rPr lang="en-US" dirty="0" smtClean="0">
                <a:solidFill>
                  <a:schemeClr val="bg1"/>
                </a:solidFill>
              </a:rPr>
              <a:t> is higher in 3</a:t>
            </a:r>
            <a:r>
              <a:rPr lang="en-US" baseline="30000" dirty="0" smtClean="0">
                <a:solidFill>
                  <a:schemeClr val="bg1"/>
                </a:solidFill>
              </a:rPr>
              <a:t>rd</a:t>
            </a:r>
            <a:r>
              <a:rPr lang="en-US" dirty="0" smtClean="0">
                <a:solidFill>
                  <a:schemeClr val="bg1"/>
                </a:solidFill>
              </a:rPr>
              <a:t> and 4</a:t>
            </a:r>
            <a:r>
              <a:rPr lang="en-US" baseline="30000" dirty="0" smtClean="0">
                <a:solidFill>
                  <a:schemeClr val="bg1"/>
                </a:solidFill>
              </a:rPr>
              <a:t>th</a:t>
            </a:r>
            <a:r>
              <a:rPr lang="en-US" dirty="0" smtClean="0">
                <a:solidFill>
                  <a:schemeClr val="bg1"/>
                </a:solidFill>
              </a:rPr>
              <a:t> decade of life. </a:t>
            </a:r>
          </a:p>
          <a:p>
            <a:r>
              <a:rPr lang="en-US" dirty="0" smtClean="0">
                <a:solidFill>
                  <a:schemeClr val="bg1"/>
                </a:solidFill>
              </a:rPr>
              <a:t>The disease was found more common in male, discharge, pain , itching are common symptoms of low type Fistula in </a:t>
            </a:r>
            <a:r>
              <a:rPr lang="en-US" dirty="0" err="1" smtClean="0">
                <a:solidFill>
                  <a:schemeClr val="bg1"/>
                </a:solidFill>
              </a:rPr>
              <a:t>Ano</a:t>
            </a:r>
            <a:r>
              <a:rPr lang="en-US" dirty="0" smtClean="0">
                <a:solidFill>
                  <a:schemeClr val="bg1"/>
                </a:solidFill>
              </a:rPr>
              <a:t>. </a:t>
            </a:r>
          </a:p>
          <a:p>
            <a:r>
              <a:rPr lang="en-US" dirty="0" smtClean="0">
                <a:solidFill>
                  <a:schemeClr val="bg1"/>
                </a:solidFill>
              </a:rPr>
              <a:t>In low type fistula in </a:t>
            </a:r>
            <a:r>
              <a:rPr lang="en-US" dirty="0" err="1" smtClean="0">
                <a:solidFill>
                  <a:schemeClr val="bg1"/>
                </a:solidFill>
              </a:rPr>
              <a:t>Ano</a:t>
            </a:r>
            <a:r>
              <a:rPr lang="en-US" dirty="0" smtClean="0">
                <a:solidFill>
                  <a:schemeClr val="bg1"/>
                </a:solidFill>
              </a:rPr>
              <a:t> </a:t>
            </a:r>
            <a:r>
              <a:rPr lang="en-US" dirty="0" err="1" smtClean="0">
                <a:solidFill>
                  <a:schemeClr val="bg1"/>
                </a:solidFill>
              </a:rPr>
              <a:t>Fistulotomy</a:t>
            </a:r>
            <a:r>
              <a:rPr lang="en-US" dirty="0" smtClean="0">
                <a:solidFill>
                  <a:schemeClr val="bg1"/>
                </a:solidFill>
              </a:rPr>
              <a:t> is safe procedure. </a:t>
            </a:r>
          </a:p>
          <a:p>
            <a:r>
              <a:rPr lang="en-US" dirty="0" smtClean="0">
                <a:solidFill>
                  <a:schemeClr val="bg1"/>
                </a:solidFill>
              </a:rPr>
              <a:t>Post operative complications can be prevented by careful treatment efforts. </a:t>
            </a:r>
            <a:endParaRPr lang="en-US" dirty="0">
              <a:solidFill>
                <a:schemeClr val="bg1"/>
              </a:solidFill>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pic>
        <p:nvPicPr>
          <p:cNvPr id="4" name="Picture 3" descr="Capture3.JPG"/>
          <p:cNvPicPr>
            <a:picLocks noChangeAspect="1"/>
          </p:cNvPicPr>
          <p:nvPr/>
        </p:nvPicPr>
        <p:blipFill>
          <a:blip r:embed="rId2" cstate="print"/>
          <a:stretch>
            <a:fillRect/>
          </a:stretch>
        </p:blipFill>
        <p:spPr>
          <a:xfrm>
            <a:off x="0" y="33867"/>
            <a:ext cx="9144000" cy="682413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C000"/>
                </a:solidFill>
              </a:rPr>
              <a:t>Take Home Message</a:t>
            </a:r>
            <a:endParaRPr lang="en-US" dirty="0">
              <a:solidFill>
                <a:srgbClr val="FFC000"/>
              </a:solidFill>
            </a:endParaRPr>
          </a:p>
        </p:txBody>
      </p:sp>
      <p:sp>
        <p:nvSpPr>
          <p:cNvPr id="3" name="Content Placeholder 2"/>
          <p:cNvSpPr>
            <a:spLocks noGrp="1"/>
          </p:cNvSpPr>
          <p:nvPr>
            <p:ph idx="1"/>
          </p:nvPr>
        </p:nvSpPr>
        <p:spPr/>
        <p:txBody>
          <a:bodyPr>
            <a:normAutofit fontScale="92500" lnSpcReduction="20000"/>
          </a:bodyPr>
          <a:lstStyle/>
          <a:p>
            <a:r>
              <a:rPr lang="en-US" dirty="0" smtClean="0">
                <a:solidFill>
                  <a:schemeClr val="bg1"/>
                </a:solidFill>
              </a:rPr>
              <a:t>Prevention is better than cure.</a:t>
            </a:r>
          </a:p>
          <a:p>
            <a:r>
              <a:rPr lang="en-US" dirty="0" smtClean="0">
                <a:solidFill>
                  <a:schemeClr val="bg1"/>
                </a:solidFill>
              </a:rPr>
              <a:t>All Predisposing factors for Fistula in </a:t>
            </a:r>
            <a:r>
              <a:rPr lang="en-US" dirty="0" err="1" smtClean="0">
                <a:solidFill>
                  <a:schemeClr val="bg1"/>
                </a:solidFill>
              </a:rPr>
              <a:t>Ano</a:t>
            </a:r>
            <a:r>
              <a:rPr lang="en-US" dirty="0" smtClean="0">
                <a:solidFill>
                  <a:schemeClr val="bg1"/>
                </a:solidFill>
              </a:rPr>
              <a:t> must be avoided. </a:t>
            </a:r>
          </a:p>
          <a:p>
            <a:r>
              <a:rPr lang="en-US" dirty="0" smtClean="0">
                <a:solidFill>
                  <a:schemeClr val="bg1"/>
                </a:solidFill>
              </a:rPr>
              <a:t>Fistula in </a:t>
            </a:r>
            <a:r>
              <a:rPr lang="en-US" dirty="0" err="1" smtClean="0">
                <a:solidFill>
                  <a:schemeClr val="bg1"/>
                </a:solidFill>
              </a:rPr>
              <a:t>Ano</a:t>
            </a:r>
            <a:r>
              <a:rPr lang="en-US" dirty="0" smtClean="0">
                <a:solidFill>
                  <a:schemeClr val="bg1"/>
                </a:solidFill>
              </a:rPr>
              <a:t> may be found in association with:</a:t>
            </a:r>
          </a:p>
          <a:p>
            <a:pPr lvl="2">
              <a:buFont typeface="Wingdings" pitchFamily="2" charset="2"/>
              <a:buChar char="v"/>
            </a:pPr>
            <a:r>
              <a:rPr lang="en-US" dirty="0" err="1" smtClean="0">
                <a:solidFill>
                  <a:schemeClr val="bg1"/>
                </a:solidFill>
              </a:rPr>
              <a:t>Crohn’s</a:t>
            </a:r>
            <a:r>
              <a:rPr lang="en-US" dirty="0" smtClean="0">
                <a:solidFill>
                  <a:schemeClr val="bg1"/>
                </a:solidFill>
              </a:rPr>
              <a:t> disease.</a:t>
            </a:r>
          </a:p>
          <a:p>
            <a:pPr lvl="2">
              <a:buFont typeface="Wingdings" pitchFamily="2" charset="2"/>
              <a:buChar char="v"/>
            </a:pPr>
            <a:r>
              <a:rPr lang="en-US" dirty="0" smtClean="0">
                <a:solidFill>
                  <a:schemeClr val="bg1"/>
                </a:solidFill>
              </a:rPr>
              <a:t>Tuberculosis</a:t>
            </a:r>
          </a:p>
          <a:p>
            <a:pPr lvl="2">
              <a:buFont typeface="Wingdings" pitchFamily="2" charset="2"/>
              <a:buChar char="v"/>
            </a:pPr>
            <a:r>
              <a:rPr lang="en-US" dirty="0" err="1" smtClean="0">
                <a:solidFill>
                  <a:schemeClr val="bg1"/>
                </a:solidFill>
              </a:rPr>
              <a:t>Lymphogranuloma</a:t>
            </a:r>
            <a:endParaRPr lang="en-US" dirty="0" smtClean="0">
              <a:solidFill>
                <a:schemeClr val="bg1"/>
              </a:solidFill>
            </a:endParaRPr>
          </a:p>
          <a:p>
            <a:pPr lvl="2">
              <a:buFont typeface="Wingdings" pitchFamily="2" charset="2"/>
              <a:buChar char="v"/>
            </a:pPr>
            <a:r>
              <a:rPr lang="en-US" dirty="0" err="1" smtClean="0">
                <a:solidFill>
                  <a:schemeClr val="bg1"/>
                </a:solidFill>
              </a:rPr>
              <a:t>Vnereum</a:t>
            </a:r>
            <a:endParaRPr lang="en-US" dirty="0" smtClean="0">
              <a:solidFill>
                <a:schemeClr val="bg1"/>
              </a:solidFill>
            </a:endParaRPr>
          </a:p>
          <a:p>
            <a:pPr lvl="2">
              <a:buFont typeface="Wingdings" pitchFamily="2" charset="2"/>
              <a:buChar char="v"/>
            </a:pPr>
            <a:r>
              <a:rPr lang="en-US" dirty="0" err="1" smtClean="0">
                <a:solidFill>
                  <a:schemeClr val="bg1"/>
                </a:solidFill>
              </a:rPr>
              <a:t>Actinomycosis</a:t>
            </a:r>
            <a:endParaRPr lang="en-US" dirty="0" smtClean="0">
              <a:solidFill>
                <a:schemeClr val="bg1"/>
              </a:solidFill>
            </a:endParaRPr>
          </a:p>
          <a:p>
            <a:pPr lvl="2">
              <a:buFont typeface="Wingdings" pitchFamily="2" charset="2"/>
              <a:buChar char="v"/>
            </a:pPr>
            <a:r>
              <a:rPr lang="en-US" dirty="0" smtClean="0">
                <a:solidFill>
                  <a:schemeClr val="bg1"/>
                </a:solidFill>
              </a:rPr>
              <a:t>Rectal duplication</a:t>
            </a:r>
          </a:p>
          <a:p>
            <a:pPr lvl="2">
              <a:buFont typeface="Wingdings" pitchFamily="2" charset="2"/>
              <a:buChar char="v"/>
            </a:pPr>
            <a:r>
              <a:rPr lang="en-US" dirty="0" smtClean="0">
                <a:solidFill>
                  <a:schemeClr val="bg1"/>
                </a:solidFill>
              </a:rPr>
              <a:t>Foreign body</a:t>
            </a:r>
          </a:p>
          <a:p>
            <a:pPr lvl="2">
              <a:buFont typeface="Wingdings" pitchFamily="2" charset="2"/>
              <a:buChar char="v"/>
            </a:pPr>
            <a:r>
              <a:rPr lang="en-US" dirty="0" smtClean="0">
                <a:solidFill>
                  <a:schemeClr val="bg1"/>
                </a:solidFill>
              </a:rPr>
              <a:t>Malignancy</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152400" y="152400"/>
            <a:ext cx="8991600" cy="3810000"/>
          </a:xfrm>
        </p:spPr>
        <p:txBody>
          <a:bodyPr>
            <a:noAutofit/>
          </a:bodyPr>
          <a:lstStyle/>
          <a:p>
            <a:r>
              <a:rPr lang="en-US" sz="4000" dirty="0" smtClean="0">
                <a:solidFill>
                  <a:srgbClr val="FFC000"/>
                </a:solidFill>
              </a:rPr>
              <a:t>Perspective of Provisioning Medical Education and Healthcare in </a:t>
            </a:r>
            <a:r>
              <a:rPr lang="en-US" sz="4000" dirty="0" err="1" smtClean="0">
                <a:solidFill>
                  <a:srgbClr val="FFC000"/>
                </a:solidFill>
              </a:rPr>
              <a:t>Khyberpakhtunkhwa</a:t>
            </a:r>
            <a:r>
              <a:rPr lang="en-US" sz="4000" dirty="0" smtClean="0">
                <a:solidFill>
                  <a:srgbClr val="FFC000"/>
                </a:solidFill>
              </a:rPr>
              <a:t> and FATA, Pakistan. </a:t>
            </a:r>
            <a:endParaRPr lang="en-US" sz="4000" dirty="0">
              <a:solidFill>
                <a:srgbClr val="FFC000"/>
              </a:solidFill>
            </a:endParaRPr>
          </a:p>
        </p:txBody>
      </p:sp>
      <p:pic>
        <p:nvPicPr>
          <p:cNvPr id="4" name="Picture 3" descr="JMC logo.JPG"/>
          <p:cNvPicPr>
            <a:picLocks noChangeAspect="1"/>
          </p:cNvPicPr>
          <p:nvPr/>
        </p:nvPicPr>
        <p:blipFill>
          <a:blip r:embed="rId2" cstate="print">
            <a:lum bright="-26000"/>
          </a:blip>
          <a:stretch>
            <a:fillRect/>
          </a:stretch>
        </p:blipFill>
        <p:spPr>
          <a:xfrm>
            <a:off x="3048000" y="3505200"/>
            <a:ext cx="2886075" cy="2495478"/>
          </a:xfrm>
          <a:prstGeom prst="rect">
            <a:avLst/>
          </a:prstGeom>
        </p:spPr>
      </p:pic>
    </p:spTree>
    <p:extLst>
      <p:ext uri="{BB962C8B-B14F-4D97-AF65-F5344CB8AC3E}">
        <p14:creationId xmlns:p14="http://schemas.microsoft.com/office/powerpoint/2010/main" val="41092628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3400" y="0"/>
            <a:ext cx="8229600" cy="1143000"/>
          </a:xfrm>
        </p:spPr>
        <p:txBody>
          <a:bodyPr/>
          <a:lstStyle/>
          <a:p>
            <a:r>
              <a:rPr lang="en-US" dirty="0" err="1" smtClean="0">
                <a:solidFill>
                  <a:srgbClr val="FFC000"/>
                </a:solidFill>
              </a:rPr>
              <a:t>Khyberpakhtunkhwa</a:t>
            </a:r>
            <a:r>
              <a:rPr lang="en-US" dirty="0" smtClean="0">
                <a:solidFill>
                  <a:srgbClr val="FFC000"/>
                </a:solidFill>
              </a:rPr>
              <a:t> &amp; FATA</a:t>
            </a:r>
            <a:endParaRPr lang="en-US" dirty="0">
              <a:solidFill>
                <a:srgbClr val="FFC000"/>
              </a:solidFill>
            </a:endParaRPr>
          </a:p>
        </p:txBody>
      </p:sp>
      <p:sp>
        <p:nvSpPr>
          <p:cNvPr id="3" name="Subtitle 2"/>
          <p:cNvSpPr txBox="1">
            <a:spLocks/>
          </p:cNvSpPr>
          <p:nvPr/>
        </p:nvSpPr>
        <p:spPr>
          <a:xfrm>
            <a:off x="533400" y="1066800"/>
            <a:ext cx="7924800" cy="5257800"/>
          </a:xfrm>
          <a:prstGeom prst="rect">
            <a:avLst/>
          </a:prstGeom>
        </p:spPr>
        <p:txBody>
          <a:bodyPr>
            <a:normAutofit fontScale="62500" lnSpcReduction="20000"/>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dirty="0" smtClean="0">
                <a:ln>
                  <a:noFill/>
                </a:ln>
                <a:solidFill>
                  <a:schemeClr val="bg1"/>
                </a:solidFill>
                <a:effectLst/>
                <a:uLnTx/>
                <a:uFillTx/>
                <a:latin typeface="+mn-lt"/>
                <a:ea typeface="+mn-ea"/>
                <a:cs typeface="+mn-cs"/>
              </a:rPr>
              <a:t>Khyber Pakhtunkhwa is one of the poorest and most backward provinces of the country.</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dirty="0" smtClean="0">
                <a:ln>
                  <a:noFill/>
                </a:ln>
                <a:solidFill>
                  <a:schemeClr val="bg1"/>
                </a:solidFill>
                <a:effectLst/>
                <a:uLnTx/>
                <a:uFillTx/>
                <a:latin typeface="+mn-lt"/>
                <a:ea typeface="+mn-ea"/>
                <a:cs typeface="+mn-cs"/>
              </a:rPr>
              <a:t> There is general belief that this province should go for its own comparative advantages instead of waiting for others to help it out.</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dirty="0" smtClean="0">
                <a:ln>
                  <a:noFill/>
                </a:ln>
                <a:solidFill>
                  <a:schemeClr val="bg1"/>
                </a:solidFill>
                <a:effectLst/>
                <a:uLnTx/>
                <a:uFillTx/>
                <a:latin typeface="+mn-lt"/>
                <a:ea typeface="+mn-ea"/>
                <a:cs typeface="+mn-cs"/>
              </a:rPr>
              <a:t>Development strategy, experts point out, should be prepared in the light of major challenges, constraints and opportunities of the provincial economy.</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dirty="0" smtClean="0">
                <a:ln>
                  <a:noFill/>
                </a:ln>
                <a:solidFill>
                  <a:schemeClr val="bg1"/>
                </a:solidFill>
                <a:effectLst/>
                <a:uLnTx/>
                <a:uFillTx/>
                <a:latin typeface="+mn-lt"/>
                <a:ea typeface="+mn-ea"/>
                <a:cs typeface="+mn-cs"/>
              </a:rPr>
              <a:t>The reasons for its less developed economy are many. </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dirty="0" smtClean="0">
                <a:ln>
                  <a:noFill/>
                </a:ln>
                <a:solidFill>
                  <a:schemeClr val="bg1"/>
                </a:solidFill>
                <a:effectLst/>
                <a:uLnTx/>
                <a:uFillTx/>
                <a:latin typeface="+mn-lt"/>
                <a:ea typeface="+mn-ea"/>
                <a:cs typeface="+mn-cs"/>
              </a:rPr>
              <a:t>The main resource-generating sectors of its economy have been badly affected by the negative effects of terrorism inside and outside its borders. </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dirty="0" smtClean="0">
                <a:ln>
                  <a:noFill/>
                </a:ln>
                <a:solidFill>
                  <a:schemeClr val="bg1"/>
                </a:solidFill>
                <a:effectLst/>
                <a:uLnTx/>
                <a:uFillTx/>
                <a:latin typeface="+mn-lt"/>
                <a:ea typeface="+mn-ea"/>
                <a:cs typeface="+mn-cs"/>
              </a:rPr>
              <a:t>There is a sluggish economic growth.</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dirty="0" smtClean="0">
                <a:ln>
                  <a:noFill/>
                </a:ln>
                <a:solidFill>
                  <a:schemeClr val="bg1"/>
                </a:solidFill>
                <a:effectLst/>
                <a:uLnTx/>
                <a:uFillTx/>
                <a:latin typeface="+mn-lt"/>
                <a:ea typeface="+mn-ea"/>
                <a:cs typeface="+mn-cs"/>
              </a:rPr>
              <a:t> Natural disinclination of local and foreign entrepreneurs to invest in Khyber Pakhtunkhwa due to growing insecurity and the inflow of millions of refugees has harmed its prospects. </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dirty="0" smtClean="0">
                <a:ln>
                  <a:noFill/>
                </a:ln>
                <a:solidFill>
                  <a:schemeClr val="bg1"/>
                </a:solidFill>
                <a:effectLst/>
                <a:uLnTx/>
                <a:uFillTx/>
                <a:latin typeface="+mn-lt"/>
                <a:ea typeface="+mn-ea"/>
                <a:cs typeface="+mn-cs"/>
              </a:rPr>
              <a:t>Power to gain education and health facility have decreased. The increased joblessness has caused a surge in poverty.</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0" i="0" u="none" strike="noStrike" kern="1200" cap="none" spc="0" normalizeH="0" baseline="0" noProof="0" dirty="0" smtClean="0">
                <a:ln>
                  <a:noFill/>
                </a:ln>
                <a:solidFill>
                  <a:schemeClr val="bg1"/>
                </a:solidFill>
                <a:effectLst/>
                <a:uLnTx/>
                <a:uFillTx/>
                <a:latin typeface="+mn-lt"/>
                <a:ea typeface="+mn-ea"/>
                <a:cs typeface="+mn-cs"/>
              </a:rPr>
              <a:t>The province has been badly affected by terrorist activities in the last 14 years. </a:t>
            </a:r>
            <a:endParaRPr kumimoji="0" lang="en-US" sz="3200" b="0" i="0" u="none" strike="noStrike" kern="1200" cap="none" spc="0" normalizeH="0" baseline="0" noProof="0" dirty="0">
              <a:ln>
                <a:noFill/>
              </a:ln>
              <a:solidFill>
                <a:schemeClr val="bg1"/>
              </a:solidFill>
              <a:effectLst/>
              <a:uLnTx/>
              <a:uFillTx/>
              <a:latin typeface="+mn-lt"/>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295400" y="304800"/>
            <a:ext cx="6172200" cy="751362"/>
          </a:xfrm>
        </p:spPr>
        <p:txBody>
          <a:bodyPr>
            <a:normAutofit fontScale="90000"/>
          </a:bodyPr>
          <a:lstStyle/>
          <a:p>
            <a:r>
              <a:rPr lang="en-US" dirty="0" smtClean="0">
                <a:solidFill>
                  <a:srgbClr val="FFC000"/>
                </a:solidFill>
              </a:rPr>
              <a:t>Suicide Attacks by Terrorists</a:t>
            </a:r>
            <a:endParaRPr lang="en-US" dirty="0">
              <a:solidFill>
                <a:srgbClr val="FFC000"/>
              </a:solidFill>
            </a:endParaRPr>
          </a:p>
        </p:txBody>
      </p:sp>
      <p:sp>
        <p:nvSpPr>
          <p:cNvPr id="3" name="Subtitle 2"/>
          <p:cNvSpPr>
            <a:spLocks noGrp="1"/>
          </p:cNvSpPr>
          <p:nvPr>
            <p:ph type="subTitle" idx="1"/>
          </p:nvPr>
        </p:nvSpPr>
        <p:spPr>
          <a:xfrm>
            <a:off x="1295400" y="1371600"/>
            <a:ext cx="7162800" cy="1066800"/>
          </a:xfrm>
        </p:spPr>
        <p:txBody>
          <a:bodyPr>
            <a:normAutofit fontScale="92500"/>
          </a:bodyPr>
          <a:lstStyle/>
          <a:p>
            <a:r>
              <a:rPr lang="en-US" dirty="0" smtClean="0">
                <a:solidFill>
                  <a:schemeClr val="bg1"/>
                </a:solidFill>
              </a:rPr>
              <a:t>The province of KPK has been badly affected by terrorist activities in the past  years. </a:t>
            </a:r>
            <a:endParaRPr lang="en-US" dirty="0">
              <a:solidFill>
                <a:schemeClr val="bg1"/>
              </a:solidFill>
            </a:endParaRPr>
          </a:p>
        </p:txBody>
      </p:sp>
      <p:graphicFrame>
        <p:nvGraphicFramePr>
          <p:cNvPr id="4" name="Table 3"/>
          <p:cNvGraphicFramePr>
            <a:graphicFrameLocks noGrp="1"/>
          </p:cNvGraphicFramePr>
          <p:nvPr/>
        </p:nvGraphicFramePr>
        <p:xfrm>
          <a:off x="0" y="2514600"/>
          <a:ext cx="9144000" cy="6051884"/>
        </p:xfrm>
        <a:graphic>
          <a:graphicData uri="http://schemas.openxmlformats.org/drawingml/2006/table">
            <a:tbl>
              <a:tblPr firstRow="1" bandRow="1">
                <a:tableStyleId>{5C22544A-7EE6-4342-B048-85BDC9FD1C3A}</a:tableStyleId>
              </a:tblPr>
              <a:tblGrid>
                <a:gridCol w="1219200"/>
                <a:gridCol w="1625599"/>
                <a:gridCol w="2641601"/>
                <a:gridCol w="1828800"/>
                <a:gridCol w="1828800"/>
              </a:tblGrid>
              <a:tr h="482600">
                <a:tc>
                  <a:txBody>
                    <a:bodyPr/>
                    <a:lstStyle/>
                    <a:p>
                      <a:r>
                        <a:rPr lang="en-US" dirty="0" err="1" smtClean="0">
                          <a:solidFill>
                            <a:srgbClr val="FFC000"/>
                          </a:solidFill>
                        </a:rPr>
                        <a:t>S.No</a:t>
                      </a:r>
                      <a:r>
                        <a:rPr lang="en-US" dirty="0" smtClean="0">
                          <a:solidFill>
                            <a:srgbClr val="FFC000"/>
                          </a:solidFill>
                        </a:rPr>
                        <a:t>.</a:t>
                      </a:r>
                      <a:endParaRPr lang="en-US" dirty="0">
                        <a:solidFill>
                          <a:srgbClr val="FFC000"/>
                        </a:solidFill>
                      </a:endParaRPr>
                    </a:p>
                  </a:txBody>
                  <a:tcPr/>
                </a:tc>
                <a:tc>
                  <a:txBody>
                    <a:bodyPr/>
                    <a:lstStyle/>
                    <a:p>
                      <a:r>
                        <a:rPr lang="en-US" dirty="0" smtClean="0">
                          <a:solidFill>
                            <a:srgbClr val="FFC000"/>
                          </a:solidFill>
                        </a:rPr>
                        <a:t>Year</a:t>
                      </a:r>
                      <a:endParaRPr lang="en-US" dirty="0">
                        <a:solidFill>
                          <a:srgbClr val="FFC000"/>
                        </a:solidFill>
                      </a:endParaRPr>
                    </a:p>
                  </a:txBody>
                  <a:tcPr/>
                </a:tc>
                <a:tc>
                  <a:txBody>
                    <a:bodyPr/>
                    <a:lstStyle/>
                    <a:p>
                      <a:r>
                        <a:rPr lang="en-US" dirty="0" smtClean="0">
                          <a:solidFill>
                            <a:srgbClr val="FFC000"/>
                          </a:solidFill>
                        </a:rPr>
                        <a:t> No of terrorists attacks</a:t>
                      </a:r>
                      <a:endParaRPr lang="en-US" dirty="0">
                        <a:solidFill>
                          <a:srgbClr val="FFC000"/>
                        </a:solidFill>
                      </a:endParaRPr>
                    </a:p>
                  </a:txBody>
                  <a:tcPr/>
                </a:tc>
                <a:tc>
                  <a:txBody>
                    <a:bodyPr/>
                    <a:lstStyle/>
                    <a:p>
                      <a:r>
                        <a:rPr lang="en-US" dirty="0" smtClean="0">
                          <a:solidFill>
                            <a:srgbClr val="FFC000"/>
                          </a:solidFill>
                        </a:rPr>
                        <a:t>Persons injured</a:t>
                      </a:r>
                      <a:endParaRPr lang="en-US" dirty="0">
                        <a:solidFill>
                          <a:srgbClr val="FFC000"/>
                        </a:solidFill>
                      </a:endParaRPr>
                    </a:p>
                  </a:txBody>
                  <a:tcPr/>
                </a:tc>
                <a:tc>
                  <a:txBody>
                    <a:bodyPr/>
                    <a:lstStyle/>
                    <a:p>
                      <a:r>
                        <a:rPr lang="en-US" dirty="0" smtClean="0">
                          <a:solidFill>
                            <a:srgbClr val="FFC000"/>
                          </a:solidFill>
                        </a:rPr>
                        <a:t>Persons Killed</a:t>
                      </a:r>
                      <a:endParaRPr lang="en-US" dirty="0">
                        <a:solidFill>
                          <a:srgbClr val="FFC000"/>
                        </a:solidFill>
                      </a:endParaRPr>
                    </a:p>
                  </a:txBody>
                  <a:tcPr/>
                </a:tc>
              </a:tr>
              <a:tr h="482600">
                <a:tc>
                  <a:txBody>
                    <a:bodyPr/>
                    <a:lstStyle/>
                    <a:p>
                      <a:r>
                        <a:rPr lang="en-US" dirty="0" smtClean="0"/>
                        <a:t>1</a:t>
                      </a:r>
                      <a:endParaRPr lang="en-US" dirty="0"/>
                    </a:p>
                  </a:txBody>
                  <a:tcPr/>
                </a:tc>
                <a:tc>
                  <a:txBody>
                    <a:bodyPr/>
                    <a:lstStyle/>
                    <a:p>
                      <a:r>
                        <a:rPr lang="en-US" dirty="0" smtClean="0"/>
                        <a:t>2014</a:t>
                      </a:r>
                      <a:endParaRPr lang="en-US" dirty="0"/>
                    </a:p>
                  </a:txBody>
                  <a:tcPr/>
                </a:tc>
                <a:tc>
                  <a:txBody>
                    <a:bodyPr/>
                    <a:lstStyle/>
                    <a:p>
                      <a:r>
                        <a:rPr lang="en-US" dirty="0" smtClean="0"/>
                        <a:t>8</a:t>
                      </a:r>
                      <a:endParaRPr lang="en-US" dirty="0"/>
                    </a:p>
                  </a:txBody>
                  <a:tcPr/>
                </a:tc>
                <a:tc>
                  <a:txBody>
                    <a:bodyPr/>
                    <a:lstStyle/>
                    <a:p>
                      <a:r>
                        <a:rPr lang="en-US" dirty="0" smtClean="0"/>
                        <a:t>142</a:t>
                      </a:r>
                      <a:endParaRPr lang="en-US" dirty="0"/>
                    </a:p>
                  </a:txBody>
                  <a:tcPr/>
                </a:tc>
                <a:tc>
                  <a:txBody>
                    <a:bodyPr/>
                    <a:lstStyle/>
                    <a:p>
                      <a:r>
                        <a:rPr lang="en-US" dirty="0" smtClean="0"/>
                        <a:t>46</a:t>
                      </a:r>
                      <a:endParaRPr lang="en-US" dirty="0"/>
                    </a:p>
                  </a:txBody>
                  <a:tcPr/>
                </a:tc>
              </a:tr>
              <a:tr h="482600">
                <a:tc>
                  <a:txBody>
                    <a:bodyPr/>
                    <a:lstStyle/>
                    <a:p>
                      <a:r>
                        <a:rPr lang="en-US" dirty="0" smtClean="0"/>
                        <a:t>2</a:t>
                      </a:r>
                      <a:endParaRPr lang="en-US" dirty="0"/>
                    </a:p>
                  </a:txBody>
                  <a:tcPr/>
                </a:tc>
                <a:tc>
                  <a:txBody>
                    <a:bodyPr/>
                    <a:lstStyle/>
                    <a:p>
                      <a:r>
                        <a:rPr lang="en-US" dirty="0" smtClean="0"/>
                        <a:t>2013</a:t>
                      </a:r>
                      <a:endParaRPr lang="en-US" dirty="0"/>
                    </a:p>
                  </a:txBody>
                  <a:tcPr/>
                </a:tc>
                <a:tc>
                  <a:txBody>
                    <a:bodyPr/>
                    <a:lstStyle/>
                    <a:p>
                      <a:r>
                        <a:rPr lang="en-US" dirty="0" smtClean="0"/>
                        <a:t>21</a:t>
                      </a:r>
                      <a:endParaRPr lang="en-US" dirty="0"/>
                    </a:p>
                  </a:txBody>
                  <a:tcPr/>
                </a:tc>
                <a:tc>
                  <a:txBody>
                    <a:bodyPr/>
                    <a:lstStyle/>
                    <a:p>
                      <a:r>
                        <a:rPr lang="en-US" dirty="0" smtClean="0"/>
                        <a:t>635</a:t>
                      </a:r>
                      <a:endParaRPr lang="en-US" dirty="0"/>
                    </a:p>
                  </a:txBody>
                  <a:tcPr/>
                </a:tc>
                <a:tc>
                  <a:txBody>
                    <a:bodyPr/>
                    <a:lstStyle/>
                    <a:p>
                      <a:r>
                        <a:rPr lang="en-US" dirty="0" smtClean="0"/>
                        <a:t>350</a:t>
                      </a:r>
                      <a:endParaRPr lang="en-US" dirty="0"/>
                    </a:p>
                  </a:txBody>
                  <a:tcPr/>
                </a:tc>
              </a:tr>
              <a:tr h="482600">
                <a:tc>
                  <a:txBody>
                    <a:bodyPr/>
                    <a:lstStyle/>
                    <a:p>
                      <a:r>
                        <a:rPr lang="en-US" dirty="0" smtClean="0"/>
                        <a:t>3</a:t>
                      </a:r>
                      <a:endParaRPr lang="en-US" dirty="0"/>
                    </a:p>
                  </a:txBody>
                  <a:tcPr/>
                </a:tc>
                <a:tc>
                  <a:txBody>
                    <a:bodyPr/>
                    <a:lstStyle/>
                    <a:p>
                      <a:r>
                        <a:rPr lang="en-US" dirty="0" smtClean="0"/>
                        <a:t>2012</a:t>
                      </a:r>
                      <a:endParaRPr lang="en-US" dirty="0"/>
                    </a:p>
                  </a:txBody>
                  <a:tcPr/>
                </a:tc>
                <a:tc>
                  <a:txBody>
                    <a:bodyPr/>
                    <a:lstStyle/>
                    <a:p>
                      <a:r>
                        <a:rPr lang="en-US" dirty="0" smtClean="0"/>
                        <a:t>21</a:t>
                      </a:r>
                      <a:endParaRPr lang="en-US" dirty="0"/>
                    </a:p>
                  </a:txBody>
                  <a:tcPr/>
                </a:tc>
                <a:tc>
                  <a:txBody>
                    <a:bodyPr/>
                    <a:lstStyle/>
                    <a:p>
                      <a:r>
                        <a:rPr lang="en-US" dirty="0" smtClean="0"/>
                        <a:t>265</a:t>
                      </a:r>
                      <a:endParaRPr lang="en-US" dirty="0"/>
                    </a:p>
                  </a:txBody>
                  <a:tcPr/>
                </a:tc>
                <a:tc>
                  <a:txBody>
                    <a:bodyPr/>
                    <a:lstStyle/>
                    <a:p>
                      <a:r>
                        <a:rPr lang="en-US" dirty="0" smtClean="0"/>
                        <a:t>140</a:t>
                      </a:r>
                      <a:endParaRPr lang="en-US" dirty="0"/>
                    </a:p>
                  </a:txBody>
                  <a:tcPr/>
                </a:tc>
              </a:tr>
              <a:tr h="482600">
                <a:tc>
                  <a:txBody>
                    <a:bodyPr/>
                    <a:lstStyle/>
                    <a:p>
                      <a:r>
                        <a:rPr lang="en-US" dirty="0" smtClean="0"/>
                        <a:t>4</a:t>
                      </a:r>
                      <a:endParaRPr lang="en-US" dirty="0"/>
                    </a:p>
                  </a:txBody>
                  <a:tcPr/>
                </a:tc>
                <a:tc>
                  <a:txBody>
                    <a:bodyPr/>
                    <a:lstStyle/>
                    <a:p>
                      <a:r>
                        <a:rPr lang="en-US" dirty="0" smtClean="0"/>
                        <a:t>2011</a:t>
                      </a:r>
                      <a:endParaRPr lang="en-US" dirty="0"/>
                    </a:p>
                  </a:txBody>
                  <a:tcPr/>
                </a:tc>
                <a:tc>
                  <a:txBody>
                    <a:bodyPr/>
                    <a:lstStyle/>
                    <a:p>
                      <a:r>
                        <a:rPr lang="en-US" dirty="0" smtClean="0"/>
                        <a:t>376</a:t>
                      </a:r>
                      <a:endParaRPr lang="en-US" dirty="0"/>
                    </a:p>
                  </a:txBody>
                  <a:tcPr/>
                </a:tc>
                <a:tc>
                  <a:txBody>
                    <a:bodyPr/>
                    <a:lstStyle/>
                    <a:p>
                      <a:r>
                        <a:rPr lang="en-US" dirty="0" smtClean="0"/>
                        <a:t>1658</a:t>
                      </a:r>
                      <a:endParaRPr lang="en-US" dirty="0"/>
                    </a:p>
                  </a:txBody>
                  <a:tcPr/>
                </a:tc>
                <a:tc>
                  <a:txBody>
                    <a:bodyPr/>
                    <a:lstStyle/>
                    <a:p>
                      <a:r>
                        <a:rPr lang="en-US" dirty="0" smtClean="0"/>
                        <a:t>1144</a:t>
                      </a:r>
                      <a:endParaRPr lang="en-US" dirty="0"/>
                    </a:p>
                  </a:txBody>
                  <a:tcPr/>
                </a:tc>
              </a:tr>
              <a:tr h="482600">
                <a:tc>
                  <a:txBody>
                    <a:bodyPr/>
                    <a:lstStyle/>
                    <a:p>
                      <a:r>
                        <a:rPr lang="en-US" dirty="0" smtClean="0"/>
                        <a:t>5</a:t>
                      </a:r>
                      <a:endParaRPr lang="en-US" dirty="0"/>
                    </a:p>
                  </a:txBody>
                  <a:tcPr/>
                </a:tc>
                <a:tc>
                  <a:txBody>
                    <a:bodyPr/>
                    <a:lstStyle/>
                    <a:p>
                      <a:r>
                        <a:rPr lang="en-US" dirty="0" smtClean="0"/>
                        <a:t>2010</a:t>
                      </a:r>
                      <a:endParaRPr lang="en-US" dirty="0"/>
                    </a:p>
                  </a:txBody>
                  <a:tcPr/>
                </a:tc>
                <a:tc>
                  <a:txBody>
                    <a:bodyPr/>
                    <a:lstStyle/>
                    <a:p>
                      <a:r>
                        <a:rPr lang="en-US" dirty="0" smtClean="0"/>
                        <a:t>720</a:t>
                      </a:r>
                      <a:endParaRPr lang="en-US" dirty="0"/>
                    </a:p>
                  </a:txBody>
                  <a:tcPr/>
                </a:tc>
                <a:tc>
                  <a:txBody>
                    <a:bodyPr/>
                    <a:lstStyle/>
                    <a:p>
                      <a:r>
                        <a:rPr lang="en-US" dirty="0" smtClean="0"/>
                        <a:t>904</a:t>
                      </a:r>
                      <a:endParaRPr lang="en-US" dirty="0"/>
                    </a:p>
                  </a:txBody>
                  <a:tcPr/>
                </a:tc>
                <a:tc>
                  <a:txBody>
                    <a:bodyPr/>
                    <a:lstStyle/>
                    <a:p>
                      <a:r>
                        <a:rPr lang="en-US" dirty="0" smtClean="0"/>
                        <a:t>1433</a:t>
                      </a:r>
                      <a:endParaRPr lang="en-US" dirty="0"/>
                    </a:p>
                  </a:txBody>
                  <a:tcPr/>
                </a:tc>
              </a:tr>
              <a:tr h="482600">
                <a:tc>
                  <a:txBody>
                    <a:bodyPr/>
                    <a:lstStyle/>
                    <a:p>
                      <a:r>
                        <a:rPr lang="en-US" dirty="0" smtClean="0"/>
                        <a:t>6</a:t>
                      </a:r>
                      <a:endParaRPr lang="en-US" dirty="0"/>
                    </a:p>
                  </a:txBody>
                  <a:tcPr/>
                </a:tc>
                <a:tc>
                  <a:txBody>
                    <a:bodyPr/>
                    <a:lstStyle/>
                    <a:p>
                      <a:r>
                        <a:rPr lang="en-US" dirty="0" smtClean="0"/>
                        <a:t>2009</a:t>
                      </a:r>
                      <a:endParaRPr lang="en-US" dirty="0"/>
                    </a:p>
                  </a:txBody>
                  <a:tcPr/>
                </a:tc>
                <a:tc>
                  <a:txBody>
                    <a:bodyPr/>
                    <a:lstStyle/>
                    <a:p>
                      <a:r>
                        <a:rPr lang="en-US" dirty="0" smtClean="0"/>
                        <a:t>695</a:t>
                      </a:r>
                      <a:endParaRPr lang="en-US" dirty="0"/>
                    </a:p>
                  </a:txBody>
                  <a:tcPr/>
                </a:tc>
                <a:tc>
                  <a:txBody>
                    <a:bodyPr/>
                    <a:lstStyle/>
                    <a:p>
                      <a:r>
                        <a:rPr lang="en-US" dirty="0" smtClean="0"/>
                        <a:t>1713</a:t>
                      </a:r>
                      <a:endParaRPr lang="en-US" dirty="0"/>
                    </a:p>
                  </a:txBody>
                  <a:tcPr/>
                </a:tc>
                <a:tc>
                  <a:txBody>
                    <a:bodyPr/>
                    <a:lstStyle/>
                    <a:p>
                      <a:r>
                        <a:rPr lang="en-US" dirty="0" smtClean="0"/>
                        <a:t>869</a:t>
                      </a:r>
                      <a:endParaRPr lang="en-US" dirty="0"/>
                    </a:p>
                  </a:txBody>
                  <a:tcPr/>
                </a:tc>
              </a:tr>
              <a:tr h="482600">
                <a:tc>
                  <a:txBody>
                    <a:bodyPr/>
                    <a:lstStyle/>
                    <a:p>
                      <a:r>
                        <a:rPr lang="en-US" dirty="0" smtClean="0"/>
                        <a:t>7</a:t>
                      </a:r>
                      <a:endParaRPr lang="en-US" dirty="0"/>
                    </a:p>
                  </a:txBody>
                  <a:tcPr/>
                </a:tc>
                <a:tc>
                  <a:txBody>
                    <a:bodyPr/>
                    <a:lstStyle/>
                    <a:p>
                      <a:r>
                        <a:rPr lang="en-US" dirty="0" smtClean="0"/>
                        <a:t>2008</a:t>
                      </a:r>
                      <a:endParaRPr lang="en-US" dirty="0"/>
                    </a:p>
                  </a:txBody>
                  <a:tcPr/>
                </a:tc>
                <a:tc>
                  <a:txBody>
                    <a:bodyPr/>
                    <a:lstStyle/>
                    <a:p>
                      <a:r>
                        <a:rPr lang="en-US" dirty="0" smtClean="0"/>
                        <a:t>118</a:t>
                      </a:r>
                      <a:endParaRPr lang="en-US" dirty="0"/>
                    </a:p>
                  </a:txBody>
                  <a:tcPr/>
                </a:tc>
                <a:tc>
                  <a:txBody>
                    <a:bodyPr/>
                    <a:lstStyle/>
                    <a:p>
                      <a:r>
                        <a:rPr lang="en-US" dirty="0" smtClean="0"/>
                        <a:t>1394</a:t>
                      </a:r>
                      <a:endParaRPr lang="en-US" dirty="0"/>
                    </a:p>
                  </a:txBody>
                  <a:tcPr/>
                </a:tc>
                <a:tc>
                  <a:txBody>
                    <a:bodyPr/>
                    <a:lstStyle/>
                    <a:p>
                      <a:r>
                        <a:rPr lang="en-US" dirty="0" smtClean="0"/>
                        <a:t>751</a:t>
                      </a:r>
                      <a:endParaRPr lang="en-US" dirty="0"/>
                    </a:p>
                  </a:txBody>
                  <a:tcPr/>
                </a:tc>
              </a:tr>
              <a:tr h="482600">
                <a:tc>
                  <a:txBody>
                    <a:bodyPr/>
                    <a:lstStyle/>
                    <a:p>
                      <a:r>
                        <a:rPr lang="en-US" dirty="0" smtClean="0"/>
                        <a:t>8</a:t>
                      </a:r>
                      <a:endParaRPr lang="en-US" dirty="0"/>
                    </a:p>
                  </a:txBody>
                  <a:tcPr/>
                </a:tc>
                <a:tc>
                  <a:txBody>
                    <a:bodyPr/>
                    <a:lstStyle/>
                    <a:p>
                      <a:r>
                        <a:rPr lang="en-US" dirty="0" smtClean="0"/>
                        <a:t>2007</a:t>
                      </a:r>
                      <a:endParaRPr lang="en-US" dirty="0"/>
                    </a:p>
                  </a:txBody>
                  <a:tcPr/>
                </a:tc>
                <a:tc>
                  <a:txBody>
                    <a:bodyPr/>
                    <a:lstStyle/>
                    <a:p>
                      <a:r>
                        <a:rPr lang="en-US" dirty="0" smtClean="0"/>
                        <a:t>94</a:t>
                      </a:r>
                      <a:endParaRPr lang="en-US" dirty="0"/>
                    </a:p>
                  </a:txBody>
                  <a:tcPr/>
                </a:tc>
                <a:tc>
                  <a:txBody>
                    <a:bodyPr/>
                    <a:lstStyle/>
                    <a:p>
                      <a:r>
                        <a:rPr lang="en-US" dirty="0" smtClean="0"/>
                        <a:t>1482</a:t>
                      </a:r>
                      <a:endParaRPr lang="en-US" dirty="0"/>
                    </a:p>
                  </a:txBody>
                  <a:tcPr/>
                </a:tc>
                <a:tc>
                  <a:txBody>
                    <a:bodyPr/>
                    <a:lstStyle/>
                    <a:p>
                      <a:r>
                        <a:rPr lang="en-US" dirty="0" smtClean="0"/>
                        <a:t>743</a:t>
                      </a:r>
                      <a:endParaRPr lang="en-US" dirty="0"/>
                    </a:p>
                  </a:txBody>
                  <a:tcPr/>
                </a:tc>
              </a:tr>
              <a:tr h="482600">
                <a:tc>
                  <a:txBody>
                    <a:bodyPr/>
                    <a:lstStyle/>
                    <a:p>
                      <a:r>
                        <a:rPr lang="en-US" dirty="0" smtClean="0"/>
                        <a:t>9</a:t>
                      </a:r>
                      <a:endParaRPr lang="en-US" dirty="0"/>
                    </a:p>
                  </a:txBody>
                  <a:tcPr/>
                </a:tc>
                <a:tc>
                  <a:txBody>
                    <a:bodyPr/>
                    <a:lstStyle/>
                    <a:p>
                      <a:r>
                        <a:rPr lang="en-US" dirty="0" smtClean="0"/>
                        <a:t>2006</a:t>
                      </a:r>
                      <a:endParaRPr lang="en-US" dirty="0"/>
                    </a:p>
                  </a:txBody>
                  <a:tcPr/>
                </a:tc>
                <a:tc>
                  <a:txBody>
                    <a:bodyPr/>
                    <a:lstStyle/>
                    <a:p>
                      <a:r>
                        <a:rPr lang="en-US" dirty="0" smtClean="0"/>
                        <a:t>12</a:t>
                      </a:r>
                      <a:endParaRPr lang="en-US" dirty="0"/>
                    </a:p>
                  </a:txBody>
                  <a:tcPr/>
                </a:tc>
                <a:tc>
                  <a:txBody>
                    <a:bodyPr/>
                    <a:lstStyle/>
                    <a:p>
                      <a:r>
                        <a:rPr lang="en-US" dirty="0" smtClean="0"/>
                        <a:t>113</a:t>
                      </a:r>
                      <a:endParaRPr lang="en-US" dirty="0"/>
                    </a:p>
                  </a:txBody>
                  <a:tcPr/>
                </a:tc>
                <a:tc>
                  <a:txBody>
                    <a:bodyPr/>
                    <a:lstStyle/>
                    <a:p>
                      <a:r>
                        <a:rPr lang="en-US" dirty="0" smtClean="0"/>
                        <a:t>50</a:t>
                      </a:r>
                      <a:endParaRPr lang="en-US" dirty="0"/>
                    </a:p>
                  </a:txBody>
                  <a:tcPr/>
                </a:tc>
              </a:tr>
              <a:tr h="482600">
                <a:tc>
                  <a:txBody>
                    <a:bodyPr/>
                    <a:lstStyle/>
                    <a:p>
                      <a:r>
                        <a:rPr lang="en-US" dirty="0" smtClean="0"/>
                        <a:t>10</a:t>
                      </a:r>
                      <a:endParaRPr lang="en-US" dirty="0"/>
                    </a:p>
                  </a:txBody>
                  <a:tcPr>
                    <a:lnB w="38100" cap="flat" cmpd="sng" algn="ctr">
                      <a:solidFill>
                        <a:schemeClr val="tx2">
                          <a:lumMod val="60000"/>
                          <a:lumOff val="40000"/>
                        </a:schemeClr>
                      </a:solidFill>
                      <a:prstDash val="solid"/>
                      <a:round/>
                      <a:headEnd type="none" w="med" len="med"/>
                      <a:tailEnd type="none" w="med" len="med"/>
                    </a:lnB>
                  </a:tcPr>
                </a:tc>
                <a:tc>
                  <a:txBody>
                    <a:bodyPr/>
                    <a:lstStyle/>
                    <a:p>
                      <a:r>
                        <a:rPr lang="en-US" dirty="0" smtClean="0"/>
                        <a:t>2005</a:t>
                      </a:r>
                      <a:endParaRPr lang="en-US" dirty="0"/>
                    </a:p>
                  </a:txBody>
                  <a:tcPr>
                    <a:lnB w="38100" cap="flat" cmpd="sng" algn="ctr">
                      <a:solidFill>
                        <a:schemeClr val="tx2">
                          <a:lumMod val="60000"/>
                          <a:lumOff val="40000"/>
                        </a:schemeClr>
                      </a:solidFill>
                      <a:prstDash val="solid"/>
                      <a:round/>
                      <a:headEnd type="none" w="med" len="med"/>
                      <a:tailEnd type="none" w="med" len="med"/>
                    </a:lnB>
                  </a:tcPr>
                </a:tc>
                <a:tc>
                  <a:txBody>
                    <a:bodyPr/>
                    <a:lstStyle/>
                    <a:p>
                      <a:r>
                        <a:rPr lang="en-US" dirty="0" smtClean="0"/>
                        <a:t>3</a:t>
                      </a:r>
                      <a:endParaRPr lang="en-US" dirty="0"/>
                    </a:p>
                  </a:txBody>
                  <a:tcPr>
                    <a:lnB w="38100" cap="flat" cmpd="sng" algn="ctr">
                      <a:solidFill>
                        <a:schemeClr val="tx2">
                          <a:lumMod val="60000"/>
                          <a:lumOff val="40000"/>
                        </a:schemeClr>
                      </a:solidFill>
                      <a:prstDash val="solid"/>
                      <a:round/>
                      <a:headEnd type="none" w="med" len="med"/>
                      <a:tailEnd type="none" w="med" len="med"/>
                    </a:lnB>
                  </a:tcPr>
                </a:tc>
                <a:tc>
                  <a:txBody>
                    <a:bodyPr/>
                    <a:lstStyle/>
                    <a:p>
                      <a:r>
                        <a:rPr lang="en-US" dirty="0" smtClean="0"/>
                        <a:t>43</a:t>
                      </a:r>
                      <a:endParaRPr lang="en-US" dirty="0"/>
                    </a:p>
                  </a:txBody>
                  <a:tcPr>
                    <a:lnB w="38100" cap="flat" cmpd="sng" algn="ctr">
                      <a:solidFill>
                        <a:schemeClr val="tx2">
                          <a:lumMod val="60000"/>
                          <a:lumOff val="40000"/>
                        </a:schemeClr>
                      </a:solidFill>
                      <a:prstDash val="solid"/>
                      <a:round/>
                      <a:headEnd type="none" w="med" len="med"/>
                      <a:tailEnd type="none" w="med" len="med"/>
                    </a:lnB>
                  </a:tcPr>
                </a:tc>
                <a:tc>
                  <a:txBody>
                    <a:bodyPr/>
                    <a:lstStyle/>
                    <a:p>
                      <a:r>
                        <a:rPr lang="en-US" dirty="0" smtClean="0"/>
                        <a:t>5</a:t>
                      </a:r>
                      <a:endParaRPr lang="en-US" dirty="0"/>
                    </a:p>
                  </a:txBody>
                  <a:tcPr>
                    <a:lnB w="38100" cap="flat" cmpd="sng" algn="ctr">
                      <a:solidFill>
                        <a:schemeClr val="tx2">
                          <a:lumMod val="60000"/>
                          <a:lumOff val="40000"/>
                        </a:schemeClr>
                      </a:solidFill>
                      <a:prstDash val="solid"/>
                      <a:round/>
                      <a:headEnd type="none" w="med" len="med"/>
                      <a:tailEnd type="none" w="med" len="med"/>
                    </a:lnB>
                  </a:tcPr>
                </a:tc>
              </a:tr>
              <a:tr h="377524">
                <a:tc>
                  <a:txBody>
                    <a:bodyPr/>
                    <a:lstStyle/>
                    <a:p>
                      <a:endParaRPr lang="en-US" dirty="0"/>
                    </a:p>
                  </a:txBody>
                  <a:tcPr>
                    <a:lnT w="38100" cap="flat" cmpd="sng" algn="ctr">
                      <a:solidFill>
                        <a:schemeClr val="tx2">
                          <a:lumMod val="60000"/>
                          <a:lumOff val="40000"/>
                        </a:schemeClr>
                      </a:solidFill>
                      <a:prstDash val="solid"/>
                      <a:round/>
                      <a:headEnd type="none" w="med" len="med"/>
                      <a:tailEnd type="none" w="med" len="med"/>
                    </a:lnT>
                    <a:lnB w="38100" cap="flat" cmpd="sng" algn="ctr">
                      <a:solidFill>
                        <a:schemeClr val="tx2">
                          <a:lumMod val="60000"/>
                          <a:lumOff val="40000"/>
                        </a:schemeClr>
                      </a:solidFill>
                      <a:prstDash val="solid"/>
                      <a:round/>
                      <a:headEnd type="none" w="med" len="med"/>
                      <a:tailEnd type="none" w="med" len="med"/>
                    </a:lnB>
                  </a:tcPr>
                </a:tc>
                <a:tc>
                  <a:txBody>
                    <a:bodyPr/>
                    <a:lstStyle/>
                    <a:p>
                      <a:r>
                        <a:rPr lang="en-US" b="1" dirty="0" smtClean="0"/>
                        <a:t>Total </a:t>
                      </a:r>
                      <a:endParaRPr lang="en-US" b="1" dirty="0"/>
                    </a:p>
                  </a:txBody>
                  <a:tcPr>
                    <a:lnT w="38100" cap="flat" cmpd="sng" algn="ctr">
                      <a:solidFill>
                        <a:schemeClr val="tx2">
                          <a:lumMod val="60000"/>
                          <a:lumOff val="40000"/>
                        </a:schemeClr>
                      </a:solidFill>
                      <a:prstDash val="solid"/>
                      <a:round/>
                      <a:headEnd type="none" w="med" len="med"/>
                      <a:tailEnd type="none" w="med" len="med"/>
                    </a:lnT>
                    <a:lnB w="38100" cap="flat" cmpd="sng" algn="ctr">
                      <a:solidFill>
                        <a:schemeClr val="tx2">
                          <a:lumMod val="60000"/>
                          <a:lumOff val="40000"/>
                        </a:schemeClr>
                      </a:solidFill>
                      <a:prstDash val="solid"/>
                      <a:round/>
                      <a:headEnd type="none" w="med" len="med"/>
                      <a:tailEnd type="none" w="med" len="med"/>
                    </a:lnB>
                  </a:tcPr>
                </a:tc>
                <a:tc>
                  <a:txBody>
                    <a:bodyPr/>
                    <a:lstStyle/>
                    <a:p>
                      <a:r>
                        <a:rPr lang="en-US" b="1" dirty="0" smtClean="0"/>
                        <a:t>2068</a:t>
                      </a:r>
                      <a:endParaRPr lang="en-US" b="1" dirty="0"/>
                    </a:p>
                  </a:txBody>
                  <a:tcPr>
                    <a:lnT w="38100" cap="flat" cmpd="sng" algn="ctr">
                      <a:solidFill>
                        <a:schemeClr val="tx2">
                          <a:lumMod val="60000"/>
                          <a:lumOff val="40000"/>
                        </a:schemeClr>
                      </a:solidFill>
                      <a:prstDash val="solid"/>
                      <a:round/>
                      <a:headEnd type="none" w="med" len="med"/>
                      <a:tailEnd type="none" w="med" len="med"/>
                    </a:lnT>
                    <a:lnB w="38100" cap="flat" cmpd="sng" algn="ctr">
                      <a:solidFill>
                        <a:schemeClr val="tx2">
                          <a:lumMod val="60000"/>
                          <a:lumOff val="40000"/>
                        </a:schemeClr>
                      </a:solidFill>
                      <a:prstDash val="solid"/>
                      <a:round/>
                      <a:headEnd type="none" w="med" len="med"/>
                      <a:tailEnd type="none" w="med" len="med"/>
                    </a:lnB>
                  </a:tcPr>
                </a:tc>
                <a:tc>
                  <a:txBody>
                    <a:bodyPr/>
                    <a:lstStyle/>
                    <a:p>
                      <a:r>
                        <a:rPr lang="en-US" b="1" dirty="0" smtClean="0"/>
                        <a:t>8349</a:t>
                      </a:r>
                      <a:endParaRPr lang="en-US" b="1" dirty="0"/>
                    </a:p>
                  </a:txBody>
                  <a:tcPr>
                    <a:lnT w="38100" cap="flat" cmpd="sng" algn="ctr">
                      <a:solidFill>
                        <a:schemeClr val="tx2">
                          <a:lumMod val="60000"/>
                          <a:lumOff val="40000"/>
                        </a:schemeClr>
                      </a:solidFill>
                      <a:prstDash val="solid"/>
                      <a:round/>
                      <a:headEnd type="none" w="med" len="med"/>
                      <a:tailEnd type="none" w="med" len="med"/>
                    </a:lnT>
                    <a:lnB w="38100" cap="flat" cmpd="sng" algn="ctr">
                      <a:solidFill>
                        <a:schemeClr val="tx2">
                          <a:lumMod val="60000"/>
                          <a:lumOff val="40000"/>
                        </a:schemeClr>
                      </a:solidFill>
                      <a:prstDash val="solid"/>
                      <a:round/>
                      <a:headEnd type="none" w="med" len="med"/>
                      <a:tailEnd type="none" w="med" len="med"/>
                    </a:lnB>
                  </a:tcPr>
                </a:tc>
                <a:tc>
                  <a:txBody>
                    <a:bodyPr/>
                    <a:lstStyle/>
                    <a:p>
                      <a:r>
                        <a:rPr lang="en-US" b="1" dirty="0" smtClean="0"/>
                        <a:t>5531</a:t>
                      </a:r>
                      <a:endParaRPr lang="en-US" b="1" dirty="0"/>
                    </a:p>
                  </a:txBody>
                  <a:tcPr>
                    <a:lnT w="38100" cap="flat" cmpd="sng" algn="ctr">
                      <a:solidFill>
                        <a:schemeClr val="tx2">
                          <a:lumMod val="60000"/>
                          <a:lumOff val="40000"/>
                        </a:schemeClr>
                      </a:solidFill>
                      <a:prstDash val="solid"/>
                      <a:round/>
                      <a:headEnd type="none" w="med" len="med"/>
                      <a:tailEnd type="none" w="med" len="med"/>
                    </a:lnT>
                    <a:lnB w="38100" cap="flat" cmpd="sng" algn="ctr">
                      <a:solidFill>
                        <a:schemeClr val="tx2">
                          <a:lumMod val="60000"/>
                          <a:lumOff val="40000"/>
                        </a:schemeClr>
                      </a:solidFill>
                      <a:prstDash val="solid"/>
                      <a:round/>
                      <a:headEnd type="none" w="med" len="med"/>
                      <a:tailEnd type="none" w="med" len="med"/>
                    </a:lnB>
                  </a:tcPr>
                </a:tc>
              </a:tr>
              <a:tr h="0">
                <a:tc>
                  <a:txBody>
                    <a:bodyPr/>
                    <a:lstStyle/>
                    <a:p>
                      <a:endParaRPr lang="en-US" dirty="0"/>
                    </a:p>
                  </a:txBody>
                  <a:tcPr>
                    <a:lnT w="38100" cap="flat" cmpd="sng" algn="ctr">
                      <a:solidFill>
                        <a:schemeClr val="tx2">
                          <a:lumMod val="60000"/>
                          <a:lumOff val="40000"/>
                        </a:schemeClr>
                      </a:solidFill>
                      <a:prstDash val="solid"/>
                      <a:round/>
                      <a:headEnd type="none" w="med" len="med"/>
                      <a:tailEnd type="none" w="med" len="med"/>
                    </a:lnT>
                  </a:tcPr>
                </a:tc>
                <a:tc>
                  <a:txBody>
                    <a:bodyPr/>
                    <a:lstStyle/>
                    <a:p>
                      <a:endParaRPr lang="en-US" b="1" dirty="0"/>
                    </a:p>
                  </a:txBody>
                  <a:tcPr>
                    <a:lnT w="38100" cap="flat" cmpd="sng" algn="ctr">
                      <a:solidFill>
                        <a:schemeClr val="tx2">
                          <a:lumMod val="60000"/>
                          <a:lumOff val="40000"/>
                        </a:schemeClr>
                      </a:solidFill>
                      <a:prstDash val="solid"/>
                      <a:round/>
                      <a:headEnd type="none" w="med" len="med"/>
                      <a:tailEnd type="none" w="med" len="med"/>
                    </a:lnT>
                  </a:tcPr>
                </a:tc>
                <a:tc>
                  <a:txBody>
                    <a:bodyPr/>
                    <a:lstStyle/>
                    <a:p>
                      <a:endParaRPr lang="en-US" b="1" dirty="0"/>
                    </a:p>
                  </a:txBody>
                  <a:tcPr>
                    <a:lnT w="38100" cap="flat" cmpd="sng" algn="ctr">
                      <a:solidFill>
                        <a:schemeClr val="tx2">
                          <a:lumMod val="60000"/>
                          <a:lumOff val="40000"/>
                        </a:schemeClr>
                      </a:solidFill>
                      <a:prstDash val="solid"/>
                      <a:round/>
                      <a:headEnd type="none" w="med" len="med"/>
                      <a:tailEnd type="none" w="med" len="med"/>
                    </a:lnT>
                  </a:tcPr>
                </a:tc>
                <a:tc>
                  <a:txBody>
                    <a:bodyPr/>
                    <a:lstStyle/>
                    <a:p>
                      <a:endParaRPr lang="en-US" b="1" dirty="0"/>
                    </a:p>
                  </a:txBody>
                  <a:tcPr>
                    <a:lnT w="38100" cap="flat" cmpd="sng" algn="ctr">
                      <a:solidFill>
                        <a:schemeClr val="tx2">
                          <a:lumMod val="60000"/>
                          <a:lumOff val="40000"/>
                        </a:schemeClr>
                      </a:solidFill>
                      <a:prstDash val="solid"/>
                      <a:round/>
                      <a:headEnd type="none" w="med" len="med"/>
                      <a:tailEnd type="none" w="med" len="med"/>
                    </a:lnT>
                  </a:tcPr>
                </a:tc>
                <a:tc>
                  <a:txBody>
                    <a:bodyPr/>
                    <a:lstStyle/>
                    <a:p>
                      <a:endParaRPr lang="en-US" b="1" dirty="0"/>
                    </a:p>
                  </a:txBody>
                  <a:tcPr>
                    <a:lnT w="38100" cap="flat" cmpd="sng" algn="ctr">
                      <a:solidFill>
                        <a:schemeClr val="tx2">
                          <a:lumMod val="60000"/>
                          <a:lumOff val="40000"/>
                        </a:schemeClr>
                      </a:solidFill>
                      <a:prstDash val="solid"/>
                      <a:round/>
                      <a:headEnd type="none" w="med" len="med"/>
                      <a:tailEnd type="none" w="med" len="med"/>
                    </a:lnT>
                  </a:tcPr>
                </a:tc>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C000"/>
                </a:solidFill>
              </a:rPr>
              <a:t>No of Suicide attacks in Peshawar </a:t>
            </a:r>
            <a:endParaRPr lang="en-US" dirty="0">
              <a:solidFill>
                <a:srgbClr val="FFC000"/>
              </a:solidFill>
            </a:endParaRPr>
          </a:p>
        </p:txBody>
      </p:sp>
      <p:graphicFrame>
        <p:nvGraphicFramePr>
          <p:cNvPr id="4" name="Table 3"/>
          <p:cNvGraphicFramePr>
            <a:graphicFrameLocks noGrp="1"/>
          </p:cNvGraphicFramePr>
          <p:nvPr/>
        </p:nvGraphicFramePr>
        <p:xfrm>
          <a:off x="838200" y="1397000"/>
          <a:ext cx="7772400" cy="4450080"/>
        </p:xfrm>
        <a:graphic>
          <a:graphicData uri="http://schemas.openxmlformats.org/drawingml/2006/table">
            <a:tbl>
              <a:tblPr firstRow="1" bandRow="1">
                <a:tableStyleId>{5C22544A-7EE6-4342-B048-85BDC9FD1C3A}</a:tableStyleId>
              </a:tblPr>
              <a:tblGrid>
                <a:gridCol w="960634"/>
                <a:gridCol w="1309955"/>
                <a:gridCol w="1833937"/>
                <a:gridCol w="2113394"/>
                <a:gridCol w="1554480"/>
              </a:tblGrid>
              <a:tr h="370840">
                <a:tc>
                  <a:txBody>
                    <a:bodyPr/>
                    <a:lstStyle/>
                    <a:p>
                      <a:r>
                        <a:rPr lang="en-US" dirty="0" err="1" smtClean="0">
                          <a:solidFill>
                            <a:srgbClr val="FFC000"/>
                          </a:solidFill>
                        </a:rPr>
                        <a:t>S.No</a:t>
                      </a:r>
                      <a:r>
                        <a:rPr lang="en-US" dirty="0" smtClean="0">
                          <a:solidFill>
                            <a:srgbClr val="FFC000"/>
                          </a:solidFill>
                        </a:rPr>
                        <a:t>.</a:t>
                      </a:r>
                      <a:endParaRPr lang="en-US" dirty="0">
                        <a:solidFill>
                          <a:srgbClr val="FFC000"/>
                        </a:solidFill>
                      </a:endParaRPr>
                    </a:p>
                  </a:txBody>
                  <a:tcPr/>
                </a:tc>
                <a:tc>
                  <a:txBody>
                    <a:bodyPr/>
                    <a:lstStyle/>
                    <a:p>
                      <a:r>
                        <a:rPr lang="en-US" dirty="0" smtClean="0">
                          <a:solidFill>
                            <a:srgbClr val="FFC000"/>
                          </a:solidFill>
                        </a:rPr>
                        <a:t>Year</a:t>
                      </a:r>
                      <a:endParaRPr lang="en-US" dirty="0">
                        <a:solidFill>
                          <a:srgbClr val="FFC000"/>
                        </a:solidFill>
                      </a:endParaRPr>
                    </a:p>
                  </a:txBody>
                  <a:tcPr/>
                </a:tc>
                <a:tc>
                  <a:txBody>
                    <a:bodyPr/>
                    <a:lstStyle/>
                    <a:p>
                      <a:r>
                        <a:rPr lang="en-US" dirty="0" smtClean="0">
                          <a:solidFill>
                            <a:srgbClr val="FFC000"/>
                          </a:solidFill>
                        </a:rPr>
                        <a:t>No of attacks</a:t>
                      </a:r>
                      <a:endParaRPr lang="en-US" dirty="0">
                        <a:solidFill>
                          <a:srgbClr val="FFC000"/>
                        </a:solidFill>
                      </a:endParaRPr>
                    </a:p>
                  </a:txBody>
                  <a:tcPr/>
                </a:tc>
                <a:tc>
                  <a:txBody>
                    <a:bodyPr/>
                    <a:lstStyle/>
                    <a:p>
                      <a:r>
                        <a:rPr lang="en-US" dirty="0" smtClean="0">
                          <a:solidFill>
                            <a:srgbClr val="FFC000"/>
                          </a:solidFill>
                        </a:rPr>
                        <a:t>Persons injured</a:t>
                      </a:r>
                      <a:endParaRPr lang="en-US" dirty="0">
                        <a:solidFill>
                          <a:srgbClr val="FFC000"/>
                        </a:solidFill>
                      </a:endParaRPr>
                    </a:p>
                  </a:txBody>
                  <a:tcPr/>
                </a:tc>
                <a:tc>
                  <a:txBody>
                    <a:bodyPr/>
                    <a:lstStyle/>
                    <a:p>
                      <a:r>
                        <a:rPr lang="en-US" dirty="0" smtClean="0">
                          <a:solidFill>
                            <a:srgbClr val="FFC000"/>
                          </a:solidFill>
                        </a:rPr>
                        <a:t>Person s</a:t>
                      </a:r>
                      <a:r>
                        <a:rPr lang="en-US" baseline="0" dirty="0" smtClean="0">
                          <a:solidFill>
                            <a:srgbClr val="FFC000"/>
                          </a:solidFill>
                        </a:rPr>
                        <a:t> Killed</a:t>
                      </a:r>
                      <a:endParaRPr lang="en-US" dirty="0">
                        <a:solidFill>
                          <a:srgbClr val="FFC000"/>
                        </a:solidFill>
                      </a:endParaRPr>
                    </a:p>
                  </a:txBody>
                  <a:tcPr/>
                </a:tc>
              </a:tr>
              <a:tr h="370840">
                <a:tc>
                  <a:txBody>
                    <a:bodyPr/>
                    <a:lstStyle/>
                    <a:p>
                      <a:r>
                        <a:rPr lang="en-US" dirty="0" smtClean="0"/>
                        <a:t>1</a:t>
                      </a:r>
                      <a:endParaRPr lang="en-US" dirty="0"/>
                    </a:p>
                  </a:txBody>
                  <a:tcPr/>
                </a:tc>
                <a:tc>
                  <a:txBody>
                    <a:bodyPr/>
                    <a:lstStyle/>
                    <a:p>
                      <a:r>
                        <a:rPr lang="en-US" dirty="0" smtClean="0"/>
                        <a:t>2014</a:t>
                      </a:r>
                      <a:endParaRPr lang="en-US" dirty="0"/>
                    </a:p>
                  </a:txBody>
                  <a:tcPr/>
                </a:tc>
                <a:tc>
                  <a:txBody>
                    <a:bodyPr/>
                    <a:lstStyle/>
                    <a:p>
                      <a:r>
                        <a:rPr lang="en-US" dirty="0" smtClean="0"/>
                        <a:t>08</a:t>
                      </a:r>
                      <a:endParaRPr lang="en-US" dirty="0"/>
                    </a:p>
                  </a:txBody>
                  <a:tcPr/>
                </a:tc>
                <a:tc>
                  <a:txBody>
                    <a:bodyPr/>
                    <a:lstStyle/>
                    <a:p>
                      <a:r>
                        <a:rPr lang="en-US" dirty="0" smtClean="0"/>
                        <a:t>142</a:t>
                      </a:r>
                      <a:endParaRPr lang="en-US" dirty="0"/>
                    </a:p>
                  </a:txBody>
                  <a:tcPr/>
                </a:tc>
                <a:tc>
                  <a:txBody>
                    <a:bodyPr/>
                    <a:lstStyle/>
                    <a:p>
                      <a:r>
                        <a:rPr lang="en-US" dirty="0" smtClean="0"/>
                        <a:t>46</a:t>
                      </a:r>
                      <a:endParaRPr lang="en-US" dirty="0"/>
                    </a:p>
                  </a:txBody>
                  <a:tcPr/>
                </a:tc>
              </a:tr>
              <a:tr h="370840">
                <a:tc>
                  <a:txBody>
                    <a:bodyPr/>
                    <a:lstStyle/>
                    <a:p>
                      <a:r>
                        <a:rPr lang="en-US" dirty="0" smtClean="0"/>
                        <a:t>2</a:t>
                      </a:r>
                      <a:endParaRPr lang="en-US" dirty="0"/>
                    </a:p>
                  </a:txBody>
                  <a:tcPr/>
                </a:tc>
                <a:tc>
                  <a:txBody>
                    <a:bodyPr/>
                    <a:lstStyle/>
                    <a:p>
                      <a:r>
                        <a:rPr lang="en-US" dirty="0" smtClean="0"/>
                        <a:t>2013</a:t>
                      </a:r>
                      <a:endParaRPr lang="en-US" dirty="0"/>
                    </a:p>
                  </a:txBody>
                  <a:tcPr/>
                </a:tc>
                <a:tc>
                  <a:txBody>
                    <a:bodyPr/>
                    <a:lstStyle/>
                    <a:p>
                      <a:r>
                        <a:rPr lang="en-US" dirty="0" smtClean="0"/>
                        <a:t>21</a:t>
                      </a:r>
                      <a:endParaRPr lang="en-US" dirty="0"/>
                    </a:p>
                  </a:txBody>
                  <a:tcPr/>
                </a:tc>
                <a:tc>
                  <a:txBody>
                    <a:bodyPr/>
                    <a:lstStyle/>
                    <a:p>
                      <a:r>
                        <a:rPr lang="en-US" dirty="0" smtClean="0"/>
                        <a:t>335</a:t>
                      </a:r>
                      <a:endParaRPr lang="en-US" dirty="0"/>
                    </a:p>
                  </a:txBody>
                  <a:tcPr/>
                </a:tc>
                <a:tc>
                  <a:txBody>
                    <a:bodyPr/>
                    <a:lstStyle/>
                    <a:p>
                      <a:r>
                        <a:rPr lang="en-US" dirty="0" smtClean="0"/>
                        <a:t>650</a:t>
                      </a:r>
                      <a:endParaRPr lang="en-US" dirty="0"/>
                    </a:p>
                  </a:txBody>
                  <a:tcPr/>
                </a:tc>
              </a:tr>
              <a:tr h="370840">
                <a:tc>
                  <a:txBody>
                    <a:bodyPr/>
                    <a:lstStyle/>
                    <a:p>
                      <a:r>
                        <a:rPr lang="en-US" dirty="0" smtClean="0"/>
                        <a:t>3</a:t>
                      </a:r>
                      <a:endParaRPr lang="en-US" dirty="0"/>
                    </a:p>
                  </a:txBody>
                  <a:tcPr/>
                </a:tc>
                <a:tc>
                  <a:txBody>
                    <a:bodyPr/>
                    <a:lstStyle/>
                    <a:p>
                      <a:r>
                        <a:rPr lang="en-US" dirty="0" smtClean="0"/>
                        <a:t>2012</a:t>
                      </a:r>
                      <a:endParaRPr lang="en-US" dirty="0"/>
                    </a:p>
                  </a:txBody>
                  <a:tcPr/>
                </a:tc>
                <a:tc>
                  <a:txBody>
                    <a:bodyPr/>
                    <a:lstStyle/>
                    <a:p>
                      <a:r>
                        <a:rPr lang="en-US" dirty="0" smtClean="0"/>
                        <a:t>21</a:t>
                      </a:r>
                      <a:endParaRPr lang="en-US" dirty="0"/>
                    </a:p>
                  </a:txBody>
                  <a:tcPr/>
                </a:tc>
                <a:tc>
                  <a:txBody>
                    <a:bodyPr/>
                    <a:lstStyle/>
                    <a:p>
                      <a:r>
                        <a:rPr lang="en-US" dirty="0" smtClean="0"/>
                        <a:t>265</a:t>
                      </a:r>
                      <a:endParaRPr lang="en-US" dirty="0"/>
                    </a:p>
                  </a:txBody>
                  <a:tcPr/>
                </a:tc>
                <a:tc>
                  <a:txBody>
                    <a:bodyPr/>
                    <a:lstStyle/>
                    <a:p>
                      <a:r>
                        <a:rPr lang="en-US" dirty="0" smtClean="0"/>
                        <a:t>140</a:t>
                      </a:r>
                      <a:endParaRPr lang="en-US" dirty="0"/>
                    </a:p>
                  </a:txBody>
                  <a:tcPr/>
                </a:tc>
              </a:tr>
              <a:tr h="370840">
                <a:tc>
                  <a:txBody>
                    <a:bodyPr/>
                    <a:lstStyle/>
                    <a:p>
                      <a:r>
                        <a:rPr lang="en-US" dirty="0" smtClean="0"/>
                        <a:t>4</a:t>
                      </a:r>
                      <a:endParaRPr lang="en-US" dirty="0"/>
                    </a:p>
                  </a:txBody>
                  <a:tcPr/>
                </a:tc>
                <a:tc>
                  <a:txBody>
                    <a:bodyPr/>
                    <a:lstStyle/>
                    <a:p>
                      <a:r>
                        <a:rPr lang="en-US" dirty="0" smtClean="0"/>
                        <a:t>2011</a:t>
                      </a:r>
                      <a:endParaRPr lang="en-US" dirty="0"/>
                    </a:p>
                  </a:txBody>
                  <a:tcPr/>
                </a:tc>
                <a:tc>
                  <a:txBody>
                    <a:bodyPr/>
                    <a:lstStyle/>
                    <a:p>
                      <a:r>
                        <a:rPr lang="en-US" dirty="0" smtClean="0"/>
                        <a:t>35</a:t>
                      </a:r>
                      <a:endParaRPr lang="en-US" dirty="0"/>
                    </a:p>
                  </a:txBody>
                  <a:tcPr/>
                </a:tc>
                <a:tc>
                  <a:txBody>
                    <a:bodyPr/>
                    <a:lstStyle/>
                    <a:p>
                      <a:r>
                        <a:rPr lang="en-US" dirty="0" smtClean="0"/>
                        <a:t>1068</a:t>
                      </a:r>
                      <a:endParaRPr lang="en-US" dirty="0"/>
                    </a:p>
                  </a:txBody>
                  <a:tcPr/>
                </a:tc>
                <a:tc>
                  <a:txBody>
                    <a:bodyPr/>
                    <a:lstStyle/>
                    <a:p>
                      <a:r>
                        <a:rPr lang="en-US" dirty="0" smtClean="0"/>
                        <a:t>576</a:t>
                      </a:r>
                      <a:endParaRPr lang="en-US" dirty="0"/>
                    </a:p>
                  </a:txBody>
                  <a:tcPr/>
                </a:tc>
              </a:tr>
              <a:tr h="370840">
                <a:tc>
                  <a:txBody>
                    <a:bodyPr/>
                    <a:lstStyle/>
                    <a:p>
                      <a:r>
                        <a:rPr lang="en-US" dirty="0" smtClean="0"/>
                        <a:t>5</a:t>
                      </a:r>
                      <a:endParaRPr lang="en-US" dirty="0"/>
                    </a:p>
                  </a:txBody>
                  <a:tcPr/>
                </a:tc>
                <a:tc>
                  <a:txBody>
                    <a:bodyPr/>
                    <a:lstStyle/>
                    <a:p>
                      <a:r>
                        <a:rPr lang="en-US" dirty="0" smtClean="0"/>
                        <a:t>2010</a:t>
                      </a:r>
                      <a:endParaRPr lang="en-US" dirty="0"/>
                    </a:p>
                  </a:txBody>
                  <a:tcPr/>
                </a:tc>
                <a:tc>
                  <a:txBody>
                    <a:bodyPr/>
                    <a:lstStyle/>
                    <a:p>
                      <a:r>
                        <a:rPr lang="en-US" dirty="0" smtClean="0"/>
                        <a:t>68</a:t>
                      </a:r>
                      <a:endParaRPr lang="en-US" dirty="0"/>
                    </a:p>
                  </a:txBody>
                  <a:tcPr/>
                </a:tc>
                <a:tc>
                  <a:txBody>
                    <a:bodyPr/>
                    <a:lstStyle/>
                    <a:p>
                      <a:r>
                        <a:rPr lang="en-US" dirty="0" smtClean="0"/>
                        <a:t>1986</a:t>
                      </a:r>
                      <a:endParaRPr lang="en-US" dirty="0"/>
                    </a:p>
                  </a:txBody>
                  <a:tcPr/>
                </a:tc>
                <a:tc>
                  <a:txBody>
                    <a:bodyPr/>
                    <a:lstStyle/>
                    <a:p>
                      <a:r>
                        <a:rPr lang="en-US" dirty="0" smtClean="0"/>
                        <a:t>1168</a:t>
                      </a:r>
                      <a:endParaRPr lang="en-US" dirty="0"/>
                    </a:p>
                  </a:txBody>
                  <a:tcPr/>
                </a:tc>
              </a:tr>
              <a:tr h="370840">
                <a:tc>
                  <a:txBody>
                    <a:bodyPr/>
                    <a:lstStyle/>
                    <a:p>
                      <a:r>
                        <a:rPr lang="en-US" dirty="0" smtClean="0"/>
                        <a:t>6</a:t>
                      </a:r>
                      <a:endParaRPr lang="en-US" dirty="0"/>
                    </a:p>
                  </a:txBody>
                  <a:tcPr/>
                </a:tc>
                <a:tc>
                  <a:txBody>
                    <a:bodyPr/>
                    <a:lstStyle/>
                    <a:p>
                      <a:r>
                        <a:rPr lang="en-US" dirty="0" smtClean="0"/>
                        <a:t>2009</a:t>
                      </a:r>
                      <a:endParaRPr lang="en-US" dirty="0"/>
                    </a:p>
                  </a:txBody>
                  <a:tcPr/>
                </a:tc>
                <a:tc>
                  <a:txBody>
                    <a:bodyPr/>
                    <a:lstStyle/>
                    <a:p>
                      <a:r>
                        <a:rPr lang="en-US" dirty="0" smtClean="0"/>
                        <a:t>87</a:t>
                      </a:r>
                      <a:endParaRPr lang="en-US" dirty="0"/>
                    </a:p>
                  </a:txBody>
                  <a:tcPr/>
                </a:tc>
                <a:tc>
                  <a:txBody>
                    <a:bodyPr/>
                    <a:lstStyle/>
                    <a:p>
                      <a:r>
                        <a:rPr lang="en-US" dirty="0" smtClean="0"/>
                        <a:t>2756</a:t>
                      </a:r>
                      <a:endParaRPr lang="en-US" dirty="0"/>
                    </a:p>
                  </a:txBody>
                  <a:tcPr/>
                </a:tc>
                <a:tc>
                  <a:txBody>
                    <a:bodyPr/>
                    <a:lstStyle/>
                    <a:p>
                      <a:r>
                        <a:rPr lang="en-US" dirty="0" smtClean="0"/>
                        <a:t>949</a:t>
                      </a:r>
                      <a:endParaRPr lang="en-US" dirty="0"/>
                    </a:p>
                  </a:txBody>
                  <a:tcPr/>
                </a:tc>
              </a:tr>
              <a:tr h="370840">
                <a:tc>
                  <a:txBody>
                    <a:bodyPr/>
                    <a:lstStyle/>
                    <a:p>
                      <a:r>
                        <a:rPr lang="en-US" dirty="0" smtClean="0"/>
                        <a:t>7</a:t>
                      </a:r>
                      <a:endParaRPr lang="en-US" dirty="0"/>
                    </a:p>
                  </a:txBody>
                  <a:tcPr/>
                </a:tc>
                <a:tc>
                  <a:txBody>
                    <a:bodyPr/>
                    <a:lstStyle/>
                    <a:p>
                      <a:r>
                        <a:rPr lang="en-US" dirty="0" smtClean="0"/>
                        <a:t>2008</a:t>
                      </a:r>
                      <a:endParaRPr lang="en-US" dirty="0"/>
                    </a:p>
                  </a:txBody>
                  <a:tcPr/>
                </a:tc>
                <a:tc>
                  <a:txBody>
                    <a:bodyPr/>
                    <a:lstStyle/>
                    <a:p>
                      <a:r>
                        <a:rPr lang="en-US" dirty="0" smtClean="0"/>
                        <a:t>54</a:t>
                      </a:r>
                      <a:endParaRPr lang="en-US" dirty="0"/>
                    </a:p>
                  </a:txBody>
                  <a:tcPr/>
                </a:tc>
                <a:tc>
                  <a:txBody>
                    <a:bodyPr/>
                    <a:lstStyle/>
                    <a:p>
                      <a:r>
                        <a:rPr lang="en-US" dirty="0" smtClean="0"/>
                        <a:t>896</a:t>
                      </a:r>
                      <a:endParaRPr lang="en-US" dirty="0"/>
                    </a:p>
                  </a:txBody>
                  <a:tcPr/>
                </a:tc>
                <a:tc>
                  <a:txBody>
                    <a:bodyPr/>
                    <a:lstStyle/>
                    <a:p>
                      <a:r>
                        <a:rPr lang="en-US" dirty="0" smtClean="0"/>
                        <a:t>1843</a:t>
                      </a:r>
                      <a:endParaRPr lang="en-US" dirty="0"/>
                    </a:p>
                  </a:txBody>
                  <a:tcPr/>
                </a:tc>
              </a:tr>
              <a:tr h="370840">
                <a:tc>
                  <a:txBody>
                    <a:bodyPr/>
                    <a:lstStyle/>
                    <a:p>
                      <a:r>
                        <a:rPr lang="en-US" dirty="0" smtClean="0"/>
                        <a:t>8</a:t>
                      </a:r>
                      <a:endParaRPr lang="en-US" dirty="0"/>
                    </a:p>
                  </a:txBody>
                  <a:tcPr/>
                </a:tc>
                <a:tc>
                  <a:txBody>
                    <a:bodyPr/>
                    <a:lstStyle/>
                    <a:p>
                      <a:r>
                        <a:rPr lang="en-US" dirty="0" smtClean="0"/>
                        <a:t>2007</a:t>
                      </a:r>
                      <a:endParaRPr lang="en-US" dirty="0"/>
                    </a:p>
                  </a:txBody>
                  <a:tcPr/>
                </a:tc>
                <a:tc>
                  <a:txBody>
                    <a:bodyPr/>
                    <a:lstStyle/>
                    <a:p>
                      <a:r>
                        <a:rPr lang="en-US" dirty="0" smtClean="0"/>
                        <a:t>45</a:t>
                      </a:r>
                      <a:endParaRPr lang="en-US" dirty="0"/>
                    </a:p>
                  </a:txBody>
                  <a:tcPr/>
                </a:tc>
                <a:tc>
                  <a:txBody>
                    <a:bodyPr/>
                    <a:lstStyle/>
                    <a:p>
                      <a:r>
                        <a:rPr lang="en-US" dirty="0" smtClean="0"/>
                        <a:t>1677</a:t>
                      </a:r>
                      <a:endParaRPr lang="en-US" dirty="0"/>
                    </a:p>
                  </a:txBody>
                  <a:tcPr/>
                </a:tc>
                <a:tc>
                  <a:txBody>
                    <a:bodyPr/>
                    <a:lstStyle/>
                    <a:p>
                      <a:r>
                        <a:rPr lang="en-US" dirty="0" smtClean="0"/>
                        <a:t>765</a:t>
                      </a:r>
                      <a:endParaRPr lang="en-US" dirty="0"/>
                    </a:p>
                  </a:txBody>
                  <a:tcPr/>
                </a:tc>
              </a:tr>
              <a:tr h="370840">
                <a:tc>
                  <a:txBody>
                    <a:bodyPr/>
                    <a:lstStyle/>
                    <a:p>
                      <a:r>
                        <a:rPr lang="en-US" dirty="0" smtClean="0"/>
                        <a:t>9</a:t>
                      </a:r>
                      <a:endParaRPr lang="en-US" dirty="0"/>
                    </a:p>
                  </a:txBody>
                  <a:tcPr/>
                </a:tc>
                <a:tc>
                  <a:txBody>
                    <a:bodyPr/>
                    <a:lstStyle/>
                    <a:p>
                      <a:r>
                        <a:rPr lang="en-US" dirty="0" smtClean="0"/>
                        <a:t>2006</a:t>
                      </a:r>
                      <a:endParaRPr lang="en-US" dirty="0"/>
                    </a:p>
                  </a:txBody>
                  <a:tcPr/>
                </a:tc>
                <a:tc>
                  <a:txBody>
                    <a:bodyPr/>
                    <a:lstStyle/>
                    <a:p>
                      <a:r>
                        <a:rPr lang="en-US" dirty="0" smtClean="0"/>
                        <a:t>7</a:t>
                      </a:r>
                      <a:endParaRPr lang="en-US" dirty="0"/>
                    </a:p>
                  </a:txBody>
                  <a:tcPr/>
                </a:tc>
                <a:tc>
                  <a:txBody>
                    <a:bodyPr/>
                    <a:lstStyle/>
                    <a:p>
                      <a:r>
                        <a:rPr lang="en-US" dirty="0" smtClean="0"/>
                        <a:t>161</a:t>
                      </a:r>
                      <a:endParaRPr lang="en-US" dirty="0"/>
                    </a:p>
                  </a:txBody>
                  <a:tcPr/>
                </a:tc>
                <a:tc>
                  <a:txBody>
                    <a:bodyPr/>
                    <a:lstStyle/>
                    <a:p>
                      <a:r>
                        <a:rPr lang="en-US" dirty="0" smtClean="0"/>
                        <a:t>352</a:t>
                      </a:r>
                      <a:endParaRPr lang="en-US" dirty="0"/>
                    </a:p>
                  </a:txBody>
                  <a:tcPr/>
                </a:tc>
              </a:tr>
              <a:tr h="370840">
                <a:tc>
                  <a:txBody>
                    <a:bodyPr/>
                    <a:lstStyle/>
                    <a:p>
                      <a:r>
                        <a:rPr lang="en-US" dirty="0" smtClean="0"/>
                        <a:t>10</a:t>
                      </a:r>
                      <a:endParaRPr lang="en-US" dirty="0"/>
                    </a:p>
                  </a:txBody>
                  <a:tcPr>
                    <a:lnB w="38100" cap="flat" cmpd="sng" algn="ctr">
                      <a:solidFill>
                        <a:schemeClr val="tx2">
                          <a:lumMod val="60000"/>
                          <a:lumOff val="40000"/>
                        </a:schemeClr>
                      </a:solidFill>
                      <a:prstDash val="solid"/>
                      <a:round/>
                      <a:headEnd type="none" w="med" len="med"/>
                      <a:tailEnd type="none" w="med" len="med"/>
                    </a:lnB>
                  </a:tcPr>
                </a:tc>
                <a:tc>
                  <a:txBody>
                    <a:bodyPr/>
                    <a:lstStyle/>
                    <a:p>
                      <a:r>
                        <a:rPr lang="en-US" dirty="0" smtClean="0"/>
                        <a:t>2005</a:t>
                      </a:r>
                      <a:endParaRPr lang="en-US" dirty="0"/>
                    </a:p>
                  </a:txBody>
                  <a:tcPr>
                    <a:lnB w="38100" cap="flat" cmpd="sng" algn="ctr">
                      <a:solidFill>
                        <a:schemeClr val="tx2">
                          <a:lumMod val="60000"/>
                          <a:lumOff val="40000"/>
                        </a:schemeClr>
                      </a:solidFill>
                      <a:prstDash val="solid"/>
                      <a:round/>
                      <a:headEnd type="none" w="med" len="med"/>
                      <a:tailEnd type="none" w="med" len="med"/>
                    </a:lnB>
                  </a:tcPr>
                </a:tc>
                <a:tc>
                  <a:txBody>
                    <a:bodyPr/>
                    <a:lstStyle/>
                    <a:p>
                      <a:r>
                        <a:rPr lang="en-US" dirty="0" smtClean="0"/>
                        <a:t>4</a:t>
                      </a:r>
                      <a:endParaRPr lang="en-US" dirty="0"/>
                    </a:p>
                  </a:txBody>
                  <a:tcPr>
                    <a:lnB w="38100" cap="flat" cmpd="sng" algn="ctr">
                      <a:solidFill>
                        <a:schemeClr val="tx2">
                          <a:lumMod val="60000"/>
                          <a:lumOff val="40000"/>
                        </a:schemeClr>
                      </a:solidFill>
                      <a:prstDash val="solid"/>
                      <a:round/>
                      <a:headEnd type="none" w="med" len="med"/>
                      <a:tailEnd type="none" w="med" len="med"/>
                    </a:lnB>
                  </a:tcPr>
                </a:tc>
                <a:tc>
                  <a:txBody>
                    <a:bodyPr/>
                    <a:lstStyle/>
                    <a:p>
                      <a:r>
                        <a:rPr lang="en-US" dirty="0" smtClean="0"/>
                        <a:t>219</a:t>
                      </a:r>
                      <a:endParaRPr lang="en-US" dirty="0"/>
                    </a:p>
                  </a:txBody>
                  <a:tcPr>
                    <a:lnB w="38100" cap="flat" cmpd="sng" algn="ctr">
                      <a:solidFill>
                        <a:schemeClr val="tx2">
                          <a:lumMod val="60000"/>
                          <a:lumOff val="40000"/>
                        </a:schemeClr>
                      </a:solidFill>
                      <a:prstDash val="solid"/>
                      <a:round/>
                      <a:headEnd type="none" w="med" len="med"/>
                      <a:tailEnd type="none" w="med" len="med"/>
                    </a:lnB>
                  </a:tcPr>
                </a:tc>
                <a:tc>
                  <a:txBody>
                    <a:bodyPr/>
                    <a:lstStyle/>
                    <a:p>
                      <a:r>
                        <a:rPr lang="en-US" dirty="0" smtClean="0"/>
                        <a:t>84</a:t>
                      </a:r>
                      <a:endParaRPr lang="en-US" dirty="0"/>
                    </a:p>
                  </a:txBody>
                  <a:tcPr>
                    <a:lnB w="38100" cap="flat" cmpd="sng" algn="ctr">
                      <a:solidFill>
                        <a:schemeClr val="tx2">
                          <a:lumMod val="60000"/>
                          <a:lumOff val="40000"/>
                        </a:schemeClr>
                      </a:solidFill>
                      <a:prstDash val="solid"/>
                      <a:round/>
                      <a:headEnd type="none" w="med" len="med"/>
                      <a:tailEnd type="none" w="med" len="med"/>
                    </a:lnB>
                  </a:tcPr>
                </a:tc>
              </a:tr>
              <a:tr h="370840">
                <a:tc>
                  <a:txBody>
                    <a:bodyPr/>
                    <a:lstStyle/>
                    <a:p>
                      <a:endParaRPr lang="en-US" b="1" dirty="0"/>
                    </a:p>
                  </a:txBody>
                  <a:tcPr>
                    <a:lnT w="38100" cap="flat" cmpd="sng" algn="ctr">
                      <a:solidFill>
                        <a:schemeClr val="tx2">
                          <a:lumMod val="60000"/>
                          <a:lumOff val="40000"/>
                        </a:schemeClr>
                      </a:solidFill>
                      <a:prstDash val="solid"/>
                      <a:round/>
                      <a:headEnd type="none" w="med" len="med"/>
                      <a:tailEnd type="none" w="med" len="med"/>
                    </a:lnT>
                    <a:lnB w="38100" cap="flat" cmpd="sng" algn="ctr">
                      <a:solidFill>
                        <a:schemeClr val="tx2">
                          <a:lumMod val="60000"/>
                          <a:lumOff val="40000"/>
                        </a:schemeClr>
                      </a:solidFill>
                      <a:prstDash val="solid"/>
                      <a:round/>
                      <a:headEnd type="none" w="med" len="med"/>
                      <a:tailEnd type="none" w="med" len="med"/>
                    </a:lnB>
                  </a:tcPr>
                </a:tc>
                <a:tc>
                  <a:txBody>
                    <a:bodyPr/>
                    <a:lstStyle/>
                    <a:p>
                      <a:r>
                        <a:rPr lang="en-US" b="1" dirty="0" smtClean="0"/>
                        <a:t>Total</a:t>
                      </a:r>
                      <a:endParaRPr lang="en-US" b="1" dirty="0"/>
                    </a:p>
                  </a:txBody>
                  <a:tcPr>
                    <a:lnT w="38100" cap="flat" cmpd="sng" algn="ctr">
                      <a:solidFill>
                        <a:schemeClr val="tx2">
                          <a:lumMod val="60000"/>
                          <a:lumOff val="40000"/>
                        </a:schemeClr>
                      </a:solidFill>
                      <a:prstDash val="solid"/>
                      <a:round/>
                      <a:headEnd type="none" w="med" len="med"/>
                      <a:tailEnd type="none" w="med" len="med"/>
                    </a:lnT>
                    <a:lnB w="38100" cap="flat" cmpd="sng" algn="ctr">
                      <a:solidFill>
                        <a:schemeClr val="tx2">
                          <a:lumMod val="60000"/>
                          <a:lumOff val="40000"/>
                        </a:schemeClr>
                      </a:solidFill>
                      <a:prstDash val="solid"/>
                      <a:round/>
                      <a:headEnd type="none" w="med" len="med"/>
                      <a:tailEnd type="none" w="med" len="med"/>
                    </a:lnB>
                  </a:tcPr>
                </a:tc>
                <a:tc>
                  <a:txBody>
                    <a:bodyPr/>
                    <a:lstStyle/>
                    <a:p>
                      <a:r>
                        <a:rPr lang="en-US" b="1" dirty="0" smtClean="0"/>
                        <a:t>350</a:t>
                      </a:r>
                      <a:endParaRPr lang="en-US" b="1" dirty="0"/>
                    </a:p>
                  </a:txBody>
                  <a:tcPr>
                    <a:lnT w="38100" cap="flat" cmpd="sng" algn="ctr">
                      <a:solidFill>
                        <a:schemeClr val="tx2">
                          <a:lumMod val="60000"/>
                          <a:lumOff val="40000"/>
                        </a:schemeClr>
                      </a:solidFill>
                      <a:prstDash val="solid"/>
                      <a:round/>
                      <a:headEnd type="none" w="med" len="med"/>
                      <a:tailEnd type="none" w="med" len="med"/>
                    </a:lnT>
                    <a:lnB w="38100" cap="flat" cmpd="sng" algn="ctr">
                      <a:solidFill>
                        <a:schemeClr val="tx2">
                          <a:lumMod val="60000"/>
                          <a:lumOff val="40000"/>
                        </a:schemeClr>
                      </a:solidFill>
                      <a:prstDash val="solid"/>
                      <a:round/>
                      <a:headEnd type="none" w="med" len="med"/>
                      <a:tailEnd type="none" w="med" len="med"/>
                    </a:lnB>
                  </a:tcPr>
                </a:tc>
                <a:tc>
                  <a:txBody>
                    <a:bodyPr/>
                    <a:lstStyle/>
                    <a:p>
                      <a:r>
                        <a:rPr lang="en-US" b="1" dirty="0" smtClean="0"/>
                        <a:t>9505</a:t>
                      </a:r>
                      <a:endParaRPr lang="en-US" b="1" dirty="0"/>
                    </a:p>
                  </a:txBody>
                  <a:tcPr>
                    <a:lnT w="38100" cap="flat" cmpd="sng" algn="ctr">
                      <a:solidFill>
                        <a:schemeClr val="tx2">
                          <a:lumMod val="60000"/>
                          <a:lumOff val="40000"/>
                        </a:schemeClr>
                      </a:solidFill>
                      <a:prstDash val="solid"/>
                      <a:round/>
                      <a:headEnd type="none" w="med" len="med"/>
                      <a:tailEnd type="none" w="med" len="med"/>
                    </a:lnT>
                    <a:lnB w="38100" cap="flat" cmpd="sng" algn="ctr">
                      <a:solidFill>
                        <a:schemeClr val="tx2">
                          <a:lumMod val="60000"/>
                          <a:lumOff val="40000"/>
                        </a:schemeClr>
                      </a:solidFill>
                      <a:prstDash val="solid"/>
                      <a:round/>
                      <a:headEnd type="none" w="med" len="med"/>
                      <a:tailEnd type="none" w="med" len="med"/>
                    </a:lnB>
                  </a:tcPr>
                </a:tc>
                <a:tc>
                  <a:txBody>
                    <a:bodyPr/>
                    <a:lstStyle/>
                    <a:p>
                      <a:r>
                        <a:rPr lang="en-US" b="1" dirty="0" smtClean="0"/>
                        <a:t>6573</a:t>
                      </a:r>
                      <a:endParaRPr lang="en-US" b="1" dirty="0"/>
                    </a:p>
                  </a:txBody>
                  <a:tcPr>
                    <a:lnT w="38100" cap="flat" cmpd="sng" algn="ctr">
                      <a:solidFill>
                        <a:schemeClr val="tx2">
                          <a:lumMod val="60000"/>
                          <a:lumOff val="40000"/>
                        </a:schemeClr>
                      </a:solidFill>
                      <a:prstDash val="solid"/>
                      <a:round/>
                      <a:headEnd type="none" w="med" len="med"/>
                      <a:tailEnd type="none" w="med" len="med"/>
                    </a:lnT>
                    <a:lnB w="38100" cap="flat" cmpd="sng" algn="ctr">
                      <a:solidFill>
                        <a:schemeClr val="tx2">
                          <a:lumMod val="60000"/>
                          <a:lumOff val="40000"/>
                        </a:schemeClr>
                      </a:solidFill>
                      <a:prstDash val="solid"/>
                      <a:round/>
                      <a:headEnd type="none" w="med" len="med"/>
                      <a:tailEnd type="none" w="med" len="med"/>
                    </a:lnB>
                  </a:tcPr>
                </a:tc>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otel-wreckage-peo_1420966i.jpg"/>
          <p:cNvPicPr>
            <a:picLocks noChangeAspect="1"/>
          </p:cNvPicPr>
          <p:nvPr/>
        </p:nvPicPr>
        <p:blipFill>
          <a:blip r:embed="rId2" cstate="print"/>
          <a:stretch>
            <a:fillRect/>
          </a:stretch>
        </p:blipFill>
        <p:spPr>
          <a:xfrm>
            <a:off x="-34290" y="0"/>
            <a:ext cx="917829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Firefighters_try_to_put_off_fire_after_a_car_bomb_blast_in_Peshawar_May_16,_2009_destroyed_an_Internet_cafe_and_tore_through_a_bus_carrying_handicapped_children_killing_at_least_11.jpg"/>
          <p:cNvPicPr>
            <a:picLocks noGrp="1" noChangeAspect="1"/>
          </p:cNvPicPr>
          <p:nvPr>
            <p:ph idx="1"/>
          </p:nvPr>
        </p:nvPicPr>
        <p:blipFill>
          <a:blip r:embed="rId2" cstate="print"/>
          <a:stretch>
            <a:fillRect/>
          </a:stretch>
        </p:blipFill>
        <p:spPr>
          <a:xfrm>
            <a:off x="0" y="0"/>
            <a:ext cx="9144000" cy="6858000"/>
          </a:xfr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256746415-pakistan-car-bomb-blast-kills-upto-96-in-peshawar167635_167635.jpg"/>
          <p:cNvPicPr>
            <a:picLocks noChangeAspect="1"/>
          </p:cNvPicPr>
          <p:nvPr/>
        </p:nvPicPr>
        <p:blipFill>
          <a:blip r:embed="rId2" cstate="print"/>
          <a:stretch>
            <a:fillRect/>
          </a:stretch>
        </p:blipFill>
        <p:spPr>
          <a:xfrm>
            <a:off x="-24191" y="0"/>
            <a:ext cx="9168191"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irah.jpg"/>
          <p:cNvPicPr>
            <a:picLocks noChangeAspect="1"/>
          </p:cNvPicPr>
          <p:nvPr/>
        </p:nvPicPr>
        <p:blipFill>
          <a:blip r:embed="rId2" cstate="print"/>
          <a:stretch>
            <a:fillRect/>
          </a:stretch>
        </p:blipFill>
        <p:spPr>
          <a:xfrm>
            <a:off x="0" y="0"/>
            <a:ext cx="9144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akistan-peshawar-bomb-blas.jpg"/>
          <p:cNvPicPr>
            <a:picLocks noChangeAspect="1"/>
          </p:cNvPicPr>
          <p:nvPr/>
        </p:nvPicPr>
        <p:blipFill>
          <a:blip r:embed="rId2" cstate="print"/>
          <a:stretch>
            <a:fillRect/>
          </a:stretch>
        </p:blipFill>
        <p:spPr>
          <a:xfrm>
            <a:off x="0" y="-19050"/>
            <a:ext cx="9144000" cy="687705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apture4.JPG"/>
          <p:cNvPicPr>
            <a:picLocks noChangeAspect="1"/>
          </p:cNvPicPr>
          <p:nvPr/>
        </p:nvPicPr>
        <p:blipFill>
          <a:blip r:embed="rId2" cstate="print"/>
          <a:stretch>
            <a:fillRect/>
          </a:stretch>
        </p:blipFill>
        <p:spPr>
          <a:xfrm>
            <a:off x="0" y="0"/>
            <a:ext cx="9144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050peshawar-blast-608.jpg"/>
          <p:cNvPicPr>
            <a:picLocks noChangeAspect="1"/>
          </p:cNvPicPr>
          <p:nvPr/>
        </p:nvPicPr>
        <p:blipFill>
          <a:blip r:embed="rId2" cstate="print"/>
          <a:stretch>
            <a:fillRect/>
          </a:stretch>
        </p:blipFill>
        <p:spPr>
          <a:xfrm>
            <a:off x="0" y="0"/>
            <a:ext cx="9144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aliban-Beheading.jpg"/>
          <p:cNvPicPr>
            <a:picLocks noChangeAspect="1"/>
          </p:cNvPicPr>
          <p:nvPr/>
        </p:nvPicPr>
        <p:blipFill>
          <a:blip r:embed="rId2" cstate="print"/>
          <a:stretch>
            <a:fillRect/>
          </a:stretch>
        </p:blipFill>
        <p:spPr>
          <a:xfrm>
            <a:off x="-8389" y="0"/>
            <a:ext cx="9152389"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463901881_640.jpg"/>
          <p:cNvPicPr>
            <a:picLocks noChangeAspect="1"/>
          </p:cNvPicPr>
          <p:nvPr/>
        </p:nvPicPr>
        <p:blipFill>
          <a:blip r:embed="rId2" cstate="print"/>
          <a:stretch>
            <a:fillRect/>
          </a:stretch>
        </p:blipFill>
        <p:spPr>
          <a:xfrm>
            <a:off x="0" y="0"/>
            <a:ext cx="9144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600200" y="304800"/>
            <a:ext cx="6172200" cy="598962"/>
          </a:xfrm>
        </p:spPr>
        <p:txBody>
          <a:bodyPr>
            <a:noAutofit/>
          </a:bodyPr>
          <a:lstStyle/>
          <a:p>
            <a:r>
              <a:rPr lang="en-US" b="1" dirty="0" smtClean="0">
                <a:solidFill>
                  <a:srgbClr val="FFC000"/>
                </a:solidFill>
              </a:rPr>
              <a:t>Challenges &amp; Constraints</a:t>
            </a:r>
            <a:endParaRPr lang="en-US" b="1" dirty="0">
              <a:solidFill>
                <a:srgbClr val="FFC000"/>
              </a:solidFill>
            </a:endParaRPr>
          </a:p>
        </p:txBody>
      </p:sp>
      <p:sp>
        <p:nvSpPr>
          <p:cNvPr id="3" name="Subtitle 2"/>
          <p:cNvSpPr>
            <a:spLocks noGrp="1"/>
          </p:cNvSpPr>
          <p:nvPr>
            <p:ph type="subTitle" idx="1"/>
          </p:nvPr>
        </p:nvSpPr>
        <p:spPr>
          <a:xfrm>
            <a:off x="228600" y="1676400"/>
            <a:ext cx="8686800" cy="2362200"/>
          </a:xfrm>
        </p:spPr>
        <p:txBody>
          <a:bodyPr>
            <a:normAutofit fontScale="77500" lnSpcReduction="20000"/>
          </a:bodyPr>
          <a:lstStyle/>
          <a:p>
            <a:pPr algn="l">
              <a:buFont typeface="Arial" pitchFamily="34" charset="0"/>
              <a:buChar char="•"/>
            </a:pPr>
            <a:r>
              <a:rPr lang="en-US" b="1" dirty="0" smtClean="0">
                <a:solidFill>
                  <a:schemeClr val="bg1"/>
                </a:solidFill>
              </a:rPr>
              <a:t>Terrorism</a:t>
            </a:r>
          </a:p>
          <a:p>
            <a:pPr algn="l">
              <a:buFont typeface="Arial" pitchFamily="34" charset="0"/>
              <a:buChar char="•"/>
            </a:pPr>
            <a:r>
              <a:rPr lang="en-US" b="1" dirty="0" smtClean="0">
                <a:solidFill>
                  <a:schemeClr val="bg1"/>
                </a:solidFill>
              </a:rPr>
              <a:t> Extreme Poverty because of non availability and   </a:t>
            </a:r>
          </a:p>
          <a:p>
            <a:pPr algn="l"/>
            <a:r>
              <a:rPr lang="en-US" b="1" dirty="0" smtClean="0">
                <a:solidFill>
                  <a:schemeClr val="bg1"/>
                </a:solidFill>
              </a:rPr>
              <a:t>   developmental programs. </a:t>
            </a:r>
          </a:p>
          <a:p>
            <a:pPr algn="l">
              <a:buFont typeface="Arial" pitchFamily="34" charset="0"/>
              <a:buChar char="•"/>
            </a:pPr>
            <a:r>
              <a:rPr lang="en-US" b="1" dirty="0" smtClean="0">
                <a:solidFill>
                  <a:schemeClr val="bg1"/>
                </a:solidFill>
              </a:rPr>
              <a:t>Lack of Education </a:t>
            </a:r>
          </a:p>
          <a:p>
            <a:pPr algn="l">
              <a:buFont typeface="Arial" pitchFamily="34" charset="0"/>
              <a:buChar char="•"/>
            </a:pPr>
            <a:r>
              <a:rPr lang="en-US" b="1" dirty="0" smtClean="0">
                <a:solidFill>
                  <a:schemeClr val="bg1"/>
                </a:solidFill>
              </a:rPr>
              <a:t>Lack of Communication Infrastructure</a:t>
            </a:r>
          </a:p>
          <a:p>
            <a:pPr algn="l">
              <a:buFont typeface="Arial" pitchFamily="34" charset="0"/>
              <a:buChar char="•"/>
            </a:pPr>
            <a:r>
              <a:rPr lang="en-US" b="1" dirty="0" smtClean="0">
                <a:solidFill>
                  <a:schemeClr val="bg1"/>
                </a:solidFill>
              </a:rPr>
              <a:t>Non-Availability of Health Education and Health Care Facilities </a:t>
            </a:r>
            <a:endParaRPr lang="en-US" b="1" dirty="0">
              <a:solidFill>
                <a:schemeClr val="bg1"/>
              </a:solidFill>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04801" y="96253"/>
            <a:ext cx="8382000" cy="790274"/>
          </a:xfrm>
        </p:spPr>
        <p:txBody>
          <a:bodyPr>
            <a:noAutofit/>
          </a:bodyPr>
          <a:lstStyle/>
          <a:p>
            <a:pPr algn="ctr"/>
            <a:r>
              <a:rPr lang="en-US" sz="3200" dirty="0" smtClean="0">
                <a:solidFill>
                  <a:srgbClr val="FFC000"/>
                </a:solidFill>
              </a:rPr>
              <a:t>Role of Jinnah Medical College in countering the constraints and challenges</a:t>
            </a:r>
            <a:endParaRPr lang="en-US" sz="3200" dirty="0">
              <a:solidFill>
                <a:srgbClr val="FFC000"/>
              </a:solidFill>
            </a:endParaRPr>
          </a:p>
        </p:txBody>
      </p:sp>
      <p:sp>
        <p:nvSpPr>
          <p:cNvPr id="3" name="Subtitle 2"/>
          <p:cNvSpPr>
            <a:spLocks noGrp="1"/>
          </p:cNvSpPr>
          <p:nvPr>
            <p:ph type="subTitle" idx="1"/>
          </p:nvPr>
        </p:nvSpPr>
        <p:spPr>
          <a:xfrm>
            <a:off x="533400" y="1143000"/>
            <a:ext cx="7875670" cy="5466165"/>
          </a:xfrm>
        </p:spPr>
        <p:txBody>
          <a:bodyPr>
            <a:normAutofit fontScale="92500" lnSpcReduction="20000"/>
          </a:bodyPr>
          <a:lstStyle/>
          <a:p>
            <a:pPr marL="457200" indent="-457200" algn="just">
              <a:buFont typeface="Wingdings" pitchFamily="2" charset="2"/>
              <a:buChar char="§"/>
            </a:pPr>
            <a:r>
              <a:rPr lang="en-US" sz="2000" dirty="0" smtClean="0">
                <a:solidFill>
                  <a:schemeClr val="bg1"/>
                </a:solidFill>
              </a:rPr>
              <a:t>Jinnah Medical Complex Peshawar is a purely welfare medical school and hospital which was established on 16</a:t>
            </a:r>
            <a:r>
              <a:rPr lang="en-US" sz="2000" baseline="30000" dirty="0" smtClean="0">
                <a:solidFill>
                  <a:schemeClr val="bg1"/>
                </a:solidFill>
              </a:rPr>
              <a:t>th</a:t>
            </a:r>
            <a:r>
              <a:rPr lang="en-US" sz="2000" dirty="0" smtClean="0">
                <a:solidFill>
                  <a:schemeClr val="bg1"/>
                </a:solidFill>
              </a:rPr>
              <a:t> January 2009. </a:t>
            </a:r>
          </a:p>
          <a:p>
            <a:pPr marL="457200" indent="-457200" algn="just">
              <a:buFont typeface="Wingdings" pitchFamily="2" charset="2"/>
              <a:buChar char="§"/>
            </a:pPr>
            <a:r>
              <a:rPr lang="en-US" sz="2000" dirty="0" smtClean="0">
                <a:solidFill>
                  <a:schemeClr val="bg1"/>
                </a:solidFill>
              </a:rPr>
              <a:t>The aim is to provide Medical Education to the poor and provide health care facilities in the province of KPK which has a big lack of medical education and well being facilities. </a:t>
            </a:r>
            <a:endParaRPr lang="en-US" sz="2000" u="sng" dirty="0" smtClean="0">
              <a:solidFill>
                <a:schemeClr val="bg1"/>
              </a:solidFill>
            </a:endParaRPr>
          </a:p>
          <a:p>
            <a:pPr marL="457200" indent="-457200" algn="just">
              <a:buFont typeface="Wingdings" pitchFamily="2" charset="2"/>
              <a:buChar char="§"/>
            </a:pPr>
            <a:r>
              <a:rPr lang="en-US" sz="2000" dirty="0" smtClean="0">
                <a:solidFill>
                  <a:schemeClr val="bg1"/>
                </a:solidFill>
              </a:rPr>
              <a:t>The students of Jinnah Medical College Peshawar have shown  excellent results in the annual university examinations. </a:t>
            </a:r>
          </a:p>
          <a:p>
            <a:pPr marL="457200" indent="-457200" algn="just">
              <a:buFont typeface="Wingdings" pitchFamily="2" charset="2"/>
              <a:buChar char="§"/>
            </a:pPr>
            <a:r>
              <a:rPr lang="en-US" sz="2000" dirty="0" smtClean="0">
                <a:solidFill>
                  <a:schemeClr val="bg1"/>
                </a:solidFill>
              </a:rPr>
              <a:t>Jinnah </a:t>
            </a:r>
            <a:r>
              <a:rPr lang="en-US" sz="2000" dirty="0">
                <a:solidFill>
                  <a:schemeClr val="bg1"/>
                </a:solidFill>
              </a:rPr>
              <a:t>Medical College Peshawar is </a:t>
            </a:r>
            <a:r>
              <a:rPr lang="en-US" sz="2000" dirty="0" smtClean="0">
                <a:solidFill>
                  <a:schemeClr val="bg1"/>
                </a:solidFill>
              </a:rPr>
              <a:t>attached for clinical practice with public sector’s hospitals namely District </a:t>
            </a:r>
            <a:r>
              <a:rPr lang="en-US" sz="2000" dirty="0">
                <a:solidFill>
                  <a:schemeClr val="bg1"/>
                </a:solidFill>
              </a:rPr>
              <a:t>Head Quarter Teaching Hospital, </a:t>
            </a:r>
            <a:r>
              <a:rPr lang="en-US" sz="2000" dirty="0" err="1">
                <a:solidFill>
                  <a:schemeClr val="bg1"/>
                </a:solidFill>
              </a:rPr>
              <a:t>Charsadda</a:t>
            </a:r>
            <a:r>
              <a:rPr lang="en-US" sz="2000" dirty="0">
                <a:solidFill>
                  <a:schemeClr val="bg1"/>
                </a:solidFill>
              </a:rPr>
              <a:t> </a:t>
            </a:r>
            <a:r>
              <a:rPr lang="en-US" sz="2000" dirty="0" smtClean="0">
                <a:solidFill>
                  <a:schemeClr val="bg1"/>
                </a:solidFill>
              </a:rPr>
              <a:t>&amp; </a:t>
            </a:r>
            <a:r>
              <a:rPr lang="en-US" sz="2000" dirty="0" err="1" smtClean="0">
                <a:solidFill>
                  <a:schemeClr val="bg1"/>
                </a:solidFill>
              </a:rPr>
              <a:t>NaseerUllah</a:t>
            </a:r>
            <a:r>
              <a:rPr lang="en-US" sz="2000" dirty="0" smtClean="0">
                <a:solidFill>
                  <a:schemeClr val="bg1"/>
                </a:solidFill>
              </a:rPr>
              <a:t> </a:t>
            </a:r>
            <a:r>
              <a:rPr lang="en-US" sz="2000" dirty="0">
                <a:solidFill>
                  <a:schemeClr val="bg1"/>
                </a:solidFill>
              </a:rPr>
              <a:t>Khan Babar Memorial Teaching Hospital </a:t>
            </a:r>
            <a:r>
              <a:rPr lang="en-US" sz="2000" dirty="0" smtClean="0">
                <a:solidFill>
                  <a:schemeClr val="bg1"/>
                </a:solidFill>
              </a:rPr>
              <a:t>Peshawar paying a huge amount of money to these hospitals for provision of  the health care facilities to the poorest and downtrodden people of the region. </a:t>
            </a:r>
          </a:p>
          <a:p>
            <a:pPr marL="457200" indent="-457200" algn="just">
              <a:buFont typeface="Wingdings" pitchFamily="2" charset="2"/>
              <a:buChar char="§"/>
            </a:pPr>
            <a:r>
              <a:rPr lang="en-US" sz="2000" dirty="0" smtClean="0">
                <a:solidFill>
                  <a:schemeClr val="bg1"/>
                </a:solidFill>
              </a:rPr>
              <a:t>The </a:t>
            </a:r>
            <a:r>
              <a:rPr lang="en-US" sz="2000" dirty="0">
                <a:solidFill>
                  <a:schemeClr val="bg1"/>
                </a:solidFill>
              </a:rPr>
              <a:t>mission of the Jinnah Medical </a:t>
            </a:r>
            <a:r>
              <a:rPr lang="en-US" sz="2000" dirty="0" smtClean="0">
                <a:solidFill>
                  <a:schemeClr val="bg1"/>
                </a:solidFill>
              </a:rPr>
              <a:t>Complex </a:t>
            </a:r>
            <a:r>
              <a:rPr lang="en-US" sz="2000" dirty="0">
                <a:solidFill>
                  <a:schemeClr val="bg1"/>
                </a:solidFill>
              </a:rPr>
              <a:t>is to provide </a:t>
            </a:r>
            <a:r>
              <a:rPr lang="en-US" sz="2000" dirty="0" smtClean="0">
                <a:solidFill>
                  <a:schemeClr val="bg1"/>
                </a:solidFill>
              </a:rPr>
              <a:t> </a:t>
            </a:r>
            <a:r>
              <a:rPr lang="en-US" sz="2000" dirty="0">
                <a:solidFill>
                  <a:schemeClr val="bg1"/>
                </a:solidFill>
              </a:rPr>
              <a:t>better &amp; valuable health &amp; education services to the students as well as to the society. </a:t>
            </a:r>
            <a:endParaRPr lang="en-US" sz="2000" dirty="0" smtClean="0">
              <a:solidFill>
                <a:schemeClr val="bg1"/>
              </a:solidFill>
            </a:endParaRPr>
          </a:p>
          <a:p>
            <a:pPr marL="457200" indent="-457200" algn="just">
              <a:buFont typeface="Wingdings" pitchFamily="2" charset="2"/>
              <a:buChar char="§"/>
            </a:pPr>
            <a:r>
              <a:rPr lang="en-US" sz="2000" dirty="0" smtClean="0">
                <a:solidFill>
                  <a:schemeClr val="bg1"/>
                </a:solidFill>
              </a:rPr>
              <a:t>For the provision of Free Health care facilities and Medical education to the larger number of the poorest segment of KPK and FATA Jinnah Medical college aims to establish its own 500 bed free hospital in the region of KPK and FATA which is infested with multifarious challenges and constraints. </a:t>
            </a:r>
            <a:endParaRPr lang="en-US" sz="2000" dirty="0">
              <a:solidFill>
                <a:schemeClr val="bg1"/>
              </a:solidFill>
            </a:endParaRPr>
          </a:p>
          <a:p>
            <a:pPr marL="285750" indent="-285750" algn="just">
              <a:buFont typeface="Arial" panose="020B0604020202020204" pitchFamily="34" charset="0"/>
              <a:buChar char="•"/>
            </a:pPr>
            <a:endParaRPr lang="en-US" sz="2000" dirty="0" smtClean="0">
              <a:solidFill>
                <a:schemeClr val="tx1"/>
              </a:solidFill>
            </a:endParaRPr>
          </a:p>
          <a:p>
            <a:endParaRPr lang="en-US" dirty="0">
              <a:solidFill>
                <a:schemeClr val="tx1"/>
              </a:solidFill>
            </a:endParaRPr>
          </a:p>
        </p:txBody>
      </p:sp>
    </p:spTree>
    <p:extLst>
      <p:ext uri="{BB962C8B-B14F-4D97-AF65-F5344CB8AC3E}">
        <p14:creationId xmlns:p14="http://schemas.microsoft.com/office/powerpoint/2010/main" val="353736391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C000"/>
                </a:solidFill>
              </a:rPr>
              <a:t>Best Medical Education</a:t>
            </a:r>
            <a:endParaRPr lang="en-US" dirty="0">
              <a:solidFill>
                <a:srgbClr val="FFC000"/>
              </a:solidFill>
            </a:endParaRPr>
          </a:p>
        </p:txBody>
      </p:sp>
      <p:pic>
        <p:nvPicPr>
          <p:cNvPr id="4" name="Content Placeholder 3" descr="Picture1.png"/>
          <p:cNvPicPr>
            <a:picLocks noGrp="1" noChangeAspect="1"/>
          </p:cNvPicPr>
          <p:nvPr>
            <p:ph idx="1"/>
          </p:nvPr>
        </p:nvPicPr>
        <p:blipFill>
          <a:blip r:embed="rId2" cstate="print"/>
          <a:stretch>
            <a:fillRect/>
          </a:stretch>
        </p:blipFill>
        <p:spPr>
          <a:xfrm>
            <a:off x="0" y="1219200"/>
            <a:ext cx="8991600" cy="5471616"/>
          </a:xfr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TextBox 1"/>
          <p:cNvSpPr txBox="1"/>
          <p:nvPr/>
        </p:nvSpPr>
        <p:spPr>
          <a:xfrm>
            <a:off x="304800" y="0"/>
            <a:ext cx="8610600" cy="461665"/>
          </a:xfrm>
          <a:prstGeom prst="rect">
            <a:avLst/>
          </a:prstGeom>
          <a:noFill/>
        </p:spPr>
        <p:txBody>
          <a:bodyPr wrap="square" rtlCol="0">
            <a:spAutoFit/>
          </a:bodyPr>
          <a:lstStyle/>
          <a:p>
            <a:r>
              <a:rPr lang="en-US" sz="2400" b="1" dirty="0" smtClean="0">
                <a:solidFill>
                  <a:srgbClr val="FFC000"/>
                </a:solidFill>
              </a:rPr>
              <a:t>Best Performance of Jinnah Medical College in Expo 2013 &amp; 2014</a:t>
            </a:r>
            <a:endParaRPr lang="en-US" sz="2400" b="1" dirty="0">
              <a:solidFill>
                <a:srgbClr val="FFC000"/>
              </a:solidFill>
            </a:endParaRPr>
          </a:p>
        </p:txBody>
      </p:sp>
      <p:pic>
        <p:nvPicPr>
          <p:cNvPr id="3" name="Picture 2" descr="Expo (51).jpg"/>
          <p:cNvPicPr>
            <a:picLocks noChangeAspect="1"/>
          </p:cNvPicPr>
          <p:nvPr/>
        </p:nvPicPr>
        <p:blipFill>
          <a:blip r:embed="rId2" cstate="print"/>
          <a:stretch>
            <a:fillRect/>
          </a:stretch>
        </p:blipFill>
        <p:spPr>
          <a:xfrm>
            <a:off x="0" y="710262"/>
            <a:ext cx="9144000" cy="61722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pic>
        <p:nvPicPr>
          <p:cNvPr id="3" name="Picture 2" descr="Expo 2013.jpg"/>
          <p:cNvPicPr>
            <a:picLocks noChangeAspect="1"/>
          </p:cNvPicPr>
          <p:nvPr/>
        </p:nvPicPr>
        <p:blipFill>
          <a:blip r:embed="rId2" cstate="print"/>
          <a:stretch>
            <a:fillRect/>
          </a:stretch>
        </p:blipFill>
        <p:spPr>
          <a:xfrm>
            <a:off x="0" y="533400"/>
            <a:ext cx="9144000" cy="6324600"/>
          </a:xfrm>
          <a:prstGeom prst="rect">
            <a:avLst/>
          </a:prstGeom>
        </p:spPr>
      </p:pic>
      <p:sp>
        <p:nvSpPr>
          <p:cNvPr id="4" name="TextBox 3"/>
          <p:cNvSpPr txBox="1"/>
          <p:nvPr/>
        </p:nvSpPr>
        <p:spPr>
          <a:xfrm>
            <a:off x="1600200" y="0"/>
            <a:ext cx="5638800" cy="461665"/>
          </a:xfrm>
          <a:prstGeom prst="rect">
            <a:avLst/>
          </a:prstGeom>
          <a:noFill/>
        </p:spPr>
        <p:txBody>
          <a:bodyPr wrap="square" rtlCol="0">
            <a:spAutoFit/>
          </a:bodyPr>
          <a:lstStyle/>
          <a:p>
            <a:r>
              <a:rPr lang="en-US" sz="2400" b="1" dirty="0" smtClean="0">
                <a:solidFill>
                  <a:srgbClr val="FFC000"/>
                </a:solidFill>
              </a:rPr>
              <a:t>Few Glimpses of Education Expo 2013</a:t>
            </a:r>
            <a:endParaRPr lang="en-US" sz="2400" b="1" dirty="0">
              <a:solidFill>
                <a:srgbClr val="FFC000"/>
              </a:solidFill>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827562"/>
          </a:xfrm>
        </p:spPr>
        <p:txBody>
          <a:bodyPr>
            <a:noAutofit/>
          </a:bodyPr>
          <a:lstStyle/>
          <a:p>
            <a:r>
              <a:rPr lang="en-US" sz="3200" dirty="0" smtClean="0">
                <a:solidFill>
                  <a:srgbClr val="FFC000"/>
                </a:solidFill>
              </a:rPr>
              <a:t>Celebration of Pink Day In Jinnah Medical College</a:t>
            </a:r>
            <a:endParaRPr lang="en-US" sz="3200" dirty="0">
              <a:solidFill>
                <a:srgbClr val="FFC000"/>
              </a:solidFill>
            </a:endParaRPr>
          </a:p>
        </p:txBody>
      </p:sp>
      <p:pic>
        <p:nvPicPr>
          <p:cNvPr id="8" name="Picture 7" descr="pink day.JPG"/>
          <p:cNvPicPr>
            <a:picLocks noChangeAspect="1"/>
          </p:cNvPicPr>
          <p:nvPr/>
        </p:nvPicPr>
        <p:blipFill>
          <a:blip r:embed="rId2" cstate="print"/>
          <a:stretch>
            <a:fillRect/>
          </a:stretch>
        </p:blipFill>
        <p:spPr>
          <a:xfrm>
            <a:off x="0" y="990600"/>
            <a:ext cx="9144000" cy="5867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ink day.jpg"/>
          <p:cNvPicPr>
            <a:picLocks noChangeAspect="1"/>
          </p:cNvPicPr>
          <p:nvPr/>
        </p:nvPicPr>
        <p:blipFill>
          <a:blip r:embed="rId2" cstate="print"/>
          <a:stretch>
            <a:fillRect/>
          </a:stretch>
        </p:blipFill>
        <p:spPr>
          <a:xfrm>
            <a:off x="0" y="0"/>
            <a:ext cx="9144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apture5.JPG"/>
          <p:cNvPicPr>
            <a:picLocks noChangeAspect="1"/>
          </p:cNvPicPr>
          <p:nvPr/>
        </p:nvPicPr>
        <p:blipFill>
          <a:blip r:embed="rId2" cstate="print"/>
          <a:stretch>
            <a:fillRect/>
          </a:stretch>
        </p:blipFill>
        <p:spPr>
          <a:xfrm>
            <a:off x="0" y="0"/>
            <a:ext cx="9144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ink day 2.jpg"/>
          <p:cNvPicPr>
            <a:picLocks noChangeAspect="1"/>
          </p:cNvPicPr>
          <p:nvPr/>
        </p:nvPicPr>
        <p:blipFill>
          <a:blip r:embed="rId2" cstate="print"/>
          <a:stretch>
            <a:fillRect/>
          </a:stretch>
        </p:blipFill>
        <p:spPr>
          <a:xfrm>
            <a:off x="0" y="0"/>
            <a:ext cx="9144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rmAutofit fontScale="90000"/>
          </a:bodyPr>
          <a:lstStyle/>
          <a:p>
            <a:pPr algn="l"/>
            <a:r>
              <a:rPr lang="en-US" dirty="0" smtClean="0">
                <a:solidFill>
                  <a:srgbClr val="FFC000"/>
                </a:solidFill>
              </a:rPr>
              <a:t>World’s AIDS day In Jinnah Medical College</a:t>
            </a:r>
            <a:endParaRPr lang="en-US" dirty="0">
              <a:solidFill>
                <a:srgbClr val="FFC000"/>
              </a:solidFill>
            </a:endParaRPr>
          </a:p>
        </p:txBody>
      </p:sp>
      <p:pic>
        <p:nvPicPr>
          <p:cNvPr id="4" name="Picture 3" descr="scan0002.jpg"/>
          <p:cNvPicPr>
            <a:picLocks noChangeAspect="1"/>
          </p:cNvPicPr>
          <p:nvPr/>
        </p:nvPicPr>
        <p:blipFill>
          <a:blip r:embed="rId2" cstate="print"/>
          <a:stretch>
            <a:fillRect/>
          </a:stretch>
        </p:blipFill>
        <p:spPr>
          <a:xfrm>
            <a:off x="0" y="914400"/>
            <a:ext cx="9144000" cy="5943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3400" y="0"/>
            <a:ext cx="8229600" cy="1036638"/>
          </a:xfrm>
        </p:spPr>
        <p:txBody>
          <a:bodyPr/>
          <a:lstStyle/>
          <a:p>
            <a:r>
              <a:rPr lang="en-US" dirty="0" smtClean="0">
                <a:solidFill>
                  <a:srgbClr val="FFC000"/>
                </a:solidFill>
              </a:rPr>
              <a:t>World’s Diabetes Day</a:t>
            </a:r>
            <a:endParaRPr lang="en-US" dirty="0">
              <a:solidFill>
                <a:srgbClr val="FFC000"/>
              </a:solidFill>
            </a:endParaRPr>
          </a:p>
        </p:txBody>
      </p:sp>
      <p:pic>
        <p:nvPicPr>
          <p:cNvPr id="5" name="Picture 4" descr="scan0004.jpg"/>
          <p:cNvPicPr>
            <a:picLocks noChangeAspect="1"/>
          </p:cNvPicPr>
          <p:nvPr/>
        </p:nvPicPr>
        <p:blipFill>
          <a:blip r:embed="rId2" cstate="print"/>
          <a:stretch>
            <a:fillRect/>
          </a:stretch>
        </p:blipFill>
        <p:spPr>
          <a:xfrm>
            <a:off x="0" y="838201"/>
            <a:ext cx="9144000" cy="6019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38200"/>
          </a:xfrm>
        </p:spPr>
        <p:txBody>
          <a:bodyPr/>
          <a:lstStyle/>
          <a:p>
            <a:r>
              <a:rPr lang="en-US" smtClean="0">
                <a:solidFill>
                  <a:srgbClr val="FFC000"/>
                </a:solidFill>
              </a:rPr>
              <a:t>Medical Conferences and Seminars</a:t>
            </a:r>
            <a:endParaRPr lang="en-US" dirty="0">
              <a:solidFill>
                <a:srgbClr val="FFC000"/>
              </a:solidFill>
            </a:endParaRPr>
          </a:p>
        </p:txBody>
      </p:sp>
      <p:pic>
        <p:nvPicPr>
          <p:cNvPr id="5" name="Picture 4" descr="medical conferences and seminar.jpg"/>
          <p:cNvPicPr>
            <a:picLocks noChangeAspect="1"/>
          </p:cNvPicPr>
          <p:nvPr/>
        </p:nvPicPr>
        <p:blipFill>
          <a:blip r:embed="rId2" cstate="print"/>
          <a:stretch>
            <a:fillRect/>
          </a:stretch>
        </p:blipFill>
        <p:spPr>
          <a:xfrm>
            <a:off x="0" y="838200"/>
            <a:ext cx="9144000" cy="6019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209800"/>
            <a:ext cx="8229600" cy="1447800"/>
          </a:xfrm>
        </p:spPr>
        <p:txBody>
          <a:bodyPr>
            <a:normAutofit/>
          </a:bodyPr>
          <a:lstStyle/>
          <a:p>
            <a:r>
              <a:rPr lang="en-US" dirty="0" smtClean="0">
                <a:solidFill>
                  <a:srgbClr val="FFC000"/>
                </a:solidFill>
              </a:rPr>
              <a:t>Future Planning Of Jinnah Medical College</a:t>
            </a:r>
            <a:endParaRPr lang="en-US" dirty="0">
              <a:solidFill>
                <a:srgbClr val="FFC000"/>
              </a:solidFill>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FFC000"/>
                </a:solidFill>
              </a:rPr>
              <a:t>Jinnah Medical College Peshawar 500 </a:t>
            </a:r>
            <a:r>
              <a:rPr lang="en-US" dirty="0" err="1" smtClean="0">
                <a:solidFill>
                  <a:srgbClr val="FFC000"/>
                </a:solidFill>
              </a:rPr>
              <a:t>Beded</a:t>
            </a:r>
            <a:r>
              <a:rPr lang="en-US" dirty="0" smtClean="0">
                <a:solidFill>
                  <a:srgbClr val="FFC000"/>
                </a:solidFill>
              </a:rPr>
              <a:t> Free Hospital</a:t>
            </a:r>
            <a:endParaRPr lang="en-US" dirty="0">
              <a:solidFill>
                <a:srgbClr val="FFC000"/>
              </a:solidFill>
            </a:endParaRPr>
          </a:p>
        </p:txBody>
      </p:sp>
      <p:pic>
        <p:nvPicPr>
          <p:cNvPr id="4" name="Picture 2" descr="D:\JMC\JMC latest 08-03-2013 - Copy.jpg"/>
          <p:cNvPicPr>
            <a:picLocks noChangeAspect="1" noChangeArrowheads="1"/>
          </p:cNvPicPr>
          <p:nvPr/>
        </p:nvPicPr>
        <p:blipFill>
          <a:blip r:embed="rId2" cstate="screen"/>
          <a:srcRect/>
          <a:stretch>
            <a:fillRect/>
          </a:stretch>
        </p:blipFill>
        <p:spPr bwMode="auto">
          <a:xfrm>
            <a:off x="0" y="1566361"/>
            <a:ext cx="9144000" cy="5291639"/>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solidFill>
                  <a:schemeClr val="bg1"/>
                </a:solidFill>
              </a:rPr>
              <a:t>Construction of Jinnah medical College</a:t>
            </a:r>
            <a:endParaRPr lang="en-US" dirty="0">
              <a:solidFill>
                <a:schemeClr val="bg1"/>
              </a:solidFill>
            </a:endParaRPr>
          </a:p>
        </p:txBody>
      </p:sp>
      <p:sp>
        <p:nvSpPr>
          <p:cNvPr id="5" name="Title 4"/>
          <p:cNvSpPr>
            <a:spLocks noGrp="1"/>
          </p:cNvSpPr>
          <p:nvPr>
            <p:ph type="title"/>
          </p:nvPr>
        </p:nvSpPr>
        <p:spPr/>
        <p:txBody>
          <a:bodyPr/>
          <a:lstStyle/>
          <a:p>
            <a:r>
              <a:rPr lang="en-US" dirty="0" err="1" smtClean="0">
                <a:solidFill>
                  <a:srgbClr val="FFC000"/>
                </a:solidFill>
              </a:rPr>
              <a:t>Underconstruction</a:t>
            </a:r>
            <a:r>
              <a:rPr lang="en-US" dirty="0" smtClean="0">
                <a:solidFill>
                  <a:srgbClr val="FFC000"/>
                </a:solidFill>
              </a:rPr>
              <a:t> Hospital   </a:t>
            </a:r>
            <a:endParaRPr lang="en-US" dirty="0">
              <a:solidFill>
                <a:srgbClr val="FFC000"/>
              </a:solidFill>
            </a:endParaRPr>
          </a:p>
        </p:txBody>
      </p:sp>
      <p:pic>
        <p:nvPicPr>
          <p:cNvPr id="6" name="Picture 5" descr="DSCN4584.JPG"/>
          <p:cNvPicPr>
            <a:picLocks noChangeAspect="1"/>
          </p:cNvPicPr>
          <p:nvPr/>
        </p:nvPicPr>
        <p:blipFill>
          <a:blip r:embed="rId2" cstate="print"/>
          <a:stretch>
            <a:fillRect/>
          </a:stretch>
        </p:blipFill>
        <p:spPr>
          <a:xfrm>
            <a:off x="0" y="2286000"/>
            <a:ext cx="9144000" cy="4572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SCN4605.JPG"/>
          <p:cNvPicPr>
            <a:picLocks noChangeAspect="1"/>
          </p:cNvPicPr>
          <p:nvPr/>
        </p:nvPicPr>
        <p:blipFill>
          <a:blip r:embed="rId2" cstate="print"/>
          <a:stretch>
            <a:fillRect/>
          </a:stretch>
        </p:blipFill>
        <p:spPr>
          <a:xfrm>
            <a:off x="0" y="0"/>
            <a:ext cx="9144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SCN4610.JPG"/>
          <p:cNvPicPr>
            <a:picLocks noChangeAspect="1"/>
          </p:cNvPicPr>
          <p:nvPr/>
        </p:nvPicPr>
        <p:blipFill>
          <a:blip r:embed="rId2" cstate="print"/>
          <a:stretch>
            <a:fillRect/>
          </a:stretch>
        </p:blipFill>
        <p:spPr>
          <a:xfrm>
            <a:off x="0" y="0"/>
            <a:ext cx="9144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SCN4612.JPG"/>
          <p:cNvPicPr>
            <a:picLocks noChangeAspect="1"/>
          </p:cNvPicPr>
          <p:nvPr/>
        </p:nvPicPr>
        <p:blipFill>
          <a:blip r:embed="rId2" cstate="print"/>
          <a:stretch>
            <a:fillRect/>
          </a:stretch>
        </p:blipFill>
        <p:spPr>
          <a:xfrm>
            <a:off x="0" y="0"/>
            <a:ext cx="9144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Capture6.JPG"/>
          <p:cNvPicPr>
            <a:picLocks noGrp="1" noChangeAspect="1"/>
          </p:cNvPicPr>
          <p:nvPr>
            <p:ph idx="1"/>
          </p:nvPr>
        </p:nvPicPr>
        <p:blipFill>
          <a:blip r:embed="rId2" cstate="print"/>
          <a:stretch>
            <a:fillRect/>
          </a:stretch>
        </p:blipFill>
        <p:spPr>
          <a:xfrm>
            <a:off x="0" y="0"/>
            <a:ext cx="9144000" cy="6858000"/>
          </a:xfr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DSCN4618.JPG"/>
          <p:cNvPicPr>
            <a:picLocks noChangeAspect="1"/>
          </p:cNvPicPr>
          <p:nvPr/>
        </p:nvPicPr>
        <p:blipFill>
          <a:blip r:embed="rId2" cstate="print"/>
          <a:stretch>
            <a:fillRect/>
          </a:stretch>
        </p:blipFill>
        <p:spPr>
          <a:xfrm>
            <a:off x="0" y="0"/>
            <a:ext cx="9144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SCN4622.JPG"/>
          <p:cNvPicPr>
            <a:picLocks noChangeAspect="1"/>
          </p:cNvPicPr>
          <p:nvPr/>
        </p:nvPicPr>
        <p:blipFill>
          <a:blip r:embed="rId2" cstate="print"/>
          <a:stretch>
            <a:fillRect/>
          </a:stretch>
        </p:blipFill>
        <p:spPr>
          <a:xfrm>
            <a:off x="0" y="0"/>
            <a:ext cx="9144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60438"/>
          </a:xfrm>
        </p:spPr>
        <p:txBody>
          <a:bodyPr/>
          <a:lstStyle/>
          <a:p>
            <a:r>
              <a:rPr lang="en-US" dirty="0" err="1" smtClean="0">
                <a:solidFill>
                  <a:srgbClr val="FFC000"/>
                </a:solidFill>
              </a:rPr>
              <a:t>Ghulam</a:t>
            </a:r>
            <a:r>
              <a:rPr lang="en-US" dirty="0" smtClean="0">
                <a:solidFill>
                  <a:srgbClr val="FFC000"/>
                </a:solidFill>
              </a:rPr>
              <a:t> </a:t>
            </a:r>
            <a:r>
              <a:rPr lang="en-US" dirty="0" err="1" smtClean="0">
                <a:solidFill>
                  <a:srgbClr val="FFC000"/>
                </a:solidFill>
              </a:rPr>
              <a:t>Yousuf</a:t>
            </a:r>
            <a:r>
              <a:rPr lang="en-US" dirty="0" smtClean="0">
                <a:solidFill>
                  <a:srgbClr val="FFC000"/>
                </a:solidFill>
              </a:rPr>
              <a:t> University</a:t>
            </a:r>
            <a:endParaRPr lang="en-US" dirty="0">
              <a:solidFill>
                <a:srgbClr val="FFC000"/>
              </a:solidFill>
            </a:endParaRPr>
          </a:p>
        </p:txBody>
      </p:sp>
      <p:pic>
        <p:nvPicPr>
          <p:cNvPr id="3" name="Picture 2" descr="page No. 4.jpg"/>
          <p:cNvPicPr>
            <a:picLocks noChangeAspect="1"/>
          </p:cNvPicPr>
          <p:nvPr/>
        </p:nvPicPr>
        <p:blipFill>
          <a:blip r:embed="rId2" cstate="print"/>
          <a:stretch>
            <a:fillRect/>
          </a:stretch>
        </p:blipFill>
        <p:spPr>
          <a:xfrm>
            <a:off x="0" y="1219200"/>
            <a:ext cx="9144000" cy="5638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81000" y="152400"/>
            <a:ext cx="8763000" cy="860425"/>
          </a:xfrm>
        </p:spPr>
        <p:txBody>
          <a:bodyPr>
            <a:normAutofit fontScale="90000"/>
          </a:bodyPr>
          <a:lstStyle/>
          <a:p>
            <a:r>
              <a:rPr lang="en-US" dirty="0" smtClean="0"/>
              <a:t/>
            </a:r>
            <a:br>
              <a:rPr lang="en-US" dirty="0" smtClean="0"/>
            </a:br>
            <a:r>
              <a:rPr lang="en-US" sz="6000" dirty="0" smtClean="0">
                <a:solidFill>
                  <a:srgbClr val="FFC000"/>
                </a:solidFill>
              </a:rPr>
              <a:t>Shortfall of Resources</a:t>
            </a:r>
            <a:endParaRPr lang="en-US" dirty="0">
              <a:solidFill>
                <a:srgbClr val="FFC000"/>
              </a:solidFill>
            </a:endParaRPr>
          </a:p>
        </p:txBody>
      </p:sp>
      <p:sp>
        <p:nvSpPr>
          <p:cNvPr id="4" name="Rectangle 3"/>
          <p:cNvSpPr/>
          <p:nvPr/>
        </p:nvSpPr>
        <p:spPr>
          <a:xfrm>
            <a:off x="304800" y="1524000"/>
            <a:ext cx="7848600" cy="4308872"/>
          </a:xfrm>
          <a:prstGeom prst="rect">
            <a:avLst/>
          </a:prstGeom>
        </p:spPr>
        <p:txBody>
          <a:bodyPr wrap="square">
            <a:spAutoFit/>
          </a:bodyPr>
          <a:lstStyle/>
          <a:p>
            <a:pPr>
              <a:buFont typeface="Arial" pitchFamily="34" charset="0"/>
              <a:buChar char="•"/>
            </a:pPr>
            <a:r>
              <a:rPr lang="en-US" sz="3200" dirty="0" smtClean="0">
                <a:solidFill>
                  <a:schemeClr val="bg1"/>
                </a:solidFill>
              </a:rPr>
              <a:t>We are grossly confronted with the short of resources in terms of finances as well as medical equipment. Just to name few :-</a:t>
            </a:r>
          </a:p>
          <a:p>
            <a:pPr lvl="1">
              <a:buFont typeface="Arial" pitchFamily="34" charset="0"/>
              <a:buChar char="•"/>
            </a:pPr>
            <a:r>
              <a:rPr lang="en-US" sz="3200" dirty="0" smtClean="0">
                <a:solidFill>
                  <a:schemeClr val="bg1"/>
                </a:solidFill>
              </a:rPr>
              <a:t>MRI</a:t>
            </a:r>
          </a:p>
          <a:p>
            <a:pPr lvl="1">
              <a:buFont typeface="Arial" pitchFamily="34" charset="0"/>
              <a:buChar char="•"/>
            </a:pPr>
            <a:r>
              <a:rPr lang="en-US" sz="3200" dirty="0" smtClean="0">
                <a:solidFill>
                  <a:schemeClr val="bg1"/>
                </a:solidFill>
              </a:rPr>
              <a:t>CT Scan Machine</a:t>
            </a:r>
          </a:p>
          <a:p>
            <a:pPr lvl="1">
              <a:buFont typeface="Arial" pitchFamily="34" charset="0"/>
              <a:buChar char="•"/>
            </a:pPr>
            <a:r>
              <a:rPr lang="en-US" sz="3200" dirty="0" smtClean="0">
                <a:solidFill>
                  <a:schemeClr val="bg1"/>
                </a:solidFill>
              </a:rPr>
              <a:t>Ultrasound Machine</a:t>
            </a:r>
          </a:p>
          <a:p>
            <a:pPr lvl="1">
              <a:buFont typeface="Arial" pitchFamily="34" charset="0"/>
              <a:buChar char="•"/>
            </a:pPr>
            <a:r>
              <a:rPr lang="en-US" sz="3200" dirty="0" smtClean="0">
                <a:solidFill>
                  <a:schemeClr val="bg1"/>
                </a:solidFill>
              </a:rPr>
              <a:t>Laboratory Equipments</a:t>
            </a:r>
          </a:p>
          <a:p>
            <a:pPr lvl="1">
              <a:buFont typeface="Arial" pitchFamily="34" charset="0"/>
              <a:buChar char="•"/>
            </a:pPr>
            <a:r>
              <a:rPr lang="en-US" sz="3200" dirty="0" smtClean="0">
                <a:solidFill>
                  <a:schemeClr val="bg1"/>
                </a:solidFill>
              </a:rPr>
              <a:t>Blood Bank Equipments</a:t>
            </a:r>
          </a:p>
          <a:p>
            <a:endParaRPr lang="en-US" dirty="0" smtClean="0"/>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FFC000"/>
                </a:solidFill>
              </a:rPr>
              <a:t>Point for Consideration of the Audiences</a:t>
            </a:r>
            <a:endParaRPr lang="en-US" dirty="0">
              <a:solidFill>
                <a:srgbClr val="FFC000"/>
              </a:solidFill>
            </a:endParaRPr>
          </a:p>
        </p:txBody>
      </p:sp>
      <p:sp>
        <p:nvSpPr>
          <p:cNvPr id="3" name="Content Placeholder 2"/>
          <p:cNvSpPr>
            <a:spLocks noGrp="1"/>
          </p:cNvSpPr>
          <p:nvPr>
            <p:ph idx="1"/>
          </p:nvPr>
        </p:nvSpPr>
        <p:spPr/>
        <p:txBody>
          <a:bodyPr>
            <a:normAutofit fontScale="55000" lnSpcReduction="20000"/>
          </a:bodyPr>
          <a:lstStyle/>
          <a:p>
            <a:r>
              <a:rPr lang="en-US" dirty="0" smtClean="0">
                <a:solidFill>
                  <a:schemeClr val="bg1"/>
                </a:solidFill>
              </a:rPr>
              <a:t>To enable Jinnah Medical College in producing the enlightened and professional doctors and provision of free health care facility to the poorest people of the terrorism ridden region of Pakistan, all the honorable and generous/magnanimous participants of this forum are welcome for donation in terms of financial help or in any shape like provisioning of MRI, CT Scan, Ultrasound , Laboratory Equipments, Blood bank equipments etc. </a:t>
            </a:r>
          </a:p>
          <a:p>
            <a:r>
              <a:rPr lang="en-US" dirty="0" smtClean="0">
                <a:solidFill>
                  <a:schemeClr val="bg1"/>
                </a:solidFill>
              </a:rPr>
              <a:t>This help will go a long in producing modern enlightened doctors in the area of KPK/FATA and will also help in provisioning of free and better health care facilities to the poorest of the region. </a:t>
            </a:r>
          </a:p>
          <a:p>
            <a:r>
              <a:rPr lang="en-US" dirty="0" smtClean="0">
                <a:solidFill>
                  <a:schemeClr val="bg1"/>
                </a:solidFill>
              </a:rPr>
              <a:t>The Contact can be made on the following address:-</a:t>
            </a:r>
          </a:p>
          <a:p>
            <a:pPr marL="1143000">
              <a:buFont typeface="Wingdings" pitchFamily="2" charset="2"/>
              <a:buChar char="v"/>
            </a:pPr>
            <a:r>
              <a:rPr lang="en-US" dirty="0" smtClean="0">
                <a:solidFill>
                  <a:schemeClr val="bg1"/>
                </a:solidFill>
              </a:rPr>
              <a:t>  Jinnah Medical College, </a:t>
            </a:r>
          </a:p>
          <a:p>
            <a:pPr marL="1143000">
              <a:buFont typeface="Wingdings" pitchFamily="2" charset="2"/>
              <a:buChar char="v"/>
            </a:pPr>
            <a:r>
              <a:rPr lang="en-US" dirty="0" smtClean="0">
                <a:solidFill>
                  <a:schemeClr val="bg1"/>
                </a:solidFill>
              </a:rPr>
              <a:t>  Warsak Road, Peshawar.</a:t>
            </a:r>
          </a:p>
          <a:p>
            <a:pPr marL="1143000">
              <a:buFont typeface="Wingdings" pitchFamily="2" charset="2"/>
              <a:buChar char="v"/>
            </a:pPr>
            <a:r>
              <a:rPr lang="en-US" dirty="0" smtClean="0">
                <a:solidFill>
                  <a:schemeClr val="bg1"/>
                </a:solidFill>
              </a:rPr>
              <a:t>  info@jmcp.edu.pk</a:t>
            </a:r>
          </a:p>
          <a:p>
            <a:pPr marL="1143000">
              <a:buFont typeface="Wingdings" pitchFamily="2" charset="2"/>
              <a:buChar char="v"/>
            </a:pPr>
            <a:r>
              <a:rPr lang="en-US" dirty="0" smtClean="0">
                <a:solidFill>
                  <a:schemeClr val="bg1"/>
                </a:solidFill>
              </a:rPr>
              <a:t>  ishaq@jmcp.edu.pk</a:t>
            </a:r>
          </a:p>
          <a:p>
            <a:pPr marL="1143000">
              <a:buFont typeface="Wingdings" pitchFamily="2" charset="2"/>
              <a:buChar char="v"/>
            </a:pPr>
            <a:r>
              <a:rPr lang="en-US" dirty="0" smtClean="0">
                <a:solidFill>
                  <a:schemeClr val="bg1"/>
                </a:solidFill>
              </a:rPr>
              <a:t>  Phone: +92915602471-73      Fax: +92915602475</a:t>
            </a:r>
          </a:p>
          <a:p>
            <a:pPr marL="1143000">
              <a:buFont typeface="Wingdings" pitchFamily="2" charset="2"/>
              <a:buChar char="v"/>
            </a:pPr>
            <a:r>
              <a:rPr lang="en-US" dirty="0" smtClean="0">
                <a:solidFill>
                  <a:schemeClr val="bg1"/>
                </a:solidFill>
              </a:rPr>
              <a:t>Account No:  00094006 (Khyber Bank </a:t>
            </a:r>
            <a:r>
              <a:rPr lang="en-US" dirty="0" err="1" smtClean="0">
                <a:solidFill>
                  <a:schemeClr val="bg1"/>
                </a:solidFill>
              </a:rPr>
              <a:t>Warsak</a:t>
            </a:r>
            <a:r>
              <a:rPr lang="en-US" dirty="0" smtClean="0">
                <a:solidFill>
                  <a:schemeClr val="bg1"/>
                </a:solidFill>
              </a:rPr>
              <a:t> Road)</a:t>
            </a:r>
          </a:p>
          <a:p>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5000" b="-5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3400" y="2514600"/>
            <a:ext cx="8229600" cy="1143000"/>
          </a:xfrm>
        </p:spPr>
        <p:txBody>
          <a:bodyPr>
            <a:noAutofit/>
          </a:bodyPr>
          <a:lstStyle/>
          <a:p>
            <a:r>
              <a:rPr lang="en-US" sz="8800" dirty="0" smtClean="0">
                <a:solidFill>
                  <a:schemeClr val="accent2">
                    <a:lumMod val="75000"/>
                  </a:schemeClr>
                </a:solidFill>
              </a:rPr>
              <a:t>Thank You</a:t>
            </a:r>
            <a:endParaRPr lang="en-US" sz="8800" dirty="0">
              <a:solidFill>
                <a:schemeClr val="accent2">
                  <a:lumMod val="75000"/>
                </a:schemeClr>
              </a:solidFill>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apture7.JPG"/>
          <p:cNvPicPr>
            <a:picLocks noChangeAspect="1"/>
          </p:cNvPicPr>
          <p:nvPr/>
        </p:nvPicPr>
        <p:blipFill>
          <a:blip r:embed="rId2" cstate="print"/>
          <a:stretch>
            <a:fillRect/>
          </a:stretch>
        </p:blipFill>
        <p:spPr>
          <a:xfrm>
            <a:off x="0" y="41488"/>
            <a:ext cx="9143999" cy="681651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Capture8.JPG"/>
          <p:cNvPicPr>
            <a:picLocks noGrp="1" noChangeAspect="1"/>
          </p:cNvPicPr>
          <p:nvPr>
            <p:ph idx="1"/>
          </p:nvPr>
        </p:nvPicPr>
        <p:blipFill>
          <a:blip r:embed="rId2" cstate="print"/>
          <a:stretch>
            <a:fillRect/>
          </a:stretch>
        </p:blipFill>
        <p:spPr>
          <a:xfrm>
            <a:off x="0" y="0"/>
            <a:ext cx="9144000" cy="6858000"/>
          </a:xfr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FFC000"/>
                </a:solidFill>
              </a:rPr>
              <a:t>Objective</a:t>
            </a:r>
            <a:endParaRPr lang="en-US" b="1" dirty="0">
              <a:solidFill>
                <a:srgbClr val="FFC000"/>
              </a:solidFill>
            </a:endParaRPr>
          </a:p>
        </p:txBody>
      </p:sp>
      <p:sp>
        <p:nvSpPr>
          <p:cNvPr id="3" name="Content Placeholder 2"/>
          <p:cNvSpPr>
            <a:spLocks noGrp="1"/>
          </p:cNvSpPr>
          <p:nvPr>
            <p:ph idx="1"/>
          </p:nvPr>
        </p:nvSpPr>
        <p:spPr/>
        <p:txBody>
          <a:bodyPr>
            <a:normAutofit/>
          </a:bodyPr>
          <a:lstStyle/>
          <a:p>
            <a:r>
              <a:rPr lang="en-US" dirty="0" smtClean="0">
                <a:solidFill>
                  <a:schemeClr val="bg1"/>
                </a:solidFill>
              </a:rPr>
              <a:t>Due to common surgical problem in our country, the study was planned to find out the clinical presentation and postoperative outcome of different surgical procedures in low type Fistula in </a:t>
            </a:r>
            <a:r>
              <a:rPr lang="en-US" dirty="0" err="1" smtClean="0">
                <a:solidFill>
                  <a:schemeClr val="bg1"/>
                </a:solidFill>
              </a:rPr>
              <a:t>Ano</a:t>
            </a:r>
            <a:r>
              <a:rPr lang="en-US" dirty="0" smtClean="0">
                <a:solidFill>
                  <a:schemeClr val="bg1"/>
                </a:solidFill>
              </a:rPr>
              <a:t>.</a:t>
            </a:r>
            <a:endParaRPr lang="en-US" dirty="0">
              <a:solidFill>
                <a:schemeClr val="bg1"/>
              </a:solidFill>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b="1" dirty="0" smtClean="0">
                <a:solidFill>
                  <a:srgbClr val="FFC000"/>
                </a:solidFill>
              </a:rPr>
              <a:t>Design</a:t>
            </a:r>
            <a:endParaRPr lang="en-US" sz="5400" b="1" dirty="0">
              <a:solidFill>
                <a:srgbClr val="FFC000"/>
              </a:solidFill>
            </a:endParaRPr>
          </a:p>
        </p:txBody>
      </p:sp>
      <p:sp>
        <p:nvSpPr>
          <p:cNvPr id="3" name="Content Placeholder 2"/>
          <p:cNvSpPr>
            <a:spLocks noGrp="1"/>
          </p:cNvSpPr>
          <p:nvPr>
            <p:ph idx="1"/>
          </p:nvPr>
        </p:nvSpPr>
        <p:spPr>
          <a:xfrm>
            <a:off x="0" y="2057401"/>
            <a:ext cx="8686800" cy="1905000"/>
          </a:xfrm>
        </p:spPr>
        <p:txBody>
          <a:bodyPr>
            <a:normAutofit/>
          </a:bodyPr>
          <a:lstStyle/>
          <a:p>
            <a:r>
              <a:rPr lang="en-US" sz="4000" b="1" dirty="0" smtClean="0">
                <a:solidFill>
                  <a:schemeClr val="bg1"/>
                </a:solidFill>
              </a:rPr>
              <a:t>PROSPECTIVE OBSERVATIONAL STUDY.</a:t>
            </a:r>
            <a:endParaRPr lang="en-US" sz="4000" b="1" dirty="0">
              <a:solidFill>
                <a:schemeClr val="bg1"/>
              </a:solidFill>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306</TotalTime>
  <Words>1681</Words>
  <Application>Microsoft Office PowerPoint</Application>
  <PresentationFormat>On-screen Show (4:3)</PresentationFormat>
  <Paragraphs>325</Paragraphs>
  <Slides>55</Slides>
  <Notes>1</Notes>
  <HiddenSlides>0</HiddenSlides>
  <MMClips>0</MMClips>
  <ScaleCrop>false</ScaleCrop>
  <HeadingPairs>
    <vt:vector size="4" baseType="variant">
      <vt:variant>
        <vt:lpstr>Theme</vt:lpstr>
      </vt:variant>
      <vt:variant>
        <vt:i4>1</vt:i4>
      </vt:variant>
      <vt:variant>
        <vt:lpstr>Slide Titles</vt:lpstr>
      </vt:variant>
      <vt:variant>
        <vt:i4>55</vt:i4>
      </vt:variant>
    </vt:vector>
  </HeadingPairs>
  <TitlesOfParts>
    <vt:vector size="56" baseType="lpstr">
      <vt:lpstr>Office Theme</vt:lpstr>
      <vt:lpstr>FISTULA IN ANO</vt:lpstr>
      <vt:lpstr>PowerPoint Presentation</vt:lpstr>
      <vt:lpstr>PowerPoint Presentation</vt:lpstr>
      <vt:lpstr>PowerPoint Presentation</vt:lpstr>
      <vt:lpstr>PowerPoint Presentation</vt:lpstr>
      <vt:lpstr>PowerPoint Presentation</vt:lpstr>
      <vt:lpstr>PowerPoint Presentation</vt:lpstr>
      <vt:lpstr>Objective</vt:lpstr>
      <vt:lpstr>Design</vt:lpstr>
      <vt:lpstr>Place and duration of the Study</vt:lpstr>
      <vt:lpstr>Patients Methods</vt:lpstr>
      <vt:lpstr>Results</vt:lpstr>
      <vt:lpstr>PowerPoint Presentation</vt:lpstr>
      <vt:lpstr>PowerPoint Presentation</vt:lpstr>
      <vt:lpstr>PowerPoint Presentation</vt:lpstr>
      <vt:lpstr>PowerPoint Presentation</vt:lpstr>
      <vt:lpstr>Discussion</vt:lpstr>
      <vt:lpstr>Discussion (Continued)</vt:lpstr>
      <vt:lpstr>Conclusions</vt:lpstr>
      <vt:lpstr>Take Home Message</vt:lpstr>
      <vt:lpstr>Perspective of Provisioning Medical Education and Healthcare in Khyberpakhtunkhwa and FATA, Pakistan. </vt:lpstr>
      <vt:lpstr>Khyberpakhtunkhwa &amp; FATA</vt:lpstr>
      <vt:lpstr>Suicide Attacks by Terrorists</vt:lpstr>
      <vt:lpstr>No of Suicide attacks in Peshawar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Challenges &amp; Constraints</vt:lpstr>
      <vt:lpstr>Role of Jinnah Medical College in countering the constraints and challenges</vt:lpstr>
      <vt:lpstr>Best Medical Education</vt:lpstr>
      <vt:lpstr>PowerPoint Presentation</vt:lpstr>
      <vt:lpstr>PowerPoint Presentation</vt:lpstr>
      <vt:lpstr>Celebration of Pink Day In Jinnah Medical College</vt:lpstr>
      <vt:lpstr>PowerPoint Presentation</vt:lpstr>
      <vt:lpstr>PowerPoint Presentation</vt:lpstr>
      <vt:lpstr>World’s AIDS day In Jinnah Medical College</vt:lpstr>
      <vt:lpstr>World’s Diabetes Day</vt:lpstr>
      <vt:lpstr>Medical Conferences and Seminars</vt:lpstr>
      <vt:lpstr>Future Planning Of Jinnah Medical College</vt:lpstr>
      <vt:lpstr>Jinnah Medical College Peshawar 500 Beded Free Hospital</vt:lpstr>
      <vt:lpstr>Underconstruction Hospital   </vt:lpstr>
      <vt:lpstr>PowerPoint Presentation</vt:lpstr>
      <vt:lpstr>PowerPoint Presentation</vt:lpstr>
      <vt:lpstr>PowerPoint Presentation</vt:lpstr>
      <vt:lpstr>PowerPoint Presentation</vt:lpstr>
      <vt:lpstr>PowerPoint Presentation</vt:lpstr>
      <vt:lpstr>Ghulam Yousuf University</vt:lpstr>
      <vt:lpstr> Shortfall of Resources</vt:lpstr>
      <vt:lpstr>Point for Consideration of the Audiences</vt:lpstr>
      <vt:lpstr>Thank You</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FISTULA IN ANO</dc:title>
  <dc:creator>TOUSEEF</dc:creator>
  <cp:lastModifiedBy>RUMELA BASU</cp:lastModifiedBy>
  <cp:revision>127</cp:revision>
  <dcterms:created xsi:type="dcterms:W3CDTF">2014-11-11T03:49:17Z</dcterms:created>
  <dcterms:modified xsi:type="dcterms:W3CDTF">2014-11-17T12:17:55Z</dcterms:modified>
</cp:coreProperties>
</file>