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60" r:id="rId5"/>
    <p:sldId id="261" r:id="rId6"/>
    <p:sldId id="262" r:id="rId7"/>
    <p:sldId id="259" r:id="rId8"/>
    <p:sldId id="263" r:id="rId9"/>
    <p:sldId id="264" r:id="rId10"/>
    <p:sldId id="266" r:id="rId11"/>
    <p:sldId id="265" r:id="rId12"/>
    <p:sldId id="267" r:id="rId13"/>
    <p:sldId id="269" r:id="rId14"/>
    <p:sldId id="270" r:id="rId15"/>
    <p:sldId id="272" r:id="rId16"/>
    <p:sldId id="273" r:id="rId17"/>
    <p:sldId id="274" r:id="rId18"/>
    <p:sldId id="276" r:id="rId19"/>
    <p:sldId id="279" r:id="rId20"/>
    <p:sldId id="277" r:id="rId21"/>
    <p:sldId id="278" r:id="rId22"/>
    <p:sldId id="282"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30"/>
      </p:cViewPr>
      <p:guideLst>
        <p:guide orient="horz" pos="2160"/>
        <p:guide pos="2880"/>
      </p:guideLst>
    </p:cSldViewPr>
  </p:slideViewPr>
  <p:notesTextViewPr>
    <p:cViewPr>
      <p:scale>
        <a:sx n="1" d="1"/>
        <a:sy n="1" d="1"/>
      </p:scale>
      <p:origin x="0" y="0"/>
    </p:cViewPr>
  </p:notesTextViewPr>
  <p:sorterViewPr>
    <p:cViewPr>
      <p:scale>
        <a:sx n="100" d="100"/>
        <a:sy n="100" d="100"/>
      </p:scale>
      <p:origin x="0" y="18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1A32AA-ECD1-4DCB-A830-A93F88CC1A32}" type="datetimeFigureOut">
              <a:rPr lang="en-US" smtClean="0"/>
              <a:t>4/21/2016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EDBF7A-26C1-4A21-96C5-4665481DC6E2}" type="slidenum">
              <a:rPr lang="en-US" smtClean="0"/>
              <a:t>‹#›</a:t>
            </a:fld>
            <a:endParaRPr lang="en-US"/>
          </a:p>
        </p:txBody>
      </p:sp>
    </p:spTree>
    <p:extLst>
      <p:ext uri="{BB962C8B-B14F-4D97-AF65-F5344CB8AC3E}">
        <p14:creationId xmlns:p14="http://schemas.microsoft.com/office/powerpoint/2010/main" val="392172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EDBF7A-26C1-4A21-96C5-4665481DC6E2}" type="slidenum">
              <a:rPr lang="en-US" smtClean="0"/>
              <a:t>10</a:t>
            </a:fld>
            <a:endParaRPr lang="en-US"/>
          </a:p>
        </p:txBody>
      </p:sp>
    </p:spTree>
    <p:extLst>
      <p:ext uri="{BB962C8B-B14F-4D97-AF65-F5344CB8AC3E}">
        <p14:creationId xmlns:p14="http://schemas.microsoft.com/office/powerpoint/2010/main" val="232327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EDBF7A-26C1-4A21-96C5-4665481DC6E2}" type="slidenum">
              <a:rPr lang="en-US" smtClean="0"/>
              <a:t>15</a:t>
            </a:fld>
            <a:endParaRPr lang="en-US"/>
          </a:p>
        </p:txBody>
      </p:sp>
    </p:spTree>
    <p:extLst>
      <p:ext uri="{BB962C8B-B14F-4D97-AF65-F5344CB8AC3E}">
        <p14:creationId xmlns:p14="http://schemas.microsoft.com/office/powerpoint/2010/main" val="188477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EDBF7A-26C1-4A21-96C5-4665481DC6E2}" type="slidenum">
              <a:rPr lang="en-US" smtClean="0"/>
              <a:t>18</a:t>
            </a:fld>
            <a:endParaRPr lang="en-US"/>
          </a:p>
        </p:txBody>
      </p:sp>
    </p:spTree>
    <p:extLst>
      <p:ext uri="{BB962C8B-B14F-4D97-AF65-F5344CB8AC3E}">
        <p14:creationId xmlns:p14="http://schemas.microsoft.com/office/powerpoint/2010/main" val="114855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EDBF7A-26C1-4A21-96C5-4665481DC6E2}" type="slidenum">
              <a:rPr lang="en-US" smtClean="0"/>
              <a:t>19</a:t>
            </a:fld>
            <a:endParaRPr lang="en-US"/>
          </a:p>
        </p:txBody>
      </p:sp>
    </p:spTree>
    <p:extLst>
      <p:ext uri="{BB962C8B-B14F-4D97-AF65-F5344CB8AC3E}">
        <p14:creationId xmlns:p14="http://schemas.microsoft.com/office/powerpoint/2010/main" val="503095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BEFA89-8941-4617-A2B4-6207803AF4C0}"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1882948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EFA89-8941-4617-A2B4-6207803AF4C0}"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366983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EFA89-8941-4617-A2B4-6207803AF4C0}"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782430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EFA89-8941-4617-A2B4-6207803AF4C0}"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38769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BEFA89-8941-4617-A2B4-6207803AF4C0}"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52879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BEFA89-8941-4617-A2B4-6207803AF4C0}"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214141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BEFA89-8941-4617-A2B4-6207803AF4C0}" type="datetimeFigureOut">
              <a:rPr lang="en-US" smtClean="0"/>
              <a:t>4/21/2016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4159041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BEFA89-8941-4617-A2B4-6207803AF4C0}" type="datetimeFigureOut">
              <a:rPr lang="en-US" smtClean="0"/>
              <a:t>4/21/2016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1973311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EFA89-8941-4617-A2B4-6207803AF4C0}" type="datetimeFigureOut">
              <a:rPr lang="en-US" smtClean="0"/>
              <a:t>4/21/2016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234776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EFA89-8941-4617-A2B4-6207803AF4C0}"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2974783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EFA89-8941-4617-A2B4-6207803AF4C0}"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BB2FD-4FB3-4B92-9FC9-33B909507957}" type="slidenum">
              <a:rPr lang="en-US" smtClean="0"/>
              <a:t>‹#›</a:t>
            </a:fld>
            <a:endParaRPr lang="en-US"/>
          </a:p>
        </p:txBody>
      </p:sp>
    </p:spTree>
    <p:extLst>
      <p:ext uri="{BB962C8B-B14F-4D97-AF65-F5344CB8AC3E}">
        <p14:creationId xmlns:p14="http://schemas.microsoft.com/office/powerpoint/2010/main" val="3562434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EFA89-8941-4617-A2B4-6207803AF4C0}" type="datetimeFigureOut">
              <a:rPr lang="en-US" smtClean="0"/>
              <a:t>4/21/2016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BB2FD-4FB3-4B92-9FC9-33B909507957}" type="slidenum">
              <a:rPr lang="en-US" smtClean="0"/>
              <a:t>‹#›</a:t>
            </a:fld>
            <a:endParaRPr lang="en-US"/>
          </a:p>
        </p:txBody>
      </p:sp>
    </p:spTree>
    <p:extLst>
      <p:ext uri="{BB962C8B-B14F-4D97-AF65-F5344CB8AC3E}">
        <p14:creationId xmlns:p14="http://schemas.microsoft.com/office/powerpoint/2010/main" val="3896674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251520" y="260648"/>
            <a:ext cx="7772400" cy="5528007"/>
          </a:xfrm>
          <a:prstGeom prst="rect">
            <a:avLst/>
          </a:prstGeom>
          <a:solidFill>
            <a:schemeClr val="bg2">
              <a:lumMod val="50000"/>
            </a:schemeClr>
          </a:solidFill>
        </p:spPr>
        <p:style>
          <a:lnRef idx="2">
            <a:schemeClr val="accent5"/>
          </a:lnRef>
          <a:fillRef idx="1">
            <a:schemeClr val="lt1"/>
          </a:fillRef>
          <a:effectRef idx="0">
            <a:schemeClr val="accent5"/>
          </a:effectRef>
          <a:fontRef idx="minor">
            <a:schemeClr val="dk1"/>
          </a:fontRef>
        </p:style>
        <p:txBody>
          <a:bodyPr>
            <a:normAutofit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solidFill>
                  <a:srgbClr val="FFFF00"/>
                </a:solidFill>
              </a:rPr>
              <a:t>Cathodoluminescence petrography for provenance studies of the sandstones of Ora Formation (Devonian- Carboniferous), Iraqi Kurdistan Region, northern Iraq.</a:t>
            </a:r>
          </a:p>
          <a:p>
            <a:r>
              <a:rPr lang="en-US" sz="3200" dirty="0" smtClean="0">
                <a:solidFill>
                  <a:srgbClr val="FFFF00"/>
                </a:solidFill>
              </a:rPr>
              <a:t>By</a:t>
            </a:r>
          </a:p>
          <a:p>
            <a:r>
              <a:rPr lang="en-US" sz="3600" b="1" dirty="0" smtClean="0">
                <a:solidFill>
                  <a:srgbClr val="FFFF00"/>
                </a:solidFill>
              </a:rPr>
              <a:t/>
            </a:r>
            <a:br>
              <a:rPr lang="en-US" sz="3600" b="1" dirty="0" smtClean="0">
                <a:solidFill>
                  <a:srgbClr val="FFFF00"/>
                </a:solidFill>
              </a:rPr>
            </a:br>
            <a:r>
              <a:rPr lang="en-US" sz="1800" b="1" dirty="0" smtClean="0">
                <a:solidFill>
                  <a:schemeClr val="tx1"/>
                </a:solidFill>
              </a:rPr>
              <a:t>Dr. Muhamed F. Omer</a:t>
            </a:r>
          </a:p>
          <a:p>
            <a:r>
              <a:rPr lang="en-US" sz="1800" b="1" dirty="0" smtClean="0">
                <a:solidFill>
                  <a:schemeClr val="tx1"/>
                </a:solidFill>
              </a:rPr>
              <a:t>Post-doctoral </a:t>
            </a:r>
            <a:r>
              <a:rPr lang="en-US" sz="1800" b="1" dirty="0">
                <a:solidFill>
                  <a:schemeClr val="tx1"/>
                </a:solidFill>
              </a:rPr>
              <a:t>/</a:t>
            </a:r>
            <a:r>
              <a:rPr lang="en-US" sz="1800" b="1" dirty="0" smtClean="0">
                <a:solidFill>
                  <a:schemeClr val="tx1"/>
                </a:solidFill>
              </a:rPr>
              <a:t> Warsaw University 2014</a:t>
            </a:r>
            <a:br>
              <a:rPr lang="en-US" sz="1800" b="1" dirty="0" smtClean="0">
                <a:solidFill>
                  <a:schemeClr val="tx1"/>
                </a:solidFill>
              </a:rPr>
            </a:br>
            <a:r>
              <a:rPr lang="en-US" sz="1800" b="1" dirty="0" smtClean="0">
                <a:solidFill>
                  <a:schemeClr val="tx1"/>
                </a:solidFill>
              </a:rPr>
              <a:t>Salahaddin University- Science College, Geology Department </a:t>
            </a:r>
            <a:endParaRPr lang="en-US" sz="1800" b="1" dirty="0">
              <a:solidFill>
                <a:schemeClr val="tx1"/>
              </a:solidFill>
            </a:endParaRPr>
          </a:p>
          <a:p>
            <a:r>
              <a:rPr lang="en-US" sz="1800" b="1" dirty="0" smtClean="0">
                <a:solidFill>
                  <a:schemeClr val="tx1"/>
                </a:solidFill>
              </a:rPr>
              <a:t>Iraqi Kurdistan Region-Erbil</a:t>
            </a:r>
          </a:p>
          <a:p>
            <a:endParaRPr lang="en-US" sz="1400" b="1" dirty="0" smtClean="0">
              <a:solidFill>
                <a:schemeClr val="tx1"/>
              </a:solidFill>
            </a:endParaRPr>
          </a:p>
          <a:p>
            <a:endParaRPr lang="en-US" sz="1400" b="1" dirty="0" smtClean="0">
              <a:solidFill>
                <a:schemeClr val="tx1"/>
              </a:solidFill>
            </a:endParaRPr>
          </a:p>
          <a:p>
            <a:r>
              <a:rPr lang="en-US" sz="2200" b="1" i="1" u="sng" dirty="0" smtClean="0">
                <a:solidFill>
                  <a:schemeClr val="tx1"/>
                </a:solidFill>
              </a:rPr>
              <a:t>muhfakhri2005@ gmail.com</a:t>
            </a:r>
            <a:br>
              <a:rPr lang="en-US" sz="2200" b="1" i="1" u="sng" dirty="0" smtClean="0">
                <a:solidFill>
                  <a:schemeClr val="tx1"/>
                </a:solidFill>
              </a:rPr>
            </a:br>
            <a:r>
              <a:rPr lang="en-US" sz="2200" b="1" i="1" dirty="0" smtClean="0">
                <a:solidFill>
                  <a:schemeClr val="tx1"/>
                </a:solidFill>
              </a:rPr>
              <a:t>Tel. 009647701348322</a:t>
            </a:r>
            <a:r>
              <a:rPr lang="en-US" dirty="0" smtClean="0">
                <a:solidFill>
                  <a:schemeClr val="tx1"/>
                </a:solidFill>
              </a:rPr>
              <a:t/>
            </a:r>
            <a:br>
              <a:rPr lang="en-US" dirty="0" smtClean="0">
                <a:solidFill>
                  <a:schemeClr val="tx1"/>
                </a:solidFill>
              </a:rPr>
            </a:br>
            <a:endParaRPr lang="en-US" dirty="0">
              <a:solidFill>
                <a:schemeClr val="tx1"/>
              </a:solidFill>
            </a:endParaRPr>
          </a:p>
        </p:txBody>
      </p:sp>
      <p:pic>
        <p:nvPicPr>
          <p:cNvPr id="6" name="Picture 1"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47" y="65480"/>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475656" y="6239102"/>
            <a:ext cx="5940168" cy="369332"/>
          </a:xfrm>
          <a:prstGeom prst="rect">
            <a:avLst/>
          </a:prstGeom>
          <a:noFill/>
        </p:spPr>
        <p:txBody>
          <a:bodyPr wrap="square" rtlCol="0">
            <a:spAutoFit/>
          </a:bodyPr>
          <a:lstStyle/>
          <a:p>
            <a:r>
              <a:rPr lang="en-US" i="1" dirty="0" smtClean="0">
                <a:solidFill>
                  <a:srgbClr val="FF0000"/>
                </a:solidFill>
              </a:rPr>
              <a:t>Journal of African Earth Sciences, 109 (2015)  195-210</a:t>
            </a:r>
            <a:endParaRPr lang="en-US" i="1" dirty="0">
              <a:solidFill>
                <a:srgbClr val="FF0000"/>
              </a:solidFill>
            </a:endParaRPr>
          </a:p>
        </p:txBody>
      </p:sp>
    </p:spTree>
    <p:extLst>
      <p:ext uri="{BB962C8B-B14F-4D97-AF65-F5344CB8AC3E}">
        <p14:creationId xmlns:p14="http://schemas.microsoft.com/office/powerpoint/2010/main" val="751987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5124" name="Picture 4" descr="C:\Users\Nawand\Desktop\Pictur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196752"/>
            <a:ext cx="4090241" cy="335008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Nawand\Desktop\Pictur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196752"/>
            <a:ext cx="4248472" cy="3390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544" y="1268760"/>
            <a:ext cx="432048" cy="369332"/>
          </a:xfrm>
          <a:prstGeom prst="rect">
            <a:avLst/>
          </a:prstGeom>
          <a:solidFill>
            <a:schemeClr val="bg1"/>
          </a:solidFill>
          <a:ln>
            <a:solidFill>
              <a:schemeClr val="tx1"/>
            </a:solidFill>
          </a:ln>
        </p:spPr>
        <p:txBody>
          <a:bodyPr wrap="square" rtlCol="0">
            <a:spAutoFit/>
          </a:bodyPr>
          <a:lstStyle/>
          <a:p>
            <a:r>
              <a:rPr lang="en-US" dirty="0" smtClean="0"/>
              <a:t>a</a:t>
            </a:r>
            <a:endParaRPr lang="en-US" dirty="0"/>
          </a:p>
        </p:txBody>
      </p:sp>
      <p:sp>
        <p:nvSpPr>
          <p:cNvPr id="8" name="TextBox 7"/>
          <p:cNvSpPr txBox="1"/>
          <p:nvPr/>
        </p:nvSpPr>
        <p:spPr>
          <a:xfrm>
            <a:off x="4716016" y="1268760"/>
            <a:ext cx="432048" cy="369332"/>
          </a:xfrm>
          <a:prstGeom prst="rect">
            <a:avLst/>
          </a:prstGeom>
          <a:solidFill>
            <a:schemeClr val="bg1"/>
          </a:solidFill>
          <a:ln>
            <a:solidFill>
              <a:schemeClr val="tx1"/>
            </a:solidFill>
          </a:ln>
        </p:spPr>
        <p:txBody>
          <a:bodyPr wrap="square" rtlCol="0">
            <a:spAutoFit/>
          </a:bodyPr>
          <a:lstStyle/>
          <a:p>
            <a:r>
              <a:rPr lang="en-US" dirty="0"/>
              <a:t>b</a:t>
            </a:r>
          </a:p>
        </p:txBody>
      </p:sp>
      <p:sp>
        <p:nvSpPr>
          <p:cNvPr id="9" name="TextBox 8"/>
          <p:cNvSpPr txBox="1"/>
          <p:nvPr/>
        </p:nvSpPr>
        <p:spPr>
          <a:xfrm>
            <a:off x="267397" y="4641659"/>
            <a:ext cx="8456519" cy="1077218"/>
          </a:xfrm>
          <a:prstGeom prst="rect">
            <a:avLst/>
          </a:prstGeom>
          <a:noFill/>
        </p:spPr>
        <p:txBody>
          <a:bodyPr wrap="square" rtlCol="0">
            <a:spAutoFit/>
          </a:bodyPr>
          <a:lstStyle/>
          <a:p>
            <a:r>
              <a:rPr lang="en-US" sz="1600" dirty="0" smtClean="0"/>
              <a:t>Figure 5: (</a:t>
            </a:r>
            <a:r>
              <a:rPr lang="en-US" sz="1600" dirty="0"/>
              <a:t>a) classification of the sandstones of the Ora Formation according to Folk et al., (1970); (b) </a:t>
            </a:r>
            <a:r>
              <a:rPr lang="en-US" sz="1600" dirty="0" err="1"/>
              <a:t>QtFL</a:t>
            </a:r>
            <a:r>
              <a:rPr lang="en-US" sz="1600" dirty="0"/>
              <a:t> tectonic discrimination diagram of Dickinson et al., (1983) applied on the detrital components of the Ora sandstones (</a:t>
            </a:r>
            <a:r>
              <a:rPr lang="en-US" sz="1600" dirty="0" err="1"/>
              <a:t>Qt</a:t>
            </a:r>
            <a:r>
              <a:rPr lang="en-US" sz="1600" dirty="0"/>
              <a:t> is the total quartz, F is the total feldspar, L is the total rock fragments; the dotted lines mark the boundaries between the major fields of tectonic provenances). </a:t>
            </a:r>
          </a:p>
        </p:txBody>
      </p:sp>
      <p:pic>
        <p:nvPicPr>
          <p:cNvPr id="10" name="Picture 9" descr="D:\Personality\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1503" y="106424"/>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3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1503" y="106424"/>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16720" y="404664"/>
            <a:ext cx="8331744" cy="2739211"/>
          </a:xfrm>
          <a:prstGeom prst="rect">
            <a:avLst/>
          </a:prstGeom>
          <a:noFill/>
        </p:spPr>
        <p:txBody>
          <a:bodyPr wrap="square" rtlCol="0">
            <a:spAutoFit/>
          </a:bodyPr>
          <a:lstStyle/>
          <a:p>
            <a:r>
              <a:rPr lang="en-US" sz="2800" u="sng" dirty="0" smtClean="0">
                <a:solidFill>
                  <a:srgbClr val="FF0000"/>
                </a:solidFill>
              </a:rPr>
              <a:t>Diagenetic Evolution</a:t>
            </a:r>
            <a:endParaRPr lang="en-US" dirty="0" smtClean="0"/>
          </a:p>
          <a:p>
            <a:r>
              <a:rPr lang="en-US" dirty="0">
                <a:solidFill>
                  <a:srgbClr val="FFFF00"/>
                </a:solidFill>
              </a:rPr>
              <a:t>Petrographic analysis of the Ora sandstones indicates diagenetic modification including compaction, cementation, dissolution, and alteration of feldspars. The diagenetic processes occurred during early </a:t>
            </a:r>
            <a:r>
              <a:rPr lang="en-US" dirty="0" err="1">
                <a:solidFill>
                  <a:srgbClr val="FFFF00"/>
                </a:solidFill>
              </a:rPr>
              <a:t>eogenesis</a:t>
            </a:r>
            <a:r>
              <a:rPr lang="en-US" dirty="0">
                <a:solidFill>
                  <a:srgbClr val="FFFF00"/>
                </a:solidFill>
              </a:rPr>
              <a:t>, middle </a:t>
            </a:r>
            <a:r>
              <a:rPr lang="en-US" dirty="0" err="1">
                <a:solidFill>
                  <a:srgbClr val="FFFF00"/>
                </a:solidFill>
              </a:rPr>
              <a:t>mesogenesis</a:t>
            </a:r>
            <a:r>
              <a:rPr lang="en-US" dirty="0">
                <a:solidFill>
                  <a:srgbClr val="FFFF00"/>
                </a:solidFill>
              </a:rPr>
              <a:t> and late stage of </a:t>
            </a:r>
            <a:r>
              <a:rPr lang="en-US" dirty="0" err="1">
                <a:solidFill>
                  <a:srgbClr val="FFFF00"/>
                </a:solidFill>
              </a:rPr>
              <a:t>telogenesis</a:t>
            </a:r>
            <a:r>
              <a:rPr lang="en-US" dirty="0">
                <a:solidFill>
                  <a:srgbClr val="FFFF00"/>
                </a:solidFill>
              </a:rPr>
              <a:t> close to fractures and faults. The characterization of the </a:t>
            </a:r>
            <a:r>
              <a:rPr lang="en-US" dirty="0" err="1">
                <a:solidFill>
                  <a:srgbClr val="FFFF00"/>
                </a:solidFill>
              </a:rPr>
              <a:t>paragenetic</a:t>
            </a:r>
            <a:r>
              <a:rPr lang="en-US" dirty="0">
                <a:solidFill>
                  <a:srgbClr val="FFFF00"/>
                </a:solidFill>
              </a:rPr>
              <a:t> history is based on petrographic observations and </a:t>
            </a:r>
            <a:r>
              <a:rPr lang="en-US" dirty="0" err="1">
                <a:solidFill>
                  <a:srgbClr val="FFFF00"/>
                </a:solidFill>
              </a:rPr>
              <a:t>cathodoluminescence</a:t>
            </a:r>
            <a:r>
              <a:rPr lang="en-US" dirty="0">
                <a:solidFill>
                  <a:srgbClr val="FFFF00"/>
                </a:solidFill>
              </a:rPr>
              <a:t> investigation (Fig. </a:t>
            </a:r>
            <a:r>
              <a:rPr lang="en-US" dirty="0" smtClean="0">
                <a:solidFill>
                  <a:srgbClr val="FFFF00"/>
                </a:solidFill>
              </a:rPr>
              <a:t>6, 7).</a:t>
            </a:r>
            <a:endParaRPr lang="en-US" dirty="0">
              <a:solidFill>
                <a:srgbClr val="FFFF00"/>
              </a:solidFill>
            </a:endParaRPr>
          </a:p>
          <a:p>
            <a:endParaRPr lang="en-US" dirty="0" smtClean="0">
              <a:solidFill>
                <a:srgbClr val="FFFF00"/>
              </a:solidFill>
            </a:endParaRPr>
          </a:p>
          <a:p>
            <a:endParaRPr lang="en-US" dirty="0"/>
          </a:p>
        </p:txBody>
      </p:sp>
      <p:pic>
        <p:nvPicPr>
          <p:cNvPr id="6146" name="Picture 2"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277" y="2420890"/>
            <a:ext cx="5152219" cy="416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9511" y="5664150"/>
            <a:ext cx="3704765" cy="1077218"/>
          </a:xfrm>
          <a:prstGeom prst="rect">
            <a:avLst/>
          </a:prstGeom>
          <a:noFill/>
        </p:spPr>
        <p:txBody>
          <a:bodyPr wrap="square" rtlCol="0">
            <a:spAutoFit/>
          </a:bodyPr>
          <a:lstStyle/>
          <a:p>
            <a:r>
              <a:rPr lang="en-US" sz="1600" dirty="0" smtClean="0"/>
              <a:t>Figure 6: </a:t>
            </a:r>
            <a:r>
              <a:rPr lang="en-US" sz="1600" dirty="0"/>
              <a:t>Paragenetic history of the sandstones of Ora Formation, Northern Iraq.</a:t>
            </a:r>
          </a:p>
          <a:p>
            <a:endParaRPr lang="en-US" sz="1600" dirty="0"/>
          </a:p>
        </p:txBody>
      </p:sp>
    </p:spTree>
    <p:extLst>
      <p:ext uri="{BB962C8B-B14F-4D97-AF65-F5344CB8AC3E}">
        <p14:creationId xmlns:p14="http://schemas.microsoft.com/office/powerpoint/2010/main" val="150719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Nawand\Desktop\Picture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87" y="188640"/>
            <a:ext cx="5883678" cy="44527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Personality\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503" y="106424"/>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57820" y="4654415"/>
            <a:ext cx="9086180" cy="2308324"/>
          </a:xfrm>
          <a:prstGeom prst="rect">
            <a:avLst/>
          </a:prstGeom>
          <a:noFill/>
        </p:spPr>
        <p:txBody>
          <a:bodyPr wrap="square" rtlCol="0">
            <a:spAutoFit/>
          </a:bodyPr>
          <a:lstStyle/>
          <a:p>
            <a:r>
              <a:rPr lang="en-US" sz="1600" dirty="0" smtClean="0"/>
              <a:t>Figure 7: </a:t>
            </a:r>
            <a:r>
              <a:rPr lang="en-US" sz="1600" dirty="0"/>
              <a:t>SEM-CL images and photomicrographs of </a:t>
            </a:r>
            <a:r>
              <a:rPr lang="en-US" sz="1600" dirty="0" err="1"/>
              <a:t>quartzarenite</a:t>
            </a:r>
            <a:r>
              <a:rPr lang="en-US" sz="1600" dirty="0"/>
              <a:t> (a) heavily compacted sandstone showing pervasive fracturing partly due to compaction (red arrow) and partly by pressure solution effect that produced post-compaction quartz cement representing non- luminescent phase (Ora section, sample 1; CL image); (b) pressure solution and suture contacts between detrital quartz grains. (Ora section, sample 1; XPL); (c) sandstone showing thin iron oxide films surrounding quartz grains as early cement followed by </a:t>
            </a:r>
            <a:r>
              <a:rPr lang="en-US" sz="1600" dirty="0" err="1"/>
              <a:t>authigenic</a:t>
            </a:r>
            <a:r>
              <a:rPr lang="en-US" sz="1600" dirty="0"/>
              <a:t> quartz cement overgrowth filling the open spaces indicated by arrows (Chalky Nasara section, sample 2; XPL); (d) ferruginous cement (F) filling  </a:t>
            </a:r>
            <a:r>
              <a:rPr lang="en-US" sz="1600" dirty="0" err="1"/>
              <a:t>intergranular</a:t>
            </a:r>
            <a:r>
              <a:rPr lang="en-US" sz="1600" dirty="0"/>
              <a:t> pore spaces between </a:t>
            </a:r>
            <a:r>
              <a:rPr lang="en-US" sz="1600" dirty="0" err="1"/>
              <a:t>euhedral</a:t>
            </a:r>
            <a:r>
              <a:rPr lang="en-US" sz="1600" dirty="0"/>
              <a:t> quartz grains that postdated quartz cementation (Chalky Nasara section, sample 3; XPL</a:t>
            </a:r>
            <a:r>
              <a:rPr lang="en-US" sz="1600" dirty="0" smtClean="0"/>
              <a:t>).</a:t>
            </a:r>
            <a:endParaRPr lang="en-US" sz="1600" dirty="0"/>
          </a:p>
          <a:p>
            <a:endParaRPr lang="en-US" sz="1600" dirty="0"/>
          </a:p>
        </p:txBody>
      </p:sp>
    </p:spTree>
    <p:extLst>
      <p:ext uri="{BB962C8B-B14F-4D97-AF65-F5344CB8AC3E}">
        <p14:creationId xmlns:p14="http://schemas.microsoft.com/office/powerpoint/2010/main" val="10555761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1503" y="106424"/>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62264" y="6239102"/>
            <a:ext cx="5940168" cy="369332"/>
          </a:xfrm>
          <a:prstGeom prst="rect">
            <a:avLst/>
          </a:prstGeom>
          <a:noFill/>
        </p:spPr>
        <p:txBody>
          <a:bodyPr wrap="square" rtlCol="0">
            <a:spAutoFit/>
          </a:bodyPr>
          <a:lstStyle/>
          <a:p>
            <a:r>
              <a:rPr lang="en-US" i="1" dirty="0">
                <a:solidFill>
                  <a:srgbClr val="FF0000"/>
                </a:solidFill>
              </a:rPr>
              <a:t>J</a:t>
            </a:r>
            <a:r>
              <a:rPr lang="en-US" i="1" dirty="0" smtClean="0">
                <a:solidFill>
                  <a:srgbClr val="FF0000"/>
                </a:solidFill>
              </a:rPr>
              <a:t>ournal of African Earth Sciences, 109 (2015)  195-210</a:t>
            </a:r>
            <a:endParaRPr lang="en-US" i="1" dirty="0">
              <a:solidFill>
                <a:srgbClr val="FF0000"/>
              </a:solidFill>
            </a:endParaRPr>
          </a:p>
        </p:txBody>
      </p:sp>
      <p:sp>
        <p:nvSpPr>
          <p:cNvPr id="4" name="TextBox 3"/>
          <p:cNvSpPr txBox="1"/>
          <p:nvPr/>
        </p:nvSpPr>
        <p:spPr>
          <a:xfrm>
            <a:off x="282630" y="292199"/>
            <a:ext cx="8609850" cy="6617196"/>
          </a:xfrm>
          <a:prstGeom prst="rect">
            <a:avLst/>
          </a:prstGeom>
          <a:noFill/>
        </p:spPr>
        <p:txBody>
          <a:bodyPr wrap="square" rtlCol="0">
            <a:spAutoFit/>
          </a:bodyPr>
          <a:lstStyle/>
          <a:p>
            <a:r>
              <a:rPr lang="en-US" sz="2800" u="sng" dirty="0" smtClean="0">
                <a:solidFill>
                  <a:srgbClr val="FF0000"/>
                </a:solidFill>
              </a:rPr>
              <a:t>Provenance analysis</a:t>
            </a:r>
            <a:r>
              <a:rPr lang="en-US" dirty="0" smtClean="0"/>
              <a:t> </a:t>
            </a:r>
          </a:p>
          <a:p>
            <a:r>
              <a:rPr lang="en-US" dirty="0" smtClean="0">
                <a:solidFill>
                  <a:srgbClr val="FF0000"/>
                </a:solidFill>
              </a:rPr>
              <a:t>1-Albitization of Feldspar </a:t>
            </a:r>
          </a:p>
          <a:p>
            <a:r>
              <a:rPr lang="en-US" dirty="0">
                <a:solidFill>
                  <a:srgbClr val="FFFF00"/>
                </a:solidFill>
              </a:rPr>
              <a:t>Two types of feldspars were identified in Ora sandstones, </a:t>
            </a:r>
            <a:endParaRPr lang="en-US" dirty="0" smtClean="0">
              <a:solidFill>
                <a:srgbClr val="FFFF00"/>
              </a:solidFill>
            </a:endParaRPr>
          </a:p>
          <a:p>
            <a:r>
              <a:rPr lang="en-US" i="1" dirty="0" smtClean="0"/>
              <a:t>type-1 </a:t>
            </a:r>
            <a:r>
              <a:rPr lang="en-US" dirty="0">
                <a:solidFill>
                  <a:srgbClr val="FFFF00"/>
                </a:solidFill>
              </a:rPr>
              <a:t>is untwined, turbid K-feldspar of medium (0.25 mm) </a:t>
            </a:r>
            <a:r>
              <a:rPr lang="en-US" dirty="0" smtClean="0">
                <a:solidFill>
                  <a:srgbClr val="FFFF00"/>
                </a:solidFill>
              </a:rPr>
              <a:t>and </a:t>
            </a:r>
            <a:r>
              <a:rPr lang="en-US" dirty="0">
                <a:solidFill>
                  <a:srgbClr val="FFFF00"/>
                </a:solidFill>
              </a:rPr>
              <a:t>fine (0.15 mm) </a:t>
            </a:r>
            <a:endParaRPr lang="en-US" dirty="0" smtClean="0">
              <a:solidFill>
                <a:srgbClr val="FFFF00"/>
              </a:solidFill>
            </a:endParaRPr>
          </a:p>
          <a:p>
            <a:r>
              <a:rPr lang="en-US" dirty="0">
                <a:solidFill>
                  <a:srgbClr val="FFFF00"/>
                </a:solidFill>
              </a:rPr>
              <a:t> </a:t>
            </a:r>
            <a:r>
              <a:rPr lang="en-US" dirty="0" smtClean="0">
                <a:solidFill>
                  <a:srgbClr val="FFFF00"/>
                </a:solidFill>
              </a:rPr>
              <a:t>            grain sizes </a:t>
            </a:r>
            <a:r>
              <a:rPr lang="en-US" dirty="0">
                <a:solidFill>
                  <a:srgbClr val="FF0000"/>
                </a:solidFill>
              </a:rPr>
              <a:t>(Fig.4c</a:t>
            </a:r>
            <a:r>
              <a:rPr lang="en-US" dirty="0" smtClean="0">
                <a:solidFill>
                  <a:srgbClr val="FFFF00"/>
                </a:solidFill>
              </a:rPr>
              <a:t>).</a:t>
            </a:r>
          </a:p>
          <a:p>
            <a:r>
              <a:rPr lang="en-US" i="1" dirty="0" smtClean="0"/>
              <a:t>type-2 </a:t>
            </a:r>
            <a:r>
              <a:rPr lang="en-US" dirty="0">
                <a:solidFill>
                  <a:srgbClr val="FFFF00"/>
                </a:solidFill>
              </a:rPr>
              <a:t>is</a:t>
            </a:r>
            <a:r>
              <a:rPr lang="en-US" dirty="0"/>
              <a:t> </a:t>
            </a:r>
            <a:r>
              <a:rPr lang="en-US" dirty="0">
                <a:solidFill>
                  <a:srgbClr val="FFFF00"/>
                </a:solidFill>
              </a:rPr>
              <a:t>polysynthetic twinned plagioclase containing fluid inclusions which commonly </a:t>
            </a:r>
            <a:endParaRPr lang="en-US" dirty="0" smtClean="0">
              <a:solidFill>
                <a:srgbClr val="FFFF00"/>
              </a:solidFill>
            </a:endParaRPr>
          </a:p>
          <a:p>
            <a:r>
              <a:rPr lang="en-US" dirty="0">
                <a:solidFill>
                  <a:srgbClr val="FFFF00"/>
                </a:solidFill>
              </a:rPr>
              <a:t> </a:t>
            </a:r>
            <a:r>
              <a:rPr lang="en-US" dirty="0" smtClean="0">
                <a:solidFill>
                  <a:srgbClr val="FFFF00"/>
                </a:solidFill>
              </a:rPr>
              <a:t>           exhibit </a:t>
            </a:r>
            <a:r>
              <a:rPr lang="en-US" dirty="0">
                <a:solidFill>
                  <a:srgbClr val="FFFF00"/>
                </a:solidFill>
              </a:rPr>
              <a:t>optical continuity between polysynthetic twins and their </a:t>
            </a:r>
            <a:r>
              <a:rPr lang="en-US" dirty="0" err="1">
                <a:solidFill>
                  <a:srgbClr val="FFFF00"/>
                </a:solidFill>
              </a:rPr>
              <a:t>authigenic</a:t>
            </a:r>
            <a:r>
              <a:rPr lang="en-US" dirty="0">
                <a:solidFill>
                  <a:srgbClr val="FFFF00"/>
                </a:solidFill>
              </a:rPr>
              <a:t> </a:t>
            </a:r>
            <a:endParaRPr lang="en-US" dirty="0" smtClean="0">
              <a:solidFill>
                <a:srgbClr val="FFFF00"/>
              </a:solidFill>
            </a:endParaRPr>
          </a:p>
          <a:p>
            <a:r>
              <a:rPr lang="en-US" dirty="0">
                <a:solidFill>
                  <a:srgbClr val="FFFF00"/>
                </a:solidFill>
              </a:rPr>
              <a:t> </a:t>
            </a:r>
            <a:r>
              <a:rPr lang="en-US" dirty="0" smtClean="0">
                <a:solidFill>
                  <a:srgbClr val="FFFF00"/>
                </a:solidFill>
              </a:rPr>
              <a:t>           overgrowths </a:t>
            </a:r>
            <a:r>
              <a:rPr lang="en-US" dirty="0">
                <a:solidFill>
                  <a:srgbClr val="FF0000"/>
                </a:solidFill>
              </a:rPr>
              <a:t>(Fig. 4d). </a:t>
            </a:r>
            <a:endParaRPr lang="en-US" dirty="0" smtClean="0">
              <a:solidFill>
                <a:srgbClr val="FF0000"/>
              </a:solidFill>
            </a:endParaRPr>
          </a:p>
          <a:p>
            <a:r>
              <a:rPr lang="en-US" dirty="0">
                <a:solidFill>
                  <a:srgbClr val="FFFF00"/>
                </a:solidFill>
              </a:rPr>
              <a:t>-</a:t>
            </a:r>
            <a:r>
              <a:rPr lang="en-US" dirty="0" smtClean="0">
                <a:solidFill>
                  <a:srgbClr val="FFFF00"/>
                </a:solidFill>
              </a:rPr>
              <a:t>Electron </a:t>
            </a:r>
            <a:r>
              <a:rPr lang="en-US" dirty="0">
                <a:solidFill>
                  <a:srgbClr val="FFFF00"/>
                </a:solidFill>
              </a:rPr>
              <a:t>microprobe analysis carried out on fresh feldspar crystals with little or no replacement textures show that they are abundantly </a:t>
            </a:r>
            <a:r>
              <a:rPr lang="en-US" dirty="0" err="1">
                <a:solidFill>
                  <a:srgbClr val="FFFF00"/>
                </a:solidFill>
              </a:rPr>
              <a:t>perthitic</a:t>
            </a:r>
            <a:r>
              <a:rPr lang="en-US" dirty="0">
                <a:solidFill>
                  <a:srgbClr val="FFFF00"/>
                </a:solidFill>
              </a:rPr>
              <a:t> orthoclase or microcline that were altered to </a:t>
            </a:r>
            <a:r>
              <a:rPr lang="en-US" dirty="0" err="1">
                <a:solidFill>
                  <a:srgbClr val="FFFF00"/>
                </a:solidFill>
              </a:rPr>
              <a:t>albite</a:t>
            </a:r>
            <a:r>
              <a:rPr lang="en-US" dirty="0">
                <a:solidFill>
                  <a:srgbClr val="FFFF00"/>
                </a:solidFill>
              </a:rPr>
              <a:t> .</a:t>
            </a:r>
            <a:r>
              <a:rPr lang="en-US" dirty="0" smtClean="0">
                <a:solidFill>
                  <a:srgbClr val="FFFF00"/>
                </a:solidFill>
              </a:rPr>
              <a:t> </a:t>
            </a:r>
          </a:p>
          <a:p>
            <a:r>
              <a:rPr lang="en-US" dirty="0">
                <a:solidFill>
                  <a:srgbClr val="FFFF00"/>
                </a:solidFill>
              </a:rPr>
              <a:t>-</a:t>
            </a:r>
            <a:r>
              <a:rPr lang="en-US" dirty="0" smtClean="0">
                <a:solidFill>
                  <a:srgbClr val="FFFF00"/>
                </a:solidFill>
              </a:rPr>
              <a:t>The </a:t>
            </a:r>
            <a:r>
              <a:rPr lang="en-US" dirty="0">
                <a:solidFill>
                  <a:srgbClr val="FFFF00"/>
                </a:solidFill>
              </a:rPr>
              <a:t>composition of </a:t>
            </a:r>
            <a:r>
              <a:rPr lang="en-US" dirty="0">
                <a:solidFill>
                  <a:srgbClr val="FF0000"/>
                </a:solidFill>
              </a:rPr>
              <a:t>alkali feldspar </a:t>
            </a:r>
            <a:r>
              <a:rPr lang="en-US" dirty="0">
                <a:solidFill>
                  <a:srgbClr val="FFFF00"/>
                </a:solidFill>
              </a:rPr>
              <a:t>in the sandstones of Ora Formation ranges between </a:t>
            </a:r>
            <a:r>
              <a:rPr lang="en-US" dirty="0"/>
              <a:t>Ab</a:t>
            </a:r>
            <a:r>
              <a:rPr lang="en-US" baseline="-25000" dirty="0"/>
              <a:t>9.79</a:t>
            </a:r>
            <a:r>
              <a:rPr lang="en-US" dirty="0"/>
              <a:t>An</a:t>
            </a:r>
            <a:r>
              <a:rPr lang="en-US" baseline="-25000" dirty="0"/>
              <a:t>0.32</a:t>
            </a:r>
            <a:r>
              <a:rPr lang="en-US" dirty="0"/>
              <a:t>Or</a:t>
            </a:r>
            <a:r>
              <a:rPr lang="en-US" baseline="-25000" dirty="0"/>
              <a:t>89.88 </a:t>
            </a:r>
            <a:r>
              <a:rPr lang="en-US" dirty="0"/>
              <a:t>to Ab</a:t>
            </a:r>
            <a:r>
              <a:rPr lang="en-US" baseline="-25000" dirty="0"/>
              <a:t>3.60</a:t>
            </a:r>
            <a:r>
              <a:rPr lang="en-US" dirty="0"/>
              <a:t>An</a:t>
            </a:r>
            <a:r>
              <a:rPr lang="en-US" baseline="-25000" dirty="0"/>
              <a:t>0.08</a:t>
            </a:r>
            <a:r>
              <a:rPr lang="en-US" dirty="0"/>
              <a:t>Or</a:t>
            </a:r>
            <a:r>
              <a:rPr lang="en-US" baseline="-25000" dirty="0"/>
              <a:t>96.32</a:t>
            </a:r>
            <a:r>
              <a:rPr lang="en-US" dirty="0">
                <a:solidFill>
                  <a:srgbClr val="FFFF00"/>
                </a:solidFill>
              </a:rPr>
              <a:t>. </a:t>
            </a:r>
            <a:endParaRPr lang="en-US" dirty="0" smtClean="0">
              <a:solidFill>
                <a:srgbClr val="FFFF00"/>
              </a:solidFill>
            </a:endParaRPr>
          </a:p>
          <a:p>
            <a:endParaRPr lang="en-US" dirty="0" smtClean="0">
              <a:solidFill>
                <a:srgbClr val="FFFF00"/>
              </a:solidFill>
            </a:endParaRPr>
          </a:p>
          <a:p>
            <a:r>
              <a:rPr lang="en-US" dirty="0" smtClean="0">
                <a:solidFill>
                  <a:srgbClr val="FFFF00"/>
                </a:solidFill>
              </a:rPr>
              <a:t>Some </a:t>
            </a:r>
            <a:r>
              <a:rPr lang="en-US" dirty="0">
                <a:solidFill>
                  <a:srgbClr val="FFFF00"/>
                </a:solidFill>
              </a:rPr>
              <a:t>of the feldspars in </a:t>
            </a:r>
            <a:r>
              <a:rPr lang="en-US" dirty="0" err="1">
                <a:solidFill>
                  <a:srgbClr val="FFFF00"/>
                </a:solidFill>
              </a:rPr>
              <a:t>subarkosic</a:t>
            </a:r>
            <a:r>
              <a:rPr lang="en-US" dirty="0">
                <a:solidFill>
                  <a:srgbClr val="FFFF00"/>
                </a:solidFill>
              </a:rPr>
              <a:t> sandstones have been partially or extensively </a:t>
            </a:r>
            <a:r>
              <a:rPr lang="en-US" dirty="0" err="1">
                <a:solidFill>
                  <a:srgbClr val="FFFF00"/>
                </a:solidFill>
              </a:rPr>
              <a:t>albitized</a:t>
            </a:r>
            <a:r>
              <a:rPr lang="en-US" dirty="0">
                <a:solidFill>
                  <a:srgbClr val="FFFF00"/>
                </a:solidFill>
              </a:rPr>
              <a:t> (Fig. </a:t>
            </a:r>
            <a:r>
              <a:rPr lang="en-US" dirty="0" smtClean="0">
                <a:solidFill>
                  <a:srgbClr val="FFFF00"/>
                </a:solidFill>
              </a:rPr>
              <a:t>8a</a:t>
            </a:r>
            <a:r>
              <a:rPr lang="en-US" dirty="0">
                <a:solidFill>
                  <a:srgbClr val="FFFF00"/>
                </a:solidFill>
              </a:rPr>
              <a:t>). </a:t>
            </a:r>
            <a:endParaRPr lang="en-US" dirty="0" smtClean="0">
              <a:solidFill>
                <a:srgbClr val="FFFF00"/>
              </a:solidFill>
            </a:endParaRPr>
          </a:p>
          <a:p>
            <a:endParaRPr lang="en-US" dirty="0">
              <a:solidFill>
                <a:srgbClr val="FFFF00"/>
              </a:solidFill>
            </a:endParaRPr>
          </a:p>
          <a:p>
            <a:r>
              <a:rPr lang="en-US" dirty="0" smtClean="0">
                <a:solidFill>
                  <a:srgbClr val="FFFF00"/>
                </a:solidFill>
              </a:rPr>
              <a:t>-The </a:t>
            </a:r>
            <a:r>
              <a:rPr lang="en-US" dirty="0">
                <a:solidFill>
                  <a:srgbClr val="FFFF00"/>
                </a:solidFill>
              </a:rPr>
              <a:t>composition of </a:t>
            </a:r>
            <a:r>
              <a:rPr lang="en-US" dirty="0">
                <a:solidFill>
                  <a:srgbClr val="FF0000"/>
                </a:solidFill>
              </a:rPr>
              <a:t>plagioclase feldspar</a:t>
            </a:r>
            <a:r>
              <a:rPr lang="en-US" dirty="0">
                <a:solidFill>
                  <a:srgbClr val="FFFF00"/>
                </a:solidFill>
              </a:rPr>
              <a:t> in the Ora sandstones varies between </a:t>
            </a:r>
            <a:r>
              <a:rPr lang="en-US" dirty="0"/>
              <a:t>Ab</a:t>
            </a:r>
            <a:r>
              <a:rPr lang="en-US" baseline="-25000" dirty="0"/>
              <a:t>91.57</a:t>
            </a:r>
            <a:r>
              <a:rPr lang="en-US" dirty="0"/>
              <a:t>An</a:t>
            </a:r>
            <a:r>
              <a:rPr lang="en-US" baseline="-25000" dirty="0"/>
              <a:t>0.41</a:t>
            </a:r>
            <a:r>
              <a:rPr lang="en-US" dirty="0"/>
              <a:t>Or</a:t>
            </a:r>
            <a:r>
              <a:rPr lang="en-US" baseline="-25000" dirty="0"/>
              <a:t>8.02 </a:t>
            </a:r>
            <a:r>
              <a:rPr lang="en-US" dirty="0"/>
              <a:t>to </a:t>
            </a:r>
            <a:r>
              <a:rPr lang="en-US" dirty="0" smtClean="0"/>
              <a:t>Ab</a:t>
            </a:r>
            <a:r>
              <a:rPr lang="en-US" baseline="-25000" dirty="0" smtClean="0"/>
              <a:t>99.91</a:t>
            </a:r>
            <a:r>
              <a:rPr lang="en-US" dirty="0" smtClean="0"/>
              <a:t>An</a:t>
            </a:r>
            <a:r>
              <a:rPr lang="en-US" baseline="-25000" dirty="0" smtClean="0"/>
              <a:t>0.00</a:t>
            </a:r>
            <a:r>
              <a:rPr lang="en-US" dirty="0" smtClean="0"/>
              <a:t>Or</a:t>
            </a:r>
            <a:r>
              <a:rPr lang="en-US" baseline="-25000" dirty="0" smtClean="0"/>
              <a:t>0.09</a:t>
            </a:r>
            <a:r>
              <a:rPr lang="en-US" dirty="0">
                <a:solidFill>
                  <a:srgbClr val="FFFF00"/>
                </a:solidFill>
              </a:rPr>
              <a:t> </a:t>
            </a:r>
            <a:r>
              <a:rPr lang="en-US" dirty="0" smtClean="0">
                <a:solidFill>
                  <a:srgbClr val="FFFF00"/>
                </a:solidFill>
              </a:rPr>
              <a:t>(Table 1).</a:t>
            </a:r>
            <a:endParaRPr lang="en-US" dirty="0">
              <a:solidFill>
                <a:srgbClr val="FFFF00"/>
              </a:solidFill>
            </a:endParaRPr>
          </a:p>
          <a:p>
            <a:endParaRPr lang="en-US" dirty="0">
              <a:solidFill>
                <a:srgbClr val="FFFF00"/>
              </a:solidFill>
            </a:endParaRPr>
          </a:p>
          <a:p>
            <a:endParaRPr lang="en-US" dirty="0" smtClean="0">
              <a:solidFill>
                <a:srgbClr val="FFFF00"/>
              </a:solidFill>
            </a:endParaRPr>
          </a:p>
          <a:p>
            <a:endParaRPr lang="en-US" dirty="0"/>
          </a:p>
          <a:p>
            <a:endParaRPr lang="en-US" dirty="0"/>
          </a:p>
        </p:txBody>
      </p:sp>
    </p:spTree>
    <p:extLst>
      <p:ext uri="{BB962C8B-B14F-4D97-AF65-F5344CB8AC3E}">
        <p14:creationId xmlns:p14="http://schemas.microsoft.com/office/powerpoint/2010/main" val="3635717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p:cNvSpPr txBox="1"/>
          <p:nvPr/>
        </p:nvSpPr>
        <p:spPr>
          <a:xfrm>
            <a:off x="1738736" y="6200136"/>
            <a:ext cx="5940168" cy="369332"/>
          </a:xfrm>
          <a:prstGeom prst="rect">
            <a:avLst/>
          </a:prstGeom>
          <a:noFill/>
        </p:spPr>
        <p:txBody>
          <a:bodyPr wrap="square" rtlCol="0">
            <a:spAutoFit/>
          </a:bodyPr>
          <a:lstStyle/>
          <a:p>
            <a:r>
              <a:rPr lang="en-US" i="1" dirty="0">
                <a:solidFill>
                  <a:srgbClr val="FF0000"/>
                </a:solidFill>
              </a:rPr>
              <a:t>J</a:t>
            </a:r>
            <a:r>
              <a:rPr lang="en-US" i="1" dirty="0" smtClean="0">
                <a:solidFill>
                  <a:srgbClr val="FF0000"/>
                </a:solidFill>
              </a:rPr>
              <a:t>ournal of African Earth Sciences, 109 (2015)  195-210</a:t>
            </a:r>
            <a:endParaRPr lang="en-US" i="1" dirty="0">
              <a:solidFill>
                <a:srgbClr val="FF0000"/>
              </a:solidFill>
            </a:endParaRPr>
          </a:p>
        </p:txBody>
      </p:sp>
      <p:pic>
        <p:nvPicPr>
          <p:cNvPr id="4" name="Picture 3"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1503" y="106424"/>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C:\Users\Nawand\Desktop\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90" y="673105"/>
            <a:ext cx="7243278" cy="46837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1090" y="107340"/>
            <a:ext cx="7704856" cy="861774"/>
          </a:xfrm>
          <a:prstGeom prst="rect">
            <a:avLst/>
          </a:prstGeom>
          <a:noFill/>
        </p:spPr>
        <p:txBody>
          <a:bodyPr wrap="square" rtlCol="0">
            <a:spAutoFit/>
          </a:bodyPr>
          <a:lstStyle/>
          <a:p>
            <a:r>
              <a:rPr lang="en-US" sz="1600" dirty="0" smtClean="0">
                <a:solidFill>
                  <a:srgbClr val="FF0000"/>
                </a:solidFill>
              </a:rPr>
              <a:t>Table 1</a:t>
            </a:r>
            <a:r>
              <a:rPr lang="en-US" sz="1600" dirty="0">
                <a:solidFill>
                  <a:srgbClr val="FF0000"/>
                </a:solidFill>
              </a:rPr>
              <a:t>. Representative EMP analysis of detrital feldspar grains from the sandstones </a:t>
            </a:r>
            <a:endParaRPr lang="en-US" sz="1600" dirty="0" smtClean="0">
              <a:solidFill>
                <a:srgbClr val="FF0000"/>
              </a:solidFill>
            </a:endParaRPr>
          </a:p>
          <a:p>
            <a:r>
              <a:rPr lang="en-US" sz="1600" dirty="0" smtClean="0">
                <a:solidFill>
                  <a:srgbClr val="FF0000"/>
                </a:solidFill>
              </a:rPr>
              <a:t> of Ora </a:t>
            </a:r>
            <a:r>
              <a:rPr lang="en-US" sz="1600" dirty="0">
                <a:solidFill>
                  <a:srgbClr val="FF0000"/>
                </a:solidFill>
              </a:rPr>
              <a:t>Formation.</a:t>
            </a:r>
          </a:p>
          <a:p>
            <a:endParaRPr lang="en-US" dirty="0"/>
          </a:p>
        </p:txBody>
      </p:sp>
    </p:spTree>
    <p:extLst>
      <p:ext uri="{BB962C8B-B14F-4D97-AF65-F5344CB8AC3E}">
        <p14:creationId xmlns:p14="http://schemas.microsoft.com/office/powerpoint/2010/main" val="2227477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1" descr="D:\Personality\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503" y="106424"/>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C:\Users\Nawand\Desktop\Pictur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23" y="325123"/>
            <a:ext cx="4525297" cy="41888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65813" y="4543351"/>
            <a:ext cx="8182651" cy="1169551"/>
          </a:xfrm>
          <a:prstGeom prst="rect">
            <a:avLst/>
          </a:prstGeom>
          <a:noFill/>
        </p:spPr>
        <p:txBody>
          <a:bodyPr wrap="square" rtlCol="0">
            <a:spAutoFit/>
          </a:bodyPr>
          <a:lstStyle/>
          <a:p>
            <a:r>
              <a:rPr lang="en-US" sz="1400" dirty="0" smtClean="0"/>
              <a:t>Figure 8: BSE </a:t>
            </a:r>
            <a:r>
              <a:rPr lang="en-US" sz="1400" dirty="0"/>
              <a:t>images showing (a) partially </a:t>
            </a:r>
            <a:r>
              <a:rPr lang="en-US" sz="1400" dirty="0" err="1"/>
              <a:t>albitized</a:t>
            </a:r>
            <a:r>
              <a:rPr lang="en-US" sz="1400" dirty="0"/>
              <a:t> detrital K-feldspar of type 1 feldspar (1, 2, 3, 4 and 5 are analyzed spots); Si is silica cement (Chalky Nasara section, sample 18); (b) </a:t>
            </a:r>
            <a:r>
              <a:rPr lang="en-US" sz="1400" dirty="0" err="1"/>
              <a:t>albitized</a:t>
            </a:r>
            <a:r>
              <a:rPr lang="en-US" sz="1400" dirty="0"/>
              <a:t> plagioclase showing relics of the original feldspar; the </a:t>
            </a:r>
            <a:r>
              <a:rPr lang="en-US" sz="1400" dirty="0" err="1"/>
              <a:t>illite</a:t>
            </a:r>
            <a:r>
              <a:rPr lang="en-US" sz="1400" dirty="0"/>
              <a:t> cement has postdated albitization (arrow) (Ora section, sample 5); CL image (c) </a:t>
            </a:r>
            <a:r>
              <a:rPr lang="en-US" sz="1400" dirty="0" err="1"/>
              <a:t>albitized</a:t>
            </a:r>
            <a:r>
              <a:rPr lang="en-US" sz="1400" dirty="0"/>
              <a:t> K-feldspar with relicts of the original blue following exfoliation lines (yellow arrow) (Ora section, sample 15</a:t>
            </a:r>
            <a:r>
              <a:rPr lang="en-US" sz="1400" dirty="0" smtClean="0"/>
              <a:t>).; (d) discrimination diagram  of </a:t>
            </a:r>
            <a:r>
              <a:rPr lang="en-US" sz="1400" dirty="0" err="1" smtClean="0"/>
              <a:t>Trevena</a:t>
            </a:r>
            <a:r>
              <a:rPr lang="en-US" sz="1400" dirty="0" smtClean="0"/>
              <a:t> and Nash (1981) applied to sandstones of </a:t>
            </a:r>
            <a:r>
              <a:rPr lang="en-US" sz="1400" dirty="0" err="1" smtClean="0"/>
              <a:t>Ora</a:t>
            </a:r>
            <a:r>
              <a:rPr lang="en-US" sz="1400" dirty="0" smtClean="0"/>
              <a:t> Formation. </a:t>
            </a:r>
            <a:endParaRPr lang="en-US" sz="1400" dirty="0"/>
          </a:p>
        </p:txBody>
      </p:sp>
      <p:pic>
        <p:nvPicPr>
          <p:cNvPr id="2050" name="Picture 2" descr="C:\Users\Nawand\Desktop\Pict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7239" y="1044087"/>
            <a:ext cx="3974999" cy="34671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52088" y="1080032"/>
            <a:ext cx="288032" cy="276999"/>
          </a:xfrm>
          <a:prstGeom prst="rect">
            <a:avLst/>
          </a:prstGeom>
          <a:solidFill>
            <a:schemeClr val="bg1"/>
          </a:solidFill>
        </p:spPr>
        <p:txBody>
          <a:bodyPr wrap="square" rtlCol="0">
            <a:spAutoFit/>
          </a:bodyPr>
          <a:lstStyle/>
          <a:p>
            <a:r>
              <a:rPr lang="en-US" sz="1200" dirty="0" smtClean="0"/>
              <a:t>d</a:t>
            </a:r>
            <a:endParaRPr lang="en-US" sz="1200" dirty="0"/>
          </a:p>
        </p:txBody>
      </p:sp>
    </p:spTree>
    <p:extLst>
      <p:ext uri="{BB962C8B-B14F-4D97-AF65-F5344CB8AC3E}">
        <p14:creationId xmlns:p14="http://schemas.microsoft.com/office/powerpoint/2010/main" val="3042682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624" y="-60856"/>
            <a:ext cx="8794856" cy="3785652"/>
          </a:xfrm>
          <a:prstGeom prst="rect">
            <a:avLst/>
          </a:prstGeom>
          <a:noFill/>
        </p:spPr>
        <p:txBody>
          <a:bodyPr wrap="square" rtlCol="0">
            <a:spAutoFit/>
          </a:bodyPr>
          <a:lstStyle/>
          <a:p>
            <a:r>
              <a:rPr lang="en-US" sz="2800" u="sng" dirty="0" smtClean="0">
                <a:solidFill>
                  <a:srgbClr val="FF0000"/>
                </a:solidFill>
              </a:rPr>
              <a:t>Provenance analysis</a:t>
            </a:r>
            <a:r>
              <a:rPr lang="en-US" dirty="0" smtClean="0"/>
              <a:t> </a:t>
            </a:r>
          </a:p>
          <a:p>
            <a:r>
              <a:rPr lang="en-US" dirty="0" smtClean="0">
                <a:solidFill>
                  <a:srgbClr val="FF0000"/>
                </a:solidFill>
              </a:rPr>
              <a:t>2-Cathodoluminescence of quartz </a:t>
            </a:r>
          </a:p>
          <a:p>
            <a:r>
              <a:rPr lang="en-US" sz="1600" dirty="0"/>
              <a:t>The CL properties of quartz grains that depend on changes in temperature and pressure as well as geochemistry of the depositional environment during the growth of such quartz grains and post-dated geological </a:t>
            </a:r>
            <a:r>
              <a:rPr lang="en-US" sz="1600" dirty="0" smtClean="0"/>
              <a:t>events and </a:t>
            </a:r>
            <a:r>
              <a:rPr lang="en-US" sz="1600" dirty="0"/>
              <a:t>can be implied as provenance indicator </a:t>
            </a:r>
            <a:r>
              <a:rPr lang="en-US" sz="1600" dirty="0">
                <a:solidFill>
                  <a:srgbClr val="FFFF00"/>
                </a:solidFill>
              </a:rPr>
              <a:t>(</a:t>
            </a:r>
            <a:r>
              <a:rPr lang="en-US" sz="1600" dirty="0" err="1">
                <a:solidFill>
                  <a:srgbClr val="FFFF00"/>
                </a:solidFill>
              </a:rPr>
              <a:t>Götze</a:t>
            </a:r>
            <a:r>
              <a:rPr lang="en-US" sz="1600" dirty="0">
                <a:solidFill>
                  <a:srgbClr val="FFFF00"/>
                </a:solidFill>
              </a:rPr>
              <a:t> and</a:t>
            </a:r>
            <a:r>
              <a:rPr lang="en-US" sz="1600" b="1" dirty="0">
                <a:solidFill>
                  <a:srgbClr val="FFFF00"/>
                </a:solidFill>
              </a:rPr>
              <a:t> </a:t>
            </a:r>
            <a:r>
              <a:rPr lang="en-US" sz="1600" dirty="0" err="1">
                <a:solidFill>
                  <a:srgbClr val="FFFF00"/>
                </a:solidFill>
              </a:rPr>
              <a:t>Zimmerle</a:t>
            </a:r>
            <a:r>
              <a:rPr lang="en-US" sz="1600" dirty="0">
                <a:solidFill>
                  <a:srgbClr val="FFFF00"/>
                </a:solidFill>
              </a:rPr>
              <a:t>, 2000</a:t>
            </a:r>
            <a:r>
              <a:rPr lang="en-US" sz="1600" dirty="0" smtClean="0"/>
              <a:t>).</a:t>
            </a:r>
          </a:p>
          <a:p>
            <a:r>
              <a:rPr lang="en-US" sz="1600" dirty="0" smtClean="0"/>
              <a:t>-</a:t>
            </a:r>
            <a:r>
              <a:rPr lang="en-US" sz="1600" dirty="0"/>
              <a:t>Based on such facts, the CL signal of assumingly unchanged single quartz grains since deposition in the source area can be used as provenance </a:t>
            </a:r>
            <a:r>
              <a:rPr lang="en-US" sz="1600" dirty="0" smtClean="0"/>
              <a:t>indicator </a:t>
            </a:r>
            <a:r>
              <a:rPr lang="en-US" sz="1600" dirty="0" smtClean="0">
                <a:solidFill>
                  <a:srgbClr val="FFFF00"/>
                </a:solidFill>
              </a:rPr>
              <a:t>(Marshall</a:t>
            </a:r>
            <a:r>
              <a:rPr lang="en-US" sz="1600" dirty="0">
                <a:solidFill>
                  <a:srgbClr val="FFFF00"/>
                </a:solidFill>
              </a:rPr>
              <a:t>, 1988; </a:t>
            </a:r>
            <a:r>
              <a:rPr lang="en-US" sz="1600" dirty="0" err="1">
                <a:solidFill>
                  <a:srgbClr val="FFFF00"/>
                </a:solidFill>
              </a:rPr>
              <a:t>Götze</a:t>
            </a:r>
            <a:r>
              <a:rPr lang="en-US" sz="1600" dirty="0">
                <a:solidFill>
                  <a:srgbClr val="FFFF00"/>
                </a:solidFill>
              </a:rPr>
              <a:t> et al., 2001; </a:t>
            </a:r>
            <a:r>
              <a:rPr lang="en-US" sz="1600" dirty="0" err="1">
                <a:solidFill>
                  <a:srgbClr val="FFFF00"/>
                </a:solidFill>
              </a:rPr>
              <a:t>Augustsson</a:t>
            </a:r>
            <a:r>
              <a:rPr lang="en-US" sz="1600" dirty="0">
                <a:solidFill>
                  <a:srgbClr val="FFFF00"/>
                </a:solidFill>
              </a:rPr>
              <a:t> and </a:t>
            </a:r>
            <a:r>
              <a:rPr lang="en-US" sz="1600" dirty="0" err="1">
                <a:solidFill>
                  <a:srgbClr val="FFFF00"/>
                </a:solidFill>
              </a:rPr>
              <a:t>Bahlburg</a:t>
            </a:r>
            <a:r>
              <a:rPr lang="en-US" sz="1600" dirty="0">
                <a:solidFill>
                  <a:srgbClr val="FFFF00"/>
                </a:solidFill>
              </a:rPr>
              <a:t>, 2003</a:t>
            </a:r>
            <a:r>
              <a:rPr lang="en-US" sz="1600" dirty="0" smtClean="0">
                <a:solidFill>
                  <a:srgbClr val="FFFF00"/>
                </a:solidFill>
              </a:rPr>
              <a:t>)</a:t>
            </a:r>
            <a:r>
              <a:rPr lang="en-US" sz="1600" dirty="0" smtClean="0"/>
              <a:t>.</a:t>
            </a:r>
          </a:p>
          <a:p>
            <a:r>
              <a:rPr lang="en-US" sz="1600" dirty="0"/>
              <a:t>-</a:t>
            </a:r>
            <a:r>
              <a:rPr lang="en-US" sz="1600" dirty="0" smtClean="0"/>
              <a:t> </a:t>
            </a:r>
            <a:r>
              <a:rPr lang="en-US" sz="1600" dirty="0" err="1">
                <a:solidFill>
                  <a:srgbClr val="FFFF00"/>
                </a:solidFill>
              </a:rPr>
              <a:t>Walderhaug</a:t>
            </a:r>
            <a:r>
              <a:rPr lang="en-US" sz="1600" dirty="0">
                <a:solidFill>
                  <a:srgbClr val="FFFF00"/>
                </a:solidFill>
              </a:rPr>
              <a:t> and </a:t>
            </a:r>
            <a:r>
              <a:rPr lang="en-US" sz="1600" dirty="0" err="1">
                <a:solidFill>
                  <a:srgbClr val="FFFF00"/>
                </a:solidFill>
              </a:rPr>
              <a:t>Rykkje</a:t>
            </a:r>
            <a:r>
              <a:rPr lang="en-US" sz="1600" dirty="0">
                <a:solidFill>
                  <a:srgbClr val="FFFF00"/>
                </a:solidFill>
              </a:rPr>
              <a:t> (2000)</a:t>
            </a:r>
            <a:r>
              <a:rPr lang="en-US" sz="1600" dirty="0"/>
              <a:t> observed variations in the CL color of </a:t>
            </a:r>
            <a:r>
              <a:rPr lang="en-US" sz="1600" i="1" dirty="0">
                <a:solidFill>
                  <a:srgbClr val="FF0000"/>
                </a:solidFill>
              </a:rPr>
              <a:t>quartz from violet to blue brown in plutonic rocks </a:t>
            </a:r>
            <a:r>
              <a:rPr lang="en-US" sz="1600" dirty="0"/>
              <a:t>and from </a:t>
            </a:r>
            <a:r>
              <a:rPr lang="en-US" sz="1600" i="1" dirty="0">
                <a:solidFill>
                  <a:srgbClr val="FF0000"/>
                </a:solidFill>
              </a:rPr>
              <a:t>yellow brown to violet brown and violet in metamorphic rocks</a:t>
            </a:r>
            <a:r>
              <a:rPr lang="en-US" sz="1600" dirty="0"/>
              <a:t>. </a:t>
            </a:r>
            <a:r>
              <a:rPr lang="en-US" sz="1600" u="sng" dirty="0"/>
              <a:t>Most </a:t>
            </a:r>
            <a:r>
              <a:rPr lang="en-US" sz="1600" u="sng" dirty="0" smtClean="0"/>
              <a:t>quartz grains in the sandstones </a:t>
            </a:r>
            <a:r>
              <a:rPr lang="en-US" sz="1600" u="sng" dirty="0" err="1" smtClean="0"/>
              <a:t>Ora</a:t>
            </a:r>
            <a:r>
              <a:rPr lang="en-US" sz="1600" u="sng" dirty="0" smtClean="0"/>
              <a:t> Formation show </a:t>
            </a:r>
            <a:r>
              <a:rPr lang="en-US" sz="1600" u="sng" dirty="0"/>
              <a:t>brown, dark brown or brownish CL colors </a:t>
            </a:r>
            <a:r>
              <a:rPr lang="en-US" sz="1600" dirty="0"/>
              <a:t>(Fig. </a:t>
            </a:r>
            <a:r>
              <a:rPr lang="en-US" sz="1600" dirty="0" smtClean="0"/>
              <a:t>9a,b).</a:t>
            </a:r>
            <a:endParaRPr lang="en-US" sz="1600" dirty="0"/>
          </a:p>
          <a:p>
            <a:endParaRPr lang="en-US" sz="1600" dirty="0" smtClean="0"/>
          </a:p>
          <a:p>
            <a:endParaRPr lang="en-US" sz="1600" dirty="0" smtClean="0">
              <a:solidFill>
                <a:srgbClr val="FFFF00"/>
              </a:solidFill>
            </a:endParaRPr>
          </a:p>
          <a:p>
            <a:endParaRPr lang="en-US" dirty="0"/>
          </a:p>
        </p:txBody>
      </p:sp>
      <p:pic>
        <p:nvPicPr>
          <p:cNvPr id="4" name="Picture 3"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0638" y="79128"/>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C:\Users\Nawand\Desktop\Pictur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6710" y="2924944"/>
            <a:ext cx="4513031" cy="33934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Nawand\Desktop\Pict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84" y="2924944"/>
            <a:ext cx="4569228" cy="34409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440" y="2972187"/>
            <a:ext cx="360040" cy="307777"/>
          </a:xfrm>
          <a:prstGeom prst="rect">
            <a:avLst/>
          </a:prstGeom>
          <a:solidFill>
            <a:schemeClr val="bg1"/>
          </a:solidFill>
        </p:spPr>
        <p:txBody>
          <a:bodyPr wrap="square" rtlCol="0">
            <a:spAutoFit/>
          </a:bodyPr>
          <a:lstStyle/>
          <a:p>
            <a:r>
              <a:rPr lang="en-US" sz="1400" dirty="0" smtClean="0"/>
              <a:t>a</a:t>
            </a:r>
            <a:endParaRPr lang="en-US" sz="1400" dirty="0"/>
          </a:p>
        </p:txBody>
      </p:sp>
      <p:sp>
        <p:nvSpPr>
          <p:cNvPr id="13" name="TextBox 12"/>
          <p:cNvSpPr txBox="1"/>
          <p:nvPr/>
        </p:nvSpPr>
        <p:spPr>
          <a:xfrm>
            <a:off x="4661424" y="2972187"/>
            <a:ext cx="360040" cy="307777"/>
          </a:xfrm>
          <a:prstGeom prst="rect">
            <a:avLst/>
          </a:prstGeom>
          <a:solidFill>
            <a:schemeClr val="bg1"/>
          </a:solidFill>
        </p:spPr>
        <p:txBody>
          <a:bodyPr wrap="square" rtlCol="0">
            <a:spAutoFit/>
          </a:bodyPr>
          <a:lstStyle/>
          <a:p>
            <a:r>
              <a:rPr lang="en-US" sz="1400" dirty="0"/>
              <a:t>b</a:t>
            </a:r>
          </a:p>
        </p:txBody>
      </p:sp>
      <p:sp>
        <p:nvSpPr>
          <p:cNvPr id="14" name="TextBox 13"/>
          <p:cNvSpPr txBox="1"/>
          <p:nvPr/>
        </p:nvSpPr>
        <p:spPr>
          <a:xfrm>
            <a:off x="-22011" y="6277019"/>
            <a:ext cx="9262656" cy="646331"/>
          </a:xfrm>
          <a:prstGeom prst="rect">
            <a:avLst/>
          </a:prstGeom>
          <a:noFill/>
        </p:spPr>
        <p:txBody>
          <a:bodyPr wrap="square" rtlCol="0">
            <a:spAutoFit/>
          </a:bodyPr>
          <a:lstStyle/>
          <a:p>
            <a:r>
              <a:rPr lang="en-US" sz="1200" dirty="0" smtClean="0"/>
              <a:t>Figure 9: CL images of detrital quartz grains showing point counts (a) brown quartz grains which dominated in studied sandstones  representing metamorphic origin , plutonic  quartz displaying dark blue, bright blue color and  red violet  volcanic origin. (Chalky Nasara, sample 9); (b) </a:t>
            </a:r>
            <a:r>
              <a:rPr lang="en-US" sz="1200" dirty="0" err="1" smtClean="0"/>
              <a:t>Ora</a:t>
            </a:r>
            <a:r>
              <a:rPr lang="en-US" sz="1200" dirty="0" smtClean="0"/>
              <a:t> section, sample  1.</a:t>
            </a:r>
            <a:endParaRPr lang="en-US" sz="1200" dirty="0"/>
          </a:p>
        </p:txBody>
      </p:sp>
    </p:spTree>
    <p:extLst>
      <p:ext uri="{BB962C8B-B14F-4D97-AF65-F5344CB8AC3E}">
        <p14:creationId xmlns:p14="http://schemas.microsoft.com/office/powerpoint/2010/main" val="406146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441822871"/>
              </p:ext>
            </p:extLst>
          </p:nvPr>
        </p:nvGraphicFramePr>
        <p:xfrm>
          <a:off x="179512" y="260648"/>
          <a:ext cx="5665874" cy="5608390"/>
        </p:xfrm>
        <a:graphic>
          <a:graphicData uri="http://schemas.openxmlformats.org/presentationml/2006/ole">
            <mc:AlternateContent xmlns:mc="http://schemas.openxmlformats.org/markup-compatibility/2006">
              <mc:Choice xmlns:v="urn:schemas-microsoft-com:vml" Requires="v">
                <p:oleObj spid="_x0000_s4147" name="Document" r:id="rId3" imgW="6102369" imgH="6041007" progId="Word.Document.12">
                  <p:embed/>
                </p:oleObj>
              </mc:Choice>
              <mc:Fallback>
                <p:oleObj name="Document" r:id="rId3" imgW="6102369" imgH="6041007" progId="Word.Document.12">
                  <p:embed/>
                  <p:pic>
                    <p:nvPicPr>
                      <p:cNvPr id="0" name=""/>
                      <p:cNvPicPr/>
                      <p:nvPr/>
                    </p:nvPicPr>
                    <p:blipFill>
                      <a:blip r:embed="rId4"/>
                      <a:stretch>
                        <a:fillRect/>
                      </a:stretch>
                    </p:blipFill>
                    <p:spPr>
                      <a:xfrm>
                        <a:off x="179512" y="260648"/>
                        <a:ext cx="5665874" cy="5608390"/>
                      </a:xfrm>
                      <a:prstGeom prst="rect">
                        <a:avLst/>
                      </a:prstGeom>
                    </p:spPr>
                  </p:pic>
                </p:oleObj>
              </mc:Fallback>
            </mc:AlternateContent>
          </a:graphicData>
        </a:graphic>
      </p:graphicFrame>
      <p:sp>
        <p:nvSpPr>
          <p:cNvPr id="6" name="Rectangle 5"/>
          <p:cNvSpPr/>
          <p:nvPr/>
        </p:nvSpPr>
        <p:spPr>
          <a:xfrm>
            <a:off x="187048" y="188640"/>
            <a:ext cx="4824536" cy="54726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7" name="TextBox 6"/>
          <p:cNvSpPr txBox="1"/>
          <p:nvPr/>
        </p:nvSpPr>
        <p:spPr>
          <a:xfrm>
            <a:off x="5062577" y="1052736"/>
            <a:ext cx="3960440" cy="2062103"/>
          </a:xfrm>
          <a:prstGeom prst="rect">
            <a:avLst/>
          </a:prstGeom>
          <a:noFill/>
        </p:spPr>
        <p:txBody>
          <a:bodyPr wrap="square" rtlCol="0">
            <a:spAutoFit/>
          </a:bodyPr>
          <a:lstStyle/>
          <a:p>
            <a:r>
              <a:rPr lang="en-US" sz="1600" dirty="0">
                <a:solidFill>
                  <a:srgbClr val="FFFF00"/>
                </a:solidFill>
              </a:rPr>
              <a:t>-</a:t>
            </a:r>
            <a:r>
              <a:rPr lang="en-US" sz="1600" dirty="0">
                <a:solidFill>
                  <a:srgbClr val="FF0000"/>
                </a:solidFill>
              </a:rPr>
              <a:t>Integrated SEM-CL study applied on randomly selected 200 grains in each of 25 </a:t>
            </a:r>
            <a:r>
              <a:rPr lang="en-US" sz="1600" dirty="0" err="1">
                <a:solidFill>
                  <a:srgbClr val="FF0000"/>
                </a:solidFill>
              </a:rPr>
              <a:t>quartzarenite</a:t>
            </a:r>
            <a:r>
              <a:rPr lang="en-US" sz="1600" dirty="0">
                <a:solidFill>
                  <a:srgbClr val="FF0000"/>
                </a:solidFill>
              </a:rPr>
              <a:t> samples from </a:t>
            </a:r>
            <a:r>
              <a:rPr lang="en-US" sz="1600" dirty="0" err="1">
                <a:solidFill>
                  <a:srgbClr val="FF0000"/>
                </a:solidFill>
              </a:rPr>
              <a:t>Ora</a:t>
            </a:r>
            <a:r>
              <a:rPr lang="en-US" sz="1600" dirty="0">
                <a:solidFill>
                  <a:srgbClr val="FF0000"/>
                </a:solidFill>
              </a:rPr>
              <a:t> Formation are shown in Table 3 and Figure 11. The results showed three different quartz types accounting for </a:t>
            </a:r>
            <a:r>
              <a:rPr lang="en-US" sz="1600" dirty="0">
                <a:solidFill>
                  <a:srgbClr val="FFFF00"/>
                </a:solidFill>
              </a:rPr>
              <a:t>~56% of metamorphic sources, ~43% of plutonic origin</a:t>
            </a:r>
            <a:r>
              <a:rPr lang="en-US" sz="1600" dirty="0">
                <a:solidFill>
                  <a:srgbClr val="FF0000"/>
                </a:solidFill>
              </a:rPr>
              <a:t>, and </a:t>
            </a:r>
            <a:r>
              <a:rPr lang="en-US" sz="1600" dirty="0">
                <a:solidFill>
                  <a:srgbClr val="FFFF00"/>
                </a:solidFill>
              </a:rPr>
              <a:t>~1% of volcanic provenances</a:t>
            </a:r>
            <a:r>
              <a:rPr lang="en-US" sz="1600" dirty="0">
                <a:solidFill>
                  <a:srgbClr val="FF0000"/>
                </a:solidFill>
              </a:rPr>
              <a:t>.</a:t>
            </a:r>
          </a:p>
        </p:txBody>
      </p:sp>
      <p:pic>
        <p:nvPicPr>
          <p:cNvPr id="8" name="Picture 7" descr="D:\Personality\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4207" y="121151"/>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044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awand\Desktop\Picture5.png"/>
          <p:cNvPicPr>
            <a:picLocks noChangeAspect="1" noChangeArrowheads="1"/>
          </p:cNvPicPr>
          <p:nvPr/>
        </p:nvPicPr>
        <p:blipFill rotWithShape="1">
          <a:blip r:embed="rId3">
            <a:extLst>
              <a:ext uri="{28A0092B-C50C-407E-A947-70E740481C1C}">
                <a14:useLocalDpi xmlns:a14="http://schemas.microsoft.com/office/drawing/2010/main" val="0"/>
              </a:ext>
            </a:extLst>
          </a:blip>
          <a:srcRect t="33065"/>
          <a:stretch/>
        </p:blipFill>
        <p:spPr bwMode="auto">
          <a:xfrm>
            <a:off x="107504" y="1844824"/>
            <a:ext cx="6573871" cy="4947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93008"/>
            <a:ext cx="8712968" cy="2369880"/>
          </a:xfrm>
          <a:prstGeom prst="rect">
            <a:avLst/>
          </a:prstGeom>
          <a:noFill/>
        </p:spPr>
        <p:txBody>
          <a:bodyPr wrap="square" rtlCol="0">
            <a:spAutoFit/>
          </a:bodyPr>
          <a:lstStyle/>
          <a:p>
            <a:r>
              <a:rPr lang="en-US" sz="1600" u="sng" dirty="0" smtClean="0">
                <a:solidFill>
                  <a:srgbClr val="FFFF00"/>
                </a:solidFill>
              </a:rPr>
              <a:t>Four </a:t>
            </a:r>
            <a:r>
              <a:rPr lang="en-US" sz="1600" u="sng" dirty="0">
                <a:solidFill>
                  <a:srgbClr val="FFFF00"/>
                </a:solidFill>
              </a:rPr>
              <a:t>characteristic CL features </a:t>
            </a:r>
            <a:r>
              <a:rPr lang="en-US" sz="1600" dirty="0">
                <a:solidFill>
                  <a:srgbClr val="FFFF00"/>
                </a:solidFill>
              </a:rPr>
              <a:t>of detrital quartz were observed in the sandstones of </a:t>
            </a:r>
            <a:r>
              <a:rPr lang="en-US" sz="1600" dirty="0" err="1">
                <a:solidFill>
                  <a:srgbClr val="FFFF00"/>
                </a:solidFill>
              </a:rPr>
              <a:t>Ora</a:t>
            </a:r>
            <a:r>
              <a:rPr lang="en-US" sz="1600" dirty="0">
                <a:solidFill>
                  <a:srgbClr val="FFFF00"/>
                </a:solidFill>
              </a:rPr>
              <a:t> Formation comprising </a:t>
            </a:r>
            <a:r>
              <a:rPr lang="en-US" sz="1600" i="1" dirty="0">
                <a:solidFill>
                  <a:srgbClr val="FF0000"/>
                </a:solidFill>
              </a:rPr>
              <a:t>healed fractures, mottled  textures, streak patches and shocked quartz</a:t>
            </a:r>
            <a:r>
              <a:rPr lang="en-US" sz="1600" dirty="0" smtClean="0">
                <a:solidFill>
                  <a:srgbClr val="FFFF00"/>
                </a:solidFill>
              </a:rPr>
              <a:t>.</a:t>
            </a:r>
          </a:p>
          <a:p>
            <a:r>
              <a:rPr lang="en-US" sz="1600" dirty="0" smtClean="0"/>
              <a:t>1-The </a:t>
            </a:r>
            <a:r>
              <a:rPr lang="en-US" sz="1600" i="1" dirty="0" smtClean="0">
                <a:solidFill>
                  <a:srgbClr val="FF0000"/>
                </a:solidFill>
              </a:rPr>
              <a:t>healed fractures</a:t>
            </a:r>
            <a:r>
              <a:rPr lang="en-US" sz="1600" dirty="0" smtClean="0"/>
              <a:t> are particularly common in plutonic quartz (Fig.10c)(Boggs </a:t>
            </a:r>
            <a:r>
              <a:rPr lang="en-US" sz="1600" dirty="0"/>
              <a:t>and </a:t>
            </a:r>
            <a:r>
              <a:rPr lang="en-US" sz="1600" dirty="0" err="1"/>
              <a:t>Krinsley</a:t>
            </a:r>
            <a:r>
              <a:rPr lang="en-US" sz="1600" dirty="0"/>
              <a:t>, </a:t>
            </a:r>
            <a:r>
              <a:rPr lang="en-US" sz="1600" dirty="0" smtClean="0"/>
              <a:t>2006).  </a:t>
            </a:r>
          </a:p>
          <a:p>
            <a:r>
              <a:rPr lang="en-US" sz="1600" dirty="0" smtClean="0"/>
              <a:t>2-The </a:t>
            </a:r>
            <a:r>
              <a:rPr lang="en-US" sz="1600" i="1" dirty="0">
                <a:solidFill>
                  <a:srgbClr val="FF0000"/>
                </a:solidFill>
              </a:rPr>
              <a:t>mottled textures</a:t>
            </a:r>
            <a:r>
              <a:rPr lang="en-US" sz="1600" dirty="0"/>
              <a:t> may be caused by incomplete recrystallization or annealing that accompany </a:t>
            </a:r>
            <a:endParaRPr lang="en-US" sz="1600" dirty="0" smtClean="0"/>
          </a:p>
          <a:p>
            <a:r>
              <a:rPr lang="en-US" sz="1600" dirty="0"/>
              <a:t> </a:t>
            </a:r>
            <a:r>
              <a:rPr lang="en-US" sz="1600" dirty="0" smtClean="0"/>
              <a:t>   metamorphism </a:t>
            </a:r>
            <a:r>
              <a:rPr lang="en-US" sz="1600" dirty="0"/>
              <a:t>or it may be the result of deformation during metamorphism </a:t>
            </a:r>
            <a:r>
              <a:rPr lang="en-US" sz="1600" dirty="0" smtClean="0"/>
              <a:t> (Fig.10 d)(Boggs </a:t>
            </a:r>
            <a:r>
              <a:rPr lang="en-US" sz="1600" dirty="0"/>
              <a:t>and </a:t>
            </a:r>
            <a:endParaRPr lang="en-US" sz="1600" dirty="0" smtClean="0"/>
          </a:p>
          <a:p>
            <a:r>
              <a:rPr lang="en-US" sz="1600" dirty="0"/>
              <a:t> </a:t>
            </a:r>
            <a:r>
              <a:rPr lang="en-US" sz="1600" dirty="0" smtClean="0"/>
              <a:t>  </a:t>
            </a:r>
            <a:r>
              <a:rPr lang="en-US" sz="1600" dirty="0" err="1" smtClean="0"/>
              <a:t>Krinsley</a:t>
            </a:r>
            <a:r>
              <a:rPr lang="en-US" sz="1600" dirty="0"/>
              <a:t>, 2006; Boggs, </a:t>
            </a:r>
            <a:r>
              <a:rPr lang="en-US" sz="1600" dirty="0" smtClean="0"/>
              <a:t>2009).</a:t>
            </a:r>
          </a:p>
          <a:p>
            <a:r>
              <a:rPr lang="en-US" sz="1600" dirty="0" smtClean="0"/>
              <a:t>3-The </a:t>
            </a:r>
            <a:r>
              <a:rPr lang="en-US" sz="1600" dirty="0" smtClean="0">
                <a:solidFill>
                  <a:srgbClr val="FF0000"/>
                </a:solidFill>
              </a:rPr>
              <a:t>dark CL streak (red arrow)</a:t>
            </a:r>
            <a:r>
              <a:rPr lang="en-US" sz="1600" dirty="0" smtClean="0"/>
              <a:t> and </a:t>
            </a:r>
            <a:r>
              <a:rPr lang="en-US" sz="1600" dirty="0" smtClean="0">
                <a:solidFill>
                  <a:srgbClr val="FF0000"/>
                </a:solidFill>
              </a:rPr>
              <a:t>patches (P</a:t>
            </a:r>
            <a:r>
              <a:rPr lang="en-US" sz="1600" dirty="0" smtClean="0"/>
              <a:t>); thin rims of inherited quartz cement (white </a:t>
            </a:r>
          </a:p>
          <a:p>
            <a:r>
              <a:rPr lang="en-US" sz="1600" dirty="0" smtClean="0"/>
              <a:t>   arrow)around detrital quartz grains and post compactional  . </a:t>
            </a:r>
          </a:p>
          <a:p>
            <a:endParaRPr lang="en-US" dirty="0"/>
          </a:p>
        </p:txBody>
      </p:sp>
      <p:sp>
        <p:nvSpPr>
          <p:cNvPr id="4" name="TextBox 3"/>
          <p:cNvSpPr txBox="1"/>
          <p:nvPr/>
        </p:nvSpPr>
        <p:spPr>
          <a:xfrm>
            <a:off x="6681375" y="6251245"/>
            <a:ext cx="1872208" cy="523220"/>
          </a:xfrm>
          <a:prstGeom prst="rect">
            <a:avLst/>
          </a:prstGeom>
          <a:noFill/>
        </p:spPr>
        <p:txBody>
          <a:bodyPr wrap="square" rtlCol="0">
            <a:spAutoFit/>
          </a:bodyPr>
          <a:lstStyle/>
          <a:p>
            <a:r>
              <a:rPr lang="en-US" sz="1400" dirty="0" smtClean="0"/>
              <a:t>Figure 10: CL images of  quartz features </a:t>
            </a:r>
            <a:endParaRPr lang="en-US" sz="1400" dirty="0"/>
          </a:p>
        </p:txBody>
      </p:sp>
    </p:spTree>
    <p:extLst>
      <p:ext uri="{BB962C8B-B14F-4D97-AF65-F5344CB8AC3E}">
        <p14:creationId xmlns:p14="http://schemas.microsoft.com/office/powerpoint/2010/main" val="3966360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179348"/>
            <a:ext cx="8136904" cy="6063198"/>
          </a:xfrm>
          <a:prstGeom prst="rect">
            <a:avLst/>
          </a:prstGeom>
          <a:noFill/>
        </p:spPr>
        <p:txBody>
          <a:bodyPr wrap="square" rtlCol="0">
            <a:spAutoFit/>
          </a:bodyPr>
          <a:lstStyle/>
          <a:p>
            <a:r>
              <a:rPr lang="en-US" sz="2800" u="sng" dirty="0" smtClean="0">
                <a:solidFill>
                  <a:srgbClr val="FF0000"/>
                </a:solidFill>
              </a:rPr>
              <a:t>Discussion</a:t>
            </a:r>
          </a:p>
          <a:p>
            <a:r>
              <a:rPr lang="en-US" dirty="0" smtClean="0"/>
              <a:t> 1-Two </a:t>
            </a:r>
            <a:r>
              <a:rPr lang="en-US" dirty="0"/>
              <a:t>styles of sandstone </a:t>
            </a:r>
            <a:r>
              <a:rPr lang="en-US" dirty="0" err="1"/>
              <a:t>diagenesis</a:t>
            </a:r>
            <a:r>
              <a:rPr lang="en-US" dirty="0"/>
              <a:t> were recognized in the </a:t>
            </a:r>
            <a:r>
              <a:rPr lang="en-US" dirty="0" err="1"/>
              <a:t>Ora</a:t>
            </a:r>
            <a:r>
              <a:rPr lang="en-US" dirty="0"/>
              <a:t> Formation. The first one concerns the texturally </a:t>
            </a:r>
            <a:r>
              <a:rPr lang="en-US" i="1" dirty="0" err="1">
                <a:solidFill>
                  <a:srgbClr val="FFFF00"/>
                </a:solidFill>
              </a:rPr>
              <a:t>supermature</a:t>
            </a:r>
            <a:r>
              <a:rPr lang="en-US" i="1" dirty="0">
                <a:solidFill>
                  <a:srgbClr val="FFFF00"/>
                </a:solidFill>
              </a:rPr>
              <a:t> sandstones</a:t>
            </a:r>
            <a:r>
              <a:rPr lang="en-US" dirty="0"/>
              <a:t>, which are fine to medium grained, well- to sub-rounded and well-sorted. The second one concerns the texturally </a:t>
            </a:r>
            <a:r>
              <a:rPr lang="en-US" i="1" dirty="0">
                <a:solidFill>
                  <a:srgbClr val="FFFF00"/>
                </a:solidFill>
              </a:rPr>
              <a:t>immature sandstones </a:t>
            </a:r>
            <a:r>
              <a:rPr lang="en-US" dirty="0"/>
              <a:t>that consist of very fine to fine-grained, rounded to </a:t>
            </a:r>
            <a:r>
              <a:rPr lang="en-US" dirty="0" err="1"/>
              <a:t>subangular</a:t>
            </a:r>
            <a:r>
              <a:rPr lang="en-US" dirty="0"/>
              <a:t> and poorly sorted grains, and enriched in mica. </a:t>
            </a:r>
            <a:endParaRPr lang="en-US" dirty="0" smtClean="0"/>
          </a:p>
          <a:p>
            <a:r>
              <a:rPr lang="en-US" dirty="0" smtClean="0"/>
              <a:t>2-</a:t>
            </a:r>
            <a:r>
              <a:rPr lang="en-US" dirty="0"/>
              <a:t>Minor amounts of </a:t>
            </a:r>
            <a:r>
              <a:rPr lang="en-US" i="1" dirty="0">
                <a:solidFill>
                  <a:srgbClr val="FFFF00"/>
                </a:solidFill>
              </a:rPr>
              <a:t>pore-filling, calcite replacement</a:t>
            </a:r>
            <a:r>
              <a:rPr lang="en-US" dirty="0"/>
              <a:t>, and </a:t>
            </a:r>
            <a:r>
              <a:rPr lang="en-US" i="1" dirty="0">
                <a:solidFill>
                  <a:srgbClr val="FFFF00"/>
                </a:solidFill>
              </a:rPr>
              <a:t>quartz overgrowths </a:t>
            </a:r>
            <a:r>
              <a:rPr lang="en-US" dirty="0"/>
              <a:t>have taken place during early </a:t>
            </a:r>
            <a:r>
              <a:rPr lang="en-US" dirty="0" smtClean="0"/>
              <a:t> until late stage of </a:t>
            </a:r>
            <a:r>
              <a:rPr lang="en-US" dirty="0" err="1" smtClean="0"/>
              <a:t>diagenesis</a:t>
            </a:r>
            <a:r>
              <a:rPr lang="en-US" dirty="0" smtClean="0"/>
              <a:t>. </a:t>
            </a:r>
            <a:r>
              <a:rPr lang="en-US" dirty="0">
                <a:solidFill>
                  <a:srgbClr val="FFFF00"/>
                </a:solidFill>
              </a:rPr>
              <a:t>Mechanical compaction started to reduce pore spaces during burial</a:t>
            </a:r>
            <a:r>
              <a:rPr lang="en-US" dirty="0"/>
              <a:t>. </a:t>
            </a:r>
            <a:r>
              <a:rPr lang="en-US" dirty="0">
                <a:solidFill>
                  <a:srgbClr val="FFFF00"/>
                </a:solidFill>
              </a:rPr>
              <a:t>Compaction is dominated by tight grain supported fabric</a:t>
            </a:r>
            <a:r>
              <a:rPr lang="en-US" dirty="0"/>
              <a:t> of sandstones as it is evident from close packing of detrital framework which caused reduction of primary </a:t>
            </a:r>
            <a:r>
              <a:rPr lang="en-US" dirty="0" smtClean="0"/>
              <a:t>porosity.</a:t>
            </a:r>
          </a:p>
          <a:p>
            <a:r>
              <a:rPr lang="en-US" dirty="0" smtClean="0"/>
              <a:t>3-</a:t>
            </a:r>
            <a:r>
              <a:rPr lang="en-US" dirty="0"/>
              <a:t>The chemical compaction was activated during this stage allowing pressure solution to provide the necessary silica for quartz cementation</a:t>
            </a:r>
            <a:r>
              <a:rPr lang="en-US" dirty="0" smtClean="0"/>
              <a:t>.</a:t>
            </a:r>
          </a:p>
          <a:p>
            <a:r>
              <a:rPr lang="en-US" dirty="0" smtClean="0"/>
              <a:t>4-</a:t>
            </a:r>
            <a:r>
              <a:rPr lang="en-US" dirty="0"/>
              <a:t>The </a:t>
            </a:r>
            <a:r>
              <a:rPr lang="en-US" i="1" dirty="0">
                <a:solidFill>
                  <a:srgbClr val="FFFF00"/>
                </a:solidFill>
              </a:rPr>
              <a:t>thin shale </a:t>
            </a:r>
            <a:r>
              <a:rPr lang="en-US" i="1" dirty="0" err="1">
                <a:solidFill>
                  <a:srgbClr val="FFFF00"/>
                </a:solidFill>
              </a:rPr>
              <a:t>laminae</a:t>
            </a:r>
            <a:r>
              <a:rPr lang="en-US" i="1" dirty="0">
                <a:solidFill>
                  <a:srgbClr val="FFFF00"/>
                </a:solidFill>
              </a:rPr>
              <a:t> </a:t>
            </a:r>
            <a:r>
              <a:rPr lang="en-US" dirty="0" err="1"/>
              <a:t>interbedded</a:t>
            </a:r>
            <a:r>
              <a:rPr lang="en-US" dirty="0"/>
              <a:t> with </a:t>
            </a:r>
            <a:r>
              <a:rPr lang="en-US" i="1" dirty="0">
                <a:solidFill>
                  <a:srgbClr val="FFFF00"/>
                </a:solidFill>
              </a:rPr>
              <a:t>thinly bedded sandstones </a:t>
            </a:r>
            <a:r>
              <a:rPr lang="en-US" dirty="0"/>
              <a:t>within the </a:t>
            </a:r>
            <a:r>
              <a:rPr lang="en-US" dirty="0" err="1"/>
              <a:t>Ora</a:t>
            </a:r>
            <a:r>
              <a:rPr lang="en-US" dirty="0"/>
              <a:t> Formation have probably acted as an extra source for quartz cement; similar case has been observed by </a:t>
            </a:r>
            <a:r>
              <a:rPr lang="en-US" dirty="0" err="1"/>
              <a:t>Čyžienė</a:t>
            </a:r>
            <a:r>
              <a:rPr lang="en-US" dirty="0"/>
              <a:t> et al (2006) in the sandstones of Cambrian </a:t>
            </a:r>
            <a:r>
              <a:rPr lang="en-US" dirty="0" err="1"/>
              <a:t>Deimena</a:t>
            </a:r>
            <a:r>
              <a:rPr lang="en-US" dirty="0"/>
              <a:t> Group in Lithuania.  The loss of SiO</a:t>
            </a:r>
            <a:r>
              <a:rPr lang="en-US" baseline="-25000" dirty="0"/>
              <a:t>2</a:t>
            </a:r>
            <a:r>
              <a:rPr lang="en-US" dirty="0"/>
              <a:t> requires addition of K</a:t>
            </a:r>
            <a:r>
              <a:rPr lang="en-US" baseline="-25000" dirty="0"/>
              <a:t>2</a:t>
            </a:r>
            <a:r>
              <a:rPr lang="en-US" dirty="0"/>
              <a:t>O and Al</a:t>
            </a:r>
            <a:r>
              <a:rPr lang="en-US" baseline="-25000" dirty="0"/>
              <a:t>2</a:t>
            </a:r>
            <a:r>
              <a:rPr lang="en-US" dirty="0"/>
              <a:t>O</a:t>
            </a:r>
            <a:r>
              <a:rPr lang="en-US" baseline="-25000" dirty="0"/>
              <a:t>3</a:t>
            </a:r>
            <a:r>
              <a:rPr lang="en-US" dirty="0"/>
              <a:t> during shale </a:t>
            </a:r>
            <a:r>
              <a:rPr lang="en-US" dirty="0" err="1"/>
              <a:t>diagenesis</a:t>
            </a:r>
            <a:r>
              <a:rPr lang="en-US" dirty="0"/>
              <a:t> which is an open system process (Land et al., 1997; Lynch et al., 1997</a:t>
            </a:r>
            <a:r>
              <a:rPr lang="en-US" dirty="0" smtClean="0"/>
              <a:t>).</a:t>
            </a:r>
          </a:p>
          <a:p>
            <a:r>
              <a:rPr lang="en-US" dirty="0" smtClean="0"/>
              <a:t>5- Additional </a:t>
            </a:r>
            <a:r>
              <a:rPr lang="en-US" dirty="0"/>
              <a:t>silica sources for </a:t>
            </a:r>
            <a:r>
              <a:rPr lang="en-US" i="1" dirty="0">
                <a:solidFill>
                  <a:srgbClr val="FFFF00"/>
                </a:solidFill>
              </a:rPr>
              <a:t>post compactional quartz cement </a:t>
            </a:r>
            <a:r>
              <a:rPr lang="en-US" dirty="0"/>
              <a:t>in </a:t>
            </a:r>
            <a:r>
              <a:rPr lang="en-US" dirty="0" err="1"/>
              <a:t>quartzarenites</a:t>
            </a:r>
            <a:r>
              <a:rPr lang="en-US" dirty="0"/>
              <a:t> can be produced during alteration and dissolution (Worden and </a:t>
            </a:r>
            <a:r>
              <a:rPr lang="en-US" dirty="0" err="1"/>
              <a:t>Morad</a:t>
            </a:r>
            <a:r>
              <a:rPr lang="en-US" dirty="0"/>
              <a:t>, 2000). </a:t>
            </a:r>
            <a:endParaRPr lang="en-US" dirty="0" smtClean="0"/>
          </a:p>
          <a:p>
            <a:endParaRPr lang="en-US" dirty="0"/>
          </a:p>
        </p:txBody>
      </p:sp>
    </p:spTree>
    <p:extLst>
      <p:ext uri="{BB962C8B-B14F-4D97-AF65-F5344CB8AC3E}">
        <p14:creationId xmlns:p14="http://schemas.microsoft.com/office/powerpoint/2010/main" val="1894821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47" y="65480"/>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3528" y="692696"/>
            <a:ext cx="7391400" cy="4893647"/>
          </a:xfrm>
          <a:prstGeom prst="rect">
            <a:avLst/>
          </a:prstGeom>
          <a:noFill/>
        </p:spPr>
        <p:txBody>
          <a:bodyPr wrap="square" rtlCol="0">
            <a:spAutoFit/>
          </a:bodyPr>
          <a:lstStyle/>
          <a:p>
            <a:pPr marL="285750" indent="-285750">
              <a:buFontTx/>
              <a:buChar char="-"/>
            </a:pPr>
            <a:r>
              <a:rPr lang="en-US" sz="2400" dirty="0" smtClean="0">
                <a:solidFill>
                  <a:srgbClr val="FFFF00"/>
                </a:solidFill>
              </a:rPr>
              <a:t>Background on the Ora Formation</a:t>
            </a:r>
          </a:p>
          <a:p>
            <a:pPr marL="285750" indent="-285750">
              <a:buFontTx/>
              <a:buChar char="-"/>
            </a:pPr>
            <a:r>
              <a:rPr lang="en-US" sz="2400" dirty="0" smtClean="0">
                <a:solidFill>
                  <a:srgbClr val="FFFF00"/>
                </a:solidFill>
              </a:rPr>
              <a:t>Geological setting</a:t>
            </a:r>
          </a:p>
          <a:p>
            <a:pPr marL="285750" indent="-285750">
              <a:buFontTx/>
              <a:buChar char="-"/>
            </a:pPr>
            <a:r>
              <a:rPr lang="en-US" sz="2400" dirty="0" smtClean="0">
                <a:solidFill>
                  <a:srgbClr val="FFFF00"/>
                </a:solidFill>
              </a:rPr>
              <a:t>Sampling </a:t>
            </a:r>
            <a:r>
              <a:rPr lang="en-US" sz="2400" dirty="0">
                <a:solidFill>
                  <a:srgbClr val="FFFF00"/>
                </a:solidFill>
              </a:rPr>
              <a:t>and Methodology</a:t>
            </a:r>
          </a:p>
          <a:p>
            <a:pPr marL="285750" indent="-285750">
              <a:buFontTx/>
              <a:buChar char="-"/>
            </a:pPr>
            <a:r>
              <a:rPr lang="en-US" sz="2400" dirty="0" smtClean="0">
                <a:solidFill>
                  <a:srgbClr val="FFFF00"/>
                </a:solidFill>
              </a:rPr>
              <a:t>Goal of the study</a:t>
            </a:r>
          </a:p>
          <a:p>
            <a:r>
              <a:rPr lang="en-US" sz="2400" dirty="0" smtClean="0">
                <a:solidFill>
                  <a:srgbClr val="FFFF00"/>
                </a:solidFill>
              </a:rPr>
              <a:t>-   Sandstone petrography</a:t>
            </a:r>
          </a:p>
          <a:p>
            <a:pPr marL="285750" indent="-285750">
              <a:buFontTx/>
              <a:buChar char="-"/>
            </a:pPr>
            <a:r>
              <a:rPr lang="en-US" sz="2400" dirty="0" smtClean="0">
                <a:solidFill>
                  <a:srgbClr val="FFFF00"/>
                </a:solidFill>
              </a:rPr>
              <a:t>Provenance analysis</a:t>
            </a:r>
          </a:p>
          <a:p>
            <a:pPr marL="285750" indent="-285750">
              <a:buFontTx/>
              <a:buChar char="-"/>
            </a:pPr>
            <a:r>
              <a:rPr lang="en-US" sz="2400" dirty="0" smtClean="0">
                <a:solidFill>
                  <a:srgbClr val="FFFF00"/>
                </a:solidFill>
              </a:rPr>
              <a:t>Albitization of feldspar</a:t>
            </a:r>
          </a:p>
          <a:p>
            <a:pPr marL="285750" indent="-285750">
              <a:buFontTx/>
              <a:buChar char="-"/>
            </a:pPr>
            <a:r>
              <a:rPr lang="en-US" sz="2400" dirty="0" smtClean="0">
                <a:solidFill>
                  <a:srgbClr val="FFFF00"/>
                </a:solidFill>
              </a:rPr>
              <a:t>Cathodoluminescence of quartz</a:t>
            </a:r>
          </a:p>
          <a:p>
            <a:pPr marL="285750" indent="-285750">
              <a:buFontTx/>
              <a:buChar char="-"/>
            </a:pPr>
            <a:r>
              <a:rPr lang="en-US" sz="2400" dirty="0" smtClean="0">
                <a:solidFill>
                  <a:srgbClr val="FFFF00"/>
                </a:solidFill>
              </a:rPr>
              <a:t>Discussion</a:t>
            </a:r>
          </a:p>
          <a:p>
            <a:pPr marL="285750" indent="-285750">
              <a:buFontTx/>
              <a:buChar char="-"/>
            </a:pPr>
            <a:r>
              <a:rPr lang="en-US" sz="2400" dirty="0" smtClean="0">
                <a:solidFill>
                  <a:srgbClr val="FFFF00"/>
                </a:solidFill>
              </a:rPr>
              <a:t>Conclusions</a:t>
            </a:r>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en-US" dirty="0"/>
          </a:p>
        </p:txBody>
      </p:sp>
      <p:sp>
        <p:nvSpPr>
          <p:cNvPr id="4" name="Title 1"/>
          <p:cNvSpPr txBox="1">
            <a:spLocks/>
          </p:cNvSpPr>
          <p:nvPr/>
        </p:nvSpPr>
        <p:spPr>
          <a:xfrm>
            <a:off x="0" y="76200"/>
            <a:ext cx="25146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u="sng" dirty="0" smtClean="0">
                <a:solidFill>
                  <a:srgbClr val="FF0000"/>
                </a:solidFill>
              </a:rPr>
              <a:t>Talk outline</a:t>
            </a:r>
            <a:endParaRPr lang="en-US" sz="2800" u="sng" dirty="0">
              <a:solidFill>
                <a:srgbClr val="FF0000"/>
              </a:solidFill>
            </a:endParaRPr>
          </a:p>
        </p:txBody>
      </p:sp>
      <p:sp>
        <p:nvSpPr>
          <p:cNvPr id="5" name="TextBox 4"/>
          <p:cNvSpPr txBox="1"/>
          <p:nvPr/>
        </p:nvSpPr>
        <p:spPr>
          <a:xfrm>
            <a:off x="1762264" y="6239102"/>
            <a:ext cx="5940168" cy="369332"/>
          </a:xfrm>
          <a:prstGeom prst="rect">
            <a:avLst/>
          </a:prstGeom>
          <a:noFill/>
        </p:spPr>
        <p:txBody>
          <a:bodyPr wrap="square" rtlCol="0">
            <a:spAutoFit/>
          </a:bodyPr>
          <a:lstStyle/>
          <a:p>
            <a:r>
              <a:rPr lang="en-US" i="1" dirty="0">
                <a:solidFill>
                  <a:srgbClr val="FF0000"/>
                </a:solidFill>
              </a:rPr>
              <a:t>J</a:t>
            </a:r>
            <a:r>
              <a:rPr lang="en-US" i="1" dirty="0" smtClean="0">
                <a:solidFill>
                  <a:srgbClr val="FF0000"/>
                </a:solidFill>
              </a:rPr>
              <a:t>ournal of African Earth Sciences, 109 (2015)  195-210</a:t>
            </a:r>
            <a:endParaRPr lang="en-US" i="1" dirty="0">
              <a:solidFill>
                <a:srgbClr val="FF0000"/>
              </a:solidFill>
            </a:endParaRPr>
          </a:p>
        </p:txBody>
      </p:sp>
    </p:spTree>
    <p:extLst>
      <p:ext uri="{BB962C8B-B14F-4D97-AF65-F5344CB8AC3E}">
        <p14:creationId xmlns:p14="http://schemas.microsoft.com/office/powerpoint/2010/main" val="41718059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4207" y="121151"/>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094" y="102734"/>
            <a:ext cx="8331744" cy="5786199"/>
          </a:xfrm>
          <a:prstGeom prst="rect">
            <a:avLst/>
          </a:prstGeom>
          <a:noFill/>
        </p:spPr>
        <p:txBody>
          <a:bodyPr wrap="square" rtlCol="0">
            <a:spAutoFit/>
          </a:bodyPr>
          <a:lstStyle/>
          <a:p>
            <a:r>
              <a:rPr lang="en-US" sz="2800" u="sng" dirty="0" smtClean="0">
                <a:solidFill>
                  <a:srgbClr val="FF0000"/>
                </a:solidFill>
              </a:rPr>
              <a:t>Conclusions</a:t>
            </a:r>
            <a:endParaRPr lang="en-US" dirty="0" smtClean="0"/>
          </a:p>
          <a:p>
            <a:r>
              <a:rPr lang="en-US" dirty="0" smtClean="0">
                <a:solidFill>
                  <a:srgbClr val="FFFF00"/>
                </a:solidFill>
              </a:rPr>
              <a:t>1-</a:t>
            </a:r>
            <a:r>
              <a:rPr lang="en-US" dirty="0"/>
              <a:t>The sandstones of </a:t>
            </a:r>
            <a:r>
              <a:rPr lang="en-US" dirty="0" err="1"/>
              <a:t>Ora</a:t>
            </a:r>
            <a:r>
              <a:rPr lang="en-US" dirty="0"/>
              <a:t> Formation are </a:t>
            </a:r>
            <a:r>
              <a:rPr lang="en-US" dirty="0" err="1"/>
              <a:t>quartzarenite</a:t>
            </a:r>
            <a:r>
              <a:rPr lang="en-US" dirty="0"/>
              <a:t> to </a:t>
            </a:r>
            <a:r>
              <a:rPr lang="en-US" dirty="0" err="1"/>
              <a:t>subarkose</a:t>
            </a:r>
            <a:r>
              <a:rPr lang="en-US" dirty="0"/>
              <a:t> and </a:t>
            </a:r>
            <a:r>
              <a:rPr lang="en-US" dirty="0" err="1"/>
              <a:t>sublitharenite</a:t>
            </a:r>
            <a:r>
              <a:rPr lang="en-US" dirty="0"/>
              <a:t>. </a:t>
            </a:r>
            <a:endParaRPr lang="en-US" dirty="0" smtClean="0"/>
          </a:p>
          <a:p>
            <a:r>
              <a:rPr lang="en-US" dirty="0"/>
              <a:t> </a:t>
            </a:r>
            <a:r>
              <a:rPr lang="en-US" dirty="0" smtClean="0"/>
              <a:t>  The </a:t>
            </a:r>
            <a:r>
              <a:rPr lang="en-US" dirty="0"/>
              <a:t>detrital grains are dominated by </a:t>
            </a:r>
            <a:r>
              <a:rPr lang="en-US" dirty="0" err="1"/>
              <a:t>monocrystalline</a:t>
            </a:r>
            <a:r>
              <a:rPr lang="en-US" dirty="0"/>
              <a:t> quartz with slightly </a:t>
            </a:r>
            <a:r>
              <a:rPr lang="en-US" dirty="0" err="1"/>
              <a:t>undulose</a:t>
            </a:r>
            <a:r>
              <a:rPr lang="en-US" dirty="0"/>
              <a:t> </a:t>
            </a:r>
            <a:endParaRPr lang="en-US" dirty="0" smtClean="0"/>
          </a:p>
          <a:p>
            <a:r>
              <a:rPr lang="en-US" dirty="0"/>
              <a:t> </a:t>
            </a:r>
            <a:r>
              <a:rPr lang="en-US" dirty="0" smtClean="0"/>
              <a:t>  extinction.</a:t>
            </a:r>
          </a:p>
          <a:p>
            <a:r>
              <a:rPr lang="en-US" dirty="0" smtClean="0">
                <a:solidFill>
                  <a:srgbClr val="FFFF00"/>
                </a:solidFill>
              </a:rPr>
              <a:t>2-</a:t>
            </a:r>
            <a:r>
              <a:rPr lang="en-US" dirty="0" smtClean="0"/>
              <a:t>Framework </a:t>
            </a:r>
            <a:r>
              <a:rPr lang="en-US" dirty="0"/>
              <a:t>mineralogy and quartz types petrography suggests that the metamorphic </a:t>
            </a:r>
            <a:endParaRPr lang="en-US" dirty="0" smtClean="0"/>
          </a:p>
          <a:p>
            <a:r>
              <a:rPr lang="en-US" dirty="0"/>
              <a:t> </a:t>
            </a:r>
            <a:r>
              <a:rPr lang="en-US" dirty="0" smtClean="0"/>
              <a:t>  and </a:t>
            </a:r>
            <a:r>
              <a:rPr lang="en-US" dirty="0"/>
              <a:t>igneous rocks of </a:t>
            </a:r>
            <a:r>
              <a:rPr lang="en-US" dirty="0" err="1">
                <a:solidFill>
                  <a:srgbClr val="FFFF00"/>
                </a:solidFill>
              </a:rPr>
              <a:t>Bitlis</a:t>
            </a:r>
            <a:r>
              <a:rPr lang="en-US" dirty="0">
                <a:solidFill>
                  <a:srgbClr val="FFFF00"/>
                </a:solidFill>
              </a:rPr>
              <a:t> Massif in southeastern Turkey </a:t>
            </a:r>
            <a:r>
              <a:rPr lang="en-US" dirty="0"/>
              <a:t>may have contributed as </a:t>
            </a:r>
            <a:endParaRPr lang="en-US" dirty="0" smtClean="0"/>
          </a:p>
          <a:p>
            <a:r>
              <a:rPr lang="en-US" dirty="0"/>
              <a:t> </a:t>
            </a:r>
            <a:r>
              <a:rPr lang="en-US" dirty="0" smtClean="0"/>
              <a:t>  source </a:t>
            </a:r>
            <a:r>
              <a:rPr lang="en-US" dirty="0"/>
              <a:t>rocks of the sandstones of </a:t>
            </a:r>
            <a:r>
              <a:rPr lang="en-US" dirty="0" err="1"/>
              <a:t>Ora</a:t>
            </a:r>
            <a:r>
              <a:rPr lang="en-US" dirty="0"/>
              <a:t> Formation. </a:t>
            </a:r>
            <a:endParaRPr lang="en-US" dirty="0" smtClean="0"/>
          </a:p>
          <a:p>
            <a:r>
              <a:rPr lang="en-US" dirty="0" smtClean="0">
                <a:solidFill>
                  <a:srgbClr val="FFFF00"/>
                </a:solidFill>
              </a:rPr>
              <a:t>3-</a:t>
            </a:r>
            <a:r>
              <a:rPr lang="en-US" dirty="0" smtClean="0"/>
              <a:t>The </a:t>
            </a:r>
            <a:r>
              <a:rPr lang="en-US" i="1" dirty="0">
                <a:solidFill>
                  <a:srgbClr val="FFFF00"/>
                </a:solidFill>
              </a:rPr>
              <a:t>thin shale </a:t>
            </a:r>
            <a:r>
              <a:rPr lang="en-US" i="1" dirty="0" err="1">
                <a:solidFill>
                  <a:srgbClr val="FFFF00"/>
                </a:solidFill>
              </a:rPr>
              <a:t>laminae</a:t>
            </a:r>
            <a:r>
              <a:rPr lang="en-US" i="1" dirty="0">
                <a:solidFill>
                  <a:srgbClr val="FFFF00"/>
                </a:solidFill>
              </a:rPr>
              <a:t> </a:t>
            </a:r>
            <a:r>
              <a:rPr lang="en-US" dirty="0" err="1"/>
              <a:t>interbedded</a:t>
            </a:r>
            <a:r>
              <a:rPr lang="en-US" dirty="0"/>
              <a:t> with </a:t>
            </a:r>
            <a:r>
              <a:rPr lang="en-US" i="1" dirty="0">
                <a:solidFill>
                  <a:srgbClr val="FFFF00"/>
                </a:solidFill>
              </a:rPr>
              <a:t>thinly bedded sandstones </a:t>
            </a:r>
            <a:r>
              <a:rPr lang="en-US" dirty="0"/>
              <a:t>within the </a:t>
            </a:r>
            <a:r>
              <a:rPr lang="en-US" dirty="0" err="1"/>
              <a:t>Ora</a:t>
            </a:r>
            <a:r>
              <a:rPr lang="en-US" dirty="0"/>
              <a:t> </a:t>
            </a:r>
            <a:endParaRPr lang="en-US" dirty="0" smtClean="0"/>
          </a:p>
          <a:p>
            <a:r>
              <a:rPr lang="en-US" dirty="0"/>
              <a:t> </a:t>
            </a:r>
            <a:r>
              <a:rPr lang="en-US" dirty="0" smtClean="0"/>
              <a:t>  Formation </a:t>
            </a:r>
            <a:r>
              <a:rPr lang="en-US" dirty="0"/>
              <a:t>have probably acted as an extra source for quartz cement; similar case has </a:t>
            </a:r>
            <a:endParaRPr lang="en-US" dirty="0" smtClean="0"/>
          </a:p>
          <a:p>
            <a:r>
              <a:rPr lang="en-US" dirty="0"/>
              <a:t> </a:t>
            </a:r>
            <a:r>
              <a:rPr lang="en-US" dirty="0" smtClean="0"/>
              <a:t>  been </a:t>
            </a:r>
            <a:r>
              <a:rPr lang="en-US" dirty="0"/>
              <a:t>observed by </a:t>
            </a:r>
            <a:r>
              <a:rPr lang="en-US" dirty="0" err="1"/>
              <a:t>Čyžienė</a:t>
            </a:r>
            <a:r>
              <a:rPr lang="en-US" dirty="0"/>
              <a:t> et al (2006) in the sandstones of Cambrian </a:t>
            </a:r>
            <a:r>
              <a:rPr lang="en-US" dirty="0" err="1"/>
              <a:t>Deimena</a:t>
            </a:r>
            <a:r>
              <a:rPr lang="en-US" dirty="0"/>
              <a:t> Group </a:t>
            </a:r>
            <a:endParaRPr lang="en-US" dirty="0" smtClean="0"/>
          </a:p>
          <a:p>
            <a:r>
              <a:rPr lang="en-US" dirty="0"/>
              <a:t> </a:t>
            </a:r>
            <a:r>
              <a:rPr lang="en-US" dirty="0" smtClean="0"/>
              <a:t>  in </a:t>
            </a:r>
            <a:r>
              <a:rPr lang="en-US" dirty="0"/>
              <a:t>Lithuania.  The loss of SiO</a:t>
            </a:r>
            <a:r>
              <a:rPr lang="en-US" baseline="-25000" dirty="0"/>
              <a:t>2</a:t>
            </a:r>
            <a:r>
              <a:rPr lang="en-US" dirty="0"/>
              <a:t> requires addition of K</a:t>
            </a:r>
            <a:r>
              <a:rPr lang="en-US" baseline="-25000" dirty="0"/>
              <a:t>2</a:t>
            </a:r>
            <a:r>
              <a:rPr lang="en-US" dirty="0"/>
              <a:t>O and Al</a:t>
            </a:r>
            <a:r>
              <a:rPr lang="en-US" baseline="-25000" dirty="0"/>
              <a:t>2</a:t>
            </a:r>
            <a:r>
              <a:rPr lang="en-US" dirty="0"/>
              <a:t>O</a:t>
            </a:r>
            <a:r>
              <a:rPr lang="en-US" baseline="-25000" dirty="0"/>
              <a:t>3</a:t>
            </a:r>
            <a:r>
              <a:rPr lang="en-US" dirty="0"/>
              <a:t> during shale </a:t>
            </a:r>
            <a:endParaRPr lang="en-US" dirty="0" smtClean="0"/>
          </a:p>
          <a:p>
            <a:r>
              <a:rPr lang="en-US" dirty="0"/>
              <a:t> </a:t>
            </a:r>
            <a:r>
              <a:rPr lang="en-US" dirty="0" smtClean="0"/>
              <a:t> </a:t>
            </a:r>
            <a:r>
              <a:rPr lang="en-US" dirty="0" err="1" smtClean="0"/>
              <a:t>diagenesis</a:t>
            </a:r>
            <a:r>
              <a:rPr lang="en-US" dirty="0" smtClean="0"/>
              <a:t> </a:t>
            </a:r>
            <a:r>
              <a:rPr lang="en-US" dirty="0"/>
              <a:t>which is an open system process (Land et al., 1997; Lynch et al., 1997</a:t>
            </a:r>
            <a:r>
              <a:rPr lang="en-US" dirty="0" smtClean="0"/>
              <a:t>).</a:t>
            </a:r>
          </a:p>
          <a:p>
            <a:endParaRPr lang="en-US" dirty="0"/>
          </a:p>
          <a:p>
            <a:pPr lvl="0"/>
            <a:r>
              <a:rPr lang="en-US" dirty="0" smtClean="0">
                <a:solidFill>
                  <a:srgbClr val="FFFF00"/>
                </a:solidFill>
              </a:rPr>
              <a:t>4-</a:t>
            </a:r>
            <a:r>
              <a:rPr lang="en-US" dirty="0" smtClean="0"/>
              <a:t>Diagenetic </a:t>
            </a:r>
            <a:r>
              <a:rPr lang="en-US" dirty="0"/>
              <a:t>changes in the sandstones followed two styles depending on texture and </a:t>
            </a:r>
            <a:endParaRPr lang="en-US" dirty="0" smtClean="0"/>
          </a:p>
          <a:p>
            <a:pPr lvl="0"/>
            <a:r>
              <a:rPr lang="en-US" dirty="0"/>
              <a:t> </a:t>
            </a:r>
            <a:r>
              <a:rPr lang="en-US" dirty="0" smtClean="0"/>
              <a:t>  mineralogy</a:t>
            </a:r>
            <a:r>
              <a:rPr lang="en-US" dirty="0"/>
              <a:t>. </a:t>
            </a:r>
            <a:r>
              <a:rPr lang="en-US" i="1" dirty="0">
                <a:solidFill>
                  <a:srgbClr val="FFFF00"/>
                </a:solidFill>
              </a:rPr>
              <a:t>Low CL intensity (non-luminescence) of dark brown color of quartz cement </a:t>
            </a:r>
            <a:r>
              <a:rPr lang="en-US" i="1" dirty="0" smtClean="0">
                <a:solidFill>
                  <a:srgbClr val="FFFF00"/>
                </a:solidFill>
              </a:rPr>
              <a:t> </a:t>
            </a:r>
          </a:p>
          <a:p>
            <a:pPr lvl="0"/>
            <a:r>
              <a:rPr lang="en-US" i="1" dirty="0">
                <a:solidFill>
                  <a:srgbClr val="FFFF00"/>
                </a:solidFill>
              </a:rPr>
              <a:t> </a:t>
            </a:r>
            <a:r>
              <a:rPr lang="en-US" i="1" dirty="0" smtClean="0">
                <a:solidFill>
                  <a:srgbClr val="FFFF00"/>
                </a:solidFill>
              </a:rPr>
              <a:t> surrounding </a:t>
            </a:r>
            <a:r>
              <a:rPr lang="en-US" i="1" dirty="0">
                <a:solidFill>
                  <a:srgbClr val="FFFF00"/>
                </a:solidFill>
              </a:rPr>
              <a:t>detrital quartz grains are considered an early quartz cement </a:t>
            </a:r>
            <a:r>
              <a:rPr lang="en-US" dirty="0" err="1">
                <a:solidFill>
                  <a:srgbClr val="FFFF00"/>
                </a:solidFill>
              </a:rPr>
              <a:t>diagenesis</a:t>
            </a:r>
            <a:r>
              <a:rPr lang="en-US" dirty="0">
                <a:solidFill>
                  <a:srgbClr val="FFFF00"/>
                </a:solidFill>
              </a:rPr>
              <a:t> </a:t>
            </a:r>
            <a:endParaRPr lang="en-US" dirty="0" smtClean="0">
              <a:solidFill>
                <a:srgbClr val="FFFF00"/>
              </a:solidFill>
            </a:endParaRPr>
          </a:p>
          <a:p>
            <a:pPr lvl="0"/>
            <a:r>
              <a:rPr lang="en-US" dirty="0">
                <a:solidFill>
                  <a:srgbClr val="FFFF00"/>
                </a:solidFill>
              </a:rPr>
              <a:t> </a:t>
            </a:r>
            <a:r>
              <a:rPr lang="en-US" dirty="0" smtClean="0">
                <a:solidFill>
                  <a:srgbClr val="FFFF00"/>
                </a:solidFill>
              </a:rPr>
              <a:t> and </a:t>
            </a:r>
            <a:r>
              <a:rPr lang="en-US" i="1" dirty="0">
                <a:solidFill>
                  <a:srgbClr val="FFFF00"/>
                </a:solidFill>
              </a:rPr>
              <a:t>slightly blue color of post compactional quartz cement of late </a:t>
            </a:r>
            <a:r>
              <a:rPr lang="en-US" i="1" dirty="0" err="1">
                <a:solidFill>
                  <a:srgbClr val="FFFF00"/>
                </a:solidFill>
              </a:rPr>
              <a:t>diagenesis</a:t>
            </a:r>
            <a:r>
              <a:rPr lang="en-US" dirty="0"/>
              <a:t>.  The </a:t>
            </a:r>
            <a:endParaRPr lang="en-US" dirty="0" smtClean="0"/>
          </a:p>
          <a:p>
            <a:pPr lvl="0"/>
            <a:r>
              <a:rPr lang="en-US" dirty="0"/>
              <a:t> </a:t>
            </a:r>
            <a:r>
              <a:rPr lang="en-US" dirty="0" smtClean="0"/>
              <a:t> primary </a:t>
            </a:r>
            <a:r>
              <a:rPr lang="en-US" dirty="0"/>
              <a:t>porosity of the sandstones is reduced due to intense mechanical compaction </a:t>
            </a:r>
            <a:endParaRPr lang="en-US" dirty="0" smtClean="0"/>
          </a:p>
          <a:p>
            <a:pPr lvl="0"/>
            <a:r>
              <a:rPr lang="en-US" dirty="0"/>
              <a:t> </a:t>
            </a:r>
            <a:r>
              <a:rPr lang="en-US" dirty="0" smtClean="0"/>
              <a:t> and </a:t>
            </a:r>
            <a:r>
              <a:rPr lang="en-US" dirty="0"/>
              <a:t>due to filling of early quartz cement. </a:t>
            </a:r>
            <a:endParaRPr lang="en-US" dirty="0" smtClean="0"/>
          </a:p>
          <a:p>
            <a:pPr lvl="0"/>
            <a:endParaRPr lang="en-US" dirty="0"/>
          </a:p>
        </p:txBody>
      </p:sp>
    </p:spTree>
    <p:extLst>
      <p:ext uri="{BB962C8B-B14F-4D97-AF65-F5344CB8AC3E}">
        <p14:creationId xmlns:p14="http://schemas.microsoft.com/office/powerpoint/2010/main" val="3906901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589" y="290801"/>
            <a:ext cx="8208912" cy="3970318"/>
          </a:xfrm>
          <a:prstGeom prst="rect">
            <a:avLst/>
          </a:prstGeom>
          <a:noFill/>
        </p:spPr>
        <p:txBody>
          <a:bodyPr wrap="square" rtlCol="0">
            <a:spAutoFit/>
          </a:bodyPr>
          <a:lstStyle/>
          <a:p>
            <a:r>
              <a:rPr lang="en-US" dirty="0">
                <a:solidFill>
                  <a:srgbClr val="FFFF00"/>
                </a:solidFill>
              </a:rPr>
              <a:t>5</a:t>
            </a:r>
            <a:r>
              <a:rPr lang="en-US" dirty="0" smtClean="0">
                <a:solidFill>
                  <a:srgbClr val="FFFF00"/>
                </a:solidFill>
              </a:rPr>
              <a:t>-</a:t>
            </a:r>
            <a:r>
              <a:rPr lang="en-US" dirty="0" smtClean="0"/>
              <a:t>The </a:t>
            </a:r>
            <a:r>
              <a:rPr lang="en-US" dirty="0"/>
              <a:t>composition of plagioclase feldspar in the </a:t>
            </a:r>
            <a:r>
              <a:rPr lang="en-US" dirty="0" err="1"/>
              <a:t>Ora</a:t>
            </a:r>
            <a:r>
              <a:rPr lang="en-US" dirty="0"/>
              <a:t> sandstones varies between </a:t>
            </a:r>
            <a:endParaRPr lang="en-US" dirty="0" smtClean="0"/>
          </a:p>
          <a:p>
            <a:r>
              <a:rPr lang="en-US" dirty="0">
                <a:solidFill>
                  <a:srgbClr val="FF0000"/>
                </a:solidFill>
              </a:rPr>
              <a:t> </a:t>
            </a:r>
            <a:r>
              <a:rPr lang="en-US" dirty="0" smtClean="0">
                <a:solidFill>
                  <a:srgbClr val="FF0000"/>
                </a:solidFill>
              </a:rPr>
              <a:t>   </a:t>
            </a:r>
            <a:r>
              <a:rPr lang="en-US" dirty="0" smtClean="0">
                <a:solidFill>
                  <a:srgbClr val="FFFF00"/>
                </a:solidFill>
              </a:rPr>
              <a:t>Ab</a:t>
            </a:r>
            <a:r>
              <a:rPr lang="en-US" baseline="-25000" dirty="0" smtClean="0">
                <a:solidFill>
                  <a:srgbClr val="FFFF00"/>
                </a:solidFill>
              </a:rPr>
              <a:t>91.6</a:t>
            </a:r>
            <a:r>
              <a:rPr lang="en-US" dirty="0" smtClean="0">
                <a:solidFill>
                  <a:srgbClr val="FFFF00"/>
                </a:solidFill>
              </a:rPr>
              <a:t>An</a:t>
            </a:r>
            <a:r>
              <a:rPr lang="en-US" baseline="-25000" dirty="0" smtClean="0">
                <a:solidFill>
                  <a:srgbClr val="FFFF00"/>
                </a:solidFill>
              </a:rPr>
              <a:t>0.4</a:t>
            </a:r>
            <a:r>
              <a:rPr lang="en-US" dirty="0" smtClean="0">
                <a:solidFill>
                  <a:srgbClr val="FFFF00"/>
                </a:solidFill>
              </a:rPr>
              <a:t>Or</a:t>
            </a:r>
            <a:r>
              <a:rPr lang="en-US" baseline="-25000" dirty="0" smtClean="0">
                <a:solidFill>
                  <a:srgbClr val="FFFF00"/>
                </a:solidFill>
              </a:rPr>
              <a:t>8.0 </a:t>
            </a:r>
            <a:r>
              <a:rPr lang="en-US" dirty="0">
                <a:solidFill>
                  <a:srgbClr val="FFFF00"/>
                </a:solidFill>
              </a:rPr>
              <a:t>and Ab</a:t>
            </a:r>
            <a:r>
              <a:rPr lang="en-US" baseline="-25000" dirty="0">
                <a:solidFill>
                  <a:srgbClr val="FFFF00"/>
                </a:solidFill>
              </a:rPr>
              <a:t>99.9</a:t>
            </a:r>
            <a:r>
              <a:rPr lang="en-US" dirty="0">
                <a:solidFill>
                  <a:srgbClr val="FFFF00"/>
                </a:solidFill>
              </a:rPr>
              <a:t>An</a:t>
            </a:r>
            <a:r>
              <a:rPr lang="en-US" baseline="-25000" dirty="0">
                <a:solidFill>
                  <a:srgbClr val="FFFF00"/>
                </a:solidFill>
              </a:rPr>
              <a:t>0.0</a:t>
            </a:r>
            <a:r>
              <a:rPr lang="en-US" dirty="0">
                <a:solidFill>
                  <a:srgbClr val="FFFF00"/>
                </a:solidFill>
              </a:rPr>
              <a:t>Or</a:t>
            </a:r>
            <a:r>
              <a:rPr lang="en-US" baseline="-25000" dirty="0">
                <a:solidFill>
                  <a:srgbClr val="FFFF00"/>
                </a:solidFill>
              </a:rPr>
              <a:t>0.1</a:t>
            </a:r>
            <a:r>
              <a:rPr lang="en-US" dirty="0"/>
              <a:t>. </a:t>
            </a:r>
            <a:r>
              <a:rPr lang="en-US" dirty="0" smtClean="0"/>
              <a:t>The </a:t>
            </a:r>
            <a:r>
              <a:rPr lang="en-US" dirty="0"/>
              <a:t>feldspars in the sandstones of </a:t>
            </a:r>
            <a:r>
              <a:rPr lang="en-US" dirty="0" err="1"/>
              <a:t>Ora</a:t>
            </a:r>
            <a:r>
              <a:rPr lang="en-US" dirty="0"/>
              <a:t> </a:t>
            </a:r>
            <a:endParaRPr lang="en-US" dirty="0" smtClean="0"/>
          </a:p>
          <a:p>
            <a:r>
              <a:rPr lang="en-US" dirty="0"/>
              <a:t> </a:t>
            </a:r>
            <a:r>
              <a:rPr lang="en-US" dirty="0" smtClean="0"/>
              <a:t>   Formation </a:t>
            </a:r>
            <a:r>
              <a:rPr lang="en-US" dirty="0"/>
              <a:t>are </a:t>
            </a:r>
            <a:r>
              <a:rPr lang="en-US" i="1" dirty="0"/>
              <a:t>of </a:t>
            </a:r>
            <a:r>
              <a:rPr lang="en-US" i="1" dirty="0">
                <a:solidFill>
                  <a:srgbClr val="FFFF00"/>
                </a:solidFill>
              </a:rPr>
              <a:t>metamorphic and plutonic origin as indicated by Or-</a:t>
            </a:r>
            <a:r>
              <a:rPr lang="en-US" i="1" dirty="0" err="1">
                <a:solidFill>
                  <a:srgbClr val="FFFF00"/>
                </a:solidFill>
              </a:rPr>
              <a:t>Ab</a:t>
            </a:r>
            <a:r>
              <a:rPr lang="en-US" i="1" dirty="0">
                <a:solidFill>
                  <a:srgbClr val="FFFF00"/>
                </a:solidFill>
              </a:rPr>
              <a:t>-An </a:t>
            </a:r>
            <a:endParaRPr lang="en-US" i="1" dirty="0" smtClean="0">
              <a:solidFill>
                <a:srgbClr val="FFFF00"/>
              </a:solidFill>
            </a:endParaRPr>
          </a:p>
          <a:p>
            <a:r>
              <a:rPr lang="en-US" i="1" dirty="0">
                <a:solidFill>
                  <a:srgbClr val="FFFF00"/>
                </a:solidFill>
              </a:rPr>
              <a:t> </a:t>
            </a:r>
            <a:r>
              <a:rPr lang="en-US" i="1" dirty="0" smtClean="0">
                <a:solidFill>
                  <a:srgbClr val="FFFF00"/>
                </a:solidFill>
              </a:rPr>
              <a:t>  provenance </a:t>
            </a:r>
            <a:r>
              <a:rPr lang="en-US" i="1" dirty="0">
                <a:solidFill>
                  <a:srgbClr val="FFFF00"/>
                </a:solidFill>
              </a:rPr>
              <a:t>diagram.</a:t>
            </a:r>
          </a:p>
          <a:p>
            <a:pPr lvl="0"/>
            <a:endParaRPr lang="en-US" dirty="0" smtClean="0"/>
          </a:p>
          <a:p>
            <a:pPr lvl="0"/>
            <a:r>
              <a:rPr lang="en-US" dirty="0">
                <a:solidFill>
                  <a:srgbClr val="FFFF00"/>
                </a:solidFill>
              </a:rPr>
              <a:t>6</a:t>
            </a:r>
            <a:r>
              <a:rPr lang="en-US" dirty="0" smtClean="0"/>
              <a:t>-The </a:t>
            </a:r>
            <a:r>
              <a:rPr lang="en-US" dirty="0"/>
              <a:t>CL characteristics of quartz grains of the </a:t>
            </a:r>
            <a:r>
              <a:rPr lang="en-US" dirty="0" err="1"/>
              <a:t>Ora</a:t>
            </a:r>
            <a:r>
              <a:rPr lang="en-US" dirty="0"/>
              <a:t> Formation sandstones also suggest </a:t>
            </a:r>
            <a:endParaRPr lang="en-US" dirty="0" smtClean="0"/>
          </a:p>
          <a:p>
            <a:pPr lvl="0"/>
            <a:r>
              <a:rPr lang="en-US" i="1" dirty="0">
                <a:solidFill>
                  <a:srgbClr val="FFFF00"/>
                </a:solidFill>
              </a:rPr>
              <a:t> </a:t>
            </a:r>
            <a:r>
              <a:rPr lang="en-US" i="1" dirty="0" smtClean="0">
                <a:solidFill>
                  <a:srgbClr val="FFFF00"/>
                </a:solidFill>
              </a:rPr>
              <a:t>  derivation </a:t>
            </a:r>
            <a:r>
              <a:rPr lang="en-US" i="1" dirty="0">
                <a:solidFill>
                  <a:srgbClr val="FFFF00"/>
                </a:solidFill>
              </a:rPr>
              <a:t>from multiple provenances</a:t>
            </a:r>
            <a:r>
              <a:rPr lang="en-US" dirty="0"/>
              <a:t>. The major sources are </a:t>
            </a:r>
            <a:r>
              <a:rPr lang="en-US" i="1" dirty="0">
                <a:solidFill>
                  <a:srgbClr val="FFFF00"/>
                </a:solidFill>
              </a:rPr>
              <a:t>metamorphic and plutonic rocks with notable contribution from volcanic rocks</a:t>
            </a:r>
            <a:r>
              <a:rPr lang="en-US" dirty="0" smtClean="0">
                <a:solidFill>
                  <a:srgbClr val="FFFF00"/>
                </a:solidFill>
              </a:rPr>
              <a:t>.</a:t>
            </a:r>
          </a:p>
          <a:p>
            <a:pPr lvl="0"/>
            <a:endParaRPr lang="en-US" dirty="0" smtClean="0"/>
          </a:p>
          <a:p>
            <a:pPr lvl="0"/>
            <a:r>
              <a:rPr lang="en-US" dirty="0">
                <a:solidFill>
                  <a:srgbClr val="FFFF00"/>
                </a:solidFill>
              </a:rPr>
              <a:t>7</a:t>
            </a:r>
            <a:r>
              <a:rPr lang="en-US" dirty="0" smtClean="0"/>
              <a:t>-paragenetic </a:t>
            </a:r>
            <a:r>
              <a:rPr lang="en-US" dirty="0"/>
              <a:t>events of </a:t>
            </a:r>
            <a:r>
              <a:rPr lang="en-US" dirty="0" err="1"/>
              <a:t>Ora</a:t>
            </a:r>
            <a:r>
              <a:rPr lang="en-US" dirty="0"/>
              <a:t> Formation has taken place in the following order:</a:t>
            </a:r>
          </a:p>
          <a:p>
            <a:r>
              <a:rPr lang="en-US" dirty="0"/>
              <a:t> </a:t>
            </a:r>
            <a:r>
              <a:rPr lang="en-US" dirty="0" smtClean="0"/>
              <a:t>  </a:t>
            </a:r>
            <a:r>
              <a:rPr lang="en-US" i="1" dirty="0" smtClean="0">
                <a:solidFill>
                  <a:srgbClr val="FFFF00"/>
                </a:solidFill>
              </a:rPr>
              <a:t>mechanical </a:t>
            </a:r>
            <a:r>
              <a:rPr lang="en-US" i="1" dirty="0">
                <a:solidFill>
                  <a:srgbClr val="FFFF00"/>
                </a:solidFill>
              </a:rPr>
              <a:t>compaction - pressure solution- quartz cementation – </a:t>
            </a:r>
            <a:r>
              <a:rPr lang="en-US" i="1" dirty="0" err="1">
                <a:solidFill>
                  <a:srgbClr val="FFFF00"/>
                </a:solidFill>
              </a:rPr>
              <a:t>pyritization</a:t>
            </a:r>
            <a:r>
              <a:rPr lang="en-US" i="1" dirty="0">
                <a:solidFill>
                  <a:srgbClr val="FFFF00"/>
                </a:solidFill>
              </a:rPr>
              <a:t> - K </a:t>
            </a:r>
            <a:endParaRPr lang="en-US" i="1" dirty="0" smtClean="0">
              <a:solidFill>
                <a:srgbClr val="FFFF00"/>
              </a:solidFill>
            </a:endParaRPr>
          </a:p>
          <a:p>
            <a:r>
              <a:rPr lang="en-US" i="1" dirty="0">
                <a:solidFill>
                  <a:srgbClr val="FFFF00"/>
                </a:solidFill>
              </a:rPr>
              <a:t> </a:t>
            </a:r>
            <a:r>
              <a:rPr lang="en-US" i="1" dirty="0" smtClean="0">
                <a:solidFill>
                  <a:srgbClr val="FFFF00"/>
                </a:solidFill>
              </a:rPr>
              <a:t>  feldspar </a:t>
            </a:r>
            <a:r>
              <a:rPr lang="en-US" i="1" dirty="0">
                <a:solidFill>
                  <a:srgbClr val="FFFF00"/>
                </a:solidFill>
              </a:rPr>
              <a:t>authigenesis - albitization of feldspars- calcite cementation </a:t>
            </a:r>
            <a:r>
              <a:rPr lang="en-US" i="1" dirty="0" smtClean="0">
                <a:solidFill>
                  <a:srgbClr val="FFFF00"/>
                </a:solidFill>
              </a:rPr>
              <a:t>– clay</a:t>
            </a:r>
          </a:p>
          <a:p>
            <a:r>
              <a:rPr lang="en-US" i="1" dirty="0">
                <a:solidFill>
                  <a:srgbClr val="FFFF00"/>
                </a:solidFill>
              </a:rPr>
              <a:t> </a:t>
            </a:r>
            <a:r>
              <a:rPr lang="en-US" i="1" dirty="0" smtClean="0">
                <a:solidFill>
                  <a:srgbClr val="FFFF00"/>
                </a:solidFill>
              </a:rPr>
              <a:t>  cementation </a:t>
            </a:r>
            <a:r>
              <a:rPr lang="en-US" i="1" dirty="0">
                <a:solidFill>
                  <a:srgbClr val="FFFF00"/>
                </a:solidFill>
              </a:rPr>
              <a:t>-ferruginous cementation  and dissolution</a:t>
            </a:r>
            <a:r>
              <a:rPr lang="en-US" dirty="0"/>
              <a:t>.</a:t>
            </a:r>
          </a:p>
          <a:p>
            <a:pPr lvl="0"/>
            <a:endParaRPr lang="en-US" dirty="0"/>
          </a:p>
        </p:txBody>
      </p:sp>
      <p:pic>
        <p:nvPicPr>
          <p:cNvPr id="3" name="Picture 2"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4207" y="121151"/>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989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2319" y="162095"/>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3528" y="335846"/>
            <a:ext cx="7272808" cy="3231654"/>
          </a:xfrm>
          <a:prstGeom prst="rect">
            <a:avLst/>
          </a:prstGeom>
        </p:spPr>
        <p:txBody>
          <a:bodyPr wrap="square">
            <a:spAutoFit/>
          </a:bodyPr>
          <a:lstStyle/>
          <a:p>
            <a:r>
              <a:rPr lang="en-US" sz="2400" u="sng" dirty="0" smtClean="0">
                <a:solidFill>
                  <a:srgbClr val="FF0000"/>
                </a:solidFill>
              </a:rPr>
              <a:t>Acknowledgements</a:t>
            </a:r>
            <a:endParaRPr lang="en-US" sz="2000" dirty="0">
              <a:solidFill>
                <a:srgbClr val="FFFF00"/>
              </a:solidFill>
            </a:endParaRPr>
          </a:p>
          <a:p>
            <a:r>
              <a:rPr lang="en-US" sz="2000" dirty="0" smtClean="0">
                <a:solidFill>
                  <a:srgbClr val="FFFF00"/>
                </a:solidFill>
              </a:rPr>
              <a:t>The </a:t>
            </a:r>
            <a:r>
              <a:rPr lang="en-US" sz="2000" dirty="0">
                <a:solidFill>
                  <a:srgbClr val="FFFF00"/>
                </a:solidFill>
              </a:rPr>
              <a:t>author would like to thank Erasmus Mundus Action Program of European Union for funding this research project as a postdoctorate fellowship, project number SALA1206157 at Warsaw University- Poland. We would like to express our thanks to Professor </a:t>
            </a:r>
            <a:r>
              <a:rPr lang="en-US" sz="2000" dirty="0" err="1">
                <a:solidFill>
                  <a:srgbClr val="FFFF00"/>
                </a:solidFill>
              </a:rPr>
              <a:t>Boguslaw</a:t>
            </a:r>
            <a:r>
              <a:rPr lang="en-US" sz="2000" dirty="0">
                <a:solidFill>
                  <a:srgbClr val="FFFF00"/>
                </a:solidFill>
              </a:rPr>
              <a:t> </a:t>
            </a:r>
            <a:r>
              <a:rPr lang="en-US" sz="2000" dirty="0" err="1">
                <a:solidFill>
                  <a:srgbClr val="FFFF00"/>
                </a:solidFill>
              </a:rPr>
              <a:t>Bagiñski</a:t>
            </a:r>
            <a:r>
              <a:rPr lang="en-US" sz="2000" dirty="0">
                <a:solidFill>
                  <a:srgbClr val="FFFF00"/>
                </a:solidFill>
              </a:rPr>
              <a:t> for their assistance and making all research facilities SEM available for this project at Geology Faculty, University of Warsaw (Poland). Thanks also to Professor </a:t>
            </a:r>
            <a:r>
              <a:rPr lang="en-US" sz="2000" dirty="0" err="1">
                <a:solidFill>
                  <a:srgbClr val="FFFF00"/>
                </a:solidFill>
              </a:rPr>
              <a:t>Jarosław</a:t>
            </a:r>
            <a:r>
              <a:rPr lang="en-US" sz="2000" dirty="0">
                <a:solidFill>
                  <a:srgbClr val="FFFF00"/>
                </a:solidFill>
              </a:rPr>
              <a:t> </a:t>
            </a:r>
            <a:r>
              <a:rPr lang="en-US" sz="2000" dirty="0" err="1">
                <a:solidFill>
                  <a:srgbClr val="FFFF00"/>
                </a:solidFill>
              </a:rPr>
              <a:t>Stolarski</a:t>
            </a:r>
            <a:r>
              <a:rPr lang="en-US" sz="2000" dirty="0">
                <a:solidFill>
                  <a:srgbClr val="FFFF00"/>
                </a:solidFill>
              </a:rPr>
              <a:t> at the Polish Academy of Sciences for making the hot-CL available for this study. </a:t>
            </a:r>
            <a:endParaRPr lang="ar-IQ" sz="2000" dirty="0">
              <a:solidFill>
                <a:srgbClr val="FFFF00"/>
              </a:solidFill>
            </a:endParaRPr>
          </a:p>
        </p:txBody>
      </p:sp>
    </p:spTree>
    <p:extLst>
      <p:ext uri="{BB962C8B-B14F-4D97-AF65-F5344CB8AC3E}">
        <p14:creationId xmlns:p14="http://schemas.microsoft.com/office/powerpoint/2010/main" val="2728626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89444" name="Text Box 4"/>
          <p:cNvSpPr txBox="1">
            <a:spLocks noChangeArrowheads="1"/>
          </p:cNvSpPr>
          <p:nvPr/>
        </p:nvSpPr>
        <p:spPr bwMode="auto">
          <a:xfrm>
            <a:off x="683568" y="2377306"/>
            <a:ext cx="7705725" cy="1555750"/>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9600" dirty="0">
                <a:solidFill>
                  <a:srgbClr val="66FFFF"/>
                </a:solidFill>
                <a:effectLst>
                  <a:outerShdw blurRad="38100" dist="38100" dir="2700000" algn="tl">
                    <a:srgbClr val="000000"/>
                  </a:outerShdw>
                </a:effectLst>
                <a:latin typeface="Bodoni MT Black" pitchFamily="18" charset="0"/>
              </a:rPr>
              <a:t>Thank you</a:t>
            </a:r>
          </a:p>
        </p:txBody>
      </p:sp>
      <p:pic>
        <p:nvPicPr>
          <p:cNvPr id="3" name="Picture 2"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8594" y="190175"/>
            <a:ext cx="837963" cy="82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6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diamond(in)">
                                      <p:cBhvr>
                                        <p:cTn id="7" dur="2000"/>
                                        <p:tgtEl>
                                          <p:spTgt spid="189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1"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47" y="65480"/>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44635" y="260648"/>
            <a:ext cx="7927812" cy="2185214"/>
          </a:xfrm>
          <a:prstGeom prst="rect">
            <a:avLst/>
          </a:prstGeom>
          <a:noFill/>
        </p:spPr>
        <p:txBody>
          <a:bodyPr wrap="square" rtlCol="0">
            <a:spAutoFit/>
          </a:bodyPr>
          <a:lstStyle/>
          <a:p>
            <a:r>
              <a:rPr lang="en-US" sz="2800" u="sng" dirty="0">
                <a:solidFill>
                  <a:srgbClr val="FF0000"/>
                </a:solidFill>
              </a:rPr>
              <a:t>Background </a:t>
            </a:r>
            <a:r>
              <a:rPr lang="en-US" sz="2800" u="sng" dirty="0" smtClean="0">
                <a:solidFill>
                  <a:srgbClr val="FF0000"/>
                </a:solidFill>
              </a:rPr>
              <a:t>of the </a:t>
            </a:r>
            <a:r>
              <a:rPr lang="en-US" sz="2800" u="sng" dirty="0">
                <a:solidFill>
                  <a:srgbClr val="FF0000"/>
                </a:solidFill>
              </a:rPr>
              <a:t>Formation</a:t>
            </a:r>
          </a:p>
          <a:p>
            <a:r>
              <a:rPr lang="en-US" dirty="0" smtClean="0">
                <a:solidFill>
                  <a:srgbClr val="FFFF00"/>
                </a:solidFill>
              </a:rPr>
              <a:t>Ora </a:t>
            </a:r>
            <a:r>
              <a:rPr lang="en-US" dirty="0">
                <a:solidFill>
                  <a:srgbClr val="FFFF00"/>
                </a:solidFill>
              </a:rPr>
              <a:t>Formation is located in Northern Iraq close to the Iraqi-Turkish border (Fig.1). Its outcrops are located within the Northern Thrust Fault Zone of northern Iraq. Geologically, northern and northeastern Iraq is part of the Alpine Mountain Belt of the Near East, represented by the Taurus-Zagros Fold Belt which was developed as a result of collision between the Afro-Arabian and the Eurasian continents (</a:t>
            </a:r>
            <a:r>
              <a:rPr lang="en-US" dirty="0" err="1">
                <a:solidFill>
                  <a:srgbClr val="FFFF00"/>
                </a:solidFill>
              </a:rPr>
              <a:t>Sharland</a:t>
            </a:r>
            <a:r>
              <a:rPr lang="en-US" dirty="0">
                <a:solidFill>
                  <a:srgbClr val="FFFF00"/>
                </a:solidFill>
              </a:rPr>
              <a:t> et al., 2001).</a:t>
            </a:r>
          </a:p>
        </p:txBody>
      </p:sp>
      <p:pic>
        <p:nvPicPr>
          <p:cNvPr id="5" name="Picture 2" descr="C:\Users\Nawand\Desktop\Zakho geo map o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316" b="1194"/>
          <a:stretch/>
        </p:blipFill>
        <p:spPr bwMode="auto">
          <a:xfrm>
            <a:off x="4472290" y="2132856"/>
            <a:ext cx="4492198" cy="4538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562" y="5840351"/>
            <a:ext cx="4608512" cy="830997"/>
          </a:xfrm>
          <a:prstGeom prst="rect">
            <a:avLst/>
          </a:prstGeom>
          <a:noFill/>
        </p:spPr>
        <p:txBody>
          <a:bodyPr wrap="square" rtlCol="0">
            <a:spAutoFit/>
          </a:bodyPr>
          <a:lstStyle/>
          <a:p>
            <a:r>
              <a:rPr lang="en-US" sz="1600" dirty="0" smtClean="0"/>
              <a:t>Figure 1:  Location </a:t>
            </a:r>
            <a:r>
              <a:rPr lang="en-US" sz="1600" dirty="0"/>
              <a:t>and geological map showing </a:t>
            </a:r>
            <a:r>
              <a:rPr lang="en-US" sz="1600" dirty="0" smtClean="0"/>
              <a:t>Ora </a:t>
            </a:r>
            <a:r>
              <a:rPr lang="en-US" sz="1600" dirty="0"/>
              <a:t>Formation and other Paleozoic rocks (Modified after Sissakian, 2000). </a:t>
            </a:r>
          </a:p>
        </p:txBody>
      </p:sp>
      <p:sp>
        <p:nvSpPr>
          <p:cNvPr id="7" name="TextBox 6"/>
          <p:cNvSpPr txBox="1"/>
          <p:nvPr/>
        </p:nvSpPr>
        <p:spPr>
          <a:xfrm>
            <a:off x="38997" y="2924944"/>
            <a:ext cx="4401402" cy="1815882"/>
          </a:xfrm>
          <a:prstGeom prst="rect">
            <a:avLst/>
          </a:prstGeom>
          <a:noFill/>
        </p:spPr>
        <p:txBody>
          <a:bodyPr wrap="square" rtlCol="0">
            <a:spAutoFit/>
          </a:bodyPr>
          <a:lstStyle/>
          <a:p>
            <a:r>
              <a:rPr lang="en-US" sz="1600" dirty="0" smtClean="0">
                <a:solidFill>
                  <a:srgbClr val="FF0000"/>
                </a:solidFill>
              </a:rPr>
              <a:t>1</a:t>
            </a:r>
            <a:r>
              <a:rPr lang="en-US" sz="1600" dirty="0" smtClean="0">
                <a:solidFill>
                  <a:srgbClr val="FFFF00"/>
                </a:solidFill>
              </a:rPr>
              <a:t>- </a:t>
            </a:r>
            <a:r>
              <a:rPr lang="en-US" sz="1600" u="sng" dirty="0">
                <a:solidFill>
                  <a:srgbClr val="FFFF00"/>
                </a:solidFill>
              </a:rPr>
              <a:t>A Total 32  </a:t>
            </a:r>
            <a:r>
              <a:rPr lang="en-US" sz="1600" dirty="0">
                <a:solidFill>
                  <a:srgbClr val="FFFF00"/>
                </a:solidFill>
              </a:rPr>
              <a:t>fresh samples </a:t>
            </a:r>
            <a:r>
              <a:rPr lang="en-US" sz="1600" dirty="0" smtClean="0">
                <a:solidFill>
                  <a:srgbClr val="FFFF00"/>
                </a:solidFill>
              </a:rPr>
              <a:t>were collected  from </a:t>
            </a:r>
            <a:r>
              <a:rPr lang="en-US" sz="1600" dirty="0" err="1" smtClean="0">
                <a:solidFill>
                  <a:srgbClr val="FFFF00"/>
                </a:solidFill>
              </a:rPr>
              <a:t>thinto</a:t>
            </a:r>
            <a:r>
              <a:rPr lang="en-US" sz="1600" dirty="0" smtClean="0">
                <a:solidFill>
                  <a:srgbClr val="FFFF00"/>
                </a:solidFill>
              </a:rPr>
              <a:t> medium bedded of Chalky </a:t>
            </a:r>
            <a:r>
              <a:rPr lang="en-US" sz="1600" dirty="0">
                <a:solidFill>
                  <a:srgbClr val="FFFF00"/>
                </a:solidFill>
              </a:rPr>
              <a:t>Nasara section (longitude 43° 10′ 00″ E, latitude 37° 17′ 45″ N"), in the core of </a:t>
            </a:r>
            <a:r>
              <a:rPr lang="en-US" sz="1600" dirty="0" err="1">
                <a:solidFill>
                  <a:srgbClr val="FFFF00"/>
                </a:solidFill>
              </a:rPr>
              <a:t>Chiazinar</a:t>
            </a:r>
            <a:r>
              <a:rPr lang="en-US" sz="1600" dirty="0">
                <a:solidFill>
                  <a:srgbClr val="FFFF00"/>
                </a:solidFill>
              </a:rPr>
              <a:t> fold where Paleozoic formations are successively well </a:t>
            </a:r>
            <a:r>
              <a:rPr lang="en-US" sz="1600" dirty="0" smtClean="0">
                <a:solidFill>
                  <a:srgbClr val="FFFF00"/>
                </a:solidFill>
              </a:rPr>
              <a:t>exposed. (Fig.1</a:t>
            </a:r>
            <a:r>
              <a:rPr lang="en-US" sz="1600" dirty="0">
                <a:solidFill>
                  <a:srgbClr val="FFFF00"/>
                </a:solidFill>
              </a:rPr>
              <a:t>). </a:t>
            </a:r>
            <a:endParaRPr lang="en-US" sz="1600" dirty="0" smtClean="0">
              <a:solidFill>
                <a:srgbClr val="FFFF00"/>
              </a:solidFill>
            </a:endParaRPr>
          </a:p>
          <a:p>
            <a:r>
              <a:rPr lang="en-US" sz="1600" dirty="0" smtClean="0">
                <a:solidFill>
                  <a:srgbClr val="FF0000"/>
                </a:solidFill>
              </a:rPr>
              <a:t>2</a:t>
            </a:r>
            <a:r>
              <a:rPr lang="en-US" sz="1600" dirty="0" smtClean="0">
                <a:solidFill>
                  <a:srgbClr val="FFFF00"/>
                </a:solidFill>
              </a:rPr>
              <a:t>- </a:t>
            </a:r>
            <a:r>
              <a:rPr lang="en-US" sz="1600" u="sng" dirty="0" smtClean="0">
                <a:solidFill>
                  <a:srgbClr val="FFFF00"/>
                </a:solidFill>
              </a:rPr>
              <a:t>18 samples  </a:t>
            </a:r>
            <a:r>
              <a:rPr lang="en-US" sz="1600" dirty="0" smtClean="0">
                <a:solidFill>
                  <a:srgbClr val="FFFF00"/>
                </a:solidFill>
              </a:rPr>
              <a:t>were collected from Ora </a:t>
            </a:r>
            <a:r>
              <a:rPr lang="en-US" sz="1600" dirty="0">
                <a:solidFill>
                  <a:srgbClr val="FFFF00"/>
                </a:solidFill>
              </a:rPr>
              <a:t>section (longitude 43</a:t>
            </a:r>
            <a:r>
              <a:rPr lang="en-US" sz="1600" baseline="30000" dirty="0">
                <a:solidFill>
                  <a:srgbClr val="FFFF00"/>
                </a:solidFill>
              </a:rPr>
              <a:t>o</a:t>
            </a:r>
            <a:r>
              <a:rPr lang="en-US" sz="1600" dirty="0">
                <a:solidFill>
                  <a:srgbClr val="FFFF00"/>
                </a:solidFill>
              </a:rPr>
              <a:t> 22' 51"E, latitude 37</a:t>
            </a:r>
            <a:r>
              <a:rPr lang="en-US" sz="1600" baseline="30000" dirty="0">
                <a:solidFill>
                  <a:srgbClr val="FFFF00"/>
                </a:solidFill>
              </a:rPr>
              <a:t>o</a:t>
            </a:r>
            <a:r>
              <a:rPr lang="en-US" sz="1600" dirty="0">
                <a:solidFill>
                  <a:srgbClr val="FFFF00"/>
                </a:solidFill>
              </a:rPr>
              <a:t> 17' 57″ N</a:t>
            </a:r>
            <a:r>
              <a:rPr lang="en-US" sz="1600" dirty="0" smtClean="0">
                <a:solidFill>
                  <a:srgbClr val="FFFF00"/>
                </a:solidFill>
              </a:rPr>
              <a:t>).</a:t>
            </a:r>
            <a:endParaRPr lang="en-US" sz="1600" dirty="0">
              <a:solidFill>
                <a:srgbClr val="FFFF00"/>
              </a:solidFill>
            </a:endParaRPr>
          </a:p>
        </p:txBody>
      </p:sp>
    </p:spTree>
    <p:extLst>
      <p:ext uri="{BB962C8B-B14F-4D97-AF65-F5344CB8AC3E}">
        <p14:creationId xmlns:p14="http://schemas.microsoft.com/office/powerpoint/2010/main" val="1407958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47" y="65480"/>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3759" y="59696"/>
            <a:ext cx="8071829" cy="3016210"/>
          </a:xfrm>
          <a:prstGeom prst="rect">
            <a:avLst/>
          </a:prstGeom>
          <a:noFill/>
        </p:spPr>
        <p:txBody>
          <a:bodyPr wrap="square" rtlCol="0">
            <a:spAutoFit/>
          </a:bodyPr>
          <a:lstStyle/>
          <a:p>
            <a:r>
              <a:rPr lang="en-US" sz="2800" u="sng" dirty="0" smtClean="0">
                <a:solidFill>
                  <a:srgbClr val="FF0000"/>
                </a:solidFill>
              </a:rPr>
              <a:t>Geological setting</a:t>
            </a:r>
          </a:p>
          <a:p>
            <a:r>
              <a:rPr lang="en-US" dirty="0" smtClean="0">
                <a:solidFill>
                  <a:srgbClr val="FFFF00"/>
                </a:solidFill>
              </a:rPr>
              <a:t>Geologically</a:t>
            </a:r>
            <a:r>
              <a:rPr lang="en-US" dirty="0">
                <a:solidFill>
                  <a:srgbClr val="FFFF00"/>
                </a:solidFill>
              </a:rPr>
              <a:t>, northern and northeastern Iraq is part of the Alpine Mountain Belt of the Near East, represented by the Taurus-Zagros Fold Belt which was developed as a result of collision between the Afro-Arabian and the Eurasian continents (</a:t>
            </a:r>
            <a:r>
              <a:rPr lang="en-US" dirty="0" err="1">
                <a:solidFill>
                  <a:srgbClr val="FFFF00"/>
                </a:solidFill>
              </a:rPr>
              <a:t>Sharland</a:t>
            </a:r>
            <a:r>
              <a:rPr lang="en-US" dirty="0">
                <a:solidFill>
                  <a:srgbClr val="FFFF00"/>
                </a:solidFill>
              </a:rPr>
              <a:t> et al., 2001). Iraq is tectonically situated in the northeastern sector of the Arabian Plate which is in a collision state with the Eurasian (Iranian) Plate; this collision resulted in the creation of the Zagros Foreland Basin which is divided into four tectonic zones. These zones are (1) Imbricate Zone, (2) High Folded Zone</a:t>
            </a:r>
            <a:r>
              <a:rPr lang="en-US" dirty="0" smtClean="0">
                <a:solidFill>
                  <a:srgbClr val="FFFF00"/>
                </a:solidFill>
              </a:rPr>
              <a:t>, </a:t>
            </a:r>
            <a:r>
              <a:rPr lang="en-US" dirty="0">
                <a:solidFill>
                  <a:srgbClr val="FFFF00"/>
                </a:solidFill>
              </a:rPr>
              <a:t>(3) Low Folded Zone, </a:t>
            </a:r>
            <a:r>
              <a:rPr lang="en-US" dirty="0" smtClean="0">
                <a:solidFill>
                  <a:srgbClr val="FFFF00"/>
                </a:solidFill>
              </a:rPr>
              <a:t>and</a:t>
            </a:r>
          </a:p>
          <a:p>
            <a:r>
              <a:rPr lang="en-US" dirty="0" smtClean="0">
                <a:solidFill>
                  <a:srgbClr val="FFFF00"/>
                </a:solidFill>
              </a:rPr>
              <a:t>(</a:t>
            </a:r>
            <a:r>
              <a:rPr lang="en-US" dirty="0">
                <a:solidFill>
                  <a:srgbClr val="FFFF00"/>
                </a:solidFill>
              </a:rPr>
              <a:t>4) Mesopotamia Foredeep </a:t>
            </a:r>
            <a:endParaRPr lang="en-US" dirty="0" smtClean="0">
              <a:solidFill>
                <a:srgbClr val="FFFF00"/>
              </a:solidFill>
            </a:endParaRPr>
          </a:p>
          <a:p>
            <a:r>
              <a:rPr lang="en-US" dirty="0" smtClean="0">
                <a:solidFill>
                  <a:srgbClr val="FFFF00"/>
                </a:solidFill>
              </a:rPr>
              <a:t>(</a:t>
            </a:r>
            <a:r>
              <a:rPr lang="en-US" dirty="0">
                <a:solidFill>
                  <a:srgbClr val="FFFF00"/>
                </a:solidFill>
              </a:rPr>
              <a:t>Fouad, 2010: Fig. 2).</a:t>
            </a:r>
            <a:endParaRPr lang="en-US" u="sng" dirty="0">
              <a:solidFill>
                <a:srgbClr val="FFFF00"/>
              </a:solidFill>
            </a:endParaRPr>
          </a:p>
        </p:txBody>
      </p:sp>
      <p:pic>
        <p:nvPicPr>
          <p:cNvPr id="8" name="Picture 2"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264" y="2633144"/>
            <a:ext cx="5641503" cy="414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10914" y="6167903"/>
            <a:ext cx="3319826" cy="584775"/>
          </a:xfrm>
          <a:prstGeom prst="rect">
            <a:avLst/>
          </a:prstGeom>
          <a:noFill/>
        </p:spPr>
        <p:txBody>
          <a:bodyPr wrap="square" rtlCol="0">
            <a:spAutoFit/>
          </a:bodyPr>
          <a:lstStyle/>
          <a:p>
            <a:r>
              <a:rPr lang="en-US" sz="1600" dirty="0" smtClean="0"/>
              <a:t>Figure 2:  Main tectonic zones in Iraq</a:t>
            </a:r>
          </a:p>
          <a:p>
            <a:r>
              <a:rPr lang="en-US" sz="1600" dirty="0" smtClean="0"/>
              <a:t> (after Fouad, 2010). </a:t>
            </a:r>
            <a:endParaRPr lang="en-US" sz="1600" dirty="0"/>
          </a:p>
        </p:txBody>
      </p:sp>
    </p:spTree>
    <p:extLst>
      <p:ext uri="{BB962C8B-B14F-4D97-AF65-F5344CB8AC3E}">
        <p14:creationId xmlns:p14="http://schemas.microsoft.com/office/powerpoint/2010/main" val="123660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7039" y="24536"/>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1512" y="-53256"/>
            <a:ext cx="8424936" cy="7571303"/>
          </a:xfrm>
          <a:prstGeom prst="rect">
            <a:avLst/>
          </a:prstGeom>
          <a:noFill/>
        </p:spPr>
        <p:txBody>
          <a:bodyPr wrap="square" rtlCol="0">
            <a:spAutoFit/>
          </a:bodyPr>
          <a:lstStyle/>
          <a:p>
            <a:r>
              <a:rPr lang="en-US" sz="2800" u="sng" dirty="0" smtClean="0">
                <a:solidFill>
                  <a:srgbClr val="FF0000"/>
                </a:solidFill>
              </a:rPr>
              <a:t>Sampling and Methodology</a:t>
            </a:r>
          </a:p>
          <a:p>
            <a:r>
              <a:rPr lang="en-US" dirty="0" smtClean="0">
                <a:solidFill>
                  <a:srgbClr val="FFFF00"/>
                </a:solidFill>
              </a:rPr>
              <a:t>Fieldwork </a:t>
            </a:r>
            <a:r>
              <a:rPr lang="en-US" dirty="0">
                <a:solidFill>
                  <a:srgbClr val="FFFF00"/>
                </a:solidFill>
              </a:rPr>
              <a:t>was carried out on two outcrops of Ora Formation in northern Iraq (Fig.1). Both </a:t>
            </a:r>
            <a:r>
              <a:rPr lang="en-US" dirty="0" err="1">
                <a:solidFill>
                  <a:srgbClr val="FFFF00"/>
                </a:solidFill>
              </a:rPr>
              <a:t>lithostratigraphic</a:t>
            </a:r>
            <a:r>
              <a:rPr lang="en-US" dirty="0">
                <a:solidFill>
                  <a:srgbClr val="FFFF00"/>
                </a:solidFill>
              </a:rPr>
              <a:t> sections were measured and described in the field (Figs. 1 and 3). </a:t>
            </a:r>
            <a:endParaRPr lang="en-US" dirty="0" smtClean="0">
              <a:solidFill>
                <a:srgbClr val="FFFF00"/>
              </a:solidFill>
            </a:endParaRPr>
          </a:p>
          <a:p>
            <a:endParaRPr lang="en-US" dirty="0" smtClean="0">
              <a:solidFill>
                <a:srgbClr val="FFFF00"/>
              </a:solidFill>
            </a:endParaRPr>
          </a:p>
          <a:p>
            <a:r>
              <a:rPr lang="en-US" sz="1600" dirty="0" smtClean="0">
                <a:solidFill>
                  <a:srgbClr val="FF0000"/>
                </a:solidFill>
              </a:rPr>
              <a:t>1-</a:t>
            </a:r>
            <a:r>
              <a:rPr lang="en-US" sz="1600" dirty="0">
                <a:solidFill>
                  <a:srgbClr val="FF0000"/>
                </a:solidFill>
              </a:rPr>
              <a:t>Fifty polished thin </a:t>
            </a:r>
            <a:r>
              <a:rPr lang="en-US" sz="1600" dirty="0">
                <a:solidFill>
                  <a:srgbClr val="FFFF00"/>
                </a:solidFill>
              </a:rPr>
              <a:t>sections were prepared from sandstone samples from Ora and Chalky Nasara sections and studied under a standard Nikon Eclipse LV 100 </a:t>
            </a:r>
            <a:r>
              <a:rPr lang="en-US" sz="1600" dirty="0" err="1" smtClean="0">
                <a:solidFill>
                  <a:srgbClr val="FFFF00"/>
                </a:solidFill>
              </a:rPr>
              <a:t>Polorizer</a:t>
            </a:r>
            <a:r>
              <a:rPr lang="en-US" sz="1600" dirty="0" smtClean="0">
                <a:solidFill>
                  <a:srgbClr val="FFFF00"/>
                </a:solidFill>
              </a:rPr>
              <a:t> </a:t>
            </a:r>
            <a:r>
              <a:rPr lang="en-US" sz="1600" dirty="0">
                <a:solidFill>
                  <a:srgbClr val="FFFF00"/>
                </a:solidFill>
              </a:rPr>
              <a:t>petrographic microscope with automatic stage at Warsaw </a:t>
            </a:r>
            <a:r>
              <a:rPr lang="en-US" sz="1600" dirty="0" smtClean="0">
                <a:solidFill>
                  <a:srgbClr val="FFFF00"/>
                </a:solidFill>
              </a:rPr>
              <a:t>University.</a:t>
            </a:r>
          </a:p>
          <a:p>
            <a:endParaRPr lang="en-US" sz="1600" dirty="0">
              <a:solidFill>
                <a:srgbClr val="FFFF00"/>
              </a:solidFill>
            </a:endParaRPr>
          </a:p>
          <a:p>
            <a:r>
              <a:rPr lang="en-US" sz="1600" dirty="0" smtClean="0">
                <a:solidFill>
                  <a:srgbClr val="FF0000"/>
                </a:solidFill>
              </a:rPr>
              <a:t>2-</a:t>
            </a:r>
            <a:r>
              <a:rPr lang="en-US" sz="1600" dirty="0">
                <a:solidFill>
                  <a:srgbClr val="FFFF00"/>
                </a:solidFill>
              </a:rPr>
              <a:t>The feldspar-rich thin sections were stained by </a:t>
            </a:r>
            <a:r>
              <a:rPr lang="en-US" sz="1600" dirty="0">
                <a:solidFill>
                  <a:srgbClr val="FF0000"/>
                </a:solidFill>
              </a:rPr>
              <a:t>HF and sodium </a:t>
            </a:r>
            <a:r>
              <a:rPr lang="en-US" sz="1600" dirty="0" err="1">
                <a:solidFill>
                  <a:srgbClr val="FF0000"/>
                </a:solidFill>
              </a:rPr>
              <a:t>cobaltnitrate</a:t>
            </a:r>
            <a:r>
              <a:rPr lang="en-US" sz="1600" dirty="0">
                <a:solidFill>
                  <a:srgbClr val="FFFF00"/>
                </a:solidFill>
              </a:rPr>
              <a:t> that helps easy identification of potassium feldspar (</a:t>
            </a:r>
            <a:r>
              <a:rPr lang="en-US" sz="1600" dirty="0" err="1">
                <a:solidFill>
                  <a:srgbClr val="FFFF00"/>
                </a:solidFill>
              </a:rPr>
              <a:t>Chayes</a:t>
            </a:r>
            <a:r>
              <a:rPr lang="en-US" sz="1600" dirty="0">
                <a:solidFill>
                  <a:srgbClr val="FFFF00"/>
                </a:solidFill>
              </a:rPr>
              <a:t>, 1952</a:t>
            </a:r>
            <a:r>
              <a:rPr lang="en-US" sz="1600" dirty="0" smtClean="0">
                <a:solidFill>
                  <a:srgbClr val="FFFF00"/>
                </a:solidFill>
              </a:rPr>
              <a:t>).</a:t>
            </a:r>
          </a:p>
          <a:p>
            <a:endParaRPr lang="en-US" sz="1600" dirty="0">
              <a:solidFill>
                <a:srgbClr val="FFFF00"/>
              </a:solidFill>
            </a:endParaRPr>
          </a:p>
          <a:p>
            <a:r>
              <a:rPr lang="en-US" sz="1600" dirty="0" smtClean="0">
                <a:solidFill>
                  <a:srgbClr val="FF0000"/>
                </a:solidFill>
              </a:rPr>
              <a:t>3-</a:t>
            </a:r>
            <a:r>
              <a:rPr lang="en-US" sz="1600" dirty="0">
                <a:solidFill>
                  <a:srgbClr val="FF0000"/>
                </a:solidFill>
              </a:rPr>
              <a:t>Scanning electron microscopy (SEM</a:t>
            </a:r>
            <a:r>
              <a:rPr lang="en-US" sz="1600" dirty="0">
                <a:solidFill>
                  <a:srgbClr val="FFFF00"/>
                </a:solidFill>
              </a:rPr>
              <a:t>) was performed, using a ∑│GMA™│VP- ZEISS with EDX, BRUCKER X Flash 6/10. The microscope was operated at 20kV electron acceleration voltage, using </a:t>
            </a:r>
            <a:r>
              <a:rPr lang="en-US" sz="1600" dirty="0" err="1">
                <a:solidFill>
                  <a:srgbClr val="FFFF00"/>
                </a:solidFill>
              </a:rPr>
              <a:t>AsB</a:t>
            </a:r>
            <a:r>
              <a:rPr lang="en-US" sz="1600" dirty="0">
                <a:solidFill>
                  <a:srgbClr val="FFFF00"/>
                </a:solidFill>
              </a:rPr>
              <a:t>® detector and backscattered electron (SEM-BSE) modes</a:t>
            </a:r>
            <a:r>
              <a:rPr lang="en-US" sz="1600" dirty="0" smtClean="0">
                <a:solidFill>
                  <a:srgbClr val="FFFF00"/>
                </a:solidFill>
              </a:rPr>
              <a:t>.  </a:t>
            </a:r>
            <a:r>
              <a:rPr lang="en-US" sz="1600" dirty="0" smtClean="0">
                <a:solidFill>
                  <a:srgbClr val="FF0000"/>
                </a:solidFill>
              </a:rPr>
              <a:t>SEM-CL images </a:t>
            </a:r>
            <a:r>
              <a:rPr lang="en-US" sz="1600" dirty="0" smtClean="0">
                <a:solidFill>
                  <a:srgbClr val="FFFF00"/>
                </a:solidFill>
              </a:rPr>
              <a:t>is used to recognize </a:t>
            </a:r>
            <a:r>
              <a:rPr lang="en-US" sz="1600" dirty="0" err="1">
                <a:solidFill>
                  <a:srgbClr val="FF0000"/>
                </a:solidFill>
              </a:rPr>
              <a:t>microcracks</a:t>
            </a:r>
            <a:r>
              <a:rPr lang="en-US" sz="1600" dirty="0">
                <a:solidFill>
                  <a:srgbClr val="FF0000"/>
                </a:solidFill>
              </a:rPr>
              <a:t>, healed fracture, zonation</a:t>
            </a:r>
            <a:r>
              <a:rPr lang="en-US" sz="1600" dirty="0">
                <a:solidFill>
                  <a:srgbClr val="FFFF00"/>
                </a:solidFill>
              </a:rPr>
              <a:t>, or deformation features (Seyedolali et al., </a:t>
            </a:r>
            <a:r>
              <a:rPr lang="en-US" sz="1600" dirty="0" smtClean="0">
                <a:solidFill>
                  <a:srgbClr val="FFFF00"/>
                </a:solidFill>
              </a:rPr>
              <a:t>1997;</a:t>
            </a:r>
            <a:r>
              <a:rPr lang="en-US" sz="1600" dirty="0">
                <a:solidFill>
                  <a:srgbClr val="FFFF00"/>
                </a:solidFill>
              </a:rPr>
              <a:t> </a:t>
            </a:r>
            <a:r>
              <a:rPr lang="en-US" sz="1600" dirty="0" err="1">
                <a:solidFill>
                  <a:srgbClr val="FFFF00"/>
                </a:solidFill>
              </a:rPr>
              <a:t>Bernet</a:t>
            </a:r>
            <a:r>
              <a:rPr lang="en-US" sz="1600" dirty="0">
                <a:solidFill>
                  <a:srgbClr val="FFFF00"/>
                </a:solidFill>
              </a:rPr>
              <a:t> and Bassett, 2005; Boggs and </a:t>
            </a:r>
            <a:r>
              <a:rPr lang="en-US" sz="1600" dirty="0" err="1">
                <a:solidFill>
                  <a:srgbClr val="FFFF00"/>
                </a:solidFill>
              </a:rPr>
              <a:t>Krinsley</a:t>
            </a:r>
            <a:r>
              <a:rPr lang="en-US" sz="1600" dirty="0">
                <a:solidFill>
                  <a:srgbClr val="FFFF00"/>
                </a:solidFill>
              </a:rPr>
              <a:t>, 2006). </a:t>
            </a:r>
            <a:endParaRPr lang="en-US" sz="1600" dirty="0" smtClean="0">
              <a:solidFill>
                <a:srgbClr val="FFFF00"/>
              </a:solidFill>
            </a:endParaRPr>
          </a:p>
          <a:p>
            <a:endParaRPr lang="en-US" sz="1600" dirty="0">
              <a:solidFill>
                <a:srgbClr val="FFFF00"/>
              </a:solidFill>
            </a:endParaRPr>
          </a:p>
          <a:p>
            <a:r>
              <a:rPr lang="en-US" sz="1600" dirty="0" smtClean="0">
                <a:solidFill>
                  <a:srgbClr val="FF0000"/>
                </a:solidFill>
              </a:rPr>
              <a:t>4-</a:t>
            </a:r>
            <a:r>
              <a:rPr lang="en-US" sz="1600" dirty="0">
                <a:solidFill>
                  <a:srgbClr val="FF0000"/>
                </a:solidFill>
              </a:rPr>
              <a:t>E</a:t>
            </a:r>
            <a:r>
              <a:rPr lang="en-US" sz="1600" dirty="0" smtClean="0">
                <a:solidFill>
                  <a:srgbClr val="FF0000"/>
                </a:solidFill>
              </a:rPr>
              <a:t>lectron </a:t>
            </a:r>
            <a:r>
              <a:rPr lang="en-US" sz="1600" dirty="0">
                <a:solidFill>
                  <a:srgbClr val="FF0000"/>
                </a:solidFill>
              </a:rPr>
              <a:t>microprobe analysis (EMPA) </a:t>
            </a:r>
            <a:r>
              <a:rPr lang="en-US" sz="1600" dirty="0">
                <a:solidFill>
                  <a:srgbClr val="FFFF00"/>
                </a:solidFill>
              </a:rPr>
              <a:t>was used for quantitative determination of the composition of coexisting feldspars. The analyses were carried out at 15kV and 10-20nA probe current, and electron beam of 5 microns diameter</a:t>
            </a:r>
            <a:r>
              <a:rPr lang="en-US" sz="1600" dirty="0" smtClean="0">
                <a:solidFill>
                  <a:srgbClr val="FFFF00"/>
                </a:solidFill>
              </a:rPr>
              <a:t>.</a:t>
            </a:r>
            <a:endParaRPr lang="en-US" sz="1600" dirty="0">
              <a:solidFill>
                <a:srgbClr val="FFFF00"/>
              </a:solidFill>
            </a:endParaRPr>
          </a:p>
          <a:p>
            <a:r>
              <a:rPr lang="en-US" sz="1600" dirty="0">
                <a:solidFill>
                  <a:srgbClr val="FF0000"/>
                </a:solidFill>
              </a:rPr>
              <a:t>5</a:t>
            </a:r>
            <a:r>
              <a:rPr lang="en-US" sz="1600" dirty="0" smtClean="0">
                <a:solidFill>
                  <a:srgbClr val="FF0000"/>
                </a:solidFill>
              </a:rPr>
              <a:t>-X-ray </a:t>
            </a:r>
            <a:r>
              <a:rPr lang="en-US" sz="1600" dirty="0">
                <a:solidFill>
                  <a:srgbClr val="FF0000"/>
                </a:solidFill>
              </a:rPr>
              <a:t>diffraction (XRD) </a:t>
            </a:r>
            <a:r>
              <a:rPr lang="en-US" sz="1600" dirty="0">
                <a:solidFill>
                  <a:srgbClr val="FFFF00"/>
                </a:solidFill>
              </a:rPr>
              <a:t>analyses were performed for studied samples using Philips (PW3710) </a:t>
            </a:r>
            <a:r>
              <a:rPr lang="en-US" sz="1600" dirty="0" err="1">
                <a:solidFill>
                  <a:srgbClr val="FFFF00"/>
                </a:solidFill>
              </a:rPr>
              <a:t>diffractometer</a:t>
            </a:r>
            <a:r>
              <a:rPr lang="en-US" sz="1600" dirty="0">
                <a:solidFill>
                  <a:srgbClr val="FFFF00"/>
                </a:solidFill>
              </a:rPr>
              <a:t> (Cu Kα radiation, 35 kV, 28.5 mA). All these studies were performed at Warsaw University-Poland.  </a:t>
            </a:r>
            <a:endParaRPr lang="en-US" sz="1600" dirty="0" smtClean="0">
              <a:solidFill>
                <a:srgbClr val="FFFF00"/>
              </a:solidFill>
            </a:endParaRPr>
          </a:p>
          <a:p>
            <a:r>
              <a:rPr lang="en-US" sz="1600" dirty="0">
                <a:solidFill>
                  <a:srgbClr val="FF0000"/>
                </a:solidFill>
              </a:rPr>
              <a:t>6</a:t>
            </a:r>
            <a:r>
              <a:rPr lang="en-US" sz="1600" smtClean="0">
                <a:solidFill>
                  <a:srgbClr val="FF0000"/>
                </a:solidFill>
              </a:rPr>
              <a:t>-</a:t>
            </a:r>
            <a:r>
              <a:rPr lang="en-US" sz="1600" smtClean="0">
                <a:solidFill>
                  <a:srgbClr val="FFFF00"/>
                </a:solidFill>
              </a:rPr>
              <a:t>A </a:t>
            </a:r>
            <a:r>
              <a:rPr lang="en-US" sz="1600" dirty="0">
                <a:solidFill>
                  <a:srgbClr val="FFFF00"/>
                </a:solidFill>
              </a:rPr>
              <a:t>total of </a:t>
            </a:r>
            <a:r>
              <a:rPr lang="en-US" sz="1600" dirty="0">
                <a:solidFill>
                  <a:srgbClr val="FF0000"/>
                </a:solidFill>
              </a:rPr>
              <a:t>200 quartz grains were counted using hot cathode microscope HC1-LM </a:t>
            </a:r>
            <a:r>
              <a:rPr lang="en-US" sz="1600" dirty="0">
                <a:solidFill>
                  <a:srgbClr val="FFFF00"/>
                </a:solidFill>
              </a:rPr>
              <a:t>at the Institute of </a:t>
            </a:r>
            <a:r>
              <a:rPr lang="en-US" sz="1600" dirty="0" err="1">
                <a:solidFill>
                  <a:srgbClr val="FFFF00"/>
                </a:solidFill>
              </a:rPr>
              <a:t>Paleobiology</a:t>
            </a:r>
            <a:r>
              <a:rPr lang="en-US" sz="1600" dirty="0">
                <a:solidFill>
                  <a:srgbClr val="FFFF00"/>
                </a:solidFill>
              </a:rPr>
              <a:t>, Polish Academy of Sciences for visual and spectroscopic CL-analyses (</a:t>
            </a:r>
            <a:r>
              <a:rPr lang="en-US" sz="1600" dirty="0" err="1">
                <a:solidFill>
                  <a:srgbClr val="FFFF00"/>
                </a:solidFill>
              </a:rPr>
              <a:t>Neuser</a:t>
            </a:r>
            <a:r>
              <a:rPr lang="en-US" sz="1600" dirty="0">
                <a:solidFill>
                  <a:srgbClr val="FFFF00"/>
                </a:solidFill>
              </a:rPr>
              <a:t> et al., 1996). Electron energy of 14 kV and a beam current density of 0.1 </a:t>
            </a:r>
            <a:r>
              <a:rPr lang="en-US" sz="1600" dirty="0" err="1">
                <a:solidFill>
                  <a:srgbClr val="FFFF00"/>
                </a:solidFill>
              </a:rPr>
              <a:t>μA</a:t>
            </a:r>
            <a:r>
              <a:rPr lang="en-US" sz="1600" dirty="0">
                <a:solidFill>
                  <a:srgbClr val="FFFF00"/>
                </a:solidFill>
              </a:rPr>
              <a:t> mm</a:t>
            </a:r>
            <a:r>
              <a:rPr lang="en-US" sz="1600" baseline="30000" dirty="0">
                <a:solidFill>
                  <a:srgbClr val="FFFF00"/>
                </a:solidFill>
              </a:rPr>
              <a:t> 2</a:t>
            </a:r>
            <a:r>
              <a:rPr lang="en-US" sz="1600" dirty="0">
                <a:solidFill>
                  <a:srgbClr val="FFFF00"/>
                </a:solidFill>
              </a:rPr>
              <a:t> were used for both CL microscopy and </a:t>
            </a:r>
            <a:r>
              <a:rPr lang="en-US" sz="1600" dirty="0" smtClean="0">
                <a:solidFill>
                  <a:srgbClr val="FFFF00"/>
                </a:solidFill>
              </a:rPr>
              <a:t>spectroscopy.</a:t>
            </a:r>
            <a:endParaRPr lang="en-US" sz="1600" dirty="0">
              <a:solidFill>
                <a:srgbClr val="FFFF00"/>
              </a:solidFill>
            </a:endParaRPr>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247882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4" y="106424"/>
            <a:ext cx="5817542" cy="502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Personality\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47" y="106424"/>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6267" y="5173184"/>
            <a:ext cx="8676750" cy="1569660"/>
          </a:xfrm>
          <a:prstGeom prst="rect">
            <a:avLst/>
          </a:prstGeom>
          <a:noFill/>
        </p:spPr>
        <p:txBody>
          <a:bodyPr wrap="square" rtlCol="0">
            <a:spAutoFit/>
          </a:bodyPr>
          <a:lstStyle/>
          <a:p>
            <a:r>
              <a:rPr lang="en-US" sz="1600" dirty="0" smtClean="0"/>
              <a:t>Figure 4: Field photographs of Ora Formation showing </a:t>
            </a:r>
            <a:r>
              <a:rPr lang="en-US" sz="1600" dirty="0"/>
              <a:t>(a) sandstones intercalated with black to grey shale in Ora section; the red arrows show the location of collected samples from the thinly bedded sandstones. The lower contact with </a:t>
            </a:r>
            <a:r>
              <a:rPr lang="en-US" sz="1600" dirty="0" err="1"/>
              <a:t>Pirispiki</a:t>
            </a:r>
            <a:r>
              <a:rPr lang="en-US" sz="1600" dirty="0"/>
              <a:t> Formation is conformable; (b) close-up view of (a) showing </a:t>
            </a:r>
            <a:r>
              <a:rPr lang="en-US" sz="1600" dirty="0" err="1"/>
              <a:t>fissility</a:t>
            </a:r>
            <a:r>
              <a:rPr lang="en-US" sz="1600" dirty="0"/>
              <a:t> of the black shale and current ripples in the thinly bedded sandstone units; (c) channel-fill dominated by lenticular bedding with isolated lenses in the Chalky Nasara section; (d) </a:t>
            </a:r>
            <a:r>
              <a:rPr lang="en-US" sz="1600" dirty="0" err="1"/>
              <a:t>quartzarenite</a:t>
            </a:r>
            <a:r>
              <a:rPr lang="en-US" sz="1600" dirty="0"/>
              <a:t> sandstones </a:t>
            </a:r>
            <a:r>
              <a:rPr lang="en-US" sz="1600" dirty="0" err="1"/>
              <a:t>interbedded</a:t>
            </a:r>
            <a:r>
              <a:rPr lang="en-US" sz="1600" dirty="0"/>
              <a:t> with black shale in the Chalky Nasara </a:t>
            </a:r>
            <a:r>
              <a:rPr lang="en-US" sz="1600" dirty="0" smtClean="0"/>
              <a:t>section.</a:t>
            </a:r>
            <a:endParaRPr lang="en-US" sz="1600" dirty="0"/>
          </a:p>
        </p:txBody>
      </p:sp>
    </p:spTree>
    <p:extLst>
      <p:ext uri="{BB962C8B-B14F-4D97-AF65-F5344CB8AC3E}">
        <p14:creationId xmlns:p14="http://schemas.microsoft.com/office/powerpoint/2010/main" val="384113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47" y="65480"/>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3527" y="386084"/>
            <a:ext cx="8064897" cy="4524315"/>
          </a:xfrm>
          <a:prstGeom prst="rect">
            <a:avLst/>
          </a:prstGeom>
          <a:noFill/>
        </p:spPr>
        <p:txBody>
          <a:bodyPr wrap="square" rtlCol="0">
            <a:spAutoFit/>
          </a:bodyPr>
          <a:lstStyle/>
          <a:p>
            <a:r>
              <a:rPr lang="en-US" sz="2800" u="sng" dirty="0" smtClean="0">
                <a:solidFill>
                  <a:srgbClr val="FF0000"/>
                </a:solidFill>
              </a:rPr>
              <a:t>Goal of the study </a:t>
            </a:r>
          </a:p>
          <a:p>
            <a:r>
              <a:rPr lang="en-US" sz="2000" dirty="0" smtClean="0">
                <a:solidFill>
                  <a:srgbClr val="FFFF00"/>
                </a:solidFill>
              </a:rPr>
              <a:t>1- The main goal is to study detail petrography and paragentic history  of the sandstones  </a:t>
            </a:r>
            <a:r>
              <a:rPr lang="en-US" sz="2000" dirty="0" err="1" smtClean="0">
                <a:solidFill>
                  <a:srgbClr val="FFFF00"/>
                </a:solidFill>
              </a:rPr>
              <a:t>Ora</a:t>
            </a:r>
            <a:r>
              <a:rPr lang="en-US" sz="2000" dirty="0" smtClean="0">
                <a:solidFill>
                  <a:srgbClr val="FFFF00"/>
                </a:solidFill>
              </a:rPr>
              <a:t> Formation.</a:t>
            </a:r>
          </a:p>
          <a:p>
            <a:endParaRPr lang="en-US" sz="2000" dirty="0">
              <a:solidFill>
                <a:srgbClr val="FFFF00"/>
              </a:solidFill>
            </a:endParaRPr>
          </a:p>
          <a:p>
            <a:r>
              <a:rPr lang="en-US" sz="2000" dirty="0" smtClean="0">
                <a:solidFill>
                  <a:srgbClr val="FFFF00"/>
                </a:solidFill>
              </a:rPr>
              <a:t>2-The amount and influence of quartz cement in thin-bedded sandstones  comparing with thick-bedded sandstones.</a:t>
            </a:r>
          </a:p>
          <a:p>
            <a:endParaRPr lang="en-US" sz="2000" dirty="0">
              <a:solidFill>
                <a:srgbClr val="FFFF00"/>
              </a:solidFill>
            </a:endParaRPr>
          </a:p>
          <a:p>
            <a:r>
              <a:rPr lang="en-US" sz="2000" dirty="0" smtClean="0">
                <a:solidFill>
                  <a:srgbClr val="FFFF00"/>
                </a:solidFill>
              </a:rPr>
              <a:t>3- </a:t>
            </a:r>
            <a:r>
              <a:rPr lang="en-US" sz="2000" dirty="0">
                <a:solidFill>
                  <a:srgbClr val="FFFF00"/>
                </a:solidFill>
              </a:rPr>
              <a:t>W</a:t>
            </a:r>
            <a:r>
              <a:rPr lang="en-US" sz="2000" dirty="0" smtClean="0">
                <a:solidFill>
                  <a:srgbClr val="FFFF00"/>
                </a:solidFill>
              </a:rPr>
              <a:t>e characterize and interpret the albitization of detrital  K-feldspar and plagioclase  in the sandstones of Ora Formation  as a diagenetic but provenance-related.</a:t>
            </a:r>
          </a:p>
          <a:p>
            <a:endParaRPr lang="en-US" sz="2000" dirty="0">
              <a:solidFill>
                <a:srgbClr val="FFFF00"/>
              </a:solidFill>
            </a:endParaRPr>
          </a:p>
          <a:p>
            <a:r>
              <a:rPr lang="en-US" sz="2000" dirty="0" smtClean="0">
                <a:solidFill>
                  <a:srgbClr val="FFFF00"/>
                </a:solidFill>
              </a:rPr>
              <a:t>4-Provenance  analysis  of the (</a:t>
            </a:r>
            <a:r>
              <a:rPr lang="en-US" sz="2000" dirty="0">
                <a:solidFill>
                  <a:srgbClr val="FFFF00"/>
                </a:solidFill>
              </a:rPr>
              <a:t>D</a:t>
            </a:r>
            <a:r>
              <a:rPr lang="en-US" sz="2000" dirty="0" smtClean="0">
                <a:solidFill>
                  <a:srgbClr val="FFFF00"/>
                </a:solidFill>
              </a:rPr>
              <a:t>evonian-Carboniferous) sandstones of the Ora Formation by study  individual  quartz grains  and using hot-CL  as well as  study textural features on the same </a:t>
            </a:r>
            <a:r>
              <a:rPr lang="en-US" sz="2000" dirty="0">
                <a:solidFill>
                  <a:srgbClr val="FFFF00"/>
                </a:solidFill>
              </a:rPr>
              <a:t>of </a:t>
            </a:r>
            <a:r>
              <a:rPr lang="en-US" sz="2000" dirty="0" smtClean="0">
                <a:solidFill>
                  <a:srgbClr val="FFFF00"/>
                </a:solidFill>
              </a:rPr>
              <a:t>individual quartz grains.</a:t>
            </a:r>
          </a:p>
        </p:txBody>
      </p:sp>
      <p:sp>
        <p:nvSpPr>
          <p:cNvPr id="4" name="TextBox 3"/>
          <p:cNvSpPr txBox="1"/>
          <p:nvPr/>
        </p:nvSpPr>
        <p:spPr>
          <a:xfrm>
            <a:off x="1762264" y="6239102"/>
            <a:ext cx="5940168" cy="369332"/>
          </a:xfrm>
          <a:prstGeom prst="rect">
            <a:avLst/>
          </a:prstGeom>
          <a:noFill/>
        </p:spPr>
        <p:txBody>
          <a:bodyPr wrap="square" rtlCol="0">
            <a:spAutoFit/>
          </a:bodyPr>
          <a:lstStyle/>
          <a:p>
            <a:r>
              <a:rPr lang="en-US" i="1" dirty="0">
                <a:solidFill>
                  <a:srgbClr val="FF0000"/>
                </a:solidFill>
              </a:rPr>
              <a:t>J</a:t>
            </a:r>
            <a:r>
              <a:rPr lang="en-US" i="1" dirty="0" smtClean="0">
                <a:solidFill>
                  <a:srgbClr val="FF0000"/>
                </a:solidFill>
              </a:rPr>
              <a:t>ournal of African Earth Sciences, 109 (2015)  195-210</a:t>
            </a:r>
            <a:endParaRPr lang="en-US" i="1" dirty="0">
              <a:solidFill>
                <a:srgbClr val="FF0000"/>
              </a:solidFill>
            </a:endParaRPr>
          </a:p>
        </p:txBody>
      </p:sp>
    </p:spTree>
    <p:extLst>
      <p:ext uri="{BB962C8B-B14F-4D97-AF65-F5344CB8AC3E}">
        <p14:creationId xmlns:p14="http://schemas.microsoft.com/office/powerpoint/2010/main" val="494414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470" y="495268"/>
            <a:ext cx="8421910" cy="5786199"/>
          </a:xfrm>
          <a:prstGeom prst="rect">
            <a:avLst/>
          </a:prstGeom>
          <a:noFill/>
        </p:spPr>
        <p:txBody>
          <a:bodyPr wrap="square" rtlCol="0">
            <a:spAutoFit/>
          </a:bodyPr>
          <a:lstStyle/>
          <a:p>
            <a:r>
              <a:rPr lang="en-US" sz="2800" u="sng" dirty="0" smtClean="0">
                <a:solidFill>
                  <a:srgbClr val="FF0000"/>
                </a:solidFill>
              </a:rPr>
              <a:t>Sandstone petrography</a:t>
            </a:r>
          </a:p>
          <a:p>
            <a:r>
              <a:rPr lang="en-US" dirty="0" smtClean="0">
                <a:solidFill>
                  <a:srgbClr val="FFFF00"/>
                </a:solidFill>
              </a:rPr>
              <a:t>-The </a:t>
            </a:r>
            <a:r>
              <a:rPr lang="en-US" dirty="0">
                <a:solidFill>
                  <a:srgbClr val="FFFF00"/>
                </a:solidFill>
              </a:rPr>
              <a:t>detrital composition of the sandstones is </a:t>
            </a:r>
            <a:r>
              <a:rPr lang="en-US" dirty="0" smtClean="0">
                <a:solidFill>
                  <a:srgbClr val="FFFF00"/>
                </a:solidFill>
              </a:rPr>
              <a:t>dominated by </a:t>
            </a:r>
            <a:r>
              <a:rPr lang="en-US" dirty="0" err="1">
                <a:solidFill>
                  <a:srgbClr val="FFFF00"/>
                </a:solidFill>
              </a:rPr>
              <a:t>monocrystalline</a:t>
            </a:r>
            <a:r>
              <a:rPr lang="en-US" dirty="0">
                <a:solidFill>
                  <a:srgbClr val="FFFF00"/>
                </a:solidFill>
              </a:rPr>
              <a:t> quartz. </a:t>
            </a:r>
            <a:endParaRPr lang="en-US" dirty="0" smtClean="0">
              <a:solidFill>
                <a:srgbClr val="FFFF00"/>
              </a:solidFill>
            </a:endParaRPr>
          </a:p>
          <a:p>
            <a:r>
              <a:rPr lang="en-US" dirty="0" smtClean="0">
                <a:solidFill>
                  <a:srgbClr val="FFFF00"/>
                </a:solidFill>
              </a:rPr>
              <a:t>The </a:t>
            </a:r>
            <a:r>
              <a:rPr lang="en-US" dirty="0">
                <a:solidFill>
                  <a:srgbClr val="FFFF00"/>
                </a:solidFill>
              </a:rPr>
              <a:t>proportion </a:t>
            </a:r>
            <a:r>
              <a:rPr lang="en-US" dirty="0" smtClean="0">
                <a:solidFill>
                  <a:srgbClr val="FFFF00"/>
                </a:solidFill>
              </a:rPr>
              <a:t>of the </a:t>
            </a:r>
            <a:r>
              <a:rPr lang="en-US" dirty="0" err="1" smtClean="0">
                <a:solidFill>
                  <a:srgbClr val="FFFF00"/>
                </a:solidFill>
              </a:rPr>
              <a:t>monocrystalline</a:t>
            </a:r>
            <a:r>
              <a:rPr lang="en-US" dirty="0" smtClean="0">
                <a:solidFill>
                  <a:srgbClr val="FFFF00"/>
                </a:solidFill>
              </a:rPr>
              <a:t> </a:t>
            </a:r>
            <a:r>
              <a:rPr lang="en-US" dirty="0">
                <a:solidFill>
                  <a:srgbClr val="FFFF00"/>
                </a:solidFill>
              </a:rPr>
              <a:t>quartz (</a:t>
            </a:r>
            <a:r>
              <a:rPr lang="en-US" dirty="0" err="1">
                <a:solidFill>
                  <a:srgbClr val="FFFF00"/>
                </a:solidFill>
              </a:rPr>
              <a:t>Qm</a:t>
            </a:r>
            <a:r>
              <a:rPr lang="en-US" dirty="0">
                <a:solidFill>
                  <a:srgbClr val="FFFF00"/>
                </a:solidFill>
              </a:rPr>
              <a:t>) ranges from </a:t>
            </a:r>
            <a:r>
              <a:rPr lang="en-US" dirty="0" smtClean="0">
                <a:solidFill>
                  <a:srgbClr val="FFFF00"/>
                </a:solidFill>
              </a:rPr>
              <a:t>48.3 to 61.4</a:t>
            </a:r>
            <a:r>
              <a:rPr lang="en-US" dirty="0">
                <a:solidFill>
                  <a:srgbClr val="FFFF00"/>
                </a:solidFill>
              </a:rPr>
              <a:t>% and 51.2 to 62.3% in Chalky Nasara </a:t>
            </a:r>
            <a:r>
              <a:rPr lang="en-US" dirty="0" smtClean="0">
                <a:solidFill>
                  <a:srgbClr val="FFFF00"/>
                </a:solidFill>
              </a:rPr>
              <a:t>and Ora sections respectively . In </a:t>
            </a:r>
            <a:r>
              <a:rPr lang="en-US" dirty="0">
                <a:solidFill>
                  <a:srgbClr val="FFFF00"/>
                </a:solidFill>
              </a:rPr>
              <a:t>medium grained sandstones, the </a:t>
            </a:r>
            <a:r>
              <a:rPr lang="en-US" dirty="0" err="1" smtClean="0">
                <a:solidFill>
                  <a:srgbClr val="FFFF00"/>
                </a:solidFill>
              </a:rPr>
              <a:t>monocrystalline</a:t>
            </a:r>
            <a:r>
              <a:rPr lang="en-US" dirty="0" smtClean="0">
                <a:solidFill>
                  <a:srgbClr val="FFFF00"/>
                </a:solidFill>
              </a:rPr>
              <a:t> </a:t>
            </a:r>
            <a:r>
              <a:rPr lang="en-US" dirty="0">
                <a:solidFill>
                  <a:srgbClr val="FFFF00"/>
                </a:solidFill>
              </a:rPr>
              <a:t>quartz </a:t>
            </a:r>
            <a:r>
              <a:rPr lang="en-US" dirty="0" smtClean="0">
                <a:solidFill>
                  <a:srgbClr val="FFFF00"/>
                </a:solidFill>
              </a:rPr>
              <a:t>ranges </a:t>
            </a:r>
            <a:r>
              <a:rPr lang="en-US" dirty="0">
                <a:solidFill>
                  <a:srgbClr val="FFFF00"/>
                </a:solidFill>
              </a:rPr>
              <a:t>in size from ~0.20 mm </a:t>
            </a:r>
            <a:r>
              <a:rPr lang="en-US" dirty="0" smtClean="0">
                <a:solidFill>
                  <a:srgbClr val="FFFF00"/>
                </a:solidFill>
              </a:rPr>
              <a:t>to 0.30 </a:t>
            </a:r>
            <a:r>
              <a:rPr lang="en-US" dirty="0">
                <a:solidFill>
                  <a:srgbClr val="FFFF00"/>
                </a:solidFill>
              </a:rPr>
              <a:t>mm, and show </a:t>
            </a:r>
            <a:r>
              <a:rPr lang="en-US" dirty="0" err="1" smtClean="0">
                <a:solidFill>
                  <a:srgbClr val="FFFF00"/>
                </a:solidFill>
              </a:rPr>
              <a:t>subrounded</a:t>
            </a:r>
            <a:r>
              <a:rPr lang="en-US" dirty="0" smtClean="0">
                <a:solidFill>
                  <a:srgbClr val="FFFF00"/>
                </a:solidFill>
              </a:rPr>
              <a:t> </a:t>
            </a:r>
            <a:r>
              <a:rPr lang="en-US" dirty="0">
                <a:solidFill>
                  <a:srgbClr val="FFFF00"/>
                </a:solidFill>
              </a:rPr>
              <a:t>to rounded shape (Fig. 4a</a:t>
            </a:r>
            <a:r>
              <a:rPr lang="en-US" dirty="0" smtClean="0">
                <a:solidFill>
                  <a:srgbClr val="FFFF00"/>
                </a:solidFill>
              </a:rPr>
              <a:t>). In </a:t>
            </a:r>
            <a:r>
              <a:rPr lang="en-US" dirty="0">
                <a:solidFill>
                  <a:srgbClr val="FFFF00"/>
                </a:solidFill>
              </a:rPr>
              <a:t>fine-grained </a:t>
            </a:r>
            <a:r>
              <a:rPr lang="en-US" dirty="0" smtClean="0">
                <a:solidFill>
                  <a:srgbClr val="FFFF00"/>
                </a:solidFill>
              </a:rPr>
              <a:t>sandstones </a:t>
            </a:r>
            <a:r>
              <a:rPr lang="en-US" dirty="0">
                <a:solidFill>
                  <a:srgbClr val="FFFF00"/>
                </a:solidFill>
              </a:rPr>
              <a:t>it ranges from ~0.10 mm </a:t>
            </a:r>
            <a:r>
              <a:rPr lang="en-US" dirty="0" smtClean="0">
                <a:solidFill>
                  <a:srgbClr val="FFFF00"/>
                </a:solidFill>
              </a:rPr>
              <a:t>to  0.19and </a:t>
            </a:r>
            <a:r>
              <a:rPr lang="en-US" dirty="0">
                <a:solidFill>
                  <a:srgbClr val="FFFF00"/>
                </a:solidFill>
              </a:rPr>
              <a:t>is </a:t>
            </a:r>
            <a:r>
              <a:rPr lang="en-US" dirty="0" err="1" smtClean="0">
                <a:solidFill>
                  <a:srgbClr val="FFFF00"/>
                </a:solidFill>
              </a:rPr>
              <a:t>subrounded</a:t>
            </a:r>
            <a:r>
              <a:rPr lang="en-US" dirty="0" smtClean="0">
                <a:solidFill>
                  <a:srgbClr val="FFFF00"/>
                </a:solidFill>
              </a:rPr>
              <a:t> </a:t>
            </a:r>
            <a:r>
              <a:rPr lang="en-US" dirty="0">
                <a:solidFill>
                  <a:srgbClr val="FFFF00"/>
                </a:solidFill>
              </a:rPr>
              <a:t>in shape. In very fine-grained </a:t>
            </a:r>
            <a:r>
              <a:rPr lang="en-US" dirty="0" smtClean="0">
                <a:solidFill>
                  <a:srgbClr val="FFFF00"/>
                </a:solidFill>
              </a:rPr>
              <a:t>sandstones  it </a:t>
            </a:r>
            <a:r>
              <a:rPr lang="en-US" dirty="0">
                <a:solidFill>
                  <a:srgbClr val="FFFF00"/>
                </a:solidFill>
              </a:rPr>
              <a:t>ranges from 0.05 mm to 0.80 mm and </a:t>
            </a:r>
            <a:r>
              <a:rPr lang="en-US" dirty="0" smtClean="0">
                <a:solidFill>
                  <a:srgbClr val="FFFF00"/>
                </a:solidFill>
              </a:rPr>
              <a:t>are mostly </a:t>
            </a:r>
            <a:r>
              <a:rPr lang="en-US" dirty="0" err="1" smtClean="0">
                <a:solidFill>
                  <a:srgbClr val="FFFF00"/>
                </a:solidFill>
              </a:rPr>
              <a:t>subangular</a:t>
            </a:r>
            <a:r>
              <a:rPr lang="en-US" dirty="0"/>
              <a:t>. </a:t>
            </a:r>
            <a:endParaRPr lang="en-US" dirty="0" smtClean="0"/>
          </a:p>
          <a:p>
            <a:endParaRPr lang="en-US" dirty="0" smtClean="0"/>
          </a:p>
          <a:p>
            <a:r>
              <a:rPr lang="en-US" dirty="0" smtClean="0">
                <a:solidFill>
                  <a:srgbClr val="FFFF00"/>
                </a:solidFill>
              </a:rPr>
              <a:t>-K-feldspar </a:t>
            </a:r>
            <a:r>
              <a:rPr lang="en-US" dirty="0">
                <a:solidFill>
                  <a:srgbClr val="FFFF00"/>
                </a:solidFill>
              </a:rPr>
              <a:t>(orthoclase, microcline and </a:t>
            </a:r>
            <a:r>
              <a:rPr lang="en-US" dirty="0" err="1">
                <a:solidFill>
                  <a:srgbClr val="FFFF00"/>
                </a:solidFill>
              </a:rPr>
              <a:t>microperthite</a:t>
            </a:r>
            <a:r>
              <a:rPr lang="en-US" dirty="0">
                <a:solidFill>
                  <a:srgbClr val="FFFF00"/>
                </a:solidFill>
              </a:rPr>
              <a:t>, Fig. 4c) </a:t>
            </a:r>
            <a:endParaRPr lang="en-US" dirty="0" smtClean="0">
              <a:solidFill>
                <a:srgbClr val="FFFF00"/>
              </a:solidFill>
            </a:endParaRPr>
          </a:p>
          <a:p>
            <a:r>
              <a:rPr lang="en-US" dirty="0" smtClean="0">
                <a:solidFill>
                  <a:srgbClr val="FFFF00"/>
                </a:solidFill>
              </a:rPr>
              <a:t>is </a:t>
            </a:r>
            <a:r>
              <a:rPr lang="en-US" dirty="0">
                <a:solidFill>
                  <a:srgbClr val="FFFF00"/>
                </a:solidFill>
              </a:rPr>
              <a:t>more abundant than </a:t>
            </a:r>
            <a:r>
              <a:rPr lang="en-US" dirty="0" smtClean="0">
                <a:solidFill>
                  <a:srgbClr val="FFFF00"/>
                </a:solidFill>
              </a:rPr>
              <a:t>plagioclase in </a:t>
            </a:r>
            <a:r>
              <a:rPr lang="en-US" dirty="0">
                <a:solidFill>
                  <a:srgbClr val="FFFF00"/>
                </a:solidFill>
              </a:rPr>
              <a:t>both sections of </a:t>
            </a:r>
            <a:r>
              <a:rPr lang="en-US" dirty="0" smtClean="0">
                <a:solidFill>
                  <a:srgbClr val="FFFF00"/>
                </a:solidFill>
              </a:rPr>
              <a:t>the  </a:t>
            </a:r>
            <a:r>
              <a:rPr lang="en-US" dirty="0">
                <a:solidFill>
                  <a:srgbClr val="FFFF00"/>
                </a:solidFill>
              </a:rPr>
              <a:t>Ora </a:t>
            </a:r>
            <a:r>
              <a:rPr lang="en-US" dirty="0" smtClean="0">
                <a:solidFill>
                  <a:srgbClr val="FFFF00"/>
                </a:solidFill>
              </a:rPr>
              <a:t>Formation. The average </a:t>
            </a:r>
            <a:r>
              <a:rPr lang="en-US" dirty="0">
                <a:solidFill>
                  <a:srgbClr val="FFFF00"/>
                </a:solidFill>
              </a:rPr>
              <a:t>grain size </a:t>
            </a:r>
            <a:r>
              <a:rPr lang="en-US" dirty="0" smtClean="0">
                <a:solidFill>
                  <a:srgbClr val="FFFF00"/>
                </a:solidFill>
              </a:rPr>
              <a:t>of feldspars range </a:t>
            </a:r>
            <a:r>
              <a:rPr lang="en-US" dirty="0">
                <a:solidFill>
                  <a:srgbClr val="FFFF00"/>
                </a:solidFill>
              </a:rPr>
              <a:t>between </a:t>
            </a:r>
            <a:r>
              <a:rPr lang="en-US" dirty="0" smtClean="0">
                <a:solidFill>
                  <a:srgbClr val="FFFF00"/>
                </a:solidFill>
              </a:rPr>
              <a:t>0.07 </a:t>
            </a:r>
            <a:r>
              <a:rPr lang="en-US" dirty="0">
                <a:solidFill>
                  <a:srgbClr val="FFFF00"/>
                </a:solidFill>
              </a:rPr>
              <a:t>mm and </a:t>
            </a:r>
            <a:r>
              <a:rPr lang="en-US" dirty="0" smtClean="0">
                <a:solidFill>
                  <a:srgbClr val="FFFF00"/>
                </a:solidFill>
              </a:rPr>
              <a:t>0.17mm. Many </a:t>
            </a:r>
            <a:r>
              <a:rPr lang="en-US" dirty="0">
                <a:solidFill>
                  <a:srgbClr val="FFFF00"/>
                </a:solidFill>
              </a:rPr>
              <a:t>plagioclase grains  </a:t>
            </a:r>
            <a:r>
              <a:rPr lang="en-US" dirty="0" smtClean="0">
                <a:solidFill>
                  <a:srgbClr val="FFFF00"/>
                </a:solidFill>
              </a:rPr>
              <a:t>have </a:t>
            </a:r>
            <a:r>
              <a:rPr lang="en-US" dirty="0">
                <a:solidFill>
                  <a:srgbClr val="FFFF00"/>
                </a:solidFill>
              </a:rPr>
              <a:t>distinctive </a:t>
            </a:r>
            <a:r>
              <a:rPr lang="en-US" dirty="0" err="1">
                <a:solidFill>
                  <a:srgbClr val="FFFF00"/>
                </a:solidFill>
              </a:rPr>
              <a:t>albite</a:t>
            </a:r>
            <a:r>
              <a:rPr lang="en-US" dirty="0">
                <a:solidFill>
                  <a:srgbClr val="FFFF00"/>
                </a:solidFill>
              </a:rPr>
              <a:t> </a:t>
            </a:r>
            <a:r>
              <a:rPr lang="en-US" dirty="0" smtClean="0">
                <a:solidFill>
                  <a:srgbClr val="FFFF00"/>
                </a:solidFill>
              </a:rPr>
              <a:t>twinning (Fig.4d</a:t>
            </a:r>
            <a:r>
              <a:rPr lang="en-US" dirty="0">
                <a:solidFill>
                  <a:srgbClr val="FFFF00"/>
                </a:solidFill>
              </a:rPr>
              <a:t>). </a:t>
            </a:r>
            <a:endParaRPr lang="en-US" dirty="0" smtClean="0">
              <a:solidFill>
                <a:srgbClr val="FFFF00"/>
              </a:solidFill>
            </a:endParaRPr>
          </a:p>
          <a:p>
            <a:endParaRPr lang="en-US" dirty="0" smtClean="0">
              <a:solidFill>
                <a:srgbClr val="FFFF00"/>
              </a:solidFill>
            </a:endParaRPr>
          </a:p>
          <a:p>
            <a:r>
              <a:rPr lang="en-US" dirty="0" smtClean="0">
                <a:solidFill>
                  <a:srgbClr val="FFFF00"/>
                </a:solidFill>
              </a:rPr>
              <a:t>-Based </a:t>
            </a:r>
            <a:r>
              <a:rPr lang="en-US" dirty="0">
                <a:solidFill>
                  <a:srgbClr val="FFFF00"/>
                </a:solidFill>
              </a:rPr>
              <a:t>on the Folk et al. (1970) scheme, </a:t>
            </a:r>
            <a:r>
              <a:rPr lang="en-US" dirty="0" smtClean="0">
                <a:solidFill>
                  <a:srgbClr val="FFFF00"/>
                </a:solidFill>
              </a:rPr>
              <a:t>Ora </a:t>
            </a:r>
            <a:r>
              <a:rPr lang="en-US" dirty="0">
                <a:solidFill>
                  <a:srgbClr val="FFFF00"/>
                </a:solidFill>
              </a:rPr>
              <a:t>sandstones are classified into mature </a:t>
            </a:r>
            <a:r>
              <a:rPr lang="en-US" dirty="0" err="1">
                <a:solidFill>
                  <a:srgbClr val="FFFF00"/>
                </a:solidFill>
              </a:rPr>
              <a:t>quartzarenite</a:t>
            </a:r>
            <a:r>
              <a:rPr lang="en-US" dirty="0">
                <a:solidFill>
                  <a:srgbClr val="FFFF00"/>
                </a:solidFill>
              </a:rPr>
              <a:t>, </a:t>
            </a:r>
            <a:r>
              <a:rPr lang="en-US" dirty="0" err="1">
                <a:solidFill>
                  <a:srgbClr val="FFFF00"/>
                </a:solidFill>
              </a:rPr>
              <a:t>subarkose</a:t>
            </a:r>
            <a:r>
              <a:rPr lang="en-US" dirty="0">
                <a:solidFill>
                  <a:srgbClr val="FFFF00"/>
                </a:solidFill>
              </a:rPr>
              <a:t> and immature </a:t>
            </a:r>
            <a:r>
              <a:rPr lang="en-US" dirty="0" err="1">
                <a:solidFill>
                  <a:srgbClr val="FFFF00"/>
                </a:solidFill>
              </a:rPr>
              <a:t>sublitharenite</a:t>
            </a:r>
            <a:r>
              <a:rPr lang="en-US" dirty="0">
                <a:solidFill>
                  <a:srgbClr val="FFFF00"/>
                </a:solidFill>
              </a:rPr>
              <a:t> (Fig. 5a). The Q-F-L diagram of Dickinson et al. (1983) indicated that the Ora Sandstones fall mainly in the field of “</a:t>
            </a:r>
            <a:r>
              <a:rPr lang="en-US" dirty="0" err="1">
                <a:solidFill>
                  <a:srgbClr val="FFFF00"/>
                </a:solidFill>
              </a:rPr>
              <a:t>Craton</a:t>
            </a:r>
            <a:r>
              <a:rPr lang="en-US" dirty="0">
                <a:solidFill>
                  <a:srgbClr val="FFFF00"/>
                </a:solidFill>
              </a:rPr>
              <a:t> Interior”, while few samples plot in the field of “Recycled </a:t>
            </a:r>
            <a:r>
              <a:rPr lang="en-US" dirty="0" err="1">
                <a:solidFill>
                  <a:srgbClr val="FFFF00"/>
                </a:solidFill>
              </a:rPr>
              <a:t>Orogen</a:t>
            </a:r>
            <a:r>
              <a:rPr lang="en-US" dirty="0">
                <a:solidFill>
                  <a:srgbClr val="FFFF00"/>
                </a:solidFill>
              </a:rPr>
              <a:t>” (</a:t>
            </a:r>
            <a:r>
              <a:rPr lang="en-US" dirty="0" smtClean="0">
                <a:solidFill>
                  <a:srgbClr val="FFFF00"/>
                </a:solidFill>
              </a:rPr>
              <a:t>Fig</a:t>
            </a:r>
            <a:r>
              <a:rPr lang="en-US" dirty="0">
                <a:solidFill>
                  <a:srgbClr val="FFFF00"/>
                </a:solidFill>
              </a:rPr>
              <a:t>. 5b). This indicates that these sandstones were derived from the stable parts of the </a:t>
            </a:r>
            <a:r>
              <a:rPr lang="en-US" dirty="0" err="1">
                <a:solidFill>
                  <a:srgbClr val="FFFF00"/>
                </a:solidFill>
              </a:rPr>
              <a:t>craton</a:t>
            </a:r>
            <a:r>
              <a:rPr lang="en-US" dirty="0">
                <a:solidFill>
                  <a:srgbClr val="FFFF00"/>
                </a:solidFill>
              </a:rPr>
              <a:t>, with possible minor contribution from recycled </a:t>
            </a:r>
            <a:r>
              <a:rPr lang="en-US" dirty="0" err="1">
                <a:solidFill>
                  <a:srgbClr val="FFFF00"/>
                </a:solidFill>
              </a:rPr>
              <a:t>orogen</a:t>
            </a:r>
            <a:r>
              <a:rPr lang="en-US" dirty="0">
                <a:solidFill>
                  <a:srgbClr val="FFFF00"/>
                </a:solidFill>
              </a:rPr>
              <a:t> (Dickinson et al., 1983). </a:t>
            </a:r>
            <a:endParaRPr lang="en-US" u="sng" dirty="0">
              <a:solidFill>
                <a:srgbClr val="FFFF00"/>
              </a:solidFill>
            </a:endParaRPr>
          </a:p>
        </p:txBody>
      </p:sp>
      <p:pic>
        <p:nvPicPr>
          <p:cNvPr id="7" name="Picture 6" descr="D:\Personality\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47" y="65480"/>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3422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677" y="5085184"/>
            <a:ext cx="8496944" cy="1600438"/>
          </a:xfrm>
          <a:prstGeom prst="rect">
            <a:avLst/>
          </a:prstGeom>
          <a:noFill/>
        </p:spPr>
        <p:txBody>
          <a:bodyPr wrap="square" rtlCol="0">
            <a:spAutoFit/>
          </a:bodyPr>
          <a:lstStyle/>
          <a:p>
            <a:r>
              <a:rPr lang="en-US" sz="1400" dirty="0"/>
              <a:t>Figure </a:t>
            </a:r>
            <a:r>
              <a:rPr lang="en-US" sz="1400" dirty="0" smtClean="0"/>
              <a:t>4: </a:t>
            </a:r>
            <a:r>
              <a:rPr lang="en-US" sz="1400" dirty="0"/>
              <a:t>Photomicrographs of framework grains of Ora sandstones under cross-polarized light (XPL). (a) packed </a:t>
            </a:r>
            <a:r>
              <a:rPr lang="en-US" sz="1400" dirty="0" err="1"/>
              <a:t>subrounded</a:t>
            </a:r>
            <a:r>
              <a:rPr lang="en-US" sz="1400" dirty="0"/>
              <a:t> nature of moderately sorted sandstone, with slightly </a:t>
            </a:r>
            <a:r>
              <a:rPr lang="en-US" sz="1400" dirty="0" err="1"/>
              <a:t>undulose</a:t>
            </a:r>
            <a:r>
              <a:rPr lang="en-US" sz="1400" dirty="0"/>
              <a:t> extinction (U); tidal flat environment (Chalky Nasara section, sample 25); (b) long contact (black arrow) and suture contact (red arrow) between </a:t>
            </a:r>
            <a:r>
              <a:rPr lang="en-US" sz="1400" dirty="0" err="1"/>
              <a:t>monocrystalline</a:t>
            </a:r>
            <a:r>
              <a:rPr lang="en-US" sz="1400" dirty="0"/>
              <a:t> quartz grains showing slight </a:t>
            </a:r>
            <a:r>
              <a:rPr lang="en-US" sz="1400" dirty="0" err="1"/>
              <a:t>undulose</a:t>
            </a:r>
            <a:r>
              <a:rPr lang="en-US" sz="1400" dirty="0"/>
              <a:t> extinction (U) (Chalky Nasara section, sample 20); (c) microcline with well-developed grid twinning (red arrow), surrounded by chlorite (</a:t>
            </a:r>
            <a:r>
              <a:rPr lang="en-US" sz="1400" dirty="0" err="1"/>
              <a:t>albitized</a:t>
            </a:r>
            <a:r>
              <a:rPr lang="en-US" sz="1400" dirty="0"/>
              <a:t> K-feldspar (K), Ora section, sample 9); (d) </a:t>
            </a:r>
            <a:r>
              <a:rPr lang="en-US" sz="1400" dirty="0" err="1"/>
              <a:t>albitized</a:t>
            </a:r>
            <a:r>
              <a:rPr lang="en-US" sz="1400" dirty="0"/>
              <a:t> polysynthetic plagioclase grain (</a:t>
            </a:r>
            <a:r>
              <a:rPr lang="en-US" sz="1400" dirty="0" err="1"/>
              <a:t>Pg</a:t>
            </a:r>
            <a:r>
              <a:rPr lang="en-US" sz="1400" dirty="0"/>
              <a:t>) showing well developed overgrowths (red arrow) (Chalky Nasara section, sample 5</a:t>
            </a:r>
            <a:r>
              <a:rPr lang="en-US" sz="1400" dirty="0" smtClean="0"/>
              <a:t>).</a:t>
            </a:r>
            <a:endParaRPr lang="en-US" sz="1400" dirty="0"/>
          </a:p>
        </p:txBody>
      </p:sp>
      <p:pic>
        <p:nvPicPr>
          <p:cNvPr id="36" name="Picture 2" descr="C:\Users\Nawand\Desktop\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71" y="305360"/>
            <a:ext cx="6460921" cy="47718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D:\Personality\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503" y="106424"/>
            <a:ext cx="877866" cy="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978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1425</TotalTime>
  <Words>2948</Words>
  <Application>Microsoft Office PowerPoint</Application>
  <PresentationFormat>On-screen Show (4:3)</PresentationFormat>
  <Paragraphs>156</Paragraphs>
  <Slides>23</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Naim Al Hussaini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Nawand</dc:creator>
  <cp:lastModifiedBy>DR.Ahmed Saker 2O14</cp:lastModifiedBy>
  <cp:revision>93</cp:revision>
  <dcterms:created xsi:type="dcterms:W3CDTF">2015-09-04T14:47:40Z</dcterms:created>
  <dcterms:modified xsi:type="dcterms:W3CDTF">2016-04-21T11:33:10Z</dcterms:modified>
</cp:coreProperties>
</file>