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6" r:id="rId2"/>
    <p:sldId id="257" r:id="rId3"/>
    <p:sldId id="258" r:id="rId4"/>
    <p:sldId id="267" r:id="rId5"/>
    <p:sldId id="260" r:id="rId6"/>
    <p:sldId id="262" r:id="rId7"/>
    <p:sldId id="263" r:id="rId8"/>
    <p:sldId id="281" r:id="rId9"/>
    <p:sldId id="268" r:id="rId10"/>
    <p:sldId id="259" r:id="rId11"/>
    <p:sldId id="261" r:id="rId12"/>
    <p:sldId id="269" r:id="rId13"/>
    <p:sldId id="264" r:id="rId14"/>
    <p:sldId id="265" r:id="rId15"/>
    <p:sldId id="266" r:id="rId16"/>
    <p:sldId id="270" r:id="rId17"/>
    <p:sldId id="271" r:id="rId18"/>
    <p:sldId id="272" r:id="rId19"/>
    <p:sldId id="273" r:id="rId20"/>
    <p:sldId id="274" r:id="rId21"/>
    <p:sldId id="275" r:id="rId22"/>
    <p:sldId id="276" r:id="rId23"/>
    <p:sldId id="280" r:id="rId24"/>
    <p:sldId id="277" r:id="rId25"/>
    <p:sldId id="278" r:id="rId26"/>
    <p:sldId id="279" r:id="rId27"/>
    <p:sldId id="282" r:id="rId28"/>
    <p:sldId id="283" r:id="rId29"/>
    <p:sldId id="289" r:id="rId30"/>
    <p:sldId id="290" r:id="rId31"/>
    <p:sldId id="285" r:id="rId32"/>
    <p:sldId id="286" r:id="rId33"/>
    <p:sldId id="287" r:id="rId34"/>
    <p:sldId id="301" r:id="rId35"/>
    <p:sldId id="297" r:id="rId36"/>
    <p:sldId id="298" r:id="rId37"/>
    <p:sldId id="300" r:id="rId38"/>
    <p:sldId id="299"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4" autoAdjust="0"/>
    <p:restoredTop sz="94607" autoAdjust="0"/>
  </p:normalViewPr>
  <p:slideViewPr>
    <p:cSldViewPr>
      <p:cViewPr>
        <p:scale>
          <a:sx n="65" d="100"/>
          <a:sy n="65" d="100"/>
        </p:scale>
        <p:origin x="-89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D:\Mostafa\Amira%20verification\Verification\DRIVER%20G7A.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Mostafa\Amira%20verification\Verification\MOON%20M1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Mostafa\Amira%20verification\Verification\Tapered%20PGs%20with%20flat%20webs.xlsx"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G:\Mostafa\Corrugated%20steel%20webs%20-%20Tapered%20girders\Mesh%20analysis%20-%20Copy.xls" TargetMode="External"/><Relationship Id="rId1" Type="http://schemas.openxmlformats.org/officeDocument/2006/relationships/image" Target="../media/image71.jpeg"/></Relationships>
</file>

<file path=ppt/charts/_rels/chart5.xml.rels><?xml version="1.0" encoding="UTF-8" standalone="yes"?>
<Relationships xmlns="http://schemas.openxmlformats.org/package/2006/relationships"><Relationship Id="rId2" Type="http://schemas.openxmlformats.org/officeDocument/2006/relationships/oleObject" Target="file:///G:\Mostafa\Corrugated%20steel%20webs%20-%20Tapered%20girders\Mesh%20analysis%20-%20Copy.xls" TargetMode="External"/><Relationship Id="rId1" Type="http://schemas.openxmlformats.org/officeDocument/2006/relationships/image" Target="../media/image71.jpeg"/></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ar-EG"/>
  <c:chart>
    <c:plotArea>
      <c:layout>
        <c:manualLayout>
          <c:layoutTarget val="inner"/>
          <c:xMode val="edge"/>
          <c:yMode val="edge"/>
          <c:x val="0.15529884308785893"/>
          <c:y val="2.8252405949256341E-2"/>
          <c:w val="0.78644679257060612"/>
          <c:h val="0.8014891367745699"/>
        </c:manualLayout>
      </c:layout>
      <c:scatterChart>
        <c:scatterStyle val="smoothMarker"/>
        <c:ser>
          <c:idx val="2"/>
          <c:order val="1"/>
          <c:tx>
            <c:v>Exp</c:v>
          </c:tx>
          <c:xVal>
            <c:numRef>
              <c:f>[3]Sheet1!$E$7:$E$24</c:f>
              <c:numCache>
                <c:formatCode>General</c:formatCode>
                <c:ptCount val="18"/>
                <c:pt idx="0">
                  <c:v>0</c:v>
                </c:pt>
                <c:pt idx="1">
                  <c:v>5</c:v>
                </c:pt>
                <c:pt idx="2">
                  <c:v>10</c:v>
                </c:pt>
                <c:pt idx="3">
                  <c:v>15</c:v>
                </c:pt>
                <c:pt idx="4">
                  <c:v>20</c:v>
                </c:pt>
                <c:pt idx="5">
                  <c:v>25</c:v>
                </c:pt>
                <c:pt idx="6">
                  <c:v>30</c:v>
                </c:pt>
                <c:pt idx="7">
                  <c:v>35</c:v>
                </c:pt>
                <c:pt idx="8">
                  <c:v>39.65</c:v>
                </c:pt>
                <c:pt idx="9">
                  <c:v>40</c:v>
                </c:pt>
                <c:pt idx="10">
                  <c:v>45</c:v>
                </c:pt>
                <c:pt idx="11">
                  <c:v>50</c:v>
                </c:pt>
                <c:pt idx="12">
                  <c:v>55</c:v>
                </c:pt>
                <c:pt idx="13">
                  <c:v>60</c:v>
                </c:pt>
                <c:pt idx="14">
                  <c:v>65</c:v>
                </c:pt>
                <c:pt idx="15">
                  <c:v>70</c:v>
                </c:pt>
                <c:pt idx="16">
                  <c:v>75</c:v>
                </c:pt>
                <c:pt idx="17">
                  <c:v>80</c:v>
                </c:pt>
              </c:numCache>
            </c:numRef>
          </c:xVal>
          <c:yVal>
            <c:numRef>
              <c:f>[3]Sheet1!$D$7:$D$24</c:f>
              <c:numCache>
                <c:formatCode>General</c:formatCode>
                <c:ptCount val="18"/>
                <c:pt idx="0">
                  <c:v>0</c:v>
                </c:pt>
                <c:pt idx="1">
                  <c:v>0.13</c:v>
                </c:pt>
                <c:pt idx="2">
                  <c:v>0.27</c:v>
                </c:pt>
                <c:pt idx="3">
                  <c:v>0.41000000000000031</c:v>
                </c:pt>
                <c:pt idx="4">
                  <c:v>0.55000000000000004</c:v>
                </c:pt>
                <c:pt idx="5">
                  <c:v>0.65000000000000235</c:v>
                </c:pt>
                <c:pt idx="6">
                  <c:v>0.76000000000000223</c:v>
                </c:pt>
                <c:pt idx="7">
                  <c:v>0.85000000000000064</c:v>
                </c:pt>
                <c:pt idx="8">
                  <c:v>0.91</c:v>
                </c:pt>
                <c:pt idx="9">
                  <c:v>0.89000000000000179</c:v>
                </c:pt>
                <c:pt idx="10">
                  <c:v>0.52</c:v>
                </c:pt>
                <c:pt idx="11">
                  <c:v>0.5</c:v>
                </c:pt>
                <c:pt idx="12">
                  <c:v>0.47000000000000008</c:v>
                </c:pt>
                <c:pt idx="13">
                  <c:v>0.49000000000000032</c:v>
                </c:pt>
                <c:pt idx="14">
                  <c:v>0.39000000000000112</c:v>
                </c:pt>
                <c:pt idx="15">
                  <c:v>0.44000000000000078</c:v>
                </c:pt>
                <c:pt idx="16">
                  <c:v>0.45</c:v>
                </c:pt>
                <c:pt idx="17">
                  <c:v>0.45</c:v>
                </c:pt>
              </c:numCache>
            </c:numRef>
          </c:yVal>
          <c:smooth val="1"/>
        </c:ser>
        <c:ser>
          <c:idx val="0"/>
          <c:order val="0"/>
          <c:tx>
            <c:v>FE</c:v>
          </c:tx>
          <c:xVal>
            <c:numRef>
              <c:f>DRIVER!$J$17:$J$130</c:f>
              <c:numCache>
                <c:formatCode>General</c:formatCode>
                <c:ptCount val="114"/>
                <c:pt idx="0">
                  <c:v>0</c:v>
                </c:pt>
                <c:pt idx="1">
                  <c:v>7.8000000000000309E-3</c:v>
                </c:pt>
                <c:pt idx="2">
                  <c:v>1.5599999999999999E-2</c:v>
                </c:pt>
                <c:pt idx="3">
                  <c:v>2.7300000000000071E-2</c:v>
                </c:pt>
                <c:pt idx="4">
                  <c:v>4.4900000000000134E-2</c:v>
                </c:pt>
                <c:pt idx="5">
                  <c:v>7.1199999999999999E-2</c:v>
                </c:pt>
                <c:pt idx="6">
                  <c:v>0.1110000000000002</c:v>
                </c:pt>
                <c:pt idx="7">
                  <c:v>0.17</c:v>
                </c:pt>
                <c:pt idx="8">
                  <c:v>0.25900000000000001</c:v>
                </c:pt>
                <c:pt idx="9">
                  <c:v>0.39200000000000135</c:v>
                </c:pt>
                <c:pt idx="10">
                  <c:v>0.59200000000000064</c:v>
                </c:pt>
                <c:pt idx="11">
                  <c:v>0.89200000000000179</c:v>
                </c:pt>
                <c:pt idx="12">
                  <c:v>1.3423400000000001</c:v>
                </c:pt>
                <c:pt idx="13">
                  <c:v>2.0174399999999997</c:v>
                </c:pt>
                <c:pt idx="14">
                  <c:v>3.0301100000000001</c:v>
                </c:pt>
                <c:pt idx="15">
                  <c:v>4.5491900000000003</c:v>
                </c:pt>
                <c:pt idx="16">
                  <c:v>6.8279499999999826</c:v>
                </c:pt>
                <c:pt idx="17">
                  <c:v>10.2464</c:v>
                </c:pt>
                <c:pt idx="18">
                  <c:v>15.3749</c:v>
                </c:pt>
                <c:pt idx="19">
                  <c:v>23.069099999999924</c:v>
                </c:pt>
                <c:pt idx="20">
                  <c:v>27.398700000000002</c:v>
                </c:pt>
                <c:pt idx="21">
                  <c:v>29.837100000000031</c:v>
                </c:pt>
                <c:pt idx="22">
                  <c:v>31.212900000000001</c:v>
                </c:pt>
                <c:pt idx="23">
                  <c:v>31.16829999999992</c:v>
                </c:pt>
                <c:pt idx="24">
                  <c:v>30.651000000000035</c:v>
                </c:pt>
                <c:pt idx="25">
                  <c:v>30.1524</c:v>
                </c:pt>
                <c:pt idx="26">
                  <c:v>29.74229999999989</c:v>
                </c:pt>
                <c:pt idx="27">
                  <c:v>29.386500000000002</c:v>
                </c:pt>
                <c:pt idx="28">
                  <c:v>29.120899999999999</c:v>
                </c:pt>
                <c:pt idx="29">
                  <c:v>29.067499999999928</c:v>
                </c:pt>
                <c:pt idx="30">
                  <c:v>29.0228</c:v>
                </c:pt>
                <c:pt idx="31">
                  <c:v>28.9514</c:v>
                </c:pt>
                <c:pt idx="32">
                  <c:v>28.823899999999988</c:v>
                </c:pt>
                <c:pt idx="33">
                  <c:v>28.684999999999999</c:v>
                </c:pt>
                <c:pt idx="34">
                  <c:v>28.597100000000001</c:v>
                </c:pt>
                <c:pt idx="35">
                  <c:v>28.706199999999928</c:v>
                </c:pt>
                <c:pt idx="36">
                  <c:v>28.928999999999917</c:v>
                </c:pt>
                <c:pt idx="37">
                  <c:v>29.291</c:v>
                </c:pt>
                <c:pt idx="38">
                  <c:v>29.606900000000035</c:v>
                </c:pt>
                <c:pt idx="39">
                  <c:v>29.811699999999988</c:v>
                </c:pt>
                <c:pt idx="40">
                  <c:v>29.962699999999863</c:v>
                </c:pt>
                <c:pt idx="41">
                  <c:v>30.264399999999917</c:v>
                </c:pt>
                <c:pt idx="42">
                  <c:v>30.691500000000001</c:v>
                </c:pt>
                <c:pt idx="43">
                  <c:v>31.19</c:v>
                </c:pt>
                <c:pt idx="44">
                  <c:v>31.7197</c:v>
                </c:pt>
                <c:pt idx="45">
                  <c:v>32.543300000000002</c:v>
                </c:pt>
                <c:pt idx="46">
                  <c:v>33.368600000000001</c:v>
                </c:pt>
                <c:pt idx="47">
                  <c:v>33.734900000000003</c:v>
                </c:pt>
                <c:pt idx="48">
                  <c:v>33.5792</c:v>
                </c:pt>
                <c:pt idx="49">
                  <c:v>33.407400000000003</c:v>
                </c:pt>
                <c:pt idx="50">
                  <c:v>33.132100000000143</c:v>
                </c:pt>
                <c:pt idx="51">
                  <c:v>32.692300000000174</c:v>
                </c:pt>
                <c:pt idx="52">
                  <c:v>32.438400000000001</c:v>
                </c:pt>
                <c:pt idx="53">
                  <c:v>32.051400000000001</c:v>
                </c:pt>
                <c:pt idx="54">
                  <c:v>31.844899999999999</c:v>
                </c:pt>
                <c:pt idx="55">
                  <c:v>31.562899999999935</c:v>
                </c:pt>
                <c:pt idx="56">
                  <c:v>31.450900000000001</c:v>
                </c:pt>
                <c:pt idx="57">
                  <c:v>31.462299999999871</c:v>
                </c:pt>
                <c:pt idx="58">
                  <c:v>31.787599999999916</c:v>
                </c:pt>
                <c:pt idx="59">
                  <c:v>32.428000000000011</c:v>
                </c:pt>
                <c:pt idx="60">
                  <c:v>33.459099999999999</c:v>
                </c:pt>
                <c:pt idx="61">
                  <c:v>35.045400000000001</c:v>
                </c:pt>
                <c:pt idx="62">
                  <c:v>35.942900000000002</c:v>
                </c:pt>
                <c:pt idx="63">
                  <c:v>37.28</c:v>
                </c:pt>
                <c:pt idx="64">
                  <c:v>39.288000000000011</c:v>
                </c:pt>
                <c:pt idx="65">
                  <c:v>41.339100000000002</c:v>
                </c:pt>
                <c:pt idx="66">
                  <c:v>41.856099999999998</c:v>
                </c:pt>
                <c:pt idx="67">
                  <c:v>42.374699999999997</c:v>
                </c:pt>
                <c:pt idx="68">
                  <c:v>43.153100000000002</c:v>
                </c:pt>
                <c:pt idx="69">
                  <c:v>43.539700000000003</c:v>
                </c:pt>
                <c:pt idx="70">
                  <c:v>43.790200000000013</c:v>
                </c:pt>
                <c:pt idx="71">
                  <c:v>43.748600000000003</c:v>
                </c:pt>
                <c:pt idx="72">
                  <c:v>43.707000000000001</c:v>
                </c:pt>
                <c:pt idx="73">
                  <c:v>43.664000000000001</c:v>
                </c:pt>
                <c:pt idx="74">
                  <c:v>43.621400000000001</c:v>
                </c:pt>
                <c:pt idx="75">
                  <c:v>43.556600000000003</c:v>
                </c:pt>
                <c:pt idx="76">
                  <c:v>43.464100000000002</c:v>
                </c:pt>
                <c:pt idx="77">
                  <c:v>43.526900000000012</c:v>
                </c:pt>
                <c:pt idx="78">
                  <c:v>43.868600000000001</c:v>
                </c:pt>
                <c:pt idx="79">
                  <c:v>44.255100000000013</c:v>
                </c:pt>
                <c:pt idx="80">
                  <c:v>44.848400000000005</c:v>
                </c:pt>
                <c:pt idx="81">
                  <c:v>45.741500000000002</c:v>
                </c:pt>
                <c:pt idx="82">
                  <c:v>47.069200000000002</c:v>
                </c:pt>
                <c:pt idx="83">
                  <c:v>48.9771</c:v>
                </c:pt>
                <c:pt idx="84">
                  <c:v>50.803200000000004</c:v>
                </c:pt>
                <c:pt idx="85">
                  <c:v>52.549900000000001</c:v>
                </c:pt>
                <c:pt idx="86">
                  <c:v>54.220500000000143</c:v>
                </c:pt>
                <c:pt idx="87">
                  <c:v>55.803100000000001</c:v>
                </c:pt>
                <c:pt idx="88">
                  <c:v>57.292700000000188</c:v>
                </c:pt>
                <c:pt idx="89">
                  <c:v>58.709900000000012</c:v>
                </c:pt>
                <c:pt idx="90">
                  <c:v>60.147200000000005</c:v>
                </c:pt>
                <c:pt idx="91">
                  <c:v>61.749700000000011</c:v>
                </c:pt>
                <c:pt idx="92">
                  <c:v>63.48</c:v>
                </c:pt>
                <c:pt idx="93">
                  <c:v>65.244400000000027</c:v>
                </c:pt>
                <c:pt idx="94">
                  <c:v>67.867099999999994</c:v>
                </c:pt>
                <c:pt idx="95">
                  <c:v>68.509699999999995</c:v>
                </c:pt>
                <c:pt idx="96">
                  <c:v>69.100499999999982</c:v>
                </c:pt>
              </c:numCache>
            </c:numRef>
          </c:xVal>
          <c:yVal>
            <c:numRef>
              <c:f>DRIVER!$K$17:$K$130</c:f>
              <c:numCache>
                <c:formatCode>General</c:formatCode>
                <c:ptCount val="114"/>
                <c:pt idx="0">
                  <c:v>0</c:v>
                </c:pt>
                <c:pt idx="1">
                  <c:v>2.1836375483101568E-4</c:v>
                </c:pt>
                <c:pt idx="2">
                  <c:v>4.3672314238692931E-4</c:v>
                </c:pt>
                <c:pt idx="3">
                  <c:v>7.642644073583548E-4</c:v>
                </c:pt>
                <c:pt idx="4">
                  <c:v>1.2555741211779361E-3</c:v>
                </c:pt>
                <c:pt idx="5">
                  <c:v>1.9925386919073208E-3</c:v>
                </c:pt>
                <c:pt idx="6">
                  <c:v>3.0979920989140418E-3</c:v>
                </c:pt>
                <c:pt idx="7">
                  <c:v>4.7561372712233317E-3</c:v>
                </c:pt>
                <c:pt idx="8">
                  <c:v>7.2433659478750179E-3</c:v>
                </c:pt>
                <c:pt idx="9">
                  <c:v>1.0974154371913855E-2</c:v>
                </c:pt>
                <c:pt idx="10">
                  <c:v>1.6570249662470171E-2</c:v>
                </c:pt>
                <c:pt idx="11">
                  <c:v>2.4964217907300686E-2</c:v>
                </c:pt>
                <c:pt idx="12">
                  <c:v>3.7554635283347251E-2</c:v>
                </c:pt>
                <c:pt idx="13">
                  <c:v>5.6439387892397816E-2</c:v>
                </c:pt>
                <c:pt idx="14">
                  <c:v>8.4764223986548121E-2</c:v>
                </c:pt>
                <c:pt idx="15">
                  <c:v>0.12724601903390179</c:v>
                </c:pt>
                <c:pt idx="16">
                  <c:v>0.19095604650715381</c:v>
                </c:pt>
                <c:pt idx="17">
                  <c:v>0.28605651882862648</c:v>
                </c:pt>
                <c:pt idx="18">
                  <c:v>0.43017659701709643</c:v>
                </c:pt>
                <c:pt idx="19">
                  <c:v>0.64417307675148971</c:v>
                </c:pt>
                <c:pt idx="20">
                  <c:v>0.76427314190854401</c:v>
                </c:pt>
                <c:pt idx="21">
                  <c:v>0.83196590590615749</c:v>
                </c:pt>
                <c:pt idx="22">
                  <c:v>0.86908774422743007</c:v>
                </c:pt>
                <c:pt idx="23">
                  <c:v>0.84943500629263879</c:v>
                </c:pt>
                <c:pt idx="24">
                  <c:v>0.82104771816460764</c:v>
                </c:pt>
                <c:pt idx="25">
                  <c:v>0.79266043003657805</c:v>
                </c:pt>
                <c:pt idx="26">
                  <c:v>0.76427314190854401</c:v>
                </c:pt>
                <c:pt idx="27">
                  <c:v>0.73588585378051563</c:v>
                </c:pt>
                <c:pt idx="28">
                  <c:v>0.70531492810417062</c:v>
                </c:pt>
                <c:pt idx="29">
                  <c:v>0.6987640154592426</c:v>
                </c:pt>
                <c:pt idx="30">
                  <c:v>0.69439674036261967</c:v>
                </c:pt>
                <c:pt idx="31">
                  <c:v>0.68566219016938135</c:v>
                </c:pt>
                <c:pt idx="32">
                  <c:v>0.67256036487951854</c:v>
                </c:pt>
                <c:pt idx="33">
                  <c:v>0.66164217713796802</c:v>
                </c:pt>
                <c:pt idx="34">
                  <c:v>0.64854035184810765</c:v>
                </c:pt>
                <c:pt idx="35">
                  <c:v>0.63980580165487133</c:v>
                </c:pt>
                <c:pt idx="36">
                  <c:v>0.63325488900993643</c:v>
                </c:pt>
                <c:pt idx="37">
                  <c:v>0.62233670126838569</c:v>
                </c:pt>
                <c:pt idx="38">
                  <c:v>0.60923487597852699</c:v>
                </c:pt>
                <c:pt idx="39">
                  <c:v>0.58958213804373327</c:v>
                </c:pt>
                <c:pt idx="40">
                  <c:v>0.57429667520556305</c:v>
                </c:pt>
                <c:pt idx="41">
                  <c:v>0.56556212501231806</c:v>
                </c:pt>
                <c:pt idx="42">
                  <c:v>0.55901121236739471</c:v>
                </c:pt>
                <c:pt idx="43">
                  <c:v>0.55682757481908263</c:v>
                </c:pt>
                <c:pt idx="44">
                  <c:v>0.5524602997224588</c:v>
                </c:pt>
                <c:pt idx="45">
                  <c:v>0.54809302462584164</c:v>
                </c:pt>
                <c:pt idx="46">
                  <c:v>0.54154211198090862</c:v>
                </c:pt>
                <c:pt idx="47">
                  <c:v>0.5218893740461199</c:v>
                </c:pt>
                <c:pt idx="48">
                  <c:v>0.51533846140118966</c:v>
                </c:pt>
                <c:pt idx="49">
                  <c:v>0.50878754875625487</c:v>
                </c:pt>
                <c:pt idx="50">
                  <c:v>0.49786936101471091</c:v>
                </c:pt>
                <c:pt idx="51">
                  <c:v>0.4825838981765378</c:v>
                </c:pt>
                <c:pt idx="52">
                  <c:v>0.47603298553160839</c:v>
                </c:pt>
                <c:pt idx="53">
                  <c:v>0.46293116024174658</c:v>
                </c:pt>
                <c:pt idx="54">
                  <c:v>0.45638024759681717</c:v>
                </c:pt>
                <c:pt idx="55">
                  <c:v>0.44546205985526716</c:v>
                </c:pt>
                <c:pt idx="56">
                  <c:v>0.44109478475864716</c:v>
                </c:pt>
                <c:pt idx="57">
                  <c:v>0.43454387211371531</c:v>
                </c:pt>
                <c:pt idx="58">
                  <c:v>0.43891114721033531</c:v>
                </c:pt>
                <c:pt idx="59">
                  <c:v>0.44546205985526716</c:v>
                </c:pt>
                <c:pt idx="60">
                  <c:v>0.45856388514512642</c:v>
                </c:pt>
                <c:pt idx="61">
                  <c:v>0.47603298553160839</c:v>
                </c:pt>
                <c:pt idx="62">
                  <c:v>0.48476753572484954</c:v>
                </c:pt>
                <c:pt idx="63">
                  <c:v>0.49350208591808975</c:v>
                </c:pt>
                <c:pt idx="64">
                  <c:v>0.49786936101471091</c:v>
                </c:pt>
                <c:pt idx="65">
                  <c:v>0.49786936101471091</c:v>
                </c:pt>
                <c:pt idx="66">
                  <c:v>0.49786936101471091</c:v>
                </c:pt>
                <c:pt idx="67">
                  <c:v>0.49786936101471091</c:v>
                </c:pt>
                <c:pt idx="68">
                  <c:v>0.49568572346639855</c:v>
                </c:pt>
                <c:pt idx="69">
                  <c:v>0.4913184483697805</c:v>
                </c:pt>
                <c:pt idx="70">
                  <c:v>0.48695117327315901</c:v>
                </c:pt>
                <c:pt idx="71">
                  <c:v>0.47384934798329731</c:v>
                </c:pt>
                <c:pt idx="72">
                  <c:v>0.47166571043498712</c:v>
                </c:pt>
                <c:pt idx="73">
                  <c:v>0.46948207288667876</c:v>
                </c:pt>
                <c:pt idx="74">
                  <c:v>0.46729843533836685</c:v>
                </c:pt>
                <c:pt idx="75">
                  <c:v>0.46293116024174658</c:v>
                </c:pt>
                <c:pt idx="76">
                  <c:v>0.45638024759681717</c:v>
                </c:pt>
                <c:pt idx="77">
                  <c:v>0.44982933495188715</c:v>
                </c:pt>
                <c:pt idx="78">
                  <c:v>0.45201297250019606</c:v>
                </c:pt>
                <c:pt idx="79">
                  <c:v>0.45638024759681717</c:v>
                </c:pt>
                <c:pt idx="80">
                  <c:v>0.46074752269343539</c:v>
                </c:pt>
                <c:pt idx="81">
                  <c:v>0.46511479779005854</c:v>
                </c:pt>
                <c:pt idx="82">
                  <c:v>0.47166571043498712</c:v>
                </c:pt>
                <c:pt idx="83">
                  <c:v>0.47384934798329731</c:v>
                </c:pt>
                <c:pt idx="84">
                  <c:v>0.47166571043498712</c:v>
                </c:pt>
                <c:pt idx="85">
                  <c:v>0.46948207288667876</c:v>
                </c:pt>
                <c:pt idx="86">
                  <c:v>0.46293116024174658</c:v>
                </c:pt>
                <c:pt idx="87">
                  <c:v>0.45638024759681717</c:v>
                </c:pt>
                <c:pt idx="88">
                  <c:v>0.44546205985526716</c:v>
                </c:pt>
                <c:pt idx="89">
                  <c:v>0.43236023456540595</c:v>
                </c:pt>
                <c:pt idx="90">
                  <c:v>0.42362568437216558</c:v>
                </c:pt>
                <c:pt idx="91">
                  <c:v>0.41925840927554553</c:v>
                </c:pt>
                <c:pt idx="92">
                  <c:v>0.41707477172723623</c:v>
                </c:pt>
                <c:pt idx="93">
                  <c:v>0.41707477172723623</c:v>
                </c:pt>
                <c:pt idx="94">
                  <c:v>0.41270749663061368</c:v>
                </c:pt>
                <c:pt idx="95">
                  <c:v>0.41270749663061368</c:v>
                </c:pt>
                <c:pt idx="96">
                  <c:v>0.41052385908230382</c:v>
                </c:pt>
              </c:numCache>
            </c:numRef>
          </c:yVal>
          <c:smooth val="1"/>
        </c:ser>
        <c:axId val="46574592"/>
        <c:axId val="46662400"/>
      </c:scatterChart>
      <c:valAx>
        <c:axId val="46574592"/>
        <c:scaling>
          <c:orientation val="minMax"/>
        </c:scaling>
        <c:axPos val="b"/>
        <c:numFmt formatCode="General" sourceLinked="1"/>
        <c:tickLblPos val="nextTo"/>
        <c:txPr>
          <a:bodyPr/>
          <a:lstStyle/>
          <a:p>
            <a:pPr>
              <a:defRPr sz="1500"/>
            </a:pPr>
            <a:endParaRPr lang="ar-EG"/>
          </a:p>
        </c:txPr>
        <c:crossAx val="46662400"/>
        <c:crosses val="autoZero"/>
        <c:crossBetween val="midCat"/>
      </c:valAx>
      <c:valAx>
        <c:axId val="46662400"/>
        <c:scaling>
          <c:orientation val="minMax"/>
          <c:max val="1"/>
        </c:scaling>
        <c:axPos val="l"/>
        <c:numFmt formatCode="#,##0.00" sourceLinked="0"/>
        <c:tickLblPos val="nextTo"/>
        <c:txPr>
          <a:bodyPr/>
          <a:lstStyle/>
          <a:p>
            <a:pPr>
              <a:defRPr sz="1500"/>
            </a:pPr>
            <a:endParaRPr lang="ar-EG"/>
          </a:p>
        </c:txPr>
        <c:crossAx val="46574592"/>
        <c:crosses val="autoZero"/>
        <c:crossBetween val="midCat"/>
      </c:valAx>
    </c:plotArea>
    <c:legend>
      <c:legendPos val="l"/>
      <c:layout>
        <c:manualLayout>
          <c:xMode val="edge"/>
          <c:yMode val="edge"/>
          <c:x val="0.57500025153116863"/>
          <c:y val="0.12461614173228419"/>
          <c:w val="0.25276710837974531"/>
          <c:h val="0.28938576275526751"/>
        </c:manualLayout>
      </c:layout>
      <c:txPr>
        <a:bodyPr/>
        <a:lstStyle/>
        <a:p>
          <a:pPr>
            <a:defRPr sz="1500"/>
          </a:pPr>
          <a:endParaRPr lang="ar-EG"/>
        </a:p>
      </c:txPr>
    </c:legend>
    <c:plotVisOnly val="1"/>
  </c:chart>
  <c:spPr>
    <a:solidFill>
      <a:srgbClr val="FFFFFF"/>
    </a:solidFill>
    <a:ln w="25400">
      <a:solidFill>
        <a:srgbClr val="002060"/>
      </a:solid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ar-EG"/>
  <c:chart>
    <c:plotArea>
      <c:layout>
        <c:manualLayout>
          <c:layoutTarget val="inner"/>
          <c:xMode val="edge"/>
          <c:yMode val="edge"/>
          <c:x val="5.8139225134171704E-2"/>
          <c:y val="5.1400554097404488E-2"/>
          <c:w val="0.79835499667019516"/>
          <c:h val="0.8014891367745699"/>
        </c:manualLayout>
      </c:layout>
      <c:scatterChart>
        <c:scatterStyle val="smoothMarker"/>
        <c:ser>
          <c:idx val="2"/>
          <c:order val="1"/>
          <c:tx>
            <c:v>FE</c:v>
          </c:tx>
          <c:xVal>
            <c:numRef>
              <c:f>yarb!$N$3:$N$85</c:f>
              <c:numCache>
                <c:formatCode>General</c:formatCode>
                <c:ptCount val="83"/>
                <c:pt idx="1">
                  <c:v>0</c:v>
                </c:pt>
                <c:pt idx="2">
                  <c:v>2.9438699999999999E-3</c:v>
                </c:pt>
                <c:pt idx="3">
                  <c:v>5.8876900000000114E-3</c:v>
                </c:pt>
                <c:pt idx="4">
                  <c:v>1.0303400000000001E-2</c:v>
                </c:pt>
                <c:pt idx="5">
                  <c:v>1.6926800000000068E-2</c:v>
                </c:pt>
                <c:pt idx="6">
                  <c:v>2.6861800000000099E-2</c:v>
                </c:pt>
                <c:pt idx="7">
                  <c:v>4.1763600000000199E-2</c:v>
                </c:pt>
                <c:pt idx="8">
                  <c:v>6.41153E-2</c:v>
                </c:pt>
                <c:pt idx="9">
                  <c:v>9.764020000000001E-2</c:v>
                </c:pt>
                <c:pt idx="10">
                  <c:v>0.14792100000000041</c:v>
                </c:pt>
                <c:pt idx="11">
                  <c:v>0.223329</c:v>
                </c:pt>
                <c:pt idx="12">
                  <c:v>0.33640900000000112</c:v>
                </c:pt>
                <c:pt idx="13">
                  <c:v>0.50595199999999996</c:v>
                </c:pt>
                <c:pt idx="14">
                  <c:v>0.76008399999999998</c:v>
                </c:pt>
                <c:pt idx="15">
                  <c:v>1.14083</c:v>
                </c:pt>
                <c:pt idx="16">
                  <c:v>1.71078</c:v>
                </c:pt>
                <c:pt idx="17">
                  <c:v>2.5625499999999977</c:v>
                </c:pt>
                <c:pt idx="18">
                  <c:v>3.8316399999999917</c:v>
                </c:pt>
                <c:pt idx="19">
                  <c:v>5.2112300000000014</c:v>
                </c:pt>
                <c:pt idx="20">
                  <c:v>4.9219900000000001</c:v>
                </c:pt>
                <c:pt idx="21">
                  <c:v>4.6302399999999997</c:v>
                </c:pt>
                <c:pt idx="22">
                  <c:v>4.3249899999999721</c:v>
                </c:pt>
                <c:pt idx="23">
                  <c:v>4.3993200000000003</c:v>
                </c:pt>
                <c:pt idx="24">
                  <c:v>4.5036100000000001</c:v>
                </c:pt>
                <c:pt idx="25">
                  <c:v>4.4665600000000003</c:v>
                </c:pt>
                <c:pt idx="26">
                  <c:v>4.2657999999999996</c:v>
                </c:pt>
                <c:pt idx="27">
                  <c:v>4.1155199999999779</c:v>
                </c:pt>
                <c:pt idx="28">
                  <c:v>3.8840300000000001</c:v>
                </c:pt>
                <c:pt idx="29">
                  <c:v>3.8316599999999839</c:v>
                </c:pt>
                <c:pt idx="30">
                  <c:v>4.0105399999999856</c:v>
                </c:pt>
                <c:pt idx="31">
                  <c:v>4.1973199999999835</c:v>
                </c:pt>
                <c:pt idx="32">
                  <c:v>4.37399</c:v>
                </c:pt>
                <c:pt idx="33">
                  <c:v>4.5591400000000002</c:v>
                </c:pt>
                <c:pt idx="34">
                  <c:v>4.7447600000000003</c:v>
                </c:pt>
                <c:pt idx="35">
                  <c:v>4.908240000000017</c:v>
                </c:pt>
                <c:pt idx="36">
                  <c:v>5.1522899999999945</c:v>
                </c:pt>
                <c:pt idx="37">
                  <c:v>5.3772200000000003</c:v>
                </c:pt>
                <c:pt idx="38">
                  <c:v>5.5751400000000002</c:v>
                </c:pt>
                <c:pt idx="39">
                  <c:v>5.7434799999999999</c:v>
                </c:pt>
                <c:pt idx="40">
                  <c:v>5.8841799999999855</c:v>
                </c:pt>
                <c:pt idx="41">
                  <c:v>6.0070799999999975</c:v>
                </c:pt>
                <c:pt idx="42">
                  <c:v>6.1634899999999835</c:v>
                </c:pt>
                <c:pt idx="43">
                  <c:v>6.625989999999975</c:v>
                </c:pt>
                <c:pt idx="44">
                  <c:v>7.2668299999999997</c:v>
                </c:pt>
                <c:pt idx="45">
                  <c:v>7.3933</c:v>
                </c:pt>
                <c:pt idx="46">
                  <c:v>7.4064300000000003</c:v>
                </c:pt>
                <c:pt idx="47">
                  <c:v>7.2012300000000034</c:v>
                </c:pt>
                <c:pt idx="48">
                  <c:v>7.0470600000000001</c:v>
                </c:pt>
                <c:pt idx="49">
                  <c:v>6.81128</c:v>
                </c:pt>
                <c:pt idx="50">
                  <c:v>6.6931399999999845</c:v>
                </c:pt>
                <c:pt idx="51">
                  <c:v>6.6372999999999998</c:v>
                </c:pt>
                <c:pt idx="52">
                  <c:v>6.83155</c:v>
                </c:pt>
                <c:pt idx="53">
                  <c:v>7.1684299999999945</c:v>
                </c:pt>
                <c:pt idx="54">
                  <c:v>7.5605499999999966</c:v>
                </c:pt>
                <c:pt idx="55">
                  <c:v>7.8692200000000003</c:v>
                </c:pt>
                <c:pt idx="56">
                  <c:v>8.0750600000000006</c:v>
                </c:pt>
                <c:pt idx="57">
                  <c:v>8.1103400000000008</c:v>
                </c:pt>
                <c:pt idx="58">
                  <c:v>8.0782699999999998</c:v>
                </c:pt>
                <c:pt idx="59">
                  <c:v>8.0361800000000017</c:v>
                </c:pt>
                <c:pt idx="60">
                  <c:v>7.9604999999999997</c:v>
                </c:pt>
                <c:pt idx="61">
                  <c:v>7.8691299999999975</c:v>
                </c:pt>
                <c:pt idx="62">
                  <c:v>7.9703000000000124</c:v>
                </c:pt>
                <c:pt idx="63">
                  <c:v>8.3829400000000067</c:v>
                </c:pt>
                <c:pt idx="64">
                  <c:v>8.9298100000000016</c:v>
                </c:pt>
                <c:pt idx="65">
                  <c:v>9.534279999999999</c:v>
                </c:pt>
                <c:pt idx="66">
                  <c:v>10.148400000000001</c:v>
                </c:pt>
                <c:pt idx="67">
                  <c:v>11.055200000000006</c:v>
                </c:pt>
                <c:pt idx="68">
                  <c:v>11.278700000000001</c:v>
                </c:pt>
                <c:pt idx="69">
                  <c:v>11.4841</c:v>
                </c:pt>
                <c:pt idx="70">
                  <c:v>11.681700000000001</c:v>
                </c:pt>
                <c:pt idx="71">
                  <c:v>11.2346</c:v>
                </c:pt>
                <c:pt idx="72">
                  <c:v>11.1266</c:v>
                </c:pt>
                <c:pt idx="73">
                  <c:v>11.0616</c:v>
                </c:pt>
                <c:pt idx="74">
                  <c:v>11.114800000000001</c:v>
                </c:pt>
                <c:pt idx="75">
                  <c:v>11.3233</c:v>
                </c:pt>
                <c:pt idx="76">
                  <c:v>11.6181</c:v>
                </c:pt>
                <c:pt idx="77">
                  <c:v>11.950800000000006</c:v>
                </c:pt>
                <c:pt idx="78">
                  <c:v>12.166700000000002</c:v>
                </c:pt>
                <c:pt idx="79">
                  <c:v>12.122400000000004</c:v>
                </c:pt>
                <c:pt idx="80">
                  <c:v>12.065300000000002</c:v>
                </c:pt>
                <c:pt idx="81">
                  <c:v>12.321900000000001</c:v>
                </c:pt>
                <c:pt idx="82">
                  <c:v>12.751300000000001</c:v>
                </c:pt>
              </c:numCache>
            </c:numRef>
          </c:xVal>
          <c:yVal>
            <c:numRef>
              <c:f>yarb!$O$3:$O$85</c:f>
              <c:numCache>
                <c:formatCode>General</c:formatCode>
                <c:ptCount val="83"/>
                <c:pt idx="1">
                  <c:v>0</c:v>
                </c:pt>
                <c:pt idx="2">
                  <c:v>6.7307288461538523E-2</c:v>
                </c:pt>
                <c:pt idx="3">
                  <c:v>0.13461067307692309</c:v>
                </c:pt>
                <c:pt idx="4">
                  <c:v>0.23556615384615442</c:v>
                </c:pt>
                <c:pt idx="5">
                  <c:v>0.38699567307692412</c:v>
                </c:pt>
                <c:pt idx="6">
                  <c:v>0.61413221153846165</c:v>
                </c:pt>
                <c:pt idx="7">
                  <c:v>0.95482019230769422</c:v>
                </c:pt>
                <c:pt idx="8">
                  <c:v>1.465820192307683</c:v>
                </c:pt>
                <c:pt idx="9">
                  <c:v>2.2322259615384588</c:v>
                </c:pt>
                <c:pt idx="10">
                  <c:v>3.3816528846153777</c:v>
                </c:pt>
                <c:pt idx="11">
                  <c:v>5.1053355769230544</c:v>
                </c:pt>
                <c:pt idx="12">
                  <c:v>7.6898365384615355</c:v>
                </c:pt>
                <c:pt idx="13">
                  <c:v>11.564134615384674</c:v>
                </c:pt>
                <c:pt idx="14">
                  <c:v>17.369557692307687</c:v>
                </c:pt>
                <c:pt idx="15">
                  <c:v>26.062817307692306</c:v>
                </c:pt>
                <c:pt idx="16">
                  <c:v>39.064442307692119</c:v>
                </c:pt>
                <c:pt idx="17">
                  <c:v>58.46130769230755</c:v>
                </c:pt>
                <c:pt idx="18">
                  <c:v>87.259711538461076</c:v>
                </c:pt>
                <c:pt idx="19">
                  <c:v>114.14644230769204</c:v>
                </c:pt>
                <c:pt idx="20">
                  <c:v>105.54451923076932</c:v>
                </c:pt>
                <c:pt idx="21">
                  <c:v>97.587403846153848</c:v>
                </c:pt>
                <c:pt idx="22">
                  <c:v>88.092980769230763</c:v>
                </c:pt>
                <c:pt idx="23">
                  <c:v>87.007980769230826</c:v>
                </c:pt>
                <c:pt idx="24">
                  <c:v>86.589326923076911</c:v>
                </c:pt>
                <c:pt idx="25">
                  <c:v>83.370673076922785</c:v>
                </c:pt>
                <c:pt idx="26">
                  <c:v>77.827211538461228</c:v>
                </c:pt>
                <c:pt idx="27">
                  <c:v>74.188557692307683</c:v>
                </c:pt>
                <c:pt idx="28">
                  <c:v>68.646442307691942</c:v>
                </c:pt>
                <c:pt idx="29">
                  <c:v>63.286461538461495</c:v>
                </c:pt>
                <c:pt idx="30">
                  <c:v>64.500894230769219</c:v>
                </c:pt>
                <c:pt idx="31">
                  <c:v>65.652394230768778</c:v>
                </c:pt>
                <c:pt idx="32">
                  <c:v>66.320759615384588</c:v>
                </c:pt>
                <c:pt idx="33">
                  <c:v>66.928682692307703</c:v>
                </c:pt>
                <c:pt idx="34">
                  <c:v>67.354807692307702</c:v>
                </c:pt>
                <c:pt idx="35">
                  <c:v>67.186067307692014</c:v>
                </c:pt>
                <c:pt idx="36">
                  <c:v>66.684624999999997</c:v>
                </c:pt>
                <c:pt idx="37">
                  <c:v>65.566846153846058</c:v>
                </c:pt>
                <c:pt idx="38">
                  <c:v>63.898625000000003</c:v>
                </c:pt>
                <c:pt idx="39">
                  <c:v>61.746192307692304</c:v>
                </c:pt>
                <c:pt idx="40">
                  <c:v>59.301509615384418</c:v>
                </c:pt>
                <c:pt idx="41">
                  <c:v>56.825663461538284</c:v>
                </c:pt>
                <c:pt idx="42">
                  <c:v>52.454499999999996</c:v>
                </c:pt>
                <c:pt idx="43">
                  <c:v>53.388663461538208</c:v>
                </c:pt>
                <c:pt idx="44">
                  <c:v>56.355182692307594</c:v>
                </c:pt>
                <c:pt idx="45">
                  <c:v>56.472903846154068</c:v>
                </c:pt>
                <c:pt idx="46">
                  <c:v>55.460663461538239</c:v>
                </c:pt>
                <c:pt idx="47">
                  <c:v>51.811307692307444</c:v>
                </c:pt>
                <c:pt idx="48">
                  <c:v>49.372682692307542</c:v>
                </c:pt>
                <c:pt idx="49">
                  <c:v>45.697480769230744</c:v>
                </c:pt>
                <c:pt idx="50">
                  <c:v>43.779750000000128</c:v>
                </c:pt>
                <c:pt idx="51">
                  <c:v>42.128692307692305</c:v>
                </c:pt>
                <c:pt idx="52">
                  <c:v>43.686528846154069</c:v>
                </c:pt>
                <c:pt idx="53">
                  <c:v>46.150057692307541</c:v>
                </c:pt>
                <c:pt idx="54">
                  <c:v>46.897980769230543</c:v>
                </c:pt>
                <c:pt idx="55">
                  <c:v>45.489230769230744</c:v>
                </c:pt>
                <c:pt idx="56">
                  <c:v>42.427</c:v>
                </c:pt>
                <c:pt idx="57">
                  <c:v>37.137826923076922</c:v>
                </c:pt>
                <c:pt idx="58">
                  <c:v>35.327855769230744</c:v>
                </c:pt>
                <c:pt idx="59">
                  <c:v>33.395586538461536</c:v>
                </c:pt>
                <c:pt idx="60">
                  <c:v>30.30474999999992</c:v>
                </c:pt>
                <c:pt idx="61">
                  <c:v>26.008903846153789</c:v>
                </c:pt>
                <c:pt idx="62">
                  <c:v>23.23845192307693</c:v>
                </c:pt>
                <c:pt idx="63">
                  <c:v>25.18223076923077</c:v>
                </c:pt>
                <c:pt idx="64">
                  <c:v>29.372067307692305</c:v>
                </c:pt>
                <c:pt idx="65">
                  <c:v>34.359163461538238</c:v>
                </c:pt>
                <c:pt idx="66">
                  <c:v>39.201144230769223</c:v>
                </c:pt>
                <c:pt idx="67">
                  <c:v>45.036653846154024</c:v>
                </c:pt>
                <c:pt idx="68">
                  <c:v>45.950826923076924</c:v>
                </c:pt>
                <c:pt idx="69">
                  <c:v>46.430730769230756</c:v>
                </c:pt>
                <c:pt idx="70">
                  <c:v>45.810759615384448</c:v>
                </c:pt>
                <c:pt idx="71">
                  <c:v>38.565826923076919</c:v>
                </c:pt>
                <c:pt idx="72">
                  <c:v>36.891076923076923</c:v>
                </c:pt>
                <c:pt idx="73">
                  <c:v>35.690778846154146</c:v>
                </c:pt>
                <c:pt idx="74">
                  <c:v>35.710298076923081</c:v>
                </c:pt>
                <c:pt idx="75">
                  <c:v>37.458817307692058</c:v>
                </c:pt>
                <c:pt idx="76">
                  <c:v>38.911721153845868</c:v>
                </c:pt>
                <c:pt idx="77">
                  <c:v>37.831230769230586</c:v>
                </c:pt>
                <c:pt idx="78">
                  <c:v>34.639836538461537</c:v>
                </c:pt>
                <c:pt idx="79">
                  <c:v>27.775932692307613</c:v>
                </c:pt>
                <c:pt idx="80">
                  <c:v>21.732711538461455</c:v>
                </c:pt>
                <c:pt idx="81">
                  <c:v>20.836038461538539</c:v>
                </c:pt>
                <c:pt idx="82">
                  <c:v>22.892490384615382</c:v>
                </c:pt>
              </c:numCache>
            </c:numRef>
          </c:yVal>
          <c:smooth val="1"/>
        </c:ser>
        <c:ser>
          <c:idx val="1"/>
          <c:order val="0"/>
          <c:tx>
            <c:v>Exp</c:v>
          </c:tx>
          <c:xVal>
            <c:numRef>
              <c:f>[1]moon!$D$9:$D$27</c:f>
              <c:numCache>
                <c:formatCode>General</c:formatCode>
                <c:ptCount val="19"/>
                <c:pt idx="0">
                  <c:v>0</c:v>
                </c:pt>
                <c:pt idx="1">
                  <c:v>1</c:v>
                </c:pt>
                <c:pt idx="2">
                  <c:v>2</c:v>
                </c:pt>
                <c:pt idx="3">
                  <c:v>3</c:v>
                </c:pt>
                <c:pt idx="4">
                  <c:v>4</c:v>
                </c:pt>
                <c:pt idx="5">
                  <c:v>5</c:v>
                </c:pt>
                <c:pt idx="6">
                  <c:v>6</c:v>
                </c:pt>
                <c:pt idx="7">
                  <c:v>6.7</c:v>
                </c:pt>
                <c:pt idx="8">
                  <c:v>7</c:v>
                </c:pt>
                <c:pt idx="9">
                  <c:v>8</c:v>
                </c:pt>
                <c:pt idx="10">
                  <c:v>9</c:v>
                </c:pt>
                <c:pt idx="11">
                  <c:v>9.2100000000000009</c:v>
                </c:pt>
                <c:pt idx="12">
                  <c:v>10</c:v>
                </c:pt>
                <c:pt idx="13">
                  <c:v>11</c:v>
                </c:pt>
                <c:pt idx="14">
                  <c:v>12</c:v>
                </c:pt>
                <c:pt idx="15">
                  <c:v>13</c:v>
                </c:pt>
                <c:pt idx="16">
                  <c:v>14</c:v>
                </c:pt>
                <c:pt idx="17">
                  <c:v>15</c:v>
                </c:pt>
                <c:pt idx="18">
                  <c:v>16</c:v>
                </c:pt>
              </c:numCache>
            </c:numRef>
          </c:xVal>
          <c:yVal>
            <c:numRef>
              <c:f>[1]moon!$E$9:$E$27</c:f>
              <c:numCache>
                <c:formatCode>General</c:formatCode>
                <c:ptCount val="19"/>
                <c:pt idx="0">
                  <c:v>0</c:v>
                </c:pt>
                <c:pt idx="1">
                  <c:v>12</c:v>
                </c:pt>
                <c:pt idx="2">
                  <c:v>27.9</c:v>
                </c:pt>
                <c:pt idx="3">
                  <c:v>46.57</c:v>
                </c:pt>
                <c:pt idx="4">
                  <c:v>64.95</c:v>
                </c:pt>
                <c:pt idx="5">
                  <c:v>82.410000000000025</c:v>
                </c:pt>
                <c:pt idx="6">
                  <c:v>97.8</c:v>
                </c:pt>
                <c:pt idx="7">
                  <c:v>109.04</c:v>
                </c:pt>
                <c:pt idx="8">
                  <c:v>102</c:v>
                </c:pt>
                <c:pt idx="9">
                  <c:v>78</c:v>
                </c:pt>
                <c:pt idx="10">
                  <c:v>69.88</c:v>
                </c:pt>
                <c:pt idx="11">
                  <c:v>66</c:v>
                </c:pt>
                <c:pt idx="12">
                  <c:v>64.75</c:v>
                </c:pt>
                <c:pt idx="13">
                  <c:v>58.46</c:v>
                </c:pt>
                <c:pt idx="14">
                  <c:v>61.75</c:v>
                </c:pt>
                <c:pt idx="15">
                  <c:v>64.440000000000026</c:v>
                </c:pt>
                <c:pt idx="16">
                  <c:v>62.28</c:v>
                </c:pt>
                <c:pt idx="17">
                  <c:v>60.67</c:v>
                </c:pt>
                <c:pt idx="18">
                  <c:v>60.67</c:v>
                </c:pt>
              </c:numCache>
            </c:numRef>
          </c:yVal>
          <c:smooth val="1"/>
        </c:ser>
        <c:axId val="46679552"/>
        <c:axId val="46681088"/>
      </c:scatterChart>
      <c:valAx>
        <c:axId val="46679552"/>
        <c:scaling>
          <c:orientation val="minMax"/>
        </c:scaling>
        <c:axPos val="b"/>
        <c:numFmt formatCode="General" sourceLinked="1"/>
        <c:tickLblPos val="nextTo"/>
        <c:txPr>
          <a:bodyPr/>
          <a:lstStyle/>
          <a:p>
            <a:pPr>
              <a:defRPr sz="1500"/>
            </a:pPr>
            <a:endParaRPr lang="ar-EG"/>
          </a:p>
        </c:txPr>
        <c:crossAx val="46681088"/>
        <c:crosses val="autoZero"/>
        <c:crossBetween val="midCat"/>
      </c:valAx>
      <c:valAx>
        <c:axId val="46681088"/>
        <c:scaling>
          <c:orientation val="minMax"/>
        </c:scaling>
        <c:axPos val="l"/>
        <c:numFmt formatCode="General" sourceLinked="1"/>
        <c:tickLblPos val="nextTo"/>
        <c:txPr>
          <a:bodyPr/>
          <a:lstStyle/>
          <a:p>
            <a:pPr>
              <a:defRPr sz="1500"/>
            </a:pPr>
            <a:endParaRPr lang="ar-EG"/>
          </a:p>
        </c:txPr>
        <c:crossAx val="46679552"/>
        <c:crosses val="autoZero"/>
        <c:crossBetween val="midCat"/>
      </c:valAx>
      <c:spPr>
        <a:solidFill>
          <a:srgbClr val="FFFFFF"/>
        </a:solidFill>
        <a:ln w="25400">
          <a:noFill/>
        </a:ln>
      </c:spPr>
    </c:plotArea>
    <c:legend>
      <c:legendPos val="l"/>
      <c:layout>
        <c:manualLayout>
          <c:xMode val="edge"/>
          <c:yMode val="edge"/>
          <c:x val="0.60895522388060053"/>
          <c:y val="9.6838363954505707E-2"/>
          <c:w val="0.23206098616562953"/>
          <c:h val="0.2446703156007938"/>
        </c:manualLayout>
      </c:layout>
      <c:txPr>
        <a:bodyPr/>
        <a:lstStyle/>
        <a:p>
          <a:pPr>
            <a:defRPr sz="1500"/>
          </a:pPr>
          <a:endParaRPr lang="ar-EG"/>
        </a:p>
      </c:txPr>
    </c:legend>
    <c:plotVisOnly val="1"/>
  </c:chart>
  <c:spPr>
    <a:solidFill>
      <a:srgbClr val="FFFFFF"/>
    </a:solidFill>
    <a:ln w="25400">
      <a:solidFill>
        <a:srgbClr val="002060"/>
      </a:solid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ar-EG"/>
  <c:chart>
    <c:plotArea>
      <c:layout>
        <c:manualLayout>
          <c:layoutTarget val="inner"/>
          <c:xMode val="edge"/>
          <c:yMode val="edge"/>
          <c:x val="8.3315430641592525E-2"/>
          <c:y val="4.5270212783035148E-2"/>
          <c:w val="0.88699313994201356"/>
          <c:h val="0.82516474431521747"/>
        </c:manualLayout>
      </c:layout>
      <c:scatterChart>
        <c:scatterStyle val="smoothMarker"/>
        <c:ser>
          <c:idx val="2"/>
          <c:order val="2"/>
          <c:tx>
            <c:v>FE A</c:v>
          </c:tx>
          <c:spPr>
            <a:ln w="22225">
              <a:solidFill>
                <a:sysClr val="windowText" lastClr="000000"/>
              </a:solidFill>
            </a:ln>
          </c:spPr>
          <c:marker>
            <c:symbol val="triangle"/>
            <c:size val="5"/>
            <c:spPr>
              <a:noFill/>
              <a:ln w="19050">
                <a:solidFill>
                  <a:sysClr val="windowText" lastClr="000000"/>
                </a:solidFill>
              </a:ln>
            </c:spPr>
          </c:marker>
          <c:xVal>
            <c:numRef>
              <c:f>[1]FA!$O$5:$O$21</c:f>
              <c:numCache>
                <c:formatCode>General</c:formatCode>
                <c:ptCount val="17"/>
                <c:pt idx="0">
                  <c:v>0</c:v>
                </c:pt>
                <c:pt idx="1">
                  <c:v>6.2641100000000005E-2</c:v>
                </c:pt>
                <c:pt idx="2">
                  <c:v>0.12446900000000002</c:v>
                </c:pt>
                <c:pt idx="3">
                  <c:v>0.21566199999999999</c:v>
                </c:pt>
                <c:pt idx="4">
                  <c:v>0.34900100000000001</c:v>
                </c:pt>
                <c:pt idx="5">
                  <c:v>0.54189900000000213</c:v>
                </c:pt>
                <c:pt idx="6">
                  <c:v>0.81954199999999999</c:v>
                </c:pt>
                <c:pt idx="7">
                  <c:v>1.22498</c:v>
                </c:pt>
                <c:pt idx="8">
                  <c:v>1.7250299999999954</c:v>
                </c:pt>
                <c:pt idx="9">
                  <c:v>2.1203200000000075</c:v>
                </c:pt>
                <c:pt idx="10">
                  <c:v>2.52691</c:v>
                </c:pt>
                <c:pt idx="11">
                  <c:v>3.2295699999999998</c:v>
                </c:pt>
                <c:pt idx="12">
                  <c:v>4.0049699999999975</c:v>
                </c:pt>
                <c:pt idx="13">
                  <c:v>4.8161499999999995</c:v>
                </c:pt>
                <c:pt idx="14">
                  <c:v>5.6486499999999999</c:v>
                </c:pt>
                <c:pt idx="15">
                  <c:v>6.4935299999999998</c:v>
                </c:pt>
              </c:numCache>
            </c:numRef>
          </c:xVal>
          <c:yVal>
            <c:numRef>
              <c:f>[1]FA!$P$5:$P$21</c:f>
              <c:numCache>
                <c:formatCode>General</c:formatCode>
                <c:ptCount val="17"/>
                <c:pt idx="0">
                  <c:v>0</c:v>
                </c:pt>
                <c:pt idx="1">
                  <c:v>14.295167999999999</c:v>
                </c:pt>
                <c:pt idx="2">
                  <c:v>28.371744</c:v>
                </c:pt>
                <c:pt idx="3">
                  <c:v>49.065984</c:v>
                </c:pt>
                <c:pt idx="4">
                  <c:v>79.151471999999742</c:v>
                </c:pt>
                <c:pt idx="5">
                  <c:v>122.23209600000001</c:v>
                </c:pt>
                <c:pt idx="6">
                  <c:v>183.11615999999998</c:v>
                </c:pt>
                <c:pt idx="7">
                  <c:v>269.31600000000003</c:v>
                </c:pt>
                <c:pt idx="8">
                  <c:v>355.03200000000004</c:v>
                </c:pt>
                <c:pt idx="9">
                  <c:v>385.90271999999874</c:v>
                </c:pt>
                <c:pt idx="10">
                  <c:v>398.83679999999862</c:v>
                </c:pt>
                <c:pt idx="11">
                  <c:v>406.24560000000002</c:v>
                </c:pt>
                <c:pt idx="12">
                  <c:v>408.13631999999836</c:v>
                </c:pt>
                <c:pt idx="13">
                  <c:v>410.07887999999969</c:v>
                </c:pt>
                <c:pt idx="14">
                  <c:v>411.69600000000003</c:v>
                </c:pt>
                <c:pt idx="15">
                  <c:v>413.09711999999837</c:v>
                </c:pt>
              </c:numCache>
            </c:numRef>
          </c:yVal>
          <c:smooth val="1"/>
        </c:ser>
        <c:ser>
          <c:idx val="3"/>
          <c:order val="3"/>
          <c:tx>
            <c:v>Exp A</c:v>
          </c:tx>
          <c:spPr>
            <a:ln w="22225">
              <a:solidFill>
                <a:sysClr val="windowText" lastClr="000000"/>
              </a:solidFill>
            </a:ln>
          </c:spPr>
          <c:marker>
            <c:symbol val="triangle"/>
            <c:size val="5"/>
            <c:spPr>
              <a:solidFill>
                <a:sysClr val="windowText" lastClr="000000"/>
              </a:solidFill>
              <a:ln w="19050">
                <a:solidFill>
                  <a:sysClr val="windowText" lastClr="000000"/>
                </a:solidFill>
              </a:ln>
            </c:spPr>
          </c:marker>
          <c:xVal>
            <c:numRef>
              <c:f>[2]Sheet1!$B$4:$B$25</c:f>
              <c:numCache>
                <c:formatCode>General</c:formatCode>
                <c:ptCount val="22"/>
                <c:pt idx="0">
                  <c:v>0</c:v>
                </c:pt>
                <c:pt idx="1">
                  <c:v>0.25</c:v>
                </c:pt>
                <c:pt idx="2">
                  <c:v>0.5</c:v>
                </c:pt>
                <c:pt idx="3">
                  <c:v>0.750000000000002</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5</c:v>
                </c:pt>
                <c:pt idx="20">
                  <c:v>6</c:v>
                </c:pt>
                <c:pt idx="21">
                  <c:v>6.75</c:v>
                </c:pt>
              </c:numCache>
            </c:numRef>
          </c:xVal>
          <c:yVal>
            <c:numRef>
              <c:f>[2]Sheet1!$C$4:$C$25</c:f>
              <c:numCache>
                <c:formatCode>General</c:formatCode>
                <c:ptCount val="22"/>
                <c:pt idx="0">
                  <c:v>0</c:v>
                </c:pt>
                <c:pt idx="1">
                  <c:v>70.3</c:v>
                </c:pt>
                <c:pt idx="2">
                  <c:v>135.36000000000001</c:v>
                </c:pt>
                <c:pt idx="3">
                  <c:v>193.45000000000007</c:v>
                </c:pt>
                <c:pt idx="4">
                  <c:v>247.15</c:v>
                </c:pt>
                <c:pt idx="5">
                  <c:v>297.76</c:v>
                </c:pt>
                <c:pt idx="6">
                  <c:v>335.56</c:v>
                </c:pt>
                <c:pt idx="7">
                  <c:v>358.27</c:v>
                </c:pt>
                <c:pt idx="8">
                  <c:v>372.24</c:v>
                </c:pt>
                <c:pt idx="9">
                  <c:v>381.66</c:v>
                </c:pt>
                <c:pt idx="10">
                  <c:v>388.16</c:v>
                </c:pt>
                <c:pt idx="11">
                  <c:v>392.52</c:v>
                </c:pt>
                <c:pt idx="12">
                  <c:v>395.17</c:v>
                </c:pt>
                <c:pt idx="13">
                  <c:v>396.47999999999905</c:v>
                </c:pt>
                <c:pt idx="14">
                  <c:v>396.81</c:v>
                </c:pt>
                <c:pt idx="15">
                  <c:v>396.54</c:v>
                </c:pt>
                <c:pt idx="16">
                  <c:v>396.04</c:v>
                </c:pt>
                <c:pt idx="17">
                  <c:v>396.6</c:v>
                </c:pt>
                <c:pt idx="18">
                  <c:v>395.28999999999905</c:v>
                </c:pt>
                <c:pt idx="19">
                  <c:v>394.96</c:v>
                </c:pt>
                <c:pt idx="20">
                  <c:v>395.28999999999905</c:v>
                </c:pt>
                <c:pt idx="21">
                  <c:v>395.9</c:v>
                </c:pt>
              </c:numCache>
            </c:numRef>
          </c:yVal>
          <c:smooth val="1"/>
        </c:ser>
        <c:ser>
          <c:idx val="4"/>
          <c:order val="4"/>
          <c:tx>
            <c:v>FE B</c:v>
          </c:tx>
          <c:spPr>
            <a:ln w="22225">
              <a:solidFill>
                <a:sysClr val="windowText" lastClr="000000"/>
              </a:solidFill>
            </a:ln>
          </c:spPr>
          <c:marker>
            <c:symbol val="circle"/>
            <c:size val="5"/>
            <c:spPr>
              <a:noFill/>
              <a:ln w="19050">
                <a:solidFill>
                  <a:sysClr val="windowText" lastClr="000000"/>
                </a:solidFill>
              </a:ln>
            </c:spPr>
          </c:marker>
          <c:xVal>
            <c:numRef>
              <c:f>[3]BB!$N$5:$N$23</c:f>
              <c:numCache>
                <c:formatCode>General</c:formatCode>
                <c:ptCount val="19"/>
                <c:pt idx="0">
                  <c:v>0</c:v>
                </c:pt>
                <c:pt idx="1">
                  <c:v>0.121353</c:v>
                </c:pt>
                <c:pt idx="2">
                  <c:v>0.24201700000000068</c:v>
                </c:pt>
                <c:pt idx="3">
                  <c:v>0.42161900000000002</c:v>
                </c:pt>
                <c:pt idx="4">
                  <c:v>0.68763700000000005</c:v>
                </c:pt>
                <c:pt idx="5">
                  <c:v>1.0788199999999999</c:v>
                </c:pt>
                <c:pt idx="6">
                  <c:v>1.6504000000000001</c:v>
                </c:pt>
                <c:pt idx="7">
                  <c:v>2.4779800000000001</c:v>
                </c:pt>
                <c:pt idx="8">
                  <c:v>3.42238</c:v>
                </c:pt>
                <c:pt idx="9">
                  <c:v>3.6242999999999999</c:v>
                </c:pt>
                <c:pt idx="10">
                  <c:v>3.8172399999999977</c:v>
                </c:pt>
                <c:pt idx="11">
                  <c:v>4.0980999999999996</c:v>
                </c:pt>
                <c:pt idx="12">
                  <c:v>4.5252299999999996</c:v>
                </c:pt>
                <c:pt idx="13">
                  <c:v>4.9788800000000002</c:v>
                </c:pt>
                <c:pt idx="14">
                  <c:v>5.4636100000000001</c:v>
                </c:pt>
                <c:pt idx="15">
                  <c:v>6.2524299999999995</c:v>
                </c:pt>
                <c:pt idx="16">
                  <c:v>7.0884900000000002</c:v>
                </c:pt>
                <c:pt idx="17">
                  <c:v>7.9578899999999955</c:v>
                </c:pt>
              </c:numCache>
            </c:numRef>
          </c:xVal>
          <c:yVal>
            <c:numRef>
              <c:f>[3]BB!$O$5:$O$23</c:f>
              <c:numCache>
                <c:formatCode>General</c:formatCode>
                <c:ptCount val="19"/>
                <c:pt idx="0">
                  <c:v>0</c:v>
                </c:pt>
                <c:pt idx="1">
                  <c:v>14.346187200000006</c:v>
                </c:pt>
                <c:pt idx="2">
                  <c:v>28.576367999999999</c:v>
                </c:pt>
                <c:pt idx="3">
                  <c:v>49.683744000000004</c:v>
                </c:pt>
                <c:pt idx="4">
                  <c:v>80.75332800000001</c:v>
                </c:pt>
                <c:pt idx="5">
                  <c:v>125.91302400000041</c:v>
                </c:pt>
                <c:pt idx="6">
                  <c:v>190.46016</c:v>
                </c:pt>
                <c:pt idx="7">
                  <c:v>279.11088000000115</c:v>
                </c:pt>
                <c:pt idx="8">
                  <c:v>331.71119999999837</c:v>
                </c:pt>
                <c:pt idx="9">
                  <c:v>337.28831999999818</c:v>
                </c:pt>
                <c:pt idx="10">
                  <c:v>340.82784000000032</c:v>
                </c:pt>
                <c:pt idx="11">
                  <c:v>343.42127999999855</c:v>
                </c:pt>
                <c:pt idx="12">
                  <c:v>343.69200000000001</c:v>
                </c:pt>
                <c:pt idx="13">
                  <c:v>342.02879999999874</c:v>
                </c:pt>
                <c:pt idx="14">
                  <c:v>339.98831999999783</c:v>
                </c:pt>
                <c:pt idx="15">
                  <c:v>336.98735999999855</c:v>
                </c:pt>
                <c:pt idx="16">
                  <c:v>334.21968000000032</c:v>
                </c:pt>
                <c:pt idx="17">
                  <c:v>331.78896000000003</c:v>
                </c:pt>
              </c:numCache>
            </c:numRef>
          </c:yVal>
          <c:smooth val="1"/>
        </c:ser>
        <c:ser>
          <c:idx val="5"/>
          <c:order val="5"/>
          <c:tx>
            <c:v>Exp B</c:v>
          </c:tx>
          <c:spPr>
            <a:ln w="25400">
              <a:solidFill>
                <a:schemeClr val="tx1"/>
              </a:solidFill>
            </a:ln>
          </c:spPr>
          <c:marker>
            <c:symbol val="circle"/>
            <c:size val="5"/>
            <c:spPr>
              <a:solidFill>
                <a:schemeClr val="tx1"/>
              </a:solidFill>
              <a:ln>
                <a:solidFill>
                  <a:sysClr val="windowText" lastClr="000000"/>
                </a:solidFill>
              </a:ln>
            </c:spPr>
          </c:marker>
          <c:xVal>
            <c:numRef>
              <c:f>[4]Sheet1!$B$5:$B$29</c:f>
              <c:numCache>
                <c:formatCode>General</c:formatCode>
                <c:ptCount val="25"/>
                <c:pt idx="0">
                  <c:v>0</c:v>
                </c:pt>
                <c:pt idx="1">
                  <c:v>0.25</c:v>
                </c:pt>
                <c:pt idx="2">
                  <c:v>0.5</c:v>
                </c:pt>
                <c:pt idx="3">
                  <c:v>0.750000000000002</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5.25</c:v>
                </c:pt>
                <c:pt idx="22">
                  <c:v>6</c:v>
                </c:pt>
                <c:pt idx="23">
                  <c:v>7</c:v>
                </c:pt>
                <c:pt idx="24">
                  <c:v>7.7519999999999998</c:v>
                </c:pt>
              </c:numCache>
            </c:numRef>
          </c:xVal>
          <c:yVal>
            <c:numRef>
              <c:f>[4]Sheet1!$C$5:$C$29</c:f>
              <c:numCache>
                <c:formatCode>General</c:formatCode>
                <c:ptCount val="25"/>
                <c:pt idx="0">
                  <c:v>0</c:v>
                </c:pt>
                <c:pt idx="1">
                  <c:v>22.110000000000031</c:v>
                </c:pt>
                <c:pt idx="2">
                  <c:v>49.33</c:v>
                </c:pt>
                <c:pt idx="3">
                  <c:v>82.179999999999978</c:v>
                </c:pt>
                <c:pt idx="4">
                  <c:v>116.4</c:v>
                </c:pt>
                <c:pt idx="5">
                  <c:v>147.19</c:v>
                </c:pt>
                <c:pt idx="6">
                  <c:v>177.51</c:v>
                </c:pt>
                <c:pt idx="7">
                  <c:v>205.5</c:v>
                </c:pt>
                <c:pt idx="8">
                  <c:v>231.67</c:v>
                </c:pt>
                <c:pt idx="9">
                  <c:v>259.95999999999964</c:v>
                </c:pt>
                <c:pt idx="10">
                  <c:v>284.92999999999893</c:v>
                </c:pt>
                <c:pt idx="11">
                  <c:v>301.05</c:v>
                </c:pt>
                <c:pt idx="12">
                  <c:v>308.97999999999905</c:v>
                </c:pt>
                <c:pt idx="13">
                  <c:v>316.8</c:v>
                </c:pt>
                <c:pt idx="14">
                  <c:v>321.63</c:v>
                </c:pt>
                <c:pt idx="15">
                  <c:v>321.97000000000003</c:v>
                </c:pt>
                <c:pt idx="16">
                  <c:v>322</c:v>
                </c:pt>
                <c:pt idx="17">
                  <c:v>321.85000000000002</c:v>
                </c:pt>
                <c:pt idx="18">
                  <c:v>321.69</c:v>
                </c:pt>
                <c:pt idx="19">
                  <c:v>322.10000000000002</c:v>
                </c:pt>
                <c:pt idx="20">
                  <c:v>323.13</c:v>
                </c:pt>
                <c:pt idx="21">
                  <c:v>323.83</c:v>
                </c:pt>
                <c:pt idx="22">
                  <c:v>321.47999999999905</c:v>
                </c:pt>
                <c:pt idx="23">
                  <c:v>317.20999999999964</c:v>
                </c:pt>
                <c:pt idx="24">
                  <c:v>316.12</c:v>
                </c:pt>
              </c:numCache>
            </c:numRef>
          </c:yVal>
          <c:smooth val="1"/>
        </c:ser>
        <c:ser>
          <c:idx val="6"/>
          <c:order val="6"/>
          <c:tx>
            <c:v>FE C</c:v>
          </c:tx>
          <c:spPr>
            <a:ln w="25400">
              <a:solidFill>
                <a:sysClr val="windowText" lastClr="000000"/>
              </a:solidFill>
            </a:ln>
          </c:spPr>
          <c:marker>
            <c:symbol val="square"/>
            <c:size val="5"/>
            <c:spPr>
              <a:noFill/>
              <a:ln w="19050">
                <a:solidFill>
                  <a:sysClr val="windowText" lastClr="000000"/>
                </a:solidFill>
              </a:ln>
            </c:spPr>
          </c:marker>
          <c:xVal>
            <c:numRef>
              <c:f>[5]CC!$N$5:$N$23</c:f>
              <c:numCache>
                <c:formatCode>General</c:formatCode>
                <c:ptCount val="19"/>
                <c:pt idx="0">
                  <c:v>0</c:v>
                </c:pt>
                <c:pt idx="1">
                  <c:v>6.2377800000000004E-2</c:v>
                </c:pt>
                <c:pt idx="2">
                  <c:v>0.12531400000000001</c:v>
                </c:pt>
                <c:pt idx="3">
                  <c:v>0.22068599999999997</c:v>
                </c:pt>
                <c:pt idx="4">
                  <c:v>0.36566800000000038</c:v>
                </c:pt>
                <c:pt idx="5">
                  <c:v>0.58673599999999959</c:v>
                </c:pt>
                <c:pt idx="6">
                  <c:v>0.925373</c:v>
                </c:pt>
                <c:pt idx="7">
                  <c:v>1.2014399999999954</c:v>
                </c:pt>
                <c:pt idx="8">
                  <c:v>1.3822500000000042</c:v>
                </c:pt>
                <c:pt idx="9">
                  <c:v>1.59345</c:v>
                </c:pt>
                <c:pt idx="10">
                  <c:v>1.9360999999999999</c:v>
                </c:pt>
                <c:pt idx="11">
                  <c:v>2.3480699999999977</c:v>
                </c:pt>
                <c:pt idx="12">
                  <c:v>2.7792300000000001</c:v>
                </c:pt>
                <c:pt idx="13">
                  <c:v>3.2496299999999998</c:v>
                </c:pt>
                <c:pt idx="14">
                  <c:v>3.7544200000000001</c:v>
                </c:pt>
                <c:pt idx="15">
                  <c:v>4.5440799999999975</c:v>
                </c:pt>
                <c:pt idx="16">
                  <c:v>5.7715800000000002</c:v>
                </c:pt>
                <c:pt idx="17">
                  <c:v>7.0260699999999998</c:v>
                </c:pt>
                <c:pt idx="18">
                  <c:v>8.2943999999999996</c:v>
                </c:pt>
              </c:numCache>
            </c:numRef>
          </c:xVal>
          <c:yVal>
            <c:numRef>
              <c:f>[5]CC!$O$5:$O$23</c:f>
              <c:numCache>
                <c:formatCode>General</c:formatCode>
                <c:ptCount val="19"/>
                <c:pt idx="0">
                  <c:v>0</c:v>
                </c:pt>
                <c:pt idx="1">
                  <c:v>14.480352</c:v>
                </c:pt>
                <c:pt idx="2">
                  <c:v>29.112192</c:v>
                </c:pt>
                <c:pt idx="3">
                  <c:v>51.320879999999995</c:v>
                </c:pt>
                <c:pt idx="4">
                  <c:v>85.151231999999979</c:v>
                </c:pt>
                <c:pt idx="5">
                  <c:v>136.85414400000047</c:v>
                </c:pt>
                <c:pt idx="6">
                  <c:v>216.21455999999932</c:v>
                </c:pt>
                <c:pt idx="7">
                  <c:v>278.80847999999969</c:v>
                </c:pt>
                <c:pt idx="8">
                  <c:v>315.87984000000108</c:v>
                </c:pt>
                <c:pt idx="9">
                  <c:v>350.56224000000032</c:v>
                </c:pt>
                <c:pt idx="10">
                  <c:v>378.54864000000032</c:v>
                </c:pt>
                <c:pt idx="11">
                  <c:v>398.31984000000102</c:v>
                </c:pt>
                <c:pt idx="12">
                  <c:v>405.61632000000003</c:v>
                </c:pt>
                <c:pt idx="13">
                  <c:v>407.32560000000001</c:v>
                </c:pt>
                <c:pt idx="14">
                  <c:v>408.87072000000001</c:v>
                </c:pt>
                <c:pt idx="15">
                  <c:v>410.12928000000102</c:v>
                </c:pt>
                <c:pt idx="16">
                  <c:v>411.22944000000001</c:v>
                </c:pt>
                <c:pt idx="17">
                  <c:v>412.63200000000001</c:v>
                </c:pt>
                <c:pt idx="18">
                  <c:v>413.86896000000002</c:v>
                </c:pt>
              </c:numCache>
            </c:numRef>
          </c:yVal>
          <c:smooth val="1"/>
        </c:ser>
        <c:ser>
          <c:idx val="7"/>
          <c:order val="7"/>
          <c:tx>
            <c:v>Exp C</c:v>
          </c:tx>
          <c:spPr>
            <a:ln w="25400">
              <a:solidFill>
                <a:sysClr val="windowText" lastClr="000000"/>
              </a:solidFill>
            </a:ln>
          </c:spPr>
          <c:marker>
            <c:symbol val="square"/>
            <c:size val="5"/>
            <c:spPr>
              <a:solidFill>
                <a:schemeClr val="tx1"/>
              </a:solidFill>
              <a:ln>
                <a:solidFill>
                  <a:sysClr val="windowText" lastClr="000000"/>
                </a:solidFill>
              </a:ln>
            </c:spPr>
          </c:marker>
          <c:xVal>
            <c:numRef>
              <c:f>[6]Sheet1!$B$4:$B$27</c:f>
              <c:numCache>
                <c:formatCode>General</c:formatCode>
                <c:ptCount val="24"/>
                <c:pt idx="0">
                  <c:v>0</c:v>
                </c:pt>
                <c:pt idx="1">
                  <c:v>0.25</c:v>
                </c:pt>
                <c:pt idx="2">
                  <c:v>0.5</c:v>
                </c:pt>
                <c:pt idx="3">
                  <c:v>0.750000000000002</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6</c:v>
                </c:pt>
                <c:pt idx="22">
                  <c:v>7</c:v>
                </c:pt>
                <c:pt idx="23">
                  <c:v>7.75</c:v>
                </c:pt>
              </c:numCache>
            </c:numRef>
          </c:xVal>
          <c:yVal>
            <c:numRef>
              <c:f>[6]Sheet1!$C$4:$C$27</c:f>
              <c:numCache>
                <c:formatCode>General</c:formatCode>
                <c:ptCount val="24"/>
                <c:pt idx="0">
                  <c:v>0</c:v>
                </c:pt>
                <c:pt idx="1">
                  <c:v>19.829999999999988</c:v>
                </c:pt>
                <c:pt idx="2">
                  <c:v>42.8</c:v>
                </c:pt>
                <c:pt idx="3">
                  <c:v>88.9</c:v>
                </c:pt>
                <c:pt idx="4">
                  <c:v>222.97</c:v>
                </c:pt>
                <c:pt idx="5">
                  <c:v>287.64000000000038</c:v>
                </c:pt>
                <c:pt idx="6">
                  <c:v>331.85</c:v>
                </c:pt>
                <c:pt idx="7">
                  <c:v>355.05</c:v>
                </c:pt>
                <c:pt idx="8">
                  <c:v>367.81</c:v>
                </c:pt>
                <c:pt idx="9">
                  <c:v>375.40999999999963</c:v>
                </c:pt>
                <c:pt idx="10">
                  <c:v>380.94</c:v>
                </c:pt>
                <c:pt idx="11">
                  <c:v>385.26</c:v>
                </c:pt>
                <c:pt idx="12">
                  <c:v>389.81</c:v>
                </c:pt>
                <c:pt idx="13">
                  <c:v>392.35</c:v>
                </c:pt>
                <c:pt idx="14">
                  <c:v>393.25</c:v>
                </c:pt>
                <c:pt idx="15">
                  <c:v>393.58</c:v>
                </c:pt>
                <c:pt idx="16">
                  <c:v>393.64000000000038</c:v>
                </c:pt>
                <c:pt idx="17">
                  <c:v>393.64000000000038</c:v>
                </c:pt>
                <c:pt idx="18">
                  <c:v>393.8</c:v>
                </c:pt>
                <c:pt idx="19">
                  <c:v>394.18</c:v>
                </c:pt>
                <c:pt idx="20">
                  <c:v>394.47999999999905</c:v>
                </c:pt>
                <c:pt idx="21">
                  <c:v>391.84000000000032</c:v>
                </c:pt>
                <c:pt idx="22">
                  <c:v>389.44</c:v>
                </c:pt>
                <c:pt idx="23">
                  <c:v>387.28999999999905</c:v>
                </c:pt>
              </c:numCache>
            </c:numRef>
          </c:yVal>
          <c:smooth val="1"/>
        </c:ser>
        <c:ser>
          <c:idx val="1"/>
          <c:order val="1"/>
          <c:tx>
            <c:v>FE D</c:v>
          </c:tx>
          <c:spPr>
            <a:ln w="25400">
              <a:solidFill>
                <a:schemeClr val="tx1"/>
              </a:solidFill>
            </a:ln>
          </c:spPr>
          <c:marker>
            <c:symbol val="diamond"/>
            <c:size val="5"/>
            <c:spPr>
              <a:noFill/>
              <a:ln w="19050">
                <a:solidFill>
                  <a:schemeClr val="tx1"/>
                </a:solidFill>
              </a:ln>
            </c:spPr>
          </c:marker>
          <c:xVal>
            <c:numRef>
              <c:f>[7]DD!$O$5:$O$23</c:f>
              <c:numCache>
                <c:formatCode>General</c:formatCode>
                <c:ptCount val="19"/>
                <c:pt idx="0">
                  <c:v>0</c:v>
                </c:pt>
                <c:pt idx="1">
                  <c:v>6.6533599999999998E-2</c:v>
                </c:pt>
                <c:pt idx="2">
                  <c:v>0.13249200000000041</c:v>
                </c:pt>
                <c:pt idx="3">
                  <c:v>0.230321</c:v>
                </c:pt>
                <c:pt idx="4">
                  <c:v>0.37452700000000094</c:v>
                </c:pt>
                <c:pt idx="5">
                  <c:v>0.5853509999999974</c:v>
                </c:pt>
                <c:pt idx="6">
                  <c:v>0.89177700000000004</c:v>
                </c:pt>
                <c:pt idx="7">
                  <c:v>1.3409500000000001</c:v>
                </c:pt>
                <c:pt idx="8">
                  <c:v>1.9094599999999999</c:v>
                </c:pt>
                <c:pt idx="9">
                  <c:v>2.34118</c:v>
                </c:pt>
                <c:pt idx="10">
                  <c:v>2.7754499999999926</c:v>
                </c:pt>
                <c:pt idx="11">
                  <c:v>3.2516099999999977</c:v>
                </c:pt>
                <c:pt idx="12">
                  <c:v>3.76566</c:v>
                </c:pt>
                <c:pt idx="13">
                  <c:v>4.2989799999999985</c:v>
                </c:pt>
                <c:pt idx="14">
                  <c:v>4.8496199999999998</c:v>
                </c:pt>
                <c:pt idx="15">
                  <c:v>5.4127000000000001</c:v>
                </c:pt>
                <c:pt idx="16">
                  <c:v>6.2707000000000024</c:v>
                </c:pt>
                <c:pt idx="17">
                  <c:v>7.1414299999999997</c:v>
                </c:pt>
                <c:pt idx="18">
                  <c:v>8.0204200000000014</c:v>
                </c:pt>
              </c:numCache>
            </c:numRef>
          </c:xVal>
          <c:yVal>
            <c:numRef>
              <c:f>[7]DD!$P$5:$P$23</c:f>
              <c:numCache>
                <c:formatCode>General</c:formatCode>
                <c:ptCount val="19"/>
                <c:pt idx="0">
                  <c:v>0</c:v>
                </c:pt>
                <c:pt idx="1">
                  <c:v>13.706420869565253</c:v>
                </c:pt>
                <c:pt idx="2">
                  <c:v>27.271383652173853</c:v>
                </c:pt>
                <c:pt idx="3">
                  <c:v>47.343005217391294</c:v>
                </c:pt>
                <c:pt idx="4">
                  <c:v>76.808435478260819</c:v>
                </c:pt>
                <c:pt idx="5">
                  <c:v>119.56899756521764</c:v>
                </c:pt>
                <c:pt idx="6">
                  <c:v>180.89417739130437</c:v>
                </c:pt>
                <c:pt idx="7">
                  <c:v>268.71664695652169</c:v>
                </c:pt>
                <c:pt idx="8">
                  <c:v>362.15749565217391</c:v>
                </c:pt>
                <c:pt idx="9">
                  <c:v>396.23277913043466</c:v>
                </c:pt>
                <c:pt idx="10">
                  <c:v>410.27666086956532</c:v>
                </c:pt>
                <c:pt idx="11">
                  <c:v>417.35369739130437</c:v>
                </c:pt>
                <c:pt idx="12">
                  <c:v>420.12500869565218</c:v>
                </c:pt>
                <c:pt idx="13">
                  <c:v>421.86189913043478</c:v>
                </c:pt>
                <c:pt idx="14">
                  <c:v>423.5161460869565</c:v>
                </c:pt>
                <c:pt idx="15">
                  <c:v>424.61392695652165</c:v>
                </c:pt>
                <c:pt idx="16">
                  <c:v>425.54642086956625</c:v>
                </c:pt>
                <c:pt idx="17">
                  <c:v>426.41555478260693</c:v>
                </c:pt>
                <c:pt idx="18">
                  <c:v>427.09460869565231</c:v>
                </c:pt>
              </c:numCache>
            </c:numRef>
          </c:yVal>
          <c:smooth val="1"/>
        </c:ser>
        <c:ser>
          <c:idx val="0"/>
          <c:order val="0"/>
          <c:tx>
            <c:v>Exp D</c:v>
          </c:tx>
          <c:spPr>
            <a:ln w="22225">
              <a:solidFill>
                <a:sysClr val="windowText" lastClr="000000"/>
              </a:solidFill>
            </a:ln>
          </c:spPr>
          <c:marker>
            <c:symbol val="diamond"/>
            <c:size val="5"/>
            <c:spPr>
              <a:solidFill>
                <a:sysClr val="windowText" lastClr="000000"/>
              </a:solidFill>
              <a:ln>
                <a:solidFill>
                  <a:sysClr val="windowText" lastClr="000000"/>
                </a:solidFill>
              </a:ln>
            </c:spPr>
          </c:marker>
          <c:xVal>
            <c:numRef>
              <c:f>[8]Sheet1!$B$5:$B$28</c:f>
              <c:numCache>
                <c:formatCode>General</c:formatCode>
                <c:ptCount val="24"/>
                <c:pt idx="0">
                  <c:v>0</c:v>
                </c:pt>
                <c:pt idx="1">
                  <c:v>0.25</c:v>
                </c:pt>
                <c:pt idx="2">
                  <c:v>0.5</c:v>
                </c:pt>
                <c:pt idx="3">
                  <c:v>0.750000000000002</c:v>
                </c:pt>
                <c:pt idx="4">
                  <c:v>1</c:v>
                </c:pt>
                <c:pt idx="5">
                  <c:v>1.25</c:v>
                </c:pt>
                <c:pt idx="6">
                  <c:v>1.5</c:v>
                </c:pt>
                <c:pt idx="7">
                  <c:v>1.75</c:v>
                </c:pt>
                <c:pt idx="8">
                  <c:v>2</c:v>
                </c:pt>
                <c:pt idx="9">
                  <c:v>2.25</c:v>
                </c:pt>
                <c:pt idx="10">
                  <c:v>2.5</c:v>
                </c:pt>
                <c:pt idx="11">
                  <c:v>2.75</c:v>
                </c:pt>
                <c:pt idx="12">
                  <c:v>3</c:v>
                </c:pt>
                <c:pt idx="13">
                  <c:v>3.25</c:v>
                </c:pt>
                <c:pt idx="14">
                  <c:v>3.5</c:v>
                </c:pt>
                <c:pt idx="15">
                  <c:v>3.75</c:v>
                </c:pt>
                <c:pt idx="16">
                  <c:v>4</c:v>
                </c:pt>
                <c:pt idx="17">
                  <c:v>4.25</c:v>
                </c:pt>
                <c:pt idx="18">
                  <c:v>4.5</c:v>
                </c:pt>
                <c:pt idx="19">
                  <c:v>4.75</c:v>
                </c:pt>
                <c:pt idx="20">
                  <c:v>5</c:v>
                </c:pt>
                <c:pt idx="21">
                  <c:v>6</c:v>
                </c:pt>
                <c:pt idx="22">
                  <c:v>7</c:v>
                </c:pt>
                <c:pt idx="23">
                  <c:v>7.75</c:v>
                </c:pt>
              </c:numCache>
            </c:numRef>
          </c:xVal>
          <c:yVal>
            <c:numRef>
              <c:f>[8]Sheet1!$C$5:$C$28</c:f>
              <c:numCache>
                <c:formatCode>General</c:formatCode>
                <c:ptCount val="24"/>
                <c:pt idx="0">
                  <c:v>0</c:v>
                </c:pt>
                <c:pt idx="1">
                  <c:v>45.17</c:v>
                </c:pt>
                <c:pt idx="2">
                  <c:v>95.960000000000022</c:v>
                </c:pt>
                <c:pt idx="3">
                  <c:v>153.18</c:v>
                </c:pt>
                <c:pt idx="4">
                  <c:v>200.65</c:v>
                </c:pt>
                <c:pt idx="5">
                  <c:v>262.22000000000003</c:v>
                </c:pt>
                <c:pt idx="6">
                  <c:v>301.64999999999998</c:v>
                </c:pt>
                <c:pt idx="7">
                  <c:v>341.41999999999905</c:v>
                </c:pt>
                <c:pt idx="8">
                  <c:v>368.21999999999969</c:v>
                </c:pt>
                <c:pt idx="9">
                  <c:v>389.81</c:v>
                </c:pt>
                <c:pt idx="10">
                  <c:v>405.46999999999969</c:v>
                </c:pt>
                <c:pt idx="11">
                  <c:v>414.44</c:v>
                </c:pt>
                <c:pt idx="12">
                  <c:v>421.74</c:v>
                </c:pt>
                <c:pt idx="13">
                  <c:v>424.78</c:v>
                </c:pt>
                <c:pt idx="14">
                  <c:v>425.87</c:v>
                </c:pt>
                <c:pt idx="15">
                  <c:v>427.68</c:v>
                </c:pt>
                <c:pt idx="16">
                  <c:v>428.74</c:v>
                </c:pt>
                <c:pt idx="17">
                  <c:v>428.96999999999969</c:v>
                </c:pt>
                <c:pt idx="18">
                  <c:v>428.74</c:v>
                </c:pt>
                <c:pt idx="19">
                  <c:v>428.37</c:v>
                </c:pt>
                <c:pt idx="20">
                  <c:v>427.44</c:v>
                </c:pt>
                <c:pt idx="21">
                  <c:v>425.77</c:v>
                </c:pt>
                <c:pt idx="22">
                  <c:v>423.57</c:v>
                </c:pt>
                <c:pt idx="23">
                  <c:v>423.21</c:v>
                </c:pt>
              </c:numCache>
            </c:numRef>
          </c:yVal>
          <c:smooth val="1"/>
        </c:ser>
        <c:axId val="58734848"/>
        <c:axId val="58765696"/>
      </c:scatterChart>
      <c:valAx>
        <c:axId val="58734848"/>
        <c:scaling>
          <c:orientation val="minMax"/>
          <c:max val="10"/>
        </c:scaling>
        <c:axPos val="b"/>
        <c:numFmt formatCode="General" sourceLinked="1"/>
        <c:tickLblPos val="nextTo"/>
        <c:txPr>
          <a:bodyPr/>
          <a:lstStyle/>
          <a:p>
            <a:pPr>
              <a:defRPr sz="1200">
                <a:cs typeface="+mj-cs"/>
              </a:defRPr>
            </a:pPr>
            <a:endParaRPr lang="ar-EG"/>
          </a:p>
        </c:txPr>
        <c:crossAx val="58765696"/>
        <c:crosses val="autoZero"/>
        <c:crossBetween val="midCat"/>
      </c:valAx>
      <c:valAx>
        <c:axId val="58765696"/>
        <c:scaling>
          <c:orientation val="minMax"/>
          <c:max val="450"/>
        </c:scaling>
        <c:axPos val="l"/>
        <c:numFmt formatCode="General" sourceLinked="1"/>
        <c:tickLblPos val="nextTo"/>
        <c:txPr>
          <a:bodyPr/>
          <a:lstStyle/>
          <a:p>
            <a:pPr>
              <a:defRPr sz="1200">
                <a:cs typeface="+mj-cs"/>
              </a:defRPr>
            </a:pPr>
            <a:endParaRPr lang="ar-EG"/>
          </a:p>
        </c:txPr>
        <c:crossAx val="58734848"/>
        <c:crosses val="autoZero"/>
        <c:crossBetween val="midCat"/>
      </c:valAx>
      <c:spPr>
        <a:noFill/>
        <a:ln w="25400">
          <a:noFill/>
        </a:ln>
      </c:spPr>
    </c:plotArea>
    <c:legend>
      <c:legendPos val="l"/>
      <c:layout>
        <c:manualLayout>
          <c:xMode val="edge"/>
          <c:yMode val="edge"/>
          <c:x val="0.56504745951982494"/>
          <c:y val="0.34972143758303825"/>
          <c:w val="0.37360261104025727"/>
          <c:h val="0.47782862516985652"/>
        </c:manualLayout>
      </c:layout>
      <c:spPr>
        <a:solidFill>
          <a:schemeClr val="bg1"/>
        </a:solidFill>
        <a:ln w="19050">
          <a:solidFill>
            <a:sysClr val="windowText" lastClr="000000"/>
          </a:solidFill>
        </a:ln>
      </c:spPr>
      <c:txPr>
        <a:bodyPr/>
        <a:lstStyle/>
        <a:p>
          <a:pPr>
            <a:defRPr sz="1500"/>
          </a:pPr>
          <a:endParaRPr lang="ar-EG"/>
        </a:p>
      </c:txPr>
    </c:legend>
    <c:plotVisOnly val="1"/>
  </c:chart>
  <c:spPr>
    <a:solidFill>
      <a:srgbClr val="FFFFFF"/>
    </a:solidFill>
    <a:ln w="25400">
      <a:solidFill>
        <a:srgbClr val="002060"/>
      </a:solidFill>
    </a:ln>
  </c:sp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ar-EG"/>
  <c:chart>
    <c:plotArea>
      <c:layout>
        <c:manualLayout>
          <c:layoutTarget val="inner"/>
          <c:xMode val="edge"/>
          <c:yMode val="edge"/>
          <c:x val="9.3085739282589702E-2"/>
          <c:y val="5.1400554097404488E-2"/>
          <c:w val="0.82898425882060667"/>
          <c:h val="0.89719889180519163"/>
        </c:manualLayout>
      </c:layout>
      <c:barChart>
        <c:barDir val="col"/>
        <c:grouping val="clustered"/>
        <c:ser>
          <c:idx val="1"/>
          <c:order val="0"/>
          <c:tx>
            <c:v>5 degree</c:v>
          </c:tx>
          <c:spPr>
            <a:blipFill>
              <a:blip xmlns:r="http://schemas.openxmlformats.org/officeDocument/2006/relationships" r:embed="rId1"/>
              <a:tile tx="0" ty="0" sx="100000" sy="100000" flip="none" algn="tl"/>
            </a:blipFill>
          </c:spPr>
          <c:val>
            <c:numRef>
              <c:f>'Effect of typology'!$O$46:$O$49</c:f>
              <c:numCache>
                <c:formatCode>0.00</c:formatCode>
                <c:ptCount val="4"/>
                <c:pt idx="0">
                  <c:v>0.89403935185185157</c:v>
                </c:pt>
                <c:pt idx="1">
                  <c:v>0.94461805555555822</c:v>
                </c:pt>
                <c:pt idx="2">
                  <c:v>1.0811053240740742</c:v>
                </c:pt>
                <c:pt idx="3">
                  <c:v>1.0448495370370372</c:v>
                </c:pt>
              </c:numCache>
            </c:numRef>
          </c:val>
        </c:ser>
        <c:ser>
          <c:idx val="2"/>
          <c:order val="1"/>
          <c:tx>
            <c:v>10 degree</c:v>
          </c:tx>
          <c:spPr>
            <a:solidFill>
              <a:schemeClr val="bg1"/>
            </a:solidFill>
            <a:ln>
              <a:solidFill>
                <a:schemeClr val="tx1"/>
              </a:solidFill>
            </a:ln>
          </c:spPr>
          <c:val>
            <c:numRef>
              <c:f>'Effect of typology'!$O$51:$O$54</c:f>
              <c:numCache>
                <c:formatCode>0.00</c:formatCode>
                <c:ptCount val="4"/>
                <c:pt idx="0">
                  <c:v>0.81918402777777777</c:v>
                </c:pt>
                <c:pt idx="1">
                  <c:v>0.87893518518518565</c:v>
                </c:pt>
                <c:pt idx="2">
                  <c:v>1.1796875000000051</c:v>
                </c:pt>
                <c:pt idx="3">
                  <c:v>1.0961516203703703</c:v>
                </c:pt>
              </c:numCache>
            </c:numRef>
          </c:val>
        </c:ser>
        <c:ser>
          <c:idx val="0"/>
          <c:order val="2"/>
          <c:tx>
            <c:v>15 degree</c:v>
          </c:tx>
          <c:spPr>
            <a:solidFill>
              <a:schemeClr val="tx1"/>
            </a:solidFill>
          </c:spPr>
          <c:val>
            <c:numRef>
              <c:f>'Effect of typology'!$O$56:$O$59</c:f>
              <c:numCache>
                <c:formatCode>0.00</c:formatCode>
                <c:ptCount val="4"/>
                <c:pt idx="0">
                  <c:v>0.71469907407408007</c:v>
                </c:pt>
                <c:pt idx="1">
                  <c:v>0.80344328703703649</c:v>
                </c:pt>
                <c:pt idx="2">
                  <c:v>1.3190104166666667</c:v>
                </c:pt>
                <c:pt idx="3">
                  <c:v>1.1633680555555557</c:v>
                </c:pt>
              </c:numCache>
            </c:numRef>
          </c:val>
        </c:ser>
        <c:axId val="58249984"/>
        <c:axId val="58251520"/>
      </c:barChart>
      <c:catAx>
        <c:axId val="58249984"/>
        <c:scaling>
          <c:orientation val="minMax"/>
        </c:scaling>
        <c:delete val="1"/>
        <c:axPos val="b"/>
        <c:tickLblPos val="none"/>
        <c:crossAx val="58251520"/>
        <c:crosses val="autoZero"/>
        <c:auto val="1"/>
        <c:lblAlgn val="ctr"/>
        <c:lblOffset val="100"/>
      </c:catAx>
      <c:valAx>
        <c:axId val="58251520"/>
        <c:scaling>
          <c:orientation val="minMax"/>
          <c:max val="1.4"/>
          <c:min val="0"/>
        </c:scaling>
        <c:axPos val="l"/>
        <c:majorGridlines>
          <c:spPr>
            <a:ln w="15875">
              <a:solidFill>
                <a:schemeClr val="tx1"/>
              </a:solidFill>
              <a:prstDash val="dash"/>
            </a:ln>
          </c:spPr>
        </c:majorGridlines>
        <c:numFmt formatCode="0.00" sourceLinked="1"/>
        <c:tickLblPos val="nextTo"/>
        <c:txPr>
          <a:bodyPr/>
          <a:lstStyle/>
          <a:p>
            <a:pPr>
              <a:defRPr lang="en-GB" sz="1400">
                <a:latin typeface="Times New Roman" pitchFamily="18" charset="0"/>
                <a:cs typeface="Times New Roman" pitchFamily="18" charset="0"/>
              </a:defRPr>
            </a:pPr>
            <a:endParaRPr lang="ar-EG"/>
          </a:p>
        </c:txPr>
        <c:crossAx val="58249984"/>
        <c:crosses val="autoZero"/>
        <c:crossBetween val="between"/>
        <c:majorUnit val="0.2"/>
      </c:valAx>
      <c:spPr>
        <a:ln w="25400">
          <a:solidFill>
            <a:schemeClr val="tx1"/>
          </a:solidFill>
        </a:ln>
      </c:spPr>
    </c:plotArea>
    <c:legend>
      <c:legendPos val="r"/>
      <c:layout>
        <c:manualLayout>
          <c:xMode val="edge"/>
          <c:yMode val="edge"/>
          <c:x val="0.23172826369676774"/>
          <c:y val="6.0535119677204346E-2"/>
          <c:w val="0.37443143931332906"/>
          <c:h val="0.31536348654092738"/>
        </c:manualLayout>
      </c:layout>
      <c:spPr>
        <a:solidFill>
          <a:schemeClr val="bg1"/>
        </a:solidFill>
      </c:spPr>
      <c:txPr>
        <a:bodyPr/>
        <a:lstStyle/>
        <a:p>
          <a:pPr>
            <a:defRPr lang="en-GB" sz="1400">
              <a:latin typeface="Times New Roman" pitchFamily="18" charset="0"/>
              <a:cs typeface="Times New Roman" pitchFamily="18" charset="0"/>
            </a:defRPr>
          </a:pPr>
          <a:endParaRPr lang="ar-EG"/>
        </a:p>
      </c:txPr>
    </c:legend>
    <c:plotVisOnly val="1"/>
    <c:dispBlanksAs val="gap"/>
  </c:chart>
  <c:spPr>
    <a:solidFill>
      <a:schemeClr val="bg1"/>
    </a:solidFill>
    <a:ln w="25400">
      <a:solidFill>
        <a:srgbClr val="002060"/>
      </a:solidFill>
    </a:ln>
  </c:sp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ar-EG"/>
  <c:chart>
    <c:plotArea>
      <c:layout>
        <c:manualLayout>
          <c:layoutTarget val="inner"/>
          <c:xMode val="edge"/>
          <c:yMode val="edge"/>
          <c:x val="9.3085739282589702E-2"/>
          <c:y val="5.1400554097404488E-2"/>
          <c:w val="0.82898425882060667"/>
          <c:h val="0.89719889180519163"/>
        </c:manualLayout>
      </c:layout>
      <c:barChart>
        <c:barDir val="col"/>
        <c:grouping val="clustered"/>
        <c:ser>
          <c:idx val="1"/>
          <c:order val="0"/>
          <c:tx>
            <c:v>5 degree</c:v>
          </c:tx>
          <c:spPr>
            <a:blipFill>
              <a:blip xmlns:r="http://schemas.openxmlformats.org/officeDocument/2006/relationships" r:embed="rId1"/>
              <a:tile tx="0" ty="0" sx="100000" sy="100000" flip="none" algn="tl"/>
            </a:blipFill>
          </c:spPr>
          <c:val>
            <c:numRef>
              <c:f>'Effect of typology'!$X$46:$X$49</c:f>
              <c:numCache>
                <c:formatCode>0.00</c:formatCode>
                <c:ptCount val="4"/>
                <c:pt idx="0">
                  <c:v>0.91842369477911645</c:v>
                </c:pt>
                <c:pt idx="1">
                  <c:v>0.94890275387263257</c:v>
                </c:pt>
                <c:pt idx="2">
                  <c:v>1.0853055077452669</c:v>
                </c:pt>
                <c:pt idx="3">
                  <c:v>1.0671256454388978</c:v>
                </c:pt>
              </c:numCache>
            </c:numRef>
          </c:val>
        </c:ser>
        <c:ser>
          <c:idx val="2"/>
          <c:order val="1"/>
          <c:tx>
            <c:v>10 degree</c:v>
          </c:tx>
          <c:spPr>
            <a:solidFill>
              <a:schemeClr val="bg1"/>
            </a:solidFill>
            <a:ln>
              <a:solidFill>
                <a:schemeClr val="tx1"/>
              </a:solidFill>
            </a:ln>
          </c:spPr>
          <c:val>
            <c:numRef>
              <c:f>'Effect of typology'!$X$51:$X$54</c:f>
              <c:numCache>
                <c:formatCode>0.00</c:formatCode>
                <c:ptCount val="4"/>
                <c:pt idx="0">
                  <c:v>0.86184021801492006</c:v>
                </c:pt>
                <c:pt idx="1">
                  <c:v>0.89525960986804354</c:v>
                </c:pt>
                <c:pt idx="2">
                  <c:v>1.2002294893861158</c:v>
                </c:pt>
                <c:pt idx="3">
                  <c:v>1.1536861732644859</c:v>
                </c:pt>
              </c:numCache>
            </c:numRef>
          </c:val>
        </c:ser>
        <c:ser>
          <c:idx val="0"/>
          <c:order val="2"/>
          <c:tx>
            <c:v>15 degree</c:v>
          </c:tx>
          <c:spPr>
            <a:solidFill>
              <a:schemeClr val="tx1"/>
            </a:solidFill>
          </c:spPr>
          <c:val>
            <c:numRef>
              <c:f>'Effect of typology'!$X$56:$X$59</c:f>
              <c:numCache>
                <c:formatCode>0.00</c:formatCode>
                <c:ptCount val="4"/>
                <c:pt idx="0">
                  <c:v>0.78937177280550774</c:v>
                </c:pt>
                <c:pt idx="1">
                  <c:v>0.84251290877796292</c:v>
                </c:pt>
                <c:pt idx="2">
                  <c:v>1.3791953528399257</c:v>
                </c:pt>
                <c:pt idx="3">
                  <c:v>1.2898737808376317</c:v>
                </c:pt>
              </c:numCache>
            </c:numRef>
          </c:val>
        </c:ser>
        <c:axId val="62671872"/>
        <c:axId val="62685952"/>
      </c:barChart>
      <c:catAx>
        <c:axId val="62671872"/>
        <c:scaling>
          <c:orientation val="minMax"/>
        </c:scaling>
        <c:delete val="1"/>
        <c:axPos val="b"/>
        <c:tickLblPos val="none"/>
        <c:crossAx val="62685952"/>
        <c:crosses val="autoZero"/>
        <c:auto val="1"/>
        <c:lblAlgn val="ctr"/>
        <c:lblOffset val="100"/>
      </c:catAx>
      <c:valAx>
        <c:axId val="62685952"/>
        <c:scaling>
          <c:orientation val="minMax"/>
          <c:max val="1.4"/>
          <c:min val="0"/>
        </c:scaling>
        <c:axPos val="l"/>
        <c:majorGridlines>
          <c:spPr>
            <a:ln w="15875">
              <a:solidFill>
                <a:schemeClr val="tx1"/>
              </a:solidFill>
              <a:prstDash val="dash"/>
            </a:ln>
          </c:spPr>
        </c:majorGridlines>
        <c:numFmt formatCode="0.00" sourceLinked="1"/>
        <c:tickLblPos val="nextTo"/>
        <c:txPr>
          <a:bodyPr/>
          <a:lstStyle/>
          <a:p>
            <a:pPr>
              <a:defRPr lang="en-GB" sz="1200">
                <a:latin typeface="Times New Roman" pitchFamily="18" charset="0"/>
                <a:cs typeface="Times New Roman" pitchFamily="18" charset="0"/>
              </a:defRPr>
            </a:pPr>
            <a:endParaRPr lang="ar-EG"/>
          </a:p>
        </c:txPr>
        <c:crossAx val="62671872"/>
        <c:crosses val="autoZero"/>
        <c:crossBetween val="between"/>
        <c:majorUnit val="0.2"/>
      </c:valAx>
      <c:spPr>
        <a:ln w="25400">
          <a:solidFill>
            <a:schemeClr val="tx1"/>
          </a:solidFill>
        </a:ln>
      </c:spPr>
    </c:plotArea>
    <c:legend>
      <c:legendPos val="r"/>
      <c:layout>
        <c:manualLayout>
          <c:xMode val="edge"/>
          <c:yMode val="edge"/>
          <c:x val="0.22813092373869917"/>
          <c:y val="6.0535119677204346E-2"/>
          <c:w val="0.37802885316418994"/>
          <c:h val="0.30303500195769201"/>
        </c:manualLayout>
      </c:layout>
      <c:spPr>
        <a:solidFill>
          <a:schemeClr val="bg1"/>
        </a:solidFill>
      </c:spPr>
      <c:txPr>
        <a:bodyPr/>
        <a:lstStyle/>
        <a:p>
          <a:pPr>
            <a:defRPr lang="en-GB" sz="1400">
              <a:latin typeface="Times New Roman" pitchFamily="18" charset="0"/>
              <a:cs typeface="Times New Roman" pitchFamily="18" charset="0"/>
            </a:defRPr>
          </a:pPr>
          <a:endParaRPr lang="ar-EG"/>
        </a:p>
      </c:txPr>
    </c:legend>
    <c:plotVisOnly val="1"/>
    <c:dispBlanksAs val="gap"/>
  </c:chart>
  <c:spPr>
    <a:solidFill>
      <a:prstClr val="white"/>
    </a:solidFill>
    <a:ln w="25400">
      <a:solidFill>
        <a:srgbClr val="002060"/>
      </a:solidFill>
    </a:ln>
  </c:spPr>
  <c:externalData r:id="rId2"/>
</c:chartSpace>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 Id="rId4" Type="http://schemas.openxmlformats.org/officeDocument/2006/relationships/image" Target="../media/image1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image" Target="../media/image76.wmf"/><Relationship Id="rId4" Type="http://schemas.openxmlformats.org/officeDocument/2006/relationships/image" Target="../media/image79.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81.wmf"/><Relationship Id="rId2" Type="http://schemas.openxmlformats.org/officeDocument/2006/relationships/image" Target="../media/image80.wmf"/><Relationship Id="rId1" Type="http://schemas.openxmlformats.org/officeDocument/2006/relationships/image" Target="../media/image38.wmf"/><Relationship Id="rId5" Type="http://schemas.openxmlformats.org/officeDocument/2006/relationships/image" Target="../media/image83.wmf"/><Relationship Id="rId4" Type="http://schemas.openxmlformats.org/officeDocument/2006/relationships/image" Target="../media/image8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4.wmf"/><Relationship Id="rId2" Type="http://schemas.openxmlformats.org/officeDocument/2006/relationships/image" Target="../media/image53.wmf"/><Relationship Id="rId1" Type="http://schemas.openxmlformats.org/officeDocument/2006/relationships/image" Target="../media/image5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1.wmf"/><Relationship Id="rId7" Type="http://schemas.openxmlformats.org/officeDocument/2006/relationships/image" Target="../media/image90.wmf"/><Relationship Id="rId2" Type="http://schemas.openxmlformats.org/officeDocument/2006/relationships/image" Target="../media/image80.wmf"/><Relationship Id="rId1" Type="http://schemas.openxmlformats.org/officeDocument/2006/relationships/image" Target="../media/image38.wmf"/><Relationship Id="rId6" Type="http://schemas.openxmlformats.org/officeDocument/2006/relationships/image" Target="../media/image89.wmf"/><Relationship Id="rId5" Type="http://schemas.openxmlformats.org/officeDocument/2006/relationships/image" Target="../media/image88.wmf"/><Relationship Id="rId4" Type="http://schemas.openxmlformats.org/officeDocument/2006/relationships/image" Target="../media/image82.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92.wmf"/><Relationship Id="rId1" Type="http://schemas.openxmlformats.org/officeDocument/2006/relationships/image" Target="../media/image9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png"/><Relationship Id="rId1" Type="http://schemas.openxmlformats.org/officeDocument/2006/relationships/image" Target="../media/image24.png"/><Relationship Id="rId5" Type="http://schemas.openxmlformats.org/officeDocument/2006/relationships/image" Target="../media/image28.wmf"/><Relationship Id="rId4" Type="http://schemas.openxmlformats.org/officeDocument/2006/relationships/image" Target="../media/image2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38.wmf"/><Relationship Id="rId1" Type="http://schemas.openxmlformats.org/officeDocument/2006/relationships/image" Target="../media/image3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0.wmf"/><Relationship Id="rId7" Type="http://schemas.openxmlformats.org/officeDocument/2006/relationships/image" Target="../media/image44.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43.wmf"/><Relationship Id="rId5" Type="http://schemas.openxmlformats.org/officeDocument/2006/relationships/image" Target="../media/image42.wmf"/><Relationship Id="rId4" Type="http://schemas.openxmlformats.org/officeDocument/2006/relationships/image" Target="../media/image4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 Id="rId4" Type="http://schemas.openxmlformats.org/officeDocument/2006/relationships/image" Target="../media/image54.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image" Target="../media/image57.wmf"/><Relationship Id="rId7" Type="http://schemas.openxmlformats.org/officeDocument/2006/relationships/image" Target="../media/image61.wmf"/><Relationship Id="rId12" Type="http://schemas.openxmlformats.org/officeDocument/2006/relationships/image" Target="../media/image66.wmf"/><Relationship Id="rId2" Type="http://schemas.openxmlformats.org/officeDocument/2006/relationships/image" Target="../media/image56.wmf"/><Relationship Id="rId1" Type="http://schemas.openxmlformats.org/officeDocument/2006/relationships/image" Target="../media/image55.wmf"/><Relationship Id="rId6" Type="http://schemas.openxmlformats.org/officeDocument/2006/relationships/image" Target="../media/image60.wmf"/><Relationship Id="rId11" Type="http://schemas.openxmlformats.org/officeDocument/2006/relationships/image" Target="../media/image65.wmf"/><Relationship Id="rId5" Type="http://schemas.openxmlformats.org/officeDocument/2006/relationships/image" Target="../media/image59.wmf"/><Relationship Id="rId10" Type="http://schemas.openxmlformats.org/officeDocument/2006/relationships/image" Target="../media/image64.wmf"/><Relationship Id="rId4" Type="http://schemas.openxmlformats.org/officeDocument/2006/relationships/image" Target="../media/image58.wmf"/><Relationship Id="rId9" Type="http://schemas.openxmlformats.org/officeDocument/2006/relationships/image" Target="../media/image6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6F7E75C-EEC3-4D73-925F-58C69E16AA21}" type="datetimeFigureOut">
              <a:rPr lang="ar-EG" smtClean="0"/>
              <a:pPr/>
              <a:t>29/01/1437</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666D7E1-67EA-4EBD-B95A-5A8496920151}" type="slidenum">
              <a:rPr lang="ar-EG" smtClean="0"/>
              <a:pPr/>
              <a:t>‹#›</a:t>
            </a:fld>
            <a:endParaRPr lang="ar-EG"/>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3666D7E1-67EA-4EBD-B95A-5A8496920151}" type="slidenum">
              <a:rPr lang="ar-EG" smtClean="0"/>
              <a:pPr/>
              <a:t>1</a:t>
            </a:fld>
            <a:endParaRPr lang="ar-EG"/>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3666D7E1-67EA-4EBD-B95A-5A8496920151}" type="slidenum">
              <a:rPr lang="ar-EG" smtClean="0"/>
              <a:pPr/>
              <a:t>10</a:t>
            </a:fld>
            <a:endParaRPr lang="ar-EG"/>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3666D7E1-67EA-4EBD-B95A-5A8496920151}" type="slidenum">
              <a:rPr lang="ar-EG" smtClean="0"/>
              <a:pPr/>
              <a:t>11</a:t>
            </a:fld>
            <a:endParaRPr lang="ar-EG"/>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3666D7E1-67EA-4EBD-B95A-5A8496920151}" type="slidenum">
              <a:rPr lang="ar-EG" smtClean="0"/>
              <a:pPr/>
              <a:t>12</a:t>
            </a:fld>
            <a:endParaRPr lang="ar-EG"/>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3666D7E1-67EA-4EBD-B95A-5A8496920151}" type="slidenum">
              <a:rPr lang="ar-EG" smtClean="0"/>
              <a:pPr/>
              <a:t>13</a:t>
            </a:fld>
            <a:endParaRPr lang="ar-EG"/>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3666D7E1-67EA-4EBD-B95A-5A8496920151}" type="slidenum">
              <a:rPr lang="ar-EG" smtClean="0"/>
              <a:pPr/>
              <a:t>14</a:t>
            </a:fld>
            <a:endParaRPr lang="ar-EG"/>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3666D7E1-67EA-4EBD-B95A-5A8496920151}" type="slidenum">
              <a:rPr lang="ar-EG" smtClean="0"/>
              <a:pPr/>
              <a:t>15</a:t>
            </a:fld>
            <a:endParaRPr lang="ar-EG"/>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3666D7E1-67EA-4EBD-B95A-5A8496920151}" type="slidenum">
              <a:rPr lang="ar-EG" smtClean="0"/>
              <a:pPr/>
              <a:t>16</a:t>
            </a:fld>
            <a:endParaRPr lang="ar-EG"/>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3666D7E1-67EA-4EBD-B95A-5A8496920151}" type="slidenum">
              <a:rPr lang="ar-EG" smtClean="0"/>
              <a:pPr/>
              <a:t>17</a:t>
            </a:fld>
            <a:endParaRPr lang="ar-EG"/>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3666D7E1-67EA-4EBD-B95A-5A8496920151}" type="slidenum">
              <a:rPr lang="ar-EG" smtClean="0"/>
              <a:pPr/>
              <a:t>18</a:t>
            </a:fld>
            <a:endParaRPr lang="ar-EG"/>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3666D7E1-67EA-4EBD-B95A-5A8496920151}" type="slidenum">
              <a:rPr lang="ar-EG" smtClean="0"/>
              <a:pPr/>
              <a:t>19</a:t>
            </a:fld>
            <a:endParaRPr lang="ar-EG"/>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3666D7E1-67EA-4EBD-B95A-5A8496920151}" type="slidenum">
              <a:rPr lang="ar-EG" smtClean="0"/>
              <a:pPr/>
              <a:t>2</a:t>
            </a:fld>
            <a:endParaRPr lang="ar-EG"/>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3666D7E1-67EA-4EBD-B95A-5A8496920151}" type="slidenum">
              <a:rPr lang="ar-EG" smtClean="0"/>
              <a:pPr/>
              <a:t>20</a:t>
            </a:fld>
            <a:endParaRPr lang="ar-EG"/>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3666D7E1-67EA-4EBD-B95A-5A8496920151}" type="slidenum">
              <a:rPr lang="ar-EG" smtClean="0"/>
              <a:pPr/>
              <a:t>21</a:t>
            </a:fld>
            <a:endParaRPr lang="ar-EG"/>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3666D7E1-67EA-4EBD-B95A-5A8496920151}" type="slidenum">
              <a:rPr lang="ar-EG" smtClean="0"/>
              <a:pPr/>
              <a:t>22</a:t>
            </a:fld>
            <a:endParaRPr lang="ar-EG"/>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3666D7E1-67EA-4EBD-B95A-5A8496920151}" type="slidenum">
              <a:rPr lang="ar-EG" smtClean="0"/>
              <a:pPr/>
              <a:t>24</a:t>
            </a:fld>
            <a:endParaRPr lang="ar-EG"/>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3666D7E1-67EA-4EBD-B95A-5A8496920151}" type="slidenum">
              <a:rPr lang="ar-EG" smtClean="0"/>
              <a:pPr/>
              <a:t>25</a:t>
            </a:fld>
            <a:endParaRPr lang="ar-EG"/>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3666D7E1-67EA-4EBD-B95A-5A8496920151}" type="slidenum">
              <a:rPr lang="ar-EG" smtClean="0"/>
              <a:pPr/>
              <a:t>26</a:t>
            </a:fld>
            <a:endParaRPr lang="ar-EG"/>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3666D7E1-67EA-4EBD-B95A-5A8496920151}" type="slidenum">
              <a:rPr lang="ar-EG" smtClean="0"/>
              <a:pPr/>
              <a:t>27</a:t>
            </a:fld>
            <a:endParaRPr lang="ar-EG"/>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3666D7E1-67EA-4EBD-B95A-5A8496920151}" type="slidenum">
              <a:rPr lang="ar-EG" smtClean="0"/>
              <a:pPr/>
              <a:t>28</a:t>
            </a:fld>
            <a:endParaRPr lang="ar-EG"/>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3666D7E1-67EA-4EBD-B95A-5A8496920151}" type="slidenum">
              <a:rPr lang="ar-EG" smtClean="0"/>
              <a:pPr/>
              <a:t>29</a:t>
            </a:fld>
            <a:endParaRPr lang="ar-EG"/>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3666D7E1-67EA-4EBD-B95A-5A8496920151}" type="slidenum">
              <a:rPr lang="ar-EG" smtClean="0"/>
              <a:pPr/>
              <a:t>30</a:t>
            </a:fld>
            <a:endParaRPr lang="ar-EG"/>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3666D7E1-67EA-4EBD-B95A-5A8496920151}" type="slidenum">
              <a:rPr lang="ar-EG" smtClean="0"/>
              <a:pPr/>
              <a:t>3</a:t>
            </a:fld>
            <a:endParaRPr lang="ar-EG"/>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3666D7E1-67EA-4EBD-B95A-5A8496920151}" type="slidenum">
              <a:rPr lang="ar-EG" smtClean="0"/>
              <a:pPr/>
              <a:t>31</a:t>
            </a:fld>
            <a:endParaRPr lang="ar-EG"/>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3666D7E1-67EA-4EBD-B95A-5A8496920151}" type="slidenum">
              <a:rPr lang="ar-EG" smtClean="0"/>
              <a:pPr/>
              <a:t>32</a:t>
            </a:fld>
            <a:endParaRPr lang="ar-EG"/>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3666D7E1-67EA-4EBD-B95A-5A8496920151}" type="slidenum">
              <a:rPr lang="ar-EG" smtClean="0"/>
              <a:pPr/>
              <a:t>33</a:t>
            </a:fld>
            <a:endParaRPr lang="ar-EG"/>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3666D7E1-67EA-4EBD-B95A-5A8496920151}" type="slidenum">
              <a:rPr lang="ar-EG" smtClean="0"/>
              <a:pPr/>
              <a:t>34</a:t>
            </a:fld>
            <a:endParaRPr lang="ar-EG"/>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3666D7E1-67EA-4EBD-B95A-5A8496920151}" type="slidenum">
              <a:rPr lang="ar-EG" smtClean="0"/>
              <a:pPr/>
              <a:t>35</a:t>
            </a:fld>
            <a:endParaRPr lang="ar-EG"/>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3666D7E1-67EA-4EBD-B95A-5A8496920151}" type="slidenum">
              <a:rPr lang="ar-EG" smtClean="0"/>
              <a:pPr/>
              <a:t>36</a:t>
            </a:fld>
            <a:endParaRPr lang="ar-EG"/>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3666D7E1-67EA-4EBD-B95A-5A8496920151}" type="slidenum">
              <a:rPr lang="ar-EG" smtClean="0"/>
              <a:pPr/>
              <a:t>37</a:t>
            </a:fld>
            <a:endParaRPr lang="ar-EG"/>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3666D7E1-67EA-4EBD-B95A-5A8496920151}" type="slidenum">
              <a:rPr lang="ar-EG" smtClean="0"/>
              <a:pPr/>
              <a:t>38</a:t>
            </a:fld>
            <a:endParaRPr lang="ar-EG"/>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3666D7E1-67EA-4EBD-B95A-5A8496920151}" type="slidenum">
              <a:rPr lang="ar-EG" smtClean="0"/>
              <a:pPr/>
              <a:t>4</a:t>
            </a:fld>
            <a:endParaRPr lang="ar-EG"/>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3666D7E1-67EA-4EBD-B95A-5A8496920151}" type="slidenum">
              <a:rPr lang="ar-EG" smtClean="0"/>
              <a:pPr/>
              <a:t>5</a:t>
            </a:fld>
            <a:endParaRPr lang="ar-EG"/>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3666D7E1-67EA-4EBD-B95A-5A8496920151}" type="slidenum">
              <a:rPr lang="ar-EG" smtClean="0"/>
              <a:pPr/>
              <a:t>6</a:t>
            </a:fld>
            <a:endParaRPr lang="ar-EG"/>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3666D7E1-67EA-4EBD-B95A-5A8496920151}" type="slidenum">
              <a:rPr lang="ar-EG" smtClean="0"/>
              <a:pPr/>
              <a:t>7</a:t>
            </a:fld>
            <a:endParaRPr lang="ar-EG"/>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3666D7E1-67EA-4EBD-B95A-5A8496920151}" type="slidenum">
              <a:rPr lang="ar-EG" smtClean="0"/>
              <a:pPr/>
              <a:t>8</a:t>
            </a:fld>
            <a:endParaRPr lang="ar-EG"/>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3666D7E1-67EA-4EBD-B95A-5A8496920151}" type="slidenum">
              <a:rPr lang="ar-EG" smtClean="0"/>
              <a:pPr/>
              <a:t>9</a:t>
            </a:fld>
            <a:endParaRPr lang="ar-E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16" descr="ltu_ppt_extern_bakgrund"/>
          <p:cNvPicPr>
            <a:picLocks noChangeAspect="1" noChangeArrowheads="1"/>
          </p:cNvPicPr>
          <p:nvPr userDrawn="1"/>
        </p:nvPicPr>
        <p:blipFill>
          <a:blip r:embed="rId13"/>
          <a:srcRect/>
          <a:stretch>
            <a:fillRect/>
          </a:stretch>
        </p:blipFill>
        <p:spPr bwMode="auto">
          <a:xfrm>
            <a:off x="0" y="0"/>
            <a:ext cx="9167813" cy="6881813"/>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background2.ppt"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notesSlide" Target="../notesSlides/notesSlide13.xml"/><Relationship Id="rId7"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1.emf"/></Relationships>
</file>

<file path=ppt/slides/_rels/slide16.xml.rels><?xml version="1.0" encoding="UTF-8" standalone="yes"?>
<Relationships xmlns="http://schemas.openxmlformats.org/package/2006/relationships"><Relationship Id="rId3" Type="http://schemas.openxmlformats.org/officeDocument/2006/relationships/hyperlink" Target="background2.ppt"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34.pn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hyperlink" Target="background2.ppt"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background2.ppt"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oleObject" Target="../embeddings/oleObject18.bin"/><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23.bin"/><Relationship Id="rId3" Type="http://schemas.openxmlformats.org/officeDocument/2006/relationships/notesSlide" Target="../notesSlides/notesSlide21.xml"/><Relationship Id="rId7" Type="http://schemas.openxmlformats.org/officeDocument/2006/relationships/oleObject" Target="../embeddings/oleObject22.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oleObject" Target="../embeddings/oleObject21.bin"/><Relationship Id="rId5" Type="http://schemas.openxmlformats.org/officeDocument/2006/relationships/oleObject" Target="../embeddings/oleObject20.bin"/><Relationship Id="rId10" Type="http://schemas.openxmlformats.org/officeDocument/2006/relationships/oleObject" Target="../embeddings/oleObject25.bin"/><Relationship Id="rId4" Type="http://schemas.openxmlformats.org/officeDocument/2006/relationships/oleObject" Target="../embeddings/oleObject19.bin"/><Relationship Id="rId9" Type="http://schemas.openxmlformats.org/officeDocument/2006/relationships/oleObject" Target="../embeddings/oleObject24.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vmlDrawing" Target="../drawings/vmlDrawing6.vml"/><Relationship Id="rId5" Type="http://schemas.openxmlformats.org/officeDocument/2006/relationships/oleObject" Target="../embeddings/oleObject26.bin"/><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oleObject" Target="../embeddings/oleObject31.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oleObject" Target="../embeddings/oleObject30.bin"/><Relationship Id="rId5" Type="http://schemas.openxmlformats.org/officeDocument/2006/relationships/oleObject" Target="../embeddings/oleObject29.bin"/><Relationship Id="rId4" Type="http://schemas.openxmlformats.org/officeDocument/2006/relationships/oleObject" Target="../embeddings/oleObject28.bin"/></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36.bin"/><Relationship Id="rId13" Type="http://schemas.openxmlformats.org/officeDocument/2006/relationships/oleObject" Target="../embeddings/oleObject41.bin"/><Relationship Id="rId3" Type="http://schemas.openxmlformats.org/officeDocument/2006/relationships/notesSlide" Target="../notesSlides/notesSlide24.xml"/><Relationship Id="rId7" Type="http://schemas.openxmlformats.org/officeDocument/2006/relationships/oleObject" Target="../embeddings/oleObject35.bin"/><Relationship Id="rId12" Type="http://schemas.openxmlformats.org/officeDocument/2006/relationships/oleObject" Target="../embeddings/oleObject40.bin"/><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oleObject" Target="../embeddings/oleObject34.bin"/><Relationship Id="rId11" Type="http://schemas.openxmlformats.org/officeDocument/2006/relationships/oleObject" Target="../embeddings/oleObject39.bin"/><Relationship Id="rId5" Type="http://schemas.openxmlformats.org/officeDocument/2006/relationships/oleObject" Target="../embeddings/oleObject33.bin"/><Relationship Id="rId15" Type="http://schemas.openxmlformats.org/officeDocument/2006/relationships/oleObject" Target="../embeddings/oleObject43.bin"/><Relationship Id="rId10" Type="http://schemas.openxmlformats.org/officeDocument/2006/relationships/oleObject" Target="../embeddings/oleObject38.bin"/><Relationship Id="rId4" Type="http://schemas.openxmlformats.org/officeDocument/2006/relationships/oleObject" Target="../embeddings/oleObject32.bin"/><Relationship Id="rId9" Type="http://schemas.openxmlformats.org/officeDocument/2006/relationships/oleObject" Target="../embeddings/oleObject37.bin"/><Relationship Id="rId14" Type="http://schemas.openxmlformats.org/officeDocument/2006/relationships/oleObject" Target="../embeddings/oleObject42.bin"/></Relationships>
</file>

<file path=ppt/slides/_rels/slide2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46.bin"/><Relationship Id="rId13" Type="http://schemas.openxmlformats.org/officeDocument/2006/relationships/image" Target="../media/image75.jpeg"/><Relationship Id="rId3" Type="http://schemas.openxmlformats.org/officeDocument/2006/relationships/notesSlide" Target="../notesSlides/notesSlide26.xml"/><Relationship Id="rId7" Type="http://schemas.openxmlformats.org/officeDocument/2006/relationships/oleObject" Target="../embeddings/oleObject45.bin"/><Relationship Id="rId12" Type="http://schemas.openxmlformats.org/officeDocument/2006/relationships/image" Target="../media/image74.jpeg"/><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oleObject" Target="../embeddings/oleObject44.bin"/><Relationship Id="rId11" Type="http://schemas.openxmlformats.org/officeDocument/2006/relationships/image" Target="../media/image73.jpeg"/><Relationship Id="rId5" Type="http://schemas.openxmlformats.org/officeDocument/2006/relationships/chart" Target="../charts/chart5.xml"/><Relationship Id="rId10" Type="http://schemas.openxmlformats.org/officeDocument/2006/relationships/image" Target="../media/image72.jpeg"/><Relationship Id="rId4" Type="http://schemas.openxmlformats.org/officeDocument/2006/relationships/chart" Target="../charts/chart4.xml"/><Relationship Id="rId9" Type="http://schemas.openxmlformats.org/officeDocument/2006/relationships/oleObject" Target="../embeddings/oleObject47.bin"/></Relationships>
</file>

<file path=ppt/slides/_rels/slide28.xml.rels><?xml version="1.0" encoding="UTF-8" standalone="yes"?>
<Relationships xmlns="http://schemas.openxmlformats.org/package/2006/relationships"><Relationship Id="rId8" Type="http://schemas.openxmlformats.org/officeDocument/2006/relationships/image" Target="../media/image72.jpeg"/><Relationship Id="rId3" Type="http://schemas.openxmlformats.org/officeDocument/2006/relationships/notesSlide" Target="../notesSlides/notesSlide27.xml"/><Relationship Id="rId7" Type="http://schemas.openxmlformats.org/officeDocument/2006/relationships/oleObject" Target="../embeddings/oleObject51.bin"/><Relationship Id="rId2" Type="http://schemas.openxmlformats.org/officeDocument/2006/relationships/slideLayout" Target="../slideLayouts/slideLayout1.xml"/><Relationship Id="rId1" Type="http://schemas.openxmlformats.org/officeDocument/2006/relationships/vmlDrawing" Target="../drawings/vmlDrawing11.vml"/><Relationship Id="rId6" Type="http://schemas.openxmlformats.org/officeDocument/2006/relationships/oleObject" Target="../embeddings/oleObject50.bin"/><Relationship Id="rId11" Type="http://schemas.openxmlformats.org/officeDocument/2006/relationships/image" Target="../media/image75.jpeg"/><Relationship Id="rId5" Type="http://schemas.openxmlformats.org/officeDocument/2006/relationships/oleObject" Target="../embeddings/oleObject49.bin"/><Relationship Id="rId10" Type="http://schemas.openxmlformats.org/officeDocument/2006/relationships/image" Target="../media/image74.jpeg"/><Relationship Id="rId4" Type="http://schemas.openxmlformats.org/officeDocument/2006/relationships/oleObject" Target="../embeddings/oleObject48.bin"/><Relationship Id="rId9" Type="http://schemas.openxmlformats.org/officeDocument/2006/relationships/image" Target="../media/image73.jpeg"/></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56.bin"/><Relationship Id="rId3" Type="http://schemas.openxmlformats.org/officeDocument/2006/relationships/notesSlide" Target="../notesSlides/notesSlide28.xml"/><Relationship Id="rId7" Type="http://schemas.openxmlformats.org/officeDocument/2006/relationships/oleObject" Target="../embeddings/oleObject55.bin"/><Relationship Id="rId2" Type="http://schemas.openxmlformats.org/officeDocument/2006/relationships/slideLayout" Target="../slideLayouts/slideLayout1.xml"/><Relationship Id="rId1" Type="http://schemas.openxmlformats.org/officeDocument/2006/relationships/vmlDrawing" Target="../drawings/vmlDrawing12.vml"/><Relationship Id="rId6" Type="http://schemas.openxmlformats.org/officeDocument/2006/relationships/oleObject" Target="../embeddings/oleObject54.bin"/><Relationship Id="rId5" Type="http://schemas.openxmlformats.org/officeDocument/2006/relationships/oleObject" Target="../embeddings/oleObject53.bin"/><Relationship Id="rId4" Type="http://schemas.openxmlformats.org/officeDocument/2006/relationships/oleObject" Target="../embeddings/oleObject52.bin"/></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87.jpeg"/><Relationship Id="rId5" Type="http://schemas.openxmlformats.org/officeDocument/2006/relationships/image" Target="../media/image86.jpeg"/><Relationship Id="rId4" Type="http://schemas.openxmlformats.org/officeDocument/2006/relationships/image" Target="../media/image85.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oleObject" Target="../embeddings/oleObject59.bin"/><Relationship Id="rId5" Type="http://schemas.openxmlformats.org/officeDocument/2006/relationships/oleObject" Target="../embeddings/oleObject58.bin"/><Relationship Id="rId4" Type="http://schemas.openxmlformats.org/officeDocument/2006/relationships/oleObject" Target="../embeddings/oleObject57.bin"/></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64.bin"/><Relationship Id="rId3" Type="http://schemas.openxmlformats.org/officeDocument/2006/relationships/notesSlide" Target="../notesSlides/notesSlide31.xml"/><Relationship Id="rId7" Type="http://schemas.openxmlformats.org/officeDocument/2006/relationships/oleObject" Target="../embeddings/oleObject63.bin"/><Relationship Id="rId2" Type="http://schemas.openxmlformats.org/officeDocument/2006/relationships/slideLayout" Target="../slideLayouts/slideLayout1.xml"/><Relationship Id="rId1" Type="http://schemas.openxmlformats.org/officeDocument/2006/relationships/vmlDrawing" Target="../drawings/vmlDrawing14.vml"/><Relationship Id="rId6" Type="http://schemas.openxmlformats.org/officeDocument/2006/relationships/oleObject" Target="../embeddings/oleObject62.bin"/><Relationship Id="rId5" Type="http://schemas.openxmlformats.org/officeDocument/2006/relationships/oleObject" Target="../embeddings/oleObject61.bin"/><Relationship Id="rId10" Type="http://schemas.openxmlformats.org/officeDocument/2006/relationships/oleObject" Target="../embeddings/oleObject66.bin"/><Relationship Id="rId4" Type="http://schemas.openxmlformats.org/officeDocument/2006/relationships/oleObject" Target="../embeddings/oleObject60.bin"/><Relationship Id="rId9" Type="http://schemas.openxmlformats.org/officeDocument/2006/relationships/oleObject" Target="../embeddings/oleObject65.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xml"/><Relationship Id="rId1" Type="http://schemas.openxmlformats.org/officeDocument/2006/relationships/vmlDrawing" Target="../drawings/vmlDrawing15.vml"/><Relationship Id="rId5" Type="http://schemas.openxmlformats.org/officeDocument/2006/relationships/oleObject" Target="../embeddings/oleObject68.bin"/><Relationship Id="rId4" Type="http://schemas.openxmlformats.org/officeDocument/2006/relationships/oleObject" Target="../embeddings/oleObject67.bin"/></Relationships>
</file>

<file path=ppt/slides/_rels/slide34.xml.rels><?xml version="1.0" encoding="UTF-8" standalone="yes"?>
<Relationships xmlns="http://schemas.openxmlformats.org/package/2006/relationships"><Relationship Id="rId3" Type="http://schemas.openxmlformats.org/officeDocument/2006/relationships/hyperlink" Target="background2.ppt"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hyperlink" Target="mailto:mostafa.fahmi@yahoo.com"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hyperlink" Target="mailto:mostafa.fahmi@f-eng.tanta.edu.e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6.xml"/><Relationship Id="rId7"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oleObject" Target="../embeddings/oleObject4.bin"/><Relationship Id="rId4" Type="http://schemas.openxmlformats.org/officeDocument/2006/relationships/image" Target="../media/image12.png"/><Relationship Id="rId9"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7.xml"/><Relationship Id="rId7"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 Id="rId9" Type="http://schemas.openxmlformats.org/officeDocument/2006/relationships/oleObject" Target="../embeddings/oleObject10.bin"/></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3" Type="http://schemas.openxmlformats.org/officeDocument/2006/relationships/hyperlink" Target="background2.ppt"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 y="838200"/>
            <a:ext cx="2971800" cy="3693319"/>
          </a:xfrm>
          <a:prstGeom prst="rect">
            <a:avLst/>
          </a:prstGeom>
        </p:spPr>
        <p:txBody>
          <a:bodyPr wrap="square">
            <a:spAutoFit/>
          </a:bodyPr>
          <a:lstStyle/>
          <a:p>
            <a:pPr algn="ctr">
              <a:defRPr/>
            </a:pPr>
            <a:r>
              <a:rPr lang="en-US" sz="2600" b="1" dirty="0" smtClean="0">
                <a:solidFill>
                  <a:srgbClr val="002060"/>
                </a:solidFill>
                <a:latin typeface="Comic Sans MS" pitchFamily="66" charset="0"/>
                <a:cs typeface="Times New Roman" pitchFamily="18" charset="0"/>
              </a:rPr>
              <a:t>ADVANCES ON SHEAR STRENGTH AND BEHAVIOR OF BRIDGE GIRDERS WITH STEEL CORRUGATED WEBS</a:t>
            </a:r>
          </a:p>
        </p:txBody>
      </p:sp>
      <p:sp>
        <p:nvSpPr>
          <p:cNvPr id="6" name="Rectangle 5"/>
          <p:cNvSpPr/>
          <p:nvPr/>
        </p:nvSpPr>
        <p:spPr>
          <a:xfrm>
            <a:off x="3429000" y="4461808"/>
            <a:ext cx="5029200" cy="1938992"/>
          </a:xfrm>
          <a:prstGeom prst="rect">
            <a:avLst/>
          </a:prstGeom>
        </p:spPr>
        <p:txBody>
          <a:bodyPr wrap="square">
            <a:spAutoFit/>
          </a:bodyPr>
          <a:lstStyle/>
          <a:p>
            <a:pPr algn="ctr">
              <a:defRPr/>
            </a:pPr>
            <a:r>
              <a:rPr lang="en-US" sz="2000" b="1" dirty="0" smtClean="0">
                <a:solidFill>
                  <a:srgbClr val="002060"/>
                </a:solidFill>
                <a:latin typeface="Comic Sans MS" pitchFamily="66" charset="0"/>
                <a:cs typeface="Times New Roman" pitchFamily="18" charset="0"/>
              </a:rPr>
              <a:t>Dr. MOSTAFA FAHMI HASSANEIN</a:t>
            </a:r>
          </a:p>
          <a:p>
            <a:pPr algn="ctr">
              <a:defRPr/>
            </a:pPr>
            <a:r>
              <a:rPr lang="en-US" sz="2000" b="1" dirty="0" smtClean="0">
                <a:solidFill>
                  <a:srgbClr val="002060"/>
                </a:solidFill>
                <a:latin typeface="Comic Sans MS" pitchFamily="66" charset="0"/>
                <a:cs typeface="Times New Roman" pitchFamily="18" charset="0"/>
              </a:rPr>
              <a:t>Associate Professor</a:t>
            </a:r>
          </a:p>
          <a:p>
            <a:pPr algn="ctr">
              <a:defRPr/>
            </a:pPr>
            <a:endParaRPr lang="en-US" sz="2000" b="1" dirty="0" smtClean="0">
              <a:solidFill>
                <a:srgbClr val="002060"/>
              </a:solidFill>
              <a:latin typeface="Comic Sans MS" pitchFamily="66" charset="0"/>
              <a:cs typeface="Times New Roman" pitchFamily="18" charset="0"/>
            </a:endParaRPr>
          </a:p>
          <a:p>
            <a:pPr algn="ctr">
              <a:defRPr/>
            </a:pPr>
            <a:r>
              <a:rPr lang="en-US" sz="2000" b="1" dirty="0" smtClean="0">
                <a:solidFill>
                  <a:srgbClr val="002060"/>
                </a:solidFill>
                <a:latin typeface="Comic Sans MS" pitchFamily="66" charset="0"/>
                <a:cs typeface="Times New Roman" pitchFamily="18" charset="0"/>
              </a:rPr>
              <a:t>Department of Structural Engineering; Faculty of Engineering; Tanta University, </a:t>
            </a:r>
            <a:r>
              <a:rPr lang="pt-PT" sz="2000" b="1" dirty="0" smtClean="0">
                <a:solidFill>
                  <a:srgbClr val="002060"/>
                </a:solidFill>
                <a:latin typeface="Comic Sans MS" pitchFamily="66" charset="0"/>
                <a:cs typeface="Times New Roman" pitchFamily="18" charset="0"/>
              </a:rPr>
              <a:t>Tanta; Egypt</a:t>
            </a:r>
            <a:endParaRPr lang="en-US" sz="2000" b="1" dirty="0" smtClean="0">
              <a:solidFill>
                <a:srgbClr val="002060"/>
              </a:solidFill>
              <a:latin typeface="Comic Sans MS" pitchFamily="66" charset="0"/>
              <a:cs typeface="Times New Roman" pitchFamily="18" charset="0"/>
            </a:endParaRPr>
          </a:p>
        </p:txBody>
      </p:sp>
      <p:pic>
        <p:nvPicPr>
          <p:cNvPr id="1026" name="Picture 2" descr="E:\Dubai Conference\Hondani-Bridge.jpeg"/>
          <p:cNvPicPr>
            <a:picLocks noChangeAspect="1" noChangeArrowheads="1"/>
          </p:cNvPicPr>
          <p:nvPr/>
        </p:nvPicPr>
        <p:blipFill>
          <a:blip r:embed="rId3"/>
          <a:srcRect/>
          <a:stretch>
            <a:fillRect/>
          </a:stretch>
        </p:blipFill>
        <p:spPr bwMode="auto">
          <a:xfrm>
            <a:off x="3962400" y="1375172"/>
            <a:ext cx="3962400" cy="2619375"/>
          </a:xfrm>
          <a:prstGeom prst="rect">
            <a:avLst/>
          </a:prstGeom>
          <a:noFill/>
          <a:ln w="38100">
            <a:solidFill>
              <a:schemeClr val="accent1"/>
            </a:solidFill>
          </a:ln>
        </p:spPr>
      </p:pic>
      <p:sp>
        <p:nvSpPr>
          <p:cNvPr id="8" name="Rectangle 7"/>
          <p:cNvSpPr/>
          <p:nvPr/>
        </p:nvSpPr>
        <p:spPr>
          <a:xfrm>
            <a:off x="4758019" y="1676400"/>
            <a:ext cx="2371162" cy="369332"/>
          </a:xfrm>
          <a:prstGeom prst="rect">
            <a:avLst/>
          </a:prstGeom>
        </p:spPr>
        <p:txBody>
          <a:bodyPr wrap="none">
            <a:spAutoFit/>
          </a:bodyPr>
          <a:lstStyle/>
          <a:p>
            <a:r>
              <a:rPr lang="en-US" b="1" dirty="0" smtClean="0">
                <a:solidFill>
                  <a:srgbClr val="002060"/>
                </a:solidFill>
                <a:latin typeface="Comic Sans MS" pitchFamily="66" charset="0"/>
                <a:cs typeface="Times New Roman" pitchFamily="18" charset="0"/>
              </a:rPr>
              <a:t>HONDANI BRIDGE</a:t>
            </a:r>
            <a:endParaRPr lang="ar-EG" dirty="0"/>
          </a:p>
        </p:txBody>
      </p:sp>
      <p:sp>
        <p:nvSpPr>
          <p:cNvPr id="9" name="Rectangle 8"/>
          <p:cNvSpPr/>
          <p:nvPr/>
        </p:nvSpPr>
        <p:spPr>
          <a:xfrm>
            <a:off x="729466" y="6093023"/>
            <a:ext cx="2427268" cy="307777"/>
          </a:xfrm>
          <a:prstGeom prst="rect">
            <a:avLst/>
          </a:prstGeom>
        </p:spPr>
        <p:txBody>
          <a:bodyPr wrap="none">
            <a:spAutoFit/>
          </a:bodyPr>
          <a:lstStyle/>
          <a:p>
            <a:r>
              <a:rPr lang="en-US" sz="1400" b="1" dirty="0" smtClean="0">
                <a:solidFill>
                  <a:srgbClr val="002060"/>
                </a:solidFill>
                <a:latin typeface="Comic Sans MS" pitchFamily="66" charset="0"/>
                <a:cs typeface="Times New Roman" pitchFamily="18" charset="0"/>
              </a:rPr>
              <a:t>Tuesday – 17 Nov., 2015</a:t>
            </a:r>
            <a:endParaRPr lang="ar-EG"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276225" y="152400"/>
            <a:ext cx="1293944" cy="369332"/>
          </a:xfrm>
          <a:prstGeom prst="rect">
            <a:avLst/>
          </a:prstGeom>
          <a:noFill/>
          <a:ln w="9525" algn="ctr">
            <a:noFill/>
            <a:miter lim="800000"/>
            <a:headEnd/>
            <a:tailEnd/>
          </a:ln>
          <a:effectLst/>
        </p:spPr>
        <p:txBody>
          <a:bodyPr wrap="none">
            <a:spAutoFit/>
          </a:bodyPr>
          <a:lstStyle/>
          <a:p>
            <a:pPr algn="ctr">
              <a:buFontTx/>
              <a:buChar char="•"/>
            </a:pPr>
            <a:r>
              <a:rPr lang="en-GB" b="1" i="1" dirty="0" smtClean="0">
                <a:solidFill>
                  <a:srgbClr val="FF0000"/>
                </a:solidFill>
                <a:cs typeface="Times New Roman" pitchFamily="18" charset="0"/>
              </a:rPr>
              <a:t>Objectives</a:t>
            </a:r>
            <a:endParaRPr lang="en-GB" b="1" i="1" dirty="0">
              <a:solidFill>
                <a:srgbClr val="FF0000"/>
              </a:solidFill>
              <a:cs typeface="Times New Roman" pitchFamily="18" charset="0"/>
            </a:endParaRPr>
          </a:p>
        </p:txBody>
      </p:sp>
      <p:sp>
        <p:nvSpPr>
          <p:cNvPr id="13" name="Text Box 40"/>
          <p:cNvSpPr txBox="1">
            <a:spLocks noChangeArrowheads="1"/>
          </p:cNvSpPr>
          <p:nvPr/>
        </p:nvSpPr>
        <p:spPr bwMode="auto">
          <a:xfrm>
            <a:off x="684213" y="620713"/>
            <a:ext cx="7559675" cy="542925"/>
          </a:xfrm>
          <a:prstGeom prst="rect">
            <a:avLst/>
          </a:prstGeom>
          <a:noFill/>
          <a:ln w="9525">
            <a:noFill/>
            <a:miter lim="800000"/>
            <a:headEnd/>
            <a:tailEnd/>
          </a:ln>
        </p:spPr>
        <p:txBody>
          <a:bodyPr/>
          <a:lstStyle/>
          <a:p>
            <a:pPr>
              <a:spcAft>
                <a:spcPts val="1000"/>
              </a:spcAft>
            </a:pPr>
            <a:r>
              <a:rPr lang="en-US" sz="2400" dirty="0">
                <a:solidFill>
                  <a:schemeClr val="tx1"/>
                </a:solidFill>
                <a:ea typeface="Arial" pitchFamily="34" charset="0"/>
                <a:cs typeface="Times New Roman" pitchFamily="18" charset="0"/>
              </a:rPr>
              <a:t>1. </a:t>
            </a:r>
            <a:r>
              <a:rPr lang="en-US" sz="2400" dirty="0" smtClean="0">
                <a:solidFill>
                  <a:schemeClr val="tx1"/>
                </a:solidFill>
                <a:ea typeface="Arial" pitchFamily="34" charset="0"/>
                <a:cs typeface="Times New Roman" pitchFamily="18" charset="0"/>
              </a:rPr>
              <a:t>Research objectives</a:t>
            </a:r>
            <a:endParaRPr lang="en-US" sz="2400" dirty="0">
              <a:solidFill>
                <a:schemeClr val="tx1"/>
              </a:solidFill>
              <a:ea typeface="Arial" pitchFamily="34" charset="0"/>
              <a:cs typeface="Times New Roman" pitchFamily="18" charset="0"/>
            </a:endParaRPr>
          </a:p>
        </p:txBody>
      </p:sp>
      <p:sp>
        <p:nvSpPr>
          <p:cNvPr id="14" name="Text Box 40"/>
          <p:cNvSpPr txBox="1">
            <a:spLocks noChangeArrowheads="1"/>
          </p:cNvSpPr>
          <p:nvPr/>
        </p:nvSpPr>
        <p:spPr bwMode="auto">
          <a:xfrm>
            <a:off x="684213" y="1285875"/>
            <a:ext cx="8002587" cy="1762125"/>
          </a:xfrm>
          <a:prstGeom prst="rect">
            <a:avLst/>
          </a:prstGeom>
          <a:noFill/>
          <a:ln w="9525">
            <a:noFill/>
            <a:miter lim="800000"/>
            <a:headEnd/>
            <a:tailEnd/>
          </a:ln>
        </p:spPr>
        <p:txBody>
          <a:bodyPr/>
          <a:lstStyle/>
          <a:p>
            <a:pPr marL="457200" indent="-457200" algn="just">
              <a:spcAft>
                <a:spcPts val="1000"/>
              </a:spcAft>
            </a:pPr>
            <a:r>
              <a:rPr lang="en-US" sz="2200" dirty="0" smtClean="0">
                <a:ea typeface="Arial" pitchFamily="34" charset="0"/>
                <a:cs typeface="Times New Roman" pitchFamily="18" charset="0"/>
              </a:rPr>
              <a:t>i</a:t>
            </a:r>
            <a:r>
              <a:rPr lang="en-US" sz="2200" dirty="0" smtClean="0">
                <a:solidFill>
                  <a:schemeClr val="tx1"/>
                </a:solidFill>
                <a:ea typeface="Arial" pitchFamily="34" charset="0"/>
                <a:cs typeface="Times New Roman" pitchFamily="18" charset="0"/>
              </a:rPr>
              <a:t>s to provide additional data to engineers and the scientific community about the shear strength and behavior of: </a:t>
            </a:r>
            <a:endParaRPr lang="en-US" sz="2200" dirty="0" smtClean="0">
              <a:ea typeface="Arial" pitchFamily="34" charset="0"/>
              <a:cs typeface="Times New Roman" pitchFamily="18" charset="0"/>
            </a:endParaRPr>
          </a:p>
          <a:p>
            <a:pPr marL="457200" indent="-457200" algn="just">
              <a:spcAft>
                <a:spcPts val="1000"/>
              </a:spcAft>
              <a:buFont typeface="Wingdings" pitchFamily="2" charset="2"/>
              <a:buChar char="Ø"/>
            </a:pPr>
            <a:r>
              <a:rPr lang="en-US" sz="2200" i="1" u="sng" dirty="0" smtClean="0">
                <a:solidFill>
                  <a:srgbClr val="FF0000"/>
                </a:solidFill>
              </a:rPr>
              <a:t>Prismatic</a:t>
            </a:r>
            <a:r>
              <a:rPr lang="en-US" sz="2200" dirty="0" smtClean="0"/>
              <a:t> bridge girders with corrugated webs.</a:t>
            </a:r>
          </a:p>
          <a:p>
            <a:pPr marL="457200" indent="-457200" algn="just">
              <a:spcAft>
                <a:spcPts val="1000"/>
              </a:spcAft>
              <a:buFont typeface="Wingdings" pitchFamily="2" charset="2"/>
              <a:buChar char="Ø"/>
            </a:pPr>
            <a:r>
              <a:rPr lang="en-US" sz="2200" i="1" u="sng" dirty="0" smtClean="0">
                <a:solidFill>
                  <a:srgbClr val="FF0000"/>
                </a:solidFill>
              </a:rPr>
              <a:t>Tapered</a:t>
            </a:r>
            <a:r>
              <a:rPr lang="en-US" sz="2200" dirty="0" smtClean="0"/>
              <a:t> bridge girders with corrugated webs.</a:t>
            </a:r>
          </a:p>
          <a:p>
            <a:pPr marL="457200" indent="-457200" algn="ctr">
              <a:spcAft>
                <a:spcPts val="1000"/>
              </a:spcAft>
            </a:pPr>
            <a:r>
              <a:rPr lang="en-US" sz="2200" dirty="0" smtClean="0">
                <a:ea typeface="Arial" pitchFamily="34" charset="0"/>
                <a:cs typeface="Times New Roman" pitchFamily="18" charset="0"/>
              </a:rPr>
              <a:t>	</a:t>
            </a:r>
            <a:r>
              <a:rPr lang="en-US" sz="2200" b="1" dirty="0" smtClean="0">
                <a:ea typeface="Arial" pitchFamily="34" charset="0"/>
                <a:cs typeface="Times New Roman" pitchFamily="18" charset="0"/>
              </a:rPr>
              <a:t>In detail, to </a:t>
            </a:r>
          </a:p>
          <a:p>
            <a:pPr marL="457200" indent="-457200" algn="just">
              <a:spcAft>
                <a:spcPts val="1000"/>
              </a:spcAft>
              <a:buFont typeface="Wingdings" pitchFamily="2" charset="2"/>
              <a:buChar char="Ø"/>
            </a:pPr>
            <a:r>
              <a:rPr lang="en-US" sz="2200" dirty="0" smtClean="0">
                <a:ea typeface="Arial" pitchFamily="34" charset="0"/>
                <a:cs typeface="Times New Roman" pitchFamily="18" charset="0"/>
              </a:rPr>
              <a:t>find the real behavior at the juncture between the corrugated web and the flanges of </a:t>
            </a:r>
            <a:r>
              <a:rPr lang="en-US" sz="2200" i="1" u="sng" dirty="0" smtClean="0">
                <a:solidFill>
                  <a:srgbClr val="FF0000"/>
                </a:solidFill>
              </a:rPr>
              <a:t>Prismatic</a:t>
            </a:r>
            <a:r>
              <a:rPr lang="en-US" sz="2200" dirty="0" smtClean="0"/>
              <a:t> </a:t>
            </a:r>
            <a:r>
              <a:rPr lang="en-US" sz="2200" dirty="0" smtClean="0">
                <a:ea typeface="Arial" pitchFamily="34" charset="0"/>
                <a:cs typeface="Times New Roman" pitchFamily="18" charset="0"/>
              </a:rPr>
              <a:t>girders. </a:t>
            </a:r>
            <a:r>
              <a:rPr lang="en-US" sz="2200" dirty="0" smtClean="0">
                <a:solidFill>
                  <a:srgbClr val="FF0000"/>
                </a:solidFill>
                <a:ea typeface="Arial" pitchFamily="34" charset="0"/>
                <a:cs typeface="Times New Roman" pitchFamily="18" charset="0"/>
              </a:rPr>
              <a:t>Never been studied</a:t>
            </a:r>
          </a:p>
          <a:p>
            <a:pPr marL="457200" indent="-457200" algn="just">
              <a:spcAft>
                <a:spcPts val="1000"/>
              </a:spcAft>
              <a:buFont typeface="Wingdings" pitchFamily="2" charset="2"/>
              <a:buChar char="Ø"/>
            </a:pPr>
            <a:r>
              <a:rPr lang="en-US" sz="2200" dirty="0" smtClean="0">
                <a:ea typeface="Arial" pitchFamily="34" charset="0"/>
                <a:cs typeface="Times New Roman" pitchFamily="18" charset="0"/>
              </a:rPr>
              <a:t>provide new critical stress formula.</a:t>
            </a:r>
            <a:endParaRPr lang="en-US" sz="2200" dirty="0" smtClean="0">
              <a:solidFill>
                <a:schemeClr val="tx1"/>
              </a:solidFill>
              <a:ea typeface="Arial" pitchFamily="34" charset="0"/>
              <a:cs typeface="Times New Roman" pitchFamily="18" charset="0"/>
            </a:endParaRPr>
          </a:p>
          <a:p>
            <a:pPr marL="457200" indent="-457200" algn="just">
              <a:spcAft>
                <a:spcPts val="1000"/>
              </a:spcAft>
              <a:buFont typeface="Wingdings" pitchFamily="2" charset="2"/>
              <a:buChar char="Ø"/>
            </a:pPr>
            <a:r>
              <a:rPr lang="en-US" sz="2200" dirty="0" smtClean="0">
                <a:solidFill>
                  <a:schemeClr val="tx1"/>
                </a:solidFill>
                <a:ea typeface="Arial" pitchFamily="34" charset="0"/>
                <a:cs typeface="Times New Roman" pitchFamily="18" charset="0"/>
              </a:rPr>
              <a:t>suggest a more suitable strength than those available in literature.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14">
                                            <p:txEl>
                                              <p:pRg st="2" end="2"/>
                                            </p:txEl>
                                          </p:spTgt>
                                        </p:tgtEl>
                                      </p:cBhvr>
                                    </p:animEffect>
                                    <p:set>
                                      <p:cBhvr>
                                        <p:cTn id="7" dur="1" fill="hold">
                                          <p:stCondLst>
                                            <p:cond delay="499"/>
                                          </p:stCondLst>
                                        </p:cTn>
                                        <p:tgtEl>
                                          <p:spTgt spid="14">
                                            <p:txEl>
                                              <p:pRg st="2" end="2"/>
                                            </p:txEl>
                                          </p:spTgt>
                                        </p:tgtEl>
                                        <p:attrNameLst>
                                          <p:attrName>style.visibility</p:attrName>
                                        </p:attrNameLst>
                                      </p:cBhvr>
                                      <p:to>
                                        <p:strVal val="hidden"/>
                                      </p:to>
                                    </p:set>
                                  </p:childTnLst>
                                </p:cTn>
                              </p:par>
                              <p:par>
                                <p:cTn id="8" presetID="3" presetClass="entr" presetSubtype="10" fill="hold" nodeType="withEffect">
                                  <p:stCondLst>
                                    <p:cond delay="0"/>
                                  </p:stCondLst>
                                  <p:childTnLst>
                                    <p:set>
                                      <p:cBhvr>
                                        <p:cTn id="9" dur="1" fill="hold">
                                          <p:stCondLst>
                                            <p:cond delay="0"/>
                                          </p:stCondLst>
                                        </p:cTn>
                                        <p:tgtEl>
                                          <p:spTgt spid="14">
                                            <p:txEl>
                                              <p:pRg st="3" end="3"/>
                                            </p:txEl>
                                          </p:spTgt>
                                        </p:tgtEl>
                                        <p:attrNameLst>
                                          <p:attrName>style.visibility</p:attrName>
                                        </p:attrNameLst>
                                      </p:cBhvr>
                                      <p:to>
                                        <p:strVal val="visible"/>
                                      </p:to>
                                    </p:set>
                                    <p:animEffect transition="in" filter="blinds(horizontal)">
                                      <p:cBhvr>
                                        <p:cTn id="10" dur="500"/>
                                        <p:tgtEl>
                                          <p:spTgt spid="14">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4">
                                            <p:txEl>
                                              <p:pRg st="4" end="4"/>
                                            </p:txEl>
                                          </p:spTgt>
                                        </p:tgtEl>
                                        <p:attrNameLst>
                                          <p:attrName>style.visibility</p:attrName>
                                        </p:attrNameLst>
                                      </p:cBhvr>
                                      <p:to>
                                        <p:strVal val="visible"/>
                                      </p:to>
                                    </p:set>
                                    <p:animEffect transition="in" filter="blinds(horizontal)">
                                      <p:cBhvr>
                                        <p:cTn id="15" dur="500"/>
                                        <p:tgtEl>
                                          <p:spTgt spid="14">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4">
                                            <p:txEl>
                                              <p:pRg st="5" end="5"/>
                                            </p:txEl>
                                          </p:spTgt>
                                        </p:tgtEl>
                                        <p:attrNameLst>
                                          <p:attrName>style.visibility</p:attrName>
                                        </p:attrNameLst>
                                      </p:cBhvr>
                                      <p:to>
                                        <p:strVal val="visible"/>
                                      </p:to>
                                    </p:set>
                                    <p:animEffect transition="in" filter="blinds(horizontal)">
                                      <p:cBhvr>
                                        <p:cTn id="20" dur="500"/>
                                        <p:tgtEl>
                                          <p:spTgt spid="14">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4">
                                            <p:txEl>
                                              <p:pRg st="6" end="6"/>
                                            </p:txEl>
                                          </p:spTgt>
                                        </p:tgtEl>
                                        <p:attrNameLst>
                                          <p:attrName>style.visibility</p:attrName>
                                        </p:attrNameLst>
                                      </p:cBhvr>
                                      <p:to>
                                        <p:strVal val="visible"/>
                                      </p:to>
                                    </p:set>
                                    <p:animEffect transition="in" filter="blinds(horizontal)">
                                      <p:cBhvr>
                                        <p:cTn id="25"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276225" y="152400"/>
            <a:ext cx="1293945" cy="369332"/>
          </a:xfrm>
          <a:prstGeom prst="rect">
            <a:avLst/>
          </a:prstGeom>
          <a:noFill/>
          <a:ln w="9525" algn="ctr">
            <a:noFill/>
            <a:miter lim="800000"/>
            <a:headEnd/>
            <a:tailEnd/>
          </a:ln>
          <a:effectLst/>
        </p:spPr>
        <p:txBody>
          <a:bodyPr wrap="none">
            <a:spAutoFit/>
          </a:bodyPr>
          <a:lstStyle/>
          <a:p>
            <a:pPr algn="ctr" eaLnBrk="1" hangingPunct="1">
              <a:buFontTx/>
              <a:buChar char="•"/>
            </a:pPr>
            <a:r>
              <a:rPr lang="en-GB" b="1" i="1" dirty="0" smtClean="0">
                <a:solidFill>
                  <a:srgbClr val="FF0000"/>
                </a:solidFill>
                <a:cs typeface="Times New Roman" pitchFamily="18" charset="0"/>
              </a:rPr>
              <a:t>Objectives</a:t>
            </a:r>
            <a:endParaRPr lang="en-GB" b="1" i="1" dirty="0">
              <a:solidFill>
                <a:srgbClr val="FF0000"/>
              </a:solidFill>
              <a:cs typeface="Times New Roman" pitchFamily="18" charset="0"/>
            </a:endParaRPr>
          </a:p>
        </p:txBody>
      </p:sp>
      <p:sp>
        <p:nvSpPr>
          <p:cNvPr id="13" name="Text Box 40"/>
          <p:cNvSpPr txBox="1">
            <a:spLocks noChangeArrowheads="1"/>
          </p:cNvSpPr>
          <p:nvPr/>
        </p:nvSpPr>
        <p:spPr bwMode="auto">
          <a:xfrm>
            <a:off x="684213" y="620713"/>
            <a:ext cx="7559675" cy="542925"/>
          </a:xfrm>
          <a:prstGeom prst="rect">
            <a:avLst/>
          </a:prstGeom>
          <a:noFill/>
          <a:ln w="9525">
            <a:noFill/>
            <a:miter lim="800000"/>
            <a:headEnd/>
            <a:tailEnd/>
          </a:ln>
        </p:spPr>
        <p:txBody>
          <a:bodyPr/>
          <a:lstStyle/>
          <a:p>
            <a:pPr>
              <a:spcAft>
                <a:spcPts val="1000"/>
              </a:spcAft>
            </a:pPr>
            <a:r>
              <a:rPr lang="en-US" sz="2400" dirty="0">
                <a:solidFill>
                  <a:schemeClr val="tx1"/>
                </a:solidFill>
                <a:ea typeface="Arial" pitchFamily="34" charset="0"/>
                <a:cs typeface="Times New Roman" pitchFamily="18" charset="0"/>
              </a:rPr>
              <a:t>1. </a:t>
            </a:r>
            <a:r>
              <a:rPr lang="en-US" sz="2400" dirty="0" smtClean="0">
                <a:solidFill>
                  <a:schemeClr val="tx1"/>
                </a:solidFill>
                <a:ea typeface="Arial" pitchFamily="34" charset="0"/>
                <a:cs typeface="Times New Roman" pitchFamily="18" charset="0"/>
              </a:rPr>
              <a:t>Research objectives: Continue</a:t>
            </a:r>
            <a:endParaRPr lang="en-US" sz="2400" dirty="0">
              <a:solidFill>
                <a:schemeClr val="tx1"/>
              </a:solidFill>
              <a:ea typeface="Arial" pitchFamily="34" charset="0"/>
              <a:cs typeface="Times New Roman" pitchFamily="18" charset="0"/>
            </a:endParaRPr>
          </a:p>
        </p:txBody>
      </p:sp>
      <p:sp>
        <p:nvSpPr>
          <p:cNvPr id="14" name="Text Box 40"/>
          <p:cNvSpPr txBox="1">
            <a:spLocks noChangeArrowheads="1"/>
          </p:cNvSpPr>
          <p:nvPr/>
        </p:nvSpPr>
        <p:spPr bwMode="auto">
          <a:xfrm>
            <a:off x="684213" y="1285875"/>
            <a:ext cx="8002587" cy="1762125"/>
          </a:xfrm>
          <a:prstGeom prst="rect">
            <a:avLst/>
          </a:prstGeom>
          <a:noFill/>
          <a:ln w="9525">
            <a:noFill/>
            <a:miter lim="800000"/>
            <a:headEnd/>
            <a:tailEnd/>
          </a:ln>
        </p:spPr>
        <p:txBody>
          <a:bodyPr/>
          <a:lstStyle/>
          <a:p>
            <a:pPr marL="457200" indent="-457200" algn="just">
              <a:spcAft>
                <a:spcPts val="1000"/>
              </a:spcAft>
            </a:pPr>
            <a:r>
              <a:rPr lang="en-US" sz="2200" dirty="0" smtClean="0">
                <a:ea typeface="Arial" pitchFamily="34" charset="0"/>
                <a:cs typeface="Times New Roman" pitchFamily="18" charset="0"/>
              </a:rPr>
              <a:t>i</a:t>
            </a:r>
            <a:r>
              <a:rPr lang="en-US" sz="2200" dirty="0" smtClean="0">
                <a:solidFill>
                  <a:schemeClr val="tx1"/>
                </a:solidFill>
                <a:ea typeface="Arial" pitchFamily="34" charset="0"/>
                <a:cs typeface="Times New Roman" pitchFamily="18" charset="0"/>
              </a:rPr>
              <a:t>s to provide additional data to engineers and the scientific community about </a:t>
            </a:r>
            <a:r>
              <a:rPr lang="en-US" sz="2200" dirty="0" smtClean="0">
                <a:ea typeface="Arial" pitchFamily="34" charset="0"/>
                <a:cs typeface="Times New Roman" pitchFamily="18" charset="0"/>
              </a:rPr>
              <a:t>the shear strength and behavior of: </a:t>
            </a:r>
          </a:p>
          <a:p>
            <a:pPr marL="457200" indent="-457200" algn="just">
              <a:spcAft>
                <a:spcPts val="1000"/>
              </a:spcAft>
              <a:buFont typeface="Wingdings" pitchFamily="2" charset="2"/>
              <a:buChar char="Ø"/>
            </a:pPr>
            <a:r>
              <a:rPr lang="en-US" sz="2200" i="1" u="sng" dirty="0" smtClean="0">
                <a:solidFill>
                  <a:srgbClr val="FF0000"/>
                </a:solidFill>
              </a:rPr>
              <a:t>Prismatic</a:t>
            </a:r>
            <a:r>
              <a:rPr lang="en-US" sz="2200" dirty="0" smtClean="0"/>
              <a:t> bridge girders with corrugated webs.</a:t>
            </a:r>
          </a:p>
          <a:p>
            <a:pPr marL="457200" indent="-457200" algn="just">
              <a:spcAft>
                <a:spcPts val="1000"/>
              </a:spcAft>
              <a:buFont typeface="Wingdings" pitchFamily="2" charset="2"/>
              <a:buChar char="Ø"/>
            </a:pPr>
            <a:r>
              <a:rPr lang="en-US" sz="2200" i="1" u="sng" dirty="0" smtClean="0">
                <a:solidFill>
                  <a:srgbClr val="FF0000"/>
                </a:solidFill>
              </a:rPr>
              <a:t>Tapered</a:t>
            </a:r>
            <a:r>
              <a:rPr lang="en-US" sz="2200" dirty="0" smtClean="0"/>
              <a:t> bridge girders with corrugated webs.</a:t>
            </a:r>
          </a:p>
          <a:p>
            <a:pPr marL="457200" indent="-457200" algn="ctr">
              <a:spcAft>
                <a:spcPts val="1000"/>
              </a:spcAft>
            </a:pPr>
            <a:r>
              <a:rPr lang="en-US" sz="2200" dirty="0" smtClean="0">
                <a:ea typeface="Arial" pitchFamily="34" charset="0"/>
                <a:cs typeface="Times New Roman" pitchFamily="18" charset="0"/>
              </a:rPr>
              <a:t>	</a:t>
            </a:r>
            <a:r>
              <a:rPr lang="en-US" sz="2200" b="1" dirty="0" smtClean="0">
                <a:ea typeface="Arial" pitchFamily="34" charset="0"/>
                <a:cs typeface="Times New Roman" pitchFamily="18" charset="0"/>
              </a:rPr>
              <a:t>In detail, to </a:t>
            </a:r>
          </a:p>
          <a:p>
            <a:pPr marL="457200" indent="-457200" algn="just">
              <a:spcAft>
                <a:spcPts val="1000"/>
              </a:spcAft>
              <a:buFont typeface="Wingdings" pitchFamily="2" charset="2"/>
              <a:buChar char="Ø"/>
            </a:pPr>
            <a:r>
              <a:rPr lang="en-US" sz="2200" dirty="0" smtClean="0">
                <a:ea typeface="Arial" pitchFamily="34" charset="0"/>
                <a:cs typeface="Times New Roman" pitchFamily="18" charset="0"/>
              </a:rPr>
              <a:t>Investigate the effect of different junctures between the corrugated web and the flanges of </a:t>
            </a:r>
            <a:r>
              <a:rPr lang="en-US" sz="2200" i="1" u="sng" dirty="0" smtClean="0">
                <a:solidFill>
                  <a:srgbClr val="FF0000"/>
                </a:solidFill>
              </a:rPr>
              <a:t>Tapered</a:t>
            </a:r>
            <a:r>
              <a:rPr lang="en-US" sz="2200" dirty="0" smtClean="0"/>
              <a:t> </a:t>
            </a:r>
            <a:r>
              <a:rPr lang="en-US" sz="2200" dirty="0" smtClean="0">
                <a:ea typeface="Arial" pitchFamily="34" charset="0"/>
                <a:cs typeface="Times New Roman" pitchFamily="18" charset="0"/>
              </a:rPr>
              <a:t>girders.</a:t>
            </a:r>
            <a:endParaRPr lang="en-US" sz="2200" dirty="0" smtClean="0">
              <a:solidFill>
                <a:srgbClr val="FF0000"/>
              </a:solidFill>
              <a:ea typeface="Arial" pitchFamily="34" charset="0"/>
              <a:cs typeface="Times New Roman" pitchFamily="18" charset="0"/>
            </a:endParaRPr>
          </a:p>
          <a:p>
            <a:pPr marL="457200" indent="-457200" algn="just">
              <a:spcAft>
                <a:spcPts val="1000"/>
              </a:spcAft>
              <a:buFont typeface="Wingdings" pitchFamily="2" charset="2"/>
              <a:buChar char="Ø"/>
            </a:pPr>
            <a:r>
              <a:rPr lang="en-US" sz="2200" dirty="0" smtClean="0">
                <a:ea typeface="Arial" pitchFamily="34" charset="0"/>
                <a:cs typeface="Times New Roman" pitchFamily="18" charset="0"/>
              </a:rPr>
              <a:t>provide new critical stress formulas for different tapered typologies.</a:t>
            </a:r>
            <a:endParaRPr lang="en-US" sz="2200" dirty="0" smtClean="0">
              <a:solidFill>
                <a:schemeClr val="tx1"/>
              </a:solidFill>
              <a:ea typeface="Arial" pitchFamily="34" charset="0"/>
              <a:cs typeface="Times New Roman" pitchFamily="18" charset="0"/>
            </a:endParaRPr>
          </a:p>
          <a:p>
            <a:pPr marL="457200" indent="-457200" algn="just">
              <a:spcAft>
                <a:spcPts val="1000"/>
              </a:spcAft>
              <a:buFont typeface="Wingdings" pitchFamily="2" charset="2"/>
              <a:buChar char="Ø"/>
            </a:pPr>
            <a:r>
              <a:rPr lang="en-US" sz="2200" dirty="0" smtClean="0">
                <a:ea typeface="Arial" pitchFamily="34" charset="0"/>
                <a:cs typeface="Times New Roman" pitchFamily="18" charset="0"/>
              </a:rPr>
              <a:t>g</a:t>
            </a:r>
            <a:r>
              <a:rPr lang="en-US" sz="2200" dirty="0" smtClean="0">
                <a:solidFill>
                  <a:schemeClr val="tx1"/>
                </a:solidFill>
                <a:ea typeface="Arial" pitchFamily="34" charset="0"/>
                <a:cs typeface="Times New Roman" pitchFamily="18" charset="0"/>
              </a:rPr>
              <a:t>et </a:t>
            </a:r>
            <a:r>
              <a:rPr lang="en-US" sz="2200" dirty="0" smtClean="0">
                <a:ea typeface="Arial" pitchFamily="34" charset="0"/>
                <a:cs typeface="Times New Roman" pitchFamily="18" charset="0"/>
              </a:rPr>
              <a:t>the appropriate </a:t>
            </a:r>
            <a:r>
              <a:rPr lang="en-US" sz="2200" dirty="0" smtClean="0">
                <a:solidFill>
                  <a:schemeClr val="tx1"/>
                </a:solidFill>
                <a:ea typeface="Arial" pitchFamily="34" charset="0"/>
                <a:cs typeface="Times New Roman" pitchFamily="18" charset="0"/>
              </a:rPr>
              <a:t>design strengths of </a:t>
            </a:r>
            <a:r>
              <a:rPr lang="en-US" sz="2200" i="1" u="sng" dirty="0" smtClean="0">
                <a:solidFill>
                  <a:srgbClr val="FF0000"/>
                </a:solidFill>
              </a:rPr>
              <a:t>Tapered</a:t>
            </a:r>
            <a:r>
              <a:rPr lang="en-US" sz="2200" dirty="0" smtClean="0"/>
              <a:t> </a:t>
            </a:r>
            <a:r>
              <a:rPr lang="en-US" sz="2200" dirty="0" smtClean="0">
                <a:ea typeface="Arial" pitchFamily="34" charset="0"/>
                <a:cs typeface="Times New Roman" pitchFamily="18" charset="0"/>
              </a:rPr>
              <a:t>girders</a:t>
            </a:r>
            <a:r>
              <a:rPr lang="en-US" sz="2200" dirty="0" smtClean="0">
                <a:solidFill>
                  <a:schemeClr val="tx1"/>
                </a:solidFill>
                <a:ea typeface="Arial" pitchFamily="34"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14">
                                            <p:txEl>
                                              <p:pRg st="2" end="2"/>
                                            </p:txEl>
                                          </p:spTgt>
                                        </p:tgtEl>
                                        <p:attrNameLst>
                                          <p:attrName>style.visibility</p:attrName>
                                        </p:attrNameLst>
                                      </p:cBhvr>
                                      <p:to>
                                        <p:strVal val="visible"/>
                                      </p:to>
                                    </p:set>
                                    <p:animEffect transition="in" filter="blinds(horizontal)">
                                      <p:cBhvr>
                                        <p:cTn id="7" dur="500"/>
                                        <p:tgtEl>
                                          <p:spTgt spid="14">
                                            <p:txEl>
                                              <p:pRg st="2" end="2"/>
                                            </p:txEl>
                                          </p:spTgt>
                                        </p:tgtEl>
                                      </p:cBhvr>
                                    </p:animEffect>
                                  </p:childTnLst>
                                </p:cTn>
                              </p:par>
                              <p:par>
                                <p:cTn id="8" presetID="3" presetClass="exit" presetSubtype="10" fill="hold" nodeType="withEffect">
                                  <p:stCondLst>
                                    <p:cond delay="0"/>
                                  </p:stCondLst>
                                  <p:childTnLst>
                                    <p:animEffect transition="out" filter="blinds(horizontal)">
                                      <p:cBhvr>
                                        <p:cTn id="9" dur="500"/>
                                        <p:tgtEl>
                                          <p:spTgt spid="14">
                                            <p:txEl>
                                              <p:pRg st="1" end="1"/>
                                            </p:txEl>
                                          </p:spTgt>
                                        </p:tgtEl>
                                      </p:cBhvr>
                                    </p:animEffect>
                                    <p:set>
                                      <p:cBhvr>
                                        <p:cTn id="10" dur="1" fill="hold">
                                          <p:stCondLst>
                                            <p:cond delay="499"/>
                                          </p:stCondLst>
                                        </p:cTn>
                                        <p:tgtEl>
                                          <p:spTgt spid="14">
                                            <p:txEl>
                                              <p:pRg st="1" end="1"/>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animEffect transition="in" filter="blinds(horizontal)">
                                      <p:cBhvr>
                                        <p:cTn id="15" dur="500"/>
                                        <p:tgtEl>
                                          <p:spTgt spid="1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14">
                                            <p:txEl>
                                              <p:pRg st="4" end="4"/>
                                            </p:txEl>
                                          </p:spTgt>
                                        </p:tgtEl>
                                        <p:attrNameLst>
                                          <p:attrName>style.visibility</p:attrName>
                                        </p:attrNameLst>
                                      </p:cBhvr>
                                      <p:to>
                                        <p:strVal val="visible"/>
                                      </p:to>
                                    </p:set>
                                    <p:animEffect transition="in" filter="blinds(horizontal)">
                                      <p:cBhvr>
                                        <p:cTn id="20" dur="500"/>
                                        <p:tgtEl>
                                          <p:spTgt spid="14">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4">
                                            <p:txEl>
                                              <p:pRg st="5" end="5"/>
                                            </p:txEl>
                                          </p:spTgt>
                                        </p:tgtEl>
                                        <p:attrNameLst>
                                          <p:attrName>style.visibility</p:attrName>
                                        </p:attrNameLst>
                                      </p:cBhvr>
                                      <p:to>
                                        <p:strVal val="visible"/>
                                      </p:to>
                                    </p:set>
                                    <p:animEffect transition="in" filter="blinds(horizontal)">
                                      <p:cBhvr>
                                        <p:cTn id="25" dur="500"/>
                                        <p:tgtEl>
                                          <p:spTgt spid="14">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4">
                                            <p:txEl>
                                              <p:pRg st="6" end="6"/>
                                            </p:txEl>
                                          </p:spTgt>
                                        </p:tgtEl>
                                        <p:attrNameLst>
                                          <p:attrName>style.visibility</p:attrName>
                                        </p:attrNameLst>
                                      </p:cBhvr>
                                      <p:to>
                                        <p:strVal val="visible"/>
                                      </p:to>
                                    </p:set>
                                    <p:animEffect transition="in" filter="blinds(horizontal)">
                                      <p:cBhvr>
                                        <p:cTn id="30"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_s27701" descr="5%"/>
          <p:cNvSpPr>
            <a:spLocks noChangeArrowheads="1"/>
          </p:cNvSpPr>
          <p:nvPr/>
        </p:nvSpPr>
        <p:spPr bwMode="auto">
          <a:xfrm>
            <a:off x="635000" y="3144838"/>
            <a:ext cx="1597025" cy="423862"/>
          </a:xfrm>
          <a:prstGeom prst="roundRect">
            <a:avLst>
              <a:gd name="adj" fmla="val 16667"/>
            </a:avLst>
          </a:prstGeom>
          <a:gradFill rotWithShape="1">
            <a:gsLst>
              <a:gs pos="0">
                <a:srgbClr val="8488C4"/>
              </a:gs>
              <a:gs pos="53000">
                <a:srgbClr val="D4DEFF"/>
              </a:gs>
              <a:gs pos="83000">
                <a:srgbClr val="D4DEFF"/>
              </a:gs>
              <a:gs pos="100000">
                <a:srgbClr val="96AB94"/>
              </a:gs>
            </a:gsLst>
            <a:lin ang="5400000" scaled="0"/>
          </a:gradFill>
          <a:ln w="25400">
            <a:solidFill>
              <a:srgbClr val="002060"/>
            </a:solidFill>
            <a:round/>
            <a:headEnd/>
            <a:tailEnd/>
          </a:ln>
          <a:effectLst>
            <a:prstShdw prst="shdw11">
              <a:srgbClr val="808080"/>
            </a:prstShdw>
          </a:effectLst>
        </p:spPr>
        <p:txBody>
          <a:bodyPr wrap="none" lIns="18619" tIns="9309" rIns="18619" bIns="9309" anchor="ctr"/>
          <a:lstStyle/>
          <a:p>
            <a:pPr algn="ctr" eaLnBrk="1" hangingPunct="1">
              <a:defRPr/>
            </a:pPr>
            <a:r>
              <a:rPr lang="en-US" b="1" i="1" dirty="0">
                <a:solidFill>
                  <a:srgbClr val="C80025"/>
                </a:solidFill>
                <a:effectLst>
                  <a:outerShdw blurRad="38100" dist="38100" dir="2700000" algn="tl">
                    <a:srgbClr val="000000"/>
                  </a:outerShdw>
                </a:effectLst>
                <a:latin typeface="Tahoma" pitchFamily="34" charset="0"/>
                <a:cs typeface="Arial" charset="0"/>
              </a:rPr>
              <a:t>Contents</a:t>
            </a:r>
          </a:p>
        </p:txBody>
      </p:sp>
      <p:sp>
        <p:nvSpPr>
          <p:cNvPr id="6" name="_s27702" descr="5%"/>
          <p:cNvSpPr>
            <a:spLocks noChangeArrowheads="1"/>
          </p:cNvSpPr>
          <p:nvPr/>
        </p:nvSpPr>
        <p:spPr bwMode="auto">
          <a:xfrm>
            <a:off x="2781300" y="2736850"/>
            <a:ext cx="4587875" cy="458788"/>
          </a:xfrm>
          <a:prstGeom prst="roundRect">
            <a:avLst>
              <a:gd name="adj" fmla="val 16667"/>
            </a:avLst>
          </a:prstGeom>
          <a:gradFill rotWithShape="1">
            <a:gsLst>
              <a:gs pos="0">
                <a:srgbClr val="8488C4"/>
              </a:gs>
              <a:gs pos="53000">
                <a:srgbClr val="D4DEFF"/>
              </a:gs>
              <a:gs pos="83000">
                <a:srgbClr val="D4DEFF"/>
              </a:gs>
              <a:gs pos="100000">
                <a:srgbClr val="96AB94"/>
              </a:gs>
            </a:gsLst>
            <a:lin ang="5400000" scaled="0"/>
          </a:gradFill>
          <a:ln w="25400">
            <a:solidFill>
              <a:srgbClr val="002060"/>
            </a:solidFill>
            <a:round/>
            <a:headEnd/>
            <a:tailEnd/>
          </a:ln>
          <a:effectLst>
            <a:prstShdw prst="shdw11">
              <a:srgbClr val="808080"/>
            </a:prstShdw>
          </a:effectLst>
        </p:spPr>
        <p:txBody>
          <a:bodyPr wrap="none" lIns="18619" tIns="9309" rIns="18619" bIns="9309" anchor="ctr"/>
          <a:lstStyle/>
          <a:p>
            <a:pPr algn="ctr" eaLnBrk="1" hangingPunct="1">
              <a:defRPr/>
            </a:pPr>
            <a:r>
              <a:rPr lang="en-US" b="1" dirty="0" smtClean="0">
                <a:solidFill>
                  <a:srgbClr val="FF0000"/>
                </a:solidFill>
                <a:cs typeface="Times New Roman" pitchFamily="18" charset="0"/>
              </a:rPr>
              <a:t>Validation of finite </a:t>
            </a:r>
            <a:r>
              <a:rPr lang="en-US" b="1" dirty="0">
                <a:solidFill>
                  <a:srgbClr val="FF0000"/>
                </a:solidFill>
                <a:cs typeface="Times New Roman" pitchFamily="18" charset="0"/>
              </a:rPr>
              <a:t>element </a:t>
            </a:r>
            <a:r>
              <a:rPr lang="en-US" b="1" dirty="0" smtClean="0">
                <a:solidFill>
                  <a:srgbClr val="FF0000"/>
                </a:solidFill>
                <a:cs typeface="Times New Roman" pitchFamily="18" charset="0"/>
              </a:rPr>
              <a:t>models</a:t>
            </a:r>
            <a:endParaRPr lang="en-US" b="1" dirty="0">
              <a:solidFill>
                <a:srgbClr val="FF0000"/>
              </a:solidFill>
              <a:cs typeface="Times New Roman" pitchFamily="18" charset="0"/>
            </a:endParaRPr>
          </a:p>
        </p:txBody>
      </p:sp>
      <p:sp>
        <p:nvSpPr>
          <p:cNvPr id="7" name="_s27715" descr="5%"/>
          <p:cNvSpPr>
            <a:spLocks noChangeArrowheads="1"/>
          </p:cNvSpPr>
          <p:nvPr/>
        </p:nvSpPr>
        <p:spPr bwMode="auto">
          <a:xfrm>
            <a:off x="3475038" y="4300538"/>
            <a:ext cx="4587875" cy="460375"/>
          </a:xfrm>
          <a:prstGeom prst="roundRect">
            <a:avLst>
              <a:gd name="adj" fmla="val 16667"/>
            </a:avLst>
          </a:prstGeom>
          <a:gradFill rotWithShape="1">
            <a:gsLst>
              <a:gs pos="0">
                <a:srgbClr val="8488C4"/>
              </a:gs>
              <a:gs pos="53000">
                <a:srgbClr val="D4DEFF"/>
              </a:gs>
              <a:gs pos="83000">
                <a:srgbClr val="D4DEFF"/>
              </a:gs>
              <a:gs pos="100000">
                <a:srgbClr val="96AB94"/>
              </a:gs>
            </a:gsLst>
            <a:lin ang="5400000" scaled="0"/>
          </a:gradFill>
          <a:ln w="25400">
            <a:solidFill>
              <a:srgbClr val="002060"/>
            </a:solidFill>
            <a:round/>
            <a:headEnd/>
            <a:tailEnd/>
          </a:ln>
          <a:effectLst>
            <a:prstShdw prst="shdw11">
              <a:srgbClr val="808080"/>
            </a:prstShdw>
          </a:effectLst>
        </p:spPr>
        <p:txBody>
          <a:bodyPr wrap="none" lIns="24055" tIns="12026" rIns="24055" bIns="12026" anchor="ctr"/>
          <a:lstStyle/>
          <a:p>
            <a:pPr algn="ctr">
              <a:defRPr/>
            </a:pPr>
            <a:r>
              <a:rPr lang="en-US" b="1" dirty="0" smtClean="0">
                <a:cs typeface="Times New Roman" pitchFamily="18" charset="0"/>
              </a:rPr>
              <a:t>Results and discussion</a:t>
            </a:r>
            <a:endParaRPr lang="en-US" b="1" dirty="0">
              <a:cs typeface="Times New Roman" pitchFamily="18" charset="0"/>
            </a:endParaRPr>
          </a:p>
        </p:txBody>
      </p:sp>
      <p:sp>
        <p:nvSpPr>
          <p:cNvPr id="8" name="_s27717" descr="5%"/>
          <p:cNvSpPr>
            <a:spLocks noChangeArrowheads="1"/>
          </p:cNvSpPr>
          <p:nvPr/>
        </p:nvSpPr>
        <p:spPr bwMode="auto">
          <a:xfrm>
            <a:off x="3821113" y="5084763"/>
            <a:ext cx="4587875" cy="460375"/>
          </a:xfrm>
          <a:prstGeom prst="roundRect">
            <a:avLst>
              <a:gd name="adj" fmla="val 16667"/>
            </a:avLst>
          </a:prstGeom>
          <a:gradFill rotWithShape="1">
            <a:gsLst>
              <a:gs pos="0">
                <a:srgbClr val="8488C4"/>
              </a:gs>
              <a:gs pos="53000">
                <a:srgbClr val="D4DEFF"/>
              </a:gs>
              <a:gs pos="83000">
                <a:srgbClr val="D4DEFF"/>
              </a:gs>
              <a:gs pos="100000">
                <a:srgbClr val="96AB94"/>
              </a:gs>
            </a:gsLst>
            <a:lin ang="5400000" scaled="0"/>
          </a:gradFill>
          <a:ln w="25400">
            <a:solidFill>
              <a:srgbClr val="002060"/>
            </a:solidFill>
            <a:round/>
            <a:headEnd/>
            <a:tailEnd/>
          </a:ln>
          <a:effectLst>
            <a:prstShdw prst="shdw11">
              <a:srgbClr val="808080"/>
            </a:prstShdw>
          </a:effectLst>
        </p:spPr>
        <p:txBody>
          <a:bodyPr wrap="none" lIns="27648" tIns="13823" rIns="27648" bIns="13823" anchor="ctr"/>
          <a:lstStyle/>
          <a:p>
            <a:pPr algn="ctr">
              <a:defRPr/>
            </a:pPr>
            <a:r>
              <a:rPr lang="en-US" b="1" dirty="0" smtClean="0">
                <a:cs typeface="Times New Roman" pitchFamily="18" charset="0"/>
              </a:rPr>
              <a:t>Recommendations</a:t>
            </a:r>
            <a:endParaRPr lang="en-US" dirty="0" smtClean="0">
              <a:cs typeface="Times New Roman" pitchFamily="18" charset="0"/>
            </a:endParaRPr>
          </a:p>
        </p:txBody>
      </p:sp>
      <p:sp>
        <p:nvSpPr>
          <p:cNvPr id="9" name="_s27703" descr="5%"/>
          <p:cNvSpPr>
            <a:spLocks noChangeArrowheads="1"/>
          </p:cNvSpPr>
          <p:nvPr/>
        </p:nvSpPr>
        <p:spPr bwMode="auto">
          <a:xfrm>
            <a:off x="2433638" y="1952625"/>
            <a:ext cx="4587875" cy="460375"/>
          </a:xfrm>
          <a:prstGeom prst="roundRect">
            <a:avLst>
              <a:gd name="adj" fmla="val 16667"/>
            </a:avLst>
          </a:prstGeom>
          <a:gradFill rotWithShape="1">
            <a:gsLst>
              <a:gs pos="0">
                <a:srgbClr val="8488C4"/>
              </a:gs>
              <a:gs pos="53000">
                <a:srgbClr val="D4DEFF"/>
              </a:gs>
              <a:gs pos="83000">
                <a:srgbClr val="D4DEFF"/>
              </a:gs>
              <a:gs pos="100000">
                <a:srgbClr val="96AB94"/>
              </a:gs>
            </a:gsLst>
            <a:lin ang="5400000" scaled="0"/>
          </a:gradFill>
          <a:ln w="25400">
            <a:solidFill>
              <a:srgbClr val="002060"/>
            </a:solidFill>
            <a:round/>
            <a:headEnd/>
            <a:tailEnd/>
          </a:ln>
          <a:effectLst>
            <a:prstShdw prst="shdw11">
              <a:srgbClr val="808080"/>
            </a:prstShdw>
          </a:effectLst>
        </p:spPr>
        <p:txBody>
          <a:bodyPr wrap="none" lIns="18619" tIns="9309" rIns="18619" bIns="9309" anchor="ctr"/>
          <a:lstStyle/>
          <a:p>
            <a:pPr algn="ctr" eaLnBrk="1" hangingPunct="1">
              <a:defRPr/>
            </a:pPr>
            <a:r>
              <a:rPr lang="en-US" b="1" dirty="0" smtClean="0">
                <a:cs typeface="Times New Roman" pitchFamily="18" charset="0"/>
              </a:rPr>
              <a:t>Objectives</a:t>
            </a:r>
            <a:endParaRPr lang="en-US" dirty="0">
              <a:solidFill>
                <a:schemeClr val="tx1"/>
              </a:solidFill>
              <a:cs typeface="Times New Roman" pitchFamily="18" charset="0"/>
            </a:endParaRPr>
          </a:p>
        </p:txBody>
      </p:sp>
      <p:sp>
        <p:nvSpPr>
          <p:cNvPr id="10" name="_s27702" descr="5%">
            <a:hlinkClick r:id="rId3" action="ppaction://hlinkpres?slideindex=1&amp;slidetitle="/>
          </p:cNvPr>
          <p:cNvSpPr>
            <a:spLocks noChangeArrowheads="1"/>
          </p:cNvSpPr>
          <p:nvPr/>
        </p:nvSpPr>
        <p:spPr bwMode="auto">
          <a:xfrm>
            <a:off x="2087563" y="1169988"/>
            <a:ext cx="4587875" cy="458787"/>
          </a:xfrm>
          <a:prstGeom prst="roundRect">
            <a:avLst>
              <a:gd name="adj" fmla="val 16667"/>
            </a:avLst>
          </a:prstGeom>
          <a:gradFill rotWithShape="1">
            <a:gsLst>
              <a:gs pos="0">
                <a:srgbClr val="8488C4"/>
              </a:gs>
              <a:gs pos="53000">
                <a:srgbClr val="D4DEFF"/>
              </a:gs>
              <a:gs pos="83000">
                <a:srgbClr val="D4DEFF"/>
              </a:gs>
              <a:gs pos="100000">
                <a:srgbClr val="96AB94"/>
              </a:gs>
            </a:gsLst>
            <a:lin ang="5400000" scaled="0"/>
          </a:gradFill>
          <a:ln w="25400">
            <a:solidFill>
              <a:srgbClr val="002060"/>
            </a:solidFill>
            <a:round/>
            <a:headEnd/>
            <a:tailEnd/>
          </a:ln>
          <a:effectLst>
            <a:prstShdw prst="shdw11">
              <a:srgbClr val="808080"/>
            </a:prstShdw>
          </a:effectLst>
        </p:spPr>
        <p:txBody>
          <a:bodyPr wrap="none" lIns="18619" tIns="9309" rIns="18619" bIns="9309" anchor="ctr"/>
          <a:lstStyle/>
          <a:p>
            <a:pPr algn="ctr" eaLnBrk="1" hangingPunct="1">
              <a:defRPr/>
            </a:pPr>
            <a:r>
              <a:rPr lang="en-US" b="1" dirty="0">
                <a:solidFill>
                  <a:schemeClr val="tx1"/>
                </a:solidFill>
                <a:cs typeface="Times New Roman" pitchFamily="18" charset="0"/>
              </a:rPr>
              <a:t>Introduction</a:t>
            </a:r>
          </a:p>
        </p:txBody>
      </p:sp>
      <p:sp>
        <p:nvSpPr>
          <p:cNvPr id="11" name="_s27702" descr="5%"/>
          <p:cNvSpPr>
            <a:spLocks noChangeArrowheads="1"/>
          </p:cNvSpPr>
          <p:nvPr/>
        </p:nvSpPr>
        <p:spPr bwMode="auto">
          <a:xfrm>
            <a:off x="3127375" y="3519488"/>
            <a:ext cx="4587875" cy="458787"/>
          </a:xfrm>
          <a:prstGeom prst="roundRect">
            <a:avLst>
              <a:gd name="adj" fmla="val 16667"/>
            </a:avLst>
          </a:prstGeom>
          <a:gradFill rotWithShape="1">
            <a:gsLst>
              <a:gs pos="0">
                <a:srgbClr val="8488C4"/>
              </a:gs>
              <a:gs pos="53000">
                <a:srgbClr val="D4DEFF"/>
              </a:gs>
              <a:gs pos="83000">
                <a:srgbClr val="D4DEFF"/>
              </a:gs>
              <a:gs pos="100000">
                <a:srgbClr val="96AB94"/>
              </a:gs>
            </a:gsLst>
            <a:lin ang="5400000" scaled="0"/>
          </a:gradFill>
          <a:ln w="25400">
            <a:solidFill>
              <a:srgbClr val="002060"/>
            </a:solidFill>
            <a:round/>
            <a:headEnd/>
            <a:tailEnd/>
          </a:ln>
          <a:effectLst>
            <a:prstShdw prst="shdw11">
              <a:srgbClr val="808080"/>
            </a:prstShdw>
          </a:effectLst>
        </p:spPr>
        <p:txBody>
          <a:bodyPr wrap="none" lIns="18619" tIns="9309" rIns="18619" bIns="9309" anchor="ctr"/>
          <a:lstStyle/>
          <a:p>
            <a:pPr algn="ctr" eaLnBrk="1" hangingPunct="1">
              <a:defRPr/>
            </a:pPr>
            <a:r>
              <a:rPr lang="en-US" b="1" dirty="0" smtClean="0">
                <a:solidFill>
                  <a:schemeClr val="tx1"/>
                </a:solidFill>
                <a:cs typeface="Times New Roman" pitchFamily="18" charset="0"/>
              </a:rPr>
              <a:t>Parametric study</a:t>
            </a:r>
            <a:endParaRPr lang="en-US" b="1" dirty="0">
              <a:solidFill>
                <a:schemeClr val="tx1"/>
              </a:solidFill>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276225" y="152400"/>
            <a:ext cx="2004011" cy="369332"/>
          </a:xfrm>
          <a:prstGeom prst="rect">
            <a:avLst/>
          </a:prstGeom>
          <a:noFill/>
          <a:ln w="9525" algn="ctr">
            <a:noFill/>
            <a:miter lim="800000"/>
            <a:headEnd/>
            <a:tailEnd/>
          </a:ln>
          <a:effectLst/>
        </p:spPr>
        <p:txBody>
          <a:bodyPr wrap="none">
            <a:spAutoFit/>
          </a:bodyPr>
          <a:lstStyle/>
          <a:p>
            <a:pPr algn="ctr" eaLnBrk="1" hangingPunct="1">
              <a:buFontTx/>
              <a:buChar char="•"/>
            </a:pPr>
            <a:r>
              <a:rPr lang="en-GB" b="1" i="1" dirty="0" smtClean="0">
                <a:solidFill>
                  <a:srgbClr val="FF0000"/>
                </a:solidFill>
                <a:cs typeface="Times New Roman" pitchFamily="18" charset="0"/>
              </a:rPr>
              <a:t>Validation of FEM</a:t>
            </a:r>
            <a:endParaRPr lang="en-GB" b="1" i="1" dirty="0">
              <a:solidFill>
                <a:srgbClr val="FF0000"/>
              </a:solidFill>
              <a:cs typeface="Times New Roman" pitchFamily="18" charset="0"/>
            </a:endParaRPr>
          </a:p>
        </p:txBody>
      </p:sp>
      <p:sp>
        <p:nvSpPr>
          <p:cNvPr id="13" name="Text Box 40"/>
          <p:cNvSpPr txBox="1">
            <a:spLocks noChangeArrowheads="1"/>
          </p:cNvSpPr>
          <p:nvPr/>
        </p:nvSpPr>
        <p:spPr bwMode="auto">
          <a:xfrm>
            <a:off x="684213" y="620713"/>
            <a:ext cx="7559675" cy="542925"/>
          </a:xfrm>
          <a:prstGeom prst="rect">
            <a:avLst/>
          </a:prstGeom>
          <a:noFill/>
          <a:ln w="9525">
            <a:noFill/>
            <a:miter lim="800000"/>
            <a:headEnd/>
            <a:tailEnd/>
          </a:ln>
        </p:spPr>
        <p:txBody>
          <a:bodyPr/>
          <a:lstStyle/>
          <a:p>
            <a:pPr>
              <a:spcAft>
                <a:spcPts val="1000"/>
              </a:spcAft>
            </a:pPr>
            <a:r>
              <a:rPr lang="en-US" sz="2400" dirty="0">
                <a:solidFill>
                  <a:schemeClr val="tx1"/>
                </a:solidFill>
                <a:ea typeface="Arial" pitchFamily="34" charset="0"/>
                <a:cs typeface="Times New Roman" pitchFamily="18" charset="0"/>
              </a:rPr>
              <a:t>1. </a:t>
            </a:r>
            <a:r>
              <a:rPr lang="en-US" sz="2400" dirty="0" smtClean="0">
                <a:solidFill>
                  <a:schemeClr val="tx1"/>
                </a:solidFill>
                <a:ea typeface="Arial" pitchFamily="34" charset="0"/>
                <a:cs typeface="Times New Roman" pitchFamily="18" charset="0"/>
              </a:rPr>
              <a:t>Flat web plates</a:t>
            </a:r>
            <a:endParaRPr lang="en-US" sz="2400" dirty="0">
              <a:solidFill>
                <a:schemeClr val="tx1"/>
              </a:solidFill>
              <a:ea typeface="Arial" pitchFamily="34" charset="0"/>
              <a:cs typeface="Times New Roman" pitchFamily="18" charset="0"/>
            </a:endParaRPr>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graphicFrame>
        <p:nvGraphicFramePr>
          <p:cNvPr id="31745" name="Object 1"/>
          <p:cNvGraphicFramePr>
            <a:graphicFrameLocks noChangeAspect="1"/>
          </p:cNvGraphicFramePr>
          <p:nvPr/>
        </p:nvGraphicFramePr>
        <p:xfrm>
          <a:off x="609600" y="1971675"/>
          <a:ext cx="2314575" cy="3057525"/>
        </p:xfrm>
        <a:graphic>
          <a:graphicData uri="http://schemas.openxmlformats.org/presentationml/2006/ole">
            <p:oleObj spid="_x0000_s31745" name="Bitmap Image" r:id="rId4" imgW="2314286" imgH="3057143" progId="PBrush">
              <p:embed/>
            </p:oleObj>
          </a:graphicData>
        </a:graphic>
      </p:graphicFrame>
      <p:sp>
        <p:nvSpPr>
          <p:cNvPr id="317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graphicFrame>
        <p:nvGraphicFramePr>
          <p:cNvPr id="31747" name="Object 3"/>
          <p:cNvGraphicFramePr>
            <a:graphicFrameLocks noChangeAspect="1"/>
          </p:cNvGraphicFramePr>
          <p:nvPr/>
        </p:nvGraphicFramePr>
        <p:xfrm>
          <a:off x="6200775" y="1866900"/>
          <a:ext cx="2257425" cy="3162300"/>
        </p:xfrm>
        <a:graphic>
          <a:graphicData uri="http://schemas.openxmlformats.org/presentationml/2006/ole">
            <p:oleObj spid="_x0000_s31747" name="Bitmap Image" r:id="rId5" imgW="2257740" imgH="3161905" progId="PBrush">
              <p:embed/>
            </p:oleObj>
          </a:graphicData>
        </a:graphic>
      </p:graphicFrame>
      <p:sp>
        <p:nvSpPr>
          <p:cNvPr id="317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graphicFrame>
        <p:nvGraphicFramePr>
          <p:cNvPr id="31749" name="Object 5"/>
          <p:cNvGraphicFramePr>
            <a:graphicFrameLocks noChangeAspect="1"/>
          </p:cNvGraphicFramePr>
          <p:nvPr/>
        </p:nvGraphicFramePr>
        <p:xfrm>
          <a:off x="3376613" y="533399"/>
          <a:ext cx="2390775" cy="861980"/>
        </p:xfrm>
        <a:graphic>
          <a:graphicData uri="http://schemas.openxmlformats.org/presentationml/2006/ole">
            <p:oleObj spid="_x0000_s31749" name="Equation" r:id="rId6" imgW="1397000" imgH="508000" progId="Equation.3">
              <p:embed/>
            </p:oleObj>
          </a:graphicData>
        </a:graphic>
      </p:graphicFrame>
      <p:sp>
        <p:nvSpPr>
          <p:cNvPr id="3175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graphicFrame>
        <p:nvGraphicFramePr>
          <p:cNvPr id="31751" name="Object 7"/>
          <p:cNvGraphicFramePr>
            <a:graphicFrameLocks noChangeAspect="1"/>
          </p:cNvGraphicFramePr>
          <p:nvPr/>
        </p:nvGraphicFramePr>
        <p:xfrm>
          <a:off x="3784600" y="5334000"/>
          <a:ext cx="4673600" cy="762000"/>
        </p:xfrm>
        <a:graphic>
          <a:graphicData uri="http://schemas.openxmlformats.org/presentationml/2006/ole">
            <p:oleObj spid="_x0000_s31751" name="Equation" r:id="rId7" imgW="2628720" imgH="431640" progId="Equation.3">
              <p:embed/>
            </p:oleObj>
          </a:graphicData>
        </a:graphic>
      </p:graphicFrame>
      <p:graphicFrame>
        <p:nvGraphicFramePr>
          <p:cNvPr id="31753" name="Object 9"/>
          <p:cNvGraphicFramePr>
            <a:graphicFrameLocks noChangeAspect="1"/>
          </p:cNvGraphicFramePr>
          <p:nvPr/>
        </p:nvGraphicFramePr>
        <p:xfrm>
          <a:off x="1213644" y="5334000"/>
          <a:ext cx="1106487" cy="403225"/>
        </p:xfrm>
        <a:graphic>
          <a:graphicData uri="http://schemas.openxmlformats.org/presentationml/2006/ole">
            <p:oleObj spid="_x0000_s31753" name="Equation" r:id="rId8" imgW="622080" imgH="228600" progId="Equation.3">
              <p:embed/>
            </p:oleObj>
          </a:graphicData>
        </a:graphic>
      </p:graphicFrame>
      <p:sp>
        <p:nvSpPr>
          <p:cNvPr id="31754" name="Text Box 10"/>
          <p:cNvSpPr txBox="1">
            <a:spLocks noChangeArrowheads="1"/>
          </p:cNvSpPr>
          <p:nvPr/>
        </p:nvSpPr>
        <p:spPr bwMode="auto">
          <a:xfrm>
            <a:off x="1681163" y="1905000"/>
            <a:ext cx="1290637" cy="6463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ts val="1000"/>
              </a:spcAft>
              <a:buClrTx/>
              <a:buSzTx/>
              <a:buFontTx/>
              <a:buNone/>
              <a:tabLst/>
            </a:pPr>
            <a:r>
              <a:rPr lang="en-US" b="1" dirty="0" smtClean="0">
                <a:solidFill>
                  <a:srgbClr val="002060"/>
                </a:solidFill>
                <a:latin typeface="Comic Sans MS" pitchFamily="66" charset="0"/>
                <a:cs typeface="Times New Roman" pitchFamily="18" charset="0"/>
              </a:rPr>
              <a:t>Simple juncture</a:t>
            </a:r>
            <a:endParaRPr lang="ar-EG" b="1" dirty="0" smtClean="0">
              <a:solidFill>
                <a:srgbClr val="002060"/>
              </a:solidFill>
              <a:latin typeface="Comic Sans MS" pitchFamily="66" charset="0"/>
              <a:cs typeface="Times New Roman" pitchFamily="18" charset="0"/>
            </a:endParaRPr>
          </a:p>
        </p:txBody>
      </p:sp>
      <p:sp>
        <p:nvSpPr>
          <p:cNvPr id="17" name="Text Box 10"/>
          <p:cNvSpPr txBox="1">
            <a:spLocks noChangeArrowheads="1"/>
          </p:cNvSpPr>
          <p:nvPr/>
        </p:nvSpPr>
        <p:spPr bwMode="auto">
          <a:xfrm>
            <a:off x="7243763" y="1905000"/>
            <a:ext cx="1290637" cy="646331"/>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ts val="1000"/>
              </a:spcAft>
              <a:buClrTx/>
              <a:buSzTx/>
              <a:buFontTx/>
              <a:buNone/>
              <a:tabLst/>
            </a:pPr>
            <a:r>
              <a:rPr lang="en-US" b="1" dirty="0" smtClean="0">
                <a:solidFill>
                  <a:srgbClr val="002060"/>
                </a:solidFill>
                <a:latin typeface="Comic Sans MS" pitchFamily="66" charset="0"/>
                <a:cs typeface="Times New Roman" pitchFamily="18" charset="0"/>
              </a:rPr>
              <a:t>Fixed juncture</a:t>
            </a:r>
            <a:endParaRPr lang="ar-EG" b="1" dirty="0" smtClean="0">
              <a:solidFill>
                <a:srgbClr val="002060"/>
              </a:solidFill>
              <a:latin typeface="Comic Sans MS" pitchFamily="66"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276225" y="152400"/>
            <a:ext cx="2004011" cy="369332"/>
          </a:xfrm>
          <a:prstGeom prst="rect">
            <a:avLst/>
          </a:prstGeom>
          <a:noFill/>
          <a:ln w="9525" algn="ctr">
            <a:noFill/>
            <a:miter lim="800000"/>
            <a:headEnd/>
            <a:tailEnd/>
          </a:ln>
          <a:effectLst/>
        </p:spPr>
        <p:txBody>
          <a:bodyPr wrap="none">
            <a:spAutoFit/>
          </a:bodyPr>
          <a:lstStyle/>
          <a:p>
            <a:pPr algn="ctr" eaLnBrk="1" hangingPunct="1">
              <a:buFontTx/>
              <a:buChar char="•"/>
            </a:pPr>
            <a:r>
              <a:rPr lang="en-GB" b="1" i="1" dirty="0" smtClean="0">
                <a:solidFill>
                  <a:srgbClr val="FF0000"/>
                </a:solidFill>
                <a:cs typeface="Times New Roman" pitchFamily="18" charset="0"/>
              </a:rPr>
              <a:t>Validation of FEM</a:t>
            </a:r>
            <a:endParaRPr lang="en-GB" b="1" i="1" dirty="0">
              <a:solidFill>
                <a:srgbClr val="FF0000"/>
              </a:solidFill>
              <a:cs typeface="Times New Roman" pitchFamily="18" charset="0"/>
            </a:endParaRPr>
          </a:p>
        </p:txBody>
      </p:sp>
      <p:sp>
        <p:nvSpPr>
          <p:cNvPr id="13" name="Text Box 40"/>
          <p:cNvSpPr txBox="1">
            <a:spLocks noChangeArrowheads="1"/>
          </p:cNvSpPr>
          <p:nvPr/>
        </p:nvSpPr>
        <p:spPr bwMode="auto">
          <a:xfrm>
            <a:off x="684213" y="620713"/>
            <a:ext cx="7559675" cy="542925"/>
          </a:xfrm>
          <a:prstGeom prst="rect">
            <a:avLst/>
          </a:prstGeom>
          <a:noFill/>
          <a:ln w="9525">
            <a:noFill/>
            <a:miter lim="800000"/>
            <a:headEnd/>
            <a:tailEnd/>
          </a:ln>
        </p:spPr>
        <p:txBody>
          <a:bodyPr/>
          <a:lstStyle/>
          <a:p>
            <a:pPr>
              <a:spcAft>
                <a:spcPts val="1000"/>
              </a:spcAft>
            </a:pPr>
            <a:r>
              <a:rPr lang="en-US" sz="2400" dirty="0">
                <a:ea typeface="Arial" pitchFamily="34" charset="0"/>
                <a:cs typeface="Times New Roman" pitchFamily="18" charset="0"/>
              </a:rPr>
              <a:t>2</a:t>
            </a:r>
            <a:r>
              <a:rPr lang="en-US" sz="2400" dirty="0" smtClean="0">
                <a:solidFill>
                  <a:schemeClr val="tx1"/>
                </a:solidFill>
                <a:ea typeface="Arial" pitchFamily="34" charset="0"/>
                <a:cs typeface="Times New Roman" pitchFamily="18" charset="0"/>
              </a:rPr>
              <a:t>. Prismatic g</a:t>
            </a:r>
            <a:r>
              <a:rPr lang="en-US" sz="2400" dirty="0" smtClean="0">
                <a:ea typeface="Arial" pitchFamily="34" charset="0"/>
                <a:cs typeface="Times New Roman" pitchFamily="18" charset="0"/>
              </a:rPr>
              <a:t>irders with corrugated webs</a:t>
            </a:r>
            <a:endParaRPr lang="en-US" sz="2400" dirty="0">
              <a:solidFill>
                <a:schemeClr val="tx1"/>
              </a:solidFill>
              <a:ea typeface="Arial" pitchFamily="34" charset="0"/>
              <a:cs typeface="Times New Roman" pitchFamily="18" charset="0"/>
            </a:endParaRPr>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17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17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175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1755" name="Text Box 11"/>
          <p:cNvSpPr txBox="1">
            <a:spLocks noChangeArrowheads="1"/>
          </p:cNvSpPr>
          <p:nvPr/>
        </p:nvSpPr>
        <p:spPr bwMode="auto">
          <a:xfrm>
            <a:off x="304800" y="2857500"/>
            <a:ext cx="576262"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US" sz="2000" b="0" i="1" u="none" strike="noStrike" cap="none" normalizeH="0" baseline="0" dirty="0" err="1" smtClean="0">
                <a:ln>
                  <a:noFill/>
                </a:ln>
                <a:solidFill>
                  <a:schemeClr val="tx1"/>
                </a:solidFill>
                <a:effectLst/>
                <a:latin typeface="Calibri" pitchFamily="34" charset="0"/>
                <a:ea typeface="Arial" pitchFamily="34" charset="0"/>
                <a:cs typeface="Calibri" pitchFamily="34" charset="0"/>
              </a:rPr>
              <a:t>τ</a:t>
            </a:r>
            <a:r>
              <a:rPr kumimoji="0" lang="en-US" sz="2000" b="0" i="1" u="none" strike="noStrike" cap="none" normalizeH="0" baseline="-25000" dirty="0" err="1" smtClean="0">
                <a:ln>
                  <a:noFill/>
                </a:ln>
                <a:solidFill>
                  <a:schemeClr val="tx1"/>
                </a:solidFill>
                <a:effectLst/>
                <a:latin typeface="Calibri" pitchFamily="34" charset="0"/>
                <a:ea typeface="Arial" pitchFamily="34" charset="0"/>
                <a:cs typeface="Arial" pitchFamily="34" charset="0"/>
              </a:rPr>
              <a:t>FE</a:t>
            </a:r>
            <a:r>
              <a:rPr kumimoji="0" lang="en-US" sz="2000" b="0" i="1" u="none" strike="noStrike" cap="none" normalizeH="0" baseline="0" dirty="0" smtClean="0">
                <a:ln>
                  <a:noFill/>
                </a:ln>
                <a:solidFill>
                  <a:schemeClr val="tx1"/>
                </a:solidFill>
                <a:effectLst/>
                <a:latin typeface="Calibri" pitchFamily="34" charset="0"/>
                <a:ea typeface="Arial" pitchFamily="34" charset="0"/>
                <a:cs typeface="Calibri" pitchFamily="34" charset="0"/>
              </a:rPr>
              <a:t>/</a:t>
            </a:r>
            <a:r>
              <a:rPr kumimoji="0" lang="en-US" sz="2000" b="0" i="1" u="none" strike="noStrike" cap="none" normalizeH="0" baseline="0" dirty="0" err="1" smtClean="0">
                <a:ln>
                  <a:noFill/>
                </a:ln>
                <a:solidFill>
                  <a:schemeClr val="tx1"/>
                </a:solidFill>
                <a:effectLst/>
                <a:latin typeface="Calibri" pitchFamily="34" charset="0"/>
                <a:ea typeface="Arial" pitchFamily="34" charset="0"/>
                <a:cs typeface="Calibri" pitchFamily="34" charset="0"/>
              </a:rPr>
              <a:t>τ</a:t>
            </a:r>
            <a:r>
              <a:rPr lang="en-US" sz="2000" i="1" baseline="-25000" dirty="0" err="1" smtClean="0">
                <a:latin typeface="Calibri" pitchFamily="34" charset="0"/>
                <a:ea typeface="Arial" pitchFamily="34" charset="0"/>
                <a:cs typeface="Arial" pitchFamily="34" charset="0"/>
              </a:rPr>
              <a:t>y</a:t>
            </a:r>
            <a:endParaRPr kumimoji="0" lang="ar-EG"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1756" name="Text Box 12"/>
          <p:cNvSpPr txBox="1">
            <a:spLocks noChangeArrowheads="1"/>
          </p:cNvSpPr>
          <p:nvPr/>
        </p:nvSpPr>
        <p:spPr bwMode="auto">
          <a:xfrm>
            <a:off x="1257302" y="4876800"/>
            <a:ext cx="2590799" cy="4001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Arial" pitchFamily="34" charset="0"/>
                <a:cs typeface="Arial" pitchFamily="34" charset="0"/>
              </a:rPr>
              <a:t>Deflection (mm)</a:t>
            </a:r>
            <a:endParaRPr kumimoji="0" lang="ar-EG"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22" name="Chart 21"/>
          <p:cNvGraphicFramePr/>
          <p:nvPr/>
        </p:nvGraphicFramePr>
        <p:xfrm>
          <a:off x="990600" y="1676400"/>
          <a:ext cx="3276599" cy="3124200"/>
        </p:xfrm>
        <a:graphic>
          <a:graphicData uri="http://schemas.openxmlformats.org/drawingml/2006/chart">
            <c:chart xmlns:c="http://schemas.openxmlformats.org/drawingml/2006/chart" xmlns:r="http://schemas.openxmlformats.org/officeDocument/2006/relationships" r:id="rId3"/>
          </a:graphicData>
        </a:graphic>
      </p:graphicFrame>
      <p:sp>
        <p:nvSpPr>
          <p:cNvPr id="23" name="Text Box 10"/>
          <p:cNvSpPr txBox="1">
            <a:spLocks noChangeArrowheads="1"/>
          </p:cNvSpPr>
          <p:nvPr/>
        </p:nvSpPr>
        <p:spPr bwMode="auto">
          <a:xfrm>
            <a:off x="2362201" y="3352800"/>
            <a:ext cx="1447800" cy="9233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ts val="1000"/>
              </a:spcAft>
              <a:buClrTx/>
              <a:buSzTx/>
              <a:buFontTx/>
              <a:buNone/>
              <a:tabLst/>
            </a:pPr>
            <a:r>
              <a:rPr lang="en-US" b="1" dirty="0" smtClean="0">
                <a:solidFill>
                  <a:srgbClr val="002060"/>
                </a:solidFill>
                <a:latin typeface="Comic Sans MS" pitchFamily="66" charset="0"/>
                <a:cs typeface="Times New Roman" pitchFamily="18" charset="0"/>
              </a:rPr>
              <a:t>G7A: Driver et al. (2006)</a:t>
            </a:r>
            <a:endParaRPr lang="ar-EG" b="1" dirty="0" smtClean="0">
              <a:solidFill>
                <a:srgbClr val="002060"/>
              </a:solidFill>
              <a:latin typeface="Comic Sans MS" pitchFamily="66" charset="0"/>
              <a:cs typeface="Times New Roman" pitchFamily="18" charset="0"/>
            </a:endParaRPr>
          </a:p>
        </p:txBody>
      </p:sp>
      <p:graphicFrame>
        <p:nvGraphicFramePr>
          <p:cNvPr id="24" name="Chart 23"/>
          <p:cNvGraphicFramePr/>
          <p:nvPr/>
        </p:nvGraphicFramePr>
        <p:xfrm>
          <a:off x="4953000" y="1676400"/>
          <a:ext cx="3348038" cy="3124200"/>
        </p:xfrm>
        <a:graphic>
          <a:graphicData uri="http://schemas.openxmlformats.org/drawingml/2006/chart">
            <c:chart xmlns:c="http://schemas.openxmlformats.org/drawingml/2006/chart" xmlns:r="http://schemas.openxmlformats.org/officeDocument/2006/relationships" r:id="rId4"/>
          </a:graphicData>
        </a:graphic>
      </p:graphicFrame>
      <p:sp>
        <p:nvSpPr>
          <p:cNvPr id="25" name="Text Box 12"/>
          <p:cNvSpPr txBox="1">
            <a:spLocks noChangeArrowheads="1"/>
          </p:cNvSpPr>
          <p:nvPr/>
        </p:nvSpPr>
        <p:spPr bwMode="auto">
          <a:xfrm>
            <a:off x="5331620" y="4876800"/>
            <a:ext cx="2590799" cy="4001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Arial" pitchFamily="34" charset="0"/>
                <a:cs typeface="Arial" pitchFamily="34" charset="0"/>
              </a:rPr>
              <a:t>Deflection (mm)</a:t>
            </a:r>
            <a:endParaRPr kumimoji="0" lang="ar-EG"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Text Box 11"/>
          <p:cNvSpPr txBox="1">
            <a:spLocks noChangeArrowheads="1"/>
          </p:cNvSpPr>
          <p:nvPr/>
        </p:nvSpPr>
        <p:spPr bwMode="auto">
          <a:xfrm>
            <a:off x="4267200" y="2819400"/>
            <a:ext cx="6858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ts val="1000"/>
              </a:spcAft>
              <a:buClrTx/>
              <a:buSzTx/>
              <a:buFontTx/>
              <a:buNone/>
              <a:tabLst/>
            </a:pPr>
            <a:r>
              <a:rPr kumimoji="0" lang="el-GR" sz="2000" b="0" i="1" u="none" strike="noStrike" cap="none" normalizeH="0" baseline="0" dirty="0" smtClean="0">
                <a:ln>
                  <a:noFill/>
                </a:ln>
                <a:solidFill>
                  <a:schemeClr val="tx1"/>
                </a:solidFill>
                <a:effectLst/>
                <a:latin typeface="Calibri" pitchFamily="34" charset="0"/>
                <a:ea typeface="Arial" pitchFamily="34" charset="0"/>
                <a:cs typeface="Calibri" pitchFamily="34" charset="0"/>
              </a:rPr>
              <a:t>Τ</a:t>
            </a:r>
            <a:r>
              <a:rPr lang="en-US" sz="2000" i="1" baseline="-25000" dirty="0" smtClean="0">
                <a:latin typeface="Calibri" pitchFamily="34" charset="0"/>
                <a:ea typeface="Arial" pitchFamily="34" charset="0"/>
                <a:cs typeface="Arial" pitchFamily="34" charset="0"/>
              </a:rPr>
              <a:t> [</a:t>
            </a:r>
            <a:r>
              <a:rPr lang="en-US" sz="2000" i="1" baseline="-25000" dirty="0" err="1" smtClean="0">
                <a:latin typeface="Calibri" pitchFamily="34" charset="0"/>
                <a:ea typeface="Arial" pitchFamily="34" charset="0"/>
                <a:cs typeface="Arial" pitchFamily="34" charset="0"/>
              </a:rPr>
              <a:t>Mpa</a:t>
            </a:r>
            <a:r>
              <a:rPr lang="en-US" sz="2000" i="1" baseline="-25000" dirty="0" smtClean="0">
                <a:latin typeface="Calibri" pitchFamily="34" charset="0"/>
                <a:ea typeface="Arial" pitchFamily="34" charset="0"/>
                <a:cs typeface="Arial" pitchFamily="34" charset="0"/>
              </a:rPr>
              <a:t>]</a:t>
            </a:r>
            <a:endParaRPr kumimoji="0" lang="ar-EG"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7" name="Text Box 10"/>
          <p:cNvSpPr txBox="1">
            <a:spLocks noChangeArrowheads="1"/>
          </p:cNvSpPr>
          <p:nvPr/>
        </p:nvSpPr>
        <p:spPr bwMode="auto">
          <a:xfrm>
            <a:off x="6858001" y="3420070"/>
            <a:ext cx="1447800" cy="9233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ts val="1000"/>
              </a:spcAft>
              <a:buClrTx/>
              <a:buSzTx/>
              <a:buFontTx/>
              <a:buNone/>
              <a:tabLst/>
            </a:pPr>
            <a:r>
              <a:rPr lang="en-US" b="1" dirty="0" smtClean="0">
                <a:solidFill>
                  <a:srgbClr val="002060"/>
                </a:solidFill>
                <a:latin typeface="Comic Sans MS" pitchFamily="66" charset="0"/>
                <a:cs typeface="Times New Roman" pitchFamily="18" charset="0"/>
              </a:rPr>
              <a:t>M12: Moon et al. (2009)</a:t>
            </a:r>
            <a:endParaRPr lang="ar-EG" b="1" dirty="0" smtClean="0">
              <a:solidFill>
                <a:srgbClr val="002060"/>
              </a:solidFill>
              <a:latin typeface="Comic Sans MS" pitchFamily="66" charset="0"/>
              <a:cs typeface="Times New Roman" pitchFamily="18" charset="0"/>
            </a:endParaRPr>
          </a:p>
        </p:txBody>
      </p:sp>
      <p:pic>
        <p:nvPicPr>
          <p:cNvPr id="59393" name="Picture 1" descr="E:\Dubai Conference\received_m_mid_1446212840188_8aafce40f4e8d8ca92_0.jpeg"/>
          <p:cNvPicPr>
            <a:picLocks noChangeAspect="1" noChangeArrowheads="1"/>
          </p:cNvPicPr>
          <p:nvPr/>
        </p:nvPicPr>
        <p:blipFill>
          <a:blip r:embed="rId5"/>
          <a:srcRect/>
          <a:stretch>
            <a:fillRect/>
          </a:stretch>
        </p:blipFill>
        <p:spPr bwMode="auto">
          <a:xfrm>
            <a:off x="4772025" y="2286000"/>
            <a:ext cx="3533775" cy="2362200"/>
          </a:xfrm>
          <a:prstGeom prst="rect">
            <a:avLst/>
          </a:prstGeom>
          <a:noFill/>
          <a:ln w="25400">
            <a:solidFill>
              <a:srgbClr val="002060"/>
            </a:solidFill>
          </a:ln>
        </p:spPr>
      </p:pic>
      <p:pic>
        <p:nvPicPr>
          <p:cNvPr id="17" name="Picture 16" descr="C:\Users\t\Desktop\Capture.JPG"/>
          <p:cNvPicPr/>
          <p:nvPr/>
        </p:nvPicPr>
        <p:blipFill>
          <a:blip r:embed="rId6"/>
          <a:srcRect/>
          <a:stretch>
            <a:fillRect/>
          </a:stretch>
        </p:blipFill>
        <p:spPr bwMode="auto">
          <a:xfrm>
            <a:off x="838200" y="2286000"/>
            <a:ext cx="3352800" cy="2361600"/>
          </a:xfrm>
          <a:prstGeom prst="rect">
            <a:avLst/>
          </a:prstGeom>
          <a:noFill/>
          <a:ln w="25400">
            <a:solidFill>
              <a:srgbClr val="002060"/>
            </a:solidFill>
          </a:ln>
        </p:spPr>
      </p:pic>
      <p:sp>
        <p:nvSpPr>
          <p:cNvPr id="18" name="Text Box 10"/>
          <p:cNvSpPr txBox="1">
            <a:spLocks noChangeArrowheads="1"/>
          </p:cNvSpPr>
          <p:nvPr/>
        </p:nvSpPr>
        <p:spPr bwMode="auto">
          <a:xfrm>
            <a:off x="3848100" y="5029200"/>
            <a:ext cx="1447800" cy="9233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ts val="1000"/>
              </a:spcAft>
              <a:buClrTx/>
              <a:buSzTx/>
              <a:buFontTx/>
              <a:buNone/>
              <a:tabLst/>
            </a:pPr>
            <a:r>
              <a:rPr lang="en-US" b="1" dirty="0" smtClean="0">
                <a:solidFill>
                  <a:srgbClr val="002060"/>
                </a:solidFill>
                <a:latin typeface="Comic Sans MS" pitchFamily="66" charset="0"/>
                <a:cs typeface="Times New Roman" pitchFamily="18" charset="0"/>
              </a:rPr>
              <a:t>M12: Moon et al. (2009)</a:t>
            </a:r>
            <a:endParaRPr lang="ar-EG" b="1" dirty="0" smtClean="0">
              <a:solidFill>
                <a:srgbClr val="002060"/>
              </a:solidFill>
              <a:latin typeface="Comic Sans MS" pitchFamily="66"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9393"/>
                                        </p:tgtEl>
                                        <p:attrNameLst>
                                          <p:attrName>style.visibility</p:attrName>
                                        </p:attrNameLst>
                                      </p:cBhvr>
                                      <p:to>
                                        <p:strVal val="visible"/>
                                      </p:to>
                                    </p:set>
                                    <p:animEffect transition="in" filter="blinds(horizontal)">
                                      <p:cBhvr>
                                        <p:cTn id="7" dur="500"/>
                                        <p:tgtEl>
                                          <p:spTgt spid="59393"/>
                                        </p:tgtEl>
                                      </p:cBhvr>
                                    </p:animEffect>
                                  </p:childTnLst>
                                </p:cTn>
                              </p:par>
                              <p:par>
                                <p:cTn id="8" presetID="3"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linds(horizontal)">
                                      <p:cBhvr>
                                        <p:cTn id="10" dur="500"/>
                                        <p:tgtEl>
                                          <p:spTgt spid="17"/>
                                        </p:tgtEl>
                                      </p:cBhvr>
                                    </p:animEffect>
                                  </p:childTnLst>
                                </p:cTn>
                              </p:par>
                              <p:par>
                                <p:cTn id="11" presetID="3" presetClass="exit" presetSubtype="10" fill="hold" grpId="0" nodeType="withEffect">
                                  <p:stCondLst>
                                    <p:cond delay="0"/>
                                  </p:stCondLst>
                                  <p:childTnLst>
                                    <p:animEffect transition="out" filter="blinds(horizontal)">
                                      <p:cBhvr>
                                        <p:cTn id="12" dur="500"/>
                                        <p:tgtEl>
                                          <p:spTgt spid="31755"/>
                                        </p:tgtEl>
                                      </p:cBhvr>
                                    </p:animEffect>
                                    <p:set>
                                      <p:cBhvr>
                                        <p:cTn id="13" dur="1" fill="hold">
                                          <p:stCondLst>
                                            <p:cond delay="499"/>
                                          </p:stCondLst>
                                        </p:cTn>
                                        <p:tgtEl>
                                          <p:spTgt spid="31755"/>
                                        </p:tgtEl>
                                        <p:attrNameLst>
                                          <p:attrName>style.visibility</p:attrName>
                                        </p:attrNameLst>
                                      </p:cBhvr>
                                      <p:to>
                                        <p:strVal val="hidden"/>
                                      </p:to>
                                    </p:set>
                                  </p:childTnLst>
                                </p:cTn>
                              </p:par>
                              <p:par>
                                <p:cTn id="14" presetID="3" presetClass="exit" presetSubtype="10" fill="hold" grpId="0" nodeType="withEffect">
                                  <p:stCondLst>
                                    <p:cond delay="0"/>
                                  </p:stCondLst>
                                  <p:childTnLst>
                                    <p:animEffect transition="out" filter="blinds(horizontal)">
                                      <p:cBhvr>
                                        <p:cTn id="15" dur="500"/>
                                        <p:tgtEl>
                                          <p:spTgt spid="31756"/>
                                        </p:tgtEl>
                                      </p:cBhvr>
                                    </p:animEffect>
                                    <p:set>
                                      <p:cBhvr>
                                        <p:cTn id="16" dur="1" fill="hold">
                                          <p:stCondLst>
                                            <p:cond delay="499"/>
                                          </p:stCondLst>
                                        </p:cTn>
                                        <p:tgtEl>
                                          <p:spTgt spid="31756"/>
                                        </p:tgtEl>
                                        <p:attrNameLst>
                                          <p:attrName>style.visibility</p:attrName>
                                        </p:attrNameLst>
                                      </p:cBhvr>
                                      <p:to>
                                        <p:strVal val="hidden"/>
                                      </p:to>
                                    </p:set>
                                  </p:childTnLst>
                                </p:cTn>
                              </p:par>
                              <p:par>
                                <p:cTn id="17" presetID="3" presetClass="exit" presetSubtype="10" fill="hold" grpId="0" nodeType="withEffect">
                                  <p:stCondLst>
                                    <p:cond delay="0"/>
                                  </p:stCondLst>
                                  <p:childTnLst>
                                    <p:animEffect transition="out" filter="blinds(horizontal)">
                                      <p:cBhvr>
                                        <p:cTn id="18" dur="500"/>
                                        <p:tgtEl>
                                          <p:spTgt spid="22"/>
                                        </p:tgtEl>
                                      </p:cBhvr>
                                    </p:animEffect>
                                    <p:set>
                                      <p:cBhvr>
                                        <p:cTn id="19" dur="1" fill="hold">
                                          <p:stCondLst>
                                            <p:cond delay="499"/>
                                          </p:stCondLst>
                                        </p:cTn>
                                        <p:tgtEl>
                                          <p:spTgt spid="22"/>
                                        </p:tgtEl>
                                        <p:attrNameLst>
                                          <p:attrName>style.visibility</p:attrName>
                                        </p:attrNameLst>
                                      </p:cBhvr>
                                      <p:to>
                                        <p:strVal val="hidden"/>
                                      </p:to>
                                    </p:set>
                                  </p:childTnLst>
                                </p:cTn>
                              </p:par>
                              <p:par>
                                <p:cTn id="20" presetID="3" presetClass="exit" presetSubtype="10" fill="hold" grpId="0" nodeType="withEffect">
                                  <p:stCondLst>
                                    <p:cond delay="0"/>
                                  </p:stCondLst>
                                  <p:childTnLst>
                                    <p:animEffect transition="out" filter="blinds(horizontal)">
                                      <p:cBhvr>
                                        <p:cTn id="21" dur="500"/>
                                        <p:tgtEl>
                                          <p:spTgt spid="23"/>
                                        </p:tgtEl>
                                      </p:cBhvr>
                                    </p:animEffect>
                                    <p:set>
                                      <p:cBhvr>
                                        <p:cTn id="22" dur="1" fill="hold">
                                          <p:stCondLst>
                                            <p:cond delay="499"/>
                                          </p:stCondLst>
                                        </p:cTn>
                                        <p:tgtEl>
                                          <p:spTgt spid="23"/>
                                        </p:tgtEl>
                                        <p:attrNameLst>
                                          <p:attrName>style.visibility</p:attrName>
                                        </p:attrNameLst>
                                      </p:cBhvr>
                                      <p:to>
                                        <p:strVal val="hidden"/>
                                      </p:to>
                                    </p:set>
                                  </p:childTnLst>
                                </p:cTn>
                              </p:par>
                              <p:par>
                                <p:cTn id="23" presetID="3" presetClass="exit" presetSubtype="10" fill="hold" grpId="0" nodeType="withEffect">
                                  <p:stCondLst>
                                    <p:cond delay="0"/>
                                  </p:stCondLst>
                                  <p:childTnLst>
                                    <p:animEffect transition="out" filter="blinds(horizontal)">
                                      <p:cBhvr>
                                        <p:cTn id="24" dur="500"/>
                                        <p:tgtEl>
                                          <p:spTgt spid="24"/>
                                        </p:tgtEl>
                                      </p:cBhvr>
                                    </p:animEffect>
                                    <p:set>
                                      <p:cBhvr>
                                        <p:cTn id="25" dur="1" fill="hold">
                                          <p:stCondLst>
                                            <p:cond delay="499"/>
                                          </p:stCondLst>
                                        </p:cTn>
                                        <p:tgtEl>
                                          <p:spTgt spid="24"/>
                                        </p:tgtEl>
                                        <p:attrNameLst>
                                          <p:attrName>style.visibility</p:attrName>
                                        </p:attrNameLst>
                                      </p:cBhvr>
                                      <p:to>
                                        <p:strVal val="hidden"/>
                                      </p:to>
                                    </p:set>
                                  </p:childTnLst>
                                </p:cTn>
                              </p:par>
                              <p:par>
                                <p:cTn id="26" presetID="3" presetClass="exit" presetSubtype="10" fill="hold" grpId="0" nodeType="withEffect">
                                  <p:stCondLst>
                                    <p:cond delay="0"/>
                                  </p:stCondLst>
                                  <p:childTnLst>
                                    <p:animEffect transition="out" filter="blinds(horizontal)">
                                      <p:cBhvr>
                                        <p:cTn id="27" dur="500"/>
                                        <p:tgtEl>
                                          <p:spTgt spid="25"/>
                                        </p:tgtEl>
                                      </p:cBhvr>
                                    </p:animEffect>
                                    <p:set>
                                      <p:cBhvr>
                                        <p:cTn id="28" dur="1" fill="hold">
                                          <p:stCondLst>
                                            <p:cond delay="499"/>
                                          </p:stCondLst>
                                        </p:cTn>
                                        <p:tgtEl>
                                          <p:spTgt spid="25"/>
                                        </p:tgtEl>
                                        <p:attrNameLst>
                                          <p:attrName>style.visibility</p:attrName>
                                        </p:attrNameLst>
                                      </p:cBhvr>
                                      <p:to>
                                        <p:strVal val="hidden"/>
                                      </p:to>
                                    </p:set>
                                  </p:childTnLst>
                                </p:cTn>
                              </p:par>
                              <p:par>
                                <p:cTn id="29" presetID="3" presetClass="exit" presetSubtype="10" fill="hold" grpId="0" nodeType="withEffect">
                                  <p:stCondLst>
                                    <p:cond delay="0"/>
                                  </p:stCondLst>
                                  <p:childTnLst>
                                    <p:animEffect transition="out" filter="blinds(horizontal)">
                                      <p:cBhvr>
                                        <p:cTn id="30" dur="500"/>
                                        <p:tgtEl>
                                          <p:spTgt spid="26"/>
                                        </p:tgtEl>
                                      </p:cBhvr>
                                    </p:animEffect>
                                    <p:set>
                                      <p:cBhvr>
                                        <p:cTn id="31" dur="1" fill="hold">
                                          <p:stCondLst>
                                            <p:cond delay="499"/>
                                          </p:stCondLst>
                                        </p:cTn>
                                        <p:tgtEl>
                                          <p:spTgt spid="26"/>
                                        </p:tgtEl>
                                        <p:attrNameLst>
                                          <p:attrName>style.visibility</p:attrName>
                                        </p:attrNameLst>
                                      </p:cBhvr>
                                      <p:to>
                                        <p:strVal val="hidden"/>
                                      </p:to>
                                    </p:set>
                                  </p:childTnLst>
                                </p:cTn>
                              </p:par>
                              <p:par>
                                <p:cTn id="32" presetID="3" presetClass="exit" presetSubtype="10" fill="hold" grpId="0" nodeType="withEffect">
                                  <p:stCondLst>
                                    <p:cond delay="0"/>
                                  </p:stCondLst>
                                  <p:childTnLst>
                                    <p:animEffect transition="out" filter="blinds(horizontal)">
                                      <p:cBhvr>
                                        <p:cTn id="33" dur="500"/>
                                        <p:tgtEl>
                                          <p:spTgt spid="27"/>
                                        </p:tgtEl>
                                      </p:cBhvr>
                                    </p:animEffect>
                                    <p:set>
                                      <p:cBhvr>
                                        <p:cTn id="34" dur="1" fill="hold">
                                          <p:stCondLst>
                                            <p:cond delay="499"/>
                                          </p:stCondLst>
                                        </p:cTn>
                                        <p:tgtEl>
                                          <p:spTgt spid="27"/>
                                        </p:tgtEl>
                                        <p:attrNameLst>
                                          <p:attrName>style.visibility</p:attrName>
                                        </p:attrNameLst>
                                      </p:cBhvr>
                                      <p:to>
                                        <p:strVal val="hidden"/>
                                      </p:to>
                                    </p:set>
                                  </p:childTnLst>
                                </p:cTn>
                              </p:par>
                              <p:par>
                                <p:cTn id="35" presetID="3" presetClass="entr" presetSubtype="1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linds(horizontal)">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5" grpId="0"/>
      <p:bldP spid="31756" grpId="0"/>
      <p:bldGraphic spid="22" grpId="0">
        <p:bldAsOne/>
      </p:bldGraphic>
      <p:bldP spid="23" grpId="0"/>
      <p:bldGraphic spid="24" grpId="0">
        <p:bldAsOne/>
      </p:bldGraphic>
      <p:bldP spid="25" grpId="0"/>
      <p:bldP spid="26" grpId="0"/>
      <p:bldP spid="27"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276225" y="152400"/>
            <a:ext cx="2004011" cy="369332"/>
          </a:xfrm>
          <a:prstGeom prst="rect">
            <a:avLst/>
          </a:prstGeom>
          <a:noFill/>
          <a:ln w="9525" algn="ctr">
            <a:noFill/>
            <a:miter lim="800000"/>
            <a:headEnd/>
            <a:tailEnd/>
          </a:ln>
          <a:effectLst/>
        </p:spPr>
        <p:txBody>
          <a:bodyPr wrap="none">
            <a:spAutoFit/>
          </a:bodyPr>
          <a:lstStyle/>
          <a:p>
            <a:pPr algn="ctr" eaLnBrk="1" hangingPunct="1">
              <a:buFontTx/>
              <a:buChar char="•"/>
            </a:pPr>
            <a:r>
              <a:rPr lang="en-GB" b="1" i="1" dirty="0" smtClean="0">
                <a:solidFill>
                  <a:srgbClr val="FF0000"/>
                </a:solidFill>
                <a:cs typeface="Times New Roman" pitchFamily="18" charset="0"/>
              </a:rPr>
              <a:t>Validation of FEM</a:t>
            </a:r>
            <a:endParaRPr lang="en-GB" b="1" i="1" dirty="0">
              <a:solidFill>
                <a:srgbClr val="FF0000"/>
              </a:solidFill>
              <a:cs typeface="Times New Roman" pitchFamily="18" charset="0"/>
            </a:endParaRPr>
          </a:p>
        </p:txBody>
      </p:sp>
      <p:sp>
        <p:nvSpPr>
          <p:cNvPr id="13" name="Text Box 40"/>
          <p:cNvSpPr txBox="1">
            <a:spLocks noChangeArrowheads="1"/>
          </p:cNvSpPr>
          <p:nvPr/>
        </p:nvSpPr>
        <p:spPr bwMode="auto">
          <a:xfrm>
            <a:off x="684213" y="620713"/>
            <a:ext cx="7559675" cy="542925"/>
          </a:xfrm>
          <a:prstGeom prst="rect">
            <a:avLst/>
          </a:prstGeom>
          <a:noFill/>
          <a:ln w="9525">
            <a:noFill/>
            <a:miter lim="800000"/>
            <a:headEnd/>
            <a:tailEnd/>
          </a:ln>
        </p:spPr>
        <p:txBody>
          <a:bodyPr/>
          <a:lstStyle/>
          <a:p>
            <a:pPr>
              <a:spcAft>
                <a:spcPts val="1000"/>
              </a:spcAft>
            </a:pPr>
            <a:r>
              <a:rPr lang="en-US" sz="2400" dirty="0" smtClean="0">
                <a:solidFill>
                  <a:schemeClr val="tx1"/>
                </a:solidFill>
                <a:ea typeface="Arial" pitchFamily="34" charset="0"/>
                <a:cs typeface="Times New Roman" pitchFamily="18" charset="0"/>
              </a:rPr>
              <a:t>3. Tapered g</a:t>
            </a:r>
            <a:r>
              <a:rPr lang="en-US" sz="2400" dirty="0" smtClean="0">
                <a:ea typeface="Arial" pitchFamily="34" charset="0"/>
                <a:cs typeface="Times New Roman" pitchFamily="18" charset="0"/>
              </a:rPr>
              <a:t>irders with flat webs</a:t>
            </a:r>
            <a:endParaRPr lang="en-US" sz="2400" dirty="0">
              <a:solidFill>
                <a:schemeClr val="tx1"/>
              </a:solidFill>
              <a:ea typeface="Arial" pitchFamily="34" charset="0"/>
              <a:cs typeface="Times New Roman" pitchFamily="18" charset="0"/>
            </a:endParaRPr>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17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17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175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25" name="Text Box 12"/>
          <p:cNvSpPr txBox="1">
            <a:spLocks noChangeArrowheads="1"/>
          </p:cNvSpPr>
          <p:nvPr/>
        </p:nvSpPr>
        <p:spPr bwMode="auto">
          <a:xfrm>
            <a:off x="3265035" y="4876800"/>
            <a:ext cx="2590799" cy="4001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eaLnBrk="1" fontAlgn="base" latinLnBrk="0" hangingPunct="1">
              <a:lnSpc>
                <a:spcPct val="100000"/>
              </a:lnSpc>
              <a:spcBef>
                <a:spcPct val="0"/>
              </a:spcBef>
              <a:spcAft>
                <a:spcPts val="1000"/>
              </a:spcAft>
              <a:buClrTx/>
              <a:buSzTx/>
              <a:buFontTx/>
              <a:buNone/>
              <a:tabLst/>
            </a:pPr>
            <a:r>
              <a:rPr kumimoji="0" lang="en-US" sz="2000" b="0" i="0" u="none" strike="noStrike" cap="none" normalizeH="0" baseline="0" dirty="0" smtClean="0">
                <a:ln>
                  <a:noFill/>
                </a:ln>
                <a:solidFill>
                  <a:schemeClr val="tx1"/>
                </a:solidFill>
                <a:effectLst/>
                <a:latin typeface="Calibri" pitchFamily="34" charset="0"/>
                <a:ea typeface="Arial" pitchFamily="34" charset="0"/>
                <a:cs typeface="Arial" pitchFamily="34" charset="0"/>
              </a:rPr>
              <a:t>Deflection (mm)</a:t>
            </a:r>
            <a:endParaRPr kumimoji="0" lang="ar-EG"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26" name="Text Box 11"/>
          <p:cNvSpPr txBox="1">
            <a:spLocks noChangeArrowheads="1"/>
          </p:cNvSpPr>
          <p:nvPr/>
        </p:nvSpPr>
        <p:spPr bwMode="auto">
          <a:xfrm>
            <a:off x="1447800" y="2819400"/>
            <a:ext cx="6858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ts val="1000"/>
              </a:spcAft>
              <a:buClrTx/>
              <a:buSzTx/>
              <a:buFontTx/>
              <a:buNone/>
              <a:tabLst/>
            </a:pPr>
            <a:r>
              <a:rPr kumimoji="0" lang="el-GR" sz="2000" b="0" i="1" u="none" strike="noStrike" cap="none" normalizeH="0" baseline="0" dirty="0" smtClean="0">
                <a:ln>
                  <a:noFill/>
                </a:ln>
                <a:solidFill>
                  <a:schemeClr val="tx1"/>
                </a:solidFill>
                <a:effectLst/>
                <a:latin typeface="Calibri" pitchFamily="34" charset="0"/>
                <a:ea typeface="Arial" pitchFamily="34" charset="0"/>
                <a:cs typeface="Calibri" pitchFamily="34" charset="0"/>
              </a:rPr>
              <a:t>Τ</a:t>
            </a:r>
            <a:r>
              <a:rPr lang="en-US" sz="2000" i="1" baseline="-25000" dirty="0" smtClean="0">
                <a:latin typeface="Calibri" pitchFamily="34" charset="0"/>
                <a:ea typeface="Arial" pitchFamily="34" charset="0"/>
                <a:cs typeface="Arial" pitchFamily="34" charset="0"/>
              </a:rPr>
              <a:t> [</a:t>
            </a:r>
            <a:r>
              <a:rPr lang="en-US" sz="2000" i="1" baseline="-25000" dirty="0" err="1" smtClean="0">
                <a:latin typeface="Calibri" pitchFamily="34" charset="0"/>
                <a:ea typeface="Arial" pitchFamily="34" charset="0"/>
                <a:cs typeface="Arial" pitchFamily="34" charset="0"/>
              </a:rPr>
              <a:t>Mpa</a:t>
            </a:r>
            <a:r>
              <a:rPr lang="en-US" sz="2000" i="1" baseline="-25000" dirty="0" smtClean="0">
                <a:latin typeface="Calibri" pitchFamily="34" charset="0"/>
                <a:ea typeface="Arial" pitchFamily="34" charset="0"/>
                <a:cs typeface="Arial" pitchFamily="34" charset="0"/>
              </a:rPr>
              <a:t>]</a:t>
            </a:r>
            <a:endParaRPr kumimoji="0" lang="ar-EG"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6" name="Chart 15"/>
          <p:cNvGraphicFramePr/>
          <p:nvPr/>
        </p:nvGraphicFramePr>
        <p:xfrm>
          <a:off x="2209800" y="1752600"/>
          <a:ext cx="4701268" cy="3045278"/>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 Box 10"/>
          <p:cNvSpPr txBox="1">
            <a:spLocks noChangeArrowheads="1"/>
          </p:cNvSpPr>
          <p:nvPr/>
        </p:nvSpPr>
        <p:spPr bwMode="auto">
          <a:xfrm>
            <a:off x="3505200" y="3267670"/>
            <a:ext cx="1290637" cy="92333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lgn="ctr" fontAlgn="base">
              <a:spcBef>
                <a:spcPct val="0"/>
              </a:spcBef>
              <a:spcAft>
                <a:spcPts val="1000"/>
              </a:spcAft>
            </a:pPr>
            <a:r>
              <a:rPr lang="en-US" b="1" dirty="0" err="1" smtClean="0">
                <a:solidFill>
                  <a:srgbClr val="002060"/>
                </a:solidFill>
                <a:latin typeface="Comic Sans MS" pitchFamily="66" charset="0"/>
                <a:cs typeface="Times New Roman" pitchFamily="18" charset="0"/>
              </a:rPr>
              <a:t>Bedynek</a:t>
            </a:r>
            <a:r>
              <a:rPr lang="en-US" b="1" dirty="0" smtClean="0">
                <a:solidFill>
                  <a:srgbClr val="002060"/>
                </a:solidFill>
                <a:latin typeface="Comic Sans MS" pitchFamily="66" charset="0"/>
                <a:cs typeface="Times New Roman" pitchFamily="18" charset="0"/>
              </a:rPr>
              <a:t> et al. (2013)</a:t>
            </a:r>
            <a:endParaRPr lang="ar-EG" b="1" dirty="0" smtClean="0">
              <a:solidFill>
                <a:srgbClr val="002060"/>
              </a:solidFill>
              <a:latin typeface="Comic Sans MS" pitchFamily="66" charset="0"/>
              <a:cs typeface="Times New Roman" pitchFamily="18" charset="0"/>
            </a:endParaRPr>
          </a:p>
        </p:txBody>
      </p:sp>
      <p:pic>
        <p:nvPicPr>
          <p:cNvPr id="14" name="Picture 13"/>
          <p:cNvPicPr/>
          <p:nvPr/>
        </p:nvPicPr>
        <p:blipFill>
          <a:blip r:embed="rId4"/>
          <a:srcRect/>
          <a:stretch>
            <a:fillRect/>
          </a:stretch>
        </p:blipFill>
        <p:spPr bwMode="auto">
          <a:xfrm>
            <a:off x="771644" y="2286000"/>
            <a:ext cx="2809756" cy="2304000"/>
          </a:xfrm>
          <a:prstGeom prst="rect">
            <a:avLst/>
          </a:prstGeom>
          <a:noFill/>
          <a:ln w="25400">
            <a:solidFill>
              <a:srgbClr val="002060"/>
            </a:solidFill>
          </a:ln>
        </p:spPr>
      </p:pic>
      <p:pic>
        <p:nvPicPr>
          <p:cNvPr id="15" name="Picture 14" descr="C:\Users\t\Desktop\Untitled.png"/>
          <p:cNvPicPr/>
          <p:nvPr/>
        </p:nvPicPr>
        <p:blipFill>
          <a:blip r:embed="rId5"/>
          <a:srcRect/>
          <a:stretch>
            <a:fillRect/>
          </a:stretch>
        </p:blipFill>
        <p:spPr bwMode="auto">
          <a:xfrm>
            <a:off x="5410200" y="2394000"/>
            <a:ext cx="2901723" cy="2196000"/>
          </a:xfrm>
          <a:prstGeom prst="rect">
            <a:avLst/>
          </a:prstGeom>
          <a:noFill/>
          <a:ln w="25400">
            <a:solidFill>
              <a:srgbClr val="00206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linds(horizontal)">
                                      <p:cBhvr>
                                        <p:cTn id="7" dur="500"/>
                                        <p:tgtEl>
                                          <p:spTgt spid="14"/>
                                        </p:tgtEl>
                                      </p:cBhvr>
                                    </p:animEffect>
                                  </p:childTnLst>
                                </p:cTn>
                              </p:par>
                              <p:par>
                                <p:cTn id="8" presetID="3" presetClass="entr" presetSubtype="1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linds(horizontal)">
                                      <p:cBhvr>
                                        <p:cTn id="10" dur="500"/>
                                        <p:tgtEl>
                                          <p:spTgt spid="15"/>
                                        </p:tgtEl>
                                      </p:cBhvr>
                                    </p:animEffect>
                                  </p:childTnLst>
                                </p:cTn>
                              </p:par>
                              <p:par>
                                <p:cTn id="11" presetID="3" presetClass="exit" presetSubtype="10" fill="hold" grpId="0" nodeType="withEffect">
                                  <p:stCondLst>
                                    <p:cond delay="0"/>
                                  </p:stCondLst>
                                  <p:childTnLst>
                                    <p:animEffect transition="out" filter="blinds(horizontal)">
                                      <p:cBhvr>
                                        <p:cTn id="12" dur="500"/>
                                        <p:tgtEl>
                                          <p:spTgt spid="25"/>
                                        </p:tgtEl>
                                      </p:cBhvr>
                                    </p:animEffect>
                                    <p:set>
                                      <p:cBhvr>
                                        <p:cTn id="13" dur="1" fill="hold">
                                          <p:stCondLst>
                                            <p:cond delay="499"/>
                                          </p:stCondLst>
                                        </p:cTn>
                                        <p:tgtEl>
                                          <p:spTgt spid="25"/>
                                        </p:tgtEl>
                                        <p:attrNameLst>
                                          <p:attrName>style.visibility</p:attrName>
                                        </p:attrNameLst>
                                      </p:cBhvr>
                                      <p:to>
                                        <p:strVal val="hidden"/>
                                      </p:to>
                                    </p:set>
                                  </p:childTnLst>
                                </p:cTn>
                              </p:par>
                              <p:par>
                                <p:cTn id="14" presetID="3" presetClass="exit" presetSubtype="10" fill="hold" grpId="0" nodeType="withEffect">
                                  <p:stCondLst>
                                    <p:cond delay="0"/>
                                  </p:stCondLst>
                                  <p:childTnLst>
                                    <p:animEffect transition="out" filter="blinds(horizontal)">
                                      <p:cBhvr>
                                        <p:cTn id="15" dur="500"/>
                                        <p:tgtEl>
                                          <p:spTgt spid="26"/>
                                        </p:tgtEl>
                                      </p:cBhvr>
                                    </p:animEffect>
                                    <p:set>
                                      <p:cBhvr>
                                        <p:cTn id="16" dur="1" fill="hold">
                                          <p:stCondLst>
                                            <p:cond delay="499"/>
                                          </p:stCondLst>
                                        </p:cTn>
                                        <p:tgtEl>
                                          <p:spTgt spid="26"/>
                                        </p:tgtEl>
                                        <p:attrNameLst>
                                          <p:attrName>style.visibility</p:attrName>
                                        </p:attrNameLst>
                                      </p:cBhvr>
                                      <p:to>
                                        <p:strVal val="hidden"/>
                                      </p:to>
                                    </p:set>
                                  </p:childTnLst>
                                </p:cTn>
                              </p:par>
                              <p:par>
                                <p:cTn id="17" presetID="3" presetClass="exit" presetSubtype="10" fill="hold" grpId="0" nodeType="withEffect">
                                  <p:stCondLst>
                                    <p:cond delay="0"/>
                                  </p:stCondLst>
                                  <p:childTnLst>
                                    <p:animEffect transition="out" filter="blinds(horizontal)">
                                      <p:cBhvr>
                                        <p:cTn id="18" dur="500"/>
                                        <p:tgtEl>
                                          <p:spTgt spid="16"/>
                                        </p:tgtEl>
                                      </p:cBhvr>
                                    </p:animEffect>
                                    <p:set>
                                      <p:cBhvr>
                                        <p:cTn id="19" dur="1" fill="hold">
                                          <p:stCondLst>
                                            <p:cond delay="499"/>
                                          </p:stCondLst>
                                        </p:cTn>
                                        <p:tgtEl>
                                          <p:spTgt spid="16"/>
                                        </p:tgtEl>
                                        <p:attrNameLst>
                                          <p:attrName>style.visibility</p:attrName>
                                        </p:attrNameLst>
                                      </p:cBhvr>
                                      <p:to>
                                        <p:strVal val="hidden"/>
                                      </p:to>
                                    </p:set>
                                  </p:childTnLst>
                                </p:cTn>
                              </p:par>
                              <p:par>
                                <p:cTn id="20" presetID="3" presetClass="exit" presetSubtype="10" fill="hold" grpId="0" nodeType="withEffect">
                                  <p:stCondLst>
                                    <p:cond delay="0"/>
                                  </p:stCondLst>
                                  <p:childTnLst>
                                    <p:animEffect transition="out" filter="blinds(horizontal)">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Graphic spid="16" grpId="0">
        <p:bldAsOne/>
      </p:bldGraphic>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_s27701" descr="5%"/>
          <p:cNvSpPr>
            <a:spLocks noChangeArrowheads="1"/>
          </p:cNvSpPr>
          <p:nvPr/>
        </p:nvSpPr>
        <p:spPr bwMode="auto">
          <a:xfrm>
            <a:off x="635000" y="3144838"/>
            <a:ext cx="1597025" cy="423862"/>
          </a:xfrm>
          <a:prstGeom prst="roundRect">
            <a:avLst>
              <a:gd name="adj" fmla="val 16667"/>
            </a:avLst>
          </a:prstGeom>
          <a:gradFill rotWithShape="1">
            <a:gsLst>
              <a:gs pos="0">
                <a:srgbClr val="8488C4"/>
              </a:gs>
              <a:gs pos="53000">
                <a:srgbClr val="D4DEFF"/>
              </a:gs>
              <a:gs pos="83000">
                <a:srgbClr val="D4DEFF"/>
              </a:gs>
              <a:gs pos="100000">
                <a:srgbClr val="96AB94"/>
              </a:gs>
            </a:gsLst>
            <a:lin ang="5400000" scaled="0"/>
          </a:gradFill>
          <a:ln w="25400">
            <a:solidFill>
              <a:srgbClr val="002060"/>
            </a:solidFill>
            <a:round/>
            <a:headEnd/>
            <a:tailEnd/>
          </a:ln>
          <a:effectLst>
            <a:prstShdw prst="shdw11">
              <a:srgbClr val="808080"/>
            </a:prstShdw>
          </a:effectLst>
        </p:spPr>
        <p:txBody>
          <a:bodyPr wrap="none" lIns="18619" tIns="9309" rIns="18619" bIns="9309" anchor="ctr"/>
          <a:lstStyle/>
          <a:p>
            <a:pPr algn="ctr" eaLnBrk="1" hangingPunct="1">
              <a:defRPr/>
            </a:pPr>
            <a:r>
              <a:rPr lang="en-US" b="1" i="1" dirty="0">
                <a:solidFill>
                  <a:srgbClr val="C80025"/>
                </a:solidFill>
                <a:effectLst>
                  <a:outerShdw blurRad="38100" dist="38100" dir="2700000" algn="tl">
                    <a:srgbClr val="000000"/>
                  </a:outerShdw>
                </a:effectLst>
                <a:latin typeface="Tahoma" pitchFamily="34" charset="0"/>
                <a:cs typeface="Arial" charset="0"/>
              </a:rPr>
              <a:t>Contents</a:t>
            </a:r>
          </a:p>
        </p:txBody>
      </p:sp>
      <p:sp>
        <p:nvSpPr>
          <p:cNvPr id="6" name="_s27702" descr="5%"/>
          <p:cNvSpPr>
            <a:spLocks noChangeArrowheads="1"/>
          </p:cNvSpPr>
          <p:nvPr/>
        </p:nvSpPr>
        <p:spPr bwMode="auto">
          <a:xfrm>
            <a:off x="2781300" y="2736850"/>
            <a:ext cx="4587875" cy="458788"/>
          </a:xfrm>
          <a:prstGeom prst="roundRect">
            <a:avLst>
              <a:gd name="adj" fmla="val 16667"/>
            </a:avLst>
          </a:prstGeom>
          <a:gradFill rotWithShape="1">
            <a:gsLst>
              <a:gs pos="0">
                <a:srgbClr val="8488C4"/>
              </a:gs>
              <a:gs pos="53000">
                <a:srgbClr val="D4DEFF"/>
              </a:gs>
              <a:gs pos="83000">
                <a:srgbClr val="D4DEFF"/>
              </a:gs>
              <a:gs pos="100000">
                <a:srgbClr val="96AB94"/>
              </a:gs>
            </a:gsLst>
            <a:lin ang="5400000" scaled="0"/>
          </a:gradFill>
          <a:ln w="25400">
            <a:solidFill>
              <a:srgbClr val="002060"/>
            </a:solidFill>
            <a:round/>
            <a:headEnd/>
            <a:tailEnd/>
          </a:ln>
          <a:effectLst>
            <a:prstShdw prst="shdw11">
              <a:srgbClr val="808080"/>
            </a:prstShdw>
          </a:effectLst>
        </p:spPr>
        <p:txBody>
          <a:bodyPr wrap="none" lIns="18619" tIns="9309" rIns="18619" bIns="9309" anchor="ctr"/>
          <a:lstStyle/>
          <a:p>
            <a:pPr algn="ctr" eaLnBrk="1" hangingPunct="1">
              <a:defRPr/>
            </a:pPr>
            <a:r>
              <a:rPr lang="en-US" b="1" dirty="0" smtClean="0">
                <a:solidFill>
                  <a:schemeClr val="tx1"/>
                </a:solidFill>
                <a:cs typeface="Times New Roman" pitchFamily="18" charset="0"/>
              </a:rPr>
              <a:t>Validation of finite </a:t>
            </a:r>
            <a:r>
              <a:rPr lang="en-US" b="1" dirty="0">
                <a:solidFill>
                  <a:schemeClr val="tx1"/>
                </a:solidFill>
                <a:cs typeface="Times New Roman" pitchFamily="18" charset="0"/>
              </a:rPr>
              <a:t>element </a:t>
            </a:r>
            <a:r>
              <a:rPr lang="en-US" b="1" dirty="0" smtClean="0">
                <a:cs typeface="Times New Roman" pitchFamily="18" charset="0"/>
              </a:rPr>
              <a:t>models</a:t>
            </a:r>
            <a:endParaRPr lang="en-US" b="1" dirty="0">
              <a:solidFill>
                <a:schemeClr val="tx1"/>
              </a:solidFill>
              <a:cs typeface="Times New Roman" pitchFamily="18" charset="0"/>
            </a:endParaRPr>
          </a:p>
        </p:txBody>
      </p:sp>
      <p:sp>
        <p:nvSpPr>
          <p:cNvPr id="7" name="_s27715" descr="5%"/>
          <p:cNvSpPr>
            <a:spLocks noChangeArrowheads="1"/>
          </p:cNvSpPr>
          <p:nvPr/>
        </p:nvSpPr>
        <p:spPr bwMode="auto">
          <a:xfrm>
            <a:off x="3475038" y="4300538"/>
            <a:ext cx="4587875" cy="460375"/>
          </a:xfrm>
          <a:prstGeom prst="roundRect">
            <a:avLst>
              <a:gd name="adj" fmla="val 16667"/>
            </a:avLst>
          </a:prstGeom>
          <a:gradFill rotWithShape="1">
            <a:gsLst>
              <a:gs pos="0">
                <a:srgbClr val="8488C4"/>
              </a:gs>
              <a:gs pos="53000">
                <a:srgbClr val="D4DEFF"/>
              </a:gs>
              <a:gs pos="83000">
                <a:srgbClr val="D4DEFF"/>
              </a:gs>
              <a:gs pos="100000">
                <a:srgbClr val="96AB94"/>
              </a:gs>
            </a:gsLst>
            <a:lin ang="5400000" scaled="0"/>
          </a:gradFill>
          <a:ln w="25400">
            <a:solidFill>
              <a:srgbClr val="002060"/>
            </a:solidFill>
            <a:round/>
            <a:headEnd/>
            <a:tailEnd/>
          </a:ln>
          <a:effectLst>
            <a:prstShdw prst="shdw11">
              <a:srgbClr val="808080"/>
            </a:prstShdw>
          </a:effectLst>
        </p:spPr>
        <p:txBody>
          <a:bodyPr wrap="none" lIns="24055" tIns="12026" rIns="24055" bIns="12026" anchor="ctr"/>
          <a:lstStyle/>
          <a:p>
            <a:pPr algn="ctr">
              <a:defRPr/>
            </a:pPr>
            <a:r>
              <a:rPr lang="en-US" b="1" dirty="0" smtClean="0">
                <a:cs typeface="Times New Roman" pitchFamily="18" charset="0"/>
              </a:rPr>
              <a:t>Results and discussion</a:t>
            </a:r>
            <a:endParaRPr lang="en-US" b="1" dirty="0">
              <a:cs typeface="Times New Roman" pitchFamily="18" charset="0"/>
            </a:endParaRPr>
          </a:p>
        </p:txBody>
      </p:sp>
      <p:sp>
        <p:nvSpPr>
          <p:cNvPr id="8" name="_s27717" descr="5%"/>
          <p:cNvSpPr>
            <a:spLocks noChangeArrowheads="1"/>
          </p:cNvSpPr>
          <p:nvPr/>
        </p:nvSpPr>
        <p:spPr bwMode="auto">
          <a:xfrm>
            <a:off x="3821113" y="5084763"/>
            <a:ext cx="4587875" cy="460375"/>
          </a:xfrm>
          <a:prstGeom prst="roundRect">
            <a:avLst>
              <a:gd name="adj" fmla="val 16667"/>
            </a:avLst>
          </a:prstGeom>
          <a:gradFill rotWithShape="1">
            <a:gsLst>
              <a:gs pos="0">
                <a:srgbClr val="8488C4"/>
              </a:gs>
              <a:gs pos="53000">
                <a:srgbClr val="D4DEFF"/>
              </a:gs>
              <a:gs pos="83000">
                <a:srgbClr val="D4DEFF"/>
              </a:gs>
              <a:gs pos="100000">
                <a:srgbClr val="96AB94"/>
              </a:gs>
            </a:gsLst>
            <a:lin ang="5400000" scaled="0"/>
          </a:gradFill>
          <a:ln w="25400">
            <a:solidFill>
              <a:srgbClr val="002060"/>
            </a:solidFill>
            <a:round/>
            <a:headEnd/>
            <a:tailEnd/>
          </a:ln>
          <a:effectLst>
            <a:prstShdw prst="shdw11">
              <a:srgbClr val="808080"/>
            </a:prstShdw>
          </a:effectLst>
        </p:spPr>
        <p:txBody>
          <a:bodyPr wrap="none" lIns="27648" tIns="13823" rIns="27648" bIns="13823" anchor="ctr"/>
          <a:lstStyle/>
          <a:p>
            <a:pPr algn="ctr">
              <a:defRPr/>
            </a:pPr>
            <a:r>
              <a:rPr lang="en-US" b="1" dirty="0" smtClean="0">
                <a:cs typeface="Times New Roman" pitchFamily="18" charset="0"/>
              </a:rPr>
              <a:t>Recommendations</a:t>
            </a:r>
            <a:endParaRPr lang="en-US" dirty="0" smtClean="0">
              <a:cs typeface="Times New Roman" pitchFamily="18" charset="0"/>
            </a:endParaRPr>
          </a:p>
        </p:txBody>
      </p:sp>
      <p:sp>
        <p:nvSpPr>
          <p:cNvPr id="9" name="_s27703" descr="5%"/>
          <p:cNvSpPr>
            <a:spLocks noChangeArrowheads="1"/>
          </p:cNvSpPr>
          <p:nvPr/>
        </p:nvSpPr>
        <p:spPr bwMode="auto">
          <a:xfrm>
            <a:off x="2433638" y="1952625"/>
            <a:ext cx="4587875" cy="460375"/>
          </a:xfrm>
          <a:prstGeom prst="roundRect">
            <a:avLst>
              <a:gd name="adj" fmla="val 16667"/>
            </a:avLst>
          </a:prstGeom>
          <a:gradFill rotWithShape="1">
            <a:gsLst>
              <a:gs pos="0">
                <a:srgbClr val="8488C4"/>
              </a:gs>
              <a:gs pos="53000">
                <a:srgbClr val="D4DEFF"/>
              </a:gs>
              <a:gs pos="83000">
                <a:srgbClr val="D4DEFF"/>
              </a:gs>
              <a:gs pos="100000">
                <a:srgbClr val="96AB94"/>
              </a:gs>
            </a:gsLst>
            <a:lin ang="5400000" scaled="0"/>
          </a:gradFill>
          <a:ln w="25400">
            <a:solidFill>
              <a:srgbClr val="002060"/>
            </a:solidFill>
            <a:round/>
            <a:headEnd/>
            <a:tailEnd/>
          </a:ln>
          <a:effectLst>
            <a:prstShdw prst="shdw11">
              <a:srgbClr val="808080"/>
            </a:prstShdw>
          </a:effectLst>
        </p:spPr>
        <p:txBody>
          <a:bodyPr wrap="none" lIns="18619" tIns="9309" rIns="18619" bIns="9309" anchor="ctr"/>
          <a:lstStyle/>
          <a:p>
            <a:pPr algn="ctr" eaLnBrk="1" hangingPunct="1">
              <a:defRPr/>
            </a:pPr>
            <a:r>
              <a:rPr lang="en-US" b="1" dirty="0" smtClean="0">
                <a:cs typeface="Times New Roman" pitchFamily="18" charset="0"/>
              </a:rPr>
              <a:t>Objectives</a:t>
            </a:r>
            <a:endParaRPr lang="en-US" dirty="0">
              <a:solidFill>
                <a:schemeClr val="tx1"/>
              </a:solidFill>
              <a:cs typeface="Times New Roman" pitchFamily="18" charset="0"/>
            </a:endParaRPr>
          </a:p>
        </p:txBody>
      </p:sp>
      <p:sp>
        <p:nvSpPr>
          <p:cNvPr id="10" name="_s27702" descr="5%">
            <a:hlinkClick r:id="rId3" action="ppaction://hlinkpres?slideindex=1&amp;slidetitle="/>
          </p:cNvPr>
          <p:cNvSpPr>
            <a:spLocks noChangeArrowheads="1"/>
          </p:cNvSpPr>
          <p:nvPr/>
        </p:nvSpPr>
        <p:spPr bwMode="auto">
          <a:xfrm>
            <a:off x="2087563" y="1169988"/>
            <a:ext cx="4587875" cy="458787"/>
          </a:xfrm>
          <a:prstGeom prst="roundRect">
            <a:avLst>
              <a:gd name="adj" fmla="val 16667"/>
            </a:avLst>
          </a:prstGeom>
          <a:gradFill rotWithShape="1">
            <a:gsLst>
              <a:gs pos="0">
                <a:srgbClr val="8488C4"/>
              </a:gs>
              <a:gs pos="53000">
                <a:srgbClr val="D4DEFF"/>
              </a:gs>
              <a:gs pos="83000">
                <a:srgbClr val="D4DEFF"/>
              </a:gs>
              <a:gs pos="100000">
                <a:srgbClr val="96AB94"/>
              </a:gs>
            </a:gsLst>
            <a:lin ang="5400000" scaled="0"/>
          </a:gradFill>
          <a:ln w="25400">
            <a:solidFill>
              <a:srgbClr val="002060"/>
            </a:solidFill>
            <a:round/>
            <a:headEnd/>
            <a:tailEnd/>
          </a:ln>
          <a:effectLst>
            <a:prstShdw prst="shdw11">
              <a:srgbClr val="808080"/>
            </a:prstShdw>
          </a:effectLst>
        </p:spPr>
        <p:txBody>
          <a:bodyPr wrap="none" lIns="18619" tIns="9309" rIns="18619" bIns="9309" anchor="ctr"/>
          <a:lstStyle/>
          <a:p>
            <a:pPr algn="ctr" eaLnBrk="1" hangingPunct="1">
              <a:defRPr/>
            </a:pPr>
            <a:r>
              <a:rPr lang="en-US" b="1" dirty="0">
                <a:solidFill>
                  <a:schemeClr val="tx1"/>
                </a:solidFill>
                <a:cs typeface="Times New Roman" pitchFamily="18" charset="0"/>
              </a:rPr>
              <a:t>Introduction</a:t>
            </a:r>
          </a:p>
        </p:txBody>
      </p:sp>
      <p:sp>
        <p:nvSpPr>
          <p:cNvPr id="11" name="_s27702" descr="5%"/>
          <p:cNvSpPr>
            <a:spLocks noChangeArrowheads="1"/>
          </p:cNvSpPr>
          <p:nvPr/>
        </p:nvSpPr>
        <p:spPr bwMode="auto">
          <a:xfrm>
            <a:off x="3127375" y="3519488"/>
            <a:ext cx="4587875" cy="458787"/>
          </a:xfrm>
          <a:prstGeom prst="roundRect">
            <a:avLst>
              <a:gd name="adj" fmla="val 16667"/>
            </a:avLst>
          </a:prstGeom>
          <a:gradFill rotWithShape="1">
            <a:gsLst>
              <a:gs pos="0">
                <a:srgbClr val="8488C4"/>
              </a:gs>
              <a:gs pos="53000">
                <a:srgbClr val="D4DEFF"/>
              </a:gs>
              <a:gs pos="83000">
                <a:srgbClr val="D4DEFF"/>
              </a:gs>
              <a:gs pos="100000">
                <a:srgbClr val="96AB94"/>
              </a:gs>
            </a:gsLst>
            <a:lin ang="5400000" scaled="0"/>
          </a:gradFill>
          <a:ln w="25400">
            <a:solidFill>
              <a:srgbClr val="002060"/>
            </a:solidFill>
            <a:round/>
            <a:headEnd/>
            <a:tailEnd/>
          </a:ln>
          <a:effectLst>
            <a:prstShdw prst="shdw11">
              <a:srgbClr val="808080"/>
            </a:prstShdw>
          </a:effectLst>
        </p:spPr>
        <p:txBody>
          <a:bodyPr wrap="none" lIns="18619" tIns="9309" rIns="18619" bIns="9309" anchor="ctr"/>
          <a:lstStyle/>
          <a:p>
            <a:pPr algn="ctr" eaLnBrk="1" hangingPunct="1">
              <a:defRPr/>
            </a:pPr>
            <a:r>
              <a:rPr lang="en-US" b="1" dirty="0" smtClean="0">
                <a:solidFill>
                  <a:srgbClr val="FF0000"/>
                </a:solidFill>
                <a:cs typeface="Times New Roman" pitchFamily="18" charset="0"/>
              </a:rPr>
              <a:t>Parametric study</a:t>
            </a:r>
            <a:endParaRPr lang="en-US" b="1" dirty="0">
              <a:solidFill>
                <a:srgbClr val="FF0000"/>
              </a:solidFill>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17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17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175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14" name="Rectangle 5"/>
          <p:cNvSpPr>
            <a:spLocks noChangeArrowheads="1"/>
          </p:cNvSpPr>
          <p:nvPr/>
        </p:nvSpPr>
        <p:spPr bwMode="auto">
          <a:xfrm>
            <a:off x="433388" y="1808162"/>
            <a:ext cx="2193925" cy="646113"/>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28575">
            <a:solidFill>
              <a:schemeClr val="bg1"/>
            </a:solidFill>
            <a:round/>
            <a:headEnd/>
            <a:tailEnd/>
          </a:ln>
          <a:effectLst>
            <a:outerShdw dist="107763" dir="2700000" algn="ctr" rotWithShape="0">
              <a:schemeClr val="bg2">
                <a:alpha val="50000"/>
              </a:schemeClr>
            </a:outerShdw>
          </a:effectLst>
        </p:spPr>
        <p:txBody>
          <a:bodyPr wrap="none" anchor="ctr"/>
          <a:lstStyle/>
          <a:p>
            <a:pPr algn="ctr">
              <a:defRPr/>
            </a:pPr>
            <a:endParaRPr lang="en-US" sz="2000" b="1" dirty="0">
              <a:solidFill>
                <a:srgbClr val="FFFF00"/>
              </a:solidFill>
              <a:latin typeface="Arial" pitchFamily="34" charset="0"/>
            </a:endParaRPr>
          </a:p>
          <a:p>
            <a:pPr algn="ctr">
              <a:defRPr/>
            </a:pPr>
            <a:r>
              <a:rPr lang="en-US" sz="2000" b="1" dirty="0" smtClean="0">
                <a:solidFill>
                  <a:srgbClr val="FFFF00"/>
                </a:solidFill>
                <a:latin typeface="Arial" pitchFamily="34" charset="0"/>
              </a:rPr>
              <a:t>Prismatic</a:t>
            </a:r>
            <a:endParaRPr lang="en-US" sz="2000" b="1" dirty="0">
              <a:solidFill>
                <a:srgbClr val="FFFF00"/>
              </a:solidFill>
              <a:latin typeface="Arial" pitchFamily="34" charset="0"/>
            </a:endParaRPr>
          </a:p>
          <a:p>
            <a:pPr algn="ctr">
              <a:defRPr/>
            </a:pPr>
            <a:endParaRPr lang="en-US" sz="2000" b="1" dirty="0">
              <a:solidFill>
                <a:srgbClr val="FFFF00"/>
              </a:solidFill>
              <a:latin typeface="Arial" pitchFamily="34" charset="0"/>
            </a:endParaRPr>
          </a:p>
        </p:txBody>
      </p:sp>
      <p:sp>
        <p:nvSpPr>
          <p:cNvPr id="15" name="Line 6"/>
          <p:cNvSpPr>
            <a:spLocks noChangeShapeType="1"/>
          </p:cNvSpPr>
          <p:nvPr/>
        </p:nvSpPr>
        <p:spPr bwMode="auto">
          <a:xfrm>
            <a:off x="4575969" y="1106487"/>
            <a:ext cx="1588" cy="320675"/>
          </a:xfrm>
          <a:prstGeom prst="line">
            <a:avLst/>
          </a:prstGeom>
          <a:noFill/>
          <a:ln w="38100">
            <a:solidFill>
              <a:schemeClr val="bg1"/>
            </a:solidFill>
            <a:round/>
            <a:headEnd/>
            <a:tailEnd/>
          </a:ln>
        </p:spPr>
        <p:txBody>
          <a:bodyPr/>
          <a:lstStyle/>
          <a:p>
            <a:endParaRPr lang="ar-EG"/>
          </a:p>
        </p:txBody>
      </p:sp>
      <p:sp>
        <p:nvSpPr>
          <p:cNvPr id="18" name="Line 8"/>
          <p:cNvSpPr>
            <a:spLocks noChangeShapeType="1"/>
          </p:cNvSpPr>
          <p:nvPr/>
        </p:nvSpPr>
        <p:spPr bwMode="auto">
          <a:xfrm>
            <a:off x="7597775" y="1411287"/>
            <a:ext cx="1588" cy="352425"/>
          </a:xfrm>
          <a:prstGeom prst="line">
            <a:avLst/>
          </a:prstGeom>
          <a:noFill/>
          <a:ln w="38100">
            <a:solidFill>
              <a:schemeClr val="bg1"/>
            </a:solidFill>
            <a:round/>
            <a:headEnd/>
            <a:tailEnd/>
          </a:ln>
        </p:spPr>
        <p:txBody>
          <a:bodyPr/>
          <a:lstStyle/>
          <a:p>
            <a:endParaRPr lang="ar-EG"/>
          </a:p>
        </p:txBody>
      </p:sp>
      <p:sp>
        <p:nvSpPr>
          <p:cNvPr id="19" name="Line 9"/>
          <p:cNvSpPr>
            <a:spLocks noChangeShapeType="1"/>
          </p:cNvSpPr>
          <p:nvPr/>
        </p:nvSpPr>
        <p:spPr bwMode="auto">
          <a:xfrm flipV="1">
            <a:off x="1524000" y="1412875"/>
            <a:ext cx="3049588" cy="0"/>
          </a:xfrm>
          <a:prstGeom prst="line">
            <a:avLst/>
          </a:prstGeom>
          <a:noFill/>
          <a:ln w="38100">
            <a:solidFill>
              <a:schemeClr val="bg1"/>
            </a:solidFill>
            <a:round/>
            <a:headEnd/>
            <a:tailEnd/>
          </a:ln>
        </p:spPr>
        <p:txBody>
          <a:bodyPr/>
          <a:lstStyle/>
          <a:p>
            <a:endParaRPr lang="ar-EG"/>
          </a:p>
        </p:txBody>
      </p:sp>
      <p:sp>
        <p:nvSpPr>
          <p:cNvPr id="20" name="Line 10"/>
          <p:cNvSpPr>
            <a:spLocks noChangeShapeType="1"/>
          </p:cNvSpPr>
          <p:nvPr/>
        </p:nvSpPr>
        <p:spPr bwMode="auto">
          <a:xfrm>
            <a:off x="4503738" y="1411287"/>
            <a:ext cx="3095625" cy="0"/>
          </a:xfrm>
          <a:prstGeom prst="line">
            <a:avLst/>
          </a:prstGeom>
          <a:noFill/>
          <a:ln w="38100">
            <a:solidFill>
              <a:schemeClr val="bg1"/>
            </a:solidFill>
            <a:round/>
            <a:headEnd/>
            <a:tailEnd/>
          </a:ln>
        </p:spPr>
        <p:txBody>
          <a:bodyPr/>
          <a:lstStyle/>
          <a:p>
            <a:endParaRPr lang="ar-EG"/>
          </a:p>
        </p:txBody>
      </p:sp>
      <p:sp>
        <p:nvSpPr>
          <p:cNvPr id="21" name="AutoShape 11"/>
          <p:cNvSpPr>
            <a:spLocks noChangeArrowheads="1"/>
          </p:cNvSpPr>
          <p:nvPr/>
        </p:nvSpPr>
        <p:spPr bwMode="auto">
          <a:xfrm>
            <a:off x="2894013" y="457200"/>
            <a:ext cx="3365500" cy="654050"/>
          </a:xfrm>
          <a:prstGeom prst="roundRect">
            <a:avLst>
              <a:gd name="adj" fmla="val 16667"/>
            </a:avLst>
          </a:prstGeom>
          <a:solidFill>
            <a:schemeClr val="bg1"/>
          </a:solidFill>
          <a:ln w="38100" algn="ctr">
            <a:solidFill>
              <a:srgbClr val="FF0000"/>
            </a:solidFill>
            <a:round/>
            <a:headEnd/>
            <a:tailEnd/>
          </a:ln>
        </p:spPr>
        <p:txBody>
          <a:bodyPr wrap="none" anchor="ctr"/>
          <a:lstStyle/>
          <a:p>
            <a:pPr algn="ctr"/>
            <a:r>
              <a:rPr lang="en-US" sz="2200" b="1" dirty="0">
                <a:solidFill>
                  <a:srgbClr val="C00000"/>
                </a:solidFill>
                <a:latin typeface="Tahoma" pitchFamily="34" charset="0"/>
              </a:rPr>
              <a:t>Parametric study</a:t>
            </a:r>
            <a:endParaRPr lang="en-US" sz="2400" b="1" dirty="0">
              <a:solidFill>
                <a:srgbClr val="C00000"/>
              </a:solidFill>
              <a:latin typeface="Tahoma" pitchFamily="34" charset="0"/>
            </a:endParaRPr>
          </a:p>
        </p:txBody>
      </p:sp>
      <p:sp>
        <p:nvSpPr>
          <p:cNvPr id="22" name="Line 12"/>
          <p:cNvSpPr>
            <a:spLocks noChangeShapeType="1"/>
          </p:cNvSpPr>
          <p:nvPr/>
        </p:nvSpPr>
        <p:spPr bwMode="auto">
          <a:xfrm>
            <a:off x="1529556" y="1412875"/>
            <a:ext cx="1588" cy="352425"/>
          </a:xfrm>
          <a:prstGeom prst="line">
            <a:avLst/>
          </a:prstGeom>
          <a:noFill/>
          <a:ln w="38100">
            <a:solidFill>
              <a:schemeClr val="bg1"/>
            </a:solidFill>
            <a:round/>
            <a:headEnd/>
            <a:tailEnd/>
          </a:ln>
        </p:spPr>
        <p:txBody>
          <a:bodyPr/>
          <a:lstStyle/>
          <a:p>
            <a:endParaRPr lang="ar-EG"/>
          </a:p>
        </p:txBody>
      </p:sp>
      <p:sp>
        <p:nvSpPr>
          <p:cNvPr id="23" name="Rectangle 14"/>
          <p:cNvSpPr>
            <a:spLocks noChangeArrowheads="1"/>
          </p:cNvSpPr>
          <p:nvPr/>
        </p:nvSpPr>
        <p:spPr bwMode="auto">
          <a:xfrm>
            <a:off x="6507163" y="1787525"/>
            <a:ext cx="2182812" cy="66675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28575">
            <a:solidFill>
              <a:schemeClr val="bg1"/>
            </a:solidFill>
            <a:round/>
            <a:headEnd/>
            <a:tailEnd/>
          </a:ln>
          <a:effectLst>
            <a:outerShdw dist="107763" dir="2700000" algn="ctr" rotWithShape="0">
              <a:schemeClr val="bg2">
                <a:alpha val="50000"/>
              </a:schemeClr>
            </a:outerShdw>
          </a:effectLst>
        </p:spPr>
        <p:txBody>
          <a:bodyPr wrap="none" anchor="ctr"/>
          <a:lstStyle/>
          <a:p>
            <a:pPr algn="ctr">
              <a:defRPr/>
            </a:pPr>
            <a:r>
              <a:rPr lang="en-US" sz="2000" b="1" dirty="0">
                <a:solidFill>
                  <a:srgbClr val="FFFF00"/>
                </a:solidFill>
                <a:latin typeface="Arial" pitchFamily="34" charset="0"/>
              </a:rPr>
              <a:t> </a:t>
            </a:r>
          </a:p>
          <a:p>
            <a:pPr algn="ctr">
              <a:defRPr/>
            </a:pPr>
            <a:r>
              <a:rPr lang="en-US" sz="2000" b="1" dirty="0" smtClean="0">
                <a:solidFill>
                  <a:srgbClr val="FFFF00"/>
                </a:solidFill>
                <a:latin typeface="Arial" pitchFamily="34" charset="0"/>
              </a:rPr>
              <a:t>Tapered</a:t>
            </a:r>
            <a:endParaRPr lang="en-US" sz="2000" b="1" dirty="0">
              <a:solidFill>
                <a:srgbClr val="FFFF00"/>
              </a:solidFill>
              <a:latin typeface="Arial" pitchFamily="34" charset="0"/>
            </a:endParaRPr>
          </a:p>
          <a:p>
            <a:pPr algn="ctr">
              <a:defRPr/>
            </a:pPr>
            <a:r>
              <a:rPr lang="en-US" sz="2000" b="1" dirty="0">
                <a:solidFill>
                  <a:srgbClr val="FFFF00"/>
                </a:solidFill>
                <a:latin typeface="Arial" pitchFamily="34" charset="0"/>
              </a:rPr>
              <a:t> </a:t>
            </a:r>
          </a:p>
        </p:txBody>
      </p:sp>
      <p:sp>
        <p:nvSpPr>
          <p:cNvPr id="27" name="Line 6"/>
          <p:cNvSpPr>
            <a:spLocks noChangeShapeType="1"/>
          </p:cNvSpPr>
          <p:nvPr/>
        </p:nvSpPr>
        <p:spPr bwMode="auto">
          <a:xfrm>
            <a:off x="1531144" y="2438400"/>
            <a:ext cx="0" cy="549275"/>
          </a:xfrm>
          <a:prstGeom prst="line">
            <a:avLst/>
          </a:prstGeom>
          <a:noFill/>
          <a:ln w="38100">
            <a:solidFill>
              <a:schemeClr val="bg1"/>
            </a:solidFill>
            <a:round/>
            <a:headEnd/>
            <a:tailEnd/>
          </a:ln>
        </p:spPr>
        <p:txBody>
          <a:bodyPr/>
          <a:lstStyle/>
          <a:p>
            <a:endParaRPr lang="ar-EG"/>
          </a:p>
        </p:txBody>
      </p:sp>
      <p:sp>
        <p:nvSpPr>
          <p:cNvPr id="28" name="Line 8"/>
          <p:cNvSpPr>
            <a:spLocks noChangeShapeType="1"/>
          </p:cNvSpPr>
          <p:nvPr/>
        </p:nvSpPr>
        <p:spPr bwMode="auto">
          <a:xfrm>
            <a:off x="7661276" y="2989264"/>
            <a:ext cx="1588" cy="352425"/>
          </a:xfrm>
          <a:prstGeom prst="line">
            <a:avLst/>
          </a:prstGeom>
          <a:noFill/>
          <a:ln w="38100">
            <a:solidFill>
              <a:schemeClr val="bg1"/>
            </a:solidFill>
            <a:round/>
            <a:headEnd/>
            <a:tailEnd/>
          </a:ln>
        </p:spPr>
        <p:txBody>
          <a:bodyPr/>
          <a:lstStyle/>
          <a:p>
            <a:endParaRPr lang="ar-EG"/>
          </a:p>
        </p:txBody>
      </p:sp>
      <p:sp>
        <p:nvSpPr>
          <p:cNvPr id="29" name="Line 9"/>
          <p:cNvSpPr>
            <a:spLocks noChangeShapeType="1"/>
          </p:cNvSpPr>
          <p:nvPr/>
        </p:nvSpPr>
        <p:spPr bwMode="auto">
          <a:xfrm>
            <a:off x="1295400" y="2989264"/>
            <a:ext cx="6367464" cy="0"/>
          </a:xfrm>
          <a:prstGeom prst="line">
            <a:avLst/>
          </a:prstGeom>
          <a:noFill/>
          <a:ln w="38100">
            <a:solidFill>
              <a:schemeClr val="bg1"/>
            </a:solidFill>
            <a:round/>
            <a:headEnd/>
            <a:tailEnd/>
          </a:ln>
        </p:spPr>
        <p:txBody>
          <a:bodyPr/>
          <a:lstStyle/>
          <a:p>
            <a:endParaRPr lang="ar-EG"/>
          </a:p>
        </p:txBody>
      </p:sp>
      <p:sp>
        <p:nvSpPr>
          <p:cNvPr id="30" name="Line 12"/>
          <p:cNvSpPr>
            <a:spLocks noChangeShapeType="1"/>
          </p:cNvSpPr>
          <p:nvPr/>
        </p:nvSpPr>
        <p:spPr bwMode="auto">
          <a:xfrm>
            <a:off x="1293812" y="2989264"/>
            <a:ext cx="1588" cy="352425"/>
          </a:xfrm>
          <a:prstGeom prst="line">
            <a:avLst/>
          </a:prstGeom>
          <a:noFill/>
          <a:ln w="38100">
            <a:solidFill>
              <a:schemeClr val="bg1"/>
            </a:solidFill>
            <a:round/>
            <a:headEnd/>
            <a:tailEnd/>
          </a:ln>
        </p:spPr>
        <p:txBody>
          <a:bodyPr/>
          <a:lstStyle/>
          <a:p>
            <a:endParaRPr lang="ar-EG"/>
          </a:p>
        </p:txBody>
      </p:sp>
      <p:sp>
        <p:nvSpPr>
          <p:cNvPr id="31" name="Line 8"/>
          <p:cNvSpPr>
            <a:spLocks noChangeShapeType="1"/>
          </p:cNvSpPr>
          <p:nvPr/>
        </p:nvSpPr>
        <p:spPr bwMode="auto">
          <a:xfrm>
            <a:off x="4445000" y="2989264"/>
            <a:ext cx="1588" cy="352425"/>
          </a:xfrm>
          <a:prstGeom prst="line">
            <a:avLst/>
          </a:prstGeom>
          <a:noFill/>
          <a:ln w="38100">
            <a:solidFill>
              <a:schemeClr val="bg1"/>
            </a:solidFill>
            <a:round/>
            <a:headEnd/>
            <a:tailEnd/>
          </a:ln>
        </p:spPr>
        <p:txBody>
          <a:bodyPr/>
          <a:lstStyle/>
          <a:p>
            <a:endParaRPr lang="ar-EG"/>
          </a:p>
        </p:txBody>
      </p:sp>
      <p:sp>
        <p:nvSpPr>
          <p:cNvPr id="38" name="AutoShape 5"/>
          <p:cNvSpPr>
            <a:spLocks noChangeArrowheads="1"/>
          </p:cNvSpPr>
          <p:nvPr/>
        </p:nvSpPr>
        <p:spPr bwMode="gray">
          <a:xfrm>
            <a:off x="685800" y="3352800"/>
            <a:ext cx="1561860" cy="535836"/>
          </a:xfrm>
          <a:prstGeom prst="roundRect">
            <a:avLst>
              <a:gd name="adj" fmla="val 50000"/>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defRPr/>
            </a:pPr>
            <a:r>
              <a:rPr lang="en-US" sz="2200" dirty="0" smtClean="0">
                <a:solidFill>
                  <a:schemeClr val="bg1"/>
                </a:solidFill>
                <a:latin typeface="Tahoma" pitchFamily="34" charset="0"/>
                <a:cs typeface="Tahoma" pitchFamily="34" charset="0"/>
              </a:rPr>
              <a:t>Plates</a:t>
            </a:r>
            <a:endParaRPr lang="en-US" sz="2200" dirty="0">
              <a:solidFill>
                <a:schemeClr val="bg1"/>
              </a:solidFill>
              <a:latin typeface="Tahoma" pitchFamily="34" charset="0"/>
              <a:cs typeface="Tahoma" pitchFamily="34" charset="0"/>
            </a:endParaRPr>
          </a:p>
        </p:txBody>
      </p:sp>
      <p:sp>
        <p:nvSpPr>
          <p:cNvPr id="40" name="AutoShape 5"/>
          <p:cNvSpPr>
            <a:spLocks noChangeArrowheads="1"/>
          </p:cNvSpPr>
          <p:nvPr/>
        </p:nvSpPr>
        <p:spPr bwMode="gray">
          <a:xfrm>
            <a:off x="3733800" y="3352800"/>
            <a:ext cx="1561860" cy="535836"/>
          </a:xfrm>
          <a:prstGeom prst="roundRect">
            <a:avLst>
              <a:gd name="adj" fmla="val 50000"/>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defRPr/>
            </a:pPr>
            <a:r>
              <a:rPr lang="en-US" sz="2200" dirty="0" smtClean="0">
                <a:solidFill>
                  <a:schemeClr val="bg1"/>
                </a:solidFill>
                <a:latin typeface="Tahoma" pitchFamily="34" charset="0"/>
                <a:cs typeface="Tahoma" pitchFamily="34" charset="0"/>
              </a:rPr>
              <a:t>Panels</a:t>
            </a:r>
            <a:endParaRPr lang="en-US" sz="2200" dirty="0">
              <a:solidFill>
                <a:schemeClr val="bg1"/>
              </a:solidFill>
              <a:latin typeface="Tahoma" pitchFamily="34" charset="0"/>
              <a:cs typeface="Tahoma" pitchFamily="34" charset="0"/>
            </a:endParaRPr>
          </a:p>
        </p:txBody>
      </p:sp>
      <p:sp>
        <p:nvSpPr>
          <p:cNvPr id="41" name="AutoShape 5"/>
          <p:cNvSpPr>
            <a:spLocks noChangeArrowheads="1"/>
          </p:cNvSpPr>
          <p:nvPr/>
        </p:nvSpPr>
        <p:spPr bwMode="gray">
          <a:xfrm>
            <a:off x="6934200" y="3352800"/>
            <a:ext cx="1561860" cy="535836"/>
          </a:xfrm>
          <a:prstGeom prst="roundRect">
            <a:avLst>
              <a:gd name="adj" fmla="val 50000"/>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defRPr/>
            </a:pPr>
            <a:r>
              <a:rPr lang="en-US" sz="2200" dirty="0" smtClean="0">
                <a:solidFill>
                  <a:schemeClr val="bg1"/>
                </a:solidFill>
                <a:latin typeface="Tahoma" pitchFamily="34" charset="0"/>
                <a:cs typeface="Tahoma" pitchFamily="34" charset="0"/>
              </a:rPr>
              <a:t>Girders</a:t>
            </a:r>
            <a:endParaRPr lang="en-US" sz="2200" dirty="0">
              <a:solidFill>
                <a:schemeClr val="bg1"/>
              </a:solidFill>
              <a:latin typeface="Tahoma" pitchFamily="34" charset="0"/>
              <a:cs typeface="Tahoma" pitchFamily="34" charset="0"/>
            </a:endParaRPr>
          </a:p>
        </p:txBody>
      </p:sp>
      <p:graphicFrame>
        <p:nvGraphicFramePr>
          <p:cNvPr id="49" name="Table 48"/>
          <p:cNvGraphicFramePr>
            <a:graphicFrameLocks noGrp="1"/>
          </p:cNvGraphicFramePr>
          <p:nvPr/>
        </p:nvGraphicFramePr>
        <p:xfrm>
          <a:off x="1488440" y="3962400"/>
          <a:ext cx="6167120" cy="2804160"/>
        </p:xfrm>
        <a:graphic>
          <a:graphicData uri="http://schemas.openxmlformats.org/drawingml/2006/table">
            <a:tbl>
              <a:tblPr/>
              <a:tblGrid>
                <a:gridCol w="1089106"/>
                <a:gridCol w="740637"/>
                <a:gridCol w="740637"/>
                <a:gridCol w="740637"/>
                <a:gridCol w="740637"/>
                <a:gridCol w="740637"/>
                <a:gridCol w="740637"/>
                <a:gridCol w="634192"/>
              </a:tblGrid>
              <a:tr h="502638">
                <a:tc>
                  <a:txBody>
                    <a:bodyPr/>
                    <a:lstStyle/>
                    <a:p>
                      <a:pPr algn="ctr">
                        <a:lnSpc>
                          <a:spcPct val="115000"/>
                        </a:lnSpc>
                        <a:spcAft>
                          <a:spcPts val="0"/>
                        </a:spcAft>
                      </a:pPr>
                      <a:r>
                        <a:rPr lang="en-US" sz="1600" dirty="0">
                          <a:latin typeface="Times New Roman"/>
                          <a:ea typeface="Times New Roman"/>
                          <a:cs typeface="Arial"/>
                        </a:rPr>
                        <a:t>Bridge name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dirty="0" smtClean="0">
                          <a:latin typeface="Times New Roman"/>
                          <a:ea typeface="Times New Roman"/>
                          <a:cs typeface="Arial"/>
                        </a:rPr>
                        <a:t>b</a:t>
                      </a:r>
                      <a:endParaRPr lang="en-US" sz="1600" dirty="0">
                        <a:latin typeface="Times New Roman"/>
                        <a:ea typeface="Times New Roman"/>
                        <a:cs typeface="Arial"/>
                      </a:endParaRPr>
                    </a:p>
                    <a:p>
                      <a:pPr algn="ctr">
                        <a:lnSpc>
                          <a:spcPct val="115000"/>
                        </a:lnSpc>
                        <a:spcAft>
                          <a:spcPts val="0"/>
                        </a:spcAft>
                      </a:pPr>
                      <a:r>
                        <a:rPr lang="en-US" sz="1600" dirty="0">
                          <a:latin typeface="Times New Roman"/>
                          <a:ea typeface="Times New Roman"/>
                          <a:cs typeface="Arial"/>
                        </a:rPr>
                        <a:t>[mm]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dirty="0" smtClean="0">
                          <a:latin typeface="Times New Roman"/>
                          <a:ea typeface="Times New Roman"/>
                          <a:cs typeface="Arial"/>
                        </a:rPr>
                        <a:t>d</a:t>
                      </a:r>
                      <a:endParaRPr lang="en-US" sz="1600" dirty="0">
                        <a:latin typeface="Times New Roman"/>
                        <a:ea typeface="Times New Roman"/>
                        <a:cs typeface="Arial"/>
                      </a:endParaRPr>
                    </a:p>
                    <a:p>
                      <a:pPr algn="ctr">
                        <a:lnSpc>
                          <a:spcPct val="115000"/>
                        </a:lnSpc>
                        <a:spcAft>
                          <a:spcPts val="0"/>
                        </a:spcAft>
                      </a:pPr>
                      <a:r>
                        <a:rPr lang="en-US" sz="1600" dirty="0">
                          <a:latin typeface="Times New Roman"/>
                          <a:ea typeface="Times New Roman"/>
                          <a:cs typeface="Arial"/>
                        </a:rPr>
                        <a:t>[mm]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dirty="0" smtClean="0">
                          <a:latin typeface="Times New Roman"/>
                          <a:ea typeface="Times New Roman"/>
                          <a:cs typeface="Arial"/>
                        </a:rPr>
                        <a:t>c</a:t>
                      </a:r>
                      <a:endParaRPr lang="en-US" sz="1600" dirty="0">
                        <a:latin typeface="Times New Roman"/>
                        <a:ea typeface="Times New Roman"/>
                        <a:cs typeface="Arial"/>
                      </a:endParaRPr>
                    </a:p>
                    <a:p>
                      <a:pPr algn="ctr">
                        <a:lnSpc>
                          <a:spcPct val="115000"/>
                        </a:lnSpc>
                        <a:spcAft>
                          <a:spcPts val="0"/>
                        </a:spcAft>
                      </a:pPr>
                      <a:r>
                        <a:rPr lang="en-US" sz="1600" dirty="0">
                          <a:latin typeface="Times New Roman"/>
                          <a:ea typeface="Times New Roman"/>
                          <a:cs typeface="Arial"/>
                        </a:rPr>
                        <a:t>[mm]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dirty="0" smtClean="0">
                          <a:latin typeface="Times New Roman"/>
                          <a:ea typeface="Times New Roman"/>
                          <a:cs typeface="Arial"/>
                        </a:rPr>
                        <a:t>h</a:t>
                      </a:r>
                      <a:r>
                        <a:rPr lang="en-US" sz="1600" baseline="-25000" dirty="0" smtClean="0">
                          <a:latin typeface="Times New Roman"/>
                          <a:ea typeface="Times New Roman"/>
                          <a:cs typeface="Arial"/>
                        </a:rPr>
                        <a:t>r</a:t>
                      </a:r>
                      <a:endParaRPr lang="en-US" sz="1600" baseline="-25000" dirty="0">
                        <a:latin typeface="Times New Roman"/>
                        <a:ea typeface="Times New Roman"/>
                        <a:cs typeface="Arial"/>
                      </a:endParaRPr>
                    </a:p>
                    <a:p>
                      <a:pPr algn="ctr">
                        <a:lnSpc>
                          <a:spcPct val="115000"/>
                        </a:lnSpc>
                        <a:spcAft>
                          <a:spcPts val="0"/>
                        </a:spcAft>
                      </a:pPr>
                      <a:r>
                        <a:rPr lang="en-US" sz="1600" dirty="0">
                          <a:latin typeface="Times New Roman"/>
                          <a:ea typeface="Times New Roman"/>
                          <a:cs typeface="Arial"/>
                        </a:rPr>
                        <a:t>[mm]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dirty="0" err="1" smtClean="0">
                          <a:latin typeface="Times New Roman"/>
                          <a:ea typeface="Times New Roman"/>
                          <a:cs typeface="Arial"/>
                        </a:rPr>
                        <a:t>t</a:t>
                      </a:r>
                      <a:r>
                        <a:rPr lang="en-US" sz="1600" baseline="-25000" dirty="0" err="1" smtClean="0">
                          <a:latin typeface="Times New Roman"/>
                          <a:ea typeface="Times New Roman"/>
                          <a:cs typeface="Arial"/>
                        </a:rPr>
                        <a:t>w</a:t>
                      </a:r>
                      <a:endParaRPr lang="en-US" sz="1600" baseline="-25000" dirty="0">
                        <a:latin typeface="Times New Roman"/>
                        <a:ea typeface="Times New Roman"/>
                        <a:cs typeface="Arial"/>
                      </a:endParaRPr>
                    </a:p>
                    <a:p>
                      <a:pPr algn="ctr">
                        <a:lnSpc>
                          <a:spcPct val="115000"/>
                        </a:lnSpc>
                        <a:spcAft>
                          <a:spcPts val="0"/>
                        </a:spcAft>
                      </a:pPr>
                      <a:r>
                        <a:rPr lang="en-US" sz="1600" dirty="0">
                          <a:latin typeface="Times New Roman"/>
                          <a:ea typeface="Times New Roman"/>
                          <a:cs typeface="Arial"/>
                        </a:rPr>
                        <a:t>[mm]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dirty="0" smtClean="0">
                          <a:latin typeface="Times New Roman"/>
                          <a:ea typeface="Times New Roman"/>
                          <a:cs typeface="Arial"/>
                        </a:rPr>
                        <a:t>h</a:t>
                      </a:r>
                      <a:r>
                        <a:rPr lang="en-US" sz="1600" baseline="-25000" dirty="0" smtClean="0">
                          <a:latin typeface="Times New Roman"/>
                          <a:ea typeface="Times New Roman"/>
                          <a:cs typeface="Arial"/>
                        </a:rPr>
                        <a:t>w</a:t>
                      </a:r>
                      <a:endParaRPr lang="en-US" sz="1600" baseline="-25000" dirty="0">
                        <a:latin typeface="Times New Roman"/>
                        <a:ea typeface="Times New Roman"/>
                        <a:cs typeface="Arial"/>
                      </a:endParaRPr>
                    </a:p>
                    <a:p>
                      <a:pPr algn="ctr">
                        <a:lnSpc>
                          <a:spcPct val="115000"/>
                        </a:lnSpc>
                        <a:spcAft>
                          <a:spcPts val="0"/>
                        </a:spcAft>
                      </a:pPr>
                      <a:r>
                        <a:rPr lang="en-US" sz="1600" dirty="0">
                          <a:latin typeface="Times New Roman"/>
                          <a:ea typeface="Times New Roman"/>
                          <a:cs typeface="Arial"/>
                        </a:rPr>
                        <a:t>[mm]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l-GR" sz="1600" dirty="0" smtClean="0">
                          <a:latin typeface="Calibri"/>
                          <a:ea typeface="Times New Roman"/>
                          <a:cs typeface="Calibri"/>
                        </a:rPr>
                        <a:t>α</a:t>
                      </a:r>
                      <a:endParaRPr lang="en-US" sz="1600" dirty="0">
                        <a:latin typeface="Times New Roman"/>
                        <a:ea typeface="Times New Roman"/>
                        <a:cs typeface="Arial"/>
                      </a:endParaRPr>
                    </a:p>
                    <a:p>
                      <a:pPr algn="ctr">
                        <a:lnSpc>
                          <a:spcPct val="115000"/>
                        </a:lnSpc>
                        <a:spcAft>
                          <a:spcPts val="0"/>
                        </a:spcAft>
                      </a:pPr>
                      <a:r>
                        <a:rPr lang="en-US" sz="1600" dirty="0">
                          <a:latin typeface="Times New Roman"/>
                          <a:ea typeface="Times New Roman"/>
                          <a:cs typeface="Arial"/>
                        </a:rPr>
                        <a:t>[º]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0852">
                <a:tc>
                  <a:txBody>
                    <a:bodyPr/>
                    <a:lstStyle/>
                    <a:p>
                      <a:pPr algn="ctr">
                        <a:lnSpc>
                          <a:spcPct val="115000"/>
                        </a:lnSpc>
                        <a:spcAft>
                          <a:spcPts val="0"/>
                        </a:spcAft>
                      </a:pPr>
                      <a:r>
                        <a:rPr lang="en-US" sz="1600" dirty="0" err="1">
                          <a:latin typeface="Times New Roman"/>
                          <a:ea typeface="Times New Roman"/>
                          <a:cs typeface="Arial"/>
                        </a:rPr>
                        <a:t>Shinkai</a:t>
                      </a:r>
                      <a:endParaRPr lang="en-US" sz="16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a:latin typeface="Times New Roman"/>
                          <a:ea typeface="Times New Roman"/>
                          <a:cs typeface="Arial"/>
                        </a:rPr>
                        <a:t>250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a:latin typeface="Times New Roman"/>
                          <a:ea typeface="Times New Roman"/>
                          <a:cs typeface="Arial"/>
                        </a:rPr>
                        <a:t>200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a:latin typeface="Times New Roman"/>
                          <a:ea typeface="Times New Roman"/>
                          <a:cs typeface="Arial"/>
                        </a:rPr>
                        <a:t>250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a:latin typeface="Times New Roman"/>
                          <a:ea typeface="Times New Roman"/>
                          <a:cs typeface="Arial"/>
                        </a:rPr>
                        <a:t>150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a:latin typeface="Times New Roman"/>
                          <a:ea typeface="Times New Roman"/>
                          <a:cs typeface="Arial"/>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a:latin typeface="Times New Roman"/>
                          <a:ea typeface="Times New Roman"/>
                          <a:cs typeface="Arial"/>
                        </a:rPr>
                        <a:t>1183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a:latin typeface="Times New Roman"/>
                          <a:ea typeface="Times New Roman"/>
                          <a:cs typeface="Arial"/>
                        </a:rPr>
                        <a:t>36.9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0852">
                <a:tc>
                  <a:txBody>
                    <a:bodyPr/>
                    <a:lstStyle/>
                    <a:p>
                      <a:pPr algn="ctr">
                        <a:lnSpc>
                          <a:spcPct val="115000"/>
                        </a:lnSpc>
                        <a:spcAft>
                          <a:spcPts val="0"/>
                        </a:spcAft>
                      </a:pPr>
                      <a:r>
                        <a:rPr lang="en-US" sz="1600" dirty="0" err="1">
                          <a:latin typeface="Times New Roman"/>
                          <a:ea typeface="Times New Roman"/>
                          <a:cs typeface="Arial"/>
                        </a:rPr>
                        <a:t>Matsnoki</a:t>
                      </a:r>
                      <a:endParaRPr lang="en-US" sz="16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a:latin typeface="Times New Roman"/>
                          <a:ea typeface="Times New Roman"/>
                          <a:cs typeface="Arial"/>
                        </a:rPr>
                        <a:t>300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a:latin typeface="Times New Roman"/>
                          <a:ea typeface="Times New Roman"/>
                          <a:cs typeface="Arial"/>
                        </a:rPr>
                        <a:t>260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a:latin typeface="Times New Roman"/>
                          <a:ea typeface="Times New Roman"/>
                          <a:cs typeface="Arial"/>
                        </a:rPr>
                        <a:t>300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a:latin typeface="Times New Roman"/>
                          <a:ea typeface="Times New Roman"/>
                          <a:cs typeface="Arial"/>
                        </a:rPr>
                        <a:t>150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a:latin typeface="Times New Roman"/>
                          <a:ea typeface="Times New Roman"/>
                          <a:cs typeface="Arial"/>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a:latin typeface="Times New Roman"/>
                          <a:ea typeface="Times New Roman"/>
                          <a:cs typeface="Arial"/>
                        </a:rPr>
                        <a:t>2210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a:latin typeface="Times New Roman"/>
                          <a:ea typeface="Times New Roman"/>
                          <a:cs typeface="Arial"/>
                        </a:rPr>
                        <a:t>30.0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0852">
                <a:tc>
                  <a:txBody>
                    <a:bodyPr/>
                    <a:lstStyle/>
                    <a:p>
                      <a:pPr algn="ctr">
                        <a:lnSpc>
                          <a:spcPct val="115000"/>
                        </a:lnSpc>
                        <a:spcAft>
                          <a:spcPts val="0"/>
                        </a:spcAft>
                      </a:pPr>
                      <a:r>
                        <a:rPr lang="en-US" sz="1600" dirty="0" err="1">
                          <a:latin typeface="Times New Roman"/>
                          <a:ea typeface="Times New Roman"/>
                          <a:cs typeface="Arial"/>
                        </a:rPr>
                        <a:t>Hondani</a:t>
                      </a:r>
                      <a:endParaRPr lang="en-US" sz="16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dirty="0">
                          <a:latin typeface="Times New Roman"/>
                          <a:ea typeface="Times New Roman"/>
                          <a:cs typeface="Arial"/>
                        </a:rPr>
                        <a:t>330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dirty="0">
                          <a:latin typeface="Times New Roman"/>
                          <a:ea typeface="Times New Roman"/>
                          <a:cs typeface="Arial"/>
                        </a:rPr>
                        <a:t>270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dirty="0">
                          <a:latin typeface="Times New Roman"/>
                          <a:ea typeface="Times New Roman"/>
                          <a:cs typeface="Arial"/>
                        </a:rPr>
                        <a:t>336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a:latin typeface="Times New Roman"/>
                          <a:ea typeface="Times New Roman"/>
                          <a:cs typeface="Arial"/>
                        </a:rPr>
                        <a:t>200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a:latin typeface="Times New Roman"/>
                          <a:ea typeface="Times New Roman"/>
                          <a:cs typeface="Arial"/>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dirty="0">
                          <a:latin typeface="Times New Roman"/>
                          <a:ea typeface="Times New Roman"/>
                          <a:cs typeface="Arial"/>
                        </a:rPr>
                        <a:t>3315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a:latin typeface="Times New Roman"/>
                          <a:ea typeface="Times New Roman"/>
                          <a:cs typeface="Arial"/>
                        </a:rPr>
                        <a:t>36.5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0852">
                <a:tc>
                  <a:txBody>
                    <a:bodyPr/>
                    <a:lstStyle/>
                    <a:p>
                      <a:pPr algn="ctr">
                        <a:lnSpc>
                          <a:spcPct val="115000"/>
                        </a:lnSpc>
                        <a:spcAft>
                          <a:spcPts val="0"/>
                        </a:spcAft>
                      </a:pPr>
                      <a:r>
                        <a:rPr lang="en-US" sz="1600">
                          <a:latin typeface="Times New Roman"/>
                          <a:ea typeface="Times New Roman"/>
                          <a:cs typeface="Arial"/>
                        </a:rPr>
                        <a:t>Cognac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dirty="0">
                          <a:latin typeface="Times New Roman"/>
                          <a:ea typeface="Times New Roman"/>
                          <a:cs typeface="Arial"/>
                        </a:rPr>
                        <a:t>353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a:latin typeface="Times New Roman"/>
                          <a:ea typeface="Times New Roman"/>
                          <a:cs typeface="Arial"/>
                        </a:rPr>
                        <a:t>319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a:latin typeface="Times New Roman"/>
                          <a:ea typeface="Times New Roman"/>
                          <a:cs typeface="Arial"/>
                        </a:rPr>
                        <a:t>353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a:latin typeface="Times New Roman"/>
                          <a:ea typeface="Times New Roman"/>
                          <a:cs typeface="Arial"/>
                        </a:rPr>
                        <a:t>150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a:latin typeface="Times New Roman"/>
                          <a:ea typeface="Times New Roman"/>
                          <a:cs typeface="Arial"/>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dirty="0">
                          <a:latin typeface="Times New Roman"/>
                          <a:ea typeface="Times New Roman"/>
                          <a:cs typeface="Arial"/>
                        </a:rPr>
                        <a:t>1771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dirty="0">
                          <a:latin typeface="Times New Roman"/>
                          <a:ea typeface="Times New Roman"/>
                          <a:cs typeface="Arial"/>
                        </a:rPr>
                        <a:t>25.2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0852">
                <a:tc>
                  <a:txBody>
                    <a:bodyPr/>
                    <a:lstStyle/>
                    <a:p>
                      <a:pPr algn="ctr">
                        <a:lnSpc>
                          <a:spcPct val="115000"/>
                        </a:lnSpc>
                        <a:spcAft>
                          <a:spcPts val="0"/>
                        </a:spcAft>
                      </a:pPr>
                      <a:r>
                        <a:rPr lang="en-US" sz="1600">
                          <a:latin typeface="Times New Roman"/>
                          <a:ea typeface="Times New Roman"/>
                          <a:cs typeface="Arial"/>
                        </a:rPr>
                        <a:t>Maupre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dirty="0">
                          <a:latin typeface="Times New Roman"/>
                          <a:ea typeface="Times New Roman"/>
                          <a:cs typeface="Arial"/>
                        </a:rPr>
                        <a:t>284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a:latin typeface="Times New Roman"/>
                          <a:ea typeface="Times New Roman"/>
                          <a:cs typeface="Arial"/>
                        </a:rPr>
                        <a:t>241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dirty="0">
                          <a:latin typeface="Times New Roman"/>
                          <a:ea typeface="Times New Roman"/>
                          <a:cs typeface="Arial"/>
                        </a:rPr>
                        <a:t>284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a:latin typeface="Times New Roman"/>
                          <a:ea typeface="Times New Roman"/>
                          <a:cs typeface="Arial"/>
                        </a:rPr>
                        <a:t>150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a:latin typeface="Times New Roman"/>
                          <a:ea typeface="Times New Roman"/>
                          <a:cs typeface="Arial"/>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a:latin typeface="Times New Roman"/>
                          <a:ea typeface="Times New Roman"/>
                          <a:cs typeface="Arial"/>
                        </a:rPr>
                        <a:t>2650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dirty="0">
                          <a:latin typeface="Times New Roman"/>
                          <a:ea typeface="Times New Roman"/>
                          <a:cs typeface="Arial"/>
                        </a:rPr>
                        <a:t>31.9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0852">
                <a:tc>
                  <a:txBody>
                    <a:bodyPr/>
                    <a:lstStyle/>
                    <a:p>
                      <a:pPr algn="ctr">
                        <a:lnSpc>
                          <a:spcPct val="115000"/>
                        </a:lnSpc>
                        <a:spcAft>
                          <a:spcPts val="0"/>
                        </a:spcAft>
                      </a:pPr>
                      <a:r>
                        <a:rPr lang="en-US" sz="1600">
                          <a:latin typeface="Times New Roman"/>
                          <a:ea typeface="Times New Roman"/>
                          <a:cs typeface="Arial"/>
                        </a:rPr>
                        <a:t>Dole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a:latin typeface="Times New Roman"/>
                          <a:ea typeface="Times New Roman"/>
                          <a:cs typeface="Arial"/>
                        </a:rPr>
                        <a:t>430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a:latin typeface="Times New Roman"/>
                          <a:ea typeface="Times New Roman"/>
                          <a:cs typeface="Arial"/>
                        </a:rPr>
                        <a:t>370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a:latin typeface="Times New Roman"/>
                          <a:ea typeface="Times New Roman"/>
                          <a:cs typeface="Arial"/>
                        </a:rPr>
                        <a:t>430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a:latin typeface="Times New Roman"/>
                          <a:ea typeface="Times New Roman"/>
                          <a:cs typeface="Arial"/>
                        </a:rPr>
                        <a:t>220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dirty="0">
                          <a:latin typeface="Times New Roman"/>
                          <a:ea typeface="Times New Roman"/>
                          <a:cs typeface="Arial"/>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a:latin typeface="Times New Roman"/>
                          <a:ea typeface="Times New Roman"/>
                          <a:cs typeface="Arial"/>
                        </a:rPr>
                        <a:t>2546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dirty="0">
                          <a:latin typeface="Times New Roman"/>
                          <a:ea typeface="Times New Roman"/>
                          <a:cs typeface="Arial"/>
                        </a:rPr>
                        <a:t>30.7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0852">
                <a:tc>
                  <a:txBody>
                    <a:bodyPr/>
                    <a:lstStyle/>
                    <a:p>
                      <a:pPr algn="ctr">
                        <a:lnSpc>
                          <a:spcPct val="115000"/>
                        </a:lnSpc>
                        <a:spcAft>
                          <a:spcPts val="0"/>
                        </a:spcAft>
                      </a:pPr>
                      <a:r>
                        <a:rPr lang="en-US" sz="1600">
                          <a:latin typeface="Times New Roman"/>
                          <a:ea typeface="Times New Roman"/>
                          <a:cs typeface="Arial"/>
                        </a:rPr>
                        <a:t>IIsun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a:latin typeface="Times New Roman"/>
                          <a:ea typeface="Times New Roman"/>
                          <a:cs typeface="Arial"/>
                        </a:rPr>
                        <a:t>330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a:latin typeface="Times New Roman"/>
                          <a:ea typeface="Times New Roman"/>
                          <a:cs typeface="Arial"/>
                        </a:rPr>
                        <a:t>330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a:latin typeface="Times New Roman"/>
                          <a:ea typeface="Times New Roman"/>
                          <a:cs typeface="Arial"/>
                        </a:rPr>
                        <a:t>386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dirty="0">
                          <a:latin typeface="Times New Roman"/>
                          <a:ea typeface="Times New Roman"/>
                          <a:cs typeface="Arial"/>
                        </a:rPr>
                        <a:t>200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a:latin typeface="Times New Roman"/>
                          <a:ea typeface="Times New Roman"/>
                          <a:cs typeface="Arial"/>
                        </a:rPr>
                        <a:t>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a:latin typeface="Times New Roman"/>
                          <a:ea typeface="Times New Roman"/>
                          <a:cs typeface="Arial"/>
                        </a:rPr>
                        <a:t>2292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dirty="0">
                          <a:latin typeface="Times New Roman"/>
                          <a:ea typeface="Times New Roman"/>
                          <a:cs typeface="Arial"/>
                        </a:rPr>
                        <a:t>31.2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40852">
                <a:tc>
                  <a:txBody>
                    <a:bodyPr/>
                    <a:lstStyle/>
                    <a:p>
                      <a:pPr algn="ctr">
                        <a:lnSpc>
                          <a:spcPct val="115000"/>
                        </a:lnSpc>
                        <a:spcAft>
                          <a:spcPts val="0"/>
                        </a:spcAft>
                      </a:pPr>
                      <a:r>
                        <a:rPr lang="en-US" sz="1600" b="1" dirty="0" smtClean="0">
                          <a:solidFill>
                            <a:srgbClr val="FF0000"/>
                          </a:solidFill>
                          <a:latin typeface="Times New Roman"/>
                          <a:ea typeface="Times New Roman"/>
                          <a:cs typeface="Arial"/>
                        </a:rPr>
                        <a:t>Average</a:t>
                      </a:r>
                      <a:endParaRPr lang="en-US" sz="1600" b="1" dirty="0">
                        <a:solidFill>
                          <a:srgbClr val="FF0000"/>
                        </a:solidFill>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600" b="1" dirty="0">
                          <a:solidFill>
                            <a:srgbClr val="FF0000"/>
                          </a:solidFill>
                          <a:latin typeface="Times New Roman"/>
                          <a:ea typeface="Times New Roman"/>
                          <a:cs typeface="Arial"/>
                        </a:rPr>
                        <a:t>325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600" b="1" dirty="0">
                          <a:solidFill>
                            <a:srgbClr val="FF0000"/>
                          </a:solidFill>
                          <a:latin typeface="Times New Roman"/>
                          <a:ea typeface="Times New Roman"/>
                          <a:cs typeface="Arial"/>
                        </a:rPr>
                        <a:t>284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600" b="1" dirty="0">
                          <a:solidFill>
                            <a:srgbClr val="FF0000"/>
                          </a:solidFill>
                          <a:latin typeface="Times New Roman"/>
                          <a:ea typeface="Times New Roman"/>
                          <a:cs typeface="Arial"/>
                        </a:rPr>
                        <a:t>334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600" b="1" dirty="0">
                          <a:solidFill>
                            <a:srgbClr val="FF0000"/>
                          </a:solidFill>
                          <a:latin typeface="Times New Roman"/>
                          <a:ea typeface="Times New Roman"/>
                          <a:cs typeface="Arial"/>
                        </a:rPr>
                        <a:t>174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600" b="1" dirty="0">
                          <a:solidFill>
                            <a:srgbClr val="FF0000"/>
                          </a:solidFill>
                          <a:latin typeface="Times New Roman"/>
                          <a:ea typeface="Times New Roman"/>
                          <a:cs typeface="Arial"/>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600" b="1" dirty="0">
                          <a:solidFill>
                            <a:srgbClr val="FF0000"/>
                          </a:solidFill>
                          <a:latin typeface="Times New Roman"/>
                          <a:ea typeface="Times New Roman"/>
                          <a:cs typeface="Arial"/>
                        </a:rPr>
                        <a:t>2281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600" b="1" dirty="0">
                          <a:solidFill>
                            <a:srgbClr val="FF0000"/>
                          </a:solidFill>
                          <a:latin typeface="Times New Roman"/>
                          <a:ea typeface="Times New Roman"/>
                          <a:cs typeface="Arial"/>
                        </a:rPr>
                        <a:t>32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bl>
          </a:graphicData>
        </a:graphic>
      </p:graphicFrame>
      <p:grpSp>
        <p:nvGrpSpPr>
          <p:cNvPr id="258" name="Group 111"/>
          <p:cNvGrpSpPr>
            <a:grpSpLocks/>
          </p:cNvGrpSpPr>
          <p:nvPr/>
        </p:nvGrpSpPr>
        <p:grpSpPr bwMode="auto">
          <a:xfrm>
            <a:off x="2819400" y="1737360"/>
            <a:ext cx="3743325" cy="977265"/>
            <a:chOff x="1935" y="12755"/>
            <a:chExt cx="5895" cy="1539"/>
          </a:xfrm>
        </p:grpSpPr>
        <p:cxnSp>
          <p:nvCxnSpPr>
            <p:cNvPr id="259" name="AutoShape 112"/>
            <p:cNvCxnSpPr>
              <a:cxnSpLocks noChangeShapeType="1"/>
            </p:cNvCxnSpPr>
            <p:nvPr/>
          </p:nvCxnSpPr>
          <p:spPr bwMode="auto">
            <a:xfrm>
              <a:off x="2610" y="13679"/>
              <a:ext cx="1500" cy="1"/>
            </a:xfrm>
            <a:prstGeom prst="straightConnector1">
              <a:avLst/>
            </a:prstGeom>
            <a:noFill/>
            <a:ln w="38100">
              <a:solidFill>
                <a:srgbClr val="FF0000"/>
              </a:solidFill>
              <a:round/>
              <a:headEnd/>
              <a:tailEnd/>
            </a:ln>
          </p:spPr>
        </p:cxnSp>
        <p:cxnSp>
          <p:nvCxnSpPr>
            <p:cNvPr id="260" name="AutoShape 113"/>
            <p:cNvCxnSpPr>
              <a:cxnSpLocks noChangeShapeType="1"/>
            </p:cNvCxnSpPr>
            <p:nvPr/>
          </p:nvCxnSpPr>
          <p:spPr bwMode="auto">
            <a:xfrm flipV="1">
              <a:off x="4110" y="13244"/>
              <a:ext cx="675" cy="435"/>
            </a:xfrm>
            <a:prstGeom prst="straightConnector1">
              <a:avLst/>
            </a:prstGeom>
            <a:noFill/>
            <a:ln w="38100">
              <a:solidFill>
                <a:srgbClr val="FF0000"/>
              </a:solidFill>
              <a:round/>
              <a:headEnd/>
              <a:tailEnd/>
            </a:ln>
          </p:spPr>
        </p:cxnSp>
        <p:cxnSp>
          <p:nvCxnSpPr>
            <p:cNvPr id="261" name="AutoShape 114"/>
            <p:cNvCxnSpPr>
              <a:cxnSpLocks noChangeShapeType="1"/>
            </p:cNvCxnSpPr>
            <p:nvPr/>
          </p:nvCxnSpPr>
          <p:spPr bwMode="auto">
            <a:xfrm flipV="1">
              <a:off x="4785" y="13244"/>
              <a:ext cx="1500" cy="1"/>
            </a:xfrm>
            <a:prstGeom prst="straightConnector1">
              <a:avLst/>
            </a:prstGeom>
            <a:noFill/>
            <a:ln w="38100">
              <a:solidFill>
                <a:srgbClr val="FF0000"/>
              </a:solidFill>
              <a:round/>
              <a:headEnd/>
              <a:tailEnd/>
            </a:ln>
          </p:spPr>
        </p:cxnSp>
        <p:cxnSp>
          <p:nvCxnSpPr>
            <p:cNvPr id="262" name="AutoShape 115"/>
            <p:cNvCxnSpPr>
              <a:cxnSpLocks noChangeShapeType="1"/>
            </p:cNvCxnSpPr>
            <p:nvPr/>
          </p:nvCxnSpPr>
          <p:spPr bwMode="auto">
            <a:xfrm>
              <a:off x="6285" y="13245"/>
              <a:ext cx="675" cy="435"/>
            </a:xfrm>
            <a:prstGeom prst="straightConnector1">
              <a:avLst/>
            </a:prstGeom>
            <a:noFill/>
            <a:ln w="38100">
              <a:solidFill>
                <a:srgbClr val="FF0000"/>
              </a:solidFill>
              <a:round/>
              <a:headEnd/>
              <a:tailEnd/>
            </a:ln>
          </p:spPr>
        </p:cxnSp>
        <p:cxnSp>
          <p:nvCxnSpPr>
            <p:cNvPr id="263" name="AutoShape 116"/>
            <p:cNvCxnSpPr>
              <a:cxnSpLocks noChangeShapeType="1"/>
            </p:cNvCxnSpPr>
            <p:nvPr/>
          </p:nvCxnSpPr>
          <p:spPr bwMode="auto">
            <a:xfrm>
              <a:off x="6960" y="13679"/>
              <a:ext cx="870" cy="1"/>
            </a:xfrm>
            <a:prstGeom prst="straightConnector1">
              <a:avLst/>
            </a:prstGeom>
            <a:noFill/>
            <a:ln w="38100">
              <a:solidFill>
                <a:srgbClr val="FF0000"/>
              </a:solidFill>
              <a:prstDash val="dash"/>
              <a:round/>
              <a:headEnd/>
              <a:tailEnd/>
            </a:ln>
          </p:spPr>
        </p:cxnSp>
        <p:cxnSp>
          <p:nvCxnSpPr>
            <p:cNvPr id="264" name="AutoShape 117"/>
            <p:cNvCxnSpPr>
              <a:cxnSpLocks noChangeShapeType="1"/>
            </p:cNvCxnSpPr>
            <p:nvPr/>
          </p:nvCxnSpPr>
          <p:spPr bwMode="auto">
            <a:xfrm>
              <a:off x="1935" y="13245"/>
              <a:ext cx="675" cy="435"/>
            </a:xfrm>
            <a:prstGeom prst="straightConnector1">
              <a:avLst/>
            </a:prstGeom>
            <a:noFill/>
            <a:ln w="38100">
              <a:solidFill>
                <a:srgbClr val="FF0000"/>
              </a:solidFill>
              <a:prstDash val="dash"/>
              <a:round/>
              <a:headEnd/>
              <a:tailEnd/>
            </a:ln>
          </p:spPr>
        </p:cxnSp>
        <p:cxnSp>
          <p:nvCxnSpPr>
            <p:cNvPr id="265" name="AutoShape 118"/>
            <p:cNvCxnSpPr>
              <a:cxnSpLocks noChangeShapeType="1"/>
            </p:cNvCxnSpPr>
            <p:nvPr/>
          </p:nvCxnSpPr>
          <p:spPr bwMode="auto">
            <a:xfrm>
              <a:off x="2610" y="13676"/>
              <a:ext cx="0" cy="618"/>
            </a:xfrm>
            <a:prstGeom prst="straightConnector1">
              <a:avLst/>
            </a:prstGeom>
            <a:noFill/>
            <a:ln w="12700">
              <a:solidFill>
                <a:srgbClr val="000000"/>
              </a:solidFill>
              <a:round/>
              <a:headEnd/>
              <a:tailEnd/>
            </a:ln>
          </p:spPr>
        </p:cxnSp>
        <p:cxnSp>
          <p:nvCxnSpPr>
            <p:cNvPr id="266" name="AutoShape 119"/>
            <p:cNvCxnSpPr>
              <a:cxnSpLocks noChangeShapeType="1"/>
            </p:cNvCxnSpPr>
            <p:nvPr/>
          </p:nvCxnSpPr>
          <p:spPr bwMode="auto">
            <a:xfrm>
              <a:off x="6960" y="13664"/>
              <a:ext cx="0" cy="630"/>
            </a:xfrm>
            <a:prstGeom prst="straightConnector1">
              <a:avLst/>
            </a:prstGeom>
            <a:noFill/>
            <a:ln w="12700">
              <a:solidFill>
                <a:srgbClr val="000000"/>
              </a:solidFill>
              <a:round/>
              <a:headEnd/>
              <a:tailEnd/>
            </a:ln>
          </p:spPr>
        </p:cxnSp>
        <p:cxnSp>
          <p:nvCxnSpPr>
            <p:cNvPr id="267" name="AutoShape 120"/>
            <p:cNvCxnSpPr>
              <a:cxnSpLocks noChangeShapeType="1"/>
            </p:cNvCxnSpPr>
            <p:nvPr/>
          </p:nvCxnSpPr>
          <p:spPr bwMode="auto">
            <a:xfrm>
              <a:off x="4110" y="13664"/>
              <a:ext cx="0" cy="630"/>
            </a:xfrm>
            <a:prstGeom prst="straightConnector1">
              <a:avLst/>
            </a:prstGeom>
            <a:noFill/>
            <a:ln w="12700">
              <a:solidFill>
                <a:srgbClr val="000000"/>
              </a:solidFill>
              <a:round/>
              <a:headEnd/>
              <a:tailEnd/>
            </a:ln>
          </p:spPr>
        </p:cxnSp>
        <p:cxnSp>
          <p:nvCxnSpPr>
            <p:cNvPr id="268" name="AutoShape 121"/>
            <p:cNvCxnSpPr>
              <a:cxnSpLocks noChangeShapeType="1"/>
            </p:cNvCxnSpPr>
            <p:nvPr/>
          </p:nvCxnSpPr>
          <p:spPr bwMode="auto">
            <a:xfrm>
              <a:off x="6270" y="13245"/>
              <a:ext cx="0" cy="1049"/>
            </a:xfrm>
            <a:prstGeom prst="straightConnector1">
              <a:avLst/>
            </a:prstGeom>
            <a:noFill/>
            <a:ln w="12700">
              <a:solidFill>
                <a:srgbClr val="000000"/>
              </a:solidFill>
              <a:round/>
              <a:headEnd/>
              <a:tailEnd/>
            </a:ln>
          </p:spPr>
        </p:cxnSp>
        <p:cxnSp>
          <p:nvCxnSpPr>
            <p:cNvPr id="269" name="AutoShape 122"/>
            <p:cNvCxnSpPr>
              <a:cxnSpLocks noChangeShapeType="1"/>
            </p:cNvCxnSpPr>
            <p:nvPr/>
          </p:nvCxnSpPr>
          <p:spPr bwMode="auto">
            <a:xfrm>
              <a:off x="4800" y="13245"/>
              <a:ext cx="0" cy="1049"/>
            </a:xfrm>
            <a:prstGeom prst="straightConnector1">
              <a:avLst/>
            </a:prstGeom>
            <a:noFill/>
            <a:ln w="12700">
              <a:solidFill>
                <a:srgbClr val="000000"/>
              </a:solidFill>
              <a:round/>
              <a:headEnd/>
              <a:tailEnd/>
            </a:ln>
          </p:spPr>
        </p:cxnSp>
        <p:cxnSp>
          <p:nvCxnSpPr>
            <p:cNvPr id="270" name="AutoShape 123"/>
            <p:cNvCxnSpPr>
              <a:cxnSpLocks noChangeShapeType="1"/>
            </p:cNvCxnSpPr>
            <p:nvPr/>
          </p:nvCxnSpPr>
          <p:spPr bwMode="auto">
            <a:xfrm>
              <a:off x="6465" y="12945"/>
              <a:ext cx="675" cy="435"/>
            </a:xfrm>
            <a:prstGeom prst="straightConnector1">
              <a:avLst/>
            </a:prstGeom>
            <a:noFill/>
            <a:ln w="12700">
              <a:solidFill>
                <a:srgbClr val="000000"/>
              </a:solidFill>
              <a:round/>
              <a:headEnd/>
              <a:tailEnd/>
            </a:ln>
          </p:spPr>
        </p:cxnSp>
        <p:cxnSp>
          <p:nvCxnSpPr>
            <p:cNvPr id="271" name="AutoShape 124"/>
            <p:cNvCxnSpPr>
              <a:cxnSpLocks noChangeShapeType="1"/>
            </p:cNvCxnSpPr>
            <p:nvPr/>
          </p:nvCxnSpPr>
          <p:spPr bwMode="auto">
            <a:xfrm rot="-5400000">
              <a:off x="6206" y="12893"/>
              <a:ext cx="432" cy="274"/>
            </a:xfrm>
            <a:prstGeom prst="straightConnector1">
              <a:avLst/>
            </a:prstGeom>
            <a:noFill/>
            <a:ln w="12700">
              <a:solidFill>
                <a:srgbClr val="000000"/>
              </a:solidFill>
              <a:round/>
              <a:headEnd/>
              <a:tailEnd/>
            </a:ln>
          </p:spPr>
        </p:cxnSp>
        <p:sp>
          <p:nvSpPr>
            <p:cNvPr id="272" name="Oval 125"/>
            <p:cNvSpPr>
              <a:spLocks noChangeArrowheads="1"/>
            </p:cNvSpPr>
            <p:nvPr/>
          </p:nvSpPr>
          <p:spPr bwMode="auto">
            <a:xfrm>
              <a:off x="6420" y="12900"/>
              <a:ext cx="115" cy="115"/>
            </a:xfrm>
            <a:prstGeom prst="ellipse">
              <a:avLst/>
            </a:prstGeom>
            <a:solidFill>
              <a:srgbClr val="007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ar-EG" sz="2000"/>
            </a:p>
          </p:txBody>
        </p:sp>
        <p:cxnSp>
          <p:nvCxnSpPr>
            <p:cNvPr id="273" name="AutoShape 127"/>
            <p:cNvCxnSpPr>
              <a:cxnSpLocks noChangeShapeType="1"/>
            </p:cNvCxnSpPr>
            <p:nvPr/>
          </p:nvCxnSpPr>
          <p:spPr bwMode="auto">
            <a:xfrm>
              <a:off x="2385" y="14084"/>
              <a:ext cx="4810" cy="0"/>
            </a:xfrm>
            <a:prstGeom prst="straightConnector1">
              <a:avLst/>
            </a:prstGeom>
            <a:noFill/>
            <a:ln w="12700">
              <a:solidFill>
                <a:srgbClr val="000000"/>
              </a:solidFill>
              <a:round/>
              <a:headEnd/>
              <a:tailEnd/>
            </a:ln>
          </p:spPr>
        </p:cxnSp>
        <p:sp>
          <p:nvSpPr>
            <p:cNvPr id="274" name="Oval 128"/>
            <p:cNvSpPr>
              <a:spLocks noChangeArrowheads="1"/>
            </p:cNvSpPr>
            <p:nvPr/>
          </p:nvSpPr>
          <p:spPr bwMode="auto">
            <a:xfrm>
              <a:off x="6915" y="14025"/>
              <a:ext cx="115" cy="115"/>
            </a:xfrm>
            <a:prstGeom prst="ellipse">
              <a:avLst/>
            </a:prstGeom>
            <a:solidFill>
              <a:srgbClr val="007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ar-EG" sz="2000"/>
            </a:p>
          </p:txBody>
        </p:sp>
        <p:sp>
          <p:nvSpPr>
            <p:cNvPr id="275" name="Oval 129"/>
            <p:cNvSpPr>
              <a:spLocks noChangeArrowheads="1"/>
            </p:cNvSpPr>
            <p:nvPr/>
          </p:nvSpPr>
          <p:spPr bwMode="auto">
            <a:xfrm>
              <a:off x="6210" y="14025"/>
              <a:ext cx="115" cy="115"/>
            </a:xfrm>
            <a:prstGeom prst="ellipse">
              <a:avLst/>
            </a:prstGeom>
            <a:solidFill>
              <a:srgbClr val="007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ar-EG" sz="2000"/>
            </a:p>
          </p:txBody>
        </p:sp>
        <p:sp>
          <p:nvSpPr>
            <p:cNvPr id="276" name="Oval 130"/>
            <p:cNvSpPr>
              <a:spLocks noChangeArrowheads="1"/>
            </p:cNvSpPr>
            <p:nvPr/>
          </p:nvSpPr>
          <p:spPr bwMode="auto">
            <a:xfrm>
              <a:off x="4745" y="14025"/>
              <a:ext cx="115" cy="115"/>
            </a:xfrm>
            <a:prstGeom prst="ellipse">
              <a:avLst/>
            </a:prstGeom>
            <a:solidFill>
              <a:srgbClr val="007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ar-EG" sz="2000"/>
            </a:p>
          </p:txBody>
        </p:sp>
        <p:sp>
          <p:nvSpPr>
            <p:cNvPr id="277" name="Oval 131"/>
            <p:cNvSpPr>
              <a:spLocks noChangeArrowheads="1"/>
            </p:cNvSpPr>
            <p:nvPr/>
          </p:nvSpPr>
          <p:spPr bwMode="auto">
            <a:xfrm>
              <a:off x="4065" y="14025"/>
              <a:ext cx="115" cy="115"/>
            </a:xfrm>
            <a:prstGeom prst="ellipse">
              <a:avLst/>
            </a:prstGeom>
            <a:solidFill>
              <a:srgbClr val="007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ar-EG" sz="2000"/>
            </a:p>
          </p:txBody>
        </p:sp>
        <p:sp>
          <p:nvSpPr>
            <p:cNvPr id="278" name="Oval 132"/>
            <p:cNvSpPr>
              <a:spLocks noChangeArrowheads="1"/>
            </p:cNvSpPr>
            <p:nvPr/>
          </p:nvSpPr>
          <p:spPr bwMode="auto">
            <a:xfrm>
              <a:off x="2565" y="14025"/>
              <a:ext cx="115" cy="115"/>
            </a:xfrm>
            <a:prstGeom prst="ellipse">
              <a:avLst/>
            </a:prstGeom>
            <a:solidFill>
              <a:srgbClr val="007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ar-EG" sz="2000"/>
            </a:p>
          </p:txBody>
        </p:sp>
        <p:cxnSp>
          <p:nvCxnSpPr>
            <p:cNvPr id="279" name="AutoShape 133"/>
            <p:cNvCxnSpPr>
              <a:cxnSpLocks noChangeShapeType="1"/>
            </p:cNvCxnSpPr>
            <p:nvPr/>
          </p:nvCxnSpPr>
          <p:spPr bwMode="auto">
            <a:xfrm flipH="1">
              <a:off x="3315" y="13229"/>
              <a:ext cx="1485" cy="0"/>
            </a:xfrm>
            <a:prstGeom prst="straightConnector1">
              <a:avLst/>
            </a:prstGeom>
            <a:noFill/>
            <a:ln w="12700">
              <a:solidFill>
                <a:srgbClr val="000000"/>
              </a:solidFill>
              <a:round/>
              <a:headEnd/>
              <a:tailEnd/>
            </a:ln>
          </p:spPr>
        </p:cxnSp>
        <p:cxnSp>
          <p:nvCxnSpPr>
            <p:cNvPr id="280" name="AutoShape 134"/>
            <p:cNvCxnSpPr>
              <a:cxnSpLocks noChangeShapeType="1"/>
            </p:cNvCxnSpPr>
            <p:nvPr/>
          </p:nvCxnSpPr>
          <p:spPr bwMode="auto">
            <a:xfrm>
              <a:off x="3465" y="13139"/>
              <a:ext cx="0" cy="630"/>
            </a:xfrm>
            <a:prstGeom prst="straightConnector1">
              <a:avLst/>
            </a:prstGeom>
            <a:noFill/>
            <a:ln w="12700">
              <a:solidFill>
                <a:srgbClr val="000000"/>
              </a:solidFill>
              <a:round/>
              <a:headEnd/>
              <a:tailEnd/>
            </a:ln>
          </p:spPr>
        </p:cxnSp>
        <p:sp>
          <p:nvSpPr>
            <p:cNvPr id="281" name="Oval 135"/>
            <p:cNvSpPr>
              <a:spLocks noChangeArrowheads="1"/>
            </p:cNvSpPr>
            <p:nvPr/>
          </p:nvSpPr>
          <p:spPr bwMode="auto">
            <a:xfrm>
              <a:off x="3410" y="13190"/>
              <a:ext cx="115" cy="115"/>
            </a:xfrm>
            <a:prstGeom prst="ellipse">
              <a:avLst/>
            </a:prstGeom>
            <a:solidFill>
              <a:srgbClr val="007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ar-EG" sz="2000"/>
            </a:p>
          </p:txBody>
        </p:sp>
        <p:sp>
          <p:nvSpPr>
            <p:cNvPr id="282" name="Oval 136"/>
            <p:cNvSpPr>
              <a:spLocks noChangeArrowheads="1"/>
            </p:cNvSpPr>
            <p:nvPr/>
          </p:nvSpPr>
          <p:spPr bwMode="auto">
            <a:xfrm>
              <a:off x="3410" y="13620"/>
              <a:ext cx="115" cy="115"/>
            </a:xfrm>
            <a:prstGeom prst="ellipse">
              <a:avLst/>
            </a:prstGeom>
            <a:solidFill>
              <a:srgbClr val="007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ar-EG" sz="2000"/>
            </a:p>
          </p:txBody>
        </p:sp>
        <p:cxnSp>
          <p:nvCxnSpPr>
            <p:cNvPr id="283" name="AutoShape 137"/>
            <p:cNvCxnSpPr>
              <a:cxnSpLocks noChangeShapeType="1"/>
            </p:cNvCxnSpPr>
            <p:nvPr/>
          </p:nvCxnSpPr>
          <p:spPr bwMode="auto">
            <a:xfrm flipH="1">
              <a:off x="4110" y="13679"/>
              <a:ext cx="634" cy="0"/>
            </a:xfrm>
            <a:prstGeom prst="straightConnector1">
              <a:avLst/>
            </a:prstGeom>
            <a:noFill/>
            <a:ln w="12700">
              <a:solidFill>
                <a:srgbClr val="000000"/>
              </a:solidFill>
              <a:round/>
              <a:headEnd/>
              <a:tailEnd/>
            </a:ln>
          </p:spPr>
        </p:cxnSp>
        <p:sp>
          <p:nvSpPr>
            <p:cNvPr id="284" name="Arc 138"/>
            <p:cNvSpPr>
              <a:spLocks/>
            </p:cNvSpPr>
            <p:nvPr/>
          </p:nvSpPr>
          <p:spPr bwMode="auto">
            <a:xfrm>
              <a:off x="4432" y="13465"/>
              <a:ext cx="214" cy="255"/>
            </a:xfrm>
            <a:custGeom>
              <a:avLst/>
              <a:gdLst>
                <a:gd name="G0" fmla="+- 0 0 0"/>
                <a:gd name="G1" fmla="+- 21600 0 0"/>
                <a:gd name="G2" fmla="+- 21600 0 0"/>
                <a:gd name="T0" fmla="*/ 0 w 21517"/>
                <a:gd name="T1" fmla="*/ 0 h 21600"/>
                <a:gd name="T2" fmla="*/ 21517 w 21517"/>
                <a:gd name="T3" fmla="*/ 19710 h 21600"/>
                <a:gd name="T4" fmla="*/ 0 w 21517"/>
                <a:gd name="T5" fmla="*/ 21600 h 21600"/>
              </a:gdLst>
              <a:ahLst/>
              <a:cxnLst>
                <a:cxn ang="0">
                  <a:pos x="T0" y="T1"/>
                </a:cxn>
                <a:cxn ang="0">
                  <a:pos x="T2" y="T3"/>
                </a:cxn>
                <a:cxn ang="0">
                  <a:pos x="T4" y="T5"/>
                </a:cxn>
              </a:cxnLst>
              <a:rect l="0" t="0" r="r" b="b"/>
              <a:pathLst>
                <a:path w="21517" h="21600" fill="none" extrusionOk="0">
                  <a:moveTo>
                    <a:pt x="-1" y="0"/>
                  </a:moveTo>
                  <a:cubicBezTo>
                    <a:pt x="11196" y="0"/>
                    <a:pt x="20537" y="8556"/>
                    <a:pt x="21517" y="19709"/>
                  </a:cubicBezTo>
                </a:path>
                <a:path w="21517" h="21600" stroke="0" extrusionOk="0">
                  <a:moveTo>
                    <a:pt x="-1" y="0"/>
                  </a:moveTo>
                  <a:cubicBezTo>
                    <a:pt x="11196" y="0"/>
                    <a:pt x="20537" y="8556"/>
                    <a:pt x="21517" y="19709"/>
                  </a:cubicBezTo>
                  <a:lnTo>
                    <a:pt x="0" y="21600"/>
                  </a:lnTo>
                  <a:close/>
                </a:path>
              </a:pathLst>
            </a:cu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EG" sz="2000"/>
            </a:p>
          </p:txBody>
        </p:sp>
        <p:sp>
          <p:nvSpPr>
            <p:cNvPr id="285" name="Text Box 139"/>
            <p:cNvSpPr txBox="1">
              <a:spLocks noChangeArrowheads="1"/>
            </p:cNvSpPr>
            <p:nvPr/>
          </p:nvSpPr>
          <p:spPr bwMode="auto">
            <a:xfrm>
              <a:off x="3182" y="13739"/>
              <a:ext cx="409" cy="423"/>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marR="0" lvl="0" indent="0" algn="ctr" fontAlgn="base">
                <a:lnSpc>
                  <a:spcPct val="100000"/>
                </a:lnSpc>
                <a:spcBef>
                  <a:spcPct val="0"/>
                </a:spcBef>
                <a:spcAft>
                  <a:spcPts val="1000"/>
                </a:spcAft>
                <a:buClrTx/>
                <a:buSzTx/>
                <a:buFontTx/>
                <a:buNone/>
                <a:tabLst/>
              </a:pPr>
              <a:r>
                <a:rPr lang="en-US" sz="1300" b="1" dirty="0" smtClean="0">
                  <a:solidFill>
                    <a:srgbClr val="002060"/>
                  </a:solidFill>
                  <a:latin typeface="Comic Sans MS" pitchFamily="66" charset="0"/>
                  <a:cs typeface="Times New Roman" pitchFamily="18" charset="0"/>
                </a:rPr>
                <a:t>b</a:t>
              </a:r>
              <a:endParaRPr lang="ar-EG" sz="1300" b="1" dirty="0" smtClean="0">
                <a:solidFill>
                  <a:srgbClr val="002060"/>
                </a:solidFill>
                <a:latin typeface="Comic Sans MS" pitchFamily="66" charset="0"/>
                <a:cs typeface="Times New Roman" pitchFamily="18" charset="0"/>
              </a:endParaRPr>
            </a:p>
          </p:txBody>
        </p:sp>
        <p:sp>
          <p:nvSpPr>
            <p:cNvPr id="286" name="Text Box 140"/>
            <p:cNvSpPr txBox="1">
              <a:spLocks noChangeArrowheads="1"/>
            </p:cNvSpPr>
            <p:nvPr/>
          </p:nvSpPr>
          <p:spPr bwMode="auto">
            <a:xfrm>
              <a:off x="4202" y="13739"/>
              <a:ext cx="409" cy="423"/>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algn="ctr" fontAlgn="base">
                <a:spcBef>
                  <a:spcPct val="0"/>
                </a:spcBef>
                <a:spcAft>
                  <a:spcPts val="1000"/>
                </a:spcAft>
              </a:pPr>
              <a:r>
                <a:rPr lang="en-US" sz="1300" b="1" dirty="0" smtClean="0">
                  <a:solidFill>
                    <a:srgbClr val="002060"/>
                  </a:solidFill>
                  <a:latin typeface="Comic Sans MS" pitchFamily="66" charset="0"/>
                  <a:cs typeface="Times New Roman" pitchFamily="18" charset="0"/>
                </a:rPr>
                <a:t>d</a:t>
              </a:r>
              <a:endParaRPr lang="ar-EG" sz="1300" b="1" dirty="0" smtClean="0">
                <a:solidFill>
                  <a:srgbClr val="002060"/>
                </a:solidFill>
                <a:latin typeface="Comic Sans MS" pitchFamily="66" charset="0"/>
                <a:cs typeface="Times New Roman" pitchFamily="18" charset="0"/>
              </a:endParaRPr>
            </a:p>
          </p:txBody>
        </p:sp>
        <p:sp>
          <p:nvSpPr>
            <p:cNvPr id="287" name="Text Box 141"/>
            <p:cNvSpPr txBox="1">
              <a:spLocks noChangeArrowheads="1"/>
            </p:cNvSpPr>
            <p:nvPr/>
          </p:nvSpPr>
          <p:spPr bwMode="auto">
            <a:xfrm>
              <a:off x="5327" y="13739"/>
              <a:ext cx="409" cy="423"/>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marR="0" lvl="0" indent="0" algn="ctr" fontAlgn="base">
                <a:lnSpc>
                  <a:spcPct val="100000"/>
                </a:lnSpc>
                <a:spcBef>
                  <a:spcPct val="0"/>
                </a:spcBef>
                <a:spcAft>
                  <a:spcPts val="1000"/>
                </a:spcAft>
                <a:buClrTx/>
                <a:buSzTx/>
                <a:buFontTx/>
                <a:buNone/>
                <a:tabLst/>
              </a:pPr>
              <a:r>
                <a:rPr lang="en-US" sz="1300" b="1" dirty="0" smtClean="0">
                  <a:solidFill>
                    <a:srgbClr val="002060"/>
                  </a:solidFill>
                  <a:latin typeface="Comic Sans MS" pitchFamily="66" charset="0"/>
                  <a:cs typeface="Times New Roman" pitchFamily="18" charset="0"/>
                </a:rPr>
                <a:t>b</a:t>
              </a:r>
              <a:endParaRPr lang="ar-EG" sz="1300" b="1" dirty="0" smtClean="0">
                <a:solidFill>
                  <a:srgbClr val="002060"/>
                </a:solidFill>
                <a:latin typeface="Comic Sans MS" pitchFamily="66" charset="0"/>
                <a:cs typeface="Times New Roman" pitchFamily="18" charset="0"/>
              </a:endParaRPr>
            </a:p>
          </p:txBody>
        </p:sp>
        <p:sp>
          <p:nvSpPr>
            <p:cNvPr id="288" name="Text Box 142"/>
            <p:cNvSpPr txBox="1">
              <a:spLocks noChangeArrowheads="1"/>
            </p:cNvSpPr>
            <p:nvPr/>
          </p:nvSpPr>
          <p:spPr bwMode="auto">
            <a:xfrm>
              <a:off x="6347" y="13739"/>
              <a:ext cx="409" cy="423"/>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algn="ctr" fontAlgn="base">
                <a:spcBef>
                  <a:spcPct val="0"/>
                </a:spcBef>
                <a:spcAft>
                  <a:spcPts val="1000"/>
                </a:spcAft>
              </a:pPr>
              <a:r>
                <a:rPr lang="en-US" sz="1300" b="1" dirty="0" smtClean="0">
                  <a:solidFill>
                    <a:srgbClr val="002060"/>
                  </a:solidFill>
                  <a:latin typeface="Comic Sans MS" pitchFamily="66" charset="0"/>
                  <a:cs typeface="Times New Roman" pitchFamily="18" charset="0"/>
                </a:rPr>
                <a:t>d</a:t>
              </a:r>
              <a:endParaRPr lang="ar-EG" sz="1300" b="1" dirty="0" smtClean="0">
                <a:solidFill>
                  <a:srgbClr val="002060"/>
                </a:solidFill>
                <a:latin typeface="Comic Sans MS" pitchFamily="66" charset="0"/>
                <a:cs typeface="Times New Roman" pitchFamily="18" charset="0"/>
              </a:endParaRPr>
            </a:p>
          </p:txBody>
        </p:sp>
        <p:sp>
          <p:nvSpPr>
            <p:cNvPr id="289" name="Text Box 143"/>
            <p:cNvSpPr txBox="1">
              <a:spLocks noChangeArrowheads="1"/>
            </p:cNvSpPr>
            <p:nvPr/>
          </p:nvSpPr>
          <p:spPr bwMode="auto">
            <a:xfrm>
              <a:off x="6700" y="12815"/>
              <a:ext cx="395" cy="420"/>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algn="ctr" fontAlgn="base">
                <a:spcBef>
                  <a:spcPct val="0"/>
                </a:spcBef>
                <a:spcAft>
                  <a:spcPts val="1000"/>
                </a:spcAft>
              </a:pPr>
              <a:r>
                <a:rPr lang="en-US" sz="1300" b="1" dirty="0" smtClean="0">
                  <a:solidFill>
                    <a:srgbClr val="002060"/>
                  </a:solidFill>
                  <a:latin typeface="Comic Sans MS" pitchFamily="66" charset="0"/>
                  <a:cs typeface="Times New Roman" pitchFamily="18" charset="0"/>
                </a:rPr>
                <a:t>c</a:t>
              </a:r>
              <a:endParaRPr lang="ar-EG" sz="1300" b="1" dirty="0" smtClean="0">
                <a:solidFill>
                  <a:srgbClr val="002060"/>
                </a:solidFill>
                <a:latin typeface="Comic Sans MS" pitchFamily="66" charset="0"/>
                <a:cs typeface="Times New Roman" pitchFamily="18" charset="0"/>
              </a:endParaRPr>
            </a:p>
          </p:txBody>
        </p:sp>
        <p:sp>
          <p:nvSpPr>
            <p:cNvPr id="290" name="Text Box 144"/>
            <p:cNvSpPr txBox="1">
              <a:spLocks noChangeArrowheads="1"/>
            </p:cNvSpPr>
            <p:nvPr/>
          </p:nvSpPr>
          <p:spPr bwMode="auto">
            <a:xfrm>
              <a:off x="2941" y="13183"/>
              <a:ext cx="462" cy="484"/>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ts val="1000"/>
                </a:spcAft>
                <a:buClrTx/>
                <a:buSzTx/>
                <a:buFontTx/>
                <a:buNone/>
                <a:tabLst/>
              </a:pPr>
              <a:r>
                <a:rPr lang="en-US" sz="1300" b="1" dirty="0" smtClean="0">
                  <a:solidFill>
                    <a:srgbClr val="002060"/>
                  </a:solidFill>
                  <a:latin typeface="Comic Sans MS" pitchFamily="66" charset="0"/>
                  <a:cs typeface="Times New Roman" pitchFamily="18" charset="0"/>
                </a:rPr>
                <a:t>h</a:t>
              </a:r>
              <a:r>
                <a:rPr lang="en-US" sz="1300" b="1" baseline="-25000" dirty="0" smtClean="0">
                  <a:solidFill>
                    <a:srgbClr val="002060"/>
                  </a:solidFill>
                  <a:latin typeface="Comic Sans MS" pitchFamily="66" charset="0"/>
                  <a:cs typeface="Times New Roman" pitchFamily="18" charset="0"/>
                </a:rPr>
                <a:t>r</a:t>
              </a:r>
              <a:endParaRPr lang="ar-EG" sz="1300" b="1" baseline="-25000" dirty="0" smtClean="0">
                <a:solidFill>
                  <a:srgbClr val="002060"/>
                </a:solidFill>
                <a:latin typeface="Comic Sans MS" pitchFamily="66" charset="0"/>
                <a:cs typeface="Times New Roman" pitchFamily="18" charset="0"/>
              </a:endParaRPr>
            </a:p>
          </p:txBody>
        </p:sp>
        <p:sp>
          <p:nvSpPr>
            <p:cNvPr id="291" name="Text Box 145"/>
            <p:cNvSpPr txBox="1">
              <a:spLocks noChangeArrowheads="1"/>
            </p:cNvSpPr>
            <p:nvPr/>
          </p:nvSpPr>
          <p:spPr bwMode="auto">
            <a:xfrm>
              <a:off x="4467" y="13247"/>
              <a:ext cx="425" cy="420"/>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lang="en-US" sz="1300" b="1" dirty="0" smtClean="0">
                  <a:solidFill>
                    <a:srgbClr val="002060"/>
                  </a:solidFill>
                  <a:latin typeface="Comic Sans MS" pitchFamily="66" charset="0"/>
                  <a:cs typeface="Times New Roman" pitchFamily="18" charset="0"/>
                </a:rPr>
                <a:t>α</a:t>
              </a:r>
              <a:endParaRPr lang="ar-EG" sz="1300" b="1" dirty="0" smtClean="0">
                <a:solidFill>
                  <a:srgbClr val="002060"/>
                </a:solidFill>
                <a:latin typeface="Comic Sans MS" pitchFamily="66" charset="0"/>
                <a:cs typeface="Times New Roman" pitchFamily="18" charset="0"/>
              </a:endParaRPr>
            </a:p>
          </p:txBody>
        </p:sp>
        <p:cxnSp>
          <p:nvCxnSpPr>
            <p:cNvPr id="292" name="AutoShape 146"/>
            <p:cNvCxnSpPr>
              <a:cxnSpLocks noChangeShapeType="1"/>
            </p:cNvCxnSpPr>
            <p:nvPr/>
          </p:nvCxnSpPr>
          <p:spPr bwMode="auto">
            <a:xfrm>
              <a:off x="5520" y="13019"/>
              <a:ext cx="0" cy="216"/>
            </a:xfrm>
            <a:prstGeom prst="straightConnector1">
              <a:avLst/>
            </a:prstGeom>
            <a:noFill/>
            <a:ln w="12700">
              <a:solidFill>
                <a:srgbClr val="000000"/>
              </a:solidFill>
              <a:round/>
              <a:headEnd/>
              <a:tailEnd type="triangle" w="med" len="med"/>
            </a:ln>
          </p:spPr>
        </p:cxnSp>
        <p:cxnSp>
          <p:nvCxnSpPr>
            <p:cNvPr id="293" name="AutoShape 147"/>
            <p:cNvCxnSpPr>
              <a:cxnSpLocks noChangeShapeType="1"/>
            </p:cNvCxnSpPr>
            <p:nvPr/>
          </p:nvCxnSpPr>
          <p:spPr bwMode="auto">
            <a:xfrm flipV="1">
              <a:off x="5520" y="13244"/>
              <a:ext cx="0" cy="216"/>
            </a:xfrm>
            <a:prstGeom prst="straightConnector1">
              <a:avLst/>
            </a:prstGeom>
            <a:noFill/>
            <a:ln w="12700">
              <a:solidFill>
                <a:srgbClr val="000000"/>
              </a:solidFill>
              <a:round/>
              <a:headEnd/>
              <a:tailEnd type="triangle" w="med" len="med"/>
            </a:ln>
          </p:spPr>
        </p:cxnSp>
        <p:sp>
          <p:nvSpPr>
            <p:cNvPr id="294" name="Text Box 148"/>
            <p:cNvSpPr txBox="1">
              <a:spLocks noChangeArrowheads="1"/>
            </p:cNvSpPr>
            <p:nvPr/>
          </p:nvSpPr>
          <p:spPr bwMode="auto">
            <a:xfrm>
              <a:off x="5040" y="12755"/>
              <a:ext cx="471" cy="504"/>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ts val="1000"/>
                </a:spcAft>
                <a:buClrTx/>
                <a:buSzTx/>
                <a:buFontTx/>
                <a:buNone/>
                <a:tabLst/>
              </a:pPr>
              <a:r>
                <a:rPr lang="en-US" sz="1300" b="1" dirty="0" err="1" smtClean="0">
                  <a:solidFill>
                    <a:srgbClr val="002060"/>
                  </a:solidFill>
                  <a:latin typeface="Comic Sans MS" pitchFamily="66" charset="0"/>
                  <a:cs typeface="Times New Roman" pitchFamily="18" charset="0"/>
                </a:rPr>
                <a:t>t</a:t>
              </a:r>
              <a:r>
                <a:rPr lang="en-US" sz="1300" b="1" baseline="-25000" dirty="0" err="1" smtClean="0">
                  <a:solidFill>
                    <a:srgbClr val="002060"/>
                  </a:solidFill>
                  <a:latin typeface="Comic Sans MS" pitchFamily="66" charset="0"/>
                  <a:cs typeface="Times New Roman" pitchFamily="18" charset="0"/>
                </a:rPr>
                <a:t>w</a:t>
              </a:r>
              <a:endParaRPr lang="ar-EG" sz="1300" b="1" baseline="-25000" dirty="0" smtClean="0">
                <a:solidFill>
                  <a:srgbClr val="002060"/>
                </a:solidFill>
                <a:latin typeface="Comic Sans MS" pitchFamily="66" charset="0"/>
                <a:cs typeface="Times New Roman" pitchFamily="18" charset="0"/>
              </a:endParaRPr>
            </a:p>
          </p:txBody>
        </p:sp>
        <p:cxnSp>
          <p:nvCxnSpPr>
            <p:cNvPr id="295" name="AutoShape 149"/>
            <p:cNvCxnSpPr>
              <a:cxnSpLocks noChangeShapeType="1"/>
            </p:cNvCxnSpPr>
            <p:nvPr/>
          </p:nvCxnSpPr>
          <p:spPr bwMode="auto">
            <a:xfrm rot="-5400000">
              <a:off x="6881" y="13313"/>
              <a:ext cx="432" cy="274"/>
            </a:xfrm>
            <a:prstGeom prst="straightConnector1">
              <a:avLst/>
            </a:prstGeom>
            <a:noFill/>
            <a:ln w="12700">
              <a:solidFill>
                <a:srgbClr val="000000"/>
              </a:solidFill>
              <a:round/>
              <a:headEnd/>
              <a:tailEnd/>
            </a:ln>
          </p:spPr>
        </p:cxnSp>
      </p:grpSp>
      <p:pic>
        <p:nvPicPr>
          <p:cNvPr id="61591" name="Picture 151"/>
          <p:cNvPicPr>
            <a:picLocks noChangeAspect="1" noChangeArrowheads="1"/>
          </p:cNvPicPr>
          <p:nvPr/>
        </p:nvPicPr>
        <p:blipFill>
          <a:blip r:embed="rId3"/>
          <a:srcRect/>
          <a:stretch>
            <a:fillRect/>
          </a:stretch>
        </p:blipFill>
        <p:spPr bwMode="auto">
          <a:xfrm>
            <a:off x="3124200" y="4128302"/>
            <a:ext cx="2362200" cy="2460625"/>
          </a:xfrm>
          <a:prstGeom prst="rect">
            <a:avLst/>
          </a:prstGeom>
          <a:noFill/>
          <a:ln w="25400">
            <a:solidFill>
              <a:srgbClr val="002060"/>
            </a:solidFill>
          </a:ln>
        </p:spPr>
      </p:pic>
      <p:pic>
        <p:nvPicPr>
          <p:cNvPr id="297" name="Picture 296"/>
          <p:cNvPicPr/>
          <p:nvPr/>
        </p:nvPicPr>
        <p:blipFill>
          <a:blip r:embed="rId4"/>
          <a:srcRect/>
          <a:stretch>
            <a:fillRect/>
          </a:stretch>
        </p:blipFill>
        <p:spPr bwMode="auto">
          <a:xfrm>
            <a:off x="5581163" y="4152900"/>
            <a:ext cx="3486637" cy="2411429"/>
          </a:xfrm>
          <a:prstGeom prst="rect">
            <a:avLst/>
          </a:prstGeom>
          <a:noFill/>
          <a:ln w="25400">
            <a:solidFill>
              <a:srgbClr val="002060"/>
            </a:solidFill>
            <a:miter lim="800000"/>
            <a:headEnd/>
            <a:tailEnd/>
          </a:ln>
        </p:spPr>
      </p:pic>
      <p:pic>
        <p:nvPicPr>
          <p:cNvPr id="63" name="Picture 1" descr="E:\Dubai Conference\corrugated.jpg"/>
          <p:cNvPicPr>
            <a:picLocks noChangeAspect="1" noChangeArrowheads="1"/>
          </p:cNvPicPr>
          <p:nvPr/>
        </p:nvPicPr>
        <p:blipFill>
          <a:blip r:embed="rId5"/>
          <a:srcRect/>
          <a:stretch>
            <a:fillRect/>
          </a:stretch>
        </p:blipFill>
        <p:spPr bwMode="auto">
          <a:xfrm>
            <a:off x="457200" y="4114800"/>
            <a:ext cx="1961471" cy="2462400"/>
          </a:xfrm>
          <a:prstGeom prst="rect">
            <a:avLst/>
          </a:prstGeom>
          <a:noFill/>
          <a:ln w="25400">
            <a:solidFill>
              <a:srgbClr val="00206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58"/>
                                        </p:tgtEl>
                                        <p:attrNameLst>
                                          <p:attrName>style.visibility</p:attrName>
                                        </p:attrNameLst>
                                      </p:cBhvr>
                                      <p:to>
                                        <p:strVal val="visible"/>
                                      </p:to>
                                    </p:set>
                                    <p:anim calcmode="lin" valueType="num">
                                      <p:cBhvr>
                                        <p:cTn id="7" dur="500" fill="hold"/>
                                        <p:tgtEl>
                                          <p:spTgt spid="258"/>
                                        </p:tgtEl>
                                        <p:attrNameLst>
                                          <p:attrName>ppt_w</p:attrName>
                                        </p:attrNameLst>
                                      </p:cBhvr>
                                      <p:tavLst>
                                        <p:tav tm="0">
                                          <p:val>
                                            <p:fltVal val="0"/>
                                          </p:val>
                                        </p:tav>
                                        <p:tav tm="100000">
                                          <p:val>
                                            <p:strVal val="#ppt_w"/>
                                          </p:val>
                                        </p:tav>
                                      </p:tavLst>
                                    </p:anim>
                                    <p:anim calcmode="lin" valueType="num">
                                      <p:cBhvr>
                                        <p:cTn id="8" dur="500" fill="hold"/>
                                        <p:tgtEl>
                                          <p:spTgt spid="25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1"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slide(fromTop)">
                                      <p:cBhvr>
                                        <p:cTn id="13" dur="500"/>
                                        <p:tgtEl>
                                          <p:spTgt spid="15"/>
                                        </p:tgtEl>
                                      </p:cBhvr>
                                    </p:animEffect>
                                  </p:childTnLst>
                                </p:cTn>
                              </p:par>
                            </p:childTnLst>
                          </p:cTn>
                        </p:par>
                        <p:par>
                          <p:cTn id="14" fill="hold">
                            <p:stCondLst>
                              <p:cond delay="500"/>
                            </p:stCondLst>
                            <p:childTnLst>
                              <p:par>
                                <p:cTn id="15" presetID="12" presetClass="entr" presetSubtype="2"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slide(fromRight)">
                                      <p:cBhvr>
                                        <p:cTn id="17" dur="500"/>
                                        <p:tgtEl>
                                          <p:spTgt spid="19"/>
                                        </p:tgtEl>
                                      </p:cBhvr>
                                    </p:animEffect>
                                  </p:childTnLst>
                                </p:cTn>
                              </p:par>
                              <p:par>
                                <p:cTn id="18" presetID="12" presetClass="entr" presetSubtype="8"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lide(fromLeft)">
                                      <p:cBhvr>
                                        <p:cTn id="20" dur="500"/>
                                        <p:tgtEl>
                                          <p:spTgt spid="20"/>
                                        </p:tgtEl>
                                      </p:cBhvr>
                                    </p:animEffect>
                                  </p:childTnLst>
                                </p:cTn>
                              </p:par>
                            </p:childTnLst>
                          </p:cTn>
                        </p:par>
                        <p:par>
                          <p:cTn id="21" fill="hold">
                            <p:stCondLst>
                              <p:cond delay="1000"/>
                            </p:stCondLst>
                            <p:childTnLst>
                              <p:par>
                                <p:cTn id="22" presetID="12" presetClass="entr" presetSubtype="1"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slide(fromTop)">
                                      <p:cBhvr>
                                        <p:cTn id="24" dur="500"/>
                                        <p:tgtEl>
                                          <p:spTgt spid="22"/>
                                        </p:tgtEl>
                                      </p:cBhvr>
                                    </p:animEffect>
                                  </p:childTnLst>
                                </p:cTn>
                              </p:par>
                            </p:childTnLst>
                          </p:cTn>
                        </p:par>
                        <p:par>
                          <p:cTn id="25" fill="hold">
                            <p:stCondLst>
                              <p:cond delay="1500"/>
                            </p:stCondLst>
                            <p:childTnLst>
                              <p:par>
                                <p:cTn id="26" presetID="9" presetClass="entr" presetSubtype="0" fill="hold" grpId="0" nodeType="afterEffect">
                                  <p:stCondLst>
                                    <p:cond delay="0"/>
                                  </p:stCondLst>
                                  <p:iterate type="lt">
                                    <p:tmPct val="100000"/>
                                  </p:iterate>
                                  <p:childTnLst>
                                    <p:set>
                                      <p:cBhvr>
                                        <p:cTn id="27" dur="1" fill="hold">
                                          <p:stCondLst>
                                            <p:cond delay="0"/>
                                          </p:stCondLst>
                                        </p:cTn>
                                        <p:tgtEl>
                                          <p:spTgt spid="14"/>
                                        </p:tgtEl>
                                        <p:attrNameLst>
                                          <p:attrName>style.visibility</p:attrName>
                                        </p:attrNameLst>
                                      </p:cBhvr>
                                      <p:to>
                                        <p:strVal val="visible"/>
                                      </p:to>
                                    </p:set>
                                    <p:animEffect transition="in" filter="dissolv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1"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Top)">
                                      <p:cBhvr>
                                        <p:cTn id="33" dur="500"/>
                                        <p:tgtEl>
                                          <p:spTgt spid="18"/>
                                        </p:tgtEl>
                                      </p:cBhvr>
                                    </p:animEffect>
                                  </p:childTnLst>
                                </p:cTn>
                              </p:par>
                            </p:childTnLst>
                          </p:cTn>
                        </p:par>
                        <p:par>
                          <p:cTn id="34" fill="hold">
                            <p:stCondLst>
                              <p:cond delay="500"/>
                            </p:stCondLst>
                            <p:childTnLst>
                              <p:par>
                                <p:cTn id="35" presetID="9" presetClass="entr" presetSubtype="0" fill="hold" grpId="0" nodeType="afterEffect">
                                  <p:stCondLst>
                                    <p:cond delay="0"/>
                                  </p:stCondLst>
                                  <p:iterate type="lt">
                                    <p:tmPct val="100000"/>
                                  </p:iterate>
                                  <p:childTnLst>
                                    <p:set>
                                      <p:cBhvr>
                                        <p:cTn id="36" dur="1" fill="hold">
                                          <p:stCondLst>
                                            <p:cond delay="0"/>
                                          </p:stCondLst>
                                        </p:cTn>
                                        <p:tgtEl>
                                          <p:spTgt spid="23"/>
                                        </p:tgtEl>
                                        <p:attrNameLst>
                                          <p:attrName>style.visibility</p:attrName>
                                        </p:attrNameLst>
                                      </p:cBhvr>
                                      <p:to>
                                        <p:strVal val="visible"/>
                                      </p:to>
                                    </p:set>
                                    <p:animEffect transition="in" filter="dissolve">
                                      <p:cBhvr>
                                        <p:cTn id="37" dur="500"/>
                                        <p:tgtEl>
                                          <p:spTgt spid="23"/>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1"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slide(fromTop)">
                                      <p:cBhvr>
                                        <p:cTn id="42" dur="500"/>
                                        <p:tgtEl>
                                          <p:spTgt spid="27"/>
                                        </p:tgtEl>
                                      </p:cBhvr>
                                    </p:animEffect>
                                  </p:childTnLst>
                                </p:cTn>
                              </p:par>
                            </p:childTnLst>
                          </p:cTn>
                        </p:par>
                        <p:par>
                          <p:cTn id="43" fill="hold">
                            <p:stCondLst>
                              <p:cond delay="500"/>
                            </p:stCondLst>
                            <p:childTnLst>
                              <p:par>
                                <p:cTn id="44" presetID="12" presetClass="entr" presetSubtype="8"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slide(fromLeft)">
                                      <p:cBhvr>
                                        <p:cTn id="46" dur="500"/>
                                        <p:tgtEl>
                                          <p:spTgt spid="29"/>
                                        </p:tgtEl>
                                      </p:cBhvr>
                                    </p:animEffect>
                                  </p:childTnLst>
                                </p:cTn>
                              </p:par>
                            </p:childTnLst>
                          </p:cTn>
                        </p:par>
                        <p:par>
                          <p:cTn id="47" fill="hold">
                            <p:stCondLst>
                              <p:cond delay="1000"/>
                            </p:stCondLst>
                            <p:childTnLst>
                              <p:par>
                                <p:cTn id="48" presetID="12" presetClass="entr" presetSubtype="1"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slide(fromTop)">
                                      <p:cBhvr>
                                        <p:cTn id="50" dur="500"/>
                                        <p:tgtEl>
                                          <p:spTgt spid="30"/>
                                        </p:tgtEl>
                                      </p:cBhvr>
                                    </p:animEffect>
                                  </p:childTnLst>
                                </p:cTn>
                              </p:par>
                            </p:childTnLst>
                          </p:cTn>
                        </p:par>
                        <p:par>
                          <p:cTn id="51" fill="hold">
                            <p:stCondLst>
                              <p:cond delay="1500"/>
                            </p:stCondLst>
                            <p:childTnLst>
                              <p:par>
                                <p:cTn id="52" presetID="9" presetClass="entr" presetSubtype="0" fill="hold"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dissolve">
                                      <p:cBhvr>
                                        <p:cTn id="54" dur="500"/>
                                        <p:tgtEl>
                                          <p:spTgt spid="38"/>
                                        </p:tgtEl>
                                      </p:cBhvr>
                                    </p:animEffect>
                                  </p:childTnLst>
                                </p:cTn>
                              </p:par>
                              <p:par>
                                <p:cTn id="55" presetID="14" presetClass="entr" presetSubtype="10" fill="hold" nodeType="with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randombar(horizontal)">
                                      <p:cBhvr>
                                        <p:cTn id="57" dur="500"/>
                                        <p:tgtEl>
                                          <p:spTgt spid="63"/>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1" fill="hold" grpId="0"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slide(fromTop)">
                                      <p:cBhvr>
                                        <p:cTn id="62" dur="500"/>
                                        <p:tgtEl>
                                          <p:spTgt spid="31"/>
                                        </p:tgtEl>
                                      </p:cBhvr>
                                    </p:animEffect>
                                  </p:childTnLst>
                                </p:cTn>
                              </p:par>
                            </p:childTnLst>
                          </p:cTn>
                        </p:par>
                        <p:par>
                          <p:cTn id="63" fill="hold">
                            <p:stCondLst>
                              <p:cond delay="500"/>
                            </p:stCondLst>
                            <p:childTnLst>
                              <p:par>
                                <p:cTn id="64" presetID="9" presetClass="entr" presetSubtype="0" fill="hold" nodeType="afterEffect">
                                  <p:stCondLst>
                                    <p:cond delay="0"/>
                                  </p:stCondLst>
                                  <p:childTnLst>
                                    <p:set>
                                      <p:cBhvr>
                                        <p:cTn id="65" dur="1" fill="hold">
                                          <p:stCondLst>
                                            <p:cond delay="0"/>
                                          </p:stCondLst>
                                        </p:cTn>
                                        <p:tgtEl>
                                          <p:spTgt spid="40"/>
                                        </p:tgtEl>
                                        <p:attrNameLst>
                                          <p:attrName>style.visibility</p:attrName>
                                        </p:attrNameLst>
                                      </p:cBhvr>
                                      <p:to>
                                        <p:strVal val="visible"/>
                                      </p:to>
                                    </p:set>
                                    <p:animEffect transition="in" filter="dissolve">
                                      <p:cBhvr>
                                        <p:cTn id="66" dur="500"/>
                                        <p:tgtEl>
                                          <p:spTgt spid="40"/>
                                        </p:tgtEl>
                                      </p:cBhvr>
                                    </p:animEffect>
                                  </p:childTnLst>
                                </p:cTn>
                              </p:par>
                              <p:par>
                                <p:cTn id="67" presetID="14" presetClass="entr" presetSubtype="10" fill="hold" nodeType="withEffect">
                                  <p:stCondLst>
                                    <p:cond delay="0"/>
                                  </p:stCondLst>
                                  <p:childTnLst>
                                    <p:set>
                                      <p:cBhvr>
                                        <p:cTn id="68" dur="1" fill="hold">
                                          <p:stCondLst>
                                            <p:cond delay="0"/>
                                          </p:stCondLst>
                                        </p:cTn>
                                        <p:tgtEl>
                                          <p:spTgt spid="61591"/>
                                        </p:tgtEl>
                                        <p:attrNameLst>
                                          <p:attrName>style.visibility</p:attrName>
                                        </p:attrNameLst>
                                      </p:cBhvr>
                                      <p:to>
                                        <p:strVal val="visible"/>
                                      </p:to>
                                    </p:set>
                                    <p:animEffect transition="in" filter="randombar(horizontal)">
                                      <p:cBhvr>
                                        <p:cTn id="69" dur="500"/>
                                        <p:tgtEl>
                                          <p:spTgt spid="61591"/>
                                        </p:tgtEl>
                                      </p:cBhvr>
                                    </p:animEffect>
                                  </p:childTnLst>
                                </p:cTn>
                              </p:par>
                            </p:childTnLst>
                          </p:cTn>
                        </p:par>
                      </p:childTnLst>
                    </p:cTn>
                  </p:par>
                  <p:par>
                    <p:cTn id="70" fill="hold">
                      <p:stCondLst>
                        <p:cond delay="indefinite"/>
                      </p:stCondLst>
                      <p:childTnLst>
                        <p:par>
                          <p:cTn id="71" fill="hold">
                            <p:stCondLst>
                              <p:cond delay="0"/>
                            </p:stCondLst>
                            <p:childTnLst>
                              <p:par>
                                <p:cTn id="72" presetID="12" presetClass="entr" presetSubtype="1" fill="hold" grpId="0" nodeType="click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slide(fromTop)">
                                      <p:cBhvr>
                                        <p:cTn id="74" dur="500"/>
                                        <p:tgtEl>
                                          <p:spTgt spid="28"/>
                                        </p:tgtEl>
                                      </p:cBhvr>
                                    </p:animEffect>
                                  </p:childTnLst>
                                </p:cTn>
                              </p:par>
                            </p:childTnLst>
                          </p:cTn>
                        </p:par>
                        <p:par>
                          <p:cTn id="75" fill="hold">
                            <p:stCondLst>
                              <p:cond delay="500"/>
                            </p:stCondLst>
                            <p:childTnLst>
                              <p:par>
                                <p:cTn id="76" presetID="9" presetClass="entr" presetSubtype="0" fill="hold" nodeType="afterEffect">
                                  <p:stCondLst>
                                    <p:cond delay="0"/>
                                  </p:stCondLst>
                                  <p:childTnLst>
                                    <p:set>
                                      <p:cBhvr>
                                        <p:cTn id="77" dur="1" fill="hold">
                                          <p:stCondLst>
                                            <p:cond delay="0"/>
                                          </p:stCondLst>
                                        </p:cTn>
                                        <p:tgtEl>
                                          <p:spTgt spid="41"/>
                                        </p:tgtEl>
                                        <p:attrNameLst>
                                          <p:attrName>style.visibility</p:attrName>
                                        </p:attrNameLst>
                                      </p:cBhvr>
                                      <p:to>
                                        <p:strVal val="visible"/>
                                      </p:to>
                                    </p:set>
                                    <p:animEffect transition="in" filter="dissolve">
                                      <p:cBhvr>
                                        <p:cTn id="78" dur="500"/>
                                        <p:tgtEl>
                                          <p:spTgt spid="41"/>
                                        </p:tgtEl>
                                      </p:cBhvr>
                                    </p:animEffect>
                                  </p:childTnLst>
                                </p:cTn>
                              </p:par>
                              <p:par>
                                <p:cTn id="79" presetID="14" presetClass="entr" presetSubtype="10" fill="hold" nodeType="withEffect">
                                  <p:stCondLst>
                                    <p:cond delay="0"/>
                                  </p:stCondLst>
                                  <p:childTnLst>
                                    <p:set>
                                      <p:cBhvr>
                                        <p:cTn id="80" dur="1" fill="hold">
                                          <p:stCondLst>
                                            <p:cond delay="0"/>
                                          </p:stCondLst>
                                        </p:cTn>
                                        <p:tgtEl>
                                          <p:spTgt spid="297"/>
                                        </p:tgtEl>
                                        <p:attrNameLst>
                                          <p:attrName>style.visibility</p:attrName>
                                        </p:attrNameLst>
                                      </p:cBhvr>
                                      <p:to>
                                        <p:strVal val="visible"/>
                                      </p:to>
                                    </p:set>
                                    <p:animEffect transition="in" filter="randombar(horizontal)">
                                      <p:cBhvr>
                                        <p:cTn id="81" dur="500"/>
                                        <p:tgtEl>
                                          <p:spTgt spid="297"/>
                                        </p:tgtEl>
                                      </p:cBhvr>
                                    </p:animEffect>
                                  </p:childTnLst>
                                </p:cTn>
                              </p:par>
                            </p:childTnLst>
                          </p:cTn>
                        </p:par>
                      </p:childTnLst>
                    </p:cTn>
                  </p:par>
                  <p:par>
                    <p:cTn id="82" fill="hold">
                      <p:stCondLst>
                        <p:cond delay="indefinite"/>
                      </p:stCondLst>
                      <p:childTnLst>
                        <p:par>
                          <p:cTn id="83" fill="hold">
                            <p:stCondLst>
                              <p:cond delay="0"/>
                            </p:stCondLst>
                            <p:childTnLst>
                              <p:par>
                                <p:cTn id="84" presetID="5" presetClass="exit" presetSubtype="10" fill="hold" nodeType="clickEffect">
                                  <p:stCondLst>
                                    <p:cond delay="0"/>
                                  </p:stCondLst>
                                  <p:childTnLst>
                                    <p:animEffect transition="out" filter="checkerboard(across)">
                                      <p:cBhvr>
                                        <p:cTn id="85" dur="500"/>
                                        <p:tgtEl>
                                          <p:spTgt spid="297"/>
                                        </p:tgtEl>
                                      </p:cBhvr>
                                    </p:animEffect>
                                    <p:set>
                                      <p:cBhvr>
                                        <p:cTn id="86" dur="1" fill="hold">
                                          <p:stCondLst>
                                            <p:cond delay="499"/>
                                          </p:stCondLst>
                                        </p:cTn>
                                        <p:tgtEl>
                                          <p:spTgt spid="297"/>
                                        </p:tgtEl>
                                        <p:attrNameLst>
                                          <p:attrName>style.visibility</p:attrName>
                                        </p:attrNameLst>
                                      </p:cBhvr>
                                      <p:to>
                                        <p:strVal val="hidden"/>
                                      </p:to>
                                    </p:set>
                                  </p:childTnLst>
                                </p:cTn>
                              </p:par>
                              <p:par>
                                <p:cTn id="87" presetID="5" presetClass="exit" presetSubtype="10" fill="hold" nodeType="withEffect">
                                  <p:stCondLst>
                                    <p:cond delay="0"/>
                                  </p:stCondLst>
                                  <p:childTnLst>
                                    <p:animEffect transition="out" filter="checkerboard(across)">
                                      <p:cBhvr>
                                        <p:cTn id="88" dur="500"/>
                                        <p:tgtEl>
                                          <p:spTgt spid="61591"/>
                                        </p:tgtEl>
                                      </p:cBhvr>
                                    </p:animEffect>
                                    <p:set>
                                      <p:cBhvr>
                                        <p:cTn id="89" dur="1" fill="hold">
                                          <p:stCondLst>
                                            <p:cond delay="499"/>
                                          </p:stCondLst>
                                        </p:cTn>
                                        <p:tgtEl>
                                          <p:spTgt spid="61591"/>
                                        </p:tgtEl>
                                        <p:attrNameLst>
                                          <p:attrName>style.visibility</p:attrName>
                                        </p:attrNameLst>
                                      </p:cBhvr>
                                      <p:to>
                                        <p:strVal val="hidden"/>
                                      </p:to>
                                    </p:set>
                                  </p:childTnLst>
                                </p:cTn>
                              </p:par>
                              <p:par>
                                <p:cTn id="90" presetID="55" presetClass="entr" presetSubtype="0" fill="hold" nodeType="withEffect">
                                  <p:stCondLst>
                                    <p:cond delay="0"/>
                                  </p:stCondLst>
                                  <p:childTnLst>
                                    <p:set>
                                      <p:cBhvr>
                                        <p:cTn id="91" dur="1" fill="hold">
                                          <p:stCondLst>
                                            <p:cond delay="0"/>
                                          </p:stCondLst>
                                        </p:cTn>
                                        <p:tgtEl>
                                          <p:spTgt spid="49"/>
                                        </p:tgtEl>
                                        <p:attrNameLst>
                                          <p:attrName>style.visibility</p:attrName>
                                        </p:attrNameLst>
                                      </p:cBhvr>
                                      <p:to>
                                        <p:strVal val="visible"/>
                                      </p:to>
                                    </p:set>
                                    <p:anim calcmode="lin" valueType="num">
                                      <p:cBhvr>
                                        <p:cTn id="92" dur="500" fill="hold"/>
                                        <p:tgtEl>
                                          <p:spTgt spid="49"/>
                                        </p:tgtEl>
                                        <p:attrNameLst>
                                          <p:attrName>ppt_w</p:attrName>
                                        </p:attrNameLst>
                                      </p:cBhvr>
                                      <p:tavLst>
                                        <p:tav tm="0">
                                          <p:val>
                                            <p:strVal val="#ppt_w*0.70"/>
                                          </p:val>
                                        </p:tav>
                                        <p:tav tm="100000">
                                          <p:val>
                                            <p:strVal val="#ppt_w"/>
                                          </p:val>
                                        </p:tav>
                                      </p:tavLst>
                                    </p:anim>
                                    <p:anim calcmode="lin" valueType="num">
                                      <p:cBhvr>
                                        <p:cTn id="93" dur="500" fill="hold"/>
                                        <p:tgtEl>
                                          <p:spTgt spid="49"/>
                                        </p:tgtEl>
                                        <p:attrNameLst>
                                          <p:attrName>ppt_h</p:attrName>
                                        </p:attrNameLst>
                                      </p:cBhvr>
                                      <p:tavLst>
                                        <p:tav tm="0">
                                          <p:val>
                                            <p:strVal val="#ppt_h"/>
                                          </p:val>
                                        </p:tav>
                                        <p:tav tm="100000">
                                          <p:val>
                                            <p:strVal val="#ppt_h"/>
                                          </p:val>
                                        </p:tav>
                                      </p:tavLst>
                                    </p:anim>
                                    <p:animEffect transition="in" filter="fade">
                                      <p:cBhvr>
                                        <p:cTn id="94" dur="500"/>
                                        <p:tgtEl>
                                          <p:spTgt spid="49"/>
                                        </p:tgtEl>
                                      </p:cBhvr>
                                    </p:animEffect>
                                  </p:childTnLst>
                                </p:cTn>
                              </p:par>
                              <p:par>
                                <p:cTn id="95" presetID="5" presetClass="exit" presetSubtype="10" fill="hold" nodeType="withEffect">
                                  <p:stCondLst>
                                    <p:cond delay="0"/>
                                  </p:stCondLst>
                                  <p:childTnLst>
                                    <p:animEffect transition="out" filter="checkerboard(across)">
                                      <p:cBhvr>
                                        <p:cTn id="96" dur="500"/>
                                        <p:tgtEl>
                                          <p:spTgt spid="63"/>
                                        </p:tgtEl>
                                      </p:cBhvr>
                                    </p:animEffect>
                                    <p:set>
                                      <p:cBhvr>
                                        <p:cTn id="97" dur="1" fill="hold">
                                          <p:stCondLst>
                                            <p:cond delay="499"/>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P spid="15" grpId="0" animBg="1"/>
      <p:bldP spid="18" grpId="0" animBg="1"/>
      <p:bldP spid="19" grpId="0" animBg="1"/>
      <p:bldP spid="20" grpId="0" animBg="1"/>
      <p:bldP spid="22" grpId="0" animBg="1"/>
      <p:bldP spid="23" grpId="0" animBg="1" autoUpdateAnimBg="0"/>
      <p:bldP spid="27" grpId="0" animBg="1"/>
      <p:bldP spid="28" grpId="0" animBg="1"/>
      <p:bldP spid="29" grpId="0" animBg="1"/>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17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17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175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14" name="Rectangle 5"/>
          <p:cNvSpPr>
            <a:spLocks noChangeArrowheads="1"/>
          </p:cNvSpPr>
          <p:nvPr/>
        </p:nvSpPr>
        <p:spPr bwMode="auto">
          <a:xfrm>
            <a:off x="433388" y="1808162"/>
            <a:ext cx="2193925" cy="646113"/>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28575">
            <a:solidFill>
              <a:schemeClr val="bg1"/>
            </a:solidFill>
            <a:round/>
            <a:headEnd/>
            <a:tailEnd/>
          </a:ln>
          <a:effectLst>
            <a:outerShdw dist="107763" dir="2700000" algn="ctr" rotWithShape="0">
              <a:schemeClr val="bg2">
                <a:alpha val="50000"/>
              </a:schemeClr>
            </a:outerShdw>
          </a:effectLst>
        </p:spPr>
        <p:txBody>
          <a:bodyPr wrap="none" anchor="ctr"/>
          <a:lstStyle/>
          <a:p>
            <a:pPr algn="ctr">
              <a:defRPr/>
            </a:pPr>
            <a:endParaRPr lang="en-US" sz="2000" b="1" dirty="0">
              <a:solidFill>
                <a:srgbClr val="FFFF00"/>
              </a:solidFill>
              <a:latin typeface="Arial" pitchFamily="34" charset="0"/>
            </a:endParaRPr>
          </a:p>
          <a:p>
            <a:pPr algn="ctr">
              <a:defRPr/>
            </a:pPr>
            <a:r>
              <a:rPr lang="en-US" sz="2000" b="1" dirty="0" smtClean="0">
                <a:solidFill>
                  <a:srgbClr val="FFFF00"/>
                </a:solidFill>
                <a:latin typeface="Arial" pitchFamily="34" charset="0"/>
              </a:rPr>
              <a:t>Prismatic</a:t>
            </a:r>
            <a:endParaRPr lang="en-US" sz="2000" b="1" dirty="0">
              <a:solidFill>
                <a:srgbClr val="FFFF00"/>
              </a:solidFill>
              <a:latin typeface="Arial" pitchFamily="34" charset="0"/>
            </a:endParaRPr>
          </a:p>
          <a:p>
            <a:pPr algn="ctr">
              <a:defRPr/>
            </a:pPr>
            <a:endParaRPr lang="en-US" sz="2000" b="1" dirty="0">
              <a:solidFill>
                <a:srgbClr val="FFFF00"/>
              </a:solidFill>
              <a:latin typeface="Arial" pitchFamily="34" charset="0"/>
            </a:endParaRPr>
          </a:p>
        </p:txBody>
      </p:sp>
      <p:sp>
        <p:nvSpPr>
          <p:cNvPr id="15" name="Line 6"/>
          <p:cNvSpPr>
            <a:spLocks noChangeShapeType="1"/>
          </p:cNvSpPr>
          <p:nvPr/>
        </p:nvSpPr>
        <p:spPr bwMode="auto">
          <a:xfrm>
            <a:off x="4575969" y="1106487"/>
            <a:ext cx="1588" cy="320675"/>
          </a:xfrm>
          <a:prstGeom prst="line">
            <a:avLst/>
          </a:prstGeom>
          <a:noFill/>
          <a:ln w="38100">
            <a:solidFill>
              <a:schemeClr val="bg1"/>
            </a:solidFill>
            <a:round/>
            <a:headEnd/>
            <a:tailEnd/>
          </a:ln>
        </p:spPr>
        <p:txBody>
          <a:bodyPr/>
          <a:lstStyle/>
          <a:p>
            <a:endParaRPr lang="ar-EG"/>
          </a:p>
        </p:txBody>
      </p:sp>
      <p:sp>
        <p:nvSpPr>
          <p:cNvPr id="18" name="Line 8"/>
          <p:cNvSpPr>
            <a:spLocks noChangeShapeType="1"/>
          </p:cNvSpPr>
          <p:nvPr/>
        </p:nvSpPr>
        <p:spPr bwMode="auto">
          <a:xfrm>
            <a:off x="7597775" y="1411287"/>
            <a:ext cx="1588" cy="352425"/>
          </a:xfrm>
          <a:prstGeom prst="line">
            <a:avLst/>
          </a:prstGeom>
          <a:noFill/>
          <a:ln w="38100">
            <a:solidFill>
              <a:schemeClr val="bg1"/>
            </a:solidFill>
            <a:round/>
            <a:headEnd/>
            <a:tailEnd/>
          </a:ln>
        </p:spPr>
        <p:txBody>
          <a:bodyPr/>
          <a:lstStyle/>
          <a:p>
            <a:endParaRPr lang="ar-EG"/>
          </a:p>
        </p:txBody>
      </p:sp>
      <p:sp>
        <p:nvSpPr>
          <p:cNvPr id="19" name="Line 9"/>
          <p:cNvSpPr>
            <a:spLocks noChangeShapeType="1"/>
          </p:cNvSpPr>
          <p:nvPr/>
        </p:nvSpPr>
        <p:spPr bwMode="auto">
          <a:xfrm flipV="1">
            <a:off x="1524000" y="1412875"/>
            <a:ext cx="3049588" cy="0"/>
          </a:xfrm>
          <a:prstGeom prst="line">
            <a:avLst/>
          </a:prstGeom>
          <a:noFill/>
          <a:ln w="38100">
            <a:solidFill>
              <a:schemeClr val="bg1"/>
            </a:solidFill>
            <a:round/>
            <a:headEnd/>
            <a:tailEnd/>
          </a:ln>
        </p:spPr>
        <p:txBody>
          <a:bodyPr/>
          <a:lstStyle/>
          <a:p>
            <a:endParaRPr lang="ar-EG"/>
          </a:p>
        </p:txBody>
      </p:sp>
      <p:sp>
        <p:nvSpPr>
          <p:cNvPr id="20" name="Line 10"/>
          <p:cNvSpPr>
            <a:spLocks noChangeShapeType="1"/>
          </p:cNvSpPr>
          <p:nvPr/>
        </p:nvSpPr>
        <p:spPr bwMode="auto">
          <a:xfrm>
            <a:off x="4503738" y="1411287"/>
            <a:ext cx="3095625" cy="0"/>
          </a:xfrm>
          <a:prstGeom prst="line">
            <a:avLst/>
          </a:prstGeom>
          <a:noFill/>
          <a:ln w="38100">
            <a:solidFill>
              <a:schemeClr val="bg1"/>
            </a:solidFill>
            <a:round/>
            <a:headEnd/>
            <a:tailEnd/>
          </a:ln>
        </p:spPr>
        <p:txBody>
          <a:bodyPr/>
          <a:lstStyle/>
          <a:p>
            <a:endParaRPr lang="ar-EG"/>
          </a:p>
        </p:txBody>
      </p:sp>
      <p:sp>
        <p:nvSpPr>
          <p:cNvPr id="21" name="AutoShape 11"/>
          <p:cNvSpPr>
            <a:spLocks noChangeArrowheads="1"/>
          </p:cNvSpPr>
          <p:nvPr/>
        </p:nvSpPr>
        <p:spPr bwMode="auto">
          <a:xfrm>
            <a:off x="2894013" y="457200"/>
            <a:ext cx="3365500" cy="654050"/>
          </a:xfrm>
          <a:prstGeom prst="roundRect">
            <a:avLst>
              <a:gd name="adj" fmla="val 16667"/>
            </a:avLst>
          </a:prstGeom>
          <a:solidFill>
            <a:schemeClr val="bg1"/>
          </a:solidFill>
          <a:ln w="38100" algn="ctr">
            <a:solidFill>
              <a:srgbClr val="FF0000"/>
            </a:solidFill>
            <a:round/>
            <a:headEnd/>
            <a:tailEnd/>
          </a:ln>
        </p:spPr>
        <p:txBody>
          <a:bodyPr wrap="none" anchor="ctr"/>
          <a:lstStyle/>
          <a:p>
            <a:pPr algn="ctr"/>
            <a:r>
              <a:rPr lang="en-US" sz="2200" b="1" dirty="0">
                <a:solidFill>
                  <a:srgbClr val="C00000"/>
                </a:solidFill>
                <a:latin typeface="Tahoma" pitchFamily="34" charset="0"/>
              </a:rPr>
              <a:t>Parametric study</a:t>
            </a:r>
            <a:endParaRPr lang="en-US" sz="2400" b="1" dirty="0">
              <a:solidFill>
                <a:srgbClr val="C00000"/>
              </a:solidFill>
              <a:latin typeface="Tahoma" pitchFamily="34" charset="0"/>
            </a:endParaRPr>
          </a:p>
        </p:txBody>
      </p:sp>
      <p:sp>
        <p:nvSpPr>
          <p:cNvPr id="22" name="Line 12"/>
          <p:cNvSpPr>
            <a:spLocks noChangeShapeType="1"/>
          </p:cNvSpPr>
          <p:nvPr/>
        </p:nvSpPr>
        <p:spPr bwMode="auto">
          <a:xfrm>
            <a:off x="1529556" y="1412875"/>
            <a:ext cx="1588" cy="352425"/>
          </a:xfrm>
          <a:prstGeom prst="line">
            <a:avLst/>
          </a:prstGeom>
          <a:noFill/>
          <a:ln w="38100">
            <a:solidFill>
              <a:schemeClr val="bg1"/>
            </a:solidFill>
            <a:round/>
            <a:headEnd/>
            <a:tailEnd/>
          </a:ln>
        </p:spPr>
        <p:txBody>
          <a:bodyPr/>
          <a:lstStyle/>
          <a:p>
            <a:endParaRPr lang="ar-EG"/>
          </a:p>
        </p:txBody>
      </p:sp>
      <p:sp>
        <p:nvSpPr>
          <p:cNvPr id="23" name="Rectangle 14"/>
          <p:cNvSpPr>
            <a:spLocks noChangeArrowheads="1"/>
          </p:cNvSpPr>
          <p:nvPr/>
        </p:nvSpPr>
        <p:spPr bwMode="auto">
          <a:xfrm>
            <a:off x="6507163" y="1787525"/>
            <a:ext cx="2182812" cy="666750"/>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28575">
            <a:solidFill>
              <a:schemeClr val="bg1"/>
            </a:solidFill>
            <a:round/>
            <a:headEnd/>
            <a:tailEnd/>
          </a:ln>
          <a:effectLst>
            <a:outerShdw dist="107763" dir="2700000" algn="ctr" rotWithShape="0">
              <a:schemeClr val="bg2">
                <a:alpha val="50000"/>
              </a:schemeClr>
            </a:outerShdw>
          </a:effectLst>
        </p:spPr>
        <p:txBody>
          <a:bodyPr wrap="none" anchor="ctr"/>
          <a:lstStyle/>
          <a:p>
            <a:pPr algn="ctr">
              <a:defRPr/>
            </a:pPr>
            <a:r>
              <a:rPr lang="en-US" sz="2000" b="1" dirty="0">
                <a:solidFill>
                  <a:srgbClr val="FFFF00"/>
                </a:solidFill>
                <a:latin typeface="Arial" pitchFamily="34" charset="0"/>
              </a:rPr>
              <a:t> </a:t>
            </a:r>
          </a:p>
          <a:p>
            <a:pPr algn="ctr">
              <a:defRPr/>
            </a:pPr>
            <a:r>
              <a:rPr lang="en-US" sz="2000" b="1" dirty="0" smtClean="0">
                <a:solidFill>
                  <a:srgbClr val="FFFF00"/>
                </a:solidFill>
                <a:latin typeface="Arial" pitchFamily="34" charset="0"/>
              </a:rPr>
              <a:t>Tapered</a:t>
            </a:r>
            <a:endParaRPr lang="en-US" sz="2000" b="1" dirty="0">
              <a:solidFill>
                <a:srgbClr val="FFFF00"/>
              </a:solidFill>
              <a:latin typeface="Arial" pitchFamily="34" charset="0"/>
            </a:endParaRPr>
          </a:p>
          <a:p>
            <a:pPr algn="ctr">
              <a:defRPr/>
            </a:pPr>
            <a:r>
              <a:rPr lang="en-US" sz="2000" b="1" dirty="0">
                <a:solidFill>
                  <a:srgbClr val="FFFF00"/>
                </a:solidFill>
                <a:latin typeface="Arial" pitchFamily="34" charset="0"/>
              </a:rPr>
              <a:t> </a:t>
            </a:r>
          </a:p>
        </p:txBody>
      </p:sp>
      <p:sp>
        <p:nvSpPr>
          <p:cNvPr id="27" name="Line 6"/>
          <p:cNvSpPr>
            <a:spLocks noChangeShapeType="1"/>
          </p:cNvSpPr>
          <p:nvPr/>
        </p:nvSpPr>
        <p:spPr bwMode="auto">
          <a:xfrm flipH="1">
            <a:off x="7467599" y="2438400"/>
            <a:ext cx="0" cy="549275"/>
          </a:xfrm>
          <a:prstGeom prst="line">
            <a:avLst/>
          </a:prstGeom>
          <a:noFill/>
          <a:ln w="38100">
            <a:solidFill>
              <a:schemeClr val="bg1"/>
            </a:solidFill>
            <a:round/>
            <a:headEnd/>
            <a:tailEnd/>
          </a:ln>
        </p:spPr>
        <p:txBody>
          <a:bodyPr/>
          <a:lstStyle/>
          <a:p>
            <a:endParaRPr lang="ar-EG"/>
          </a:p>
        </p:txBody>
      </p:sp>
      <p:sp>
        <p:nvSpPr>
          <p:cNvPr id="28" name="Line 8"/>
          <p:cNvSpPr>
            <a:spLocks noChangeShapeType="1"/>
          </p:cNvSpPr>
          <p:nvPr/>
        </p:nvSpPr>
        <p:spPr bwMode="auto">
          <a:xfrm>
            <a:off x="7661276" y="2989264"/>
            <a:ext cx="1588" cy="352425"/>
          </a:xfrm>
          <a:prstGeom prst="line">
            <a:avLst/>
          </a:prstGeom>
          <a:noFill/>
          <a:ln w="38100">
            <a:solidFill>
              <a:schemeClr val="bg1"/>
            </a:solidFill>
            <a:round/>
            <a:headEnd/>
            <a:tailEnd/>
          </a:ln>
        </p:spPr>
        <p:txBody>
          <a:bodyPr/>
          <a:lstStyle/>
          <a:p>
            <a:endParaRPr lang="ar-EG"/>
          </a:p>
        </p:txBody>
      </p:sp>
      <p:sp>
        <p:nvSpPr>
          <p:cNvPr id="29" name="Line 9"/>
          <p:cNvSpPr>
            <a:spLocks noChangeShapeType="1"/>
          </p:cNvSpPr>
          <p:nvPr/>
        </p:nvSpPr>
        <p:spPr bwMode="auto">
          <a:xfrm>
            <a:off x="2209800" y="2971800"/>
            <a:ext cx="5453064" cy="0"/>
          </a:xfrm>
          <a:prstGeom prst="line">
            <a:avLst/>
          </a:prstGeom>
          <a:noFill/>
          <a:ln w="38100">
            <a:solidFill>
              <a:schemeClr val="bg1"/>
            </a:solidFill>
            <a:round/>
            <a:headEnd/>
            <a:tailEnd/>
          </a:ln>
        </p:spPr>
        <p:txBody>
          <a:bodyPr/>
          <a:lstStyle/>
          <a:p>
            <a:endParaRPr lang="ar-EG"/>
          </a:p>
        </p:txBody>
      </p:sp>
      <p:sp>
        <p:nvSpPr>
          <p:cNvPr id="30" name="Line 12"/>
          <p:cNvSpPr>
            <a:spLocks noChangeShapeType="1"/>
          </p:cNvSpPr>
          <p:nvPr/>
        </p:nvSpPr>
        <p:spPr bwMode="auto">
          <a:xfrm>
            <a:off x="2209800" y="2989264"/>
            <a:ext cx="1588" cy="352425"/>
          </a:xfrm>
          <a:prstGeom prst="line">
            <a:avLst/>
          </a:prstGeom>
          <a:noFill/>
          <a:ln w="38100">
            <a:solidFill>
              <a:schemeClr val="bg1"/>
            </a:solidFill>
            <a:round/>
            <a:headEnd/>
            <a:tailEnd/>
          </a:ln>
        </p:spPr>
        <p:txBody>
          <a:bodyPr/>
          <a:lstStyle/>
          <a:p>
            <a:endParaRPr lang="ar-EG"/>
          </a:p>
        </p:txBody>
      </p:sp>
      <p:sp>
        <p:nvSpPr>
          <p:cNvPr id="38" name="AutoShape 5"/>
          <p:cNvSpPr>
            <a:spLocks noChangeArrowheads="1"/>
          </p:cNvSpPr>
          <p:nvPr/>
        </p:nvSpPr>
        <p:spPr bwMode="gray">
          <a:xfrm>
            <a:off x="1447800" y="3352800"/>
            <a:ext cx="1561860" cy="535836"/>
          </a:xfrm>
          <a:prstGeom prst="roundRect">
            <a:avLst>
              <a:gd name="adj" fmla="val 50000"/>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defRPr/>
            </a:pPr>
            <a:r>
              <a:rPr lang="en-US" sz="2200" dirty="0" smtClean="0">
                <a:solidFill>
                  <a:schemeClr val="bg1"/>
                </a:solidFill>
                <a:latin typeface="Tahoma" pitchFamily="34" charset="0"/>
                <a:cs typeface="Tahoma" pitchFamily="34" charset="0"/>
              </a:rPr>
              <a:t>Plates</a:t>
            </a:r>
            <a:endParaRPr lang="en-US" sz="2200" dirty="0">
              <a:solidFill>
                <a:schemeClr val="bg1"/>
              </a:solidFill>
              <a:latin typeface="Tahoma" pitchFamily="34" charset="0"/>
              <a:cs typeface="Tahoma" pitchFamily="34" charset="0"/>
            </a:endParaRPr>
          </a:p>
        </p:txBody>
      </p:sp>
      <p:sp>
        <p:nvSpPr>
          <p:cNvPr id="41" name="AutoShape 5"/>
          <p:cNvSpPr>
            <a:spLocks noChangeArrowheads="1"/>
          </p:cNvSpPr>
          <p:nvPr/>
        </p:nvSpPr>
        <p:spPr bwMode="gray">
          <a:xfrm>
            <a:off x="6934200" y="3352800"/>
            <a:ext cx="1561860" cy="535836"/>
          </a:xfrm>
          <a:prstGeom prst="roundRect">
            <a:avLst>
              <a:gd name="adj" fmla="val 50000"/>
            </a:avLst>
          </a:prstGeom>
          <a:ln>
            <a:headEnd/>
            <a:tailEnd/>
          </a:ln>
        </p:spPr>
        <p:style>
          <a:lnRef idx="0">
            <a:schemeClr val="accent1"/>
          </a:lnRef>
          <a:fillRef idx="3">
            <a:schemeClr val="accent1"/>
          </a:fillRef>
          <a:effectRef idx="3">
            <a:schemeClr val="accent1"/>
          </a:effectRef>
          <a:fontRef idx="minor">
            <a:schemeClr val="lt1"/>
          </a:fontRef>
        </p:style>
        <p:txBody>
          <a:bodyPr wrap="none" anchor="ctr"/>
          <a:lstStyle/>
          <a:p>
            <a:pPr algn="ctr" eaLnBrk="0" hangingPunct="0">
              <a:defRPr/>
            </a:pPr>
            <a:r>
              <a:rPr lang="en-US" sz="2200" dirty="0" smtClean="0">
                <a:solidFill>
                  <a:schemeClr val="bg1"/>
                </a:solidFill>
                <a:latin typeface="Tahoma" pitchFamily="34" charset="0"/>
                <a:cs typeface="Tahoma" pitchFamily="34" charset="0"/>
              </a:rPr>
              <a:t>Girders</a:t>
            </a:r>
            <a:endParaRPr lang="en-US" sz="2200" dirty="0">
              <a:solidFill>
                <a:schemeClr val="bg1"/>
              </a:solidFill>
              <a:latin typeface="Tahoma" pitchFamily="34" charset="0"/>
              <a:cs typeface="Tahoma" pitchFamily="34" charset="0"/>
            </a:endParaRPr>
          </a:p>
        </p:txBody>
      </p:sp>
      <p:grpSp>
        <p:nvGrpSpPr>
          <p:cNvPr id="2" name="Group 111"/>
          <p:cNvGrpSpPr>
            <a:grpSpLocks/>
          </p:cNvGrpSpPr>
          <p:nvPr/>
        </p:nvGrpSpPr>
        <p:grpSpPr bwMode="auto">
          <a:xfrm>
            <a:off x="2819400" y="1737360"/>
            <a:ext cx="3743325" cy="977265"/>
            <a:chOff x="1935" y="12755"/>
            <a:chExt cx="5895" cy="1539"/>
          </a:xfrm>
        </p:grpSpPr>
        <p:cxnSp>
          <p:nvCxnSpPr>
            <p:cNvPr id="259" name="AutoShape 112"/>
            <p:cNvCxnSpPr>
              <a:cxnSpLocks noChangeShapeType="1"/>
            </p:cNvCxnSpPr>
            <p:nvPr/>
          </p:nvCxnSpPr>
          <p:spPr bwMode="auto">
            <a:xfrm>
              <a:off x="2610" y="13679"/>
              <a:ext cx="1500" cy="1"/>
            </a:xfrm>
            <a:prstGeom prst="straightConnector1">
              <a:avLst/>
            </a:prstGeom>
            <a:noFill/>
            <a:ln w="38100">
              <a:solidFill>
                <a:srgbClr val="FF0000"/>
              </a:solidFill>
              <a:round/>
              <a:headEnd/>
              <a:tailEnd/>
            </a:ln>
          </p:spPr>
        </p:cxnSp>
        <p:cxnSp>
          <p:nvCxnSpPr>
            <p:cNvPr id="260" name="AutoShape 113"/>
            <p:cNvCxnSpPr>
              <a:cxnSpLocks noChangeShapeType="1"/>
            </p:cNvCxnSpPr>
            <p:nvPr/>
          </p:nvCxnSpPr>
          <p:spPr bwMode="auto">
            <a:xfrm flipV="1">
              <a:off x="4110" y="13244"/>
              <a:ext cx="675" cy="435"/>
            </a:xfrm>
            <a:prstGeom prst="straightConnector1">
              <a:avLst/>
            </a:prstGeom>
            <a:noFill/>
            <a:ln w="38100">
              <a:solidFill>
                <a:srgbClr val="FF0000"/>
              </a:solidFill>
              <a:round/>
              <a:headEnd/>
              <a:tailEnd/>
            </a:ln>
          </p:spPr>
        </p:cxnSp>
        <p:cxnSp>
          <p:nvCxnSpPr>
            <p:cNvPr id="261" name="AutoShape 114"/>
            <p:cNvCxnSpPr>
              <a:cxnSpLocks noChangeShapeType="1"/>
            </p:cNvCxnSpPr>
            <p:nvPr/>
          </p:nvCxnSpPr>
          <p:spPr bwMode="auto">
            <a:xfrm flipV="1">
              <a:off x="4785" y="13244"/>
              <a:ext cx="1500" cy="1"/>
            </a:xfrm>
            <a:prstGeom prst="straightConnector1">
              <a:avLst/>
            </a:prstGeom>
            <a:noFill/>
            <a:ln w="38100">
              <a:solidFill>
                <a:srgbClr val="FF0000"/>
              </a:solidFill>
              <a:round/>
              <a:headEnd/>
              <a:tailEnd/>
            </a:ln>
          </p:spPr>
        </p:cxnSp>
        <p:cxnSp>
          <p:nvCxnSpPr>
            <p:cNvPr id="262" name="AutoShape 115"/>
            <p:cNvCxnSpPr>
              <a:cxnSpLocks noChangeShapeType="1"/>
            </p:cNvCxnSpPr>
            <p:nvPr/>
          </p:nvCxnSpPr>
          <p:spPr bwMode="auto">
            <a:xfrm>
              <a:off x="6285" y="13245"/>
              <a:ext cx="675" cy="435"/>
            </a:xfrm>
            <a:prstGeom prst="straightConnector1">
              <a:avLst/>
            </a:prstGeom>
            <a:noFill/>
            <a:ln w="38100">
              <a:solidFill>
                <a:srgbClr val="FF0000"/>
              </a:solidFill>
              <a:round/>
              <a:headEnd/>
              <a:tailEnd/>
            </a:ln>
          </p:spPr>
        </p:cxnSp>
        <p:cxnSp>
          <p:nvCxnSpPr>
            <p:cNvPr id="263" name="AutoShape 116"/>
            <p:cNvCxnSpPr>
              <a:cxnSpLocks noChangeShapeType="1"/>
            </p:cNvCxnSpPr>
            <p:nvPr/>
          </p:nvCxnSpPr>
          <p:spPr bwMode="auto">
            <a:xfrm>
              <a:off x="6960" y="13679"/>
              <a:ext cx="870" cy="1"/>
            </a:xfrm>
            <a:prstGeom prst="straightConnector1">
              <a:avLst/>
            </a:prstGeom>
            <a:noFill/>
            <a:ln w="38100">
              <a:solidFill>
                <a:srgbClr val="FF0000"/>
              </a:solidFill>
              <a:prstDash val="dash"/>
              <a:round/>
              <a:headEnd/>
              <a:tailEnd/>
            </a:ln>
          </p:spPr>
        </p:cxnSp>
        <p:cxnSp>
          <p:nvCxnSpPr>
            <p:cNvPr id="264" name="AutoShape 117"/>
            <p:cNvCxnSpPr>
              <a:cxnSpLocks noChangeShapeType="1"/>
            </p:cNvCxnSpPr>
            <p:nvPr/>
          </p:nvCxnSpPr>
          <p:spPr bwMode="auto">
            <a:xfrm>
              <a:off x="1935" y="13245"/>
              <a:ext cx="675" cy="435"/>
            </a:xfrm>
            <a:prstGeom prst="straightConnector1">
              <a:avLst/>
            </a:prstGeom>
            <a:noFill/>
            <a:ln w="38100">
              <a:solidFill>
                <a:srgbClr val="FF0000"/>
              </a:solidFill>
              <a:prstDash val="dash"/>
              <a:round/>
              <a:headEnd/>
              <a:tailEnd/>
            </a:ln>
          </p:spPr>
        </p:cxnSp>
        <p:cxnSp>
          <p:nvCxnSpPr>
            <p:cNvPr id="265" name="AutoShape 118"/>
            <p:cNvCxnSpPr>
              <a:cxnSpLocks noChangeShapeType="1"/>
            </p:cNvCxnSpPr>
            <p:nvPr/>
          </p:nvCxnSpPr>
          <p:spPr bwMode="auto">
            <a:xfrm>
              <a:off x="2610" y="13676"/>
              <a:ext cx="0" cy="618"/>
            </a:xfrm>
            <a:prstGeom prst="straightConnector1">
              <a:avLst/>
            </a:prstGeom>
            <a:noFill/>
            <a:ln w="12700">
              <a:solidFill>
                <a:srgbClr val="000000"/>
              </a:solidFill>
              <a:round/>
              <a:headEnd/>
              <a:tailEnd/>
            </a:ln>
          </p:spPr>
        </p:cxnSp>
        <p:cxnSp>
          <p:nvCxnSpPr>
            <p:cNvPr id="266" name="AutoShape 119"/>
            <p:cNvCxnSpPr>
              <a:cxnSpLocks noChangeShapeType="1"/>
            </p:cNvCxnSpPr>
            <p:nvPr/>
          </p:nvCxnSpPr>
          <p:spPr bwMode="auto">
            <a:xfrm>
              <a:off x="6960" y="13664"/>
              <a:ext cx="0" cy="630"/>
            </a:xfrm>
            <a:prstGeom prst="straightConnector1">
              <a:avLst/>
            </a:prstGeom>
            <a:noFill/>
            <a:ln w="12700">
              <a:solidFill>
                <a:srgbClr val="000000"/>
              </a:solidFill>
              <a:round/>
              <a:headEnd/>
              <a:tailEnd/>
            </a:ln>
          </p:spPr>
        </p:cxnSp>
        <p:cxnSp>
          <p:nvCxnSpPr>
            <p:cNvPr id="267" name="AutoShape 120"/>
            <p:cNvCxnSpPr>
              <a:cxnSpLocks noChangeShapeType="1"/>
            </p:cNvCxnSpPr>
            <p:nvPr/>
          </p:nvCxnSpPr>
          <p:spPr bwMode="auto">
            <a:xfrm>
              <a:off x="4110" y="13664"/>
              <a:ext cx="0" cy="630"/>
            </a:xfrm>
            <a:prstGeom prst="straightConnector1">
              <a:avLst/>
            </a:prstGeom>
            <a:noFill/>
            <a:ln w="12700">
              <a:solidFill>
                <a:srgbClr val="000000"/>
              </a:solidFill>
              <a:round/>
              <a:headEnd/>
              <a:tailEnd/>
            </a:ln>
          </p:spPr>
        </p:cxnSp>
        <p:cxnSp>
          <p:nvCxnSpPr>
            <p:cNvPr id="268" name="AutoShape 121"/>
            <p:cNvCxnSpPr>
              <a:cxnSpLocks noChangeShapeType="1"/>
            </p:cNvCxnSpPr>
            <p:nvPr/>
          </p:nvCxnSpPr>
          <p:spPr bwMode="auto">
            <a:xfrm>
              <a:off x="6270" y="13245"/>
              <a:ext cx="0" cy="1049"/>
            </a:xfrm>
            <a:prstGeom prst="straightConnector1">
              <a:avLst/>
            </a:prstGeom>
            <a:noFill/>
            <a:ln w="12700">
              <a:solidFill>
                <a:srgbClr val="000000"/>
              </a:solidFill>
              <a:round/>
              <a:headEnd/>
              <a:tailEnd/>
            </a:ln>
          </p:spPr>
        </p:cxnSp>
        <p:cxnSp>
          <p:nvCxnSpPr>
            <p:cNvPr id="269" name="AutoShape 122"/>
            <p:cNvCxnSpPr>
              <a:cxnSpLocks noChangeShapeType="1"/>
            </p:cNvCxnSpPr>
            <p:nvPr/>
          </p:nvCxnSpPr>
          <p:spPr bwMode="auto">
            <a:xfrm>
              <a:off x="4800" y="13245"/>
              <a:ext cx="0" cy="1049"/>
            </a:xfrm>
            <a:prstGeom prst="straightConnector1">
              <a:avLst/>
            </a:prstGeom>
            <a:noFill/>
            <a:ln w="12700">
              <a:solidFill>
                <a:srgbClr val="000000"/>
              </a:solidFill>
              <a:round/>
              <a:headEnd/>
              <a:tailEnd/>
            </a:ln>
          </p:spPr>
        </p:cxnSp>
        <p:cxnSp>
          <p:nvCxnSpPr>
            <p:cNvPr id="270" name="AutoShape 123"/>
            <p:cNvCxnSpPr>
              <a:cxnSpLocks noChangeShapeType="1"/>
            </p:cNvCxnSpPr>
            <p:nvPr/>
          </p:nvCxnSpPr>
          <p:spPr bwMode="auto">
            <a:xfrm>
              <a:off x="6465" y="12945"/>
              <a:ext cx="675" cy="435"/>
            </a:xfrm>
            <a:prstGeom prst="straightConnector1">
              <a:avLst/>
            </a:prstGeom>
            <a:noFill/>
            <a:ln w="12700">
              <a:solidFill>
                <a:srgbClr val="000000"/>
              </a:solidFill>
              <a:round/>
              <a:headEnd/>
              <a:tailEnd/>
            </a:ln>
          </p:spPr>
        </p:cxnSp>
        <p:cxnSp>
          <p:nvCxnSpPr>
            <p:cNvPr id="271" name="AutoShape 124"/>
            <p:cNvCxnSpPr>
              <a:cxnSpLocks noChangeShapeType="1"/>
            </p:cNvCxnSpPr>
            <p:nvPr/>
          </p:nvCxnSpPr>
          <p:spPr bwMode="auto">
            <a:xfrm rot="-5400000">
              <a:off x="6206" y="12893"/>
              <a:ext cx="432" cy="274"/>
            </a:xfrm>
            <a:prstGeom prst="straightConnector1">
              <a:avLst/>
            </a:prstGeom>
            <a:noFill/>
            <a:ln w="12700">
              <a:solidFill>
                <a:srgbClr val="000000"/>
              </a:solidFill>
              <a:round/>
              <a:headEnd/>
              <a:tailEnd/>
            </a:ln>
          </p:spPr>
        </p:cxnSp>
        <p:sp>
          <p:nvSpPr>
            <p:cNvPr id="272" name="Oval 125"/>
            <p:cNvSpPr>
              <a:spLocks noChangeArrowheads="1"/>
            </p:cNvSpPr>
            <p:nvPr/>
          </p:nvSpPr>
          <p:spPr bwMode="auto">
            <a:xfrm>
              <a:off x="6420" y="12900"/>
              <a:ext cx="115" cy="115"/>
            </a:xfrm>
            <a:prstGeom prst="ellipse">
              <a:avLst/>
            </a:prstGeom>
            <a:solidFill>
              <a:srgbClr val="007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ar-EG" sz="2000"/>
            </a:p>
          </p:txBody>
        </p:sp>
        <p:cxnSp>
          <p:nvCxnSpPr>
            <p:cNvPr id="273" name="AutoShape 127"/>
            <p:cNvCxnSpPr>
              <a:cxnSpLocks noChangeShapeType="1"/>
            </p:cNvCxnSpPr>
            <p:nvPr/>
          </p:nvCxnSpPr>
          <p:spPr bwMode="auto">
            <a:xfrm>
              <a:off x="2385" y="14084"/>
              <a:ext cx="4810" cy="0"/>
            </a:xfrm>
            <a:prstGeom prst="straightConnector1">
              <a:avLst/>
            </a:prstGeom>
            <a:noFill/>
            <a:ln w="12700">
              <a:solidFill>
                <a:srgbClr val="000000"/>
              </a:solidFill>
              <a:round/>
              <a:headEnd/>
              <a:tailEnd/>
            </a:ln>
          </p:spPr>
        </p:cxnSp>
        <p:sp>
          <p:nvSpPr>
            <p:cNvPr id="274" name="Oval 128"/>
            <p:cNvSpPr>
              <a:spLocks noChangeArrowheads="1"/>
            </p:cNvSpPr>
            <p:nvPr/>
          </p:nvSpPr>
          <p:spPr bwMode="auto">
            <a:xfrm>
              <a:off x="6915" y="14025"/>
              <a:ext cx="115" cy="115"/>
            </a:xfrm>
            <a:prstGeom prst="ellipse">
              <a:avLst/>
            </a:prstGeom>
            <a:solidFill>
              <a:srgbClr val="007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ar-EG" sz="2000"/>
            </a:p>
          </p:txBody>
        </p:sp>
        <p:sp>
          <p:nvSpPr>
            <p:cNvPr id="275" name="Oval 129"/>
            <p:cNvSpPr>
              <a:spLocks noChangeArrowheads="1"/>
            </p:cNvSpPr>
            <p:nvPr/>
          </p:nvSpPr>
          <p:spPr bwMode="auto">
            <a:xfrm>
              <a:off x="6210" y="14025"/>
              <a:ext cx="115" cy="115"/>
            </a:xfrm>
            <a:prstGeom prst="ellipse">
              <a:avLst/>
            </a:prstGeom>
            <a:solidFill>
              <a:srgbClr val="007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ar-EG" sz="2000"/>
            </a:p>
          </p:txBody>
        </p:sp>
        <p:sp>
          <p:nvSpPr>
            <p:cNvPr id="276" name="Oval 130"/>
            <p:cNvSpPr>
              <a:spLocks noChangeArrowheads="1"/>
            </p:cNvSpPr>
            <p:nvPr/>
          </p:nvSpPr>
          <p:spPr bwMode="auto">
            <a:xfrm>
              <a:off x="4745" y="14025"/>
              <a:ext cx="115" cy="115"/>
            </a:xfrm>
            <a:prstGeom prst="ellipse">
              <a:avLst/>
            </a:prstGeom>
            <a:solidFill>
              <a:srgbClr val="007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ar-EG" sz="2000"/>
            </a:p>
          </p:txBody>
        </p:sp>
        <p:sp>
          <p:nvSpPr>
            <p:cNvPr id="277" name="Oval 131"/>
            <p:cNvSpPr>
              <a:spLocks noChangeArrowheads="1"/>
            </p:cNvSpPr>
            <p:nvPr/>
          </p:nvSpPr>
          <p:spPr bwMode="auto">
            <a:xfrm>
              <a:off x="4065" y="14025"/>
              <a:ext cx="115" cy="115"/>
            </a:xfrm>
            <a:prstGeom prst="ellipse">
              <a:avLst/>
            </a:prstGeom>
            <a:solidFill>
              <a:srgbClr val="007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ar-EG" sz="2000"/>
            </a:p>
          </p:txBody>
        </p:sp>
        <p:sp>
          <p:nvSpPr>
            <p:cNvPr id="278" name="Oval 132"/>
            <p:cNvSpPr>
              <a:spLocks noChangeArrowheads="1"/>
            </p:cNvSpPr>
            <p:nvPr/>
          </p:nvSpPr>
          <p:spPr bwMode="auto">
            <a:xfrm>
              <a:off x="2565" y="14025"/>
              <a:ext cx="115" cy="115"/>
            </a:xfrm>
            <a:prstGeom prst="ellipse">
              <a:avLst/>
            </a:prstGeom>
            <a:solidFill>
              <a:srgbClr val="007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ar-EG" sz="2000"/>
            </a:p>
          </p:txBody>
        </p:sp>
        <p:cxnSp>
          <p:nvCxnSpPr>
            <p:cNvPr id="279" name="AutoShape 133"/>
            <p:cNvCxnSpPr>
              <a:cxnSpLocks noChangeShapeType="1"/>
            </p:cNvCxnSpPr>
            <p:nvPr/>
          </p:nvCxnSpPr>
          <p:spPr bwMode="auto">
            <a:xfrm flipH="1">
              <a:off x="3315" y="13229"/>
              <a:ext cx="1485" cy="0"/>
            </a:xfrm>
            <a:prstGeom prst="straightConnector1">
              <a:avLst/>
            </a:prstGeom>
            <a:noFill/>
            <a:ln w="12700">
              <a:solidFill>
                <a:srgbClr val="000000"/>
              </a:solidFill>
              <a:round/>
              <a:headEnd/>
              <a:tailEnd/>
            </a:ln>
          </p:spPr>
        </p:cxnSp>
        <p:cxnSp>
          <p:nvCxnSpPr>
            <p:cNvPr id="280" name="AutoShape 134"/>
            <p:cNvCxnSpPr>
              <a:cxnSpLocks noChangeShapeType="1"/>
            </p:cNvCxnSpPr>
            <p:nvPr/>
          </p:nvCxnSpPr>
          <p:spPr bwMode="auto">
            <a:xfrm>
              <a:off x="3465" y="13139"/>
              <a:ext cx="0" cy="630"/>
            </a:xfrm>
            <a:prstGeom prst="straightConnector1">
              <a:avLst/>
            </a:prstGeom>
            <a:noFill/>
            <a:ln w="12700">
              <a:solidFill>
                <a:srgbClr val="000000"/>
              </a:solidFill>
              <a:round/>
              <a:headEnd/>
              <a:tailEnd/>
            </a:ln>
          </p:spPr>
        </p:cxnSp>
        <p:sp>
          <p:nvSpPr>
            <p:cNvPr id="281" name="Oval 135"/>
            <p:cNvSpPr>
              <a:spLocks noChangeArrowheads="1"/>
            </p:cNvSpPr>
            <p:nvPr/>
          </p:nvSpPr>
          <p:spPr bwMode="auto">
            <a:xfrm>
              <a:off x="3410" y="13190"/>
              <a:ext cx="115" cy="115"/>
            </a:xfrm>
            <a:prstGeom prst="ellipse">
              <a:avLst/>
            </a:prstGeom>
            <a:solidFill>
              <a:srgbClr val="007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ar-EG" sz="2000"/>
            </a:p>
          </p:txBody>
        </p:sp>
        <p:sp>
          <p:nvSpPr>
            <p:cNvPr id="282" name="Oval 136"/>
            <p:cNvSpPr>
              <a:spLocks noChangeArrowheads="1"/>
            </p:cNvSpPr>
            <p:nvPr/>
          </p:nvSpPr>
          <p:spPr bwMode="auto">
            <a:xfrm>
              <a:off x="3410" y="13620"/>
              <a:ext cx="115" cy="115"/>
            </a:xfrm>
            <a:prstGeom prst="ellipse">
              <a:avLst/>
            </a:prstGeom>
            <a:solidFill>
              <a:srgbClr val="0070C0"/>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ar-EG" sz="2000"/>
            </a:p>
          </p:txBody>
        </p:sp>
        <p:cxnSp>
          <p:nvCxnSpPr>
            <p:cNvPr id="283" name="AutoShape 137"/>
            <p:cNvCxnSpPr>
              <a:cxnSpLocks noChangeShapeType="1"/>
            </p:cNvCxnSpPr>
            <p:nvPr/>
          </p:nvCxnSpPr>
          <p:spPr bwMode="auto">
            <a:xfrm flipH="1">
              <a:off x="4110" y="13679"/>
              <a:ext cx="634" cy="0"/>
            </a:xfrm>
            <a:prstGeom prst="straightConnector1">
              <a:avLst/>
            </a:prstGeom>
            <a:noFill/>
            <a:ln w="12700">
              <a:solidFill>
                <a:srgbClr val="000000"/>
              </a:solidFill>
              <a:round/>
              <a:headEnd/>
              <a:tailEnd/>
            </a:ln>
          </p:spPr>
        </p:cxnSp>
        <p:sp>
          <p:nvSpPr>
            <p:cNvPr id="284" name="Arc 138"/>
            <p:cNvSpPr>
              <a:spLocks/>
            </p:cNvSpPr>
            <p:nvPr/>
          </p:nvSpPr>
          <p:spPr bwMode="auto">
            <a:xfrm>
              <a:off x="4432" y="13465"/>
              <a:ext cx="214" cy="255"/>
            </a:xfrm>
            <a:custGeom>
              <a:avLst/>
              <a:gdLst>
                <a:gd name="G0" fmla="+- 0 0 0"/>
                <a:gd name="G1" fmla="+- 21600 0 0"/>
                <a:gd name="G2" fmla="+- 21600 0 0"/>
                <a:gd name="T0" fmla="*/ 0 w 21517"/>
                <a:gd name="T1" fmla="*/ 0 h 21600"/>
                <a:gd name="T2" fmla="*/ 21517 w 21517"/>
                <a:gd name="T3" fmla="*/ 19710 h 21600"/>
                <a:gd name="T4" fmla="*/ 0 w 21517"/>
                <a:gd name="T5" fmla="*/ 21600 h 21600"/>
              </a:gdLst>
              <a:ahLst/>
              <a:cxnLst>
                <a:cxn ang="0">
                  <a:pos x="T0" y="T1"/>
                </a:cxn>
                <a:cxn ang="0">
                  <a:pos x="T2" y="T3"/>
                </a:cxn>
                <a:cxn ang="0">
                  <a:pos x="T4" y="T5"/>
                </a:cxn>
              </a:cxnLst>
              <a:rect l="0" t="0" r="r" b="b"/>
              <a:pathLst>
                <a:path w="21517" h="21600" fill="none" extrusionOk="0">
                  <a:moveTo>
                    <a:pt x="-1" y="0"/>
                  </a:moveTo>
                  <a:cubicBezTo>
                    <a:pt x="11196" y="0"/>
                    <a:pt x="20537" y="8556"/>
                    <a:pt x="21517" y="19709"/>
                  </a:cubicBezTo>
                </a:path>
                <a:path w="21517" h="21600" stroke="0" extrusionOk="0">
                  <a:moveTo>
                    <a:pt x="-1" y="0"/>
                  </a:moveTo>
                  <a:cubicBezTo>
                    <a:pt x="11196" y="0"/>
                    <a:pt x="20537" y="8556"/>
                    <a:pt x="21517" y="19709"/>
                  </a:cubicBezTo>
                  <a:lnTo>
                    <a:pt x="0" y="21600"/>
                  </a:lnTo>
                  <a:close/>
                </a:path>
              </a:pathLst>
            </a:custGeom>
            <a:noFill/>
            <a:ln w="1270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EG" sz="2000"/>
            </a:p>
          </p:txBody>
        </p:sp>
        <p:sp>
          <p:nvSpPr>
            <p:cNvPr id="285" name="Text Box 139"/>
            <p:cNvSpPr txBox="1">
              <a:spLocks noChangeArrowheads="1"/>
            </p:cNvSpPr>
            <p:nvPr/>
          </p:nvSpPr>
          <p:spPr bwMode="auto">
            <a:xfrm>
              <a:off x="3182" y="13739"/>
              <a:ext cx="409" cy="423"/>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marR="0" lvl="0" indent="0" algn="ctr" fontAlgn="base">
                <a:lnSpc>
                  <a:spcPct val="100000"/>
                </a:lnSpc>
                <a:spcBef>
                  <a:spcPct val="0"/>
                </a:spcBef>
                <a:spcAft>
                  <a:spcPts val="1000"/>
                </a:spcAft>
                <a:buClrTx/>
                <a:buSzTx/>
                <a:buFontTx/>
                <a:buNone/>
                <a:tabLst/>
              </a:pPr>
              <a:r>
                <a:rPr lang="en-US" sz="1300" b="1" dirty="0" smtClean="0">
                  <a:solidFill>
                    <a:srgbClr val="002060"/>
                  </a:solidFill>
                  <a:latin typeface="Comic Sans MS" pitchFamily="66" charset="0"/>
                  <a:cs typeface="Times New Roman" pitchFamily="18" charset="0"/>
                </a:rPr>
                <a:t>b</a:t>
              </a:r>
              <a:endParaRPr lang="ar-EG" sz="1300" b="1" dirty="0" smtClean="0">
                <a:solidFill>
                  <a:srgbClr val="002060"/>
                </a:solidFill>
                <a:latin typeface="Comic Sans MS" pitchFamily="66" charset="0"/>
                <a:cs typeface="Times New Roman" pitchFamily="18" charset="0"/>
              </a:endParaRPr>
            </a:p>
          </p:txBody>
        </p:sp>
        <p:sp>
          <p:nvSpPr>
            <p:cNvPr id="286" name="Text Box 140"/>
            <p:cNvSpPr txBox="1">
              <a:spLocks noChangeArrowheads="1"/>
            </p:cNvSpPr>
            <p:nvPr/>
          </p:nvSpPr>
          <p:spPr bwMode="auto">
            <a:xfrm>
              <a:off x="4202" y="13739"/>
              <a:ext cx="409" cy="423"/>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algn="ctr" fontAlgn="base">
                <a:spcBef>
                  <a:spcPct val="0"/>
                </a:spcBef>
                <a:spcAft>
                  <a:spcPts val="1000"/>
                </a:spcAft>
              </a:pPr>
              <a:r>
                <a:rPr lang="en-US" sz="1300" b="1" dirty="0" smtClean="0">
                  <a:solidFill>
                    <a:srgbClr val="002060"/>
                  </a:solidFill>
                  <a:latin typeface="Comic Sans MS" pitchFamily="66" charset="0"/>
                  <a:cs typeface="Times New Roman" pitchFamily="18" charset="0"/>
                </a:rPr>
                <a:t>d</a:t>
              </a:r>
              <a:endParaRPr lang="ar-EG" sz="1300" b="1" dirty="0" smtClean="0">
                <a:solidFill>
                  <a:srgbClr val="002060"/>
                </a:solidFill>
                <a:latin typeface="Comic Sans MS" pitchFamily="66" charset="0"/>
                <a:cs typeface="Times New Roman" pitchFamily="18" charset="0"/>
              </a:endParaRPr>
            </a:p>
          </p:txBody>
        </p:sp>
        <p:sp>
          <p:nvSpPr>
            <p:cNvPr id="287" name="Text Box 141"/>
            <p:cNvSpPr txBox="1">
              <a:spLocks noChangeArrowheads="1"/>
            </p:cNvSpPr>
            <p:nvPr/>
          </p:nvSpPr>
          <p:spPr bwMode="auto">
            <a:xfrm>
              <a:off x="5327" y="13739"/>
              <a:ext cx="409" cy="423"/>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marR="0" lvl="0" indent="0" algn="ctr" fontAlgn="base">
                <a:lnSpc>
                  <a:spcPct val="100000"/>
                </a:lnSpc>
                <a:spcBef>
                  <a:spcPct val="0"/>
                </a:spcBef>
                <a:spcAft>
                  <a:spcPts val="1000"/>
                </a:spcAft>
                <a:buClrTx/>
                <a:buSzTx/>
                <a:buFontTx/>
                <a:buNone/>
                <a:tabLst/>
              </a:pPr>
              <a:r>
                <a:rPr lang="en-US" sz="1300" b="1" dirty="0" smtClean="0">
                  <a:solidFill>
                    <a:srgbClr val="002060"/>
                  </a:solidFill>
                  <a:latin typeface="Comic Sans MS" pitchFamily="66" charset="0"/>
                  <a:cs typeface="Times New Roman" pitchFamily="18" charset="0"/>
                </a:rPr>
                <a:t>b</a:t>
              </a:r>
              <a:endParaRPr lang="ar-EG" sz="1300" b="1" dirty="0" smtClean="0">
                <a:solidFill>
                  <a:srgbClr val="002060"/>
                </a:solidFill>
                <a:latin typeface="Comic Sans MS" pitchFamily="66" charset="0"/>
                <a:cs typeface="Times New Roman" pitchFamily="18" charset="0"/>
              </a:endParaRPr>
            </a:p>
          </p:txBody>
        </p:sp>
        <p:sp>
          <p:nvSpPr>
            <p:cNvPr id="288" name="Text Box 142"/>
            <p:cNvSpPr txBox="1">
              <a:spLocks noChangeArrowheads="1"/>
            </p:cNvSpPr>
            <p:nvPr/>
          </p:nvSpPr>
          <p:spPr bwMode="auto">
            <a:xfrm>
              <a:off x="6347" y="13739"/>
              <a:ext cx="409" cy="423"/>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algn="ctr" fontAlgn="base">
                <a:spcBef>
                  <a:spcPct val="0"/>
                </a:spcBef>
                <a:spcAft>
                  <a:spcPts val="1000"/>
                </a:spcAft>
              </a:pPr>
              <a:r>
                <a:rPr lang="en-US" sz="1300" b="1" dirty="0" smtClean="0">
                  <a:solidFill>
                    <a:srgbClr val="002060"/>
                  </a:solidFill>
                  <a:latin typeface="Comic Sans MS" pitchFamily="66" charset="0"/>
                  <a:cs typeface="Times New Roman" pitchFamily="18" charset="0"/>
                </a:rPr>
                <a:t>d</a:t>
              </a:r>
              <a:endParaRPr lang="ar-EG" sz="1300" b="1" dirty="0" smtClean="0">
                <a:solidFill>
                  <a:srgbClr val="002060"/>
                </a:solidFill>
                <a:latin typeface="Comic Sans MS" pitchFamily="66" charset="0"/>
                <a:cs typeface="Times New Roman" pitchFamily="18" charset="0"/>
              </a:endParaRPr>
            </a:p>
          </p:txBody>
        </p:sp>
        <p:sp>
          <p:nvSpPr>
            <p:cNvPr id="289" name="Text Box 143"/>
            <p:cNvSpPr txBox="1">
              <a:spLocks noChangeArrowheads="1"/>
            </p:cNvSpPr>
            <p:nvPr/>
          </p:nvSpPr>
          <p:spPr bwMode="auto">
            <a:xfrm>
              <a:off x="6700" y="12815"/>
              <a:ext cx="395" cy="420"/>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algn="ctr" fontAlgn="base">
                <a:spcBef>
                  <a:spcPct val="0"/>
                </a:spcBef>
                <a:spcAft>
                  <a:spcPts val="1000"/>
                </a:spcAft>
              </a:pPr>
              <a:r>
                <a:rPr lang="en-US" sz="1300" b="1" dirty="0" smtClean="0">
                  <a:solidFill>
                    <a:srgbClr val="002060"/>
                  </a:solidFill>
                  <a:latin typeface="Comic Sans MS" pitchFamily="66" charset="0"/>
                  <a:cs typeface="Times New Roman" pitchFamily="18" charset="0"/>
                </a:rPr>
                <a:t>c</a:t>
              </a:r>
              <a:endParaRPr lang="ar-EG" sz="1300" b="1" dirty="0" smtClean="0">
                <a:solidFill>
                  <a:srgbClr val="002060"/>
                </a:solidFill>
                <a:latin typeface="Comic Sans MS" pitchFamily="66" charset="0"/>
                <a:cs typeface="Times New Roman" pitchFamily="18" charset="0"/>
              </a:endParaRPr>
            </a:p>
          </p:txBody>
        </p:sp>
        <p:sp>
          <p:nvSpPr>
            <p:cNvPr id="290" name="Text Box 144"/>
            <p:cNvSpPr txBox="1">
              <a:spLocks noChangeArrowheads="1"/>
            </p:cNvSpPr>
            <p:nvPr/>
          </p:nvSpPr>
          <p:spPr bwMode="auto">
            <a:xfrm>
              <a:off x="2941" y="13183"/>
              <a:ext cx="462" cy="484"/>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ts val="1000"/>
                </a:spcAft>
                <a:buClrTx/>
                <a:buSzTx/>
                <a:buFontTx/>
                <a:buNone/>
                <a:tabLst/>
              </a:pPr>
              <a:r>
                <a:rPr lang="en-US" sz="1300" b="1" dirty="0" smtClean="0">
                  <a:solidFill>
                    <a:srgbClr val="002060"/>
                  </a:solidFill>
                  <a:latin typeface="Comic Sans MS" pitchFamily="66" charset="0"/>
                  <a:cs typeface="Times New Roman" pitchFamily="18" charset="0"/>
                </a:rPr>
                <a:t>h</a:t>
              </a:r>
              <a:r>
                <a:rPr lang="en-US" sz="1300" b="1" baseline="-25000" dirty="0" smtClean="0">
                  <a:solidFill>
                    <a:srgbClr val="002060"/>
                  </a:solidFill>
                  <a:latin typeface="Comic Sans MS" pitchFamily="66" charset="0"/>
                  <a:cs typeface="Times New Roman" pitchFamily="18" charset="0"/>
                </a:rPr>
                <a:t>r</a:t>
              </a:r>
              <a:endParaRPr lang="ar-EG" sz="1300" b="1" baseline="-25000" dirty="0" smtClean="0">
                <a:solidFill>
                  <a:srgbClr val="002060"/>
                </a:solidFill>
                <a:latin typeface="Comic Sans MS" pitchFamily="66" charset="0"/>
                <a:cs typeface="Times New Roman" pitchFamily="18" charset="0"/>
              </a:endParaRPr>
            </a:p>
          </p:txBody>
        </p:sp>
        <p:sp>
          <p:nvSpPr>
            <p:cNvPr id="291" name="Text Box 145"/>
            <p:cNvSpPr txBox="1">
              <a:spLocks noChangeArrowheads="1"/>
            </p:cNvSpPr>
            <p:nvPr/>
          </p:nvSpPr>
          <p:spPr bwMode="auto">
            <a:xfrm>
              <a:off x="4467" y="13247"/>
              <a:ext cx="425" cy="420"/>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lang="en-US" sz="1300" b="1" dirty="0" smtClean="0">
                  <a:solidFill>
                    <a:srgbClr val="002060"/>
                  </a:solidFill>
                  <a:latin typeface="Comic Sans MS" pitchFamily="66" charset="0"/>
                  <a:cs typeface="Times New Roman" pitchFamily="18" charset="0"/>
                </a:rPr>
                <a:t>α</a:t>
              </a:r>
              <a:endParaRPr lang="ar-EG" sz="1300" b="1" dirty="0" smtClean="0">
                <a:solidFill>
                  <a:srgbClr val="002060"/>
                </a:solidFill>
                <a:latin typeface="Comic Sans MS" pitchFamily="66" charset="0"/>
                <a:cs typeface="Times New Roman" pitchFamily="18" charset="0"/>
              </a:endParaRPr>
            </a:p>
          </p:txBody>
        </p:sp>
        <p:cxnSp>
          <p:nvCxnSpPr>
            <p:cNvPr id="292" name="AutoShape 146"/>
            <p:cNvCxnSpPr>
              <a:cxnSpLocks noChangeShapeType="1"/>
            </p:cNvCxnSpPr>
            <p:nvPr/>
          </p:nvCxnSpPr>
          <p:spPr bwMode="auto">
            <a:xfrm>
              <a:off x="5520" y="13019"/>
              <a:ext cx="0" cy="216"/>
            </a:xfrm>
            <a:prstGeom prst="straightConnector1">
              <a:avLst/>
            </a:prstGeom>
            <a:noFill/>
            <a:ln w="12700">
              <a:solidFill>
                <a:srgbClr val="000000"/>
              </a:solidFill>
              <a:round/>
              <a:headEnd/>
              <a:tailEnd type="triangle" w="med" len="med"/>
            </a:ln>
          </p:spPr>
        </p:cxnSp>
        <p:cxnSp>
          <p:nvCxnSpPr>
            <p:cNvPr id="293" name="AutoShape 147"/>
            <p:cNvCxnSpPr>
              <a:cxnSpLocks noChangeShapeType="1"/>
            </p:cNvCxnSpPr>
            <p:nvPr/>
          </p:nvCxnSpPr>
          <p:spPr bwMode="auto">
            <a:xfrm flipV="1">
              <a:off x="5520" y="13244"/>
              <a:ext cx="0" cy="216"/>
            </a:xfrm>
            <a:prstGeom prst="straightConnector1">
              <a:avLst/>
            </a:prstGeom>
            <a:noFill/>
            <a:ln w="12700">
              <a:solidFill>
                <a:srgbClr val="000000"/>
              </a:solidFill>
              <a:round/>
              <a:headEnd/>
              <a:tailEnd type="triangle" w="med" len="med"/>
            </a:ln>
          </p:spPr>
        </p:cxnSp>
        <p:sp>
          <p:nvSpPr>
            <p:cNvPr id="294" name="Text Box 148"/>
            <p:cNvSpPr txBox="1">
              <a:spLocks noChangeArrowheads="1"/>
            </p:cNvSpPr>
            <p:nvPr/>
          </p:nvSpPr>
          <p:spPr bwMode="auto">
            <a:xfrm>
              <a:off x="5040" y="12755"/>
              <a:ext cx="471" cy="504"/>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marL="0" marR="0" lvl="0" indent="0" algn="ctr" defTabSz="914400" eaLnBrk="1" fontAlgn="base" latinLnBrk="0" hangingPunct="1">
                <a:lnSpc>
                  <a:spcPct val="100000"/>
                </a:lnSpc>
                <a:spcBef>
                  <a:spcPct val="0"/>
                </a:spcBef>
                <a:spcAft>
                  <a:spcPts val="1000"/>
                </a:spcAft>
                <a:buClrTx/>
                <a:buSzTx/>
                <a:buFontTx/>
                <a:buNone/>
                <a:tabLst/>
              </a:pPr>
              <a:r>
                <a:rPr lang="en-US" sz="1300" b="1" dirty="0" err="1" smtClean="0">
                  <a:solidFill>
                    <a:srgbClr val="002060"/>
                  </a:solidFill>
                  <a:latin typeface="Comic Sans MS" pitchFamily="66" charset="0"/>
                  <a:cs typeface="Times New Roman" pitchFamily="18" charset="0"/>
                </a:rPr>
                <a:t>t</a:t>
              </a:r>
              <a:r>
                <a:rPr lang="en-US" sz="1300" b="1" baseline="-25000" dirty="0" err="1" smtClean="0">
                  <a:solidFill>
                    <a:srgbClr val="002060"/>
                  </a:solidFill>
                  <a:latin typeface="Comic Sans MS" pitchFamily="66" charset="0"/>
                  <a:cs typeface="Times New Roman" pitchFamily="18" charset="0"/>
                </a:rPr>
                <a:t>w</a:t>
              </a:r>
              <a:endParaRPr lang="ar-EG" sz="1300" b="1" baseline="-25000" dirty="0" smtClean="0">
                <a:solidFill>
                  <a:srgbClr val="002060"/>
                </a:solidFill>
                <a:latin typeface="Comic Sans MS" pitchFamily="66" charset="0"/>
                <a:cs typeface="Times New Roman" pitchFamily="18" charset="0"/>
              </a:endParaRPr>
            </a:p>
          </p:txBody>
        </p:sp>
        <p:cxnSp>
          <p:nvCxnSpPr>
            <p:cNvPr id="295" name="AutoShape 149"/>
            <p:cNvCxnSpPr>
              <a:cxnSpLocks noChangeShapeType="1"/>
            </p:cNvCxnSpPr>
            <p:nvPr/>
          </p:nvCxnSpPr>
          <p:spPr bwMode="auto">
            <a:xfrm rot="-5400000">
              <a:off x="6881" y="13313"/>
              <a:ext cx="432" cy="274"/>
            </a:xfrm>
            <a:prstGeom prst="straightConnector1">
              <a:avLst/>
            </a:prstGeom>
            <a:noFill/>
            <a:ln w="12700">
              <a:solidFill>
                <a:srgbClr val="000000"/>
              </a:solidFill>
              <a:round/>
              <a:headEnd/>
              <a:tailEnd/>
            </a:ln>
          </p:spPr>
        </p:cxnSp>
      </p:grpSp>
      <p:pic>
        <p:nvPicPr>
          <p:cNvPr id="77" name="Picture 12" descr="Case I"/>
          <p:cNvPicPr preferRelativeResize="0">
            <a:picLocks noChangeAspect="1" noChangeArrowheads="1"/>
          </p:cNvPicPr>
          <p:nvPr/>
        </p:nvPicPr>
        <p:blipFill>
          <a:blip r:embed="rId3"/>
          <a:srcRect/>
          <a:stretch>
            <a:fillRect/>
          </a:stretch>
        </p:blipFill>
        <p:spPr bwMode="auto">
          <a:xfrm>
            <a:off x="6400800" y="4407217"/>
            <a:ext cx="2562225" cy="1981200"/>
          </a:xfrm>
          <a:prstGeom prst="rect">
            <a:avLst/>
          </a:prstGeom>
          <a:noFill/>
          <a:ln w="25400">
            <a:solidFill>
              <a:srgbClr val="002060"/>
            </a:solidFill>
            <a:miter lim="800000"/>
            <a:headEnd/>
            <a:tailEnd/>
          </a:ln>
        </p:spPr>
      </p:pic>
      <p:pic>
        <p:nvPicPr>
          <p:cNvPr id="78" name="Picture 13" descr="Boundary conditions Isometric"/>
          <p:cNvPicPr preferRelativeResize="0">
            <a:picLocks noChangeAspect="1" noChangeArrowheads="1"/>
          </p:cNvPicPr>
          <p:nvPr/>
        </p:nvPicPr>
        <p:blipFill>
          <a:blip r:embed="rId4"/>
          <a:srcRect/>
          <a:stretch>
            <a:fillRect/>
          </a:stretch>
        </p:blipFill>
        <p:spPr bwMode="auto">
          <a:xfrm>
            <a:off x="1219200" y="4343400"/>
            <a:ext cx="2085975" cy="2108835"/>
          </a:xfrm>
          <a:prstGeom prst="rect">
            <a:avLst/>
          </a:prstGeom>
          <a:noFill/>
          <a:ln w="25400">
            <a:solidFill>
              <a:srgbClr val="002060"/>
            </a:solidFill>
            <a:miter lim="800000"/>
            <a:headEnd/>
            <a:tailEnd/>
          </a:ln>
        </p:spPr>
      </p:pic>
      <p:graphicFrame>
        <p:nvGraphicFramePr>
          <p:cNvPr id="80" name="Table 79"/>
          <p:cNvGraphicFramePr>
            <a:graphicFrameLocks noGrp="1"/>
          </p:cNvGraphicFramePr>
          <p:nvPr/>
        </p:nvGraphicFramePr>
        <p:xfrm>
          <a:off x="1488440" y="3962400"/>
          <a:ext cx="6167120" cy="2804160"/>
        </p:xfrm>
        <a:graphic>
          <a:graphicData uri="http://schemas.openxmlformats.org/drawingml/2006/table">
            <a:tbl>
              <a:tblPr/>
              <a:tblGrid>
                <a:gridCol w="1089106"/>
                <a:gridCol w="740637"/>
                <a:gridCol w="740637"/>
                <a:gridCol w="740637"/>
                <a:gridCol w="740637"/>
                <a:gridCol w="740637"/>
                <a:gridCol w="740637"/>
                <a:gridCol w="634192"/>
              </a:tblGrid>
              <a:tr h="520560">
                <a:tc>
                  <a:txBody>
                    <a:bodyPr/>
                    <a:lstStyle/>
                    <a:p>
                      <a:pPr algn="ctr">
                        <a:lnSpc>
                          <a:spcPct val="115000"/>
                        </a:lnSpc>
                        <a:spcAft>
                          <a:spcPts val="0"/>
                        </a:spcAft>
                      </a:pPr>
                      <a:r>
                        <a:rPr lang="en-US" sz="1600" dirty="0">
                          <a:latin typeface="Times New Roman"/>
                          <a:ea typeface="Times New Roman"/>
                          <a:cs typeface="Arial"/>
                        </a:rPr>
                        <a:t>Bridge name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dirty="0" smtClean="0">
                          <a:latin typeface="Times New Roman"/>
                          <a:ea typeface="Times New Roman"/>
                          <a:cs typeface="Arial"/>
                        </a:rPr>
                        <a:t>b</a:t>
                      </a:r>
                      <a:endParaRPr lang="en-US" sz="1600" dirty="0">
                        <a:latin typeface="Times New Roman"/>
                        <a:ea typeface="Times New Roman"/>
                        <a:cs typeface="Arial"/>
                      </a:endParaRPr>
                    </a:p>
                    <a:p>
                      <a:pPr algn="ctr">
                        <a:lnSpc>
                          <a:spcPct val="115000"/>
                        </a:lnSpc>
                        <a:spcAft>
                          <a:spcPts val="0"/>
                        </a:spcAft>
                      </a:pPr>
                      <a:r>
                        <a:rPr lang="en-US" sz="1600" dirty="0">
                          <a:latin typeface="Times New Roman"/>
                          <a:ea typeface="Times New Roman"/>
                          <a:cs typeface="Arial"/>
                        </a:rPr>
                        <a:t>[mm]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dirty="0" smtClean="0">
                          <a:latin typeface="Times New Roman"/>
                          <a:ea typeface="Times New Roman"/>
                          <a:cs typeface="Arial"/>
                        </a:rPr>
                        <a:t>d</a:t>
                      </a:r>
                      <a:endParaRPr lang="en-US" sz="1600" dirty="0">
                        <a:latin typeface="Times New Roman"/>
                        <a:ea typeface="Times New Roman"/>
                        <a:cs typeface="Arial"/>
                      </a:endParaRPr>
                    </a:p>
                    <a:p>
                      <a:pPr algn="ctr">
                        <a:lnSpc>
                          <a:spcPct val="115000"/>
                        </a:lnSpc>
                        <a:spcAft>
                          <a:spcPts val="0"/>
                        </a:spcAft>
                      </a:pPr>
                      <a:r>
                        <a:rPr lang="en-US" sz="1600" dirty="0">
                          <a:latin typeface="Times New Roman"/>
                          <a:ea typeface="Times New Roman"/>
                          <a:cs typeface="Arial"/>
                        </a:rPr>
                        <a:t>[mm]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dirty="0" smtClean="0">
                          <a:latin typeface="Times New Roman"/>
                          <a:ea typeface="Times New Roman"/>
                          <a:cs typeface="Arial"/>
                        </a:rPr>
                        <a:t>c</a:t>
                      </a:r>
                      <a:endParaRPr lang="en-US" sz="1600" dirty="0">
                        <a:latin typeface="Times New Roman"/>
                        <a:ea typeface="Times New Roman"/>
                        <a:cs typeface="Arial"/>
                      </a:endParaRPr>
                    </a:p>
                    <a:p>
                      <a:pPr algn="ctr">
                        <a:lnSpc>
                          <a:spcPct val="115000"/>
                        </a:lnSpc>
                        <a:spcAft>
                          <a:spcPts val="0"/>
                        </a:spcAft>
                      </a:pPr>
                      <a:r>
                        <a:rPr lang="en-US" sz="1600" dirty="0">
                          <a:latin typeface="Times New Roman"/>
                          <a:ea typeface="Times New Roman"/>
                          <a:cs typeface="Arial"/>
                        </a:rPr>
                        <a:t>[mm]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dirty="0" smtClean="0">
                          <a:latin typeface="Times New Roman"/>
                          <a:ea typeface="Times New Roman"/>
                          <a:cs typeface="Arial"/>
                        </a:rPr>
                        <a:t>h</a:t>
                      </a:r>
                      <a:r>
                        <a:rPr lang="en-US" sz="1600" baseline="-25000" dirty="0" smtClean="0">
                          <a:latin typeface="Times New Roman"/>
                          <a:ea typeface="Times New Roman"/>
                          <a:cs typeface="Arial"/>
                        </a:rPr>
                        <a:t>r</a:t>
                      </a:r>
                      <a:endParaRPr lang="en-US" sz="1600" baseline="-25000" dirty="0">
                        <a:latin typeface="Times New Roman"/>
                        <a:ea typeface="Times New Roman"/>
                        <a:cs typeface="Arial"/>
                      </a:endParaRPr>
                    </a:p>
                    <a:p>
                      <a:pPr algn="ctr">
                        <a:lnSpc>
                          <a:spcPct val="115000"/>
                        </a:lnSpc>
                        <a:spcAft>
                          <a:spcPts val="0"/>
                        </a:spcAft>
                      </a:pPr>
                      <a:r>
                        <a:rPr lang="en-US" sz="1600" dirty="0">
                          <a:latin typeface="Times New Roman"/>
                          <a:ea typeface="Times New Roman"/>
                          <a:cs typeface="Arial"/>
                        </a:rPr>
                        <a:t>[mm]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dirty="0" err="1" smtClean="0">
                          <a:latin typeface="Times New Roman"/>
                          <a:ea typeface="Times New Roman"/>
                          <a:cs typeface="Arial"/>
                        </a:rPr>
                        <a:t>t</a:t>
                      </a:r>
                      <a:r>
                        <a:rPr lang="en-US" sz="1600" baseline="-25000" dirty="0" err="1" smtClean="0">
                          <a:latin typeface="Times New Roman"/>
                          <a:ea typeface="Times New Roman"/>
                          <a:cs typeface="Arial"/>
                        </a:rPr>
                        <a:t>w</a:t>
                      </a:r>
                      <a:endParaRPr lang="en-US" sz="1600" baseline="-25000" dirty="0">
                        <a:latin typeface="Times New Roman"/>
                        <a:ea typeface="Times New Roman"/>
                        <a:cs typeface="Arial"/>
                      </a:endParaRPr>
                    </a:p>
                    <a:p>
                      <a:pPr algn="ctr">
                        <a:lnSpc>
                          <a:spcPct val="115000"/>
                        </a:lnSpc>
                        <a:spcAft>
                          <a:spcPts val="0"/>
                        </a:spcAft>
                      </a:pPr>
                      <a:r>
                        <a:rPr lang="en-US" sz="1600" dirty="0">
                          <a:latin typeface="Times New Roman"/>
                          <a:ea typeface="Times New Roman"/>
                          <a:cs typeface="Arial"/>
                        </a:rPr>
                        <a:t>[mm]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dirty="0" smtClean="0">
                          <a:latin typeface="Times New Roman"/>
                          <a:ea typeface="Times New Roman"/>
                          <a:cs typeface="Arial"/>
                        </a:rPr>
                        <a:t>h</a:t>
                      </a:r>
                      <a:r>
                        <a:rPr lang="en-US" sz="1600" baseline="-25000" dirty="0" smtClean="0">
                          <a:latin typeface="Times New Roman"/>
                          <a:ea typeface="Times New Roman"/>
                          <a:cs typeface="Arial"/>
                        </a:rPr>
                        <a:t>w</a:t>
                      </a:r>
                      <a:endParaRPr lang="en-US" sz="1600" baseline="-25000" dirty="0">
                        <a:latin typeface="Times New Roman"/>
                        <a:ea typeface="Times New Roman"/>
                        <a:cs typeface="Arial"/>
                      </a:endParaRPr>
                    </a:p>
                    <a:p>
                      <a:pPr algn="ctr">
                        <a:lnSpc>
                          <a:spcPct val="115000"/>
                        </a:lnSpc>
                        <a:spcAft>
                          <a:spcPts val="0"/>
                        </a:spcAft>
                      </a:pPr>
                      <a:r>
                        <a:rPr lang="en-US" sz="1600" dirty="0">
                          <a:latin typeface="Times New Roman"/>
                          <a:ea typeface="Times New Roman"/>
                          <a:cs typeface="Arial"/>
                        </a:rPr>
                        <a:t>[mm]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l-GR" sz="1600" dirty="0" smtClean="0">
                          <a:latin typeface="Calibri"/>
                          <a:ea typeface="Times New Roman"/>
                          <a:cs typeface="Calibri"/>
                        </a:rPr>
                        <a:t>α</a:t>
                      </a:r>
                      <a:endParaRPr lang="en-US" sz="1600" dirty="0">
                        <a:latin typeface="Times New Roman"/>
                        <a:ea typeface="Times New Roman"/>
                        <a:cs typeface="Arial"/>
                      </a:endParaRPr>
                    </a:p>
                    <a:p>
                      <a:pPr algn="ctr">
                        <a:lnSpc>
                          <a:spcPct val="115000"/>
                        </a:lnSpc>
                        <a:spcAft>
                          <a:spcPts val="0"/>
                        </a:spcAft>
                      </a:pPr>
                      <a:r>
                        <a:rPr lang="en-US" sz="1600" dirty="0">
                          <a:latin typeface="Times New Roman"/>
                          <a:ea typeface="Times New Roman"/>
                          <a:cs typeface="Arial"/>
                        </a:rPr>
                        <a:t>[º]</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60280">
                <a:tc>
                  <a:txBody>
                    <a:bodyPr/>
                    <a:lstStyle/>
                    <a:p>
                      <a:pPr algn="ctr">
                        <a:lnSpc>
                          <a:spcPct val="115000"/>
                        </a:lnSpc>
                        <a:spcAft>
                          <a:spcPts val="0"/>
                        </a:spcAft>
                      </a:pPr>
                      <a:r>
                        <a:rPr lang="en-US" sz="1600" b="1" dirty="0" err="1">
                          <a:solidFill>
                            <a:srgbClr val="FF0000"/>
                          </a:solidFill>
                          <a:latin typeface="Times New Roman"/>
                          <a:ea typeface="Times New Roman"/>
                          <a:cs typeface="Arial"/>
                        </a:rPr>
                        <a:t>Shinkai</a:t>
                      </a:r>
                      <a:endParaRPr lang="en-US" sz="1600" b="1" dirty="0">
                        <a:solidFill>
                          <a:srgbClr val="FF0000"/>
                        </a:solidFill>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600" b="1">
                          <a:solidFill>
                            <a:srgbClr val="FF0000"/>
                          </a:solidFill>
                          <a:latin typeface="Times New Roman"/>
                          <a:ea typeface="Times New Roman"/>
                          <a:cs typeface="Arial"/>
                        </a:rPr>
                        <a:t>250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600" b="1">
                          <a:solidFill>
                            <a:srgbClr val="FF0000"/>
                          </a:solidFill>
                          <a:latin typeface="Times New Roman"/>
                          <a:ea typeface="Times New Roman"/>
                          <a:cs typeface="Arial"/>
                        </a:rPr>
                        <a:t>200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600" b="1">
                          <a:solidFill>
                            <a:srgbClr val="FF0000"/>
                          </a:solidFill>
                          <a:latin typeface="Times New Roman"/>
                          <a:ea typeface="Times New Roman"/>
                          <a:cs typeface="Arial"/>
                        </a:rPr>
                        <a:t>250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600" b="1">
                          <a:solidFill>
                            <a:srgbClr val="FF0000"/>
                          </a:solidFill>
                          <a:latin typeface="Times New Roman"/>
                          <a:ea typeface="Times New Roman"/>
                          <a:cs typeface="Arial"/>
                        </a:rPr>
                        <a:t>150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600" b="1">
                          <a:solidFill>
                            <a:srgbClr val="FF0000"/>
                          </a:solidFill>
                          <a:latin typeface="Times New Roman"/>
                          <a:ea typeface="Times New Roman"/>
                          <a:cs typeface="Arial"/>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600" b="1">
                          <a:solidFill>
                            <a:srgbClr val="FF0000"/>
                          </a:solidFill>
                          <a:latin typeface="Times New Roman"/>
                          <a:ea typeface="Times New Roman"/>
                          <a:cs typeface="Arial"/>
                        </a:rPr>
                        <a:t>1183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600" b="1" dirty="0">
                          <a:solidFill>
                            <a:srgbClr val="FF0000"/>
                          </a:solidFill>
                          <a:latin typeface="Times New Roman"/>
                          <a:ea typeface="Times New Roman"/>
                          <a:cs typeface="Arial"/>
                        </a:rPr>
                        <a:t>36.9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60280">
                <a:tc>
                  <a:txBody>
                    <a:bodyPr/>
                    <a:lstStyle/>
                    <a:p>
                      <a:pPr algn="ctr">
                        <a:lnSpc>
                          <a:spcPct val="115000"/>
                        </a:lnSpc>
                        <a:spcAft>
                          <a:spcPts val="0"/>
                        </a:spcAft>
                      </a:pPr>
                      <a:r>
                        <a:rPr lang="en-US" sz="1600" b="1" dirty="0" err="1">
                          <a:solidFill>
                            <a:srgbClr val="FF0000"/>
                          </a:solidFill>
                          <a:latin typeface="Times New Roman"/>
                          <a:ea typeface="Times New Roman"/>
                          <a:cs typeface="Arial"/>
                        </a:rPr>
                        <a:t>Matsnoki</a:t>
                      </a:r>
                      <a:endParaRPr lang="en-US" sz="1600" b="1" dirty="0">
                        <a:solidFill>
                          <a:srgbClr val="FF0000"/>
                        </a:solidFill>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600" b="1" dirty="0">
                          <a:solidFill>
                            <a:srgbClr val="FF0000"/>
                          </a:solidFill>
                          <a:latin typeface="Times New Roman"/>
                          <a:ea typeface="Times New Roman"/>
                          <a:cs typeface="Arial"/>
                        </a:rPr>
                        <a:t>300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600" b="1" dirty="0">
                          <a:solidFill>
                            <a:srgbClr val="FF0000"/>
                          </a:solidFill>
                          <a:latin typeface="Times New Roman"/>
                          <a:ea typeface="Times New Roman"/>
                          <a:cs typeface="Arial"/>
                        </a:rPr>
                        <a:t>260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600" b="1" dirty="0">
                          <a:solidFill>
                            <a:srgbClr val="FF0000"/>
                          </a:solidFill>
                          <a:latin typeface="Times New Roman"/>
                          <a:ea typeface="Times New Roman"/>
                          <a:cs typeface="Arial"/>
                        </a:rPr>
                        <a:t>300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600" b="1" dirty="0">
                          <a:solidFill>
                            <a:srgbClr val="FF0000"/>
                          </a:solidFill>
                          <a:latin typeface="Times New Roman"/>
                          <a:ea typeface="Times New Roman"/>
                          <a:cs typeface="Arial"/>
                        </a:rPr>
                        <a:t>150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600" b="1" dirty="0">
                          <a:solidFill>
                            <a:srgbClr val="FF0000"/>
                          </a:solidFill>
                          <a:latin typeface="Times New Roman"/>
                          <a:ea typeface="Times New Roman"/>
                          <a:cs typeface="Arial"/>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600" b="1" dirty="0">
                          <a:solidFill>
                            <a:srgbClr val="FF0000"/>
                          </a:solidFill>
                          <a:latin typeface="Times New Roman"/>
                          <a:ea typeface="Times New Roman"/>
                          <a:cs typeface="Arial"/>
                        </a:rPr>
                        <a:t>2210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600" b="1" dirty="0">
                          <a:solidFill>
                            <a:srgbClr val="FF0000"/>
                          </a:solidFill>
                          <a:latin typeface="Times New Roman"/>
                          <a:ea typeface="Times New Roman"/>
                          <a:cs typeface="Arial"/>
                        </a:rPr>
                        <a:t>30.0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60280">
                <a:tc>
                  <a:txBody>
                    <a:bodyPr/>
                    <a:lstStyle/>
                    <a:p>
                      <a:pPr algn="ctr">
                        <a:lnSpc>
                          <a:spcPct val="115000"/>
                        </a:lnSpc>
                        <a:spcAft>
                          <a:spcPts val="0"/>
                        </a:spcAft>
                      </a:pPr>
                      <a:r>
                        <a:rPr lang="en-US" sz="1600" dirty="0" err="1">
                          <a:latin typeface="Times New Roman"/>
                          <a:ea typeface="Times New Roman"/>
                          <a:cs typeface="Arial"/>
                        </a:rPr>
                        <a:t>Hondani</a:t>
                      </a:r>
                      <a:endParaRPr lang="en-US" sz="16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dirty="0">
                          <a:latin typeface="Times New Roman"/>
                          <a:ea typeface="Times New Roman"/>
                          <a:cs typeface="Arial"/>
                        </a:rPr>
                        <a:t>330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dirty="0">
                          <a:latin typeface="Times New Roman"/>
                          <a:ea typeface="Times New Roman"/>
                          <a:cs typeface="Arial"/>
                        </a:rPr>
                        <a:t>270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dirty="0">
                          <a:latin typeface="Times New Roman"/>
                          <a:ea typeface="Times New Roman"/>
                          <a:cs typeface="Arial"/>
                        </a:rPr>
                        <a:t>336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a:latin typeface="Times New Roman"/>
                          <a:ea typeface="Times New Roman"/>
                          <a:cs typeface="Arial"/>
                        </a:rPr>
                        <a:t>200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a:latin typeface="Times New Roman"/>
                          <a:ea typeface="Times New Roman"/>
                          <a:cs typeface="Arial"/>
                        </a:rPr>
                        <a:t>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dirty="0">
                          <a:latin typeface="Times New Roman"/>
                          <a:ea typeface="Times New Roman"/>
                          <a:cs typeface="Arial"/>
                        </a:rPr>
                        <a:t>3315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a:latin typeface="Times New Roman"/>
                          <a:ea typeface="Times New Roman"/>
                          <a:cs typeface="Arial"/>
                        </a:rPr>
                        <a:t>36.5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60280">
                <a:tc>
                  <a:txBody>
                    <a:bodyPr/>
                    <a:lstStyle/>
                    <a:p>
                      <a:pPr algn="ctr">
                        <a:lnSpc>
                          <a:spcPct val="115000"/>
                        </a:lnSpc>
                        <a:spcAft>
                          <a:spcPts val="0"/>
                        </a:spcAft>
                      </a:pPr>
                      <a:r>
                        <a:rPr lang="en-US" sz="1600">
                          <a:latin typeface="Times New Roman"/>
                          <a:ea typeface="Times New Roman"/>
                          <a:cs typeface="Arial"/>
                        </a:rPr>
                        <a:t>Cognac</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dirty="0">
                          <a:latin typeface="Times New Roman"/>
                          <a:ea typeface="Times New Roman"/>
                          <a:cs typeface="Arial"/>
                        </a:rPr>
                        <a:t>353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a:latin typeface="Times New Roman"/>
                          <a:ea typeface="Times New Roman"/>
                          <a:cs typeface="Arial"/>
                        </a:rPr>
                        <a:t>319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a:latin typeface="Times New Roman"/>
                          <a:ea typeface="Times New Roman"/>
                          <a:cs typeface="Arial"/>
                        </a:rPr>
                        <a:t>353</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a:latin typeface="Times New Roman"/>
                          <a:ea typeface="Times New Roman"/>
                          <a:cs typeface="Arial"/>
                        </a:rPr>
                        <a:t>150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a:latin typeface="Times New Roman"/>
                          <a:ea typeface="Times New Roman"/>
                          <a:cs typeface="Arial"/>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dirty="0">
                          <a:latin typeface="Times New Roman"/>
                          <a:ea typeface="Times New Roman"/>
                          <a:cs typeface="Arial"/>
                        </a:rPr>
                        <a:t>1771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dirty="0">
                          <a:latin typeface="Times New Roman"/>
                          <a:ea typeface="Times New Roman"/>
                          <a:cs typeface="Arial"/>
                        </a:rPr>
                        <a:t>25.2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60280">
                <a:tc>
                  <a:txBody>
                    <a:bodyPr/>
                    <a:lstStyle/>
                    <a:p>
                      <a:pPr algn="ctr">
                        <a:lnSpc>
                          <a:spcPct val="115000"/>
                        </a:lnSpc>
                        <a:spcAft>
                          <a:spcPts val="0"/>
                        </a:spcAft>
                      </a:pPr>
                      <a:r>
                        <a:rPr lang="en-US" sz="1600">
                          <a:latin typeface="Times New Roman"/>
                          <a:ea typeface="Times New Roman"/>
                          <a:cs typeface="Arial"/>
                        </a:rPr>
                        <a:t>Maupre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dirty="0">
                          <a:latin typeface="Times New Roman"/>
                          <a:ea typeface="Times New Roman"/>
                          <a:cs typeface="Arial"/>
                        </a:rPr>
                        <a:t>284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a:latin typeface="Times New Roman"/>
                          <a:ea typeface="Times New Roman"/>
                          <a:cs typeface="Arial"/>
                        </a:rPr>
                        <a:t>241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dirty="0">
                          <a:latin typeface="Times New Roman"/>
                          <a:ea typeface="Times New Roman"/>
                          <a:cs typeface="Arial"/>
                        </a:rPr>
                        <a:t>284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dirty="0">
                          <a:latin typeface="Times New Roman"/>
                          <a:ea typeface="Times New Roman"/>
                          <a:cs typeface="Arial"/>
                        </a:rPr>
                        <a:t>150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a:latin typeface="Times New Roman"/>
                          <a:ea typeface="Times New Roman"/>
                          <a:cs typeface="Arial"/>
                        </a:rPr>
                        <a:t>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a:latin typeface="Times New Roman"/>
                          <a:ea typeface="Times New Roman"/>
                          <a:cs typeface="Arial"/>
                        </a:rPr>
                        <a:t>2650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dirty="0">
                          <a:latin typeface="Times New Roman"/>
                          <a:ea typeface="Times New Roman"/>
                          <a:cs typeface="Arial"/>
                        </a:rPr>
                        <a:t>31.9</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60280">
                <a:tc>
                  <a:txBody>
                    <a:bodyPr/>
                    <a:lstStyle/>
                    <a:p>
                      <a:pPr algn="ctr">
                        <a:lnSpc>
                          <a:spcPct val="115000"/>
                        </a:lnSpc>
                        <a:spcAft>
                          <a:spcPts val="0"/>
                        </a:spcAft>
                      </a:pPr>
                      <a:r>
                        <a:rPr lang="en-US" sz="1600" b="1" dirty="0">
                          <a:solidFill>
                            <a:srgbClr val="FF0000"/>
                          </a:solidFill>
                          <a:latin typeface="Times New Roman"/>
                          <a:ea typeface="Times New Roman"/>
                          <a:cs typeface="Arial"/>
                        </a:rPr>
                        <a:t>Dole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600" b="1" dirty="0">
                          <a:solidFill>
                            <a:srgbClr val="FF0000"/>
                          </a:solidFill>
                          <a:latin typeface="Times New Roman"/>
                          <a:ea typeface="Times New Roman"/>
                          <a:cs typeface="Arial"/>
                        </a:rPr>
                        <a:t>430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600" b="1" dirty="0">
                          <a:solidFill>
                            <a:srgbClr val="FF0000"/>
                          </a:solidFill>
                          <a:latin typeface="Times New Roman"/>
                          <a:ea typeface="Times New Roman"/>
                          <a:cs typeface="Arial"/>
                        </a:rPr>
                        <a:t>370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600" b="1" dirty="0">
                          <a:solidFill>
                            <a:srgbClr val="FF0000"/>
                          </a:solidFill>
                          <a:latin typeface="Times New Roman"/>
                          <a:ea typeface="Times New Roman"/>
                          <a:cs typeface="Arial"/>
                        </a:rPr>
                        <a:t>430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600" b="1" dirty="0">
                          <a:solidFill>
                            <a:srgbClr val="FF0000"/>
                          </a:solidFill>
                          <a:latin typeface="Times New Roman"/>
                          <a:ea typeface="Times New Roman"/>
                          <a:cs typeface="Arial"/>
                        </a:rPr>
                        <a:t>220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600" b="1" dirty="0">
                          <a:solidFill>
                            <a:srgbClr val="FF0000"/>
                          </a:solidFill>
                          <a:latin typeface="Times New Roman"/>
                          <a:ea typeface="Times New Roman"/>
                          <a:cs typeface="Arial"/>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600" b="1">
                          <a:solidFill>
                            <a:srgbClr val="FF0000"/>
                          </a:solidFill>
                          <a:latin typeface="Times New Roman"/>
                          <a:ea typeface="Times New Roman"/>
                          <a:cs typeface="Arial"/>
                        </a:rPr>
                        <a:t>2546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1600" b="1" dirty="0">
                          <a:solidFill>
                            <a:srgbClr val="FF0000"/>
                          </a:solidFill>
                          <a:latin typeface="Times New Roman"/>
                          <a:ea typeface="Times New Roman"/>
                          <a:cs typeface="Arial"/>
                        </a:rPr>
                        <a:t>30.7</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260280">
                <a:tc>
                  <a:txBody>
                    <a:bodyPr/>
                    <a:lstStyle/>
                    <a:p>
                      <a:pPr algn="ctr">
                        <a:lnSpc>
                          <a:spcPct val="115000"/>
                        </a:lnSpc>
                        <a:spcAft>
                          <a:spcPts val="0"/>
                        </a:spcAft>
                      </a:pPr>
                      <a:r>
                        <a:rPr lang="en-US" sz="1600">
                          <a:latin typeface="Times New Roman"/>
                          <a:ea typeface="Times New Roman"/>
                          <a:cs typeface="Arial"/>
                        </a:rPr>
                        <a:t>IIsun</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dirty="0">
                          <a:latin typeface="Times New Roman"/>
                          <a:ea typeface="Times New Roman"/>
                          <a:cs typeface="Arial"/>
                        </a:rPr>
                        <a:t>330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a:latin typeface="Times New Roman"/>
                          <a:ea typeface="Times New Roman"/>
                          <a:cs typeface="Arial"/>
                        </a:rPr>
                        <a:t>330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a:latin typeface="Times New Roman"/>
                          <a:ea typeface="Times New Roman"/>
                          <a:cs typeface="Arial"/>
                        </a:rPr>
                        <a:t>386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dirty="0">
                          <a:latin typeface="Times New Roman"/>
                          <a:ea typeface="Times New Roman"/>
                          <a:cs typeface="Arial"/>
                        </a:rPr>
                        <a:t>200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dirty="0">
                          <a:latin typeface="Times New Roman"/>
                          <a:ea typeface="Times New Roman"/>
                          <a:cs typeface="Arial"/>
                        </a:rPr>
                        <a:t>18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dirty="0">
                          <a:latin typeface="Times New Roman"/>
                          <a:ea typeface="Times New Roman"/>
                          <a:cs typeface="Arial"/>
                        </a:rPr>
                        <a:t>2292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dirty="0">
                          <a:latin typeface="Times New Roman"/>
                          <a:ea typeface="Times New Roman"/>
                          <a:cs typeface="Arial"/>
                        </a:rPr>
                        <a:t>31.2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60280">
                <a:tc>
                  <a:txBody>
                    <a:bodyPr/>
                    <a:lstStyle/>
                    <a:p>
                      <a:pPr algn="ctr">
                        <a:lnSpc>
                          <a:spcPct val="115000"/>
                        </a:lnSpc>
                        <a:spcAft>
                          <a:spcPts val="0"/>
                        </a:spcAft>
                      </a:pPr>
                      <a:r>
                        <a:rPr lang="en-US" sz="1600" b="1" dirty="0" smtClean="0">
                          <a:latin typeface="Times New Roman"/>
                          <a:ea typeface="Times New Roman"/>
                          <a:cs typeface="Arial"/>
                        </a:rPr>
                        <a:t>Average</a:t>
                      </a:r>
                      <a:endParaRPr lang="en-US" sz="1600" b="1"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b="1" dirty="0">
                          <a:latin typeface="Times New Roman"/>
                          <a:ea typeface="Times New Roman"/>
                          <a:cs typeface="Arial"/>
                        </a:rPr>
                        <a:t>325</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b="1" dirty="0">
                          <a:latin typeface="Times New Roman"/>
                          <a:ea typeface="Times New Roman"/>
                          <a:cs typeface="Arial"/>
                        </a:rPr>
                        <a:t>284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b="1" dirty="0">
                          <a:latin typeface="Times New Roman"/>
                          <a:ea typeface="Times New Roman"/>
                          <a:cs typeface="Arial"/>
                        </a:rPr>
                        <a:t>334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b="1" dirty="0">
                          <a:latin typeface="Times New Roman"/>
                          <a:ea typeface="Times New Roman"/>
                          <a:cs typeface="Arial"/>
                        </a:rPr>
                        <a:t>174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b="1" dirty="0">
                          <a:latin typeface="Times New Roman"/>
                          <a:ea typeface="Times New Roman"/>
                          <a:cs typeface="Arial"/>
                        </a:rPr>
                        <a:t>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b="1" dirty="0">
                          <a:latin typeface="Times New Roman"/>
                          <a:ea typeface="Times New Roman"/>
                          <a:cs typeface="Arial"/>
                        </a:rPr>
                        <a:t>2281</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en-US" sz="1600" b="1" dirty="0">
                          <a:latin typeface="Times New Roman"/>
                          <a:ea typeface="Times New Roman"/>
                          <a:cs typeface="Arial"/>
                        </a:rPr>
                        <a:t>32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slide(fromTop)">
                                      <p:cBhvr>
                                        <p:cTn id="7" dur="500"/>
                                        <p:tgtEl>
                                          <p:spTgt spid="27"/>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Right)">
                                      <p:cBhvr>
                                        <p:cTn id="11" dur="500"/>
                                        <p:tgtEl>
                                          <p:spTgt spid="29"/>
                                        </p:tgtEl>
                                      </p:cBhvr>
                                    </p:animEffect>
                                  </p:childTnLst>
                                </p:cTn>
                              </p:par>
                            </p:childTnLst>
                          </p:cTn>
                        </p:par>
                        <p:par>
                          <p:cTn id="12" fill="hold">
                            <p:stCondLst>
                              <p:cond delay="1000"/>
                            </p:stCondLst>
                            <p:childTnLst>
                              <p:par>
                                <p:cTn id="13" presetID="12" presetClass="entr" presetSubtype="1"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slide(fromTop)">
                                      <p:cBhvr>
                                        <p:cTn id="15" dur="500"/>
                                        <p:tgtEl>
                                          <p:spTgt spid="30"/>
                                        </p:tgtEl>
                                      </p:cBhvr>
                                    </p:animEffect>
                                  </p:childTnLst>
                                </p:cTn>
                              </p:par>
                            </p:childTnLst>
                          </p:cTn>
                        </p:par>
                        <p:par>
                          <p:cTn id="16" fill="hold">
                            <p:stCondLst>
                              <p:cond delay="1500"/>
                            </p:stCondLst>
                            <p:childTnLst>
                              <p:par>
                                <p:cTn id="17" presetID="9" presetClass="entr" presetSubtype="0" fill="hold"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dissolve">
                                      <p:cBhvr>
                                        <p:cTn id="19" dur="500"/>
                                        <p:tgtEl>
                                          <p:spTgt spid="38"/>
                                        </p:tgtEl>
                                      </p:cBhvr>
                                    </p:animEffect>
                                  </p:childTnLst>
                                </p:cTn>
                              </p:par>
                              <p:par>
                                <p:cTn id="20" presetID="14" presetClass="entr" presetSubtype="10" fill="hold" nodeType="withEffect">
                                  <p:stCondLst>
                                    <p:cond delay="0"/>
                                  </p:stCondLst>
                                  <p:childTnLst>
                                    <p:set>
                                      <p:cBhvr>
                                        <p:cTn id="21" dur="1" fill="hold">
                                          <p:stCondLst>
                                            <p:cond delay="0"/>
                                          </p:stCondLst>
                                        </p:cTn>
                                        <p:tgtEl>
                                          <p:spTgt spid="78"/>
                                        </p:tgtEl>
                                        <p:attrNameLst>
                                          <p:attrName>style.visibility</p:attrName>
                                        </p:attrNameLst>
                                      </p:cBhvr>
                                      <p:to>
                                        <p:strVal val="visible"/>
                                      </p:to>
                                    </p:set>
                                    <p:animEffect transition="in" filter="randombar(horizontal)">
                                      <p:cBhvr>
                                        <p:cTn id="22" dur="500"/>
                                        <p:tgtEl>
                                          <p:spTgt spid="78"/>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slide(fromTop)">
                                      <p:cBhvr>
                                        <p:cTn id="27" dur="500"/>
                                        <p:tgtEl>
                                          <p:spTgt spid="28"/>
                                        </p:tgtEl>
                                      </p:cBhvr>
                                    </p:animEffect>
                                  </p:childTnLst>
                                </p:cTn>
                              </p:par>
                              <p:par>
                                <p:cTn id="28" presetID="9" presetClass="entr" presetSubtype="0" fill="hold"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dissolve">
                                      <p:cBhvr>
                                        <p:cTn id="30" dur="500"/>
                                        <p:tgtEl>
                                          <p:spTgt spid="41"/>
                                        </p:tgtEl>
                                      </p:cBhvr>
                                    </p:animEffect>
                                  </p:childTnLst>
                                </p:cTn>
                              </p:par>
                              <p:par>
                                <p:cTn id="31" presetID="14" presetClass="entr" presetSubtype="10" fill="hold" nodeType="withEffect">
                                  <p:stCondLst>
                                    <p:cond delay="0"/>
                                  </p:stCondLst>
                                  <p:childTnLst>
                                    <p:set>
                                      <p:cBhvr>
                                        <p:cTn id="32" dur="1" fill="hold">
                                          <p:stCondLst>
                                            <p:cond delay="0"/>
                                          </p:stCondLst>
                                        </p:cTn>
                                        <p:tgtEl>
                                          <p:spTgt spid="77"/>
                                        </p:tgtEl>
                                        <p:attrNameLst>
                                          <p:attrName>style.visibility</p:attrName>
                                        </p:attrNameLst>
                                      </p:cBhvr>
                                      <p:to>
                                        <p:strVal val="visible"/>
                                      </p:to>
                                    </p:set>
                                    <p:animEffect transition="in" filter="randombar(horizontal)">
                                      <p:cBhvr>
                                        <p:cTn id="33" dur="500"/>
                                        <p:tgtEl>
                                          <p:spTgt spid="77"/>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xit" presetSubtype="10" fill="hold" nodeType="clickEffect">
                                  <p:stCondLst>
                                    <p:cond delay="0"/>
                                  </p:stCondLst>
                                  <p:childTnLst>
                                    <p:animEffect transition="out" filter="randombar(horizontal)">
                                      <p:cBhvr>
                                        <p:cTn id="37" dur="500"/>
                                        <p:tgtEl>
                                          <p:spTgt spid="78"/>
                                        </p:tgtEl>
                                      </p:cBhvr>
                                    </p:animEffect>
                                    <p:set>
                                      <p:cBhvr>
                                        <p:cTn id="38" dur="1" fill="hold">
                                          <p:stCondLst>
                                            <p:cond delay="499"/>
                                          </p:stCondLst>
                                        </p:cTn>
                                        <p:tgtEl>
                                          <p:spTgt spid="78"/>
                                        </p:tgtEl>
                                        <p:attrNameLst>
                                          <p:attrName>style.visibility</p:attrName>
                                        </p:attrNameLst>
                                      </p:cBhvr>
                                      <p:to>
                                        <p:strVal val="hidden"/>
                                      </p:to>
                                    </p:set>
                                  </p:childTnLst>
                                </p:cTn>
                              </p:par>
                              <p:par>
                                <p:cTn id="39" presetID="14" presetClass="exit" presetSubtype="10" fill="hold" nodeType="withEffect">
                                  <p:stCondLst>
                                    <p:cond delay="0"/>
                                  </p:stCondLst>
                                  <p:childTnLst>
                                    <p:animEffect transition="out" filter="randombar(horizontal)">
                                      <p:cBhvr>
                                        <p:cTn id="40" dur="500"/>
                                        <p:tgtEl>
                                          <p:spTgt spid="77"/>
                                        </p:tgtEl>
                                      </p:cBhvr>
                                    </p:animEffect>
                                    <p:set>
                                      <p:cBhvr>
                                        <p:cTn id="41" dur="1" fill="hold">
                                          <p:stCondLst>
                                            <p:cond delay="499"/>
                                          </p:stCondLst>
                                        </p:cTn>
                                        <p:tgtEl>
                                          <p:spTgt spid="77"/>
                                        </p:tgtEl>
                                        <p:attrNameLst>
                                          <p:attrName>style.visibility</p:attrName>
                                        </p:attrNameLst>
                                      </p:cBhvr>
                                      <p:to>
                                        <p:strVal val="hidden"/>
                                      </p:to>
                                    </p:set>
                                  </p:childTnLst>
                                </p:cTn>
                              </p:par>
                              <p:par>
                                <p:cTn id="42" presetID="55" presetClass="entr" presetSubtype="0" fill="hold" nodeType="withEffect">
                                  <p:stCondLst>
                                    <p:cond delay="0"/>
                                  </p:stCondLst>
                                  <p:childTnLst>
                                    <p:set>
                                      <p:cBhvr>
                                        <p:cTn id="43" dur="1" fill="hold">
                                          <p:stCondLst>
                                            <p:cond delay="0"/>
                                          </p:stCondLst>
                                        </p:cTn>
                                        <p:tgtEl>
                                          <p:spTgt spid="80"/>
                                        </p:tgtEl>
                                        <p:attrNameLst>
                                          <p:attrName>style.visibility</p:attrName>
                                        </p:attrNameLst>
                                      </p:cBhvr>
                                      <p:to>
                                        <p:strVal val="visible"/>
                                      </p:to>
                                    </p:set>
                                    <p:anim calcmode="lin" valueType="num">
                                      <p:cBhvr>
                                        <p:cTn id="44" dur="1000" fill="hold"/>
                                        <p:tgtEl>
                                          <p:spTgt spid="80"/>
                                        </p:tgtEl>
                                        <p:attrNameLst>
                                          <p:attrName>ppt_w</p:attrName>
                                        </p:attrNameLst>
                                      </p:cBhvr>
                                      <p:tavLst>
                                        <p:tav tm="0">
                                          <p:val>
                                            <p:strVal val="#ppt_w*0.70"/>
                                          </p:val>
                                        </p:tav>
                                        <p:tav tm="100000">
                                          <p:val>
                                            <p:strVal val="#ppt_w"/>
                                          </p:val>
                                        </p:tav>
                                      </p:tavLst>
                                    </p:anim>
                                    <p:anim calcmode="lin" valueType="num">
                                      <p:cBhvr>
                                        <p:cTn id="45" dur="1000" fill="hold"/>
                                        <p:tgtEl>
                                          <p:spTgt spid="80"/>
                                        </p:tgtEl>
                                        <p:attrNameLst>
                                          <p:attrName>ppt_h</p:attrName>
                                        </p:attrNameLst>
                                      </p:cBhvr>
                                      <p:tavLst>
                                        <p:tav tm="0">
                                          <p:val>
                                            <p:strVal val="#ppt_h"/>
                                          </p:val>
                                        </p:tav>
                                        <p:tav tm="100000">
                                          <p:val>
                                            <p:strVal val="#ppt_h"/>
                                          </p:val>
                                        </p:tav>
                                      </p:tavLst>
                                    </p:anim>
                                    <p:animEffect transition="in" filter="fade">
                                      <p:cBhvr>
                                        <p:cTn id="46" dur="10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_s27701" descr="5%"/>
          <p:cNvSpPr>
            <a:spLocks noChangeArrowheads="1"/>
          </p:cNvSpPr>
          <p:nvPr/>
        </p:nvSpPr>
        <p:spPr bwMode="auto">
          <a:xfrm>
            <a:off x="635000" y="3144838"/>
            <a:ext cx="1597025" cy="423862"/>
          </a:xfrm>
          <a:prstGeom prst="roundRect">
            <a:avLst>
              <a:gd name="adj" fmla="val 16667"/>
            </a:avLst>
          </a:prstGeom>
          <a:gradFill rotWithShape="1">
            <a:gsLst>
              <a:gs pos="0">
                <a:srgbClr val="8488C4"/>
              </a:gs>
              <a:gs pos="53000">
                <a:srgbClr val="D4DEFF"/>
              </a:gs>
              <a:gs pos="83000">
                <a:srgbClr val="D4DEFF"/>
              </a:gs>
              <a:gs pos="100000">
                <a:srgbClr val="96AB94"/>
              </a:gs>
            </a:gsLst>
            <a:lin ang="5400000" scaled="0"/>
          </a:gradFill>
          <a:ln w="25400">
            <a:solidFill>
              <a:srgbClr val="002060"/>
            </a:solidFill>
            <a:round/>
            <a:headEnd/>
            <a:tailEnd/>
          </a:ln>
          <a:effectLst>
            <a:prstShdw prst="shdw11">
              <a:srgbClr val="808080"/>
            </a:prstShdw>
          </a:effectLst>
        </p:spPr>
        <p:txBody>
          <a:bodyPr wrap="none" lIns="18619" tIns="9309" rIns="18619" bIns="9309" anchor="ctr"/>
          <a:lstStyle/>
          <a:p>
            <a:pPr algn="ctr" eaLnBrk="1" hangingPunct="1">
              <a:defRPr/>
            </a:pPr>
            <a:r>
              <a:rPr lang="en-US" b="1" i="1" dirty="0">
                <a:solidFill>
                  <a:srgbClr val="C80025"/>
                </a:solidFill>
                <a:effectLst>
                  <a:outerShdw blurRad="38100" dist="38100" dir="2700000" algn="tl">
                    <a:srgbClr val="000000"/>
                  </a:outerShdw>
                </a:effectLst>
                <a:latin typeface="Tahoma" pitchFamily="34" charset="0"/>
                <a:cs typeface="Arial" charset="0"/>
              </a:rPr>
              <a:t>Contents</a:t>
            </a:r>
          </a:p>
        </p:txBody>
      </p:sp>
      <p:sp>
        <p:nvSpPr>
          <p:cNvPr id="6" name="_s27702" descr="5%"/>
          <p:cNvSpPr>
            <a:spLocks noChangeArrowheads="1"/>
          </p:cNvSpPr>
          <p:nvPr/>
        </p:nvSpPr>
        <p:spPr bwMode="auto">
          <a:xfrm>
            <a:off x="2781300" y="2736850"/>
            <a:ext cx="4587875" cy="458788"/>
          </a:xfrm>
          <a:prstGeom prst="roundRect">
            <a:avLst>
              <a:gd name="adj" fmla="val 16667"/>
            </a:avLst>
          </a:prstGeom>
          <a:gradFill rotWithShape="1">
            <a:gsLst>
              <a:gs pos="0">
                <a:srgbClr val="8488C4"/>
              </a:gs>
              <a:gs pos="53000">
                <a:srgbClr val="D4DEFF"/>
              </a:gs>
              <a:gs pos="83000">
                <a:srgbClr val="D4DEFF"/>
              </a:gs>
              <a:gs pos="100000">
                <a:srgbClr val="96AB94"/>
              </a:gs>
            </a:gsLst>
            <a:lin ang="5400000" scaled="0"/>
          </a:gradFill>
          <a:ln w="25400">
            <a:solidFill>
              <a:srgbClr val="002060"/>
            </a:solidFill>
            <a:round/>
            <a:headEnd/>
            <a:tailEnd/>
          </a:ln>
          <a:effectLst>
            <a:prstShdw prst="shdw11">
              <a:srgbClr val="808080"/>
            </a:prstShdw>
          </a:effectLst>
        </p:spPr>
        <p:txBody>
          <a:bodyPr wrap="none" lIns="18619" tIns="9309" rIns="18619" bIns="9309" anchor="ctr"/>
          <a:lstStyle/>
          <a:p>
            <a:pPr algn="ctr" eaLnBrk="1" hangingPunct="1">
              <a:defRPr/>
            </a:pPr>
            <a:r>
              <a:rPr lang="en-US" b="1" dirty="0" smtClean="0">
                <a:solidFill>
                  <a:schemeClr val="tx1"/>
                </a:solidFill>
                <a:cs typeface="Times New Roman" pitchFamily="18" charset="0"/>
              </a:rPr>
              <a:t>Validation of finite </a:t>
            </a:r>
            <a:r>
              <a:rPr lang="en-US" b="1" dirty="0">
                <a:solidFill>
                  <a:schemeClr val="tx1"/>
                </a:solidFill>
                <a:cs typeface="Times New Roman" pitchFamily="18" charset="0"/>
              </a:rPr>
              <a:t>element </a:t>
            </a:r>
            <a:r>
              <a:rPr lang="en-US" b="1" dirty="0" smtClean="0">
                <a:cs typeface="Times New Roman" pitchFamily="18" charset="0"/>
              </a:rPr>
              <a:t>models</a:t>
            </a:r>
            <a:endParaRPr lang="en-US" b="1" dirty="0">
              <a:solidFill>
                <a:schemeClr val="tx1"/>
              </a:solidFill>
              <a:cs typeface="Times New Roman" pitchFamily="18" charset="0"/>
            </a:endParaRPr>
          </a:p>
        </p:txBody>
      </p:sp>
      <p:sp>
        <p:nvSpPr>
          <p:cNvPr id="7" name="_s27715" descr="5%"/>
          <p:cNvSpPr>
            <a:spLocks noChangeArrowheads="1"/>
          </p:cNvSpPr>
          <p:nvPr/>
        </p:nvSpPr>
        <p:spPr bwMode="auto">
          <a:xfrm>
            <a:off x="3475038" y="4300538"/>
            <a:ext cx="4587875" cy="460375"/>
          </a:xfrm>
          <a:prstGeom prst="roundRect">
            <a:avLst>
              <a:gd name="adj" fmla="val 16667"/>
            </a:avLst>
          </a:prstGeom>
          <a:gradFill rotWithShape="1">
            <a:gsLst>
              <a:gs pos="0">
                <a:srgbClr val="8488C4"/>
              </a:gs>
              <a:gs pos="53000">
                <a:srgbClr val="D4DEFF"/>
              </a:gs>
              <a:gs pos="83000">
                <a:srgbClr val="D4DEFF"/>
              </a:gs>
              <a:gs pos="100000">
                <a:srgbClr val="96AB94"/>
              </a:gs>
            </a:gsLst>
            <a:lin ang="5400000" scaled="0"/>
          </a:gradFill>
          <a:ln w="25400">
            <a:solidFill>
              <a:srgbClr val="002060"/>
            </a:solidFill>
            <a:round/>
            <a:headEnd/>
            <a:tailEnd/>
          </a:ln>
          <a:effectLst>
            <a:prstShdw prst="shdw11">
              <a:srgbClr val="808080"/>
            </a:prstShdw>
          </a:effectLst>
        </p:spPr>
        <p:txBody>
          <a:bodyPr wrap="none" lIns="24055" tIns="12026" rIns="24055" bIns="12026" anchor="ctr"/>
          <a:lstStyle/>
          <a:p>
            <a:pPr algn="ctr">
              <a:defRPr/>
            </a:pPr>
            <a:r>
              <a:rPr lang="en-US" b="1" dirty="0" smtClean="0">
                <a:solidFill>
                  <a:srgbClr val="FF0000"/>
                </a:solidFill>
                <a:cs typeface="Times New Roman" pitchFamily="18" charset="0"/>
              </a:rPr>
              <a:t>Results and discussion</a:t>
            </a:r>
            <a:endParaRPr lang="en-US" b="1" dirty="0">
              <a:solidFill>
                <a:srgbClr val="FF0000"/>
              </a:solidFill>
              <a:cs typeface="Times New Roman" pitchFamily="18" charset="0"/>
            </a:endParaRPr>
          </a:p>
        </p:txBody>
      </p:sp>
      <p:sp>
        <p:nvSpPr>
          <p:cNvPr id="8" name="_s27717" descr="5%"/>
          <p:cNvSpPr>
            <a:spLocks noChangeArrowheads="1"/>
          </p:cNvSpPr>
          <p:nvPr/>
        </p:nvSpPr>
        <p:spPr bwMode="auto">
          <a:xfrm>
            <a:off x="3821113" y="5084763"/>
            <a:ext cx="4587875" cy="460375"/>
          </a:xfrm>
          <a:prstGeom prst="roundRect">
            <a:avLst>
              <a:gd name="adj" fmla="val 16667"/>
            </a:avLst>
          </a:prstGeom>
          <a:gradFill rotWithShape="1">
            <a:gsLst>
              <a:gs pos="0">
                <a:srgbClr val="8488C4"/>
              </a:gs>
              <a:gs pos="53000">
                <a:srgbClr val="D4DEFF"/>
              </a:gs>
              <a:gs pos="83000">
                <a:srgbClr val="D4DEFF"/>
              </a:gs>
              <a:gs pos="100000">
                <a:srgbClr val="96AB94"/>
              </a:gs>
            </a:gsLst>
            <a:lin ang="5400000" scaled="0"/>
          </a:gradFill>
          <a:ln w="25400">
            <a:solidFill>
              <a:srgbClr val="002060"/>
            </a:solidFill>
            <a:round/>
            <a:headEnd/>
            <a:tailEnd/>
          </a:ln>
          <a:effectLst>
            <a:prstShdw prst="shdw11">
              <a:srgbClr val="808080"/>
            </a:prstShdw>
          </a:effectLst>
        </p:spPr>
        <p:txBody>
          <a:bodyPr wrap="none" lIns="27648" tIns="13823" rIns="27648" bIns="13823" anchor="ctr"/>
          <a:lstStyle/>
          <a:p>
            <a:pPr algn="ctr">
              <a:defRPr/>
            </a:pPr>
            <a:r>
              <a:rPr lang="en-US" b="1" dirty="0" smtClean="0">
                <a:cs typeface="Times New Roman" pitchFamily="18" charset="0"/>
              </a:rPr>
              <a:t>Recommendations</a:t>
            </a:r>
            <a:endParaRPr lang="en-US" dirty="0" smtClean="0">
              <a:cs typeface="Times New Roman" pitchFamily="18" charset="0"/>
            </a:endParaRPr>
          </a:p>
        </p:txBody>
      </p:sp>
      <p:sp>
        <p:nvSpPr>
          <p:cNvPr id="9" name="_s27703" descr="5%"/>
          <p:cNvSpPr>
            <a:spLocks noChangeArrowheads="1"/>
          </p:cNvSpPr>
          <p:nvPr/>
        </p:nvSpPr>
        <p:spPr bwMode="auto">
          <a:xfrm>
            <a:off x="2433638" y="1952625"/>
            <a:ext cx="4587875" cy="460375"/>
          </a:xfrm>
          <a:prstGeom prst="roundRect">
            <a:avLst>
              <a:gd name="adj" fmla="val 16667"/>
            </a:avLst>
          </a:prstGeom>
          <a:gradFill rotWithShape="1">
            <a:gsLst>
              <a:gs pos="0">
                <a:srgbClr val="8488C4"/>
              </a:gs>
              <a:gs pos="53000">
                <a:srgbClr val="D4DEFF"/>
              </a:gs>
              <a:gs pos="83000">
                <a:srgbClr val="D4DEFF"/>
              </a:gs>
              <a:gs pos="100000">
                <a:srgbClr val="96AB94"/>
              </a:gs>
            </a:gsLst>
            <a:lin ang="5400000" scaled="0"/>
          </a:gradFill>
          <a:ln w="25400">
            <a:solidFill>
              <a:srgbClr val="002060"/>
            </a:solidFill>
            <a:round/>
            <a:headEnd/>
            <a:tailEnd/>
          </a:ln>
          <a:effectLst>
            <a:prstShdw prst="shdw11">
              <a:srgbClr val="808080"/>
            </a:prstShdw>
          </a:effectLst>
        </p:spPr>
        <p:txBody>
          <a:bodyPr wrap="none" lIns="18619" tIns="9309" rIns="18619" bIns="9309" anchor="ctr"/>
          <a:lstStyle/>
          <a:p>
            <a:pPr algn="ctr" eaLnBrk="1" hangingPunct="1">
              <a:defRPr/>
            </a:pPr>
            <a:r>
              <a:rPr lang="en-US" b="1" dirty="0" smtClean="0">
                <a:cs typeface="Times New Roman" pitchFamily="18" charset="0"/>
              </a:rPr>
              <a:t>Objectives</a:t>
            </a:r>
            <a:endParaRPr lang="en-US" dirty="0">
              <a:solidFill>
                <a:schemeClr val="tx1"/>
              </a:solidFill>
              <a:cs typeface="Times New Roman" pitchFamily="18" charset="0"/>
            </a:endParaRPr>
          </a:p>
        </p:txBody>
      </p:sp>
      <p:sp>
        <p:nvSpPr>
          <p:cNvPr id="10" name="_s27702" descr="5%">
            <a:hlinkClick r:id="rId3" action="ppaction://hlinkpres?slideindex=1&amp;slidetitle="/>
          </p:cNvPr>
          <p:cNvSpPr>
            <a:spLocks noChangeArrowheads="1"/>
          </p:cNvSpPr>
          <p:nvPr/>
        </p:nvSpPr>
        <p:spPr bwMode="auto">
          <a:xfrm>
            <a:off x="2087563" y="1169988"/>
            <a:ext cx="4587875" cy="458787"/>
          </a:xfrm>
          <a:prstGeom prst="roundRect">
            <a:avLst>
              <a:gd name="adj" fmla="val 16667"/>
            </a:avLst>
          </a:prstGeom>
          <a:gradFill rotWithShape="1">
            <a:gsLst>
              <a:gs pos="0">
                <a:srgbClr val="8488C4"/>
              </a:gs>
              <a:gs pos="53000">
                <a:srgbClr val="D4DEFF"/>
              </a:gs>
              <a:gs pos="83000">
                <a:srgbClr val="D4DEFF"/>
              </a:gs>
              <a:gs pos="100000">
                <a:srgbClr val="96AB94"/>
              </a:gs>
            </a:gsLst>
            <a:lin ang="5400000" scaled="0"/>
          </a:gradFill>
          <a:ln w="25400">
            <a:solidFill>
              <a:srgbClr val="002060"/>
            </a:solidFill>
            <a:round/>
            <a:headEnd/>
            <a:tailEnd/>
          </a:ln>
          <a:effectLst>
            <a:prstShdw prst="shdw11">
              <a:srgbClr val="808080"/>
            </a:prstShdw>
          </a:effectLst>
        </p:spPr>
        <p:txBody>
          <a:bodyPr wrap="none" lIns="18619" tIns="9309" rIns="18619" bIns="9309" anchor="ctr"/>
          <a:lstStyle/>
          <a:p>
            <a:pPr algn="ctr" eaLnBrk="1" hangingPunct="1">
              <a:defRPr/>
            </a:pPr>
            <a:r>
              <a:rPr lang="en-US" b="1" dirty="0">
                <a:solidFill>
                  <a:schemeClr val="tx1"/>
                </a:solidFill>
                <a:cs typeface="Times New Roman" pitchFamily="18" charset="0"/>
              </a:rPr>
              <a:t>Introduction</a:t>
            </a:r>
          </a:p>
        </p:txBody>
      </p:sp>
      <p:sp>
        <p:nvSpPr>
          <p:cNvPr id="11" name="_s27702" descr="5%"/>
          <p:cNvSpPr>
            <a:spLocks noChangeArrowheads="1"/>
          </p:cNvSpPr>
          <p:nvPr/>
        </p:nvSpPr>
        <p:spPr bwMode="auto">
          <a:xfrm>
            <a:off x="3127375" y="3519488"/>
            <a:ext cx="4587875" cy="458787"/>
          </a:xfrm>
          <a:prstGeom prst="roundRect">
            <a:avLst>
              <a:gd name="adj" fmla="val 16667"/>
            </a:avLst>
          </a:prstGeom>
          <a:gradFill rotWithShape="1">
            <a:gsLst>
              <a:gs pos="0">
                <a:srgbClr val="8488C4"/>
              </a:gs>
              <a:gs pos="53000">
                <a:srgbClr val="D4DEFF"/>
              </a:gs>
              <a:gs pos="83000">
                <a:srgbClr val="D4DEFF"/>
              </a:gs>
              <a:gs pos="100000">
                <a:srgbClr val="96AB94"/>
              </a:gs>
            </a:gsLst>
            <a:lin ang="5400000" scaled="0"/>
          </a:gradFill>
          <a:ln w="25400">
            <a:solidFill>
              <a:srgbClr val="002060"/>
            </a:solidFill>
            <a:round/>
            <a:headEnd/>
            <a:tailEnd/>
          </a:ln>
          <a:effectLst>
            <a:prstShdw prst="shdw11">
              <a:srgbClr val="808080"/>
            </a:prstShdw>
          </a:effectLst>
        </p:spPr>
        <p:txBody>
          <a:bodyPr wrap="none" lIns="18619" tIns="9309" rIns="18619" bIns="9309" anchor="ctr"/>
          <a:lstStyle/>
          <a:p>
            <a:pPr algn="ctr" eaLnBrk="1" hangingPunct="1">
              <a:defRPr/>
            </a:pPr>
            <a:r>
              <a:rPr lang="en-US" b="1" dirty="0" smtClean="0">
                <a:solidFill>
                  <a:schemeClr val="tx1"/>
                </a:solidFill>
                <a:cs typeface="Times New Roman" pitchFamily="18" charset="0"/>
              </a:rPr>
              <a:t>Parametric study</a:t>
            </a:r>
            <a:endParaRPr lang="en-US" b="1" dirty="0">
              <a:solidFill>
                <a:schemeClr val="tx1"/>
              </a:solidFill>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_s27701" descr="5%"/>
          <p:cNvSpPr>
            <a:spLocks noChangeArrowheads="1"/>
          </p:cNvSpPr>
          <p:nvPr/>
        </p:nvSpPr>
        <p:spPr bwMode="auto">
          <a:xfrm>
            <a:off x="635000" y="3144838"/>
            <a:ext cx="1597025" cy="423862"/>
          </a:xfrm>
          <a:prstGeom prst="roundRect">
            <a:avLst>
              <a:gd name="adj" fmla="val 16667"/>
            </a:avLst>
          </a:prstGeom>
          <a:gradFill rotWithShape="1">
            <a:gsLst>
              <a:gs pos="0">
                <a:srgbClr val="8488C4"/>
              </a:gs>
              <a:gs pos="53000">
                <a:srgbClr val="D4DEFF"/>
              </a:gs>
              <a:gs pos="83000">
                <a:srgbClr val="D4DEFF"/>
              </a:gs>
              <a:gs pos="100000">
                <a:srgbClr val="96AB94"/>
              </a:gs>
            </a:gsLst>
            <a:lin ang="5400000" scaled="0"/>
          </a:gradFill>
          <a:ln w="25400">
            <a:solidFill>
              <a:srgbClr val="002060"/>
            </a:solidFill>
            <a:round/>
            <a:headEnd/>
            <a:tailEnd/>
          </a:ln>
          <a:effectLst>
            <a:prstShdw prst="shdw11">
              <a:srgbClr val="808080"/>
            </a:prstShdw>
          </a:effectLst>
        </p:spPr>
        <p:txBody>
          <a:bodyPr wrap="none" lIns="18619" tIns="9309" rIns="18619" bIns="9309" anchor="ctr"/>
          <a:lstStyle/>
          <a:p>
            <a:pPr algn="ctr" eaLnBrk="1" hangingPunct="1">
              <a:defRPr/>
            </a:pPr>
            <a:r>
              <a:rPr lang="en-US" b="1" i="1" dirty="0">
                <a:solidFill>
                  <a:srgbClr val="C80025"/>
                </a:solidFill>
                <a:effectLst>
                  <a:outerShdw blurRad="38100" dist="38100" dir="2700000" algn="tl">
                    <a:srgbClr val="000000"/>
                  </a:outerShdw>
                </a:effectLst>
                <a:latin typeface="Tahoma" pitchFamily="34" charset="0"/>
                <a:cs typeface="Arial" charset="0"/>
              </a:rPr>
              <a:t>Contents</a:t>
            </a:r>
          </a:p>
        </p:txBody>
      </p:sp>
      <p:sp>
        <p:nvSpPr>
          <p:cNvPr id="6" name="_s27702" descr="5%"/>
          <p:cNvSpPr>
            <a:spLocks noChangeArrowheads="1"/>
          </p:cNvSpPr>
          <p:nvPr/>
        </p:nvSpPr>
        <p:spPr bwMode="auto">
          <a:xfrm>
            <a:off x="2781300" y="2736850"/>
            <a:ext cx="4587875" cy="458788"/>
          </a:xfrm>
          <a:prstGeom prst="roundRect">
            <a:avLst>
              <a:gd name="adj" fmla="val 16667"/>
            </a:avLst>
          </a:prstGeom>
          <a:gradFill rotWithShape="1">
            <a:gsLst>
              <a:gs pos="0">
                <a:srgbClr val="8488C4"/>
              </a:gs>
              <a:gs pos="53000">
                <a:srgbClr val="D4DEFF"/>
              </a:gs>
              <a:gs pos="83000">
                <a:srgbClr val="D4DEFF"/>
              </a:gs>
              <a:gs pos="100000">
                <a:srgbClr val="96AB94"/>
              </a:gs>
            </a:gsLst>
            <a:lin ang="5400000" scaled="0"/>
          </a:gradFill>
          <a:ln w="25400">
            <a:solidFill>
              <a:srgbClr val="002060"/>
            </a:solidFill>
            <a:round/>
            <a:headEnd/>
            <a:tailEnd/>
          </a:ln>
          <a:effectLst>
            <a:prstShdw prst="shdw11">
              <a:srgbClr val="808080"/>
            </a:prstShdw>
          </a:effectLst>
        </p:spPr>
        <p:txBody>
          <a:bodyPr wrap="none" lIns="18619" tIns="9309" rIns="18619" bIns="9309" anchor="ctr"/>
          <a:lstStyle/>
          <a:p>
            <a:pPr algn="ctr" eaLnBrk="1" hangingPunct="1">
              <a:defRPr/>
            </a:pPr>
            <a:r>
              <a:rPr lang="en-US" b="1" dirty="0" smtClean="0">
                <a:solidFill>
                  <a:schemeClr val="tx1"/>
                </a:solidFill>
                <a:cs typeface="Times New Roman" pitchFamily="18" charset="0"/>
              </a:rPr>
              <a:t>Validation of finite </a:t>
            </a:r>
            <a:r>
              <a:rPr lang="en-US" b="1" dirty="0">
                <a:solidFill>
                  <a:schemeClr val="tx1"/>
                </a:solidFill>
                <a:cs typeface="Times New Roman" pitchFamily="18" charset="0"/>
              </a:rPr>
              <a:t>element </a:t>
            </a:r>
            <a:r>
              <a:rPr lang="en-US" b="1" dirty="0" smtClean="0">
                <a:cs typeface="Times New Roman" pitchFamily="18" charset="0"/>
              </a:rPr>
              <a:t>models</a:t>
            </a:r>
            <a:endParaRPr lang="en-US" b="1" dirty="0">
              <a:solidFill>
                <a:schemeClr val="tx1"/>
              </a:solidFill>
              <a:cs typeface="Times New Roman" pitchFamily="18" charset="0"/>
            </a:endParaRPr>
          </a:p>
        </p:txBody>
      </p:sp>
      <p:sp>
        <p:nvSpPr>
          <p:cNvPr id="7" name="_s27715" descr="5%"/>
          <p:cNvSpPr>
            <a:spLocks noChangeArrowheads="1"/>
          </p:cNvSpPr>
          <p:nvPr/>
        </p:nvSpPr>
        <p:spPr bwMode="auto">
          <a:xfrm>
            <a:off x="3475038" y="4300538"/>
            <a:ext cx="4587875" cy="460375"/>
          </a:xfrm>
          <a:prstGeom prst="roundRect">
            <a:avLst>
              <a:gd name="adj" fmla="val 16667"/>
            </a:avLst>
          </a:prstGeom>
          <a:gradFill rotWithShape="1">
            <a:gsLst>
              <a:gs pos="0">
                <a:srgbClr val="8488C4"/>
              </a:gs>
              <a:gs pos="53000">
                <a:srgbClr val="D4DEFF"/>
              </a:gs>
              <a:gs pos="83000">
                <a:srgbClr val="D4DEFF"/>
              </a:gs>
              <a:gs pos="100000">
                <a:srgbClr val="96AB94"/>
              </a:gs>
            </a:gsLst>
            <a:lin ang="5400000" scaled="0"/>
          </a:gradFill>
          <a:ln w="25400">
            <a:solidFill>
              <a:srgbClr val="002060"/>
            </a:solidFill>
            <a:round/>
            <a:headEnd/>
            <a:tailEnd/>
          </a:ln>
          <a:effectLst>
            <a:prstShdw prst="shdw11">
              <a:srgbClr val="808080"/>
            </a:prstShdw>
          </a:effectLst>
        </p:spPr>
        <p:txBody>
          <a:bodyPr wrap="none" lIns="24055" tIns="12026" rIns="24055" bIns="12026" anchor="ctr"/>
          <a:lstStyle/>
          <a:p>
            <a:pPr algn="ctr">
              <a:defRPr/>
            </a:pPr>
            <a:r>
              <a:rPr lang="en-US" b="1" dirty="0" smtClean="0">
                <a:cs typeface="Times New Roman" pitchFamily="18" charset="0"/>
              </a:rPr>
              <a:t>Results and discussion</a:t>
            </a:r>
            <a:endParaRPr lang="en-US" b="1" dirty="0">
              <a:cs typeface="Times New Roman" pitchFamily="18" charset="0"/>
            </a:endParaRPr>
          </a:p>
        </p:txBody>
      </p:sp>
      <p:sp>
        <p:nvSpPr>
          <p:cNvPr id="8" name="_s27717" descr="5%"/>
          <p:cNvSpPr>
            <a:spLocks noChangeArrowheads="1"/>
          </p:cNvSpPr>
          <p:nvPr/>
        </p:nvSpPr>
        <p:spPr bwMode="auto">
          <a:xfrm>
            <a:off x="3821113" y="5084763"/>
            <a:ext cx="4587875" cy="460375"/>
          </a:xfrm>
          <a:prstGeom prst="roundRect">
            <a:avLst>
              <a:gd name="adj" fmla="val 16667"/>
            </a:avLst>
          </a:prstGeom>
          <a:gradFill rotWithShape="1">
            <a:gsLst>
              <a:gs pos="0">
                <a:srgbClr val="8488C4"/>
              </a:gs>
              <a:gs pos="53000">
                <a:srgbClr val="D4DEFF"/>
              </a:gs>
              <a:gs pos="83000">
                <a:srgbClr val="D4DEFF"/>
              </a:gs>
              <a:gs pos="100000">
                <a:srgbClr val="96AB94"/>
              </a:gs>
            </a:gsLst>
            <a:lin ang="5400000" scaled="0"/>
          </a:gradFill>
          <a:ln w="25400">
            <a:solidFill>
              <a:srgbClr val="002060"/>
            </a:solidFill>
            <a:round/>
            <a:headEnd/>
            <a:tailEnd/>
          </a:ln>
          <a:effectLst>
            <a:prstShdw prst="shdw11">
              <a:srgbClr val="808080"/>
            </a:prstShdw>
          </a:effectLst>
        </p:spPr>
        <p:txBody>
          <a:bodyPr wrap="none" lIns="27648" tIns="13823" rIns="27648" bIns="13823" anchor="ctr"/>
          <a:lstStyle/>
          <a:p>
            <a:pPr algn="ctr" eaLnBrk="1" hangingPunct="1">
              <a:defRPr/>
            </a:pPr>
            <a:r>
              <a:rPr lang="en-US" b="1" dirty="0" smtClean="0">
                <a:solidFill>
                  <a:schemeClr val="tx1"/>
                </a:solidFill>
                <a:cs typeface="Times New Roman" pitchFamily="18" charset="0"/>
              </a:rPr>
              <a:t>Recommendations</a:t>
            </a:r>
            <a:endParaRPr lang="en-US" dirty="0">
              <a:solidFill>
                <a:schemeClr val="tx1"/>
              </a:solidFill>
              <a:cs typeface="Times New Roman" pitchFamily="18" charset="0"/>
            </a:endParaRPr>
          </a:p>
        </p:txBody>
      </p:sp>
      <p:sp>
        <p:nvSpPr>
          <p:cNvPr id="9" name="_s27703" descr="5%"/>
          <p:cNvSpPr>
            <a:spLocks noChangeArrowheads="1"/>
          </p:cNvSpPr>
          <p:nvPr/>
        </p:nvSpPr>
        <p:spPr bwMode="auto">
          <a:xfrm>
            <a:off x="2433638" y="1952625"/>
            <a:ext cx="4587875" cy="460375"/>
          </a:xfrm>
          <a:prstGeom prst="roundRect">
            <a:avLst>
              <a:gd name="adj" fmla="val 16667"/>
            </a:avLst>
          </a:prstGeom>
          <a:gradFill rotWithShape="1">
            <a:gsLst>
              <a:gs pos="0">
                <a:srgbClr val="8488C4"/>
              </a:gs>
              <a:gs pos="53000">
                <a:srgbClr val="D4DEFF"/>
              </a:gs>
              <a:gs pos="83000">
                <a:srgbClr val="D4DEFF"/>
              </a:gs>
              <a:gs pos="100000">
                <a:srgbClr val="96AB94"/>
              </a:gs>
            </a:gsLst>
            <a:lin ang="5400000" scaled="0"/>
          </a:gradFill>
          <a:ln w="25400">
            <a:solidFill>
              <a:srgbClr val="002060"/>
            </a:solidFill>
            <a:round/>
            <a:headEnd/>
            <a:tailEnd/>
          </a:ln>
          <a:effectLst>
            <a:prstShdw prst="shdw11">
              <a:srgbClr val="808080"/>
            </a:prstShdw>
          </a:effectLst>
        </p:spPr>
        <p:txBody>
          <a:bodyPr wrap="none" lIns="18619" tIns="9309" rIns="18619" bIns="9309" anchor="ctr"/>
          <a:lstStyle/>
          <a:p>
            <a:pPr algn="ctr" eaLnBrk="1" hangingPunct="1">
              <a:defRPr/>
            </a:pPr>
            <a:r>
              <a:rPr lang="en-US" b="1" dirty="0" smtClean="0">
                <a:cs typeface="Times New Roman" pitchFamily="18" charset="0"/>
              </a:rPr>
              <a:t>Objectives</a:t>
            </a:r>
            <a:endParaRPr lang="en-US" dirty="0">
              <a:solidFill>
                <a:schemeClr val="tx1"/>
              </a:solidFill>
              <a:cs typeface="Times New Roman" pitchFamily="18" charset="0"/>
            </a:endParaRPr>
          </a:p>
        </p:txBody>
      </p:sp>
      <p:sp>
        <p:nvSpPr>
          <p:cNvPr id="10" name="_s27702" descr="5%">
            <a:hlinkClick r:id="rId3" action="ppaction://hlinkpres?slideindex=1&amp;slidetitle="/>
          </p:cNvPr>
          <p:cNvSpPr>
            <a:spLocks noChangeArrowheads="1"/>
          </p:cNvSpPr>
          <p:nvPr/>
        </p:nvSpPr>
        <p:spPr bwMode="auto">
          <a:xfrm>
            <a:off x="2087563" y="1169988"/>
            <a:ext cx="4587875" cy="458787"/>
          </a:xfrm>
          <a:prstGeom prst="roundRect">
            <a:avLst>
              <a:gd name="adj" fmla="val 16667"/>
            </a:avLst>
          </a:prstGeom>
          <a:gradFill rotWithShape="1">
            <a:gsLst>
              <a:gs pos="0">
                <a:srgbClr val="8488C4"/>
              </a:gs>
              <a:gs pos="53000">
                <a:srgbClr val="D4DEFF"/>
              </a:gs>
              <a:gs pos="83000">
                <a:srgbClr val="D4DEFF"/>
              </a:gs>
              <a:gs pos="100000">
                <a:srgbClr val="96AB94"/>
              </a:gs>
            </a:gsLst>
            <a:lin ang="5400000" scaled="0"/>
          </a:gradFill>
          <a:ln w="25400">
            <a:solidFill>
              <a:srgbClr val="002060"/>
            </a:solidFill>
            <a:round/>
            <a:headEnd/>
            <a:tailEnd/>
          </a:ln>
          <a:effectLst>
            <a:prstShdw prst="shdw11">
              <a:srgbClr val="808080"/>
            </a:prstShdw>
          </a:effectLst>
        </p:spPr>
        <p:txBody>
          <a:bodyPr wrap="none" lIns="18619" tIns="9309" rIns="18619" bIns="9309" anchor="ctr"/>
          <a:lstStyle/>
          <a:p>
            <a:pPr algn="ctr" eaLnBrk="1" hangingPunct="1">
              <a:defRPr/>
            </a:pPr>
            <a:r>
              <a:rPr lang="en-US" b="1" dirty="0">
                <a:solidFill>
                  <a:schemeClr val="tx1"/>
                </a:solidFill>
                <a:cs typeface="Times New Roman" pitchFamily="18" charset="0"/>
              </a:rPr>
              <a:t>Introduction</a:t>
            </a:r>
          </a:p>
        </p:txBody>
      </p:sp>
      <p:sp>
        <p:nvSpPr>
          <p:cNvPr id="11" name="_s27702" descr="5%"/>
          <p:cNvSpPr>
            <a:spLocks noChangeArrowheads="1"/>
          </p:cNvSpPr>
          <p:nvPr/>
        </p:nvSpPr>
        <p:spPr bwMode="auto">
          <a:xfrm>
            <a:off x="3127375" y="3519488"/>
            <a:ext cx="4587875" cy="458787"/>
          </a:xfrm>
          <a:prstGeom prst="roundRect">
            <a:avLst>
              <a:gd name="adj" fmla="val 16667"/>
            </a:avLst>
          </a:prstGeom>
          <a:gradFill rotWithShape="1">
            <a:gsLst>
              <a:gs pos="0">
                <a:srgbClr val="8488C4"/>
              </a:gs>
              <a:gs pos="53000">
                <a:srgbClr val="D4DEFF"/>
              </a:gs>
              <a:gs pos="83000">
                <a:srgbClr val="D4DEFF"/>
              </a:gs>
              <a:gs pos="100000">
                <a:srgbClr val="96AB94"/>
              </a:gs>
            </a:gsLst>
            <a:lin ang="5400000" scaled="0"/>
          </a:gradFill>
          <a:ln w="25400">
            <a:solidFill>
              <a:srgbClr val="002060"/>
            </a:solidFill>
            <a:round/>
            <a:headEnd/>
            <a:tailEnd/>
          </a:ln>
          <a:effectLst>
            <a:prstShdw prst="shdw11">
              <a:srgbClr val="808080"/>
            </a:prstShdw>
          </a:effectLst>
        </p:spPr>
        <p:txBody>
          <a:bodyPr wrap="none" lIns="18619" tIns="9309" rIns="18619" bIns="9309" anchor="ctr"/>
          <a:lstStyle/>
          <a:p>
            <a:pPr algn="ctr" eaLnBrk="1" hangingPunct="1">
              <a:defRPr/>
            </a:pPr>
            <a:r>
              <a:rPr lang="en-US" b="1" dirty="0" smtClean="0">
                <a:solidFill>
                  <a:schemeClr val="tx1"/>
                </a:solidFill>
                <a:cs typeface="Times New Roman" pitchFamily="18" charset="0"/>
              </a:rPr>
              <a:t>Parametric study</a:t>
            </a:r>
            <a:endParaRPr lang="en-US" b="1" dirty="0">
              <a:solidFill>
                <a:schemeClr val="tx1"/>
              </a:solidFill>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500"/>
                                        <p:tgtEl>
                                          <p:spTgt spid="5"/>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checkerboard(across)">
                                      <p:cBhvr>
                                        <p:cTn id="11" dur="500"/>
                                        <p:tgtEl>
                                          <p:spTgt spid="10"/>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heckerboard(across)">
                                      <p:cBhvr>
                                        <p:cTn id="15" dur="500"/>
                                        <p:tgtEl>
                                          <p:spTgt spid="9"/>
                                        </p:tgtEl>
                                      </p:cBhvr>
                                    </p:animEffect>
                                  </p:childTnLst>
                                </p:cTn>
                              </p:par>
                            </p:childTnLst>
                          </p:cTn>
                        </p:par>
                        <p:par>
                          <p:cTn id="16" fill="hold">
                            <p:stCondLst>
                              <p:cond delay="1500"/>
                            </p:stCondLst>
                            <p:childTnLst>
                              <p:par>
                                <p:cTn id="17" presetID="5" presetClass="entr" presetSubtype="1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heckerboard(across)">
                                      <p:cBhvr>
                                        <p:cTn id="19" dur="500"/>
                                        <p:tgtEl>
                                          <p:spTgt spid="6"/>
                                        </p:tgtEl>
                                      </p:cBhvr>
                                    </p:animEffect>
                                  </p:childTnLst>
                                </p:cTn>
                              </p:par>
                            </p:childTnLst>
                          </p:cTn>
                        </p:par>
                        <p:par>
                          <p:cTn id="20" fill="hold">
                            <p:stCondLst>
                              <p:cond delay="2000"/>
                            </p:stCondLst>
                            <p:childTnLst>
                              <p:par>
                                <p:cTn id="21" presetID="5" presetClass="entr" presetSubtype="10"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heckerboard(across)">
                                      <p:cBhvr>
                                        <p:cTn id="23" dur="500"/>
                                        <p:tgtEl>
                                          <p:spTgt spid="11"/>
                                        </p:tgtEl>
                                      </p:cBhvr>
                                    </p:animEffect>
                                  </p:childTnLst>
                                </p:cTn>
                              </p:par>
                            </p:childTnLst>
                          </p:cTn>
                        </p:par>
                        <p:par>
                          <p:cTn id="24" fill="hold">
                            <p:stCondLst>
                              <p:cond delay="2500"/>
                            </p:stCondLst>
                            <p:childTnLst>
                              <p:par>
                                <p:cTn id="25" presetID="5" presetClass="entr" presetSubtype="1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heckerboard(across)">
                                      <p:cBhvr>
                                        <p:cTn id="27" dur="500"/>
                                        <p:tgtEl>
                                          <p:spTgt spid="7"/>
                                        </p:tgtEl>
                                      </p:cBhvr>
                                    </p:animEffect>
                                  </p:childTnLst>
                                </p:cTn>
                              </p:par>
                            </p:childTnLst>
                          </p:cTn>
                        </p:par>
                        <p:par>
                          <p:cTn id="28" fill="hold">
                            <p:stCondLst>
                              <p:cond delay="3000"/>
                            </p:stCondLst>
                            <p:childTnLst>
                              <p:par>
                                <p:cTn id="29" presetID="5" presetClass="entr" presetSubtype="1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checkerboard(across)">
                                      <p:cBhvr>
                                        <p:cTn id="31" dur="500"/>
                                        <p:tgtEl>
                                          <p:spTgt spid="8"/>
                                        </p:tgtEl>
                                      </p:cBhvr>
                                    </p:animEffect>
                                  </p:childTnLst>
                                </p:cTn>
                              </p:par>
                              <p:par>
                                <p:cTn id="32" presetID="3" presetClass="emph" presetSubtype="2" fill="hold" grpId="1" nodeType="withEffect">
                                  <p:stCondLst>
                                    <p:cond delay="0"/>
                                  </p:stCondLst>
                                  <p:childTnLst>
                                    <p:animClr clrSpc="rgb" dir="cw">
                                      <p:cBhvr override="childStyle">
                                        <p:cTn id="33" dur="500" fill="hold"/>
                                        <p:tgtEl>
                                          <p:spTgt spid="10">
                                            <p:txEl>
                                              <p:charRg st="4294967295" end="4294967295"/>
                                            </p:txEl>
                                          </p:spTgt>
                                        </p:tgtEl>
                                        <p:attrNameLst>
                                          <p:attrName>style.color</p:attrName>
                                        </p:attrNameLst>
                                      </p:cBhvr>
                                      <p:to>
                                        <a:srgbClr val="C80025"/>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0" grpId="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276225" y="152400"/>
            <a:ext cx="2512034" cy="369332"/>
          </a:xfrm>
          <a:prstGeom prst="rect">
            <a:avLst/>
          </a:prstGeom>
          <a:noFill/>
          <a:ln w="9525" algn="ctr">
            <a:noFill/>
            <a:miter lim="800000"/>
            <a:headEnd/>
            <a:tailEnd/>
          </a:ln>
          <a:effectLst/>
        </p:spPr>
        <p:txBody>
          <a:bodyPr wrap="none">
            <a:spAutoFit/>
          </a:bodyPr>
          <a:lstStyle/>
          <a:p>
            <a:pPr algn="ctr" eaLnBrk="1" hangingPunct="1">
              <a:buFontTx/>
              <a:buChar char="•"/>
            </a:pPr>
            <a:r>
              <a:rPr lang="en-GB" b="1" i="1" dirty="0" smtClean="0">
                <a:solidFill>
                  <a:srgbClr val="FF0000"/>
                </a:solidFill>
                <a:cs typeface="Times New Roman" pitchFamily="18" charset="0"/>
              </a:rPr>
              <a:t>Results and discussion</a:t>
            </a:r>
            <a:endParaRPr lang="en-GB" b="1" i="1" dirty="0">
              <a:solidFill>
                <a:srgbClr val="FF0000"/>
              </a:solidFill>
              <a:cs typeface="Times New Roman" pitchFamily="18" charset="0"/>
            </a:endParaRPr>
          </a:p>
        </p:txBody>
      </p:sp>
      <p:sp>
        <p:nvSpPr>
          <p:cNvPr id="13" name="Text Box 40"/>
          <p:cNvSpPr txBox="1">
            <a:spLocks noChangeArrowheads="1"/>
          </p:cNvSpPr>
          <p:nvPr/>
        </p:nvSpPr>
        <p:spPr bwMode="auto">
          <a:xfrm>
            <a:off x="684213" y="620713"/>
            <a:ext cx="7559675" cy="542925"/>
          </a:xfrm>
          <a:prstGeom prst="rect">
            <a:avLst/>
          </a:prstGeom>
          <a:noFill/>
          <a:ln w="9525">
            <a:noFill/>
            <a:miter lim="800000"/>
            <a:headEnd/>
            <a:tailEnd/>
          </a:ln>
        </p:spPr>
        <p:txBody>
          <a:bodyPr/>
          <a:lstStyle/>
          <a:p>
            <a:pPr>
              <a:spcAft>
                <a:spcPts val="1000"/>
              </a:spcAft>
            </a:pPr>
            <a:r>
              <a:rPr lang="en-US" sz="2400" dirty="0" smtClean="0">
                <a:ea typeface="Arial" pitchFamily="34" charset="0"/>
                <a:cs typeface="Times New Roman" pitchFamily="18" charset="0"/>
              </a:rPr>
              <a:t>1. Effect of simple and fixed boundary conditions</a:t>
            </a:r>
            <a:endParaRPr lang="en-US" sz="2400" dirty="0">
              <a:solidFill>
                <a:schemeClr val="tx1"/>
              </a:solidFill>
              <a:ea typeface="Arial" pitchFamily="34" charset="0"/>
              <a:cs typeface="Times New Roman" pitchFamily="18" charset="0"/>
            </a:endParaRPr>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17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17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175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graphicFrame>
        <p:nvGraphicFramePr>
          <p:cNvPr id="16" name="Table 15"/>
          <p:cNvGraphicFramePr>
            <a:graphicFrameLocks noGrp="1"/>
          </p:cNvGraphicFramePr>
          <p:nvPr/>
        </p:nvGraphicFramePr>
        <p:xfrm>
          <a:off x="1524000" y="1447800"/>
          <a:ext cx="6324601" cy="5120640"/>
        </p:xfrm>
        <a:graphic>
          <a:graphicData uri="http://schemas.openxmlformats.org/drawingml/2006/table">
            <a:tbl>
              <a:tblPr/>
              <a:tblGrid>
                <a:gridCol w="780506"/>
                <a:gridCol w="778655"/>
                <a:gridCol w="778655"/>
                <a:gridCol w="780506"/>
                <a:gridCol w="780506"/>
                <a:gridCol w="778655"/>
                <a:gridCol w="778655"/>
                <a:gridCol w="868463"/>
              </a:tblGrid>
              <a:tr h="707571">
                <a:tc rowSpan="2">
                  <a:txBody>
                    <a:bodyPr/>
                    <a:lstStyle/>
                    <a:p>
                      <a:pPr algn="ctr">
                        <a:spcBef>
                          <a:spcPts val="600"/>
                        </a:spcBef>
                        <a:spcAft>
                          <a:spcPts val="0"/>
                        </a:spcAft>
                      </a:pPr>
                      <a:r>
                        <a:rPr lang="en-GB" sz="1600" dirty="0">
                          <a:latin typeface="Times New Roman"/>
                          <a:ea typeface="Times New Roman"/>
                          <a:cs typeface="Times New Roman"/>
                        </a:rPr>
                        <a:t>No.</a:t>
                      </a:r>
                      <a:endParaRPr lang="en-US" sz="16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spcAft>
                          <a:spcPts val="0"/>
                        </a:spcAft>
                      </a:pPr>
                      <a:endParaRPr lang="en-US" sz="1600" dirty="0" smtClean="0">
                        <a:latin typeface="Times New Roman"/>
                        <a:ea typeface="Times New Roman"/>
                        <a:cs typeface="Times New Roman"/>
                      </a:endParaRPr>
                    </a:p>
                    <a:p>
                      <a:pPr algn="ctr">
                        <a:spcAft>
                          <a:spcPts val="0"/>
                        </a:spcAft>
                      </a:pPr>
                      <a:r>
                        <a:rPr lang="en-US" sz="1600" dirty="0" smtClean="0">
                          <a:latin typeface="Times New Roman"/>
                          <a:ea typeface="Times New Roman"/>
                          <a:cs typeface="Times New Roman"/>
                        </a:rPr>
                        <a:t> </a:t>
                      </a:r>
                      <a:r>
                        <a:rPr lang="en-US" sz="1600" dirty="0">
                          <a:latin typeface="Times New Roman"/>
                          <a:ea typeface="Times New Roman"/>
                          <a:cs typeface="Times New Roman"/>
                        </a:rPr>
                        <a:t>[mm]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rowSpan="2">
                  <a:txBody>
                    <a:bodyPr/>
                    <a:lstStyle/>
                    <a:p>
                      <a:pPr algn="ctr">
                        <a:spcAft>
                          <a:spcPts val="0"/>
                        </a:spcAft>
                      </a:pPr>
                      <a:endParaRPr lang="en-US" sz="1600" dirty="0" smtClean="0">
                        <a:latin typeface="Times New Roman"/>
                        <a:ea typeface="Times New Roman"/>
                        <a:cs typeface="Times New Roman"/>
                      </a:endParaRPr>
                    </a:p>
                    <a:p>
                      <a:pPr algn="ctr">
                        <a:spcAft>
                          <a:spcPts val="0"/>
                        </a:spcAft>
                      </a:pPr>
                      <a:r>
                        <a:rPr lang="en-US" sz="1600" dirty="0" smtClean="0">
                          <a:latin typeface="Times New Roman"/>
                          <a:ea typeface="Times New Roman"/>
                          <a:cs typeface="Times New Roman"/>
                        </a:rPr>
                        <a:t> </a:t>
                      </a:r>
                      <a:r>
                        <a:rPr lang="en-US" sz="1600" dirty="0">
                          <a:latin typeface="Times New Roman"/>
                          <a:ea typeface="Times New Roman"/>
                          <a:cs typeface="Times New Roman"/>
                        </a:rPr>
                        <a:t>[mm]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gridSpan="2">
                  <a:txBody>
                    <a:bodyPr/>
                    <a:lstStyle/>
                    <a:p>
                      <a:pPr algn="ctr">
                        <a:spcAft>
                          <a:spcPts val="0"/>
                        </a:spcAft>
                      </a:pPr>
                      <a:r>
                        <a:rPr lang="en-US" sz="1600" dirty="0">
                          <a:latin typeface="Times New Roman"/>
                          <a:ea typeface="Times New Roman"/>
                          <a:cs typeface="Times New Roman"/>
                        </a:rPr>
                        <a:t>Buckling mode </a:t>
                      </a:r>
                      <a:endParaRPr lang="en-US" sz="16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rtl="1"/>
                      <a:endParaRPr lang="ar-EG"/>
                    </a:p>
                  </a:txBody>
                  <a:tcPr/>
                </a:tc>
                <a:tc gridSpan="2">
                  <a:txBody>
                    <a:bodyPr/>
                    <a:lstStyle/>
                    <a:p>
                      <a:pPr algn="ctr">
                        <a:spcAft>
                          <a:spcPts val="0"/>
                        </a:spcAft>
                      </a:pPr>
                      <a:endParaRPr lang="en-GB" sz="1600" dirty="0" smtClean="0">
                        <a:latin typeface="Times New Roman"/>
                        <a:ea typeface="Times New Roman"/>
                        <a:cs typeface="Times New Roman"/>
                      </a:endParaRPr>
                    </a:p>
                    <a:p>
                      <a:pPr algn="ctr">
                        <a:spcAft>
                          <a:spcPts val="0"/>
                        </a:spcAft>
                      </a:pPr>
                      <a:endParaRPr lang="en-GB" sz="1600" dirty="0" smtClean="0">
                        <a:latin typeface="Times New Roman"/>
                        <a:ea typeface="Times New Roman"/>
                        <a:cs typeface="Times New Roman"/>
                      </a:endParaRPr>
                    </a:p>
                    <a:p>
                      <a:pPr algn="ctr">
                        <a:spcAft>
                          <a:spcPts val="0"/>
                        </a:spcAft>
                      </a:pPr>
                      <a:r>
                        <a:rPr lang="en-GB" sz="1600" dirty="0" smtClean="0">
                          <a:latin typeface="Times New Roman"/>
                          <a:ea typeface="Times New Roman"/>
                          <a:cs typeface="Times New Roman"/>
                        </a:rPr>
                        <a:t> </a:t>
                      </a:r>
                      <a:r>
                        <a:rPr lang="en-GB" sz="1600" dirty="0">
                          <a:latin typeface="Times New Roman"/>
                          <a:ea typeface="Times New Roman"/>
                          <a:cs typeface="Times New Roman"/>
                        </a:rPr>
                        <a:t>[N/mm</a:t>
                      </a:r>
                      <a:r>
                        <a:rPr lang="en-GB" sz="1600" baseline="30000" dirty="0">
                          <a:latin typeface="Times New Roman"/>
                          <a:ea typeface="Times New Roman"/>
                          <a:cs typeface="Times New Roman"/>
                        </a:rPr>
                        <a:t>2</a:t>
                      </a:r>
                      <a:r>
                        <a:rPr lang="en-GB" sz="1600" dirty="0">
                          <a:latin typeface="Times New Roman"/>
                          <a:ea typeface="Times New Roman"/>
                          <a:cs typeface="Times New Roman"/>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pPr rtl="1"/>
                      <a:endParaRPr lang="ar-EG"/>
                    </a:p>
                  </a:txBody>
                  <a:tcPr/>
                </a:tc>
                <a:tc rowSpan="2">
                  <a:txBody>
                    <a:bodyPr/>
                    <a:lstStyle/>
                    <a:p>
                      <a:pPr algn="ctr">
                        <a:spcBef>
                          <a:spcPts val="600"/>
                        </a:spcBef>
                        <a:spcAft>
                          <a:spcPts val="0"/>
                        </a:spcAft>
                      </a:pPr>
                      <a:r>
                        <a:rPr lang="en-GB" sz="1600" dirty="0">
                          <a:latin typeface="Times New Roman"/>
                          <a:ea typeface="Times New Roman"/>
                          <a:cs typeface="Times New Roman"/>
                        </a:rPr>
                        <a:t>[10]/[11]</a:t>
                      </a:r>
                      <a:endParaRPr lang="en-US" sz="16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5857">
                <a:tc vMerge="1">
                  <a:txBody>
                    <a:bodyPr/>
                    <a:lstStyle/>
                    <a:p>
                      <a:pPr rtl="1"/>
                      <a:endParaRPr lang="ar-EG"/>
                    </a:p>
                  </a:txBody>
                  <a:tcPr/>
                </a:tc>
                <a:tc vMerge="1">
                  <a:txBody>
                    <a:bodyPr/>
                    <a:lstStyle/>
                    <a:p>
                      <a:pPr rtl="1"/>
                      <a:endParaRPr lang="ar-EG"/>
                    </a:p>
                  </a:txBody>
                  <a:tcPr/>
                </a:tc>
                <a:tc vMerge="1">
                  <a:txBody>
                    <a:bodyPr/>
                    <a:lstStyle/>
                    <a:p>
                      <a:pPr rtl="1"/>
                      <a:endParaRPr lang="ar-EG"/>
                    </a:p>
                  </a:txBody>
                  <a:tcPr/>
                </a:tc>
                <a:tc>
                  <a:txBody>
                    <a:bodyPr/>
                    <a:lstStyle/>
                    <a:p>
                      <a:pPr algn="ctr">
                        <a:spcAft>
                          <a:spcPts val="0"/>
                        </a:spcAft>
                      </a:pPr>
                      <a:r>
                        <a:rPr lang="en-GB" sz="1600">
                          <a:latin typeface="Times New Roman"/>
                          <a:ea typeface="Times New Roman"/>
                          <a:cs typeface="Times New Roman"/>
                        </a:rPr>
                        <a:t>S</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a:latin typeface="Times New Roman"/>
                          <a:ea typeface="Times New Roman"/>
                          <a:cs typeface="Times New Roman"/>
                        </a:rPr>
                        <a:t>F</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a:latin typeface="Times New Roman"/>
                          <a:ea typeface="Times New Roman"/>
                          <a:cs typeface="Times New Roman"/>
                        </a:rPr>
                        <a:t>S</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GB" sz="1600">
                          <a:latin typeface="Times New Roman"/>
                          <a:ea typeface="Times New Roman"/>
                          <a:cs typeface="Times New Roman"/>
                        </a:rPr>
                        <a:t>F</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vMerge="1">
                  <a:txBody>
                    <a:bodyPr/>
                    <a:lstStyle/>
                    <a:p>
                      <a:pPr rtl="1"/>
                      <a:endParaRPr lang="ar-EG"/>
                    </a:p>
                  </a:txBody>
                  <a:tcPr/>
                </a:tc>
              </a:tr>
              <a:tr h="235857">
                <a:tc>
                  <a:txBody>
                    <a:bodyPr/>
                    <a:lstStyle/>
                    <a:p>
                      <a:pPr algn="ctr">
                        <a:spcBef>
                          <a:spcPts val="600"/>
                        </a:spcBef>
                        <a:spcAft>
                          <a:spcPts val="0"/>
                        </a:spcAft>
                      </a:pPr>
                      <a:r>
                        <a:rPr lang="en-GB" sz="1600">
                          <a:latin typeface="Times New Roman"/>
                          <a:ea typeface="Times New Roman"/>
                          <a:cs typeface="Times New Roman"/>
                        </a:rPr>
                        <a:t>[1]</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600"/>
                        </a:spcBef>
                        <a:spcAft>
                          <a:spcPts val="0"/>
                        </a:spcAft>
                      </a:pPr>
                      <a:r>
                        <a:rPr lang="en-GB" sz="1600" dirty="0">
                          <a:latin typeface="Times New Roman"/>
                          <a:ea typeface="Times New Roman"/>
                          <a:cs typeface="Times New Roman"/>
                        </a:rPr>
                        <a:t>[2]</a:t>
                      </a:r>
                      <a:endParaRPr lang="en-US" sz="16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600"/>
                        </a:spcBef>
                        <a:spcAft>
                          <a:spcPts val="0"/>
                        </a:spcAft>
                      </a:pPr>
                      <a:r>
                        <a:rPr lang="en-GB" sz="1600" dirty="0">
                          <a:latin typeface="Times New Roman"/>
                          <a:ea typeface="Times New Roman"/>
                          <a:cs typeface="Times New Roman"/>
                        </a:rPr>
                        <a:t>[3]</a:t>
                      </a:r>
                      <a:endParaRPr lang="en-US" sz="16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600"/>
                        </a:spcBef>
                        <a:spcAft>
                          <a:spcPts val="0"/>
                        </a:spcAft>
                      </a:pPr>
                      <a:r>
                        <a:rPr lang="en-GB" sz="1600">
                          <a:latin typeface="Times New Roman"/>
                          <a:ea typeface="Times New Roman"/>
                          <a:cs typeface="Times New Roman"/>
                        </a:rPr>
                        <a:t>[8]</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600"/>
                        </a:spcBef>
                        <a:spcAft>
                          <a:spcPts val="0"/>
                        </a:spcAft>
                      </a:pPr>
                      <a:r>
                        <a:rPr lang="en-GB" sz="1600">
                          <a:latin typeface="Times New Roman"/>
                          <a:ea typeface="Times New Roman"/>
                          <a:cs typeface="Times New Roman"/>
                        </a:rPr>
                        <a:t>[9]</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600"/>
                        </a:spcBef>
                        <a:spcAft>
                          <a:spcPts val="0"/>
                        </a:spcAft>
                      </a:pPr>
                      <a:r>
                        <a:rPr lang="en-GB" sz="1600">
                          <a:latin typeface="Times New Roman"/>
                          <a:ea typeface="Times New Roman"/>
                          <a:cs typeface="Times New Roman"/>
                        </a:rPr>
                        <a:t>[10]</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600"/>
                        </a:spcBef>
                        <a:spcAft>
                          <a:spcPts val="0"/>
                        </a:spcAft>
                      </a:pPr>
                      <a:r>
                        <a:rPr lang="en-GB" sz="1600">
                          <a:latin typeface="Times New Roman"/>
                          <a:ea typeface="Times New Roman"/>
                          <a:cs typeface="Times New Roman"/>
                        </a:rPr>
                        <a:t>[11]</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600"/>
                        </a:spcBef>
                        <a:spcAft>
                          <a:spcPts val="0"/>
                        </a:spcAft>
                      </a:pPr>
                      <a:r>
                        <a:rPr lang="en-GB" sz="1600">
                          <a:latin typeface="Times New Roman"/>
                          <a:ea typeface="Times New Roman"/>
                          <a:cs typeface="Times New Roman"/>
                        </a:rPr>
                        <a:t>[12]</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5857">
                <a:tc>
                  <a:txBody>
                    <a:bodyPr/>
                    <a:lstStyle/>
                    <a:p>
                      <a:pPr algn="ctr">
                        <a:spcAft>
                          <a:spcPts val="0"/>
                        </a:spcAft>
                      </a:pPr>
                      <a:r>
                        <a:rPr lang="en-US" sz="1600" dirty="0">
                          <a:latin typeface="Times New Roman"/>
                          <a:ea typeface="Times New Roman"/>
                          <a:cs typeface="Times New Roman"/>
                        </a:rPr>
                        <a:t>1</a:t>
                      </a:r>
                      <a:endParaRPr lang="en-US" sz="1600" dirty="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en-US" sz="1600" dirty="0">
                          <a:latin typeface="Times New Roman"/>
                          <a:ea typeface="Times New Roman"/>
                          <a:cs typeface="Times New Roman"/>
                        </a:rPr>
                        <a:t>1000</a:t>
                      </a:r>
                      <a:endParaRPr lang="en-US" sz="16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en-US" sz="1600">
                          <a:latin typeface="Times New Roman"/>
                          <a:ea typeface="Times New Roman"/>
                          <a:cs typeface="Times New Roman"/>
                        </a:rPr>
                        <a:t>6</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en-US" sz="1600">
                          <a:latin typeface="Times New Roman"/>
                          <a:ea typeface="Times New Roman"/>
                          <a:cs typeface="Times New Roman"/>
                        </a:rPr>
                        <a:t>L</a:t>
                      </a:r>
                      <a:endParaRPr lang="en-US" sz="160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en-US" sz="1600">
                          <a:latin typeface="Times New Roman"/>
                          <a:ea typeface="Times New Roman"/>
                          <a:cs typeface="Times New Roman"/>
                        </a:rPr>
                        <a:t>L</a:t>
                      </a:r>
                      <a:endParaRPr lang="en-US" sz="160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en-US" sz="1600">
                          <a:latin typeface="Times New Roman"/>
                          <a:ea typeface="Times New Roman"/>
                          <a:cs typeface="Times New Roman"/>
                        </a:rPr>
                        <a:t>366</a:t>
                      </a:r>
                      <a:endParaRPr lang="en-US" sz="160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en-US" sz="1600">
                          <a:latin typeface="Times New Roman"/>
                          <a:ea typeface="Times New Roman"/>
                          <a:cs typeface="Times New Roman"/>
                        </a:rPr>
                        <a:t>377</a:t>
                      </a:r>
                      <a:endParaRPr lang="en-US" sz="160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en-US" sz="1600">
                          <a:latin typeface="Times New Roman"/>
                          <a:ea typeface="Times New Roman"/>
                          <a:cs typeface="Times New Roman"/>
                        </a:rPr>
                        <a:t>0.97</a:t>
                      </a:r>
                      <a:endParaRPr lang="en-US" sz="160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235857">
                <a:tc>
                  <a:txBody>
                    <a:bodyPr/>
                    <a:lstStyle/>
                    <a:p>
                      <a:pPr algn="ctr">
                        <a:spcAft>
                          <a:spcPts val="0"/>
                        </a:spcAft>
                      </a:pPr>
                      <a:r>
                        <a:rPr lang="en-US" sz="1600" dirty="0">
                          <a:latin typeface="Times New Roman"/>
                          <a:ea typeface="Times New Roman"/>
                          <a:cs typeface="Times New Roman"/>
                        </a:rPr>
                        <a:t>2</a:t>
                      </a:r>
                      <a:endParaRPr lang="en-US" sz="1600" dirty="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en-US" sz="1600" dirty="0">
                          <a:latin typeface="Times New Roman"/>
                          <a:ea typeface="Times New Roman"/>
                          <a:cs typeface="Times New Roman"/>
                        </a:rPr>
                        <a:t>1000</a:t>
                      </a:r>
                      <a:endParaRPr lang="en-US" sz="16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en-US" sz="1600">
                          <a:latin typeface="Times New Roman"/>
                          <a:ea typeface="Times New Roman"/>
                          <a:cs typeface="Times New Roman"/>
                        </a:rPr>
                        <a:t>8</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en-US" sz="1600">
                          <a:latin typeface="Times New Roman"/>
                          <a:ea typeface="Times New Roman"/>
                          <a:cs typeface="Times New Roman"/>
                        </a:rPr>
                        <a:t>I</a:t>
                      </a:r>
                      <a:endParaRPr lang="en-US" sz="160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en-US" sz="1600">
                          <a:latin typeface="Times New Roman"/>
                          <a:ea typeface="Times New Roman"/>
                          <a:cs typeface="Times New Roman"/>
                        </a:rPr>
                        <a:t>I</a:t>
                      </a:r>
                      <a:endParaRPr lang="en-US" sz="160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en-US" sz="1600">
                          <a:latin typeface="Times New Roman"/>
                          <a:ea typeface="Times New Roman"/>
                          <a:cs typeface="Times New Roman"/>
                        </a:rPr>
                        <a:t>612</a:t>
                      </a:r>
                      <a:endParaRPr lang="en-US" sz="160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en-US" sz="1600">
                          <a:latin typeface="Times New Roman"/>
                          <a:ea typeface="Times New Roman"/>
                          <a:cs typeface="Times New Roman"/>
                        </a:rPr>
                        <a:t>636</a:t>
                      </a:r>
                      <a:endParaRPr lang="en-US" sz="160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en-US" sz="1600">
                          <a:latin typeface="Times New Roman"/>
                          <a:ea typeface="Times New Roman"/>
                          <a:cs typeface="Times New Roman"/>
                        </a:rPr>
                        <a:t>0.96</a:t>
                      </a:r>
                      <a:endParaRPr lang="en-US" sz="160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235857">
                <a:tc>
                  <a:txBody>
                    <a:bodyPr/>
                    <a:lstStyle/>
                    <a:p>
                      <a:pPr algn="ctr">
                        <a:spcAft>
                          <a:spcPts val="0"/>
                        </a:spcAft>
                      </a:pPr>
                      <a:r>
                        <a:rPr lang="en-US" sz="1600">
                          <a:latin typeface="Times New Roman"/>
                          <a:ea typeface="Times New Roman"/>
                          <a:cs typeface="Times New Roman"/>
                        </a:rPr>
                        <a:t>3</a:t>
                      </a:r>
                      <a:endParaRPr lang="en-US" sz="160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en-US" sz="1600" dirty="0">
                          <a:latin typeface="Times New Roman"/>
                          <a:ea typeface="Times New Roman"/>
                          <a:cs typeface="Times New Roman"/>
                        </a:rPr>
                        <a:t>1000</a:t>
                      </a:r>
                      <a:endParaRPr lang="en-US" sz="16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en-US" sz="1600" dirty="0">
                          <a:latin typeface="Times New Roman"/>
                          <a:ea typeface="Times New Roman"/>
                          <a:cs typeface="Times New Roman"/>
                        </a:rPr>
                        <a:t>10</a:t>
                      </a:r>
                      <a:endParaRPr lang="en-US" sz="16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en-US" sz="1600" dirty="0">
                          <a:latin typeface="Times New Roman"/>
                          <a:ea typeface="Times New Roman"/>
                          <a:cs typeface="Times New Roman"/>
                        </a:rPr>
                        <a:t>I</a:t>
                      </a:r>
                      <a:endParaRPr lang="en-US" sz="1600" dirty="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en-US" sz="1600">
                          <a:latin typeface="Times New Roman"/>
                          <a:ea typeface="Times New Roman"/>
                          <a:cs typeface="Times New Roman"/>
                        </a:rPr>
                        <a:t>I</a:t>
                      </a:r>
                      <a:endParaRPr lang="en-US" sz="160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en-US" sz="1600">
                          <a:latin typeface="Times New Roman"/>
                          <a:ea typeface="Times New Roman"/>
                          <a:cs typeface="Times New Roman"/>
                        </a:rPr>
                        <a:t>889</a:t>
                      </a:r>
                      <a:endParaRPr lang="en-US" sz="160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en-US" sz="1600">
                          <a:latin typeface="Times New Roman"/>
                          <a:ea typeface="Times New Roman"/>
                          <a:cs typeface="Times New Roman"/>
                        </a:rPr>
                        <a:t>932</a:t>
                      </a:r>
                      <a:endParaRPr lang="en-US" sz="160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en-US" sz="1600">
                          <a:latin typeface="Times New Roman"/>
                          <a:ea typeface="Times New Roman"/>
                          <a:cs typeface="Times New Roman"/>
                        </a:rPr>
                        <a:t>0.95</a:t>
                      </a:r>
                      <a:endParaRPr lang="en-US" sz="160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235857">
                <a:tc>
                  <a:txBody>
                    <a:bodyPr/>
                    <a:lstStyle/>
                    <a:p>
                      <a:pPr algn="ctr">
                        <a:spcAft>
                          <a:spcPts val="0"/>
                        </a:spcAft>
                      </a:pPr>
                      <a:r>
                        <a:rPr lang="en-US" sz="1600">
                          <a:latin typeface="Times New Roman"/>
                          <a:ea typeface="Times New Roman"/>
                          <a:cs typeface="Times New Roman"/>
                        </a:rPr>
                        <a:t>4</a:t>
                      </a:r>
                      <a:endParaRPr lang="en-US" sz="160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en-US" sz="1600">
                          <a:latin typeface="Times New Roman"/>
                          <a:ea typeface="Times New Roman"/>
                          <a:cs typeface="Times New Roman"/>
                        </a:rPr>
                        <a:t>1000</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en-US" sz="1600" dirty="0">
                          <a:latin typeface="Times New Roman"/>
                          <a:ea typeface="Times New Roman"/>
                          <a:cs typeface="Times New Roman"/>
                        </a:rPr>
                        <a:t>12</a:t>
                      </a:r>
                      <a:endParaRPr lang="en-US" sz="16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en-US" sz="1600" dirty="0">
                          <a:latin typeface="Times New Roman"/>
                          <a:ea typeface="Times New Roman"/>
                          <a:cs typeface="Times New Roman"/>
                        </a:rPr>
                        <a:t>I</a:t>
                      </a:r>
                      <a:endParaRPr lang="en-US" sz="1600" dirty="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en-US" sz="1600" dirty="0">
                          <a:latin typeface="Times New Roman"/>
                          <a:ea typeface="Times New Roman"/>
                          <a:cs typeface="Times New Roman"/>
                        </a:rPr>
                        <a:t>I</a:t>
                      </a:r>
                      <a:endParaRPr lang="en-US" sz="1600" dirty="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en-US" sz="1600">
                          <a:latin typeface="Times New Roman"/>
                          <a:ea typeface="Times New Roman"/>
                          <a:cs typeface="Times New Roman"/>
                        </a:rPr>
                        <a:t>1184</a:t>
                      </a:r>
                      <a:endParaRPr lang="en-US" sz="160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en-US" sz="1600">
                          <a:latin typeface="Times New Roman"/>
                          <a:ea typeface="Times New Roman"/>
                          <a:cs typeface="Times New Roman"/>
                        </a:rPr>
                        <a:t>1255</a:t>
                      </a:r>
                      <a:endParaRPr lang="en-US" sz="160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en-US" sz="1600">
                          <a:latin typeface="Times New Roman"/>
                          <a:ea typeface="Times New Roman"/>
                          <a:cs typeface="Times New Roman"/>
                        </a:rPr>
                        <a:t>0.94</a:t>
                      </a:r>
                      <a:endParaRPr lang="en-US" sz="160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235857">
                <a:tc>
                  <a:txBody>
                    <a:bodyPr/>
                    <a:lstStyle/>
                    <a:p>
                      <a:pPr algn="ctr">
                        <a:spcAft>
                          <a:spcPts val="0"/>
                        </a:spcAft>
                      </a:pPr>
                      <a:r>
                        <a:rPr lang="en-US" sz="1600">
                          <a:latin typeface="Times New Roman"/>
                          <a:ea typeface="Times New Roman"/>
                          <a:cs typeface="Times New Roman"/>
                        </a:rPr>
                        <a:t>5</a:t>
                      </a:r>
                      <a:endParaRPr lang="en-US" sz="160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en-US" sz="1600">
                          <a:latin typeface="Times New Roman"/>
                          <a:ea typeface="Times New Roman"/>
                          <a:cs typeface="Times New Roman"/>
                        </a:rPr>
                        <a:t>1000</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en-US" sz="1600" dirty="0">
                          <a:latin typeface="Times New Roman"/>
                          <a:ea typeface="Times New Roman"/>
                          <a:cs typeface="Times New Roman"/>
                        </a:rPr>
                        <a:t>14</a:t>
                      </a:r>
                      <a:endParaRPr lang="en-US" sz="16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en-US" sz="1600" dirty="0">
                          <a:latin typeface="Times New Roman"/>
                          <a:ea typeface="Times New Roman"/>
                          <a:cs typeface="Times New Roman"/>
                        </a:rPr>
                        <a:t>I</a:t>
                      </a:r>
                      <a:endParaRPr lang="en-US" sz="1600" dirty="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en-US" sz="1600" dirty="0">
                          <a:latin typeface="Times New Roman"/>
                          <a:ea typeface="Times New Roman"/>
                          <a:cs typeface="Times New Roman"/>
                        </a:rPr>
                        <a:t>I</a:t>
                      </a:r>
                      <a:endParaRPr lang="en-US" sz="1600" dirty="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en-US" sz="1600" dirty="0">
                          <a:latin typeface="Times New Roman"/>
                          <a:ea typeface="Times New Roman"/>
                          <a:cs typeface="Times New Roman"/>
                        </a:rPr>
                        <a:t>1489</a:t>
                      </a:r>
                      <a:endParaRPr lang="en-US" sz="1600" dirty="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en-US" sz="1600" dirty="0">
                          <a:latin typeface="Times New Roman"/>
                          <a:ea typeface="Times New Roman"/>
                          <a:cs typeface="Times New Roman"/>
                        </a:rPr>
                        <a:t>1579</a:t>
                      </a:r>
                      <a:endParaRPr lang="en-US" sz="1600" dirty="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en-US" sz="1600" dirty="0">
                          <a:latin typeface="Times New Roman"/>
                          <a:ea typeface="Times New Roman"/>
                          <a:cs typeface="Times New Roman"/>
                        </a:rPr>
                        <a:t>0.94</a:t>
                      </a:r>
                      <a:endParaRPr lang="en-US" sz="1600" dirty="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235857">
                <a:tc>
                  <a:txBody>
                    <a:bodyPr/>
                    <a:lstStyle/>
                    <a:p>
                      <a:pPr algn="ctr">
                        <a:spcAft>
                          <a:spcPts val="0"/>
                        </a:spcAft>
                      </a:pPr>
                      <a:r>
                        <a:rPr lang="en-US" sz="1600">
                          <a:latin typeface="Times New Roman"/>
                          <a:ea typeface="Times New Roman"/>
                          <a:cs typeface="Times New Roman"/>
                        </a:rPr>
                        <a:t>6</a:t>
                      </a:r>
                      <a:endParaRPr lang="en-US" sz="160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en-US" sz="1600">
                          <a:latin typeface="Times New Roman"/>
                          <a:ea typeface="Times New Roman"/>
                          <a:cs typeface="Times New Roman"/>
                        </a:rPr>
                        <a:t>1000</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en-US" sz="1600">
                          <a:latin typeface="Times New Roman"/>
                          <a:ea typeface="Times New Roman"/>
                          <a:cs typeface="Times New Roman"/>
                        </a:rPr>
                        <a:t>16</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en-US" sz="1600">
                          <a:latin typeface="Times New Roman"/>
                          <a:ea typeface="Times New Roman"/>
                          <a:cs typeface="Times New Roman"/>
                        </a:rPr>
                        <a:t>I</a:t>
                      </a:r>
                      <a:endParaRPr lang="en-US" sz="160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en-US" sz="1600" dirty="0">
                          <a:latin typeface="Times New Roman"/>
                          <a:ea typeface="Times New Roman"/>
                          <a:cs typeface="Times New Roman"/>
                        </a:rPr>
                        <a:t>I</a:t>
                      </a:r>
                      <a:endParaRPr lang="en-US" sz="1600" dirty="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en-US" sz="1600" dirty="0">
                          <a:latin typeface="Times New Roman"/>
                          <a:ea typeface="Times New Roman"/>
                          <a:cs typeface="Times New Roman"/>
                        </a:rPr>
                        <a:t>1782</a:t>
                      </a:r>
                      <a:endParaRPr lang="en-US" sz="1600" dirty="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en-US" sz="1600" dirty="0">
                          <a:latin typeface="Times New Roman"/>
                          <a:ea typeface="Times New Roman"/>
                          <a:cs typeface="Times New Roman"/>
                        </a:rPr>
                        <a:t>1904</a:t>
                      </a:r>
                      <a:endParaRPr lang="en-US" sz="1600" dirty="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en-US" sz="1600" dirty="0">
                          <a:latin typeface="Times New Roman"/>
                          <a:ea typeface="Times New Roman"/>
                          <a:cs typeface="Times New Roman"/>
                        </a:rPr>
                        <a:t>0.94</a:t>
                      </a:r>
                      <a:endParaRPr lang="en-US" sz="1600" dirty="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235857">
                <a:tc>
                  <a:txBody>
                    <a:bodyPr/>
                    <a:lstStyle/>
                    <a:p>
                      <a:pPr algn="ctr">
                        <a:spcAft>
                          <a:spcPts val="0"/>
                        </a:spcAft>
                      </a:pPr>
                      <a:r>
                        <a:rPr lang="en-US" sz="1600">
                          <a:latin typeface="Times New Roman"/>
                          <a:ea typeface="Times New Roman"/>
                          <a:cs typeface="Times New Roman"/>
                        </a:rPr>
                        <a:t>7</a:t>
                      </a:r>
                      <a:endParaRPr lang="en-US" sz="160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en-US" sz="1600" dirty="0">
                          <a:latin typeface="Times New Roman"/>
                          <a:ea typeface="Times New Roman"/>
                          <a:cs typeface="Times New Roman"/>
                        </a:rPr>
                        <a:t>1000</a:t>
                      </a:r>
                      <a:endParaRPr lang="en-US" sz="16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en-US" sz="1600">
                          <a:latin typeface="Times New Roman"/>
                          <a:ea typeface="Times New Roman"/>
                          <a:cs typeface="Times New Roman"/>
                        </a:rPr>
                        <a:t>18</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en-US" sz="1600" dirty="0">
                          <a:latin typeface="Times New Roman"/>
                          <a:ea typeface="Times New Roman"/>
                          <a:cs typeface="Times New Roman"/>
                        </a:rPr>
                        <a:t>I</a:t>
                      </a:r>
                      <a:endParaRPr lang="en-US" sz="1600" dirty="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en-US" sz="1600" dirty="0">
                          <a:latin typeface="Times New Roman"/>
                          <a:ea typeface="Times New Roman"/>
                          <a:cs typeface="Times New Roman"/>
                        </a:rPr>
                        <a:t>I</a:t>
                      </a:r>
                      <a:endParaRPr lang="en-US" sz="1600" dirty="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en-US" sz="1600">
                          <a:latin typeface="Times New Roman"/>
                          <a:ea typeface="Times New Roman"/>
                          <a:cs typeface="Times New Roman"/>
                        </a:rPr>
                        <a:t>2085</a:t>
                      </a:r>
                      <a:endParaRPr lang="en-US" sz="160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en-US" sz="1600" dirty="0">
                          <a:latin typeface="Times New Roman"/>
                          <a:ea typeface="Times New Roman"/>
                          <a:cs typeface="Times New Roman"/>
                        </a:rPr>
                        <a:t>2235</a:t>
                      </a:r>
                      <a:endParaRPr lang="en-US" sz="1600" dirty="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spcAft>
                          <a:spcPts val="0"/>
                        </a:spcAft>
                      </a:pPr>
                      <a:r>
                        <a:rPr lang="en-US" sz="1600" dirty="0">
                          <a:latin typeface="Times New Roman"/>
                          <a:ea typeface="Times New Roman"/>
                          <a:cs typeface="Times New Roman"/>
                        </a:rPr>
                        <a:t>0.93</a:t>
                      </a:r>
                      <a:endParaRPr lang="en-US" sz="1600" dirty="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r>
              <a:tr h="235857">
                <a:tc>
                  <a:txBody>
                    <a:bodyPr/>
                    <a:lstStyle/>
                    <a:p>
                      <a:pPr algn="ctr">
                        <a:spcAft>
                          <a:spcPts val="0"/>
                        </a:spcAft>
                      </a:pPr>
                      <a:r>
                        <a:rPr lang="en-US" sz="1600" dirty="0">
                          <a:latin typeface="Times New Roman"/>
                          <a:ea typeface="Times New Roman"/>
                          <a:cs typeface="Times New Roman"/>
                        </a:rPr>
                        <a:t>15</a:t>
                      </a:r>
                      <a:endParaRPr lang="en-US" sz="1600" dirty="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1600">
                          <a:latin typeface="Times New Roman"/>
                          <a:ea typeface="Times New Roman"/>
                          <a:cs typeface="Times New Roman"/>
                        </a:rPr>
                        <a:t>1400</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1600">
                          <a:latin typeface="Times New Roman"/>
                          <a:ea typeface="Times New Roman"/>
                          <a:cs typeface="Times New Roman"/>
                        </a:rPr>
                        <a:t>6</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1600" dirty="0">
                          <a:latin typeface="Times New Roman"/>
                          <a:ea typeface="Times New Roman"/>
                          <a:cs typeface="Times New Roman"/>
                        </a:rPr>
                        <a:t>I</a:t>
                      </a:r>
                      <a:endParaRPr lang="en-US" sz="1600" dirty="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1600">
                          <a:latin typeface="Times New Roman"/>
                          <a:ea typeface="Times New Roman"/>
                          <a:cs typeface="Times New Roman"/>
                        </a:rPr>
                        <a:t>I</a:t>
                      </a:r>
                      <a:endParaRPr lang="en-US" sz="160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1600">
                          <a:latin typeface="Times New Roman"/>
                          <a:ea typeface="Times New Roman"/>
                          <a:cs typeface="Times New Roman"/>
                        </a:rPr>
                        <a:t>351</a:t>
                      </a:r>
                      <a:endParaRPr lang="en-US" sz="160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1600" dirty="0">
                          <a:latin typeface="Times New Roman"/>
                          <a:ea typeface="Times New Roman"/>
                          <a:cs typeface="Times New Roman"/>
                        </a:rPr>
                        <a:t>354</a:t>
                      </a:r>
                      <a:endParaRPr lang="en-US" sz="1600" dirty="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1600">
                          <a:latin typeface="Times New Roman"/>
                          <a:ea typeface="Times New Roman"/>
                          <a:cs typeface="Times New Roman"/>
                        </a:rPr>
                        <a:t>0.99</a:t>
                      </a:r>
                      <a:endParaRPr lang="en-US" sz="160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235857">
                <a:tc>
                  <a:txBody>
                    <a:bodyPr/>
                    <a:lstStyle/>
                    <a:p>
                      <a:pPr algn="ctr">
                        <a:spcAft>
                          <a:spcPts val="0"/>
                        </a:spcAft>
                      </a:pPr>
                      <a:r>
                        <a:rPr lang="en-US" sz="1600" dirty="0">
                          <a:latin typeface="Times New Roman"/>
                          <a:ea typeface="Times New Roman"/>
                          <a:cs typeface="Times New Roman"/>
                        </a:rPr>
                        <a:t>16</a:t>
                      </a:r>
                      <a:endParaRPr lang="en-US" sz="1600" dirty="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1600" dirty="0">
                          <a:latin typeface="Times New Roman"/>
                          <a:ea typeface="Times New Roman"/>
                          <a:cs typeface="Times New Roman"/>
                        </a:rPr>
                        <a:t>1400</a:t>
                      </a:r>
                      <a:endParaRPr lang="en-US" sz="16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1600">
                          <a:latin typeface="Times New Roman"/>
                          <a:ea typeface="Times New Roman"/>
                          <a:cs typeface="Times New Roman"/>
                        </a:rPr>
                        <a:t>8</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1600">
                          <a:latin typeface="Times New Roman"/>
                          <a:ea typeface="Times New Roman"/>
                          <a:cs typeface="Times New Roman"/>
                        </a:rPr>
                        <a:t>I</a:t>
                      </a:r>
                      <a:endParaRPr lang="en-US" sz="160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1600">
                          <a:latin typeface="Times New Roman"/>
                          <a:ea typeface="Times New Roman"/>
                          <a:cs typeface="Times New Roman"/>
                        </a:rPr>
                        <a:t>I</a:t>
                      </a:r>
                      <a:endParaRPr lang="en-US" sz="160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1600">
                          <a:latin typeface="Times New Roman"/>
                          <a:ea typeface="Times New Roman"/>
                          <a:cs typeface="Times New Roman"/>
                        </a:rPr>
                        <a:t>578</a:t>
                      </a:r>
                      <a:endParaRPr lang="en-US" sz="160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1600">
                          <a:latin typeface="Times New Roman"/>
                          <a:ea typeface="Times New Roman"/>
                          <a:cs typeface="Times New Roman"/>
                        </a:rPr>
                        <a:t>590</a:t>
                      </a:r>
                      <a:endParaRPr lang="en-US" sz="160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1600">
                          <a:latin typeface="Times New Roman"/>
                          <a:ea typeface="Times New Roman"/>
                          <a:cs typeface="Times New Roman"/>
                        </a:rPr>
                        <a:t>0.98</a:t>
                      </a:r>
                      <a:endParaRPr lang="en-US" sz="160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235857">
                <a:tc>
                  <a:txBody>
                    <a:bodyPr/>
                    <a:lstStyle/>
                    <a:p>
                      <a:pPr algn="ctr">
                        <a:spcAft>
                          <a:spcPts val="0"/>
                        </a:spcAft>
                      </a:pPr>
                      <a:r>
                        <a:rPr lang="en-US" sz="1600">
                          <a:latin typeface="Times New Roman"/>
                          <a:ea typeface="Times New Roman"/>
                          <a:cs typeface="Times New Roman"/>
                        </a:rPr>
                        <a:t>17</a:t>
                      </a:r>
                      <a:endParaRPr lang="en-US" sz="160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1600" dirty="0">
                          <a:latin typeface="Times New Roman"/>
                          <a:ea typeface="Times New Roman"/>
                          <a:cs typeface="Times New Roman"/>
                        </a:rPr>
                        <a:t>1400</a:t>
                      </a:r>
                      <a:endParaRPr lang="en-US" sz="16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1600" dirty="0">
                          <a:latin typeface="Times New Roman"/>
                          <a:ea typeface="Times New Roman"/>
                          <a:cs typeface="Times New Roman"/>
                        </a:rPr>
                        <a:t>10</a:t>
                      </a:r>
                      <a:endParaRPr lang="en-US" sz="16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1600" dirty="0">
                          <a:latin typeface="Times New Roman"/>
                          <a:ea typeface="Times New Roman"/>
                          <a:cs typeface="Times New Roman"/>
                        </a:rPr>
                        <a:t>I</a:t>
                      </a:r>
                      <a:endParaRPr lang="en-US" sz="1600" dirty="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1600">
                          <a:latin typeface="Times New Roman"/>
                          <a:ea typeface="Times New Roman"/>
                          <a:cs typeface="Times New Roman"/>
                        </a:rPr>
                        <a:t>I</a:t>
                      </a:r>
                      <a:endParaRPr lang="en-US" sz="160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1600">
                          <a:latin typeface="Times New Roman"/>
                          <a:ea typeface="Times New Roman"/>
                          <a:cs typeface="Times New Roman"/>
                        </a:rPr>
                        <a:t>818</a:t>
                      </a:r>
                      <a:endParaRPr lang="en-US" sz="160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1600">
                          <a:latin typeface="Times New Roman"/>
                          <a:ea typeface="Times New Roman"/>
                          <a:cs typeface="Times New Roman"/>
                        </a:rPr>
                        <a:t>853</a:t>
                      </a:r>
                      <a:endParaRPr lang="en-US" sz="160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1600">
                          <a:latin typeface="Times New Roman"/>
                          <a:ea typeface="Times New Roman"/>
                          <a:cs typeface="Times New Roman"/>
                        </a:rPr>
                        <a:t>0.96</a:t>
                      </a:r>
                      <a:endParaRPr lang="en-US" sz="160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235857">
                <a:tc>
                  <a:txBody>
                    <a:bodyPr/>
                    <a:lstStyle/>
                    <a:p>
                      <a:pPr algn="ctr">
                        <a:spcAft>
                          <a:spcPts val="0"/>
                        </a:spcAft>
                      </a:pPr>
                      <a:r>
                        <a:rPr lang="en-US" sz="1600">
                          <a:latin typeface="Times New Roman"/>
                          <a:ea typeface="Times New Roman"/>
                          <a:cs typeface="Times New Roman"/>
                        </a:rPr>
                        <a:t>18</a:t>
                      </a:r>
                      <a:endParaRPr lang="en-US" sz="160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1600">
                          <a:latin typeface="Times New Roman"/>
                          <a:ea typeface="Times New Roman"/>
                          <a:cs typeface="Times New Roman"/>
                        </a:rPr>
                        <a:t>1400</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1600" dirty="0">
                          <a:latin typeface="Times New Roman"/>
                          <a:ea typeface="Times New Roman"/>
                          <a:cs typeface="Times New Roman"/>
                        </a:rPr>
                        <a:t>12</a:t>
                      </a:r>
                      <a:endParaRPr lang="en-US" sz="16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1600" dirty="0">
                          <a:latin typeface="Times New Roman"/>
                          <a:ea typeface="Times New Roman"/>
                          <a:cs typeface="Times New Roman"/>
                        </a:rPr>
                        <a:t>G</a:t>
                      </a:r>
                      <a:endParaRPr lang="en-US" sz="1600" dirty="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1600">
                          <a:latin typeface="Times New Roman"/>
                          <a:ea typeface="Times New Roman"/>
                          <a:cs typeface="Times New Roman"/>
                        </a:rPr>
                        <a:t>I</a:t>
                      </a:r>
                      <a:endParaRPr lang="en-US" sz="160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1600">
                          <a:latin typeface="Times New Roman"/>
                          <a:ea typeface="Times New Roman"/>
                          <a:cs typeface="Times New Roman"/>
                        </a:rPr>
                        <a:t>1070</a:t>
                      </a:r>
                      <a:endParaRPr lang="en-US" sz="160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1600">
                          <a:latin typeface="Times New Roman"/>
                          <a:ea typeface="Times New Roman"/>
                          <a:cs typeface="Times New Roman"/>
                        </a:rPr>
                        <a:t>1119</a:t>
                      </a:r>
                      <a:endParaRPr lang="en-US" sz="160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1600">
                          <a:latin typeface="Times New Roman"/>
                          <a:ea typeface="Times New Roman"/>
                          <a:cs typeface="Times New Roman"/>
                        </a:rPr>
                        <a:t>0.96</a:t>
                      </a:r>
                      <a:endParaRPr lang="en-US" sz="160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235857">
                <a:tc>
                  <a:txBody>
                    <a:bodyPr/>
                    <a:lstStyle/>
                    <a:p>
                      <a:pPr algn="ctr">
                        <a:spcAft>
                          <a:spcPts val="0"/>
                        </a:spcAft>
                      </a:pPr>
                      <a:r>
                        <a:rPr lang="en-US" sz="1600">
                          <a:latin typeface="Times New Roman"/>
                          <a:ea typeface="Times New Roman"/>
                          <a:cs typeface="Times New Roman"/>
                        </a:rPr>
                        <a:t>19</a:t>
                      </a:r>
                      <a:endParaRPr lang="en-US" sz="160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1600">
                          <a:latin typeface="Times New Roman"/>
                          <a:ea typeface="Times New Roman"/>
                          <a:cs typeface="Times New Roman"/>
                        </a:rPr>
                        <a:t>1400</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1600">
                          <a:latin typeface="Times New Roman"/>
                          <a:ea typeface="Times New Roman"/>
                          <a:cs typeface="Times New Roman"/>
                        </a:rPr>
                        <a:t>14</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1600">
                          <a:latin typeface="Times New Roman"/>
                          <a:ea typeface="Times New Roman"/>
                          <a:cs typeface="Times New Roman"/>
                        </a:rPr>
                        <a:t>G</a:t>
                      </a:r>
                      <a:endParaRPr lang="en-US" sz="160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1600" dirty="0">
                          <a:latin typeface="Times New Roman"/>
                          <a:ea typeface="Times New Roman"/>
                          <a:cs typeface="Times New Roman"/>
                        </a:rPr>
                        <a:t>I</a:t>
                      </a:r>
                      <a:endParaRPr lang="en-US" sz="1600" dirty="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1600" dirty="0">
                          <a:latin typeface="Times New Roman"/>
                          <a:ea typeface="Times New Roman"/>
                          <a:cs typeface="Times New Roman"/>
                        </a:rPr>
                        <a:t>1329</a:t>
                      </a:r>
                      <a:endParaRPr lang="en-US" sz="1600" dirty="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1600" dirty="0">
                          <a:latin typeface="Times New Roman"/>
                          <a:ea typeface="Times New Roman"/>
                          <a:cs typeface="Times New Roman"/>
                        </a:rPr>
                        <a:t>1391</a:t>
                      </a:r>
                      <a:endParaRPr lang="en-US" sz="1600" dirty="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1600">
                          <a:latin typeface="Times New Roman"/>
                          <a:ea typeface="Times New Roman"/>
                          <a:cs typeface="Times New Roman"/>
                        </a:rPr>
                        <a:t>0.96</a:t>
                      </a:r>
                      <a:endParaRPr lang="en-US" sz="160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235857">
                <a:tc>
                  <a:txBody>
                    <a:bodyPr/>
                    <a:lstStyle/>
                    <a:p>
                      <a:pPr algn="ctr">
                        <a:spcAft>
                          <a:spcPts val="0"/>
                        </a:spcAft>
                      </a:pPr>
                      <a:r>
                        <a:rPr lang="en-US" sz="1600">
                          <a:latin typeface="Times New Roman"/>
                          <a:ea typeface="Times New Roman"/>
                          <a:cs typeface="Times New Roman"/>
                        </a:rPr>
                        <a:t>20</a:t>
                      </a:r>
                      <a:endParaRPr lang="en-US" sz="160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1600">
                          <a:latin typeface="Times New Roman"/>
                          <a:ea typeface="Times New Roman"/>
                          <a:cs typeface="Times New Roman"/>
                        </a:rPr>
                        <a:t>1400</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1600">
                          <a:latin typeface="Times New Roman"/>
                          <a:ea typeface="Times New Roman"/>
                          <a:cs typeface="Times New Roman"/>
                        </a:rPr>
                        <a:t>16</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1600" dirty="0">
                          <a:latin typeface="Times New Roman"/>
                          <a:ea typeface="Times New Roman"/>
                          <a:cs typeface="Times New Roman"/>
                        </a:rPr>
                        <a:t>G</a:t>
                      </a:r>
                      <a:endParaRPr lang="en-US" sz="1600" dirty="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1600" dirty="0">
                          <a:latin typeface="Times New Roman"/>
                          <a:ea typeface="Times New Roman"/>
                          <a:cs typeface="Times New Roman"/>
                        </a:rPr>
                        <a:t>I</a:t>
                      </a:r>
                      <a:endParaRPr lang="en-US" sz="1600" dirty="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1600">
                          <a:latin typeface="Times New Roman"/>
                          <a:ea typeface="Times New Roman"/>
                          <a:cs typeface="Times New Roman"/>
                        </a:rPr>
                        <a:t>1594</a:t>
                      </a:r>
                      <a:endParaRPr lang="en-US" sz="160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1600" dirty="0">
                          <a:latin typeface="Times New Roman"/>
                          <a:ea typeface="Times New Roman"/>
                          <a:cs typeface="Times New Roman"/>
                        </a:rPr>
                        <a:t>1673</a:t>
                      </a:r>
                      <a:endParaRPr lang="en-US" sz="1600" dirty="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1600" dirty="0">
                          <a:latin typeface="Times New Roman"/>
                          <a:ea typeface="Times New Roman"/>
                          <a:cs typeface="Times New Roman"/>
                        </a:rPr>
                        <a:t>0.95</a:t>
                      </a:r>
                      <a:endParaRPr lang="en-US" sz="1600" dirty="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235857">
                <a:tc>
                  <a:txBody>
                    <a:bodyPr/>
                    <a:lstStyle/>
                    <a:p>
                      <a:pPr algn="ctr">
                        <a:spcAft>
                          <a:spcPts val="0"/>
                        </a:spcAft>
                      </a:pPr>
                      <a:r>
                        <a:rPr lang="en-US" sz="1600">
                          <a:latin typeface="Times New Roman"/>
                          <a:ea typeface="Times New Roman"/>
                          <a:cs typeface="Times New Roman"/>
                        </a:rPr>
                        <a:t>21</a:t>
                      </a:r>
                      <a:endParaRPr lang="en-US" sz="160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1600">
                          <a:latin typeface="Times New Roman"/>
                          <a:ea typeface="Times New Roman"/>
                          <a:cs typeface="Times New Roman"/>
                        </a:rPr>
                        <a:t>1400</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1600">
                          <a:latin typeface="Times New Roman"/>
                          <a:ea typeface="Times New Roman"/>
                          <a:cs typeface="Times New Roman"/>
                        </a:rPr>
                        <a:t>18</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1600">
                          <a:latin typeface="Times New Roman"/>
                          <a:ea typeface="Times New Roman"/>
                          <a:cs typeface="Times New Roman"/>
                        </a:rPr>
                        <a:t>G</a:t>
                      </a:r>
                      <a:endParaRPr lang="en-US" sz="160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1600" dirty="0">
                          <a:latin typeface="Times New Roman"/>
                          <a:ea typeface="Times New Roman"/>
                          <a:cs typeface="Times New Roman"/>
                        </a:rPr>
                        <a:t>I</a:t>
                      </a:r>
                      <a:endParaRPr lang="en-US" sz="1600" dirty="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1600" dirty="0">
                          <a:latin typeface="Times New Roman"/>
                          <a:ea typeface="Times New Roman"/>
                          <a:cs typeface="Times New Roman"/>
                        </a:rPr>
                        <a:t>1864</a:t>
                      </a:r>
                      <a:endParaRPr lang="en-US" sz="1600" dirty="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1600" dirty="0">
                          <a:latin typeface="Times New Roman"/>
                          <a:ea typeface="Times New Roman"/>
                          <a:cs typeface="Times New Roman"/>
                        </a:rPr>
                        <a:t>1962</a:t>
                      </a:r>
                      <a:endParaRPr lang="en-US" sz="1600" dirty="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ctr">
                        <a:spcAft>
                          <a:spcPts val="0"/>
                        </a:spcAft>
                      </a:pPr>
                      <a:r>
                        <a:rPr lang="en-US" sz="1600" dirty="0">
                          <a:latin typeface="Times New Roman"/>
                          <a:ea typeface="Times New Roman"/>
                          <a:cs typeface="Times New Roman"/>
                        </a:rPr>
                        <a:t>0.95</a:t>
                      </a:r>
                      <a:endParaRPr lang="en-US" sz="1600" dirty="0">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r>
              <a:tr h="235857">
                <a:tc>
                  <a:txBody>
                    <a:bodyPr/>
                    <a:lstStyle/>
                    <a:p>
                      <a:pPr algn="ctr">
                        <a:spcAft>
                          <a:spcPts val="0"/>
                        </a:spcAft>
                      </a:pPr>
                      <a:endParaRPr lang="en-US" sz="1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600"/>
                        </a:spcBef>
                        <a:spcAft>
                          <a:spcPts val="0"/>
                        </a:spcAft>
                      </a:pPr>
                      <a:endParaRPr lang="en-GB"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600"/>
                        </a:spcBef>
                        <a:spcAft>
                          <a:spcPts val="0"/>
                        </a:spcAft>
                      </a:pPr>
                      <a:endParaRPr lang="en-GB"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600"/>
                        </a:spcBef>
                        <a:spcAft>
                          <a:spcPts val="0"/>
                        </a:spcAft>
                      </a:pPr>
                      <a:endParaRPr lang="en-GB"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600"/>
                        </a:spcBef>
                        <a:spcAft>
                          <a:spcPts val="0"/>
                        </a:spcAft>
                      </a:pPr>
                      <a:endParaRPr lang="en-GB"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600"/>
                        </a:spcBef>
                        <a:spcAft>
                          <a:spcPts val="0"/>
                        </a:spcAft>
                      </a:pPr>
                      <a:endParaRPr lang="en-GB"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600"/>
                        </a:spcBef>
                        <a:spcAft>
                          <a:spcPts val="0"/>
                        </a:spcAft>
                      </a:pPr>
                      <a:r>
                        <a:rPr lang="en-GB" sz="1600" b="1" dirty="0">
                          <a:solidFill>
                            <a:srgbClr val="C00000"/>
                          </a:solidFill>
                          <a:latin typeface="Times New Roman"/>
                          <a:ea typeface="Times New Roman"/>
                          <a:cs typeface="Times New Roman"/>
                        </a:rPr>
                        <a:t>Ave</a:t>
                      </a:r>
                      <a:endParaRPr lang="en-US" sz="1600" dirty="0">
                        <a:solidFill>
                          <a:srgbClr val="C00000"/>
                        </a:solidFill>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600" b="1">
                          <a:solidFill>
                            <a:srgbClr val="C00000"/>
                          </a:solidFill>
                          <a:latin typeface="Times New Roman"/>
                          <a:ea typeface="Times New Roman"/>
                          <a:cs typeface="Times New Roman"/>
                        </a:rPr>
                        <a:t>0.96</a:t>
                      </a:r>
                      <a:endParaRPr lang="en-US" sz="1600">
                        <a:solidFill>
                          <a:srgbClr val="C00000"/>
                        </a:solidFill>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235857">
                <a:tc>
                  <a:txBody>
                    <a:bodyPr/>
                    <a:lstStyle/>
                    <a:p>
                      <a:pPr algn="ctr">
                        <a:spcAft>
                          <a:spcPts val="0"/>
                        </a:spcAft>
                      </a:pPr>
                      <a:endParaRPr lang="en-US" sz="1600">
                        <a:latin typeface="Times New Roman"/>
                        <a:ea typeface="Times New Roman"/>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600"/>
                        </a:spcBef>
                        <a:spcAft>
                          <a:spcPts val="0"/>
                        </a:spcAft>
                      </a:pPr>
                      <a:endParaRPr lang="en-GB"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600"/>
                        </a:spcBef>
                        <a:spcAft>
                          <a:spcPts val="0"/>
                        </a:spcAft>
                      </a:pPr>
                      <a:endParaRPr lang="en-GB"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600"/>
                        </a:spcBef>
                        <a:spcAft>
                          <a:spcPts val="0"/>
                        </a:spcAft>
                      </a:pPr>
                      <a:endParaRPr lang="en-GB"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600"/>
                        </a:spcBef>
                        <a:spcAft>
                          <a:spcPts val="0"/>
                        </a:spcAft>
                      </a:pPr>
                      <a:endParaRPr lang="en-GB" sz="160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600"/>
                        </a:spcBef>
                        <a:spcAft>
                          <a:spcPts val="0"/>
                        </a:spcAft>
                      </a:pPr>
                      <a:endParaRPr lang="en-GB" sz="1600" dirty="0">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Bef>
                          <a:spcPts val="600"/>
                        </a:spcBef>
                        <a:spcAft>
                          <a:spcPts val="0"/>
                        </a:spcAft>
                      </a:pPr>
                      <a:r>
                        <a:rPr lang="en-GB" sz="1600" b="1" dirty="0">
                          <a:solidFill>
                            <a:srgbClr val="C00000"/>
                          </a:solidFill>
                          <a:latin typeface="Times New Roman"/>
                          <a:ea typeface="Times New Roman"/>
                          <a:cs typeface="Times New Roman"/>
                        </a:rPr>
                        <a:t>COV</a:t>
                      </a:r>
                      <a:endParaRPr lang="en-US" sz="1600" dirty="0">
                        <a:solidFill>
                          <a:srgbClr val="C00000"/>
                        </a:solidFill>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pPr>
                      <a:r>
                        <a:rPr lang="en-US" sz="1600" b="1" dirty="0">
                          <a:solidFill>
                            <a:srgbClr val="C00000"/>
                          </a:solidFill>
                          <a:latin typeface="Times New Roman"/>
                          <a:ea typeface="Times New Roman"/>
                          <a:cs typeface="Times New Roman"/>
                        </a:rPr>
                        <a:t>0.014</a:t>
                      </a:r>
                      <a:endParaRPr lang="en-US" sz="1600" dirty="0">
                        <a:solidFill>
                          <a:srgbClr val="C00000"/>
                        </a:solidFill>
                        <a:latin typeface="Times New Roman"/>
                        <a:ea typeface="Times New Roman"/>
                        <a:cs typeface="Arial"/>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graphicFrame>
        <p:nvGraphicFramePr>
          <p:cNvPr id="77827" name="Object 3"/>
          <p:cNvGraphicFramePr>
            <a:graphicFrameLocks noChangeAspect="1"/>
          </p:cNvGraphicFramePr>
          <p:nvPr/>
        </p:nvGraphicFramePr>
        <p:xfrm>
          <a:off x="2514600" y="1524000"/>
          <a:ext cx="381000" cy="381000"/>
        </p:xfrm>
        <a:graphic>
          <a:graphicData uri="http://schemas.openxmlformats.org/presentationml/2006/ole">
            <p:oleObj spid="_x0000_s77827" name="Equation" r:id="rId4" imgW="190500" imgH="228600" progId="Equation.3">
              <p:embed/>
            </p:oleObj>
          </a:graphicData>
        </a:graphic>
      </p:graphicFrame>
      <p:graphicFrame>
        <p:nvGraphicFramePr>
          <p:cNvPr id="77826" name="Object 2"/>
          <p:cNvGraphicFramePr>
            <a:graphicFrameLocks noChangeAspect="1"/>
          </p:cNvGraphicFramePr>
          <p:nvPr/>
        </p:nvGraphicFramePr>
        <p:xfrm>
          <a:off x="3241965" y="1524000"/>
          <a:ext cx="304800" cy="381000"/>
        </p:xfrm>
        <a:graphic>
          <a:graphicData uri="http://schemas.openxmlformats.org/presentationml/2006/ole">
            <p:oleObj spid="_x0000_s77826" name="Equation" r:id="rId5" imgW="152334" imgH="228501" progId="Equation.3">
              <p:embed/>
            </p:oleObj>
          </a:graphicData>
        </a:graphic>
      </p:graphicFrame>
      <p:graphicFrame>
        <p:nvGraphicFramePr>
          <p:cNvPr id="77825" name="Object 1"/>
          <p:cNvGraphicFramePr>
            <a:graphicFrameLocks noChangeAspect="1"/>
          </p:cNvGraphicFramePr>
          <p:nvPr/>
        </p:nvGraphicFramePr>
        <p:xfrm>
          <a:off x="5715000" y="1524000"/>
          <a:ext cx="548640" cy="381000"/>
        </p:xfrm>
        <a:graphic>
          <a:graphicData uri="http://schemas.openxmlformats.org/presentationml/2006/ole">
            <p:oleObj spid="_x0000_s77825" name="Equation" r:id="rId6" imgW="342751" imgH="241195" progId="Equation.3">
              <p:embed/>
            </p:oleObj>
          </a:graphicData>
        </a:graphic>
      </p:graphicFrame>
      <p:sp>
        <p:nvSpPr>
          <p:cNvPr id="21" name="Oval 106"/>
          <p:cNvSpPr>
            <a:spLocks noChangeArrowheads="1"/>
          </p:cNvSpPr>
          <p:nvPr/>
        </p:nvSpPr>
        <p:spPr bwMode="auto">
          <a:xfrm>
            <a:off x="6900862" y="6054725"/>
            <a:ext cx="1023938" cy="574675"/>
          </a:xfrm>
          <a:prstGeom prst="ellipse">
            <a:avLst/>
          </a:prstGeom>
          <a:noFill/>
          <a:ln w="25400">
            <a:solidFill>
              <a:srgbClr val="FF0000"/>
            </a:solidFill>
            <a:round/>
            <a:headEnd/>
            <a:tailEnd/>
          </a:ln>
        </p:spPr>
        <p:txBody>
          <a:bodyPr wrap="none" anchor="ctr"/>
          <a:lstStyle/>
          <a:p>
            <a:endParaRPr lang="ar-EG" dirty="0">
              <a:solidFill>
                <a:srgbClr val="C00000"/>
              </a:solidFill>
            </a:endParaRPr>
          </a:p>
        </p:txBody>
      </p:sp>
      <p:sp>
        <p:nvSpPr>
          <p:cNvPr id="28" name="Rectangle 5"/>
          <p:cNvSpPr>
            <a:spLocks noChangeArrowheads="1"/>
          </p:cNvSpPr>
          <p:nvPr/>
        </p:nvSpPr>
        <p:spPr bwMode="auto">
          <a:xfrm>
            <a:off x="3132000" y="115887"/>
            <a:ext cx="2880000" cy="493713"/>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28575">
            <a:solidFill>
              <a:schemeClr val="bg1"/>
            </a:solidFill>
            <a:round/>
            <a:headEnd/>
            <a:tailEnd/>
          </a:ln>
          <a:effectLst>
            <a:outerShdw dist="107763" dir="2700000" algn="ctr" rotWithShape="0">
              <a:schemeClr val="bg2">
                <a:alpha val="50000"/>
              </a:schemeClr>
            </a:outerShdw>
          </a:effectLst>
        </p:spPr>
        <p:txBody>
          <a:bodyPr wrap="none" anchor="ctr"/>
          <a:lstStyle/>
          <a:p>
            <a:pPr algn="ctr">
              <a:defRPr/>
            </a:pPr>
            <a:endParaRPr lang="en-US" sz="2000" b="1" dirty="0">
              <a:solidFill>
                <a:srgbClr val="FFFF00"/>
              </a:solidFill>
              <a:latin typeface="Arial" pitchFamily="34" charset="0"/>
            </a:endParaRPr>
          </a:p>
          <a:p>
            <a:pPr algn="ctr">
              <a:defRPr/>
            </a:pPr>
            <a:r>
              <a:rPr lang="en-US" sz="2000" b="1" dirty="0" smtClean="0">
                <a:solidFill>
                  <a:srgbClr val="FFFF00"/>
                </a:solidFill>
                <a:latin typeface="Arial" pitchFamily="34" charset="0"/>
              </a:rPr>
              <a:t>Prismatic - Plates</a:t>
            </a:r>
            <a:endParaRPr lang="en-US" sz="2000" b="1" dirty="0">
              <a:solidFill>
                <a:srgbClr val="FFFF00"/>
              </a:solidFill>
              <a:latin typeface="Arial" pitchFamily="34" charset="0"/>
            </a:endParaRPr>
          </a:p>
          <a:p>
            <a:pPr algn="ctr">
              <a:defRPr/>
            </a:pPr>
            <a:endParaRPr lang="en-US" sz="2000" b="1" dirty="0">
              <a:solidFill>
                <a:srgbClr val="FFFF00"/>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4)">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276225" y="152400"/>
            <a:ext cx="2512034" cy="369332"/>
          </a:xfrm>
          <a:prstGeom prst="rect">
            <a:avLst/>
          </a:prstGeom>
          <a:noFill/>
          <a:ln w="9525" algn="ctr">
            <a:noFill/>
            <a:miter lim="800000"/>
            <a:headEnd/>
            <a:tailEnd/>
          </a:ln>
          <a:effectLst/>
        </p:spPr>
        <p:txBody>
          <a:bodyPr wrap="none">
            <a:spAutoFit/>
          </a:bodyPr>
          <a:lstStyle/>
          <a:p>
            <a:pPr algn="ctr" eaLnBrk="1" hangingPunct="1">
              <a:buFontTx/>
              <a:buChar char="•"/>
            </a:pPr>
            <a:r>
              <a:rPr lang="en-GB" b="1" i="1" dirty="0" smtClean="0">
                <a:solidFill>
                  <a:srgbClr val="FF0000"/>
                </a:solidFill>
                <a:cs typeface="Times New Roman" pitchFamily="18" charset="0"/>
              </a:rPr>
              <a:t>Results and discussion</a:t>
            </a:r>
            <a:endParaRPr lang="en-GB" b="1" i="1" dirty="0">
              <a:solidFill>
                <a:srgbClr val="FF0000"/>
              </a:solidFill>
              <a:cs typeface="Times New Roman" pitchFamily="18" charset="0"/>
            </a:endParaRPr>
          </a:p>
        </p:txBody>
      </p:sp>
      <p:sp>
        <p:nvSpPr>
          <p:cNvPr id="13" name="Text Box 40"/>
          <p:cNvSpPr txBox="1">
            <a:spLocks noChangeArrowheads="1"/>
          </p:cNvSpPr>
          <p:nvPr/>
        </p:nvSpPr>
        <p:spPr bwMode="auto">
          <a:xfrm>
            <a:off x="684213" y="620713"/>
            <a:ext cx="8231187" cy="542925"/>
          </a:xfrm>
          <a:prstGeom prst="rect">
            <a:avLst/>
          </a:prstGeom>
          <a:noFill/>
          <a:ln w="9525">
            <a:noFill/>
            <a:miter lim="800000"/>
            <a:headEnd/>
            <a:tailEnd/>
          </a:ln>
        </p:spPr>
        <p:txBody>
          <a:bodyPr/>
          <a:lstStyle/>
          <a:p>
            <a:pPr>
              <a:spcAft>
                <a:spcPts val="1000"/>
              </a:spcAft>
            </a:pPr>
            <a:r>
              <a:rPr lang="en-US" sz="2400" dirty="0" smtClean="0">
                <a:ea typeface="Arial" pitchFamily="34" charset="0"/>
                <a:cs typeface="Times New Roman" pitchFamily="18" charset="0"/>
              </a:rPr>
              <a:t>2. Comparison with the available interactive critical stress (n=1.0)</a:t>
            </a:r>
            <a:endParaRPr lang="en-US" sz="2400" dirty="0">
              <a:solidFill>
                <a:schemeClr val="tx1"/>
              </a:solidFill>
              <a:ea typeface="Arial" pitchFamily="34" charset="0"/>
              <a:cs typeface="Times New Roman" pitchFamily="18" charset="0"/>
            </a:endParaRPr>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17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17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175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graphicFrame>
        <p:nvGraphicFramePr>
          <p:cNvPr id="77827" name="Object 3"/>
          <p:cNvGraphicFramePr>
            <a:graphicFrameLocks noChangeAspect="1"/>
          </p:cNvGraphicFramePr>
          <p:nvPr/>
        </p:nvGraphicFramePr>
        <p:xfrm>
          <a:off x="1371600" y="1371600"/>
          <a:ext cx="381000" cy="381000"/>
        </p:xfrm>
        <a:graphic>
          <a:graphicData uri="http://schemas.openxmlformats.org/presentationml/2006/ole">
            <p:oleObj spid="_x0000_s81922" name="Equation" r:id="rId4" imgW="190500" imgH="228600" progId="Equation.3">
              <p:embed/>
            </p:oleObj>
          </a:graphicData>
        </a:graphic>
      </p:graphicFrame>
      <p:graphicFrame>
        <p:nvGraphicFramePr>
          <p:cNvPr id="77826" name="Object 2"/>
          <p:cNvGraphicFramePr>
            <a:graphicFrameLocks noChangeAspect="1"/>
          </p:cNvGraphicFramePr>
          <p:nvPr/>
        </p:nvGraphicFramePr>
        <p:xfrm>
          <a:off x="2098965" y="1371600"/>
          <a:ext cx="304800" cy="381000"/>
        </p:xfrm>
        <a:graphic>
          <a:graphicData uri="http://schemas.openxmlformats.org/presentationml/2006/ole">
            <p:oleObj spid="_x0000_s81923" name="Equation" r:id="rId5" imgW="152334" imgH="228501" progId="Equation.3">
              <p:embed/>
            </p:oleObj>
          </a:graphicData>
        </a:graphic>
      </p:graphicFrame>
      <p:sp>
        <p:nvSpPr>
          <p:cNvPr id="21" name="Oval 106"/>
          <p:cNvSpPr>
            <a:spLocks noChangeArrowheads="1"/>
          </p:cNvSpPr>
          <p:nvPr/>
        </p:nvSpPr>
        <p:spPr bwMode="auto">
          <a:xfrm>
            <a:off x="2590800" y="5334000"/>
            <a:ext cx="1023938" cy="574675"/>
          </a:xfrm>
          <a:prstGeom prst="ellipse">
            <a:avLst/>
          </a:prstGeom>
          <a:noFill/>
          <a:ln w="25400">
            <a:solidFill>
              <a:srgbClr val="FF0000"/>
            </a:solidFill>
            <a:round/>
            <a:headEnd/>
            <a:tailEnd/>
          </a:ln>
        </p:spPr>
        <p:txBody>
          <a:bodyPr wrap="none" anchor="ctr"/>
          <a:lstStyle/>
          <a:p>
            <a:endParaRPr lang="ar-EG" dirty="0">
              <a:solidFill>
                <a:srgbClr val="C00000"/>
              </a:solidFill>
            </a:endParaRPr>
          </a:p>
        </p:txBody>
      </p:sp>
      <p:graphicFrame>
        <p:nvGraphicFramePr>
          <p:cNvPr id="14" name="Table 13"/>
          <p:cNvGraphicFramePr>
            <a:graphicFrameLocks noGrp="1"/>
          </p:cNvGraphicFramePr>
          <p:nvPr/>
        </p:nvGraphicFramePr>
        <p:xfrm>
          <a:off x="533400" y="1143000"/>
          <a:ext cx="8305800" cy="4739640"/>
        </p:xfrm>
        <a:graphic>
          <a:graphicData uri="http://schemas.openxmlformats.org/drawingml/2006/table">
            <a:tbl>
              <a:tblPr/>
              <a:tblGrid>
                <a:gridCol w="685800"/>
                <a:gridCol w="685800"/>
                <a:gridCol w="654054"/>
                <a:gridCol w="1046691"/>
                <a:gridCol w="1046691"/>
                <a:gridCol w="1046691"/>
                <a:gridCol w="1046691"/>
                <a:gridCol w="1046691"/>
                <a:gridCol w="1046691"/>
              </a:tblGrid>
              <a:tr h="232079">
                <a:tc rowSpan="3">
                  <a:txBody>
                    <a:bodyPr/>
                    <a:lstStyle/>
                    <a:p>
                      <a:pPr algn="ctr">
                        <a:spcBef>
                          <a:spcPts val="600"/>
                        </a:spcBef>
                        <a:spcAft>
                          <a:spcPts val="0"/>
                        </a:spcAft>
                      </a:pPr>
                      <a:r>
                        <a:rPr lang="en-GB" sz="1600" dirty="0">
                          <a:latin typeface="Times New Roman"/>
                          <a:ea typeface="Times New Roman"/>
                          <a:cs typeface="Times New Roman"/>
                        </a:rPr>
                        <a:t>No.</a:t>
                      </a:r>
                      <a:endParaRPr lang="en-US" sz="1600" dirty="0">
                        <a:latin typeface="Times New Roman"/>
                        <a:ea typeface="Times New Roman"/>
                        <a:cs typeface="Arial"/>
                      </a:endParaRPr>
                    </a:p>
                  </a:txBody>
                  <a:tcPr marL="67950" marR="67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en-US" sz="1600" dirty="0">
                          <a:latin typeface="Times New Roman"/>
                          <a:ea typeface="Times New Roman"/>
                          <a:cs typeface="Times New Roman"/>
                        </a:rPr>
                        <a:t> </a:t>
                      </a:r>
                      <a:endParaRPr lang="en-US" sz="1600" dirty="0" smtClean="0">
                        <a:latin typeface="Times New Roman"/>
                        <a:ea typeface="Times New Roman"/>
                        <a:cs typeface="Times New Roman"/>
                      </a:endParaRPr>
                    </a:p>
                    <a:p>
                      <a:pPr algn="ctr">
                        <a:spcAft>
                          <a:spcPts val="0"/>
                        </a:spcAft>
                      </a:pPr>
                      <a:endParaRPr lang="en-US" sz="1600" dirty="0" smtClean="0">
                        <a:latin typeface="Times New Roman"/>
                        <a:ea typeface="Times New Roman"/>
                        <a:cs typeface="Times New Roman"/>
                      </a:endParaRPr>
                    </a:p>
                    <a:p>
                      <a:pPr algn="ctr">
                        <a:spcAft>
                          <a:spcPts val="0"/>
                        </a:spcAft>
                      </a:pPr>
                      <a:r>
                        <a:rPr lang="en-US" sz="1600" dirty="0" smtClean="0">
                          <a:latin typeface="Times New Roman"/>
                          <a:ea typeface="Times New Roman"/>
                          <a:cs typeface="Times New Roman"/>
                        </a:rPr>
                        <a:t>[</a:t>
                      </a:r>
                      <a:r>
                        <a:rPr lang="en-US" sz="1600" dirty="0">
                          <a:latin typeface="Times New Roman"/>
                          <a:ea typeface="Times New Roman"/>
                          <a:cs typeface="Times New Roman"/>
                        </a:rPr>
                        <a:t>mm]</a:t>
                      </a:r>
                    </a:p>
                  </a:txBody>
                  <a:tcPr marL="67950" marR="67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en-US" sz="1600" dirty="0">
                          <a:latin typeface="Times New Roman"/>
                          <a:ea typeface="Times New Roman"/>
                          <a:cs typeface="Times New Roman"/>
                        </a:rPr>
                        <a:t> </a:t>
                      </a:r>
                      <a:endParaRPr lang="en-US" sz="1600" dirty="0" smtClean="0">
                        <a:latin typeface="Times New Roman"/>
                        <a:ea typeface="Times New Roman"/>
                        <a:cs typeface="Times New Roman"/>
                      </a:endParaRPr>
                    </a:p>
                    <a:p>
                      <a:pPr algn="ctr">
                        <a:spcAft>
                          <a:spcPts val="0"/>
                        </a:spcAft>
                      </a:pPr>
                      <a:endParaRPr lang="en-US" sz="1600" dirty="0" smtClean="0">
                        <a:latin typeface="Times New Roman"/>
                        <a:ea typeface="Times New Roman"/>
                        <a:cs typeface="Times New Roman"/>
                      </a:endParaRPr>
                    </a:p>
                    <a:p>
                      <a:pPr algn="ctr">
                        <a:spcAft>
                          <a:spcPts val="0"/>
                        </a:spcAft>
                      </a:pPr>
                      <a:r>
                        <a:rPr lang="en-US" sz="1600" dirty="0" smtClean="0">
                          <a:latin typeface="Times New Roman"/>
                          <a:ea typeface="Times New Roman"/>
                          <a:cs typeface="Times New Roman"/>
                        </a:rPr>
                        <a:t>[</a:t>
                      </a:r>
                      <a:r>
                        <a:rPr lang="en-US" sz="1600" dirty="0">
                          <a:latin typeface="Times New Roman"/>
                          <a:ea typeface="Times New Roman"/>
                          <a:cs typeface="Times New Roman"/>
                        </a:rPr>
                        <a:t>mm]</a:t>
                      </a:r>
                    </a:p>
                  </a:txBody>
                  <a:tcPr marL="67950" marR="67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spcAft>
                          <a:spcPts val="0"/>
                        </a:spcAft>
                      </a:pPr>
                      <a:r>
                        <a:rPr lang="en-US" sz="1600" dirty="0" smtClean="0">
                          <a:solidFill>
                            <a:srgbClr val="C00000"/>
                          </a:solidFill>
                          <a:latin typeface="Times New Roman"/>
                          <a:ea typeface="Times New Roman"/>
                          <a:cs typeface="Times New Roman"/>
                        </a:rPr>
                        <a:t>Simple</a:t>
                      </a:r>
                      <a:endParaRPr lang="en-US" sz="1600" dirty="0">
                        <a:solidFill>
                          <a:srgbClr val="C00000"/>
                        </a:solidFill>
                        <a:latin typeface="Times New Roman"/>
                        <a:ea typeface="Times New Roman"/>
                        <a:cs typeface="Arial"/>
                      </a:endParaRPr>
                    </a:p>
                  </a:txBody>
                  <a:tcPr marL="67950" marR="67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EG"/>
                    </a:p>
                  </a:txBody>
                  <a:tcPr/>
                </a:tc>
                <a:tc gridSpan="2">
                  <a:txBody>
                    <a:bodyPr/>
                    <a:lstStyle/>
                    <a:p>
                      <a:pPr algn="ctr">
                        <a:spcAft>
                          <a:spcPts val="0"/>
                        </a:spcAft>
                      </a:pPr>
                      <a:r>
                        <a:rPr lang="en-US" sz="1600" dirty="0" smtClean="0">
                          <a:solidFill>
                            <a:srgbClr val="C00000"/>
                          </a:solidFill>
                          <a:latin typeface="Times New Roman"/>
                          <a:ea typeface="Times New Roman"/>
                          <a:cs typeface="Times New Roman"/>
                        </a:rPr>
                        <a:t>Fixed</a:t>
                      </a:r>
                      <a:endParaRPr lang="en-US" sz="1600" dirty="0">
                        <a:solidFill>
                          <a:srgbClr val="C00000"/>
                        </a:solidFill>
                        <a:latin typeface="Times New Roman"/>
                        <a:ea typeface="Times New Roman"/>
                        <a:cs typeface="Arial"/>
                      </a:endParaRPr>
                    </a:p>
                  </a:txBody>
                  <a:tcPr marL="67950" marR="67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EG"/>
                    </a:p>
                  </a:txBody>
                  <a:tcPr/>
                </a:tc>
                <a:tc gridSpan="2">
                  <a:txBody>
                    <a:bodyPr/>
                    <a:lstStyle/>
                    <a:p>
                      <a:pPr algn="ctr">
                        <a:spcAft>
                          <a:spcPts val="0"/>
                        </a:spcAft>
                      </a:pPr>
                      <a:r>
                        <a:rPr lang="en-US" sz="1600" dirty="0" smtClean="0">
                          <a:solidFill>
                            <a:srgbClr val="C00000"/>
                          </a:solidFill>
                          <a:latin typeface="Times New Roman"/>
                          <a:ea typeface="Times New Roman"/>
                          <a:cs typeface="Times New Roman"/>
                        </a:rPr>
                        <a:t>Fixed</a:t>
                      </a:r>
                      <a:endParaRPr lang="en-US" sz="1600" dirty="0">
                        <a:solidFill>
                          <a:srgbClr val="C00000"/>
                        </a:solidFill>
                        <a:latin typeface="Times New Roman"/>
                        <a:ea typeface="Times New Roman"/>
                        <a:cs typeface="Arial"/>
                      </a:endParaRPr>
                    </a:p>
                  </a:txBody>
                  <a:tcPr marL="67950" marR="67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EG"/>
                    </a:p>
                  </a:txBody>
                  <a:tcPr/>
                </a:tc>
              </a:tr>
              <a:tr h="536683">
                <a:tc vMerge="1">
                  <a:txBody>
                    <a:bodyPr/>
                    <a:lstStyle/>
                    <a:p>
                      <a:pPr rtl="1"/>
                      <a:endParaRPr lang="ar-EG"/>
                    </a:p>
                  </a:txBody>
                  <a:tcPr/>
                </a:tc>
                <a:tc vMerge="1">
                  <a:txBody>
                    <a:bodyPr/>
                    <a:lstStyle/>
                    <a:p>
                      <a:pPr rtl="1"/>
                      <a:endParaRPr lang="ar-EG"/>
                    </a:p>
                  </a:txBody>
                  <a:tcPr/>
                </a:tc>
                <a:tc vMerge="1">
                  <a:txBody>
                    <a:bodyPr/>
                    <a:lstStyle/>
                    <a:p>
                      <a:pPr rtl="1"/>
                      <a:endParaRPr lang="ar-EG"/>
                    </a:p>
                  </a:txBody>
                  <a:tcPr/>
                </a:tc>
                <a:tc gridSpan="2">
                  <a:txBody>
                    <a:bodyPr/>
                    <a:lstStyle/>
                    <a:p>
                      <a:pPr algn="ctr">
                        <a:spcBef>
                          <a:spcPts val="600"/>
                        </a:spcBef>
                        <a:spcAft>
                          <a:spcPts val="0"/>
                        </a:spcAft>
                      </a:pPr>
                      <a:endParaRPr lang="en-GB" sz="1600">
                        <a:latin typeface="Times New Roman"/>
                        <a:ea typeface="Times New Roman"/>
                        <a:cs typeface="Times New Roman"/>
                      </a:endParaRPr>
                    </a:p>
                  </a:txBody>
                  <a:tcPr marL="67950" marR="67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EG"/>
                    </a:p>
                  </a:txBody>
                  <a:tcPr/>
                </a:tc>
                <a:tc gridSpan="2">
                  <a:txBody>
                    <a:bodyPr/>
                    <a:lstStyle/>
                    <a:p>
                      <a:pPr algn="ctr">
                        <a:spcBef>
                          <a:spcPts val="600"/>
                        </a:spcBef>
                        <a:spcAft>
                          <a:spcPts val="0"/>
                        </a:spcAft>
                      </a:pPr>
                      <a:endParaRPr lang="en-GB" sz="1600">
                        <a:latin typeface="Times New Roman"/>
                        <a:ea typeface="Times New Roman"/>
                        <a:cs typeface="Times New Roman"/>
                      </a:endParaRPr>
                    </a:p>
                  </a:txBody>
                  <a:tcPr marL="67950" marR="67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EG"/>
                    </a:p>
                  </a:txBody>
                  <a:tcPr/>
                </a:tc>
                <a:tc gridSpan="2">
                  <a:txBody>
                    <a:bodyPr/>
                    <a:lstStyle/>
                    <a:p>
                      <a:pPr algn="ctr">
                        <a:spcBef>
                          <a:spcPts val="600"/>
                        </a:spcBef>
                        <a:spcAft>
                          <a:spcPts val="0"/>
                        </a:spcAft>
                      </a:pPr>
                      <a:endParaRPr lang="en-GB" sz="1600" dirty="0" smtClean="0">
                        <a:latin typeface="Times New Roman"/>
                        <a:ea typeface="Times New Roman"/>
                        <a:cs typeface="Times New Roman"/>
                      </a:endParaRPr>
                    </a:p>
                    <a:p>
                      <a:pPr algn="ctr">
                        <a:spcBef>
                          <a:spcPts val="600"/>
                        </a:spcBef>
                        <a:spcAft>
                          <a:spcPts val="0"/>
                        </a:spcAft>
                      </a:pPr>
                      <a:endParaRPr lang="en-GB" sz="1600" dirty="0">
                        <a:latin typeface="Times New Roman"/>
                        <a:ea typeface="Times New Roman"/>
                        <a:cs typeface="Times New Roman"/>
                      </a:endParaRPr>
                    </a:p>
                  </a:txBody>
                  <a:tcPr marL="67950" marR="67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EG"/>
                    </a:p>
                  </a:txBody>
                  <a:tcPr/>
                </a:tc>
              </a:tr>
              <a:tr h="232079">
                <a:tc vMerge="1">
                  <a:txBody>
                    <a:bodyPr/>
                    <a:lstStyle/>
                    <a:p>
                      <a:pPr rtl="1"/>
                      <a:endParaRPr lang="ar-EG"/>
                    </a:p>
                  </a:txBody>
                  <a:tcPr/>
                </a:tc>
                <a:tc vMerge="1">
                  <a:txBody>
                    <a:bodyPr/>
                    <a:lstStyle/>
                    <a:p>
                      <a:pPr rtl="1"/>
                      <a:endParaRPr lang="ar-EG"/>
                    </a:p>
                  </a:txBody>
                  <a:tcPr/>
                </a:tc>
                <a:tc vMerge="1">
                  <a:txBody>
                    <a:bodyPr/>
                    <a:lstStyle/>
                    <a:p>
                      <a:pPr rtl="1"/>
                      <a:endParaRPr lang="ar-EG"/>
                    </a:p>
                  </a:txBody>
                  <a:tcPr/>
                </a:tc>
                <a:tc>
                  <a:txBody>
                    <a:bodyPr/>
                    <a:lstStyle/>
                    <a:p>
                      <a:pPr algn="ctr">
                        <a:spcBef>
                          <a:spcPts val="600"/>
                        </a:spcBef>
                        <a:spcAft>
                          <a:spcPts val="0"/>
                        </a:spcAft>
                      </a:pPr>
                      <a:r>
                        <a:rPr lang="en-US" sz="1600">
                          <a:latin typeface="Times New Roman"/>
                          <a:ea typeface="Times New Roman"/>
                          <a:cs typeface="Times New Roman"/>
                        </a:rPr>
                        <a:t>k</a:t>
                      </a:r>
                      <a:r>
                        <a:rPr lang="en-US" sz="1600" baseline="-25000">
                          <a:latin typeface="Times New Roman"/>
                          <a:ea typeface="Times New Roman"/>
                          <a:cs typeface="Times New Roman"/>
                        </a:rPr>
                        <a:t>G</a:t>
                      </a:r>
                      <a:r>
                        <a:rPr lang="en-US" sz="1600">
                          <a:latin typeface="Times New Roman"/>
                          <a:ea typeface="Times New Roman"/>
                          <a:cs typeface="Times New Roman"/>
                        </a:rPr>
                        <a:t>=36</a:t>
                      </a:r>
                      <a:endParaRPr lang="en-US" sz="1600">
                        <a:latin typeface="Times New Roman"/>
                        <a:ea typeface="Times New Roman"/>
                        <a:cs typeface="Arial"/>
                      </a:endParaRPr>
                    </a:p>
                  </a:txBody>
                  <a:tcPr marL="67950" marR="67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600">
                          <a:latin typeface="Times New Roman"/>
                          <a:ea typeface="Times New Roman"/>
                          <a:cs typeface="Times New Roman"/>
                        </a:rPr>
                        <a:t>k</a:t>
                      </a:r>
                      <a:r>
                        <a:rPr lang="en-US" sz="1600" baseline="-25000">
                          <a:latin typeface="Times New Roman"/>
                          <a:ea typeface="Times New Roman"/>
                          <a:cs typeface="Times New Roman"/>
                        </a:rPr>
                        <a:t>G</a:t>
                      </a:r>
                      <a:r>
                        <a:rPr lang="en-US" sz="1600">
                          <a:latin typeface="Times New Roman"/>
                          <a:ea typeface="Times New Roman"/>
                          <a:cs typeface="Times New Roman"/>
                        </a:rPr>
                        <a:t>=31.6</a:t>
                      </a:r>
                      <a:endParaRPr lang="en-US" sz="1600">
                        <a:latin typeface="Times New Roman"/>
                        <a:ea typeface="Times New Roman"/>
                        <a:cs typeface="Arial"/>
                      </a:endParaRPr>
                    </a:p>
                  </a:txBody>
                  <a:tcPr marL="67950" marR="67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600">
                          <a:latin typeface="Times New Roman"/>
                          <a:ea typeface="Times New Roman"/>
                          <a:cs typeface="Times New Roman"/>
                        </a:rPr>
                        <a:t>k</a:t>
                      </a:r>
                      <a:r>
                        <a:rPr lang="en-US" sz="1600" baseline="-25000">
                          <a:latin typeface="Times New Roman"/>
                          <a:ea typeface="Times New Roman"/>
                          <a:cs typeface="Times New Roman"/>
                        </a:rPr>
                        <a:t>G</a:t>
                      </a:r>
                      <a:r>
                        <a:rPr lang="en-US" sz="1600">
                          <a:latin typeface="Times New Roman"/>
                          <a:ea typeface="Times New Roman"/>
                          <a:cs typeface="Times New Roman"/>
                        </a:rPr>
                        <a:t>=68.4</a:t>
                      </a:r>
                      <a:endParaRPr lang="en-US" sz="1600">
                        <a:latin typeface="Times New Roman"/>
                        <a:ea typeface="Times New Roman"/>
                        <a:cs typeface="Arial"/>
                      </a:endParaRPr>
                    </a:p>
                  </a:txBody>
                  <a:tcPr marL="67950" marR="67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600">
                          <a:latin typeface="Times New Roman"/>
                          <a:ea typeface="Times New Roman"/>
                          <a:cs typeface="Times New Roman"/>
                        </a:rPr>
                        <a:t>k</a:t>
                      </a:r>
                      <a:r>
                        <a:rPr lang="en-US" sz="1600" baseline="-25000">
                          <a:latin typeface="Times New Roman"/>
                          <a:ea typeface="Times New Roman"/>
                          <a:cs typeface="Times New Roman"/>
                        </a:rPr>
                        <a:t>G</a:t>
                      </a:r>
                      <a:r>
                        <a:rPr lang="en-US" sz="1600">
                          <a:latin typeface="Times New Roman"/>
                          <a:ea typeface="Times New Roman"/>
                          <a:cs typeface="Times New Roman"/>
                        </a:rPr>
                        <a:t>=59.2</a:t>
                      </a:r>
                      <a:endParaRPr lang="en-US" sz="1600">
                        <a:latin typeface="Times New Roman"/>
                        <a:ea typeface="Times New Roman"/>
                        <a:cs typeface="Arial"/>
                      </a:endParaRPr>
                    </a:p>
                  </a:txBody>
                  <a:tcPr marL="67950" marR="67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600">
                          <a:latin typeface="Times New Roman"/>
                          <a:ea typeface="Times New Roman"/>
                          <a:cs typeface="Times New Roman"/>
                        </a:rPr>
                        <a:t>k</a:t>
                      </a:r>
                      <a:r>
                        <a:rPr lang="en-US" sz="1600" baseline="-25000">
                          <a:latin typeface="Times New Roman"/>
                          <a:ea typeface="Times New Roman"/>
                          <a:cs typeface="Times New Roman"/>
                        </a:rPr>
                        <a:t>G</a:t>
                      </a:r>
                      <a:r>
                        <a:rPr lang="en-US" sz="1600">
                          <a:latin typeface="Times New Roman"/>
                          <a:ea typeface="Times New Roman"/>
                          <a:cs typeface="Times New Roman"/>
                        </a:rPr>
                        <a:t>=68.4</a:t>
                      </a:r>
                      <a:endParaRPr lang="en-US" sz="1600">
                        <a:latin typeface="Times New Roman"/>
                        <a:ea typeface="Times New Roman"/>
                        <a:cs typeface="Arial"/>
                      </a:endParaRPr>
                    </a:p>
                  </a:txBody>
                  <a:tcPr marL="67950" marR="67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600">
                          <a:latin typeface="Times New Roman"/>
                          <a:ea typeface="Times New Roman"/>
                          <a:cs typeface="Times New Roman"/>
                        </a:rPr>
                        <a:t>k</a:t>
                      </a:r>
                      <a:r>
                        <a:rPr lang="en-US" sz="1600" baseline="-25000">
                          <a:latin typeface="Times New Roman"/>
                          <a:ea typeface="Times New Roman"/>
                          <a:cs typeface="Times New Roman"/>
                        </a:rPr>
                        <a:t>G</a:t>
                      </a:r>
                      <a:r>
                        <a:rPr lang="en-US" sz="1600">
                          <a:latin typeface="Times New Roman"/>
                          <a:ea typeface="Times New Roman"/>
                          <a:cs typeface="Times New Roman"/>
                        </a:rPr>
                        <a:t>=59.2</a:t>
                      </a:r>
                      <a:endParaRPr lang="en-US" sz="1600">
                        <a:latin typeface="Times New Roman"/>
                        <a:ea typeface="Times New Roman"/>
                        <a:cs typeface="Arial"/>
                      </a:endParaRPr>
                    </a:p>
                  </a:txBody>
                  <a:tcPr marL="67950" marR="67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069">
                <a:tc>
                  <a:txBody>
                    <a:bodyPr/>
                    <a:lstStyle/>
                    <a:p>
                      <a:pPr algn="ctr">
                        <a:spcBef>
                          <a:spcPts val="600"/>
                        </a:spcBef>
                        <a:spcAft>
                          <a:spcPts val="0"/>
                        </a:spcAft>
                      </a:pPr>
                      <a:r>
                        <a:rPr lang="en-GB" sz="1400">
                          <a:latin typeface="Times New Roman"/>
                          <a:ea typeface="Times New Roman"/>
                          <a:cs typeface="Times New Roman"/>
                        </a:rPr>
                        <a:t>[1]</a:t>
                      </a:r>
                      <a:endParaRPr lang="en-US" sz="1400">
                        <a:latin typeface="Times New Roman"/>
                        <a:ea typeface="Times New Roman"/>
                        <a:cs typeface="Arial"/>
                      </a:endParaRPr>
                    </a:p>
                  </a:txBody>
                  <a:tcPr marL="67950" marR="67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GB" sz="1400">
                          <a:latin typeface="Times New Roman"/>
                          <a:ea typeface="Times New Roman"/>
                          <a:cs typeface="Times New Roman"/>
                        </a:rPr>
                        <a:t>[2]</a:t>
                      </a:r>
                      <a:endParaRPr lang="en-US" sz="1400">
                        <a:latin typeface="Times New Roman"/>
                        <a:ea typeface="Times New Roman"/>
                        <a:cs typeface="Arial"/>
                      </a:endParaRPr>
                    </a:p>
                  </a:txBody>
                  <a:tcPr marL="67950" marR="67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GB" sz="1400" dirty="0">
                          <a:latin typeface="Times New Roman"/>
                          <a:ea typeface="Times New Roman"/>
                          <a:cs typeface="Times New Roman"/>
                        </a:rPr>
                        <a:t>[3]</a:t>
                      </a:r>
                      <a:endParaRPr lang="en-US" sz="1400" dirty="0">
                        <a:latin typeface="Times New Roman"/>
                        <a:ea typeface="Times New Roman"/>
                        <a:cs typeface="Arial"/>
                      </a:endParaRPr>
                    </a:p>
                  </a:txBody>
                  <a:tcPr marL="67950" marR="67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GB" sz="1400">
                          <a:latin typeface="Times New Roman"/>
                          <a:ea typeface="Times New Roman"/>
                          <a:cs typeface="Times New Roman"/>
                        </a:rPr>
                        <a:t>[4]</a:t>
                      </a:r>
                      <a:endParaRPr lang="en-US" sz="1400">
                        <a:latin typeface="Times New Roman"/>
                        <a:ea typeface="Times New Roman"/>
                        <a:cs typeface="Arial"/>
                      </a:endParaRPr>
                    </a:p>
                  </a:txBody>
                  <a:tcPr marL="67950" marR="67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GB" sz="1400">
                          <a:latin typeface="Times New Roman"/>
                          <a:ea typeface="Times New Roman"/>
                          <a:cs typeface="Times New Roman"/>
                        </a:rPr>
                        <a:t>[5]</a:t>
                      </a:r>
                      <a:endParaRPr lang="en-US" sz="1400">
                        <a:latin typeface="Times New Roman"/>
                        <a:ea typeface="Times New Roman"/>
                        <a:cs typeface="Arial"/>
                      </a:endParaRPr>
                    </a:p>
                  </a:txBody>
                  <a:tcPr marL="67950" marR="67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GB" sz="1400">
                          <a:latin typeface="Times New Roman"/>
                          <a:ea typeface="Times New Roman"/>
                          <a:cs typeface="Times New Roman"/>
                        </a:rPr>
                        <a:t>[6]</a:t>
                      </a:r>
                      <a:endParaRPr lang="en-US" sz="1400">
                        <a:latin typeface="Times New Roman"/>
                        <a:ea typeface="Times New Roman"/>
                        <a:cs typeface="Arial"/>
                      </a:endParaRPr>
                    </a:p>
                  </a:txBody>
                  <a:tcPr marL="67950" marR="67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GB" sz="1400">
                          <a:latin typeface="Times New Roman"/>
                          <a:ea typeface="Times New Roman"/>
                          <a:cs typeface="Times New Roman"/>
                        </a:rPr>
                        <a:t>[7]</a:t>
                      </a:r>
                      <a:endParaRPr lang="en-US" sz="1400">
                        <a:latin typeface="Times New Roman"/>
                        <a:ea typeface="Times New Roman"/>
                        <a:cs typeface="Arial"/>
                      </a:endParaRPr>
                    </a:p>
                  </a:txBody>
                  <a:tcPr marL="67950" marR="67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GB" sz="1400">
                          <a:latin typeface="Times New Roman"/>
                          <a:ea typeface="Times New Roman"/>
                          <a:cs typeface="Times New Roman"/>
                        </a:rPr>
                        <a:t>[8]</a:t>
                      </a:r>
                      <a:endParaRPr lang="en-US" sz="1400">
                        <a:latin typeface="Times New Roman"/>
                        <a:ea typeface="Times New Roman"/>
                        <a:cs typeface="Arial"/>
                      </a:endParaRPr>
                    </a:p>
                  </a:txBody>
                  <a:tcPr marL="67950" marR="67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GB" sz="1400" dirty="0">
                          <a:latin typeface="Times New Roman"/>
                          <a:ea typeface="Times New Roman"/>
                          <a:cs typeface="Times New Roman"/>
                        </a:rPr>
                        <a:t>[9]</a:t>
                      </a:r>
                      <a:endParaRPr lang="en-US" sz="1400" dirty="0">
                        <a:latin typeface="Times New Roman"/>
                        <a:ea typeface="Times New Roman"/>
                        <a:cs typeface="Arial"/>
                      </a:endParaRPr>
                    </a:p>
                  </a:txBody>
                  <a:tcPr marL="67950" marR="67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069">
                <a:tc>
                  <a:txBody>
                    <a:bodyPr/>
                    <a:lstStyle/>
                    <a:p>
                      <a:pPr algn="ctr">
                        <a:spcAft>
                          <a:spcPts val="0"/>
                        </a:spcAft>
                      </a:pPr>
                      <a:r>
                        <a:rPr lang="en-US" sz="1400">
                          <a:latin typeface="Times New Roman"/>
                          <a:ea typeface="Times New Roman"/>
                          <a:cs typeface="Times New Roman"/>
                        </a:rPr>
                        <a:t>1</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Times New Roman"/>
                          <a:ea typeface="Times New Roman"/>
                          <a:cs typeface="Times New Roman"/>
                        </a:rPr>
                        <a:t>1000</a:t>
                      </a:r>
                      <a:endParaRPr lang="en-US" sz="1400">
                        <a:latin typeface="Times New Roman"/>
                        <a:ea typeface="Times New Roman"/>
                        <a:cs typeface="Arial"/>
                      </a:endParaRPr>
                    </a:p>
                  </a:txBody>
                  <a:tcPr marL="67950" marR="67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Times New Roman"/>
                          <a:ea typeface="Times New Roman"/>
                          <a:cs typeface="Times New Roman"/>
                        </a:rPr>
                        <a:t>6</a:t>
                      </a:r>
                      <a:endParaRPr lang="en-US" sz="1400">
                        <a:latin typeface="Times New Roman"/>
                        <a:ea typeface="Times New Roman"/>
                        <a:cs typeface="Arial"/>
                      </a:endParaRPr>
                    </a:p>
                  </a:txBody>
                  <a:tcPr marL="67950" marR="67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1.12</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solidFill>
                            <a:srgbClr val="000000"/>
                          </a:solidFill>
                          <a:latin typeface="Times New Roman"/>
                          <a:ea typeface="Times New Roman"/>
                          <a:cs typeface="Times New Roman"/>
                        </a:rPr>
                        <a:t>1.13</a:t>
                      </a:r>
                      <a:endParaRPr lang="en-US" sz="1400" dirty="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0.68</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0.69</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0.83</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solidFill>
                            <a:srgbClr val="000000"/>
                          </a:solidFill>
                          <a:latin typeface="Times New Roman"/>
                          <a:ea typeface="Times New Roman"/>
                          <a:cs typeface="Times New Roman"/>
                        </a:rPr>
                        <a:t>0.85</a:t>
                      </a:r>
                      <a:endParaRPr lang="en-US" sz="1400" dirty="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069">
                <a:tc>
                  <a:txBody>
                    <a:bodyPr/>
                    <a:lstStyle/>
                    <a:p>
                      <a:pPr algn="ctr">
                        <a:spcAft>
                          <a:spcPts val="0"/>
                        </a:spcAft>
                      </a:pPr>
                      <a:r>
                        <a:rPr lang="en-US" sz="1400">
                          <a:latin typeface="Times New Roman"/>
                          <a:ea typeface="Times New Roman"/>
                          <a:cs typeface="Times New Roman"/>
                        </a:rPr>
                        <a:t>2</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Times New Roman"/>
                          <a:ea typeface="Times New Roman"/>
                          <a:cs typeface="Times New Roman"/>
                        </a:rPr>
                        <a:t>1000</a:t>
                      </a:r>
                      <a:endParaRPr lang="en-US" sz="1400">
                        <a:latin typeface="Times New Roman"/>
                        <a:ea typeface="Times New Roman"/>
                        <a:cs typeface="Arial"/>
                      </a:endParaRPr>
                    </a:p>
                  </a:txBody>
                  <a:tcPr marL="67950" marR="67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Times New Roman"/>
                          <a:ea typeface="Times New Roman"/>
                          <a:cs typeface="Times New Roman"/>
                        </a:rPr>
                        <a:t>8</a:t>
                      </a:r>
                      <a:endParaRPr lang="en-US" sz="1400">
                        <a:latin typeface="Times New Roman"/>
                        <a:ea typeface="Times New Roman"/>
                        <a:cs typeface="Arial"/>
                      </a:endParaRPr>
                    </a:p>
                  </a:txBody>
                  <a:tcPr marL="67950" marR="67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1.08</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1.09</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0.66</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0.67</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0.85</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solidFill>
                            <a:srgbClr val="000000"/>
                          </a:solidFill>
                          <a:latin typeface="Times New Roman"/>
                          <a:ea typeface="Times New Roman"/>
                          <a:cs typeface="Times New Roman"/>
                        </a:rPr>
                        <a:t>0.87</a:t>
                      </a:r>
                      <a:endParaRPr lang="en-US" sz="1400" dirty="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069">
                <a:tc>
                  <a:txBody>
                    <a:bodyPr/>
                    <a:lstStyle/>
                    <a:p>
                      <a:pPr algn="ctr">
                        <a:spcAft>
                          <a:spcPts val="0"/>
                        </a:spcAft>
                      </a:pPr>
                      <a:r>
                        <a:rPr lang="en-US" sz="1400">
                          <a:latin typeface="Times New Roman"/>
                          <a:ea typeface="Times New Roman"/>
                          <a:cs typeface="Times New Roman"/>
                        </a:rPr>
                        <a:t>3</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Times New Roman"/>
                          <a:ea typeface="Times New Roman"/>
                          <a:cs typeface="Times New Roman"/>
                        </a:rPr>
                        <a:t>1000</a:t>
                      </a:r>
                      <a:endParaRPr lang="en-US" sz="1400">
                        <a:latin typeface="Times New Roman"/>
                        <a:ea typeface="Times New Roman"/>
                        <a:cs typeface="Arial"/>
                      </a:endParaRPr>
                    </a:p>
                  </a:txBody>
                  <a:tcPr marL="67950" marR="67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Times New Roman"/>
                          <a:ea typeface="Times New Roman"/>
                          <a:cs typeface="Times New Roman"/>
                        </a:rPr>
                        <a:t>10</a:t>
                      </a:r>
                      <a:endParaRPr lang="en-US" sz="1400">
                        <a:latin typeface="Times New Roman"/>
                        <a:ea typeface="Times New Roman"/>
                        <a:cs typeface="Arial"/>
                      </a:endParaRPr>
                    </a:p>
                  </a:txBody>
                  <a:tcPr marL="67950" marR="67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1.04</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1.05</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0.64</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0.65</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0.85</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0.87</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069">
                <a:tc>
                  <a:txBody>
                    <a:bodyPr/>
                    <a:lstStyle/>
                    <a:p>
                      <a:pPr algn="ctr">
                        <a:spcAft>
                          <a:spcPts val="0"/>
                        </a:spcAft>
                      </a:pPr>
                      <a:r>
                        <a:rPr lang="en-US" sz="1400">
                          <a:latin typeface="Times New Roman"/>
                          <a:ea typeface="Times New Roman"/>
                          <a:cs typeface="Times New Roman"/>
                        </a:rPr>
                        <a:t>4</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Times New Roman"/>
                          <a:ea typeface="Times New Roman"/>
                          <a:cs typeface="Times New Roman"/>
                        </a:rPr>
                        <a:t>1000</a:t>
                      </a:r>
                      <a:endParaRPr lang="en-US" sz="1400">
                        <a:latin typeface="Times New Roman"/>
                        <a:ea typeface="Times New Roman"/>
                        <a:cs typeface="Arial"/>
                      </a:endParaRPr>
                    </a:p>
                  </a:txBody>
                  <a:tcPr marL="67950" marR="67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Times New Roman"/>
                          <a:ea typeface="Times New Roman"/>
                          <a:cs typeface="Times New Roman"/>
                        </a:rPr>
                        <a:t>12</a:t>
                      </a:r>
                      <a:endParaRPr lang="en-US" sz="1400">
                        <a:latin typeface="Times New Roman"/>
                        <a:ea typeface="Times New Roman"/>
                        <a:cs typeface="Arial"/>
                      </a:endParaRPr>
                    </a:p>
                  </a:txBody>
                  <a:tcPr marL="67950" marR="67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0.99</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1.01</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0.61</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0.63</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0.84</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solidFill>
                            <a:srgbClr val="000000"/>
                          </a:solidFill>
                          <a:latin typeface="Times New Roman"/>
                          <a:ea typeface="Times New Roman"/>
                          <a:cs typeface="Times New Roman"/>
                        </a:rPr>
                        <a:t>0.87</a:t>
                      </a:r>
                      <a:endParaRPr lang="en-US" sz="1400" dirty="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069">
                <a:tc>
                  <a:txBody>
                    <a:bodyPr/>
                    <a:lstStyle/>
                    <a:p>
                      <a:pPr algn="ctr">
                        <a:spcAft>
                          <a:spcPts val="0"/>
                        </a:spcAft>
                      </a:pPr>
                      <a:r>
                        <a:rPr lang="en-US" sz="1400">
                          <a:latin typeface="Times New Roman"/>
                          <a:ea typeface="Times New Roman"/>
                          <a:cs typeface="Times New Roman"/>
                        </a:rPr>
                        <a:t>5</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Times New Roman"/>
                          <a:ea typeface="Times New Roman"/>
                          <a:cs typeface="Times New Roman"/>
                        </a:rPr>
                        <a:t>1000</a:t>
                      </a:r>
                      <a:endParaRPr lang="en-US" sz="1400">
                        <a:latin typeface="Times New Roman"/>
                        <a:ea typeface="Times New Roman"/>
                        <a:cs typeface="Arial"/>
                      </a:endParaRPr>
                    </a:p>
                  </a:txBody>
                  <a:tcPr marL="67950" marR="67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Times New Roman"/>
                          <a:ea typeface="Times New Roman"/>
                          <a:cs typeface="Times New Roman"/>
                        </a:rPr>
                        <a:t>14</a:t>
                      </a:r>
                      <a:endParaRPr lang="en-US" sz="1400">
                        <a:latin typeface="Times New Roman"/>
                        <a:ea typeface="Times New Roman"/>
                        <a:cs typeface="Arial"/>
                      </a:endParaRPr>
                    </a:p>
                  </a:txBody>
                  <a:tcPr marL="67950" marR="67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0.95</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0.97</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0.59</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0.60</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0.82</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solidFill>
                            <a:srgbClr val="000000"/>
                          </a:solidFill>
                          <a:latin typeface="Times New Roman"/>
                          <a:ea typeface="Times New Roman"/>
                          <a:cs typeface="Times New Roman"/>
                        </a:rPr>
                        <a:t>0.86</a:t>
                      </a:r>
                      <a:endParaRPr lang="en-US" sz="1400" dirty="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069">
                <a:tc>
                  <a:txBody>
                    <a:bodyPr/>
                    <a:lstStyle/>
                    <a:p>
                      <a:pPr algn="ctr">
                        <a:spcAft>
                          <a:spcPts val="0"/>
                        </a:spcAft>
                      </a:pPr>
                      <a:r>
                        <a:rPr lang="en-US" sz="1400">
                          <a:latin typeface="Times New Roman"/>
                          <a:ea typeface="Times New Roman"/>
                          <a:cs typeface="Times New Roman"/>
                        </a:rPr>
                        <a:t>6</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Times New Roman"/>
                          <a:ea typeface="Times New Roman"/>
                          <a:cs typeface="Times New Roman"/>
                        </a:rPr>
                        <a:t>1000</a:t>
                      </a:r>
                      <a:endParaRPr lang="en-US" sz="1400">
                        <a:latin typeface="Times New Roman"/>
                        <a:ea typeface="Times New Roman"/>
                        <a:cs typeface="Arial"/>
                      </a:endParaRPr>
                    </a:p>
                  </a:txBody>
                  <a:tcPr marL="67950" marR="67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Times New Roman"/>
                          <a:ea typeface="Times New Roman"/>
                          <a:cs typeface="Times New Roman"/>
                        </a:rPr>
                        <a:t>16</a:t>
                      </a:r>
                      <a:endParaRPr lang="en-US" sz="1400">
                        <a:latin typeface="Times New Roman"/>
                        <a:ea typeface="Times New Roman"/>
                        <a:cs typeface="Arial"/>
                      </a:endParaRPr>
                    </a:p>
                  </a:txBody>
                  <a:tcPr marL="67950" marR="67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0.90</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0.92</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0.56</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0.57</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0.80</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0.84</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069">
                <a:tc>
                  <a:txBody>
                    <a:bodyPr/>
                    <a:lstStyle/>
                    <a:p>
                      <a:pPr algn="ctr">
                        <a:spcAft>
                          <a:spcPts val="0"/>
                        </a:spcAft>
                      </a:pPr>
                      <a:r>
                        <a:rPr lang="en-US" sz="1400">
                          <a:latin typeface="Times New Roman"/>
                          <a:ea typeface="Times New Roman"/>
                          <a:cs typeface="Times New Roman"/>
                        </a:rPr>
                        <a:t>7</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Times New Roman"/>
                          <a:ea typeface="Times New Roman"/>
                          <a:cs typeface="Times New Roman"/>
                        </a:rPr>
                        <a:t>1000</a:t>
                      </a:r>
                      <a:endParaRPr lang="en-US" sz="1400">
                        <a:latin typeface="Times New Roman"/>
                        <a:ea typeface="Times New Roman"/>
                        <a:cs typeface="Arial"/>
                      </a:endParaRPr>
                    </a:p>
                  </a:txBody>
                  <a:tcPr marL="67950" marR="67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Times New Roman"/>
                          <a:ea typeface="Times New Roman"/>
                          <a:cs typeface="Times New Roman"/>
                        </a:rPr>
                        <a:t>18</a:t>
                      </a:r>
                      <a:endParaRPr lang="en-US" sz="1400">
                        <a:latin typeface="Times New Roman"/>
                        <a:ea typeface="Times New Roman"/>
                        <a:cs typeface="Arial"/>
                      </a:endParaRPr>
                    </a:p>
                  </a:txBody>
                  <a:tcPr marL="67950" marR="67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0.86</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0.89</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0.54</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0.55</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0.78</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0.82</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069">
                <a:tc>
                  <a:txBody>
                    <a:bodyPr/>
                    <a:lstStyle/>
                    <a:p>
                      <a:pPr algn="ctr">
                        <a:spcAft>
                          <a:spcPts val="0"/>
                        </a:spcAft>
                      </a:pPr>
                      <a:r>
                        <a:rPr lang="en-US" sz="1400">
                          <a:latin typeface="Times New Roman"/>
                          <a:ea typeface="Times New Roman"/>
                          <a:cs typeface="Times New Roman"/>
                        </a:rPr>
                        <a:t>15</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Times New Roman"/>
                          <a:ea typeface="Times New Roman"/>
                          <a:cs typeface="Times New Roman"/>
                        </a:rPr>
                        <a:t>1400</a:t>
                      </a:r>
                      <a:endParaRPr lang="en-US" sz="1400">
                        <a:latin typeface="Times New Roman"/>
                        <a:ea typeface="Times New Roman"/>
                        <a:cs typeface="Arial"/>
                      </a:endParaRPr>
                    </a:p>
                  </a:txBody>
                  <a:tcPr marL="67950" marR="67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Times New Roman"/>
                          <a:ea typeface="Times New Roman"/>
                          <a:cs typeface="Times New Roman"/>
                        </a:rPr>
                        <a:t>6</a:t>
                      </a:r>
                      <a:endParaRPr lang="en-US" sz="1400">
                        <a:latin typeface="Times New Roman"/>
                        <a:ea typeface="Times New Roman"/>
                        <a:cs typeface="Arial"/>
                      </a:endParaRPr>
                    </a:p>
                  </a:txBody>
                  <a:tcPr marL="67950" marR="67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1.13</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1.14</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0.67</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0.68</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0.88</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0.90</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069">
                <a:tc>
                  <a:txBody>
                    <a:bodyPr/>
                    <a:lstStyle/>
                    <a:p>
                      <a:pPr algn="ctr">
                        <a:spcAft>
                          <a:spcPts val="0"/>
                        </a:spcAft>
                      </a:pPr>
                      <a:r>
                        <a:rPr lang="en-US" sz="1400">
                          <a:latin typeface="Times New Roman"/>
                          <a:ea typeface="Times New Roman"/>
                          <a:cs typeface="Times New Roman"/>
                        </a:rPr>
                        <a:t>16</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Times New Roman"/>
                          <a:ea typeface="Times New Roman"/>
                          <a:cs typeface="Times New Roman"/>
                        </a:rPr>
                        <a:t>1400</a:t>
                      </a:r>
                      <a:endParaRPr lang="en-US" sz="1400">
                        <a:latin typeface="Times New Roman"/>
                        <a:ea typeface="Times New Roman"/>
                        <a:cs typeface="Arial"/>
                      </a:endParaRPr>
                    </a:p>
                  </a:txBody>
                  <a:tcPr marL="67950" marR="67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Times New Roman"/>
                          <a:ea typeface="Times New Roman"/>
                          <a:cs typeface="Times New Roman"/>
                        </a:rPr>
                        <a:t>8</a:t>
                      </a:r>
                      <a:endParaRPr lang="en-US" sz="1400">
                        <a:latin typeface="Times New Roman"/>
                        <a:ea typeface="Times New Roman"/>
                        <a:cs typeface="Arial"/>
                      </a:endParaRPr>
                    </a:p>
                  </a:txBody>
                  <a:tcPr marL="67950" marR="67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1.10</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1.12</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0.66</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0.67</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0.90</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0.94</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069">
                <a:tc>
                  <a:txBody>
                    <a:bodyPr/>
                    <a:lstStyle/>
                    <a:p>
                      <a:pPr algn="ctr">
                        <a:spcAft>
                          <a:spcPts val="0"/>
                        </a:spcAft>
                      </a:pPr>
                      <a:r>
                        <a:rPr lang="en-US" sz="1400">
                          <a:latin typeface="Times New Roman"/>
                          <a:ea typeface="Times New Roman"/>
                          <a:cs typeface="Times New Roman"/>
                        </a:rPr>
                        <a:t>17</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Times New Roman"/>
                          <a:ea typeface="Times New Roman"/>
                          <a:cs typeface="Times New Roman"/>
                        </a:rPr>
                        <a:t>1400</a:t>
                      </a:r>
                      <a:endParaRPr lang="en-US" sz="1400">
                        <a:latin typeface="Times New Roman"/>
                        <a:ea typeface="Times New Roman"/>
                        <a:cs typeface="Arial"/>
                      </a:endParaRPr>
                    </a:p>
                  </a:txBody>
                  <a:tcPr marL="67950" marR="67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Times New Roman"/>
                          <a:ea typeface="Times New Roman"/>
                          <a:cs typeface="Times New Roman"/>
                        </a:rPr>
                        <a:t>10</a:t>
                      </a:r>
                      <a:endParaRPr lang="en-US" sz="1400">
                        <a:latin typeface="Times New Roman"/>
                        <a:ea typeface="Times New Roman"/>
                        <a:cs typeface="Arial"/>
                      </a:endParaRPr>
                    </a:p>
                  </a:txBody>
                  <a:tcPr marL="67950" marR="67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1.05</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1.08</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0.64</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0.65</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0.91</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solidFill>
                            <a:srgbClr val="000000"/>
                          </a:solidFill>
                          <a:latin typeface="Times New Roman"/>
                          <a:ea typeface="Times New Roman"/>
                          <a:cs typeface="Times New Roman"/>
                        </a:rPr>
                        <a:t>0.95</a:t>
                      </a:r>
                      <a:endParaRPr lang="en-US" sz="1400" dirty="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069">
                <a:tc>
                  <a:txBody>
                    <a:bodyPr/>
                    <a:lstStyle/>
                    <a:p>
                      <a:pPr algn="ctr">
                        <a:spcAft>
                          <a:spcPts val="0"/>
                        </a:spcAft>
                      </a:pPr>
                      <a:r>
                        <a:rPr lang="en-US" sz="1400">
                          <a:latin typeface="Times New Roman"/>
                          <a:ea typeface="Times New Roman"/>
                          <a:cs typeface="Times New Roman"/>
                        </a:rPr>
                        <a:t>18</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Times New Roman"/>
                          <a:ea typeface="Times New Roman"/>
                          <a:cs typeface="Times New Roman"/>
                        </a:rPr>
                        <a:t>1400</a:t>
                      </a:r>
                      <a:endParaRPr lang="en-US" sz="1400">
                        <a:latin typeface="Times New Roman"/>
                        <a:ea typeface="Times New Roman"/>
                        <a:cs typeface="Arial"/>
                      </a:endParaRPr>
                    </a:p>
                  </a:txBody>
                  <a:tcPr marL="67950" marR="67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Times New Roman"/>
                          <a:ea typeface="Times New Roman"/>
                          <a:cs typeface="Times New Roman"/>
                        </a:rPr>
                        <a:t>12</a:t>
                      </a:r>
                      <a:endParaRPr lang="en-US" sz="1400">
                        <a:latin typeface="Times New Roman"/>
                        <a:ea typeface="Times New Roman"/>
                        <a:cs typeface="Arial"/>
                      </a:endParaRPr>
                    </a:p>
                  </a:txBody>
                  <a:tcPr marL="67950" marR="67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1.01</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1.04</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0.61</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0.63</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0.90</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0.94</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069">
                <a:tc>
                  <a:txBody>
                    <a:bodyPr/>
                    <a:lstStyle/>
                    <a:p>
                      <a:pPr algn="ctr">
                        <a:spcAft>
                          <a:spcPts val="0"/>
                        </a:spcAft>
                      </a:pPr>
                      <a:r>
                        <a:rPr lang="en-US" sz="1400">
                          <a:latin typeface="Times New Roman"/>
                          <a:ea typeface="Times New Roman"/>
                          <a:cs typeface="Times New Roman"/>
                        </a:rPr>
                        <a:t>19</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Times New Roman"/>
                          <a:ea typeface="Times New Roman"/>
                          <a:cs typeface="Times New Roman"/>
                        </a:rPr>
                        <a:t>1400</a:t>
                      </a:r>
                      <a:endParaRPr lang="en-US" sz="1400">
                        <a:latin typeface="Times New Roman"/>
                        <a:ea typeface="Times New Roman"/>
                        <a:cs typeface="Arial"/>
                      </a:endParaRPr>
                    </a:p>
                  </a:txBody>
                  <a:tcPr marL="67950" marR="67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Times New Roman"/>
                          <a:ea typeface="Times New Roman"/>
                          <a:cs typeface="Times New Roman"/>
                        </a:rPr>
                        <a:t>14</a:t>
                      </a:r>
                      <a:endParaRPr lang="en-US" sz="1400">
                        <a:latin typeface="Times New Roman"/>
                        <a:ea typeface="Times New Roman"/>
                        <a:cs typeface="Arial"/>
                      </a:endParaRPr>
                    </a:p>
                  </a:txBody>
                  <a:tcPr marL="67950" marR="67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0.98</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1.02</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0.59</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0.61</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0.89</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0.93</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069">
                <a:tc>
                  <a:txBody>
                    <a:bodyPr/>
                    <a:lstStyle/>
                    <a:p>
                      <a:pPr algn="ctr">
                        <a:spcAft>
                          <a:spcPts val="0"/>
                        </a:spcAft>
                      </a:pPr>
                      <a:r>
                        <a:rPr lang="en-US" sz="1400">
                          <a:latin typeface="Times New Roman"/>
                          <a:ea typeface="Times New Roman"/>
                          <a:cs typeface="Times New Roman"/>
                        </a:rPr>
                        <a:t>20</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Times New Roman"/>
                          <a:ea typeface="Times New Roman"/>
                          <a:cs typeface="Times New Roman"/>
                        </a:rPr>
                        <a:t>1400</a:t>
                      </a:r>
                      <a:endParaRPr lang="en-US" sz="1400">
                        <a:latin typeface="Times New Roman"/>
                        <a:ea typeface="Times New Roman"/>
                        <a:cs typeface="Arial"/>
                      </a:endParaRPr>
                    </a:p>
                  </a:txBody>
                  <a:tcPr marL="67950" marR="67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Times New Roman"/>
                          <a:ea typeface="Times New Roman"/>
                          <a:cs typeface="Times New Roman"/>
                        </a:rPr>
                        <a:t>16</a:t>
                      </a:r>
                      <a:endParaRPr lang="en-US" sz="1400">
                        <a:latin typeface="Times New Roman"/>
                        <a:ea typeface="Times New Roman"/>
                        <a:cs typeface="Arial"/>
                      </a:endParaRPr>
                    </a:p>
                  </a:txBody>
                  <a:tcPr marL="67950" marR="67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0.95</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1.00</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0.57</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0.60</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0.88</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solidFill>
                            <a:srgbClr val="000000"/>
                          </a:solidFill>
                          <a:latin typeface="Times New Roman"/>
                          <a:ea typeface="Times New Roman"/>
                          <a:cs typeface="Times New Roman"/>
                        </a:rPr>
                        <a:t>0.93</a:t>
                      </a:r>
                      <a:endParaRPr lang="en-US" sz="1400" dirty="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069">
                <a:tc>
                  <a:txBody>
                    <a:bodyPr/>
                    <a:lstStyle/>
                    <a:p>
                      <a:pPr algn="ctr">
                        <a:spcAft>
                          <a:spcPts val="0"/>
                        </a:spcAft>
                      </a:pPr>
                      <a:r>
                        <a:rPr lang="en-US" sz="1400">
                          <a:latin typeface="Times New Roman"/>
                          <a:ea typeface="Times New Roman"/>
                          <a:cs typeface="Times New Roman"/>
                        </a:rPr>
                        <a:t>21</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Times New Roman"/>
                          <a:ea typeface="Times New Roman"/>
                          <a:cs typeface="Times New Roman"/>
                        </a:rPr>
                        <a:t>1400</a:t>
                      </a:r>
                      <a:endParaRPr lang="en-US" sz="1400">
                        <a:latin typeface="Times New Roman"/>
                        <a:ea typeface="Times New Roman"/>
                        <a:cs typeface="Arial"/>
                      </a:endParaRPr>
                    </a:p>
                  </a:txBody>
                  <a:tcPr marL="67950" marR="67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latin typeface="Times New Roman"/>
                          <a:ea typeface="Times New Roman"/>
                          <a:cs typeface="Times New Roman"/>
                        </a:rPr>
                        <a:t>18</a:t>
                      </a:r>
                      <a:endParaRPr lang="en-US" sz="1400">
                        <a:latin typeface="Times New Roman"/>
                        <a:ea typeface="Times New Roman"/>
                        <a:cs typeface="Arial"/>
                      </a:endParaRPr>
                    </a:p>
                  </a:txBody>
                  <a:tcPr marL="67950" marR="67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0.94</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0.98</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0.56</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0.59</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a:solidFill>
                            <a:srgbClr val="000000"/>
                          </a:solidFill>
                          <a:latin typeface="Times New Roman"/>
                          <a:ea typeface="Times New Roman"/>
                          <a:cs typeface="Times New Roman"/>
                        </a:rPr>
                        <a:t>0.87</a:t>
                      </a:r>
                      <a:endParaRPr lang="en-US" sz="14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dirty="0">
                          <a:solidFill>
                            <a:srgbClr val="000000"/>
                          </a:solidFill>
                          <a:latin typeface="Times New Roman"/>
                          <a:ea typeface="Times New Roman"/>
                          <a:cs typeface="Times New Roman"/>
                        </a:rPr>
                        <a:t>0.92</a:t>
                      </a:r>
                      <a:endParaRPr lang="en-US" sz="1400" dirty="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079">
                <a:tc>
                  <a:txBody>
                    <a:bodyPr/>
                    <a:lstStyle/>
                    <a:p>
                      <a:pPr algn="ctr">
                        <a:spcAft>
                          <a:spcPts val="0"/>
                        </a:spcAft>
                      </a:pPr>
                      <a:endParaRPr lang="en-US" sz="1600">
                        <a:latin typeface="Times New Roman"/>
                        <a:ea typeface="Times New Roman"/>
                        <a:cs typeface="Times New Roman"/>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endParaRPr lang="en-GB" sz="1600">
                        <a:latin typeface="Times New Roman"/>
                        <a:ea typeface="Times New Roman"/>
                        <a:cs typeface="Times New Roman"/>
                      </a:endParaRPr>
                    </a:p>
                  </a:txBody>
                  <a:tcPr marL="67950" marR="67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GB" sz="1600">
                          <a:latin typeface="Times New Roman"/>
                          <a:ea typeface="Times New Roman"/>
                          <a:cs typeface="Times New Roman"/>
                        </a:rPr>
                        <a:t>Ave</a:t>
                      </a:r>
                      <a:endParaRPr lang="en-US" sz="1600">
                        <a:latin typeface="Times New Roman"/>
                        <a:ea typeface="Times New Roman"/>
                        <a:cs typeface="Arial"/>
                      </a:endParaRPr>
                    </a:p>
                  </a:txBody>
                  <a:tcPr marL="67950" marR="67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000000"/>
                          </a:solidFill>
                          <a:latin typeface="Times New Roman"/>
                          <a:ea typeface="Times New Roman"/>
                          <a:cs typeface="Times New Roman"/>
                        </a:rPr>
                        <a:t>1.12</a:t>
                      </a:r>
                      <a:endParaRPr lang="en-US" sz="16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000000"/>
                          </a:solidFill>
                          <a:latin typeface="Times New Roman"/>
                          <a:ea typeface="Times New Roman"/>
                          <a:cs typeface="Times New Roman"/>
                        </a:rPr>
                        <a:t>1.17</a:t>
                      </a:r>
                      <a:endParaRPr lang="en-US" sz="16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000000"/>
                          </a:solidFill>
                          <a:latin typeface="Times New Roman"/>
                          <a:ea typeface="Times New Roman"/>
                          <a:cs typeface="Times New Roman"/>
                        </a:rPr>
                        <a:t>0.67</a:t>
                      </a:r>
                      <a:endParaRPr lang="en-US" sz="16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000000"/>
                          </a:solidFill>
                          <a:latin typeface="Times New Roman"/>
                          <a:ea typeface="Times New Roman"/>
                          <a:cs typeface="Times New Roman"/>
                        </a:rPr>
                        <a:t>0.70</a:t>
                      </a:r>
                      <a:endParaRPr lang="en-US" sz="16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latin typeface="Times New Roman"/>
                          <a:ea typeface="Times New Roman"/>
                          <a:cs typeface="Times New Roman"/>
                        </a:rPr>
                        <a:t>0.99</a:t>
                      </a:r>
                      <a:endParaRPr lang="en-US" sz="16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latin typeface="Times New Roman"/>
                          <a:ea typeface="Times New Roman"/>
                          <a:cs typeface="Times New Roman"/>
                        </a:rPr>
                        <a:t>1.05</a:t>
                      </a:r>
                      <a:endParaRPr lang="en-US" sz="1600" dirty="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079">
                <a:tc>
                  <a:txBody>
                    <a:bodyPr/>
                    <a:lstStyle/>
                    <a:p>
                      <a:pPr algn="ctr">
                        <a:spcAft>
                          <a:spcPts val="0"/>
                        </a:spcAft>
                      </a:pPr>
                      <a:endParaRPr lang="en-US" sz="1600">
                        <a:latin typeface="Times New Roman"/>
                        <a:ea typeface="Times New Roman"/>
                        <a:cs typeface="Times New Roman"/>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endParaRPr lang="en-GB" sz="1600">
                        <a:latin typeface="Times New Roman"/>
                        <a:ea typeface="Times New Roman"/>
                        <a:cs typeface="Times New Roman"/>
                      </a:endParaRPr>
                    </a:p>
                  </a:txBody>
                  <a:tcPr marL="67950" marR="67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GB" sz="1600">
                          <a:latin typeface="Times New Roman"/>
                          <a:ea typeface="Times New Roman"/>
                          <a:cs typeface="Times New Roman"/>
                        </a:rPr>
                        <a:t>COV</a:t>
                      </a:r>
                      <a:endParaRPr lang="en-US" sz="1600">
                        <a:latin typeface="Times New Roman"/>
                        <a:ea typeface="Times New Roman"/>
                        <a:cs typeface="Arial"/>
                      </a:endParaRPr>
                    </a:p>
                  </a:txBody>
                  <a:tcPr marL="67950" marR="679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000000"/>
                          </a:solidFill>
                          <a:latin typeface="Times New Roman"/>
                          <a:ea typeface="Times New Roman"/>
                          <a:cs typeface="Times New Roman"/>
                        </a:rPr>
                        <a:t>0.130</a:t>
                      </a:r>
                      <a:endParaRPr lang="en-US" sz="1600" dirty="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000000"/>
                          </a:solidFill>
                          <a:latin typeface="Times New Roman"/>
                          <a:ea typeface="Times New Roman"/>
                          <a:cs typeface="Times New Roman"/>
                        </a:rPr>
                        <a:t>0.149</a:t>
                      </a:r>
                      <a:endParaRPr lang="en-US" sz="16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000000"/>
                          </a:solidFill>
                          <a:latin typeface="Times New Roman"/>
                          <a:ea typeface="Times New Roman"/>
                          <a:cs typeface="Times New Roman"/>
                        </a:rPr>
                        <a:t>0.066</a:t>
                      </a:r>
                      <a:endParaRPr lang="en-US" sz="16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000000"/>
                          </a:solidFill>
                          <a:latin typeface="Times New Roman"/>
                          <a:ea typeface="Times New Roman"/>
                          <a:cs typeface="Times New Roman"/>
                        </a:rPr>
                        <a:t>0.076</a:t>
                      </a:r>
                      <a:endParaRPr lang="en-US" sz="160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latin typeface="Times New Roman"/>
                          <a:ea typeface="Times New Roman"/>
                          <a:cs typeface="Times New Roman"/>
                        </a:rPr>
                        <a:t>0.131</a:t>
                      </a:r>
                      <a:endParaRPr lang="en-US" sz="1600" dirty="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latin typeface="Times New Roman"/>
                          <a:ea typeface="Times New Roman"/>
                          <a:cs typeface="Times New Roman"/>
                        </a:rPr>
                        <a:t>0.150</a:t>
                      </a:r>
                      <a:endParaRPr lang="en-US" sz="1600" dirty="0">
                        <a:latin typeface="Times New Roman"/>
                        <a:ea typeface="Times New Roman"/>
                        <a:cs typeface="Arial"/>
                      </a:endParaRPr>
                    </a:p>
                  </a:txBody>
                  <a:tcPr marL="67950" marR="679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1927" name="Object 7"/>
          <p:cNvGraphicFramePr>
            <a:graphicFrameLocks noChangeAspect="1"/>
          </p:cNvGraphicFramePr>
          <p:nvPr/>
        </p:nvGraphicFramePr>
        <p:xfrm>
          <a:off x="3048000" y="1447800"/>
          <a:ext cx="1143000" cy="371104"/>
        </p:xfrm>
        <a:graphic>
          <a:graphicData uri="http://schemas.openxmlformats.org/presentationml/2006/ole">
            <p:oleObj spid="_x0000_s81927" name="Equation" r:id="rId6" imgW="736600" imgH="241300" progId="Equation.3">
              <p:embed/>
            </p:oleObj>
          </a:graphicData>
        </a:graphic>
      </p:graphicFrame>
      <p:graphicFrame>
        <p:nvGraphicFramePr>
          <p:cNvPr id="81926" name="Object 6"/>
          <p:cNvGraphicFramePr>
            <a:graphicFrameLocks noChangeAspect="1"/>
          </p:cNvGraphicFramePr>
          <p:nvPr/>
        </p:nvGraphicFramePr>
        <p:xfrm>
          <a:off x="5105400" y="1447800"/>
          <a:ext cx="1179576" cy="382979"/>
        </p:xfrm>
        <a:graphic>
          <a:graphicData uri="http://schemas.openxmlformats.org/presentationml/2006/ole">
            <p:oleObj spid="_x0000_s81926" name="Equation" r:id="rId7" imgW="736600" imgH="241300" progId="Equation.3">
              <p:embed/>
            </p:oleObj>
          </a:graphicData>
        </a:graphic>
      </p:graphicFrame>
      <p:graphicFrame>
        <p:nvGraphicFramePr>
          <p:cNvPr id="81925" name="Object 5"/>
          <p:cNvGraphicFramePr>
            <a:graphicFrameLocks noChangeAspect="1"/>
          </p:cNvGraphicFramePr>
          <p:nvPr/>
        </p:nvGraphicFramePr>
        <p:xfrm>
          <a:off x="7162800" y="1447800"/>
          <a:ext cx="1325880" cy="381000"/>
        </p:xfrm>
        <a:graphic>
          <a:graphicData uri="http://schemas.openxmlformats.org/presentationml/2006/ole">
            <p:oleObj spid="_x0000_s81925" name="Equation" r:id="rId8" imgW="825500" imgH="241300" progId="Equation.3">
              <p:embed/>
            </p:oleObj>
          </a:graphicData>
        </a:graphic>
      </p:graphicFrame>
      <p:sp>
        <p:nvSpPr>
          <p:cNvPr id="22" name="Oval 106"/>
          <p:cNvSpPr>
            <a:spLocks noChangeArrowheads="1"/>
          </p:cNvSpPr>
          <p:nvPr/>
        </p:nvSpPr>
        <p:spPr bwMode="auto">
          <a:xfrm>
            <a:off x="4724400" y="5334000"/>
            <a:ext cx="1905000" cy="574675"/>
          </a:xfrm>
          <a:prstGeom prst="ellipse">
            <a:avLst/>
          </a:prstGeom>
          <a:noFill/>
          <a:ln w="25400">
            <a:solidFill>
              <a:srgbClr val="FF0000"/>
            </a:solidFill>
            <a:round/>
            <a:headEnd/>
            <a:tailEnd/>
          </a:ln>
        </p:spPr>
        <p:txBody>
          <a:bodyPr wrap="none" anchor="ctr"/>
          <a:lstStyle/>
          <a:p>
            <a:endParaRPr lang="ar-EG" dirty="0">
              <a:solidFill>
                <a:srgbClr val="C00000"/>
              </a:solidFill>
            </a:endParaRPr>
          </a:p>
        </p:txBody>
      </p:sp>
      <p:sp>
        <p:nvSpPr>
          <p:cNvPr id="23" name="Oval 106"/>
          <p:cNvSpPr>
            <a:spLocks noChangeArrowheads="1"/>
          </p:cNvSpPr>
          <p:nvPr/>
        </p:nvSpPr>
        <p:spPr bwMode="auto">
          <a:xfrm>
            <a:off x="7815262" y="5334000"/>
            <a:ext cx="1023938" cy="574675"/>
          </a:xfrm>
          <a:prstGeom prst="ellipse">
            <a:avLst/>
          </a:prstGeom>
          <a:noFill/>
          <a:ln w="25400">
            <a:solidFill>
              <a:srgbClr val="FF0000"/>
            </a:solidFill>
            <a:round/>
            <a:headEnd/>
            <a:tailEnd/>
          </a:ln>
        </p:spPr>
        <p:txBody>
          <a:bodyPr wrap="none" anchor="ctr"/>
          <a:lstStyle/>
          <a:p>
            <a:endParaRPr lang="ar-EG" dirty="0">
              <a:solidFill>
                <a:srgbClr val="C00000"/>
              </a:solidFill>
            </a:endParaRPr>
          </a:p>
        </p:txBody>
      </p:sp>
      <p:sp>
        <p:nvSpPr>
          <p:cNvPr id="8193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graphicFrame>
        <p:nvGraphicFramePr>
          <p:cNvPr id="81930" name="Object 10"/>
          <p:cNvGraphicFramePr>
            <a:graphicFrameLocks noChangeAspect="1"/>
          </p:cNvGraphicFramePr>
          <p:nvPr/>
        </p:nvGraphicFramePr>
        <p:xfrm>
          <a:off x="5943600" y="5975949"/>
          <a:ext cx="2895600" cy="805851"/>
        </p:xfrm>
        <a:graphic>
          <a:graphicData uri="http://schemas.openxmlformats.org/presentationml/2006/ole">
            <p:oleObj spid="_x0000_s81930" name="Equation" r:id="rId9" imgW="2019300" imgH="558800" progId="Equation.3">
              <p:embed/>
            </p:oleObj>
          </a:graphicData>
        </a:graphic>
      </p:graphicFrame>
      <p:sp>
        <p:nvSpPr>
          <p:cNvPr id="8193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graphicFrame>
        <p:nvGraphicFramePr>
          <p:cNvPr id="81932" name="Object 12"/>
          <p:cNvGraphicFramePr>
            <a:graphicFrameLocks noChangeAspect="1"/>
          </p:cNvGraphicFramePr>
          <p:nvPr/>
        </p:nvGraphicFramePr>
        <p:xfrm>
          <a:off x="3975099" y="6208218"/>
          <a:ext cx="902039" cy="341312"/>
        </p:xfrm>
        <a:graphic>
          <a:graphicData uri="http://schemas.openxmlformats.org/presentationml/2006/ole">
            <p:oleObj spid="_x0000_s81932" name="Equation" r:id="rId10" imgW="469800" imgH="177480" progId="Equation.3">
              <p:embed/>
            </p:oleObj>
          </a:graphicData>
        </a:graphic>
      </p:graphicFrame>
      <p:sp>
        <p:nvSpPr>
          <p:cNvPr id="26" name="Rectangle 5"/>
          <p:cNvSpPr>
            <a:spLocks noChangeArrowheads="1"/>
          </p:cNvSpPr>
          <p:nvPr/>
        </p:nvSpPr>
        <p:spPr bwMode="auto">
          <a:xfrm>
            <a:off x="3132000" y="115887"/>
            <a:ext cx="2880000" cy="493713"/>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28575">
            <a:solidFill>
              <a:schemeClr val="bg1"/>
            </a:solidFill>
            <a:round/>
            <a:headEnd/>
            <a:tailEnd/>
          </a:ln>
          <a:effectLst>
            <a:outerShdw dist="107763" dir="2700000" algn="ctr" rotWithShape="0">
              <a:schemeClr val="bg2">
                <a:alpha val="50000"/>
              </a:schemeClr>
            </a:outerShdw>
          </a:effectLst>
        </p:spPr>
        <p:txBody>
          <a:bodyPr wrap="none" anchor="ctr"/>
          <a:lstStyle/>
          <a:p>
            <a:pPr algn="ctr">
              <a:defRPr/>
            </a:pPr>
            <a:endParaRPr lang="en-US" sz="2000" b="1" dirty="0">
              <a:solidFill>
                <a:srgbClr val="FFFF00"/>
              </a:solidFill>
              <a:latin typeface="Arial" pitchFamily="34" charset="0"/>
            </a:endParaRPr>
          </a:p>
          <a:p>
            <a:pPr algn="ctr">
              <a:defRPr/>
            </a:pPr>
            <a:r>
              <a:rPr lang="en-US" sz="2000" b="1" dirty="0" smtClean="0">
                <a:solidFill>
                  <a:srgbClr val="FFFF00"/>
                </a:solidFill>
                <a:latin typeface="Arial" pitchFamily="34" charset="0"/>
              </a:rPr>
              <a:t>Prismatic - Plates</a:t>
            </a:r>
            <a:endParaRPr lang="en-US" sz="2000" b="1" dirty="0">
              <a:solidFill>
                <a:srgbClr val="FFFF00"/>
              </a:solidFill>
              <a:latin typeface="Arial" pitchFamily="34" charset="0"/>
            </a:endParaRPr>
          </a:p>
          <a:p>
            <a:pPr algn="ctr">
              <a:defRPr/>
            </a:pPr>
            <a:endParaRPr lang="en-US" sz="2000" b="1" dirty="0">
              <a:solidFill>
                <a:srgbClr val="FFFF00"/>
              </a:solidFill>
              <a:latin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heel(4)">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heel(4)">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heel(4)">
                                      <p:cBhvr>
                                        <p:cTn id="1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276225" y="152400"/>
            <a:ext cx="2512034" cy="369332"/>
          </a:xfrm>
          <a:prstGeom prst="rect">
            <a:avLst/>
          </a:prstGeom>
          <a:noFill/>
          <a:ln w="9525" algn="ctr">
            <a:noFill/>
            <a:miter lim="800000"/>
            <a:headEnd/>
            <a:tailEnd/>
          </a:ln>
          <a:effectLst/>
        </p:spPr>
        <p:txBody>
          <a:bodyPr wrap="none">
            <a:spAutoFit/>
          </a:bodyPr>
          <a:lstStyle/>
          <a:p>
            <a:pPr algn="ctr" eaLnBrk="1" hangingPunct="1">
              <a:buFontTx/>
              <a:buChar char="•"/>
            </a:pPr>
            <a:r>
              <a:rPr lang="en-GB" b="1" i="1" dirty="0" smtClean="0">
                <a:solidFill>
                  <a:srgbClr val="FF0000"/>
                </a:solidFill>
                <a:cs typeface="Times New Roman" pitchFamily="18" charset="0"/>
              </a:rPr>
              <a:t>Results and discussion</a:t>
            </a:r>
            <a:endParaRPr lang="en-GB" b="1" i="1" dirty="0">
              <a:solidFill>
                <a:srgbClr val="FF0000"/>
              </a:solidFill>
              <a:cs typeface="Times New Roman" pitchFamily="18" charset="0"/>
            </a:endParaRPr>
          </a:p>
        </p:txBody>
      </p:sp>
      <p:sp>
        <p:nvSpPr>
          <p:cNvPr id="13" name="Text Box 40"/>
          <p:cNvSpPr txBox="1">
            <a:spLocks noChangeArrowheads="1"/>
          </p:cNvSpPr>
          <p:nvPr/>
        </p:nvSpPr>
        <p:spPr bwMode="auto">
          <a:xfrm>
            <a:off x="684213" y="620713"/>
            <a:ext cx="8231187" cy="542925"/>
          </a:xfrm>
          <a:prstGeom prst="rect">
            <a:avLst/>
          </a:prstGeom>
          <a:noFill/>
          <a:ln w="9525">
            <a:noFill/>
            <a:miter lim="800000"/>
            <a:headEnd/>
            <a:tailEnd/>
          </a:ln>
        </p:spPr>
        <p:txBody>
          <a:bodyPr/>
          <a:lstStyle/>
          <a:p>
            <a:pPr>
              <a:spcAft>
                <a:spcPts val="1000"/>
              </a:spcAft>
            </a:pPr>
            <a:r>
              <a:rPr lang="en-US" sz="2400" dirty="0" smtClean="0">
                <a:ea typeface="Arial" pitchFamily="34" charset="0"/>
                <a:cs typeface="Times New Roman" pitchFamily="18" charset="0"/>
              </a:rPr>
              <a:t>3. Limit of fixed juncture</a:t>
            </a:r>
            <a:endParaRPr lang="en-US" sz="2400" dirty="0">
              <a:solidFill>
                <a:schemeClr val="tx1"/>
              </a:solidFill>
              <a:ea typeface="Arial" pitchFamily="34" charset="0"/>
              <a:cs typeface="Times New Roman" pitchFamily="18" charset="0"/>
            </a:endParaRPr>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17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17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175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20" name="Rectangle 5"/>
          <p:cNvSpPr>
            <a:spLocks noChangeArrowheads="1"/>
          </p:cNvSpPr>
          <p:nvPr/>
        </p:nvSpPr>
        <p:spPr bwMode="auto">
          <a:xfrm>
            <a:off x="3132000" y="115887"/>
            <a:ext cx="2880000" cy="493713"/>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28575">
            <a:solidFill>
              <a:schemeClr val="bg1"/>
            </a:solidFill>
            <a:round/>
            <a:headEnd/>
            <a:tailEnd/>
          </a:ln>
          <a:effectLst>
            <a:outerShdw dist="107763" dir="2700000" algn="ctr" rotWithShape="0">
              <a:schemeClr val="bg2">
                <a:alpha val="50000"/>
              </a:schemeClr>
            </a:outerShdw>
          </a:effectLst>
        </p:spPr>
        <p:txBody>
          <a:bodyPr wrap="none" anchor="ctr"/>
          <a:lstStyle/>
          <a:p>
            <a:pPr algn="ctr">
              <a:defRPr/>
            </a:pPr>
            <a:endParaRPr lang="en-US" sz="2000" b="1" dirty="0">
              <a:solidFill>
                <a:srgbClr val="FFFF00"/>
              </a:solidFill>
              <a:latin typeface="Arial" pitchFamily="34" charset="0"/>
            </a:endParaRPr>
          </a:p>
          <a:p>
            <a:pPr algn="ctr">
              <a:defRPr/>
            </a:pPr>
            <a:r>
              <a:rPr lang="en-US" sz="2000" b="1" dirty="0" smtClean="0">
                <a:solidFill>
                  <a:srgbClr val="FFFF00"/>
                </a:solidFill>
                <a:latin typeface="Arial" pitchFamily="34" charset="0"/>
              </a:rPr>
              <a:t>Prismatic - Panels</a:t>
            </a:r>
            <a:endParaRPr lang="en-US" sz="2000" b="1" dirty="0">
              <a:solidFill>
                <a:srgbClr val="FFFF00"/>
              </a:solidFill>
              <a:latin typeface="Arial" pitchFamily="34" charset="0"/>
            </a:endParaRPr>
          </a:p>
          <a:p>
            <a:pPr algn="ctr">
              <a:defRPr/>
            </a:pPr>
            <a:endParaRPr lang="en-US" sz="2000" b="1" dirty="0">
              <a:solidFill>
                <a:srgbClr val="FFFF00"/>
              </a:solidFill>
              <a:latin typeface="Arial" pitchFamily="34" charset="0"/>
            </a:endParaRPr>
          </a:p>
        </p:txBody>
      </p:sp>
      <p:sp>
        <p:nvSpPr>
          <p:cNvPr id="81931"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8193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graphicFrame>
        <p:nvGraphicFramePr>
          <p:cNvPr id="24" name="Table 23"/>
          <p:cNvGraphicFramePr>
            <a:graphicFrameLocks noGrp="1"/>
          </p:cNvGraphicFramePr>
          <p:nvPr/>
        </p:nvGraphicFramePr>
        <p:xfrm>
          <a:off x="609600" y="2514600"/>
          <a:ext cx="7848599" cy="3413760"/>
        </p:xfrm>
        <a:graphic>
          <a:graphicData uri="http://schemas.openxmlformats.org/drawingml/2006/table">
            <a:tbl>
              <a:tblPr/>
              <a:tblGrid>
                <a:gridCol w="660444"/>
                <a:gridCol w="745398"/>
                <a:gridCol w="660444"/>
                <a:gridCol w="652223"/>
                <a:gridCol w="652223"/>
                <a:gridCol w="652223"/>
                <a:gridCol w="652223"/>
                <a:gridCol w="652223"/>
                <a:gridCol w="652223"/>
                <a:gridCol w="652223"/>
                <a:gridCol w="608376"/>
                <a:gridCol w="608376"/>
              </a:tblGrid>
              <a:tr h="0">
                <a:tc rowSpan="3">
                  <a:txBody>
                    <a:bodyPr/>
                    <a:lstStyle/>
                    <a:p>
                      <a:pPr algn="ctr">
                        <a:spcAft>
                          <a:spcPts val="0"/>
                        </a:spcAft>
                      </a:pPr>
                      <a:r>
                        <a:rPr lang="en-US" sz="1600" dirty="0" err="1">
                          <a:latin typeface="Times New Roman"/>
                          <a:ea typeface="Times New Roman"/>
                          <a:cs typeface="Times New Roman"/>
                        </a:rPr>
                        <a:t>t</a:t>
                      </a:r>
                      <a:r>
                        <a:rPr lang="en-US" sz="1600" baseline="-25000" dirty="0" err="1">
                          <a:latin typeface="Times New Roman"/>
                          <a:ea typeface="Times New Roman"/>
                          <a:cs typeface="Times New Roman"/>
                        </a:rPr>
                        <a:t>w</a:t>
                      </a:r>
                      <a:r>
                        <a:rPr lang="en-US" sz="1600" dirty="0">
                          <a:latin typeface="Times New Roman"/>
                          <a:ea typeface="Times New Roman"/>
                          <a:cs typeface="Times New Roman"/>
                        </a:rPr>
                        <a:t> [mm]</a:t>
                      </a:r>
                      <a:endParaRPr lang="en-US" sz="16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spcAft>
                          <a:spcPts val="0"/>
                        </a:spcAft>
                      </a:pPr>
                      <a:r>
                        <a:rPr lang="en-US" sz="1600">
                          <a:latin typeface="Times New Roman"/>
                          <a:ea typeface="Times New Roman"/>
                          <a:cs typeface="Times New Roman"/>
                        </a:rPr>
                        <a:t>t</a:t>
                      </a:r>
                      <a:r>
                        <a:rPr lang="en-US" sz="1600" baseline="-25000">
                          <a:latin typeface="Times New Roman"/>
                          <a:ea typeface="Times New Roman"/>
                          <a:cs typeface="Times New Roman"/>
                        </a:rPr>
                        <a:t>f</a:t>
                      </a:r>
                      <a:r>
                        <a:rPr lang="en-US" sz="1600">
                          <a:latin typeface="Times New Roman"/>
                          <a:ea typeface="Times New Roman"/>
                          <a:cs typeface="Times New Roman"/>
                        </a:rPr>
                        <a:t>/t</a:t>
                      </a:r>
                      <a:r>
                        <a:rPr lang="en-US" sz="1600" baseline="-25000">
                          <a:latin typeface="Times New Roman"/>
                          <a:ea typeface="Times New Roman"/>
                          <a:cs typeface="Times New Roman"/>
                        </a:rPr>
                        <a:t>w</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0">
                  <a:txBody>
                    <a:bodyPr/>
                    <a:lstStyle/>
                    <a:p>
                      <a:pPr algn="ctr">
                        <a:spcAft>
                          <a:spcPts val="0"/>
                        </a:spcAft>
                      </a:pPr>
                      <a:r>
                        <a:rPr lang="en-GB" sz="1600">
                          <a:latin typeface="Times New Roman"/>
                          <a:ea typeface="Times New Roman"/>
                          <a:cs typeface="Times New Roman"/>
                        </a:rPr>
                        <a:t>Relative critical stresses</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c hMerge="1">
                  <a:txBody>
                    <a:bodyPr/>
                    <a:lstStyle/>
                    <a:p>
                      <a:pPr rtl="1"/>
                      <a:endParaRPr lang="ar-EG"/>
                    </a:p>
                  </a:txBody>
                  <a:tcPr/>
                </a:tc>
              </a:tr>
              <a:tr h="0">
                <a:tc vMerge="1">
                  <a:txBody>
                    <a:bodyPr/>
                    <a:lstStyle/>
                    <a:p>
                      <a:pPr rtl="1"/>
                      <a:endParaRPr lang="ar-EG"/>
                    </a:p>
                  </a:txBody>
                  <a:tcPr/>
                </a:tc>
                <a:tc vMerge="1">
                  <a:txBody>
                    <a:bodyPr/>
                    <a:lstStyle/>
                    <a:p>
                      <a:pPr rtl="1"/>
                      <a:endParaRPr lang="ar-EG"/>
                    </a:p>
                  </a:txBody>
                  <a:tcPr/>
                </a:tc>
                <a:tc>
                  <a:txBody>
                    <a:bodyPr/>
                    <a:lstStyle/>
                    <a:p>
                      <a:pPr algn="ctr">
                        <a:spcAft>
                          <a:spcPts val="0"/>
                        </a:spcAft>
                      </a:pPr>
                      <a:r>
                        <a:rPr lang="en-US" sz="1600">
                          <a:solidFill>
                            <a:srgbClr val="000000"/>
                          </a:solidFill>
                          <a:latin typeface="Times New Roman"/>
                          <a:ea typeface="Times New Roman"/>
                          <a:cs typeface="Times New Roman"/>
                        </a:rPr>
                        <a:t>RF/S</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RF/F</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RF/S</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RF/F</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RF/S</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RF/F</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RF/S</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RF/F</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RF/S</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RF/F</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pPr rtl="1"/>
                      <a:endParaRPr lang="ar-EG"/>
                    </a:p>
                  </a:txBody>
                  <a:tcPr/>
                </a:tc>
                <a:tc vMerge="1">
                  <a:txBody>
                    <a:bodyPr/>
                    <a:lstStyle/>
                    <a:p>
                      <a:pPr rtl="1"/>
                      <a:endParaRPr lang="ar-EG"/>
                    </a:p>
                  </a:txBody>
                  <a:tcPr/>
                </a:tc>
                <a:tc gridSpan="2">
                  <a:txBody>
                    <a:bodyPr/>
                    <a:lstStyle/>
                    <a:p>
                      <a:pPr algn="ctr">
                        <a:spcAft>
                          <a:spcPts val="0"/>
                        </a:spcAft>
                      </a:pPr>
                      <a:r>
                        <a:rPr lang="en-US" sz="1600">
                          <a:latin typeface="Times New Roman"/>
                          <a:ea typeface="Times New Roman"/>
                          <a:cs typeface="Times New Roman"/>
                        </a:rPr>
                        <a:t>h</a:t>
                      </a:r>
                      <a:r>
                        <a:rPr lang="en-US" sz="1600" baseline="-25000">
                          <a:latin typeface="Times New Roman"/>
                          <a:ea typeface="Times New Roman"/>
                          <a:cs typeface="Times New Roman"/>
                        </a:rPr>
                        <a:t>w</a:t>
                      </a:r>
                      <a:r>
                        <a:rPr lang="en-US" sz="1600">
                          <a:latin typeface="Times New Roman"/>
                          <a:ea typeface="Times New Roman"/>
                          <a:cs typeface="Times New Roman"/>
                        </a:rPr>
                        <a:t>=1.6m</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EG"/>
                    </a:p>
                  </a:txBody>
                  <a:tcPr/>
                </a:tc>
                <a:tc gridSpan="2">
                  <a:txBody>
                    <a:bodyPr/>
                    <a:lstStyle/>
                    <a:p>
                      <a:pPr algn="ctr">
                        <a:spcAft>
                          <a:spcPts val="0"/>
                        </a:spcAft>
                      </a:pPr>
                      <a:r>
                        <a:rPr lang="en-US" sz="1600">
                          <a:latin typeface="Times New Roman"/>
                          <a:ea typeface="Times New Roman"/>
                          <a:cs typeface="Times New Roman"/>
                        </a:rPr>
                        <a:t>h</a:t>
                      </a:r>
                      <a:r>
                        <a:rPr lang="en-US" sz="1600" baseline="-25000">
                          <a:latin typeface="Times New Roman"/>
                          <a:ea typeface="Times New Roman"/>
                          <a:cs typeface="Times New Roman"/>
                        </a:rPr>
                        <a:t>w</a:t>
                      </a:r>
                      <a:r>
                        <a:rPr lang="en-US" sz="1600">
                          <a:latin typeface="Times New Roman"/>
                          <a:ea typeface="Times New Roman"/>
                          <a:cs typeface="Times New Roman"/>
                        </a:rPr>
                        <a:t>=1.8m</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EG"/>
                    </a:p>
                  </a:txBody>
                  <a:tcPr/>
                </a:tc>
                <a:tc gridSpan="2">
                  <a:txBody>
                    <a:bodyPr/>
                    <a:lstStyle/>
                    <a:p>
                      <a:pPr algn="ctr">
                        <a:spcAft>
                          <a:spcPts val="0"/>
                        </a:spcAft>
                      </a:pPr>
                      <a:r>
                        <a:rPr lang="en-US" sz="1600">
                          <a:latin typeface="Times New Roman"/>
                          <a:ea typeface="Times New Roman"/>
                          <a:cs typeface="Times New Roman"/>
                        </a:rPr>
                        <a:t>h</a:t>
                      </a:r>
                      <a:r>
                        <a:rPr lang="en-US" sz="1600" baseline="-25000">
                          <a:latin typeface="Times New Roman"/>
                          <a:ea typeface="Times New Roman"/>
                          <a:cs typeface="Times New Roman"/>
                        </a:rPr>
                        <a:t>w</a:t>
                      </a:r>
                      <a:r>
                        <a:rPr lang="en-US" sz="1600">
                          <a:latin typeface="Times New Roman"/>
                          <a:ea typeface="Times New Roman"/>
                          <a:cs typeface="Times New Roman"/>
                        </a:rPr>
                        <a:t>=2.0m</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EG"/>
                    </a:p>
                  </a:txBody>
                  <a:tcPr/>
                </a:tc>
                <a:tc gridSpan="2">
                  <a:txBody>
                    <a:bodyPr/>
                    <a:lstStyle/>
                    <a:p>
                      <a:pPr algn="ctr">
                        <a:spcAft>
                          <a:spcPts val="0"/>
                        </a:spcAft>
                      </a:pPr>
                      <a:r>
                        <a:rPr lang="en-US" sz="1600">
                          <a:latin typeface="Times New Roman"/>
                          <a:ea typeface="Times New Roman"/>
                          <a:cs typeface="Times New Roman"/>
                        </a:rPr>
                        <a:t>h</a:t>
                      </a:r>
                      <a:r>
                        <a:rPr lang="en-US" sz="1600" baseline="-25000">
                          <a:latin typeface="Times New Roman"/>
                          <a:ea typeface="Times New Roman"/>
                          <a:cs typeface="Times New Roman"/>
                        </a:rPr>
                        <a:t>w</a:t>
                      </a:r>
                      <a:r>
                        <a:rPr lang="en-US" sz="1600">
                          <a:latin typeface="Times New Roman"/>
                          <a:ea typeface="Times New Roman"/>
                          <a:cs typeface="Times New Roman"/>
                        </a:rPr>
                        <a:t>=2.2m</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EG"/>
                    </a:p>
                  </a:txBody>
                  <a:tcPr/>
                </a:tc>
                <a:tc gridSpan="2">
                  <a:txBody>
                    <a:bodyPr/>
                    <a:lstStyle/>
                    <a:p>
                      <a:pPr algn="ctr">
                        <a:spcAft>
                          <a:spcPts val="0"/>
                        </a:spcAft>
                      </a:pPr>
                      <a:r>
                        <a:rPr lang="en-US" sz="1600">
                          <a:latin typeface="Times New Roman"/>
                          <a:ea typeface="Times New Roman"/>
                          <a:cs typeface="Times New Roman"/>
                        </a:rPr>
                        <a:t>h</a:t>
                      </a:r>
                      <a:r>
                        <a:rPr lang="en-US" sz="1600" baseline="-25000">
                          <a:latin typeface="Times New Roman"/>
                          <a:ea typeface="Times New Roman"/>
                          <a:cs typeface="Times New Roman"/>
                        </a:rPr>
                        <a:t>w</a:t>
                      </a:r>
                      <a:r>
                        <a:rPr lang="en-US" sz="1600">
                          <a:latin typeface="Times New Roman"/>
                          <a:ea typeface="Times New Roman"/>
                          <a:cs typeface="Times New Roman"/>
                        </a:rPr>
                        <a:t>=2.4m</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rtl="1"/>
                      <a:endParaRPr lang="ar-EG"/>
                    </a:p>
                  </a:txBody>
                  <a:tcPr/>
                </a:tc>
              </a:tr>
              <a:tr h="0">
                <a:tc>
                  <a:txBody>
                    <a:bodyPr/>
                    <a:lstStyle/>
                    <a:p>
                      <a:pPr algn="ctr">
                        <a:spcAft>
                          <a:spcPts val="0"/>
                        </a:spcAft>
                      </a:pPr>
                      <a:r>
                        <a:rPr lang="en-US" sz="1600">
                          <a:solidFill>
                            <a:srgbClr val="000000"/>
                          </a:solidFill>
                          <a:latin typeface="Times New Roman"/>
                          <a:ea typeface="Times New Roman"/>
                          <a:cs typeface="Times New Roman"/>
                        </a:rPr>
                        <a:t>6</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3</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FF0000"/>
                          </a:solidFill>
                          <a:latin typeface="Times New Roman"/>
                          <a:ea typeface="Times New Roman"/>
                          <a:cs typeface="Times New Roman"/>
                        </a:rPr>
                        <a:t>1.00</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0.99</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latin typeface="Times New Roman"/>
                          <a:ea typeface="Times New Roman"/>
                          <a:cs typeface="Times New Roman"/>
                        </a:rPr>
                        <a:t>1.01</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0.99</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latin typeface="Times New Roman"/>
                          <a:ea typeface="Times New Roman"/>
                          <a:cs typeface="Times New Roman"/>
                        </a:rPr>
                        <a:t>1.01</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0.99</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FF0000"/>
                          </a:solidFill>
                          <a:latin typeface="Times New Roman"/>
                          <a:ea typeface="Times New Roman"/>
                          <a:cs typeface="Times New Roman"/>
                        </a:rPr>
                        <a:t>1.00</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0.99</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FF0000"/>
                          </a:solidFill>
                          <a:latin typeface="Times New Roman"/>
                          <a:ea typeface="Times New Roman"/>
                          <a:cs typeface="Times New Roman"/>
                        </a:rPr>
                        <a:t>1.01</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0.99</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600">
                          <a:solidFill>
                            <a:srgbClr val="000000"/>
                          </a:solidFill>
                          <a:latin typeface="Times New Roman"/>
                          <a:ea typeface="Times New Roman"/>
                          <a:cs typeface="Times New Roman"/>
                        </a:rPr>
                        <a:t>6</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4</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FF0000"/>
                          </a:solidFill>
                          <a:latin typeface="Times New Roman"/>
                          <a:ea typeface="Times New Roman"/>
                          <a:cs typeface="Times New Roman"/>
                        </a:rPr>
                        <a:t>1.00</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0.99</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latin typeface="Times New Roman"/>
                          <a:ea typeface="Times New Roman"/>
                          <a:cs typeface="Times New Roman"/>
                        </a:rPr>
                        <a:t>1.02</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1.01</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latin typeface="Times New Roman"/>
                          <a:ea typeface="Times New Roman"/>
                          <a:cs typeface="Times New Roman"/>
                        </a:rPr>
                        <a:t>1.01</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0.99</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FF0000"/>
                          </a:solidFill>
                          <a:latin typeface="Times New Roman"/>
                          <a:ea typeface="Times New Roman"/>
                          <a:cs typeface="Times New Roman"/>
                        </a:rPr>
                        <a:t>1.00</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0.99</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FF0000"/>
                          </a:solidFill>
                          <a:latin typeface="Times New Roman"/>
                          <a:ea typeface="Times New Roman"/>
                          <a:cs typeface="Times New Roman"/>
                        </a:rPr>
                        <a:t>1.01</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0.99</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600">
                          <a:solidFill>
                            <a:srgbClr val="000000"/>
                          </a:solidFill>
                          <a:latin typeface="Times New Roman"/>
                          <a:ea typeface="Times New Roman"/>
                          <a:cs typeface="Times New Roman"/>
                        </a:rPr>
                        <a:t>6</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5</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FF0000"/>
                          </a:solidFill>
                          <a:latin typeface="Times New Roman"/>
                          <a:ea typeface="Times New Roman"/>
                          <a:cs typeface="Times New Roman"/>
                        </a:rPr>
                        <a:t>1.00</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0.99</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latin typeface="Times New Roman"/>
                          <a:ea typeface="Times New Roman"/>
                          <a:cs typeface="Times New Roman"/>
                        </a:rPr>
                        <a:t>1.02</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1.01</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latin typeface="Times New Roman"/>
                          <a:ea typeface="Times New Roman"/>
                          <a:cs typeface="Times New Roman"/>
                        </a:rPr>
                        <a:t>1.01</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0.99</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latin typeface="Times New Roman"/>
                          <a:ea typeface="Times New Roman"/>
                          <a:cs typeface="Times New Roman"/>
                        </a:rPr>
                        <a:t>1.03</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1.01</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latin typeface="Times New Roman"/>
                          <a:ea typeface="Times New Roman"/>
                          <a:cs typeface="Times New Roman"/>
                        </a:rPr>
                        <a:t>1.01</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1.00</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600">
                          <a:solidFill>
                            <a:srgbClr val="000000"/>
                          </a:solidFill>
                          <a:latin typeface="Times New Roman"/>
                          <a:ea typeface="Times New Roman"/>
                          <a:cs typeface="Times New Roman"/>
                        </a:rPr>
                        <a:t>8</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3</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1.02</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1.00</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1.03</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0.99</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1.05</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1.00</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1.04</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1.00</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1.04</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1.01</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600">
                          <a:solidFill>
                            <a:srgbClr val="000000"/>
                          </a:solidFill>
                          <a:latin typeface="Times New Roman"/>
                          <a:ea typeface="Times New Roman"/>
                          <a:cs typeface="Times New Roman"/>
                        </a:rPr>
                        <a:t>8</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4</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1.02</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1.00</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1.04</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1.00</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1.05</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1.01</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1.05</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1.01</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1.05</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1.02</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600">
                          <a:solidFill>
                            <a:srgbClr val="000000"/>
                          </a:solidFill>
                          <a:latin typeface="Times New Roman"/>
                          <a:ea typeface="Times New Roman"/>
                          <a:cs typeface="Times New Roman"/>
                        </a:rPr>
                        <a:t>8</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5</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1.03</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1.01</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1.05</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1.01</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1.05</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1.01</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1.05</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1.01</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1.06</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1.02</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600">
                          <a:solidFill>
                            <a:srgbClr val="000000"/>
                          </a:solidFill>
                          <a:latin typeface="Times New Roman"/>
                          <a:ea typeface="Times New Roman"/>
                          <a:cs typeface="Times New Roman"/>
                        </a:rPr>
                        <a:t>10</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3</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1.04</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1.00</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1.04</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1.00</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1.04</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1.00</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1.04</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1.00</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1.04</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1.01</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600">
                          <a:solidFill>
                            <a:srgbClr val="000000"/>
                          </a:solidFill>
                          <a:latin typeface="Times New Roman"/>
                          <a:ea typeface="Times New Roman"/>
                          <a:cs typeface="Times New Roman"/>
                        </a:rPr>
                        <a:t>10</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4</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1.05</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1.00</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1.05</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1.01</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1.06</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1.01</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1.06</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1.02</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1.06</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1.02</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r>
                        <a:rPr lang="en-US" sz="1600">
                          <a:solidFill>
                            <a:srgbClr val="000000"/>
                          </a:solidFill>
                          <a:latin typeface="Times New Roman"/>
                          <a:ea typeface="Times New Roman"/>
                          <a:cs typeface="Times New Roman"/>
                        </a:rPr>
                        <a:t>10</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5</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1.06</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1.01</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1.07</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1.02</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1.07</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1.02</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1.07</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1.03</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1.07</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1.04</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endParaRPr lang="en-US" sz="1600" dirty="0">
                        <a:solidFill>
                          <a:srgbClr val="00000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Ave</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latin typeface="Times New Roman"/>
                          <a:ea typeface="Times New Roman"/>
                          <a:cs typeface="Times New Roman"/>
                        </a:rPr>
                        <a:t>1.04</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FF0000"/>
                          </a:solidFill>
                          <a:latin typeface="Times New Roman"/>
                          <a:ea typeface="Times New Roman"/>
                          <a:cs typeface="Times New Roman"/>
                        </a:rPr>
                        <a:t>1.00</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latin typeface="Times New Roman"/>
                          <a:ea typeface="Times New Roman"/>
                          <a:cs typeface="Times New Roman"/>
                        </a:rPr>
                        <a:t>1.05</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FF0000"/>
                          </a:solidFill>
                          <a:latin typeface="Times New Roman"/>
                          <a:ea typeface="Times New Roman"/>
                          <a:cs typeface="Times New Roman"/>
                        </a:rPr>
                        <a:t>1.01</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latin typeface="Times New Roman"/>
                          <a:ea typeface="Times New Roman"/>
                          <a:cs typeface="Times New Roman"/>
                        </a:rPr>
                        <a:t>1.04</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FF0000"/>
                          </a:solidFill>
                          <a:latin typeface="Times New Roman"/>
                          <a:ea typeface="Times New Roman"/>
                          <a:cs typeface="Times New Roman"/>
                        </a:rPr>
                        <a:t>1.01</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latin typeface="Times New Roman"/>
                          <a:ea typeface="Times New Roman"/>
                          <a:cs typeface="Times New Roman"/>
                        </a:rPr>
                        <a:t>1.04</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FF0000"/>
                          </a:solidFill>
                          <a:latin typeface="Times New Roman"/>
                          <a:ea typeface="Times New Roman"/>
                          <a:cs typeface="Times New Roman"/>
                        </a:rPr>
                        <a:t>1.01</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latin typeface="Times New Roman"/>
                          <a:ea typeface="Times New Roman"/>
                          <a:cs typeface="Times New Roman"/>
                        </a:rPr>
                        <a:t>1.04</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latin typeface="Times New Roman"/>
                          <a:ea typeface="Times New Roman"/>
                          <a:cs typeface="Times New Roman"/>
                        </a:rPr>
                        <a:t>1.01</a:t>
                      </a:r>
                      <a:endParaRPr lang="en-US" sz="16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ctr">
                        <a:spcAft>
                          <a:spcPts val="0"/>
                        </a:spcAft>
                      </a:pPr>
                      <a:endParaRPr lang="en-US" sz="1600" dirty="0">
                        <a:solidFill>
                          <a:srgbClr val="000000"/>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COV</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latin typeface="Times New Roman"/>
                          <a:ea typeface="Times New Roman"/>
                          <a:cs typeface="Times New Roman"/>
                        </a:rPr>
                        <a:t>0.024</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FF0000"/>
                          </a:solidFill>
                          <a:latin typeface="Times New Roman"/>
                          <a:ea typeface="Times New Roman"/>
                          <a:cs typeface="Times New Roman"/>
                        </a:rPr>
                        <a:t>0.012</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latin typeface="Times New Roman"/>
                          <a:ea typeface="Times New Roman"/>
                          <a:cs typeface="Times New Roman"/>
                        </a:rPr>
                        <a:t>0.018</a:t>
                      </a:r>
                      <a:endParaRPr lang="en-US" sz="16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FF0000"/>
                          </a:solidFill>
                          <a:latin typeface="Times New Roman"/>
                          <a:ea typeface="Times New Roman"/>
                          <a:cs typeface="Times New Roman"/>
                        </a:rPr>
                        <a:t>0.011</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latin typeface="Times New Roman"/>
                          <a:ea typeface="Times New Roman"/>
                          <a:cs typeface="Times New Roman"/>
                        </a:rPr>
                        <a:t>0.020</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FF0000"/>
                          </a:solidFill>
                          <a:latin typeface="Times New Roman"/>
                          <a:ea typeface="Times New Roman"/>
                          <a:cs typeface="Times New Roman"/>
                        </a:rPr>
                        <a:t>0.014</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latin typeface="Times New Roman"/>
                          <a:ea typeface="Times New Roman"/>
                          <a:cs typeface="Times New Roman"/>
                        </a:rPr>
                        <a:t>0.018</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FF0000"/>
                          </a:solidFill>
                          <a:latin typeface="Times New Roman"/>
                          <a:ea typeface="Times New Roman"/>
                          <a:cs typeface="Times New Roman"/>
                        </a:rPr>
                        <a:t>0.012</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latin typeface="Times New Roman"/>
                          <a:ea typeface="Times New Roman"/>
                          <a:cs typeface="Times New Roman"/>
                        </a:rPr>
                        <a:t>0.019</a:t>
                      </a:r>
                      <a:endParaRPr lang="en-US" sz="16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latin typeface="Times New Roman"/>
                          <a:ea typeface="Times New Roman"/>
                          <a:cs typeface="Times New Roman"/>
                        </a:rPr>
                        <a:t>0.013</a:t>
                      </a:r>
                      <a:endParaRPr lang="en-US" sz="16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2" name="Text Box 40"/>
          <p:cNvSpPr txBox="1">
            <a:spLocks noChangeArrowheads="1"/>
          </p:cNvSpPr>
          <p:nvPr/>
        </p:nvSpPr>
        <p:spPr bwMode="auto">
          <a:xfrm>
            <a:off x="608013" y="1285875"/>
            <a:ext cx="8307387" cy="1152525"/>
          </a:xfrm>
          <a:prstGeom prst="rect">
            <a:avLst/>
          </a:prstGeom>
          <a:noFill/>
          <a:ln w="9525">
            <a:noFill/>
            <a:miter lim="800000"/>
            <a:headEnd/>
            <a:tailEnd/>
          </a:ln>
        </p:spPr>
        <p:txBody>
          <a:bodyPr/>
          <a:lstStyle/>
          <a:p>
            <a:pPr algn="just">
              <a:spcAft>
                <a:spcPts val="1000"/>
              </a:spcAft>
              <a:buFont typeface="Wingdings" pitchFamily="2" charset="2"/>
              <a:buChar char="Ø"/>
            </a:pPr>
            <a:r>
              <a:rPr lang="en-GB" dirty="0" smtClean="0">
                <a:ea typeface="Arial" pitchFamily="34" charset="0"/>
                <a:cs typeface="Times New Roman" pitchFamily="18" charset="0"/>
              </a:rPr>
              <a:t> when the flanges are rigid enough (</a:t>
            </a:r>
            <a:r>
              <a:rPr lang="en-GB" dirty="0" err="1" smtClean="0">
                <a:ea typeface="Arial" pitchFamily="34" charset="0"/>
                <a:cs typeface="Times New Roman" pitchFamily="18" charset="0"/>
              </a:rPr>
              <a:t>tf</a:t>
            </a:r>
            <a:r>
              <a:rPr lang="en-GB" dirty="0" smtClean="0">
                <a:ea typeface="Arial" pitchFamily="34" charset="0"/>
                <a:cs typeface="Times New Roman" pitchFamily="18" charset="0"/>
              </a:rPr>
              <a:t> / </a:t>
            </a:r>
            <a:r>
              <a:rPr lang="en-GB" dirty="0" err="1" smtClean="0">
                <a:ea typeface="Arial" pitchFamily="34" charset="0"/>
                <a:cs typeface="Times New Roman" pitchFamily="18" charset="0"/>
              </a:rPr>
              <a:t>tw</a:t>
            </a:r>
            <a:r>
              <a:rPr lang="en-GB" dirty="0" smtClean="0">
                <a:ea typeface="Arial" pitchFamily="34" charset="0"/>
                <a:cs typeface="Times New Roman" pitchFamily="18" charset="0"/>
              </a:rPr>
              <a:t> ≥ 3.0), shear failure mechanisms occurs.</a:t>
            </a:r>
          </a:p>
          <a:p>
            <a:pPr algn="just">
              <a:spcAft>
                <a:spcPts val="1000"/>
              </a:spcAft>
              <a:buFont typeface="Wingdings" pitchFamily="2" charset="2"/>
              <a:buChar char="Ø"/>
            </a:pPr>
            <a:r>
              <a:rPr lang="en-GB" dirty="0" smtClean="0">
                <a:ea typeface="Arial" pitchFamily="34" charset="0"/>
                <a:cs typeface="Times New Roman" pitchFamily="18" charset="0"/>
              </a:rPr>
              <a:t> if they are relatively rigid (</a:t>
            </a:r>
            <a:r>
              <a:rPr lang="en-GB" dirty="0" err="1" smtClean="0">
                <a:ea typeface="Arial" pitchFamily="34" charset="0"/>
                <a:cs typeface="Times New Roman" pitchFamily="18" charset="0"/>
              </a:rPr>
              <a:t>tf</a:t>
            </a:r>
            <a:r>
              <a:rPr lang="en-GB" dirty="0" smtClean="0">
                <a:ea typeface="Arial" pitchFamily="34" charset="0"/>
                <a:cs typeface="Times New Roman" pitchFamily="18" charset="0"/>
              </a:rPr>
              <a:t> / </a:t>
            </a:r>
            <a:r>
              <a:rPr lang="en-GB" dirty="0" err="1" smtClean="0">
                <a:ea typeface="Arial" pitchFamily="34" charset="0"/>
                <a:cs typeface="Times New Roman" pitchFamily="18" charset="0"/>
              </a:rPr>
              <a:t>tw</a:t>
            </a:r>
            <a:r>
              <a:rPr lang="en-GB" dirty="0" smtClean="0">
                <a:ea typeface="Arial" pitchFamily="34" charset="0"/>
                <a:cs typeface="Times New Roman" pitchFamily="18" charset="0"/>
              </a:rPr>
              <a:t> &lt; 3.0), the strength becomes controlled by the deformation of flanges</a:t>
            </a:r>
            <a:r>
              <a:rPr lang="en-GB" sz="2000" dirty="0" smtClean="0">
                <a:ea typeface="Arial" pitchFamily="34" charset="0"/>
                <a:cs typeface="Times New Roman" pitchFamily="18" charset="0"/>
              </a:rPr>
              <a:t>.</a:t>
            </a:r>
            <a:endParaRPr lang="en-US" sz="2000" dirty="0" smtClean="0">
              <a:ea typeface="Arial" pitchFamily="34" charset="0"/>
              <a:cs typeface="Times New Roman" pitchFamily="18" charset="0"/>
            </a:endParaRPr>
          </a:p>
        </p:txBody>
      </p:sp>
      <p:sp>
        <p:nvSpPr>
          <p:cNvPr id="33" name="Text Box 40"/>
          <p:cNvSpPr txBox="1">
            <a:spLocks noChangeArrowheads="1"/>
          </p:cNvSpPr>
          <p:nvPr/>
        </p:nvSpPr>
        <p:spPr bwMode="auto">
          <a:xfrm>
            <a:off x="533400" y="6019801"/>
            <a:ext cx="8305829" cy="609599"/>
          </a:xfrm>
          <a:prstGeom prst="rect">
            <a:avLst/>
          </a:prstGeom>
          <a:noFill/>
          <a:ln w="9525">
            <a:noFill/>
            <a:miter lim="800000"/>
            <a:headEnd/>
            <a:tailEnd/>
          </a:ln>
        </p:spPr>
        <p:txBody>
          <a:bodyPr/>
          <a:lstStyle/>
          <a:p>
            <a:pPr algn="just">
              <a:spcAft>
                <a:spcPts val="1000"/>
              </a:spcAft>
              <a:buFont typeface="Wingdings" pitchFamily="2" charset="2"/>
              <a:buChar char="Ø"/>
            </a:pPr>
            <a:r>
              <a:rPr lang="en-US" dirty="0" smtClean="0"/>
              <a:t> The realistic support condition at the juncture is nearly fixed for the case of (</a:t>
            </a:r>
            <a:r>
              <a:rPr lang="en-GB" dirty="0" err="1" smtClean="0"/>
              <a:t>t</a:t>
            </a:r>
            <a:r>
              <a:rPr lang="en-GB" baseline="-25000" dirty="0" err="1" smtClean="0"/>
              <a:t>f</a:t>
            </a:r>
            <a:r>
              <a:rPr lang="en-GB" dirty="0" smtClean="0"/>
              <a:t> / </a:t>
            </a:r>
            <a:r>
              <a:rPr lang="en-GB" dirty="0" err="1" smtClean="0"/>
              <a:t>t</a:t>
            </a:r>
            <a:r>
              <a:rPr lang="en-GB" baseline="-25000" dirty="0" err="1" smtClean="0"/>
              <a:t>w</a:t>
            </a:r>
            <a:r>
              <a:rPr lang="en-GB" dirty="0" smtClean="0"/>
              <a:t> ≥ 3.0</a:t>
            </a:r>
            <a:r>
              <a:rPr lang="en-US" dirty="0" smtClean="0"/>
              <a:t>). </a:t>
            </a:r>
            <a:endParaRPr lang="en-US" sz="2000" dirty="0" smtClean="0">
              <a:ea typeface="Arial" pitchFamily="34" charset="0"/>
              <a:cs typeface="Times New Roman" pitchFamily="18" charset="0"/>
            </a:endParaRPr>
          </a:p>
        </p:txBody>
      </p:sp>
      <p:pic>
        <p:nvPicPr>
          <p:cNvPr id="15" name="Picture 151"/>
          <p:cNvPicPr>
            <a:picLocks noChangeAspect="1" noChangeArrowheads="1"/>
          </p:cNvPicPr>
          <p:nvPr/>
        </p:nvPicPr>
        <p:blipFill>
          <a:blip r:embed="rId4"/>
          <a:srcRect/>
          <a:stretch>
            <a:fillRect/>
          </a:stretch>
        </p:blipFill>
        <p:spPr bwMode="auto">
          <a:xfrm>
            <a:off x="3124200" y="1425575"/>
            <a:ext cx="2362200" cy="2460625"/>
          </a:xfrm>
          <a:prstGeom prst="rect">
            <a:avLst/>
          </a:prstGeom>
          <a:noFill/>
          <a:ln w="25400">
            <a:solidFill>
              <a:srgbClr val="002060"/>
            </a:solidFill>
          </a:ln>
        </p:spPr>
      </p:pic>
      <p:cxnSp>
        <p:nvCxnSpPr>
          <p:cNvPr id="16" name="Straight Arrow Connector 15"/>
          <p:cNvCxnSpPr/>
          <p:nvPr/>
        </p:nvCxnSpPr>
        <p:spPr>
          <a:xfrm rot="5400000">
            <a:off x="4457700" y="1790700"/>
            <a:ext cx="304800" cy="228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flipH="1" flipV="1">
            <a:off x="3544094" y="2858294"/>
            <a:ext cx="684212" cy="304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4572000" y="1447800"/>
            <a:ext cx="864339" cy="369332"/>
          </a:xfrm>
          <a:prstGeom prst="rect">
            <a:avLst/>
          </a:prstGeom>
        </p:spPr>
        <p:txBody>
          <a:bodyPr wrap="none">
            <a:spAutoFit/>
          </a:bodyPr>
          <a:lstStyle/>
          <a:p>
            <a:r>
              <a:rPr lang="sv-SE" b="1" dirty="0" smtClean="0">
                <a:solidFill>
                  <a:srgbClr val="002060"/>
                </a:solidFill>
                <a:latin typeface="Comic Sans MS" pitchFamily="66" charset="0"/>
                <a:cs typeface="Times New Roman" pitchFamily="18" charset="0"/>
              </a:rPr>
              <a:t>flange</a:t>
            </a:r>
            <a:endParaRPr lang="ar-EG" b="1" dirty="0">
              <a:solidFill>
                <a:srgbClr val="002060"/>
              </a:solidFill>
              <a:latin typeface="Comic Sans MS" pitchFamily="66" charset="0"/>
              <a:cs typeface="Times New Roman" pitchFamily="18" charset="0"/>
            </a:endParaRPr>
          </a:p>
        </p:txBody>
      </p:sp>
      <p:sp>
        <p:nvSpPr>
          <p:cNvPr id="19" name="Rectangle 18"/>
          <p:cNvSpPr/>
          <p:nvPr/>
        </p:nvSpPr>
        <p:spPr>
          <a:xfrm>
            <a:off x="3174261" y="3352800"/>
            <a:ext cx="609462" cy="369332"/>
          </a:xfrm>
          <a:prstGeom prst="rect">
            <a:avLst/>
          </a:prstGeom>
        </p:spPr>
        <p:txBody>
          <a:bodyPr wrap="none">
            <a:spAutoFit/>
          </a:bodyPr>
          <a:lstStyle/>
          <a:p>
            <a:r>
              <a:rPr lang="sv-SE" b="1" dirty="0" smtClean="0">
                <a:solidFill>
                  <a:srgbClr val="002060"/>
                </a:solidFill>
                <a:latin typeface="Comic Sans MS" pitchFamily="66" charset="0"/>
                <a:cs typeface="Times New Roman" pitchFamily="18" charset="0"/>
              </a:rPr>
              <a:t>web</a:t>
            </a:r>
            <a:endParaRPr lang="ar-EG" b="1" dirty="0">
              <a:solidFill>
                <a:srgbClr val="002060"/>
              </a:solidFill>
              <a:latin typeface="Comic Sans MS" pitchFamily="66" charset="0"/>
              <a:cs typeface="Times New Roman" pitchFamily="18" charset="0"/>
            </a:endParaRPr>
          </a:p>
        </p:txBody>
      </p:sp>
      <p:graphicFrame>
        <p:nvGraphicFramePr>
          <p:cNvPr id="21" name="Object 3"/>
          <p:cNvGraphicFramePr>
            <a:graphicFrameLocks noChangeAspect="1"/>
          </p:cNvGraphicFramePr>
          <p:nvPr/>
        </p:nvGraphicFramePr>
        <p:xfrm>
          <a:off x="5149644" y="3180683"/>
          <a:ext cx="273050" cy="658813"/>
        </p:xfrm>
        <a:graphic>
          <a:graphicData uri="http://schemas.openxmlformats.org/presentationml/2006/ole">
            <p:oleObj spid="_x0000_s164866" name="Equation" r:id="rId5" imgW="190440" imgH="4572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linds(horizontal)">
                                      <p:cBhvr>
                                        <p:cTn id="10" dur="500"/>
                                        <p:tgtEl>
                                          <p:spTgt spid="18"/>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blinds(horizontal)">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linds(horizontal)">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xit" presetSubtype="10" fill="hold" nodeType="clickEffect">
                                  <p:stCondLst>
                                    <p:cond delay="0"/>
                                  </p:stCondLst>
                                  <p:childTnLst>
                                    <p:animEffect transition="out" filter="blinds(horizontal)">
                                      <p:cBhvr>
                                        <p:cTn id="22" dur="500"/>
                                        <p:tgtEl>
                                          <p:spTgt spid="15"/>
                                        </p:tgtEl>
                                      </p:cBhvr>
                                    </p:animEffect>
                                    <p:set>
                                      <p:cBhvr>
                                        <p:cTn id="23" dur="1" fill="hold">
                                          <p:stCondLst>
                                            <p:cond delay="499"/>
                                          </p:stCondLst>
                                        </p:cTn>
                                        <p:tgtEl>
                                          <p:spTgt spid="15"/>
                                        </p:tgtEl>
                                        <p:attrNameLst>
                                          <p:attrName>style.visibility</p:attrName>
                                        </p:attrNameLst>
                                      </p:cBhvr>
                                      <p:to>
                                        <p:strVal val="hidden"/>
                                      </p:to>
                                    </p:set>
                                  </p:childTnLst>
                                </p:cTn>
                              </p:par>
                              <p:par>
                                <p:cTn id="24" presetID="3" presetClass="exit" presetSubtype="10" fill="hold" nodeType="withEffect">
                                  <p:stCondLst>
                                    <p:cond delay="0"/>
                                  </p:stCondLst>
                                  <p:childTnLst>
                                    <p:animEffect transition="out" filter="blinds(horizontal)">
                                      <p:cBhvr>
                                        <p:cTn id="25" dur="500"/>
                                        <p:tgtEl>
                                          <p:spTgt spid="16"/>
                                        </p:tgtEl>
                                      </p:cBhvr>
                                    </p:animEffect>
                                    <p:set>
                                      <p:cBhvr>
                                        <p:cTn id="26" dur="1" fill="hold">
                                          <p:stCondLst>
                                            <p:cond delay="499"/>
                                          </p:stCondLst>
                                        </p:cTn>
                                        <p:tgtEl>
                                          <p:spTgt spid="16"/>
                                        </p:tgtEl>
                                        <p:attrNameLst>
                                          <p:attrName>style.visibility</p:attrName>
                                        </p:attrNameLst>
                                      </p:cBhvr>
                                      <p:to>
                                        <p:strVal val="hidden"/>
                                      </p:to>
                                    </p:set>
                                  </p:childTnLst>
                                </p:cTn>
                              </p:par>
                              <p:par>
                                <p:cTn id="27" presetID="3" presetClass="exit" presetSubtype="10" fill="hold" nodeType="withEffect">
                                  <p:stCondLst>
                                    <p:cond delay="0"/>
                                  </p:stCondLst>
                                  <p:childTnLst>
                                    <p:animEffect transition="out" filter="blinds(horizontal)">
                                      <p:cBhvr>
                                        <p:cTn id="28" dur="500"/>
                                        <p:tgtEl>
                                          <p:spTgt spid="17"/>
                                        </p:tgtEl>
                                      </p:cBhvr>
                                    </p:animEffect>
                                    <p:set>
                                      <p:cBhvr>
                                        <p:cTn id="29" dur="1" fill="hold">
                                          <p:stCondLst>
                                            <p:cond delay="499"/>
                                          </p:stCondLst>
                                        </p:cTn>
                                        <p:tgtEl>
                                          <p:spTgt spid="17"/>
                                        </p:tgtEl>
                                        <p:attrNameLst>
                                          <p:attrName>style.visibility</p:attrName>
                                        </p:attrNameLst>
                                      </p:cBhvr>
                                      <p:to>
                                        <p:strVal val="hidden"/>
                                      </p:to>
                                    </p:set>
                                  </p:childTnLst>
                                </p:cTn>
                              </p:par>
                              <p:par>
                                <p:cTn id="30" presetID="3" presetClass="exit" presetSubtype="10" fill="hold" grpId="1" nodeType="withEffect">
                                  <p:stCondLst>
                                    <p:cond delay="0"/>
                                  </p:stCondLst>
                                  <p:childTnLst>
                                    <p:animEffect transition="out" filter="blinds(horizontal)">
                                      <p:cBhvr>
                                        <p:cTn id="31" dur="500"/>
                                        <p:tgtEl>
                                          <p:spTgt spid="18"/>
                                        </p:tgtEl>
                                      </p:cBhvr>
                                    </p:animEffect>
                                    <p:set>
                                      <p:cBhvr>
                                        <p:cTn id="32" dur="1" fill="hold">
                                          <p:stCondLst>
                                            <p:cond delay="499"/>
                                          </p:stCondLst>
                                        </p:cTn>
                                        <p:tgtEl>
                                          <p:spTgt spid="18"/>
                                        </p:tgtEl>
                                        <p:attrNameLst>
                                          <p:attrName>style.visibility</p:attrName>
                                        </p:attrNameLst>
                                      </p:cBhvr>
                                      <p:to>
                                        <p:strVal val="hidden"/>
                                      </p:to>
                                    </p:set>
                                  </p:childTnLst>
                                </p:cTn>
                              </p:par>
                              <p:par>
                                <p:cTn id="33" presetID="3" presetClass="exit" presetSubtype="10" fill="hold" grpId="1" nodeType="withEffect">
                                  <p:stCondLst>
                                    <p:cond delay="0"/>
                                  </p:stCondLst>
                                  <p:childTnLst>
                                    <p:animEffect transition="out" filter="blinds(horizontal)">
                                      <p:cBhvr>
                                        <p:cTn id="34" dur="500"/>
                                        <p:tgtEl>
                                          <p:spTgt spid="19"/>
                                        </p:tgtEl>
                                      </p:cBhvr>
                                    </p:animEffect>
                                    <p:set>
                                      <p:cBhvr>
                                        <p:cTn id="35" dur="1" fill="hold">
                                          <p:stCondLst>
                                            <p:cond delay="499"/>
                                          </p:stCondLst>
                                        </p:cTn>
                                        <p:tgtEl>
                                          <p:spTgt spid="19"/>
                                        </p:tgtEl>
                                        <p:attrNameLst>
                                          <p:attrName>style.visibility</p:attrName>
                                        </p:attrNameLst>
                                      </p:cBhvr>
                                      <p:to>
                                        <p:strVal val="hidden"/>
                                      </p:to>
                                    </p:set>
                                  </p:childTnLst>
                                </p:cTn>
                              </p:par>
                              <p:par>
                                <p:cTn id="36" presetID="3" presetClass="exit" presetSubtype="10" fill="hold" nodeType="withEffect">
                                  <p:stCondLst>
                                    <p:cond delay="0"/>
                                  </p:stCondLst>
                                  <p:childTnLst>
                                    <p:animEffect transition="out" filter="blinds(horizontal)">
                                      <p:cBhvr>
                                        <p:cTn id="37" dur="500"/>
                                        <p:tgtEl>
                                          <p:spTgt spid="21"/>
                                        </p:tgtEl>
                                      </p:cBhvr>
                                    </p:animEffect>
                                    <p:set>
                                      <p:cBhvr>
                                        <p:cTn id="38" dur="1" fill="hold">
                                          <p:stCondLst>
                                            <p:cond delay="499"/>
                                          </p:stCondLst>
                                        </p:cTn>
                                        <p:tgtEl>
                                          <p:spTgt spid="21"/>
                                        </p:tgtEl>
                                        <p:attrNameLst>
                                          <p:attrName>style.visibility</p:attrName>
                                        </p:attrNameLst>
                                      </p:cBhvr>
                                      <p:to>
                                        <p:strVal val="hidden"/>
                                      </p:to>
                                    </p:set>
                                  </p:childTnLst>
                                </p:cTn>
                              </p:par>
                              <p:par>
                                <p:cTn id="39" presetID="3" presetClass="entr" presetSubtype="10" fill="hold" grpId="0" nodeType="with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blinds(horizontal)">
                                      <p:cBhvr>
                                        <p:cTn id="41" dur="500"/>
                                        <p:tgtEl>
                                          <p:spTgt spid="32"/>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blinds(horizontal)">
                                      <p:cBhvr>
                                        <p:cTn id="46" dur="500"/>
                                        <p:tgtEl>
                                          <p:spTgt spid="24"/>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blinds(horizontal)">
                                      <p:cBhvr>
                                        <p:cTn id="51"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18" grpId="0"/>
      <p:bldP spid="18" grpId="1"/>
      <p:bldP spid="19" grpId="0"/>
      <p:bldP spid="19"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p:cNvPicPr>
            <a:picLocks noChangeAspect="1" noChangeArrowheads="1"/>
          </p:cNvPicPr>
          <p:nvPr/>
        </p:nvPicPr>
        <p:blipFill>
          <a:blip r:embed="rId3"/>
          <a:srcRect/>
          <a:stretch>
            <a:fillRect/>
          </a:stretch>
        </p:blipFill>
        <p:spPr bwMode="auto">
          <a:xfrm>
            <a:off x="727503" y="2933700"/>
            <a:ext cx="2428875" cy="2057400"/>
          </a:xfrm>
          <a:prstGeom prst="rect">
            <a:avLst/>
          </a:prstGeom>
          <a:noFill/>
          <a:ln w="25400">
            <a:solidFill>
              <a:srgbClr val="002060"/>
            </a:solidFill>
            <a:miter lim="800000"/>
            <a:headEnd/>
            <a:tailEnd/>
          </a:ln>
          <a:effectLst/>
        </p:spPr>
      </p:pic>
      <p:pic>
        <p:nvPicPr>
          <p:cNvPr id="105476" name="Picture 4"/>
          <p:cNvPicPr>
            <a:picLocks noChangeAspect="1" noChangeArrowheads="1"/>
          </p:cNvPicPr>
          <p:nvPr/>
        </p:nvPicPr>
        <p:blipFill>
          <a:blip r:embed="rId4"/>
          <a:srcRect/>
          <a:stretch>
            <a:fillRect/>
          </a:stretch>
        </p:blipFill>
        <p:spPr bwMode="auto">
          <a:xfrm>
            <a:off x="4200525" y="2566988"/>
            <a:ext cx="4181475" cy="2790825"/>
          </a:xfrm>
          <a:prstGeom prst="rect">
            <a:avLst/>
          </a:prstGeom>
          <a:noFill/>
          <a:ln w="25400">
            <a:solidFill>
              <a:srgbClr val="002060"/>
            </a:solidFill>
            <a:miter lim="800000"/>
            <a:headEnd/>
            <a:tailEnd/>
          </a:ln>
          <a:effectLst/>
        </p:spPr>
      </p:pic>
      <p:sp>
        <p:nvSpPr>
          <p:cNvPr id="8" name="Rectangle 7"/>
          <p:cNvSpPr/>
          <p:nvPr/>
        </p:nvSpPr>
        <p:spPr>
          <a:xfrm>
            <a:off x="607280" y="2362200"/>
            <a:ext cx="2669320" cy="369332"/>
          </a:xfrm>
          <a:prstGeom prst="rect">
            <a:avLst/>
          </a:prstGeom>
        </p:spPr>
        <p:txBody>
          <a:bodyPr wrap="none">
            <a:spAutoFit/>
          </a:bodyPr>
          <a:lstStyle/>
          <a:p>
            <a:r>
              <a:rPr lang="en-US" b="1" dirty="0" smtClean="0">
                <a:solidFill>
                  <a:srgbClr val="002060"/>
                </a:solidFill>
                <a:latin typeface="Comic Sans MS" pitchFamily="66" charset="0"/>
                <a:cs typeface="Times New Roman" pitchFamily="18" charset="0"/>
              </a:rPr>
              <a:t>Embedded connections</a:t>
            </a:r>
            <a:endParaRPr lang="ar-EG" b="1" dirty="0">
              <a:solidFill>
                <a:srgbClr val="002060"/>
              </a:solidFill>
              <a:latin typeface="Comic Sans MS" pitchFamily="66" charset="0"/>
              <a:cs typeface="Times New Roman" pitchFamily="18" charset="0"/>
            </a:endParaRPr>
          </a:p>
        </p:txBody>
      </p:sp>
      <p:sp>
        <p:nvSpPr>
          <p:cNvPr id="10" name="Rectangle 9"/>
          <p:cNvSpPr/>
          <p:nvPr/>
        </p:nvSpPr>
        <p:spPr>
          <a:xfrm>
            <a:off x="5360559" y="5638800"/>
            <a:ext cx="1861407" cy="369332"/>
          </a:xfrm>
          <a:prstGeom prst="rect">
            <a:avLst/>
          </a:prstGeom>
        </p:spPr>
        <p:txBody>
          <a:bodyPr wrap="none">
            <a:spAutoFit/>
          </a:bodyPr>
          <a:lstStyle/>
          <a:p>
            <a:r>
              <a:rPr lang="sv-SE" b="1" dirty="0" smtClean="0">
                <a:solidFill>
                  <a:srgbClr val="002060"/>
                </a:solidFill>
                <a:latin typeface="Comic Sans MS" pitchFamily="66" charset="0"/>
                <a:cs typeface="Times New Roman" pitchFamily="18" charset="0"/>
              </a:rPr>
              <a:t>Hondani </a:t>
            </a:r>
            <a:r>
              <a:rPr lang="en-US" b="1" dirty="0" smtClean="0">
                <a:solidFill>
                  <a:srgbClr val="002060"/>
                </a:solidFill>
                <a:latin typeface="Comic Sans MS" pitchFamily="66" charset="0"/>
                <a:cs typeface="Times New Roman" pitchFamily="18" charset="0"/>
              </a:rPr>
              <a:t>Bridge</a:t>
            </a:r>
            <a:endParaRPr lang="ar-EG" b="1" dirty="0">
              <a:solidFill>
                <a:srgbClr val="002060"/>
              </a:solidFill>
              <a:latin typeface="Comic Sans MS" pitchFamily="66" charset="0"/>
              <a:cs typeface="Times New Roman" pitchFamily="18" charset="0"/>
            </a:endParaRPr>
          </a:p>
        </p:txBody>
      </p:sp>
      <p:sp>
        <p:nvSpPr>
          <p:cNvPr id="11" name="Rectangle 2"/>
          <p:cNvSpPr>
            <a:spLocks noChangeArrowheads="1"/>
          </p:cNvSpPr>
          <p:nvPr/>
        </p:nvSpPr>
        <p:spPr bwMode="auto">
          <a:xfrm>
            <a:off x="276225" y="152400"/>
            <a:ext cx="2512034" cy="369332"/>
          </a:xfrm>
          <a:prstGeom prst="rect">
            <a:avLst/>
          </a:prstGeom>
          <a:noFill/>
          <a:ln w="9525" algn="ctr">
            <a:noFill/>
            <a:miter lim="800000"/>
            <a:headEnd/>
            <a:tailEnd/>
          </a:ln>
          <a:effectLst/>
        </p:spPr>
        <p:txBody>
          <a:bodyPr wrap="none">
            <a:spAutoFit/>
          </a:bodyPr>
          <a:lstStyle/>
          <a:p>
            <a:pPr algn="ctr" eaLnBrk="1" hangingPunct="1">
              <a:buFontTx/>
              <a:buChar char="•"/>
            </a:pPr>
            <a:r>
              <a:rPr lang="en-GB" b="1" i="1" dirty="0" smtClean="0">
                <a:solidFill>
                  <a:srgbClr val="FF0000"/>
                </a:solidFill>
                <a:cs typeface="Times New Roman" pitchFamily="18" charset="0"/>
              </a:rPr>
              <a:t>Results and discussion</a:t>
            </a:r>
            <a:endParaRPr lang="en-GB" b="1" i="1" dirty="0">
              <a:solidFill>
                <a:srgbClr val="FF0000"/>
              </a:solidFill>
              <a:cs typeface="Times New Roman" pitchFamily="18" charset="0"/>
            </a:endParaRPr>
          </a:p>
        </p:txBody>
      </p:sp>
      <p:sp>
        <p:nvSpPr>
          <p:cNvPr id="12" name="Text Box 40"/>
          <p:cNvSpPr txBox="1">
            <a:spLocks noChangeArrowheads="1"/>
          </p:cNvSpPr>
          <p:nvPr/>
        </p:nvSpPr>
        <p:spPr bwMode="auto">
          <a:xfrm>
            <a:off x="684213" y="620713"/>
            <a:ext cx="8231187" cy="542925"/>
          </a:xfrm>
          <a:prstGeom prst="rect">
            <a:avLst/>
          </a:prstGeom>
          <a:noFill/>
          <a:ln w="9525">
            <a:noFill/>
            <a:miter lim="800000"/>
            <a:headEnd/>
            <a:tailEnd/>
          </a:ln>
        </p:spPr>
        <p:txBody>
          <a:bodyPr/>
          <a:lstStyle/>
          <a:p>
            <a:pPr>
              <a:spcAft>
                <a:spcPts val="1000"/>
              </a:spcAft>
            </a:pPr>
            <a:r>
              <a:rPr lang="en-US" sz="2400" dirty="0" smtClean="0">
                <a:ea typeface="Arial" pitchFamily="34" charset="0"/>
                <a:cs typeface="Times New Roman" pitchFamily="18" charset="0"/>
              </a:rPr>
              <a:t>4. Recommended validity limit of the proposed formula </a:t>
            </a:r>
            <a:endParaRPr lang="en-US" sz="2400" dirty="0">
              <a:solidFill>
                <a:schemeClr val="tx1"/>
              </a:solidFill>
              <a:ea typeface="Arial" pitchFamily="34" charset="0"/>
              <a:cs typeface="Times New Roman" pitchFamily="18" charset="0"/>
            </a:endParaRPr>
          </a:p>
        </p:txBody>
      </p:sp>
      <p:sp>
        <p:nvSpPr>
          <p:cNvPr id="13"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1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15"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1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17" name="Rectangle 5"/>
          <p:cNvSpPr>
            <a:spLocks noChangeArrowheads="1"/>
          </p:cNvSpPr>
          <p:nvPr/>
        </p:nvSpPr>
        <p:spPr bwMode="auto">
          <a:xfrm>
            <a:off x="3132000" y="115887"/>
            <a:ext cx="2880000" cy="493713"/>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28575">
            <a:solidFill>
              <a:schemeClr val="bg1"/>
            </a:solidFill>
            <a:round/>
            <a:headEnd/>
            <a:tailEnd/>
          </a:ln>
          <a:effectLst>
            <a:outerShdw dist="107763" dir="2700000" algn="ctr" rotWithShape="0">
              <a:schemeClr val="bg2">
                <a:alpha val="50000"/>
              </a:schemeClr>
            </a:outerShdw>
          </a:effectLst>
        </p:spPr>
        <p:txBody>
          <a:bodyPr wrap="none" anchor="ctr"/>
          <a:lstStyle/>
          <a:p>
            <a:pPr algn="ctr">
              <a:defRPr/>
            </a:pPr>
            <a:endParaRPr lang="en-US" sz="2000" b="1" dirty="0">
              <a:solidFill>
                <a:srgbClr val="FFFF00"/>
              </a:solidFill>
              <a:latin typeface="Arial" pitchFamily="34" charset="0"/>
            </a:endParaRPr>
          </a:p>
          <a:p>
            <a:pPr algn="ctr">
              <a:defRPr/>
            </a:pPr>
            <a:r>
              <a:rPr lang="en-US" sz="2000" b="1" dirty="0" smtClean="0">
                <a:solidFill>
                  <a:srgbClr val="FFFF00"/>
                </a:solidFill>
                <a:latin typeface="Arial" pitchFamily="34" charset="0"/>
              </a:rPr>
              <a:t>Prismatic - Panels</a:t>
            </a:r>
            <a:endParaRPr lang="en-US" sz="2000" b="1" dirty="0">
              <a:solidFill>
                <a:srgbClr val="FFFF00"/>
              </a:solidFill>
              <a:latin typeface="Arial" pitchFamily="34" charset="0"/>
            </a:endParaRPr>
          </a:p>
          <a:p>
            <a:pPr algn="ctr">
              <a:defRPr/>
            </a:pPr>
            <a:endParaRPr lang="en-US" sz="2000" b="1" dirty="0">
              <a:solidFill>
                <a:srgbClr val="FFFF00"/>
              </a:solidFill>
              <a:latin typeface="Arial" pitchFamily="34" charset="0"/>
            </a:endParaRPr>
          </a:p>
        </p:txBody>
      </p:sp>
      <p:sp>
        <p:nvSpPr>
          <p:cNvPr id="18"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19"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21" name="Text Box 40"/>
          <p:cNvSpPr txBox="1">
            <a:spLocks noChangeArrowheads="1"/>
          </p:cNvSpPr>
          <p:nvPr/>
        </p:nvSpPr>
        <p:spPr bwMode="auto">
          <a:xfrm>
            <a:off x="684213" y="1285875"/>
            <a:ext cx="8002587" cy="1762125"/>
          </a:xfrm>
          <a:prstGeom prst="rect">
            <a:avLst/>
          </a:prstGeom>
          <a:noFill/>
          <a:ln w="9525">
            <a:noFill/>
            <a:miter lim="800000"/>
            <a:headEnd/>
            <a:tailEnd/>
          </a:ln>
        </p:spPr>
        <p:txBody>
          <a:bodyPr/>
          <a:lstStyle/>
          <a:p>
            <a:pPr marL="457200" indent="-457200" algn="just">
              <a:spcAft>
                <a:spcPts val="1000"/>
              </a:spcAft>
              <a:buFont typeface="Wingdings" pitchFamily="2" charset="2"/>
              <a:buChar char="Ø"/>
            </a:pPr>
            <a:r>
              <a:rPr lang="en-GB" sz="2200" dirty="0" smtClean="0">
                <a:ea typeface="Arial" pitchFamily="34" charset="0"/>
                <a:cs typeface="Times New Roman" pitchFamily="18" charset="0"/>
              </a:rPr>
              <a:t>For cases of </a:t>
            </a:r>
            <a:r>
              <a:rPr lang="en-GB" sz="2200" b="1" dirty="0" smtClean="0">
                <a:solidFill>
                  <a:srgbClr val="FF0000"/>
                </a:solidFill>
                <a:ea typeface="Arial" pitchFamily="34" charset="0"/>
                <a:cs typeface="Times New Roman" pitchFamily="18" charset="0"/>
              </a:rPr>
              <a:t>girders with steel flanges</a:t>
            </a:r>
            <a:r>
              <a:rPr lang="en-GB" sz="2200" dirty="0" smtClean="0">
                <a:ea typeface="Arial" pitchFamily="34" charset="0"/>
                <a:cs typeface="Times New Roman" pitchFamily="18" charset="0"/>
              </a:rPr>
              <a:t> having (</a:t>
            </a:r>
            <a:r>
              <a:rPr lang="en-GB" sz="2400" dirty="0" err="1" smtClean="0"/>
              <a:t>t</a:t>
            </a:r>
            <a:r>
              <a:rPr lang="en-GB" sz="2400" baseline="-25000" dirty="0" err="1" smtClean="0"/>
              <a:t>f</a:t>
            </a:r>
            <a:r>
              <a:rPr lang="en-GB" sz="2400" dirty="0" smtClean="0"/>
              <a:t> / </a:t>
            </a:r>
            <a:r>
              <a:rPr lang="en-GB" sz="2400" dirty="0" err="1" smtClean="0"/>
              <a:t>t</a:t>
            </a:r>
            <a:r>
              <a:rPr lang="en-GB" sz="2400" baseline="-25000" dirty="0" err="1" smtClean="0"/>
              <a:t>w</a:t>
            </a:r>
            <a:r>
              <a:rPr lang="en-GB" sz="2400" dirty="0" smtClean="0"/>
              <a:t> ≥ 3.0</a:t>
            </a:r>
            <a:r>
              <a:rPr lang="en-US" sz="2400" dirty="0" smtClean="0"/>
              <a:t>).</a:t>
            </a:r>
          </a:p>
          <a:p>
            <a:pPr marL="457200" indent="-457200" algn="just">
              <a:spcAft>
                <a:spcPts val="1000"/>
              </a:spcAft>
              <a:buFont typeface="Wingdings" pitchFamily="2" charset="2"/>
              <a:buChar char="Ø"/>
            </a:pPr>
            <a:r>
              <a:rPr lang="en-US" sz="2200" dirty="0" smtClean="0">
                <a:ea typeface="Arial" pitchFamily="34" charset="0"/>
                <a:cs typeface="Times New Roman" pitchFamily="18" charset="0"/>
              </a:rPr>
              <a:t>In </a:t>
            </a:r>
            <a:r>
              <a:rPr lang="en-US" sz="2200" b="1" dirty="0" smtClean="0">
                <a:solidFill>
                  <a:srgbClr val="FF0000"/>
                </a:solidFill>
                <a:ea typeface="Arial" pitchFamily="34" charset="0"/>
                <a:cs typeface="Times New Roman" pitchFamily="18" charset="0"/>
              </a:rPr>
              <a:t>composite girders</a:t>
            </a:r>
            <a:r>
              <a:rPr lang="en-US" sz="2200" dirty="0" smtClean="0">
                <a:ea typeface="Arial" pitchFamily="34" charset="0"/>
                <a:cs typeface="Times New Roman" pitchFamily="18" charset="0"/>
              </a:rPr>
              <a:t> with Embedded shear connections.</a:t>
            </a:r>
            <a:endParaRPr lang="ar-EG" sz="2200" dirty="0" smtClean="0">
              <a:ea typeface="Arial" pitchFamily="34" charset="0"/>
              <a:cs typeface="Times New Roman" pitchFamily="18" charset="0"/>
            </a:endParaRPr>
          </a:p>
          <a:p>
            <a:pPr marL="457200" indent="-457200" algn="just">
              <a:spcAft>
                <a:spcPts val="1000"/>
              </a:spcAft>
            </a:pPr>
            <a:endParaRPr lang="en-US" sz="2200" dirty="0" smtClean="0">
              <a:ea typeface="Arial" pitchFamily="34" charset="0"/>
              <a:cs typeface="Times New Roman" pitchFamily="18" charset="0"/>
            </a:endParaRPr>
          </a:p>
        </p:txBody>
      </p:sp>
      <p:sp>
        <p:nvSpPr>
          <p:cNvPr id="24" name="Rectangle 23"/>
          <p:cNvSpPr/>
          <p:nvPr/>
        </p:nvSpPr>
        <p:spPr>
          <a:xfrm>
            <a:off x="727503" y="5608022"/>
            <a:ext cx="2958117" cy="400110"/>
          </a:xfrm>
          <a:prstGeom prst="rect">
            <a:avLst/>
          </a:prstGeom>
        </p:spPr>
        <p:txBody>
          <a:bodyPr wrap="none">
            <a:spAutoFit/>
          </a:bodyPr>
          <a:lstStyle/>
          <a:p>
            <a:r>
              <a:rPr lang="en-GB" sz="2000" i="1" u="sng" dirty="0" smtClean="0">
                <a:solidFill>
                  <a:srgbClr val="0070C0"/>
                </a:solidFill>
                <a:ea typeface="Arial" pitchFamily="34" charset="0"/>
                <a:cs typeface="Times New Roman" pitchFamily="18" charset="0"/>
              </a:rPr>
              <a:t>Ikeda and Sakurada (2005)</a:t>
            </a:r>
            <a:endParaRPr lang="ar-EG" sz="2000" i="1" u="sng" dirty="0" smtClean="0">
              <a:solidFill>
                <a:srgbClr val="0070C0"/>
              </a:solidFill>
              <a:ea typeface="Arial" pitchFamily="34" charset="0"/>
              <a:cs typeface="Times New Roman" pitchFamily="18" charset="0"/>
            </a:endParaRPr>
          </a:p>
        </p:txBody>
      </p:sp>
      <p:sp>
        <p:nvSpPr>
          <p:cNvPr id="25" name="Right Arrow 24"/>
          <p:cNvSpPr/>
          <p:nvPr/>
        </p:nvSpPr>
        <p:spPr>
          <a:xfrm flipV="1">
            <a:off x="3276600" y="3810000"/>
            <a:ext cx="838200"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26" name="Rectangle 25"/>
          <p:cNvSpPr/>
          <p:nvPr/>
        </p:nvSpPr>
        <p:spPr>
          <a:xfrm>
            <a:off x="5498983" y="5638800"/>
            <a:ext cx="2289409" cy="369332"/>
          </a:xfrm>
          <a:prstGeom prst="rect">
            <a:avLst/>
          </a:prstGeom>
        </p:spPr>
        <p:txBody>
          <a:bodyPr wrap="none">
            <a:spAutoFit/>
          </a:bodyPr>
          <a:lstStyle/>
          <a:p>
            <a:r>
              <a:rPr lang="sv-SE" b="1" dirty="0" smtClean="0">
                <a:solidFill>
                  <a:srgbClr val="002060"/>
                </a:solidFill>
                <a:latin typeface="Comic Sans MS" pitchFamily="66" charset="0"/>
                <a:cs typeface="Times New Roman" pitchFamily="18" charset="0"/>
              </a:rPr>
              <a:t>Kurobegawa </a:t>
            </a:r>
            <a:r>
              <a:rPr lang="en-US" b="1" dirty="0" smtClean="0">
                <a:solidFill>
                  <a:srgbClr val="002060"/>
                </a:solidFill>
                <a:latin typeface="Comic Sans MS" pitchFamily="66" charset="0"/>
                <a:cs typeface="Times New Roman" pitchFamily="18" charset="0"/>
              </a:rPr>
              <a:t>Bridge</a:t>
            </a:r>
            <a:endParaRPr lang="ar-EG" b="1" dirty="0">
              <a:solidFill>
                <a:srgbClr val="002060"/>
              </a:solidFill>
              <a:latin typeface="Comic Sans MS" pitchFamily="66" charset="0"/>
              <a:cs typeface="Times New Roman" pitchFamily="18" charset="0"/>
            </a:endParaRPr>
          </a:p>
        </p:txBody>
      </p:sp>
      <p:pic>
        <p:nvPicPr>
          <p:cNvPr id="27" name="Picture 5"/>
          <p:cNvPicPr>
            <a:picLocks noChangeAspect="1" noChangeArrowheads="1"/>
          </p:cNvPicPr>
          <p:nvPr/>
        </p:nvPicPr>
        <p:blipFill>
          <a:blip r:embed="rId5"/>
          <a:srcRect/>
          <a:stretch>
            <a:fillRect/>
          </a:stretch>
        </p:blipFill>
        <p:spPr bwMode="auto">
          <a:xfrm>
            <a:off x="685800" y="2895600"/>
            <a:ext cx="3728085" cy="2497455"/>
          </a:xfrm>
          <a:prstGeom prst="rect">
            <a:avLst/>
          </a:prstGeom>
          <a:noFill/>
          <a:ln w="25400">
            <a:solidFill>
              <a:srgbClr val="002060"/>
            </a:solidFill>
            <a:miter lim="800000"/>
            <a:headEnd/>
            <a:tailEnd/>
          </a:ln>
          <a:effectLst/>
        </p:spPr>
      </p:pic>
      <p:pic>
        <p:nvPicPr>
          <p:cNvPr id="28" name="Picture 6"/>
          <p:cNvPicPr>
            <a:picLocks noChangeAspect="1" noChangeArrowheads="1"/>
          </p:cNvPicPr>
          <p:nvPr/>
        </p:nvPicPr>
        <p:blipFill>
          <a:blip r:embed="rId6"/>
          <a:srcRect/>
          <a:stretch>
            <a:fillRect/>
          </a:stretch>
        </p:blipFill>
        <p:spPr bwMode="auto">
          <a:xfrm>
            <a:off x="4590574" y="2900363"/>
            <a:ext cx="3791426" cy="2488406"/>
          </a:xfrm>
          <a:prstGeom prst="rect">
            <a:avLst/>
          </a:prstGeom>
          <a:noFill/>
          <a:ln w="25400">
            <a:solidFill>
              <a:srgbClr val="002060"/>
            </a:solidFill>
            <a:miter lim="800000"/>
            <a:headEnd/>
            <a:tailEnd/>
          </a:ln>
          <a:effectLst/>
        </p:spPr>
      </p:pic>
      <p:graphicFrame>
        <p:nvGraphicFramePr>
          <p:cNvPr id="105480" name="Object 8"/>
          <p:cNvGraphicFramePr>
            <a:graphicFrameLocks noChangeAspect="1"/>
          </p:cNvGraphicFramePr>
          <p:nvPr/>
        </p:nvGraphicFramePr>
        <p:xfrm>
          <a:off x="3178969" y="1285875"/>
          <a:ext cx="2786063" cy="787400"/>
        </p:xfrm>
        <a:graphic>
          <a:graphicData uri="http://schemas.openxmlformats.org/presentationml/2006/ole">
            <p:oleObj spid="_x0000_s105480" name="Equation" r:id="rId7" imgW="1942920" imgH="54576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05480"/>
                                        </p:tgtEl>
                                        <p:attrNameLst>
                                          <p:attrName>style.visibility</p:attrName>
                                        </p:attrNameLst>
                                      </p:cBhvr>
                                      <p:to>
                                        <p:strVal val="visible"/>
                                      </p:to>
                                    </p:set>
                                    <p:animEffect transition="in" filter="blinds(horizontal)">
                                      <p:cBhvr>
                                        <p:cTn id="7" dur="500"/>
                                        <p:tgtEl>
                                          <p:spTgt spid="10548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105480"/>
                                        </p:tgtEl>
                                      </p:cBhvr>
                                    </p:animEffect>
                                    <p:set>
                                      <p:cBhvr>
                                        <p:cTn id="12" dur="1" fill="hold">
                                          <p:stCondLst>
                                            <p:cond delay="499"/>
                                          </p:stCondLst>
                                        </p:cTn>
                                        <p:tgtEl>
                                          <p:spTgt spid="105480"/>
                                        </p:tgtEl>
                                        <p:attrNameLst>
                                          <p:attrName>style.visibility</p:attrName>
                                        </p:attrNameLst>
                                      </p:cBhvr>
                                      <p:to>
                                        <p:strVal val="hidden"/>
                                      </p:to>
                                    </p:set>
                                  </p:childTnLst>
                                </p:cTn>
                              </p:par>
                              <p:par>
                                <p:cTn id="13" presetID="3" presetClass="entr" presetSubtype="10" fill="hold" nodeType="withEffect">
                                  <p:stCondLst>
                                    <p:cond delay="0"/>
                                  </p:stCondLst>
                                  <p:childTnLst>
                                    <p:set>
                                      <p:cBhvr>
                                        <p:cTn id="14" dur="1" fill="hold">
                                          <p:stCondLst>
                                            <p:cond delay="0"/>
                                          </p:stCondLst>
                                        </p:cTn>
                                        <p:tgtEl>
                                          <p:spTgt spid="21">
                                            <p:txEl>
                                              <p:pRg st="0" end="0"/>
                                            </p:txEl>
                                          </p:spTgt>
                                        </p:tgtEl>
                                        <p:attrNameLst>
                                          <p:attrName>style.visibility</p:attrName>
                                        </p:attrNameLst>
                                      </p:cBhvr>
                                      <p:to>
                                        <p:strVal val="visible"/>
                                      </p:to>
                                    </p:set>
                                    <p:animEffect transition="in" filter="blinds(horizontal)">
                                      <p:cBhvr>
                                        <p:cTn id="15" dur="500"/>
                                        <p:tgtEl>
                                          <p:spTgt spid="2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21">
                                            <p:txEl>
                                              <p:pRg st="1" end="1"/>
                                            </p:txEl>
                                          </p:spTgt>
                                        </p:tgtEl>
                                        <p:attrNameLst>
                                          <p:attrName>style.visibility</p:attrName>
                                        </p:attrNameLst>
                                      </p:cBhvr>
                                      <p:to>
                                        <p:strVal val="visible"/>
                                      </p:to>
                                    </p:set>
                                    <p:animEffect transition="in" filter="blinds(horizontal)">
                                      <p:cBhvr>
                                        <p:cTn id="20" dur="500"/>
                                        <p:tgtEl>
                                          <p:spTgt spid="21">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05474"/>
                                        </p:tgtEl>
                                        <p:attrNameLst>
                                          <p:attrName>style.visibility</p:attrName>
                                        </p:attrNameLst>
                                      </p:cBhvr>
                                      <p:to>
                                        <p:strVal val="visible"/>
                                      </p:to>
                                    </p:set>
                                    <p:animEffect transition="in" filter="blinds(horizontal)">
                                      <p:cBhvr>
                                        <p:cTn id="25" dur="500"/>
                                        <p:tgtEl>
                                          <p:spTgt spid="105474"/>
                                        </p:tgtEl>
                                      </p:cBhvr>
                                    </p:animEffect>
                                  </p:childTnLst>
                                </p:cTn>
                              </p:par>
                              <p:par>
                                <p:cTn id="26" presetID="3" presetClass="entr" presetSubtype="10" fill="hold" nodeType="withEffect">
                                  <p:stCondLst>
                                    <p:cond delay="0"/>
                                  </p:stCondLst>
                                  <p:childTnLst>
                                    <p:set>
                                      <p:cBhvr>
                                        <p:cTn id="27" dur="1" fill="hold">
                                          <p:stCondLst>
                                            <p:cond delay="0"/>
                                          </p:stCondLst>
                                        </p:cTn>
                                        <p:tgtEl>
                                          <p:spTgt spid="105476"/>
                                        </p:tgtEl>
                                        <p:attrNameLst>
                                          <p:attrName>style.visibility</p:attrName>
                                        </p:attrNameLst>
                                      </p:cBhvr>
                                      <p:to>
                                        <p:strVal val="visible"/>
                                      </p:to>
                                    </p:set>
                                    <p:animEffect transition="in" filter="blinds(horizontal)">
                                      <p:cBhvr>
                                        <p:cTn id="28" dur="500"/>
                                        <p:tgtEl>
                                          <p:spTgt spid="105476"/>
                                        </p:tgtEl>
                                      </p:cBhvr>
                                    </p:animEffect>
                                  </p:childTnLst>
                                </p:cTn>
                              </p:par>
                              <p:par>
                                <p:cTn id="29" presetID="3" presetClass="entr" presetSubtype="1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blinds(horizontal)">
                                      <p:cBhvr>
                                        <p:cTn id="31" dur="500"/>
                                        <p:tgtEl>
                                          <p:spTgt spid="8"/>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blinds(horizontal)">
                                      <p:cBhvr>
                                        <p:cTn id="34" dur="500"/>
                                        <p:tgtEl>
                                          <p:spTgt spid="10"/>
                                        </p:tgtEl>
                                      </p:cBhvr>
                                    </p:animEffect>
                                  </p:childTnLst>
                                </p:cTn>
                              </p:par>
                              <p:par>
                                <p:cTn id="35" presetID="3" presetClass="entr" presetSubtype="1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blinds(horizontal)">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nodeType="clickEffect">
                                  <p:stCondLst>
                                    <p:cond delay="0"/>
                                  </p:stCondLst>
                                  <p:childTnLst>
                                    <p:animEffect transition="out" filter="blinds(horizontal)">
                                      <p:cBhvr>
                                        <p:cTn id="41" dur="500"/>
                                        <p:tgtEl>
                                          <p:spTgt spid="105474"/>
                                        </p:tgtEl>
                                      </p:cBhvr>
                                    </p:animEffect>
                                    <p:set>
                                      <p:cBhvr>
                                        <p:cTn id="42" dur="1" fill="hold">
                                          <p:stCondLst>
                                            <p:cond delay="499"/>
                                          </p:stCondLst>
                                        </p:cTn>
                                        <p:tgtEl>
                                          <p:spTgt spid="105474"/>
                                        </p:tgtEl>
                                        <p:attrNameLst>
                                          <p:attrName>style.visibility</p:attrName>
                                        </p:attrNameLst>
                                      </p:cBhvr>
                                      <p:to>
                                        <p:strVal val="hidden"/>
                                      </p:to>
                                    </p:set>
                                  </p:childTnLst>
                                </p:cTn>
                              </p:par>
                              <p:par>
                                <p:cTn id="43" presetID="3" presetClass="exit" presetSubtype="10" fill="hold" nodeType="withEffect">
                                  <p:stCondLst>
                                    <p:cond delay="0"/>
                                  </p:stCondLst>
                                  <p:childTnLst>
                                    <p:animEffect transition="out" filter="blinds(horizontal)">
                                      <p:cBhvr>
                                        <p:cTn id="44" dur="500"/>
                                        <p:tgtEl>
                                          <p:spTgt spid="105476"/>
                                        </p:tgtEl>
                                      </p:cBhvr>
                                    </p:animEffect>
                                    <p:set>
                                      <p:cBhvr>
                                        <p:cTn id="45" dur="1" fill="hold">
                                          <p:stCondLst>
                                            <p:cond delay="499"/>
                                          </p:stCondLst>
                                        </p:cTn>
                                        <p:tgtEl>
                                          <p:spTgt spid="105476"/>
                                        </p:tgtEl>
                                        <p:attrNameLst>
                                          <p:attrName>style.visibility</p:attrName>
                                        </p:attrNameLst>
                                      </p:cBhvr>
                                      <p:to>
                                        <p:strVal val="hidden"/>
                                      </p:to>
                                    </p:set>
                                  </p:childTnLst>
                                </p:cTn>
                              </p:par>
                              <p:par>
                                <p:cTn id="46" presetID="3" presetClass="exit" presetSubtype="10" fill="hold" grpId="1" nodeType="withEffect">
                                  <p:stCondLst>
                                    <p:cond delay="0"/>
                                  </p:stCondLst>
                                  <p:childTnLst>
                                    <p:animEffect transition="out" filter="blinds(horizontal)">
                                      <p:cBhvr>
                                        <p:cTn id="47" dur="500"/>
                                        <p:tgtEl>
                                          <p:spTgt spid="10"/>
                                        </p:tgtEl>
                                      </p:cBhvr>
                                    </p:animEffect>
                                    <p:set>
                                      <p:cBhvr>
                                        <p:cTn id="48" dur="1" fill="hold">
                                          <p:stCondLst>
                                            <p:cond delay="499"/>
                                          </p:stCondLst>
                                        </p:cTn>
                                        <p:tgtEl>
                                          <p:spTgt spid="10"/>
                                        </p:tgtEl>
                                        <p:attrNameLst>
                                          <p:attrName>style.visibility</p:attrName>
                                        </p:attrNameLst>
                                      </p:cBhvr>
                                      <p:to>
                                        <p:strVal val="hidden"/>
                                      </p:to>
                                    </p:set>
                                  </p:childTnLst>
                                </p:cTn>
                              </p:par>
                              <p:par>
                                <p:cTn id="49" presetID="3" presetClass="entr" presetSubtype="1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blinds(horizontal)">
                                      <p:cBhvr>
                                        <p:cTn id="51" dur="500"/>
                                        <p:tgtEl>
                                          <p:spTgt spid="25"/>
                                        </p:tgtEl>
                                      </p:cBhvr>
                                    </p:animEffect>
                                  </p:childTnLst>
                                </p:cTn>
                              </p:par>
                              <p:par>
                                <p:cTn id="52" presetID="3" presetClass="entr" presetSubtype="10"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blinds(horizontal)">
                                      <p:cBhvr>
                                        <p:cTn id="54" dur="500"/>
                                        <p:tgtEl>
                                          <p:spTgt spid="26"/>
                                        </p:tgtEl>
                                      </p:cBhvr>
                                    </p:animEffect>
                                  </p:childTnLst>
                                </p:cTn>
                              </p:par>
                              <p:par>
                                <p:cTn id="55" presetID="3" presetClass="entr" presetSubtype="1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blinds(horizontal)">
                                      <p:cBhvr>
                                        <p:cTn id="57" dur="500"/>
                                        <p:tgtEl>
                                          <p:spTgt spid="27"/>
                                        </p:tgtEl>
                                      </p:cBhvr>
                                    </p:animEffect>
                                  </p:childTnLst>
                                </p:cTn>
                              </p:par>
                              <p:par>
                                <p:cTn id="58" presetID="3" presetClass="entr" presetSubtype="10" fill="hold" nodeType="withEffect">
                                  <p:stCondLst>
                                    <p:cond delay="0"/>
                                  </p:stCondLst>
                                  <p:childTnLst>
                                    <p:set>
                                      <p:cBhvr>
                                        <p:cTn id="59" dur="1" fill="hold">
                                          <p:stCondLst>
                                            <p:cond delay="0"/>
                                          </p:stCondLst>
                                        </p:cTn>
                                        <p:tgtEl>
                                          <p:spTgt spid="28"/>
                                        </p:tgtEl>
                                        <p:attrNameLst>
                                          <p:attrName>style.visibility</p:attrName>
                                        </p:attrNameLst>
                                      </p:cBhvr>
                                      <p:to>
                                        <p:strVal val="visible"/>
                                      </p:to>
                                    </p:set>
                                    <p:animEffect transition="in" filter="blinds(horizontal)">
                                      <p:cBhvr>
                                        <p:cTn id="6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0" grpId="1"/>
      <p:bldP spid="24" grpId="0"/>
      <p:bldP spid="25" grpId="0" animBg="1"/>
      <p:bldP spid="2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276225" y="152400"/>
            <a:ext cx="2512034" cy="369332"/>
          </a:xfrm>
          <a:prstGeom prst="rect">
            <a:avLst/>
          </a:prstGeom>
          <a:noFill/>
          <a:ln w="9525" algn="ctr">
            <a:noFill/>
            <a:miter lim="800000"/>
            <a:headEnd/>
            <a:tailEnd/>
          </a:ln>
          <a:effectLst/>
        </p:spPr>
        <p:txBody>
          <a:bodyPr wrap="none">
            <a:spAutoFit/>
          </a:bodyPr>
          <a:lstStyle/>
          <a:p>
            <a:pPr algn="ctr" eaLnBrk="1" hangingPunct="1">
              <a:buFontTx/>
              <a:buChar char="•"/>
            </a:pPr>
            <a:r>
              <a:rPr lang="en-GB" b="1" i="1" dirty="0" smtClean="0">
                <a:solidFill>
                  <a:srgbClr val="FF0000"/>
                </a:solidFill>
                <a:cs typeface="Times New Roman" pitchFamily="18" charset="0"/>
              </a:rPr>
              <a:t>Results and discussion</a:t>
            </a:r>
            <a:endParaRPr lang="en-GB" b="1" i="1" dirty="0">
              <a:solidFill>
                <a:srgbClr val="FF0000"/>
              </a:solidFill>
              <a:cs typeface="Times New Roman" pitchFamily="18" charset="0"/>
            </a:endParaRPr>
          </a:p>
        </p:txBody>
      </p:sp>
      <p:sp>
        <p:nvSpPr>
          <p:cNvPr id="13" name="Text Box 40"/>
          <p:cNvSpPr txBox="1">
            <a:spLocks noChangeArrowheads="1"/>
          </p:cNvSpPr>
          <p:nvPr/>
        </p:nvSpPr>
        <p:spPr bwMode="auto">
          <a:xfrm>
            <a:off x="684213" y="620713"/>
            <a:ext cx="7559675" cy="542925"/>
          </a:xfrm>
          <a:prstGeom prst="rect">
            <a:avLst/>
          </a:prstGeom>
          <a:noFill/>
          <a:ln w="9525">
            <a:noFill/>
            <a:miter lim="800000"/>
            <a:headEnd/>
            <a:tailEnd/>
          </a:ln>
        </p:spPr>
        <p:txBody>
          <a:bodyPr/>
          <a:lstStyle/>
          <a:p>
            <a:pPr>
              <a:spcAft>
                <a:spcPts val="1000"/>
              </a:spcAft>
            </a:pPr>
            <a:r>
              <a:rPr lang="en-US" sz="2400" dirty="0" smtClean="0">
                <a:ea typeface="Arial" pitchFamily="34" charset="0"/>
                <a:cs typeface="Times New Roman" pitchFamily="18" charset="0"/>
              </a:rPr>
              <a:t>5. Comparison with available shear strengths</a:t>
            </a:r>
            <a:endParaRPr lang="en-US" sz="2400" dirty="0">
              <a:solidFill>
                <a:schemeClr val="tx1"/>
              </a:solidFill>
              <a:ea typeface="Arial" pitchFamily="34" charset="0"/>
              <a:cs typeface="Times New Roman" pitchFamily="18" charset="0"/>
            </a:endParaRPr>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17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17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175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20" name="Rectangle 5"/>
          <p:cNvSpPr>
            <a:spLocks noChangeArrowheads="1"/>
          </p:cNvSpPr>
          <p:nvPr/>
        </p:nvSpPr>
        <p:spPr bwMode="auto">
          <a:xfrm>
            <a:off x="3132000" y="115887"/>
            <a:ext cx="2880000" cy="493713"/>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28575">
            <a:solidFill>
              <a:schemeClr val="bg1"/>
            </a:solidFill>
            <a:round/>
            <a:headEnd/>
            <a:tailEnd/>
          </a:ln>
          <a:effectLst>
            <a:outerShdw dist="107763" dir="2700000" algn="ctr" rotWithShape="0">
              <a:schemeClr val="bg2">
                <a:alpha val="50000"/>
              </a:schemeClr>
            </a:outerShdw>
          </a:effectLst>
        </p:spPr>
        <p:txBody>
          <a:bodyPr wrap="none" anchor="ctr"/>
          <a:lstStyle/>
          <a:p>
            <a:pPr algn="ctr">
              <a:defRPr/>
            </a:pPr>
            <a:endParaRPr lang="en-US" sz="2000" b="1" dirty="0">
              <a:solidFill>
                <a:srgbClr val="FFFF00"/>
              </a:solidFill>
              <a:latin typeface="Arial" pitchFamily="34" charset="0"/>
            </a:endParaRPr>
          </a:p>
          <a:p>
            <a:pPr algn="ctr">
              <a:defRPr/>
            </a:pPr>
            <a:r>
              <a:rPr lang="en-US" sz="2000" b="1" dirty="0" smtClean="0">
                <a:solidFill>
                  <a:srgbClr val="FFFF00"/>
                </a:solidFill>
                <a:latin typeface="Arial" pitchFamily="34" charset="0"/>
              </a:rPr>
              <a:t>Prismatic - Girders</a:t>
            </a:r>
            <a:endParaRPr lang="en-US" sz="2000" b="1" dirty="0">
              <a:solidFill>
                <a:srgbClr val="FFFF00"/>
              </a:solidFill>
              <a:latin typeface="Arial" pitchFamily="34" charset="0"/>
            </a:endParaRPr>
          </a:p>
          <a:p>
            <a:pPr algn="ctr">
              <a:defRPr/>
            </a:pPr>
            <a:endParaRPr lang="en-US" sz="2000" b="1" dirty="0">
              <a:solidFill>
                <a:srgbClr val="FFFF00"/>
              </a:solidFill>
              <a:latin typeface="Arial" pitchFamily="34" charset="0"/>
            </a:endParaRPr>
          </a:p>
        </p:txBody>
      </p:sp>
      <p:sp>
        <p:nvSpPr>
          <p:cNvPr id="14" name="AutoShape 48"/>
          <p:cNvSpPr>
            <a:spLocks noChangeArrowheads="1"/>
          </p:cNvSpPr>
          <p:nvPr/>
        </p:nvSpPr>
        <p:spPr bwMode="auto">
          <a:xfrm>
            <a:off x="857250" y="1349375"/>
            <a:ext cx="3049588" cy="654050"/>
          </a:xfrm>
          <a:prstGeom prst="roundRect">
            <a:avLst>
              <a:gd name="adj" fmla="val 16667"/>
            </a:avLst>
          </a:prstGeom>
          <a:gradFill rotWithShape="1">
            <a:gsLst>
              <a:gs pos="0">
                <a:srgbClr val="4478B6"/>
              </a:gs>
              <a:gs pos="100000">
                <a:srgbClr val="2F547F"/>
              </a:gs>
            </a:gsLst>
            <a:lin ang="5400000" scaled="1"/>
          </a:gradFill>
          <a:ln w="9525">
            <a:noFill/>
            <a:round/>
            <a:headEnd/>
            <a:tailEnd/>
          </a:ln>
        </p:spPr>
        <p:txBody>
          <a:bodyPr wrap="none" anchor="ctr"/>
          <a:lstStyle/>
          <a:p>
            <a:pPr algn="ctr"/>
            <a:endParaRPr lang="en-US" sz="2400">
              <a:solidFill>
                <a:schemeClr val="bg1"/>
              </a:solidFill>
              <a:latin typeface="Arial" pitchFamily="34" charset="0"/>
            </a:endParaRPr>
          </a:p>
          <a:p>
            <a:pPr algn="ctr"/>
            <a:r>
              <a:rPr lang="en-GB" sz="2800">
                <a:solidFill>
                  <a:schemeClr val="bg1"/>
                </a:solidFill>
                <a:latin typeface="Tahoma" pitchFamily="34" charset="0"/>
                <a:cs typeface="Tahoma" pitchFamily="34" charset="0"/>
              </a:rPr>
              <a:t>Moon et al. </a:t>
            </a:r>
            <a:endParaRPr lang="en-US" sz="2800">
              <a:solidFill>
                <a:schemeClr val="bg1"/>
              </a:solidFill>
              <a:latin typeface="Tahoma" pitchFamily="34" charset="0"/>
              <a:cs typeface="Tahoma" pitchFamily="34" charset="0"/>
            </a:endParaRPr>
          </a:p>
          <a:p>
            <a:pPr algn="ctr"/>
            <a:endParaRPr lang="en-US" sz="2800">
              <a:latin typeface="Tahoma" pitchFamily="34" charset="0"/>
              <a:cs typeface="Tahoma" pitchFamily="34" charset="0"/>
            </a:endParaRPr>
          </a:p>
        </p:txBody>
      </p:sp>
      <p:sp>
        <p:nvSpPr>
          <p:cNvPr id="15" name="AutoShape 57"/>
          <p:cNvSpPr>
            <a:spLocks noChangeArrowheads="1"/>
          </p:cNvSpPr>
          <p:nvPr/>
        </p:nvSpPr>
        <p:spPr bwMode="ltGray">
          <a:xfrm>
            <a:off x="857250" y="4633118"/>
            <a:ext cx="3087687" cy="654050"/>
          </a:xfrm>
          <a:prstGeom prst="roundRect">
            <a:avLst>
              <a:gd name="adj" fmla="val 16667"/>
            </a:avLst>
          </a:prstGeom>
          <a:gradFill rotWithShape="1">
            <a:gsLst>
              <a:gs pos="0">
                <a:srgbClr val="339966"/>
              </a:gs>
              <a:gs pos="100000">
                <a:srgbClr val="339966">
                  <a:gamma/>
                  <a:shade val="16078"/>
                  <a:invGamma/>
                </a:srgbClr>
              </a:gs>
            </a:gsLst>
            <a:lin ang="5400000" scaled="1"/>
          </a:gradFill>
          <a:ln w="9525" algn="ctr">
            <a:solidFill>
              <a:srgbClr val="46AAC5"/>
            </a:solidFill>
            <a:round/>
            <a:headEnd/>
            <a:tailEnd/>
          </a:ln>
          <a:effectLst>
            <a:outerShdw dist="23000" dir="5400000" rotWithShape="0">
              <a:srgbClr val="000000">
                <a:alpha val="34999"/>
              </a:srgbClr>
            </a:outerShdw>
          </a:effectLst>
        </p:spPr>
        <p:txBody>
          <a:bodyPr wrap="none" anchor="ctr"/>
          <a:lstStyle/>
          <a:p>
            <a:pPr algn="ctr">
              <a:defRPr/>
            </a:pPr>
            <a:r>
              <a:rPr lang="en-US" sz="2800" dirty="0" err="1">
                <a:solidFill>
                  <a:schemeClr val="bg1"/>
                </a:solidFill>
                <a:latin typeface="Tahoma" pitchFamily="34" charset="0"/>
                <a:cs typeface="Tahoma" pitchFamily="34" charset="0"/>
              </a:rPr>
              <a:t>Sause</a:t>
            </a:r>
            <a:r>
              <a:rPr lang="en-US" sz="2800" dirty="0">
                <a:solidFill>
                  <a:schemeClr val="bg1"/>
                </a:solidFill>
                <a:latin typeface="Tahoma" pitchFamily="34" charset="0"/>
                <a:cs typeface="Tahoma" pitchFamily="34" charset="0"/>
              </a:rPr>
              <a:t> and </a:t>
            </a:r>
            <a:r>
              <a:rPr lang="en-GB" sz="2800" dirty="0" err="1">
                <a:solidFill>
                  <a:schemeClr val="bg1"/>
                </a:solidFill>
                <a:latin typeface="Tahoma" pitchFamily="34" charset="0"/>
                <a:cs typeface="Tahoma" pitchFamily="34" charset="0"/>
              </a:rPr>
              <a:t>Braxtan</a:t>
            </a:r>
            <a:r>
              <a:rPr lang="en-GB" sz="2800" dirty="0">
                <a:solidFill>
                  <a:schemeClr val="bg1"/>
                </a:solidFill>
                <a:latin typeface="Tahoma" pitchFamily="34" charset="0"/>
                <a:cs typeface="Tahoma" pitchFamily="34" charset="0"/>
              </a:rPr>
              <a:t> </a:t>
            </a:r>
            <a:endParaRPr lang="en-US" sz="2800" dirty="0" err="1">
              <a:solidFill>
                <a:schemeClr val="bg1"/>
              </a:solidFill>
              <a:latin typeface="Tahoma" pitchFamily="34" charset="0"/>
              <a:cs typeface="Tahoma" pitchFamily="34" charset="0"/>
            </a:endParaRPr>
          </a:p>
        </p:txBody>
      </p:sp>
      <p:sp>
        <p:nvSpPr>
          <p:cNvPr id="17" name="AutoShape 51"/>
          <p:cNvSpPr>
            <a:spLocks noChangeArrowheads="1"/>
          </p:cNvSpPr>
          <p:nvPr/>
        </p:nvSpPr>
        <p:spPr bwMode="auto">
          <a:xfrm>
            <a:off x="857250" y="2936081"/>
            <a:ext cx="3101975" cy="654050"/>
          </a:xfrm>
          <a:prstGeom prst="roundRect">
            <a:avLst>
              <a:gd name="adj" fmla="val 16667"/>
            </a:avLst>
          </a:prstGeom>
          <a:gradFill rotWithShape="1">
            <a:gsLst>
              <a:gs pos="0">
                <a:srgbClr val="BE4946"/>
              </a:gs>
              <a:gs pos="100000">
                <a:srgbClr val="582220"/>
              </a:gs>
            </a:gsLst>
            <a:lin ang="5400000" scaled="1"/>
          </a:gradFill>
          <a:ln w="9525" algn="ctr">
            <a:noFill/>
            <a:round/>
            <a:headEnd/>
            <a:tailEnd/>
          </a:ln>
        </p:spPr>
        <p:txBody>
          <a:bodyPr wrap="none" anchor="ctr"/>
          <a:lstStyle/>
          <a:p>
            <a:pPr algn="ctr"/>
            <a:endParaRPr lang="en-US" sz="2800">
              <a:solidFill>
                <a:schemeClr val="bg1"/>
              </a:solidFill>
              <a:latin typeface="Tahoma" pitchFamily="34" charset="0"/>
              <a:cs typeface="Tahoma" pitchFamily="34" charset="0"/>
            </a:endParaRPr>
          </a:p>
          <a:p>
            <a:pPr algn="ctr"/>
            <a:r>
              <a:rPr lang="en-US" sz="2800">
                <a:solidFill>
                  <a:schemeClr val="bg1"/>
                </a:solidFill>
                <a:latin typeface="Tahoma" pitchFamily="34" charset="0"/>
                <a:cs typeface="Tahoma" pitchFamily="34" charset="0"/>
              </a:rPr>
              <a:t>Driver et al.</a:t>
            </a:r>
          </a:p>
          <a:p>
            <a:pPr algn="ctr"/>
            <a:endParaRPr lang="en-US" sz="2800">
              <a:solidFill>
                <a:schemeClr val="bg1"/>
              </a:solidFill>
              <a:latin typeface="Tahoma" pitchFamily="34" charset="0"/>
              <a:cs typeface="Tahoma" pitchFamily="34" charset="0"/>
            </a:endParaRPr>
          </a:p>
        </p:txBody>
      </p:sp>
      <p:sp>
        <p:nvSpPr>
          <p:cNvPr id="18" name="Text Box 8"/>
          <p:cNvSpPr txBox="1">
            <a:spLocks noChangeArrowheads="1"/>
          </p:cNvSpPr>
          <p:nvPr/>
        </p:nvSpPr>
        <p:spPr bwMode="auto">
          <a:xfrm>
            <a:off x="5214938" y="3152775"/>
            <a:ext cx="3357562" cy="646112"/>
          </a:xfrm>
          <a:prstGeom prst="rect">
            <a:avLst/>
          </a:prstGeom>
          <a:noFill/>
          <a:ln w="9525">
            <a:noFill/>
            <a:miter lim="800000"/>
            <a:headEnd/>
            <a:tailEnd/>
          </a:ln>
          <a:effectLst/>
        </p:spPr>
        <p:txBody>
          <a:bodyPr>
            <a:spAutoFit/>
          </a:bodyPr>
          <a:lstStyle/>
          <a:p>
            <a:pPr algn="ctr">
              <a:spcBef>
                <a:spcPct val="50000"/>
              </a:spcBef>
              <a:defRPr/>
            </a:pPr>
            <a:r>
              <a:rPr lang="en-GB" sz="1800" dirty="0">
                <a:solidFill>
                  <a:schemeClr val="accent1"/>
                </a:solidFill>
                <a:effectLst>
                  <a:outerShdw blurRad="38100" dist="38100" dir="2700000" algn="tl">
                    <a:srgbClr val="C0C0C0"/>
                  </a:outerShdw>
                </a:effectLst>
                <a:latin typeface="Arial" pitchFamily="34" charset="0"/>
              </a:rPr>
              <a:t>Design manual for PC bridges with corrugated steel webs</a:t>
            </a:r>
            <a:endParaRPr lang="en-US" sz="1800" dirty="0">
              <a:solidFill>
                <a:schemeClr val="accent1"/>
              </a:solidFill>
              <a:effectLst>
                <a:outerShdw blurRad="38100" dist="38100" dir="2700000" algn="tl">
                  <a:srgbClr val="C0C0C0"/>
                </a:outerShdw>
              </a:effectLst>
              <a:latin typeface="Arial" pitchFamily="34" charset="0"/>
            </a:endParaRPr>
          </a:p>
        </p:txBody>
      </p:sp>
      <p:graphicFrame>
        <p:nvGraphicFramePr>
          <p:cNvPr id="19" name="Object 3"/>
          <p:cNvGraphicFramePr>
            <a:graphicFrameLocks noChangeAspect="1"/>
          </p:cNvGraphicFramePr>
          <p:nvPr/>
        </p:nvGraphicFramePr>
        <p:xfrm>
          <a:off x="4929188" y="1438275"/>
          <a:ext cx="3678237" cy="1685925"/>
        </p:xfrm>
        <a:graphic>
          <a:graphicData uri="http://schemas.openxmlformats.org/presentationml/2006/ole">
            <p:oleObj spid="_x0000_s86021" name="Equation" r:id="rId4" imgW="2577960" imgH="1143000" progId="Equation.3">
              <p:embed/>
            </p:oleObj>
          </a:graphicData>
        </a:graphic>
      </p:graphicFrame>
      <p:graphicFrame>
        <p:nvGraphicFramePr>
          <p:cNvPr id="23" name="Object 6"/>
          <p:cNvGraphicFramePr>
            <a:graphicFrameLocks noChangeAspect="1"/>
          </p:cNvGraphicFramePr>
          <p:nvPr/>
        </p:nvGraphicFramePr>
        <p:xfrm>
          <a:off x="4929188" y="2819400"/>
          <a:ext cx="2500312" cy="887412"/>
        </p:xfrm>
        <a:graphic>
          <a:graphicData uri="http://schemas.openxmlformats.org/presentationml/2006/ole">
            <p:oleObj spid="_x0000_s86022" name="Equation" r:id="rId5" imgW="1651000" imgH="571500" progId="Equation.3">
              <p:embed/>
            </p:oleObj>
          </a:graphicData>
        </a:graphic>
      </p:graphicFrame>
      <p:graphicFrame>
        <p:nvGraphicFramePr>
          <p:cNvPr id="24" name="Object 9"/>
          <p:cNvGraphicFramePr>
            <a:graphicFrameLocks noChangeAspect="1"/>
          </p:cNvGraphicFramePr>
          <p:nvPr/>
        </p:nvGraphicFramePr>
        <p:xfrm>
          <a:off x="5857875" y="3938587"/>
          <a:ext cx="2028825" cy="785813"/>
        </p:xfrm>
        <a:graphic>
          <a:graphicData uri="http://schemas.openxmlformats.org/presentationml/2006/ole">
            <p:oleObj spid="_x0000_s86023" name="Equation" r:id="rId6" imgW="1358900" imgH="508000" progId="Equation.3">
              <p:embed/>
            </p:oleObj>
          </a:graphicData>
        </a:graphic>
      </p:graphicFrame>
      <p:graphicFrame>
        <p:nvGraphicFramePr>
          <p:cNvPr id="25" name="Object 12"/>
          <p:cNvGraphicFramePr>
            <a:graphicFrameLocks noChangeAspect="1"/>
          </p:cNvGraphicFramePr>
          <p:nvPr/>
        </p:nvGraphicFramePr>
        <p:xfrm>
          <a:off x="4978400" y="4495800"/>
          <a:ext cx="2336800" cy="928687"/>
        </p:xfrm>
        <a:graphic>
          <a:graphicData uri="http://schemas.openxmlformats.org/presentationml/2006/ole">
            <p:oleObj spid="_x0000_s86024" name="Equation" r:id="rId7" imgW="1549400" imgH="5969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18" presetClass="entr" presetSubtype="12"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strips(downLeft)">
                                      <p:cBhvr>
                                        <p:cTn id="11" dur="500"/>
                                        <p:tgtEl>
                                          <p:spTgt spid="18"/>
                                        </p:tgtEl>
                                      </p:cBhvr>
                                    </p:animEffect>
                                  </p:childTnLst>
                                </p:cTn>
                              </p:par>
                              <p:par>
                                <p:cTn id="12" presetID="3" presetClass="entr" presetSubtype="10"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blinds(horizontal)">
                                      <p:cBhvr>
                                        <p:cTn id="14" dur="500"/>
                                        <p:tgtEl>
                                          <p:spTgt spid="24"/>
                                        </p:tgtEl>
                                      </p:cBhvr>
                                    </p:animEffect>
                                  </p:childTnLst>
                                </p:cTn>
                              </p:par>
                              <p:par>
                                <p:cTn id="15" presetID="3" presetClass="entr" presetSubtype="1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0-#ppt_w/2"/>
                                          </p:val>
                                        </p:tav>
                                        <p:tav tm="100000">
                                          <p:val>
                                            <p:strVal val="#ppt_x"/>
                                          </p:val>
                                        </p:tav>
                                      </p:tavLst>
                                    </p:anim>
                                    <p:anim calcmode="lin" valueType="num">
                                      <p:cBhvr additive="base">
                                        <p:cTn id="23" dur="500" fill="hold"/>
                                        <p:tgtEl>
                                          <p:spTgt spid="17"/>
                                        </p:tgtEl>
                                        <p:attrNameLst>
                                          <p:attrName>ppt_y</p:attrName>
                                        </p:attrNameLst>
                                      </p:cBhvr>
                                      <p:tavLst>
                                        <p:tav tm="0">
                                          <p:val>
                                            <p:strVal val="#ppt_y"/>
                                          </p:val>
                                        </p:tav>
                                        <p:tav tm="100000">
                                          <p:val>
                                            <p:strVal val="#ppt_y"/>
                                          </p:val>
                                        </p:tav>
                                      </p:tavLst>
                                    </p:anim>
                                  </p:childTnLst>
                                </p:cTn>
                              </p:par>
                              <p:par>
                                <p:cTn id="24" presetID="3" presetClass="exit" presetSubtype="10" fill="hold" nodeType="withEffect">
                                  <p:stCondLst>
                                    <p:cond delay="0"/>
                                  </p:stCondLst>
                                  <p:childTnLst>
                                    <p:animEffect transition="out" filter="blinds(horizontal)">
                                      <p:cBhvr>
                                        <p:cTn id="25" dur="500"/>
                                        <p:tgtEl>
                                          <p:spTgt spid="19"/>
                                        </p:tgtEl>
                                      </p:cBhvr>
                                    </p:animEffect>
                                    <p:set>
                                      <p:cBhvr>
                                        <p:cTn id="26" dur="1" fill="hold">
                                          <p:stCondLst>
                                            <p:cond delay="499"/>
                                          </p:stCondLst>
                                        </p:cTn>
                                        <p:tgtEl>
                                          <p:spTgt spid="19"/>
                                        </p:tgtEl>
                                        <p:attrNameLst>
                                          <p:attrName>style.visibility</p:attrName>
                                        </p:attrNameLst>
                                      </p:cBhvr>
                                      <p:to>
                                        <p:strVal val="hidden"/>
                                      </p:to>
                                    </p:set>
                                  </p:childTnLst>
                                </p:cTn>
                              </p:par>
                              <p:par>
                                <p:cTn id="27" presetID="3" presetClass="exit" presetSubtype="10" fill="hold" grpId="1" nodeType="withEffect">
                                  <p:stCondLst>
                                    <p:cond delay="0"/>
                                  </p:stCondLst>
                                  <p:childTnLst>
                                    <p:animEffect transition="out" filter="blinds(horizontal)">
                                      <p:cBhvr>
                                        <p:cTn id="28" dur="500"/>
                                        <p:tgtEl>
                                          <p:spTgt spid="18"/>
                                        </p:tgtEl>
                                      </p:cBhvr>
                                    </p:animEffect>
                                    <p:set>
                                      <p:cBhvr>
                                        <p:cTn id="29" dur="1" fill="hold">
                                          <p:stCondLst>
                                            <p:cond delay="499"/>
                                          </p:stCondLst>
                                        </p:cTn>
                                        <p:tgtEl>
                                          <p:spTgt spid="18"/>
                                        </p:tgtEl>
                                        <p:attrNameLst>
                                          <p:attrName>style.visibility</p:attrName>
                                        </p:attrNameLst>
                                      </p:cBhvr>
                                      <p:to>
                                        <p:strVal val="hidden"/>
                                      </p:to>
                                    </p:set>
                                  </p:childTnLst>
                                </p:cTn>
                              </p:par>
                              <p:par>
                                <p:cTn id="30" presetID="3" presetClass="exit" presetSubtype="10" fill="hold" nodeType="withEffect">
                                  <p:stCondLst>
                                    <p:cond delay="0"/>
                                  </p:stCondLst>
                                  <p:childTnLst>
                                    <p:animEffect transition="out" filter="blinds(horizontal)">
                                      <p:cBhvr>
                                        <p:cTn id="31" dur="500"/>
                                        <p:tgtEl>
                                          <p:spTgt spid="24"/>
                                        </p:tgtEl>
                                      </p:cBhvr>
                                    </p:animEffect>
                                    <p:set>
                                      <p:cBhvr>
                                        <p:cTn id="32" dur="1" fill="hold">
                                          <p:stCondLst>
                                            <p:cond delay="499"/>
                                          </p:stCondLst>
                                        </p:cTn>
                                        <p:tgtEl>
                                          <p:spTgt spid="24"/>
                                        </p:tgtEl>
                                        <p:attrNameLst>
                                          <p:attrName>style.visibility</p:attrName>
                                        </p:attrNameLst>
                                      </p:cBhvr>
                                      <p:to>
                                        <p:strVal val="hidden"/>
                                      </p:to>
                                    </p:set>
                                  </p:childTnLst>
                                </p:cTn>
                              </p:par>
                              <p:par>
                                <p:cTn id="33" presetID="3" presetClass="entr" presetSubtype="1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linds(horizontal)">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8"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 calcmode="lin" valueType="num">
                                      <p:cBhvr additive="base">
                                        <p:cTn id="40" dur="500" fill="hold"/>
                                        <p:tgtEl>
                                          <p:spTgt spid="15"/>
                                        </p:tgtEl>
                                        <p:attrNameLst>
                                          <p:attrName>ppt_x</p:attrName>
                                        </p:attrNameLst>
                                      </p:cBhvr>
                                      <p:tavLst>
                                        <p:tav tm="0">
                                          <p:val>
                                            <p:strVal val="0-#ppt_w/2"/>
                                          </p:val>
                                        </p:tav>
                                        <p:tav tm="100000">
                                          <p:val>
                                            <p:strVal val="#ppt_x"/>
                                          </p:val>
                                        </p:tav>
                                      </p:tavLst>
                                    </p:anim>
                                    <p:anim calcmode="lin" valueType="num">
                                      <p:cBhvr additive="base">
                                        <p:cTn id="41" dur="500" fill="hold"/>
                                        <p:tgtEl>
                                          <p:spTgt spid="15"/>
                                        </p:tgtEl>
                                        <p:attrNameLst>
                                          <p:attrName>ppt_y</p:attrName>
                                        </p:attrNameLst>
                                      </p:cBhvr>
                                      <p:tavLst>
                                        <p:tav tm="0">
                                          <p:val>
                                            <p:strVal val="#ppt_y"/>
                                          </p:val>
                                        </p:tav>
                                        <p:tav tm="100000">
                                          <p:val>
                                            <p:strVal val="#ppt_y"/>
                                          </p:val>
                                        </p:tav>
                                      </p:tavLst>
                                    </p:anim>
                                  </p:childTnLst>
                                </p:cTn>
                              </p:par>
                              <p:par>
                                <p:cTn id="42" presetID="3" presetClass="entr" presetSubtype="10" fill="hold"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blinds(horizontal)">
                                      <p:cBhvr>
                                        <p:cTn id="44" dur="500"/>
                                        <p:tgtEl>
                                          <p:spTgt spid="25"/>
                                        </p:tgtEl>
                                      </p:cBhvr>
                                    </p:animEffect>
                                  </p:childTnLst>
                                </p:cTn>
                              </p:par>
                              <p:par>
                                <p:cTn id="45" presetID="3" presetClass="exit" presetSubtype="10" fill="hold" nodeType="withEffect">
                                  <p:stCondLst>
                                    <p:cond delay="0"/>
                                  </p:stCondLst>
                                  <p:childTnLst>
                                    <p:animEffect transition="out" filter="blinds(horizontal)">
                                      <p:cBhvr>
                                        <p:cTn id="46" dur="500"/>
                                        <p:tgtEl>
                                          <p:spTgt spid="23"/>
                                        </p:tgtEl>
                                      </p:cBhvr>
                                    </p:animEffect>
                                    <p:set>
                                      <p:cBhvr>
                                        <p:cTn id="47" dur="1" fill="hold">
                                          <p:stCondLst>
                                            <p:cond delay="499"/>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P spid="15" grpId="0" animBg="1" autoUpdateAnimBg="0"/>
      <p:bldP spid="17" grpId="0" animBg="1" autoUpdateAnimBg="0"/>
      <p:bldP spid="18" grpId="0" autoUpdateAnimBg="0"/>
      <p:bldP spid="18"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276225" y="152400"/>
            <a:ext cx="2512034" cy="369332"/>
          </a:xfrm>
          <a:prstGeom prst="rect">
            <a:avLst/>
          </a:prstGeom>
          <a:noFill/>
          <a:ln w="9525" algn="ctr">
            <a:noFill/>
            <a:miter lim="800000"/>
            <a:headEnd/>
            <a:tailEnd/>
          </a:ln>
          <a:effectLst/>
        </p:spPr>
        <p:txBody>
          <a:bodyPr wrap="none">
            <a:spAutoFit/>
          </a:bodyPr>
          <a:lstStyle/>
          <a:p>
            <a:pPr algn="ctr" eaLnBrk="1" hangingPunct="1">
              <a:buFontTx/>
              <a:buChar char="•"/>
            </a:pPr>
            <a:r>
              <a:rPr lang="en-GB" b="1" i="1" dirty="0" smtClean="0">
                <a:solidFill>
                  <a:srgbClr val="FF0000"/>
                </a:solidFill>
                <a:cs typeface="Times New Roman" pitchFamily="18" charset="0"/>
              </a:rPr>
              <a:t>Results and discussion</a:t>
            </a:r>
            <a:endParaRPr lang="en-GB" b="1" i="1" dirty="0">
              <a:solidFill>
                <a:srgbClr val="FF0000"/>
              </a:solidFill>
              <a:cs typeface="Times New Roman" pitchFamily="18" charset="0"/>
            </a:endParaRPr>
          </a:p>
        </p:txBody>
      </p:sp>
      <p:sp>
        <p:nvSpPr>
          <p:cNvPr id="13" name="Text Box 40"/>
          <p:cNvSpPr txBox="1">
            <a:spLocks noChangeArrowheads="1"/>
          </p:cNvSpPr>
          <p:nvPr/>
        </p:nvSpPr>
        <p:spPr bwMode="auto">
          <a:xfrm>
            <a:off x="684213" y="620713"/>
            <a:ext cx="7559675" cy="542925"/>
          </a:xfrm>
          <a:prstGeom prst="rect">
            <a:avLst/>
          </a:prstGeom>
          <a:noFill/>
          <a:ln w="9525">
            <a:noFill/>
            <a:miter lim="800000"/>
            <a:headEnd/>
            <a:tailEnd/>
          </a:ln>
        </p:spPr>
        <p:txBody>
          <a:bodyPr/>
          <a:lstStyle/>
          <a:p>
            <a:pPr>
              <a:spcAft>
                <a:spcPts val="1000"/>
              </a:spcAft>
            </a:pPr>
            <a:r>
              <a:rPr lang="en-US" sz="2400" dirty="0" smtClean="0">
                <a:ea typeface="Arial" pitchFamily="34" charset="0"/>
                <a:cs typeface="Times New Roman" pitchFamily="18" charset="0"/>
              </a:rPr>
              <a:t>5. Comparison with available shear strengths</a:t>
            </a:r>
            <a:endParaRPr lang="en-US" sz="2400" dirty="0">
              <a:solidFill>
                <a:schemeClr val="tx1"/>
              </a:solidFill>
              <a:ea typeface="Arial" pitchFamily="34" charset="0"/>
              <a:cs typeface="Times New Roman" pitchFamily="18" charset="0"/>
            </a:endParaRPr>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17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17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175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20" name="Rectangle 5"/>
          <p:cNvSpPr>
            <a:spLocks noChangeArrowheads="1"/>
          </p:cNvSpPr>
          <p:nvPr/>
        </p:nvSpPr>
        <p:spPr bwMode="auto">
          <a:xfrm>
            <a:off x="3132000" y="115887"/>
            <a:ext cx="2880000" cy="493713"/>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28575">
            <a:solidFill>
              <a:schemeClr val="bg1"/>
            </a:solidFill>
            <a:round/>
            <a:headEnd/>
            <a:tailEnd/>
          </a:ln>
          <a:effectLst>
            <a:outerShdw dist="107763" dir="2700000" algn="ctr" rotWithShape="0">
              <a:schemeClr val="bg2">
                <a:alpha val="50000"/>
              </a:schemeClr>
            </a:outerShdw>
          </a:effectLst>
        </p:spPr>
        <p:txBody>
          <a:bodyPr wrap="none" anchor="ctr"/>
          <a:lstStyle/>
          <a:p>
            <a:pPr algn="ctr">
              <a:defRPr/>
            </a:pPr>
            <a:endParaRPr lang="en-US" sz="2000" b="1" dirty="0">
              <a:solidFill>
                <a:srgbClr val="FFFF00"/>
              </a:solidFill>
              <a:latin typeface="Arial" pitchFamily="34" charset="0"/>
            </a:endParaRPr>
          </a:p>
          <a:p>
            <a:pPr algn="ctr">
              <a:defRPr/>
            </a:pPr>
            <a:r>
              <a:rPr lang="en-US" sz="2000" b="1" dirty="0" smtClean="0">
                <a:solidFill>
                  <a:srgbClr val="FFFF00"/>
                </a:solidFill>
                <a:latin typeface="Arial" pitchFamily="34" charset="0"/>
              </a:rPr>
              <a:t>Prismatic - Girders</a:t>
            </a:r>
            <a:endParaRPr lang="en-US" sz="2000" b="1" dirty="0">
              <a:solidFill>
                <a:srgbClr val="FFFF00"/>
              </a:solidFill>
              <a:latin typeface="Arial" pitchFamily="34" charset="0"/>
            </a:endParaRPr>
          </a:p>
          <a:p>
            <a:pPr algn="ctr">
              <a:defRPr/>
            </a:pPr>
            <a:endParaRPr lang="en-US" sz="2000" b="1" dirty="0">
              <a:solidFill>
                <a:srgbClr val="FFFF00"/>
              </a:solidFill>
              <a:latin typeface="Arial" pitchFamily="34" charset="0"/>
            </a:endParaRPr>
          </a:p>
        </p:txBody>
      </p:sp>
      <p:graphicFrame>
        <p:nvGraphicFramePr>
          <p:cNvPr id="9" name="Table 8"/>
          <p:cNvGraphicFramePr>
            <a:graphicFrameLocks noGrp="1"/>
          </p:cNvGraphicFramePr>
          <p:nvPr/>
        </p:nvGraphicFramePr>
        <p:xfrm>
          <a:off x="381000" y="1524001"/>
          <a:ext cx="8305800" cy="3154680"/>
        </p:xfrm>
        <a:graphic>
          <a:graphicData uri="http://schemas.openxmlformats.org/drawingml/2006/table">
            <a:tbl>
              <a:tblPr/>
              <a:tblGrid>
                <a:gridCol w="830580"/>
                <a:gridCol w="830580"/>
                <a:gridCol w="830580"/>
                <a:gridCol w="830580"/>
                <a:gridCol w="830580"/>
                <a:gridCol w="830580"/>
                <a:gridCol w="830580"/>
                <a:gridCol w="830580"/>
                <a:gridCol w="830580"/>
                <a:gridCol w="830580"/>
              </a:tblGrid>
              <a:tr h="716280">
                <a:tc>
                  <a:txBody>
                    <a:bodyPr/>
                    <a:lstStyle/>
                    <a:p>
                      <a:pPr algn="ctr">
                        <a:spcBef>
                          <a:spcPts val="600"/>
                        </a:spcBef>
                        <a:spcAft>
                          <a:spcPts val="0"/>
                        </a:spcAft>
                      </a:pPr>
                      <a:r>
                        <a:rPr lang="en-US" sz="1600" dirty="0">
                          <a:latin typeface="Times New Roman"/>
                          <a:ea typeface="Times New Roman"/>
                          <a:cs typeface="Times New Roman"/>
                        </a:rPr>
                        <a:t>Girder</a:t>
                      </a:r>
                      <a:endParaRPr lang="en-US" sz="1600" dirty="0">
                        <a:latin typeface="Times New Roman"/>
                        <a:ea typeface="Times New Roman"/>
                        <a:cs typeface="Arial"/>
                      </a:endParaRPr>
                    </a:p>
                    <a:p>
                      <a:pPr algn="ctr">
                        <a:spcBef>
                          <a:spcPts val="600"/>
                        </a:spcBef>
                        <a:spcAft>
                          <a:spcPts val="0"/>
                        </a:spcAft>
                      </a:pPr>
                      <a:r>
                        <a:rPr lang="en-US" sz="1600" dirty="0" smtClean="0">
                          <a:latin typeface="Times New Roman"/>
                          <a:ea typeface="Times New Roman"/>
                          <a:cs typeface="Times New Roman"/>
                        </a:rPr>
                        <a:t>(    -     </a:t>
                      </a:r>
                      <a:r>
                        <a:rPr lang="en-US" sz="1600" dirty="0">
                          <a:latin typeface="Times New Roman"/>
                          <a:ea typeface="Times New Roman"/>
                          <a:cs typeface="Times New Roman"/>
                        </a:rPr>
                        <a:t>)</a:t>
                      </a:r>
                      <a:endParaRPr lang="en-US" sz="1600" dirty="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r>
                        <a:rPr lang="en-US" sz="1600">
                          <a:latin typeface="Times New Roman"/>
                          <a:ea typeface="Times New Roman"/>
                          <a:cs typeface="Times New Roman"/>
                        </a:rPr>
                        <a:t>Failure modes</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endParaRPr lang="en-US" sz="1600">
                        <a:latin typeface="Times New Roman"/>
                        <a:ea typeface="Times New Roman"/>
                        <a:cs typeface="Times New Roman"/>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a:latin typeface="Times New Roman"/>
                        <a:ea typeface="Times New Roman"/>
                        <a:cs typeface="Times New Roman"/>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a:latin typeface="Times New Roman"/>
                        <a:ea typeface="Times New Roman"/>
                        <a:cs typeface="Times New Roman"/>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a:latin typeface="Times New Roman"/>
                        <a:ea typeface="Times New Roman"/>
                        <a:cs typeface="Times New Roman"/>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a:latin typeface="Times New Roman"/>
                        <a:ea typeface="Times New Roman"/>
                        <a:cs typeface="Times New Roman"/>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1600">
                        <a:latin typeface="Times New Roman"/>
                        <a:ea typeface="Times New Roman"/>
                        <a:cs typeface="Times New Roman"/>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endParaRPr lang="en-US" sz="1600">
                        <a:latin typeface="Times New Roman"/>
                        <a:ea typeface="Times New Roman"/>
                        <a:cs typeface="Times New Roman"/>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Bef>
                          <a:spcPts val="600"/>
                        </a:spcBef>
                        <a:spcAft>
                          <a:spcPts val="0"/>
                        </a:spcAft>
                      </a:pPr>
                      <a:endParaRPr lang="en-US" sz="1600">
                        <a:latin typeface="Times New Roman"/>
                        <a:ea typeface="Times New Roman"/>
                        <a:cs typeface="Times New Roman"/>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569">
                <a:tc>
                  <a:txBody>
                    <a:bodyPr/>
                    <a:lstStyle/>
                    <a:p>
                      <a:pPr algn="ctr">
                        <a:spcAft>
                          <a:spcPts val="0"/>
                        </a:spcAft>
                      </a:pPr>
                      <a:r>
                        <a:rPr lang="en-US" sz="1600">
                          <a:solidFill>
                            <a:srgbClr val="000000"/>
                          </a:solidFill>
                          <a:latin typeface="Times New Roman"/>
                          <a:ea typeface="Times New Roman"/>
                          <a:cs typeface="Times New Roman"/>
                        </a:rPr>
                        <a:t>1600-6</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latin typeface="Times New Roman"/>
                          <a:ea typeface="Times New Roman"/>
                          <a:cs typeface="Times New Roman"/>
                        </a:rPr>
                        <a:t>I</a:t>
                      </a:r>
                      <a:endParaRPr lang="en-US" sz="1600">
                        <a:latin typeface="Times New Roman"/>
                        <a:ea typeface="Times New Roman"/>
                        <a:cs typeface="Arial"/>
                      </a:endParaRPr>
                    </a:p>
                  </a:txBody>
                  <a:tcPr marL="65056" marR="65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0.85</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0.86</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0.71</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0.63</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0.91</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1.80</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0.77</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0.91</a:t>
                      </a:r>
                      <a:endParaRPr lang="en-US" sz="1600">
                        <a:latin typeface="Times New Roman"/>
                        <a:ea typeface="Times New Roman"/>
                        <a:cs typeface="Arial"/>
                      </a:endParaRPr>
                    </a:p>
                  </a:txBody>
                  <a:tcPr marL="65056" marR="650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569">
                <a:tc>
                  <a:txBody>
                    <a:bodyPr/>
                    <a:lstStyle/>
                    <a:p>
                      <a:pPr algn="ctr">
                        <a:spcAft>
                          <a:spcPts val="0"/>
                        </a:spcAft>
                      </a:pPr>
                      <a:r>
                        <a:rPr lang="en-US" sz="1600">
                          <a:solidFill>
                            <a:srgbClr val="000000"/>
                          </a:solidFill>
                          <a:latin typeface="Times New Roman"/>
                          <a:ea typeface="Times New Roman"/>
                          <a:cs typeface="Times New Roman"/>
                        </a:rPr>
                        <a:t>1600-8</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latin typeface="Times New Roman"/>
                          <a:ea typeface="Times New Roman"/>
                          <a:cs typeface="Times New Roman"/>
                        </a:rPr>
                        <a:t>I</a:t>
                      </a:r>
                      <a:endParaRPr lang="en-US" sz="1600">
                        <a:latin typeface="Times New Roman"/>
                        <a:ea typeface="Times New Roman"/>
                        <a:cs typeface="Arial"/>
                      </a:endParaRPr>
                    </a:p>
                  </a:txBody>
                  <a:tcPr marL="65056" marR="65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0.92</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1.00</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0.71</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0.63</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1.00</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2.86</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0.79</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0.85</a:t>
                      </a:r>
                      <a:endParaRPr lang="en-US" sz="1600">
                        <a:latin typeface="Times New Roman"/>
                        <a:ea typeface="Times New Roman"/>
                        <a:cs typeface="Arial"/>
                      </a:endParaRPr>
                    </a:p>
                  </a:txBody>
                  <a:tcPr marL="65056" marR="650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569">
                <a:tc>
                  <a:txBody>
                    <a:bodyPr/>
                    <a:lstStyle/>
                    <a:p>
                      <a:pPr algn="ctr">
                        <a:spcAft>
                          <a:spcPts val="0"/>
                        </a:spcAft>
                      </a:pPr>
                      <a:r>
                        <a:rPr lang="en-US" sz="1600">
                          <a:solidFill>
                            <a:srgbClr val="000000"/>
                          </a:solidFill>
                          <a:latin typeface="Times New Roman"/>
                          <a:ea typeface="Times New Roman"/>
                          <a:cs typeface="Times New Roman"/>
                        </a:rPr>
                        <a:t>1600-10</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latin typeface="Times New Roman"/>
                          <a:ea typeface="Times New Roman"/>
                          <a:cs typeface="Times New Roman"/>
                        </a:rPr>
                        <a:t>I</a:t>
                      </a:r>
                      <a:endParaRPr lang="en-US" sz="1600" dirty="0">
                        <a:latin typeface="Times New Roman"/>
                        <a:ea typeface="Times New Roman"/>
                        <a:cs typeface="Arial"/>
                      </a:endParaRPr>
                    </a:p>
                  </a:txBody>
                  <a:tcPr marL="65056" marR="65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600">
                          <a:solidFill>
                            <a:srgbClr val="000000"/>
                          </a:solidFill>
                          <a:latin typeface="Times New Roman"/>
                          <a:ea typeface="Times New Roman"/>
                          <a:cs typeface="Times New Roman"/>
                        </a:rPr>
                        <a:t>0.79</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1.00</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0.71</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0.63</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1.00</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4.02</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0.79</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latin typeface="Times New Roman"/>
                          <a:ea typeface="Times New Roman"/>
                          <a:cs typeface="Times New Roman"/>
                        </a:rPr>
                        <a:t>1.00</a:t>
                      </a:r>
                      <a:endParaRPr lang="en-US" sz="1600">
                        <a:latin typeface="Times New Roman"/>
                        <a:ea typeface="Times New Roman"/>
                        <a:cs typeface="Arial"/>
                      </a:endParaRPr>
                    </a:p>
                  </a:txBody>
                  <a:tcPr marL="65056" marR="650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569">
                <a:tc>
                  <a:txBody>
                    <a:bodyPr/>
                    <a:lstStyle/>
                    <a:p>
                      <a:pPr algn="ctr">
                        <a:spcAft>
                          <a:spcPts val="0"/>
                        </a:spcAft>
                      </a:pPr>
                      <a:r>
                        <a:rPr lang="en-US" sz="1600">
                          <a:solidFill>
                            <a:srgbClr val="000000"/>
                          </a:solidFill>
                          <a:latin typeface="Times New Roman"/>
                          <a:ea typeface="Times New Roman"/>
                          <a:cs typeface="Times New Roman"/>
                        </a:rPr>
                        <a:t>1600-12</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latin typeface="Times New Roman"/>
                          <a:ea typeface="Times New Roman"/>
                          <a:cs typeface="Times New Roman"/>
                        </a:rPr>
                        <a:t>G</a:t>
                      </a:r>
                      <a:endParaRPr lang="en-US" sz="1600">
                        <a:latin typeface="Times New Roman"/>
                        <a:ea typeface="Times New Roman"/>
                        <a:cs typeface="Arial"/>
                      </a:endParaRPr>
                    </a:p>
                  </a:txBody>
                  <a:tcPr marL="65056" marR="65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0.85</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1.00</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0.71</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0.63</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1.00</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5.27</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0.79</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latin typeface="Times New Roman"/>
                          <a:ea typeface="Times New Roman"/>
                          <a:cs typeface="Times New Roman"/>
                        </a:rPr>
                        <a:t>0.93</a:t>
                      </a:r>
                      <a:endParaRPr lang="en-US" sz="1600">
                        <a:latin typeface="Times New Roman"/>
                        <a:ea typeface="Times New Roman"/>
                        <a:cs typeface="Arial"/>
                      </a:endParaRPr>
                    </a:p>
                  </a:txBody>
                  <a:tcPr marL="65056" marR="650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569">
                <a:tc>
                  <a:txBody>
                    <a:bodyPr/>
                    <a:lstStyle/>
                    <a:p>
                      <a:pPr algn="ctr">
                        <a:spcAft>
                          <a:spcPts val="0"/>
                        </a:spcAft>
                      </a:pPr>
                      <a:r>
                        <a:rPr lang="en-US" sz="1600">
                          <a:solidFill>
                            <a:srgbClr val="000000"/>
                          </a:solidFill>
                          <a:latin typeface="Times New Roman"/>
                          <a:ea typeface="Times New Roman"/>
                          <a:cs typeface="Times New Roman"/>
                        </a:rPr>
                        <a:t>1800-6</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latin typeface="Times New Roman"/>
                          <a:ea typeface="Times New Roman"/>
                          <a:cs typeface="Times New Roman"/>
                        </a:rPr>
                        <a:t>I</a:t>
                      </a:r>
                      <a:endParaRPr lang="en-US" sz="1600">
                        <a:latin typeface="Times New Roman"/>
                        <a:ea typeface="Times New Roman"/>
                        <a:cs typeface="Arial"/>
                      </a:endParaRPr>
                    </a:p>
                  </a:txBody>
                  <a:tcPr marL="65056" marR="65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0.90</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0.86</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0.71</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0.63</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0.90</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1.70</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0.77</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latin typeface="Times New Roman"/>
                          <a:ea typeface="Times New Roman"/>
                          <a:cs typeface="Times New Roman"/>
                        </a:rPr>
                        <a:t>0.86</a:t>
                      </a:r>
                      <a:endParaRPr lang="en-US" sz="1600">
                        <a:latin typeface="Times New Roman"/>
                        <a:ea typeface="Times New Roman"/>
                        <a:cs typeface="Arial"/>
                      </a:endParaRPr>
                    </a:p>
                  </a:txBody>
                  <a:tcPr marL="65056" marR="650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569">
                <a:tc>
                  <a:txBody>
                    <a:bodyPr/>
                    <a:lstStyle/>
                    <a:p>
                      <a:pPr algn="ctr">
                        <a:spcAft>
                          <a:spcPts val="0"/>
                        </a:spcAft>
                      </a:pPr>
                      <a:r>
                        <a:rPr lang="en-US" sz="1600">
                          <a:solidFill>
                            <a:srgbClr val="000000"/>
                          </a:solidFill>
                          <a:latin typeface="Times New Roman"/>
                          <a:ea typeface="Times New Roman"/>
                          <a:cs typeface="Times New Roman"/>
                        </a:rPr>
                        <a:t>1800-8</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latin typeface="Times New Roman"/>
                          <a:ea typeface="Times New Roman"/>
                          <a:cs typeface="Times New Roman"/>
                        </a:rPr>
                        <a:t>I</a:t>
                      </a:r>
                      <a:endParaRPr lang="en-US" sz="1600">
                        <a:latin typeface="Times New Roman"/>
                        <a:ea typeface="Times New Roman"/>
                        <a:cs typeface="Arial"/>
                      </a:endParaRPr>
                    </a:p>
                  </a:txBody>
                  <a:tcPr marL="65056" marR="65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600">
                          <a:solidFill>
                            <a:srgbClr val="000000"/>
                          </a:solidFill>
                          <a:latin typeface="Times New Roman"/>
                          <a:ea typeface="Times New Roman"/>
                          <a:cs typeface="Times New Roman"/>
                        </a:rPr>
                        <a:t>0.91</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0.97</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0.71</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0.63</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0.99</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2.66</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0.79</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latin typeface="Times New Roman"/>
                          <a:ea typeface="Times New Roman"/>
                          <a:cs typeface="Times New Roman"/>
                        </a:rPr>
                        <a:t>0.87</a:t>
                      </a:r>
                      <a:endParaRPr lang="en-US" sz="1600">
                        <a:latin typeface="Times New Roman"/>
                        <a:ea typeface="Times New Roman"/>
                        <a:cs typeface="Arial"/>
                      </a:endParaRPr>
                    </a:p>
                  </a:txBody>
                  <a:tcPr marL="65056" marR="650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569">
                <a:tc>
                  <a:txBody>
                    <a:bodyPr/>
                    <a:lstStyle/>
                    <a:p>
                      <a:pPr algn="ctr">
                        <a:spcAft>
                          <a:spcPts val="0"/>
                        </a:spcAft>
                      </a:pPr>
                      <a:r>
                        <a:rPr lang="en-US" sz="1600">
                          <a:solidFill>
                            <a:srgbClr val="000000"/>
                          </a:solidFill>
                          <a:latin typeface="Times New Roman"/>
                          <a:ea typeface="Times New Roman"/>
                          <a:cs typeface="Times New Roman"/>
                        </a:rPr>
                        <a:t>1800-10</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latin typeface="Times New Roman"/>
                          <a:ea typeface="Times New Roman"/>
                          <a:cs typeface="Times New Roman"/>
                        </a:rPr>
                        <a:t>I</a:t>
                      </a:r>
                      <a:endParaRPr lang="en-US" sz="1600">
                        <a:latin typeface="Times New Roman"/>
                        <a:ea typeface="Times New Roman"/>
                        <a:cs typeface="Arial"/>
                      </a:endParaRPr>
                    </a:p>
                  </a:txBody>
                  <a:tcPr marL="65056" marR="65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600">
                          <a:solidFill>
                            <a:srgbClr val="000000"/>
                          </a:solidFill>
                          <a:latin typeface="Times New Roman"/>
                          <a:ea typeface="Times New Roman"/>
                          <a:cs typeface="Times New Roman"/>
                        </a:rPr>
                        <a:t>0.80</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1.00</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0.71</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0.63</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1.00</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3.71</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0.79</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latin typeface="Times New Roman"/>
                          <a:ea typeface="Times New Roman"/>
                          <a:cs typeface="Times New Roman"/>
                        </a:rPr>
                        <a:t>0.99</a:t>
                      </a:r>
                      <a:endParaRPr lang="en-US" sz="1600">
                        <a:latin typeface="Times New Roman"/>
                        <a:ea typeface="Times New Roman"/>
                        <a:cs typeface="Arial"/>
                      </a:endParaRPr>
                    </a:p>
                  </a:txBody>
                  <a:tcPr marL="65056" marR="650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569">
                <a:tc>
                  <a:txBody>
                    <a:bodyPr/>
                    <a:lstStyle/>
                    <a:p>
                      <a:pPr algn="ctr">
                        <a:spcAft>
                          <a:spcPts val="0"/>
                        </a:spcAft>
                      </a:pPr>
                      <a:r>
                        <a:rPr lang="en-US" sz="1600">
                          <a:solidFill>
                            <a:srgbClr val="000000"/>
                          </a:solidFill>
                          <a:latin typeface="Times New Roman"/>
                          <a:ea typeface="Times New Roman"/>
                          <a:cs typeface="Times New Roman"/>
                        </a:rPr>
                        <a:t>1800-12</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latin typeface="Times New Roman"/>
                          <a:ea typeface="Times New Roman"/>
                          <a:cs typeface="Times New Roman"/>
                        </a:rPr>
                        <a:t>G</a:t>
                      </a:r>
                      <a:endParaRPr lang="en-US" sz="1600">
                        <a:latin typeface="Times New Roman"/>
                        <a:ea typeface="Times New Roman"/>
                        <a:cs typeface="Arial"/>
                      </a:endParaRPr>
                    </a:p>
                  </a:txBody>
                  <a:tcPr marL="65056" marR="650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a:spcAft>
                          <a:spcPts val="0"/>
                        </a:spcAft>
                      </a:pPr>
                      <a:r>
                        <a:rPr lang="en-US" sz="1600">
                          <a:solidFill>
                            <a:srgbClr val="000000"/>
                          </a:solidFill>
                          <a:latin typeface="Times New Roman"/>
                          <a:ea typeface="Times New Roman"/>
                          <a:cs typeface="Times New Roman"/>
                        </a:rPr>
                        <a:t>1.01</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1.00</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0.71</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0.63</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1.00</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4.81</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0.79</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latin typeface="Times New Roman"/>
                          <a:ea typeface="Times New Roman"/>
                          <a:cs typeface="Times New Roman"/>
                        </a:rPr>
                        <a:t>0.78</a:t>
                      </a:r>
                      <a:endParaRPr lang="en-US" sz="1600">
                        <a:latin typeface="Times New Roman"/>
                        <a:ea typeface="Times New Roman"/>
                        <a:cs typeface="Arial"/>
                      </a:endParaRPr>
                    </a:p>
                  </a:txBody>
                  <a:tcPr marL="65056" marR="650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569">
                <a:tc>
                  <a:txBody>
                    <a:bodyPr/>
                    <a:lstStyle/>
                    <a:p>
                      <a:pPr algn="ctr">
                        <a:spcAft>
                          <a:spcPts val="0"/>
                        </a:spcAft>
                      </a:pPr>
                      <a:endParaRPr lang="en-US" sz="1600">
                        <a:solidFill>
                          <a:srgbClr val="000000"/>
                        </a:solidFill>
                        <a:latin typeface="Times New Roman"/>
                        <a:ea typeface="Times New Roman"/>
                        <a:cs typeface="Times New Roman"/>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Ave</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000000"/>
                          </a:solidFill>
                          <a:latin typeface="Times New Roman"/>
                          <a:ea typeface="Times New Roman"/>
                          <a:cs typeface="Times New Roman"/>
                        </a:rPr>
                        <a:t>0.85</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0.95</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0.71</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solidFill>
                            <a:srgbClr val="000000"/>
                          </a:solidFill>
                          <a:latin typeface="Times New Roman"/>
                          <a:ea typeface="Times New Roman"/>
                          <a:cs typeface="Times New Roman"/>
                        </a:rPr>
                        <a:t>0.63</a:t>
                      </a:r>
                      <a:endParaRPr lang="en-US" sz="1600" dirty="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0.97</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3.00</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FF0000"/>
                          </a:solidFill>
                          <a:latin typeface="Times New Roman"/>
                          <a:ea typeface="Times New Roman"/>
                          <a:cs typeface="Times New Roman"/>
                        </a:rPr>
                        <a:t>0.78</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FF0000"/>
                          </a:solidFill>
                          <a:latin typeface="Times New Roman"/>
                          <a:ea typeface="Times New Roman"/>
                          <a:cs typeface="Times New Roman"/>
                        </a:rPr>
                        <a:t>0.93</a:t>
                      </a:r>
                      <a:endParaRPr lang="en-US" sz="1600">
                        <a:latin typeface="Times New Roman"/>
                        <a:ea typeface="Times New Roman"/>
                        <a:cs typeface="Arial"/>
                      </a:endParaRPr>
                    </a:p>
                  </a:txBody>
                  <a:tcPr marL="65056" marR="650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569">
                <a:tc>
                  <a:txBody>
                    <a:bodyPr/>
                    <a:lstStyle/>
                    <a:p>
                      <a:pPr algn="ctr">
                        <a:spcAft>
                          <a:spcPts val="0"/>
                        </a:spcAft>
                      </a:pPr>
                      <a:endParaRPr lang="en-US" sz="1600">
                        <a:solidFill>
                          <a:srgbClr val="000000"/>
                        </a:solidFill>
                        <a:latin typeface="Times New Roman"/>
                        <a:ea typeface="Times New Roman"/>
                        <a:cs typeface="Times New Roman"/>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COV</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000000"/>
                          </a:solidFill>
                          <a:latin typeface="Times New Roman"/>
                          <a:ea typeface="Times New Roman"/>
                          <a:cs typeface="Times New Roman"/>
                        </a:rPr>
                        <a:t>0.077</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0.066</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solidFill>
                            <a:srgbClr val="000000"/>
                          </a:solidFill>
                          <a:latin typeface="Times New Roman"/>
                          <a:ea typeface="Times New Roman"/>
                          <a:cs typeface="Times New Roman"/>
                        </a:rPr>
                        <a:t>0.000</a:t>
                      </a:r>
                      <a:endParaRPr lang="en-US" sz="1600" dirty="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0.000</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0.051</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00"/>
                          </a:solidFill>
                          <a:latin typeface="Times New Roman"/>
                          <a:ea typeface="Times New Roman"/>
                          <a:cs typeface="Times New Roman"/>
                        </a:rPr>
                        <a:t>1.150</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a:solidFill>
                            <a:srgbClr val="FF0000"/>
                          </a:solidFill>
                          <a:latin typeface="Times New Roman"/>
                          <a:ea typeface="Times New Roman"/>
                          <a:cs typeface="Times New Roman"/>
                        </a:rPr>
                        <a:t>0.012</a:t>
                      </a:r>
                      <a:endParaRPr lang="en-US" sz="1600">
                        <a:latin typeface="Times New Roman"/>
                        <a:ea typeface="Times New Roman"/>
                        <a:cs typeface="Arial"/>
                      </a:endParaRPr>
                    </a:p>
                  </a:txBody>
                  <a:tcPr marL="65056" marR="6505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dirty="0">
                          <a:solidFill>
                            <a:srgbClr val="FF0000"/>
                          </a:solidFill>
                          <a:latin typeface="Times New Roman"/>
                          <a:ea typeface="Times New Roman"/>
                          <a:cs typeface="Times New Roman"/>
                        </a:rPr>
                        <a:t>0.090</a:t>
                      </a:r>
                      <a:endParaRPr lang="en-US" sz="1600" dirty="0">
                        <a:latin typeface="Times New Roman"/>
                        <a:ea typeface="Times New Roman"/>
                        <a:cs typeface="Arial"/>
                      </a:endParaRPr>
                    </a:p>
                  </a:txBody>
                  <a:tcPr marL="65056" marR="65056"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103434" name="Object 10"/>
          <p:cNvGraphicFramePr>
            <a:graphicFrameLocks noChangeAspect="1"/>
          </p:cNvGraphicFramePr>
          <p:nvPr/>
        </p:nvGraphicFramePr>
        <p:xfrm>
          <a:off x="457200" y="1870911"/>
          <a:ext cx="257175" cy="324853"/>
        </p:xfrm>
        <a:graphic>
          <a:graphicData uri="http://schemas.openxmlformats.org/presentationml/2006/ole">
            <p:oleObj spid="_x0000_s103434" name="Equation" r:id="rId4" imgW="177646" imgH="228402" progId="Equation.3">
              <p:embed/>
            </p:oleObj>
          </a:graphicData>
        </a:graphic>
      </p:graphicFrame>
      <p:graphicFrame>
        <p:nvGraphicFramePr>
          <p:cNvPr id="103433" name="Object 9"/>
          <p:cNvGraphicFramePr>
            <a:graphicFrameLocks noChangeAspect="1"/>
          </p:cNvGraphicFramePr>
          <p:nvPr/>
        </p:nvGraphicFramePr>
        <p:xfrm>
          <a:off x="819000" y="1871337"/>
          <a:ext cx="324000" cy="324000"/>
        </p:xfrm>
        <a:graphic>
          <a:graphicData uri="http://schemas.openxmlformats.org/presentationml/2006/ole">
            <p:oleObj spid="_x0000_s103433" name="Equation" r:id="rId5" imgW="152334" imgH="228501" progId="Equation.3">
              <p:embed/>
            </p:oleObj>
          </a:graphicData>
        </a:graphic>
      </p:graphicFrame>
      <p:graphicFrame>
        <p:nvGraphicFramePr>
          <p:cNvPr id="103432" name="Object 8"/>
          <p:cNvGraphicFramePr>
            <a:graphicFrameLocks noChangeAspect="1"/>
          </p:cNvGraphicFramePr>
          <p:nvPr/>
        </p:nvGraphicFramePr>
        <p:xfrm>
          <a:off x="2288772" y="1562100"/>
          <a:ext cx="410183" cy="664779"/>
        </p:xfrm>
        <a:graphic>
          <a:graphicData uri="http://schemas.openxmlformats.org/presentationml/2006/ole">
            <p:oleObj spid="_x0000_s103432" name="Equation" r:id="rId6" imgW="279400" imgH="457200" progId="Equation.3">
              <p:embed/>
            </p:oleObj>
          </a:graphicData>
        </a:graphic>
      </p:graphicFrame>
      <p:graphicFrame>
        <p:nvGraphicFramePr>
          <p:cNvPr id="103431" name="Object 7"/>
          <p:cNvGraphicFramePr>
            <a:graphicFrameLocks noChangeAspect="1"/>
          </p:cNvGraphicFramePr>
          <p:nvPr/>
        </p:nvGraphicFramePr>
        <p:xfrm>
          <a:off x="3092450" y="1582738"/>
          <a:ext cx="457200" cy="622300"/>
        </p:xfrm>
        <a:graphic>
          <a:graphicData uri="http://schemas.openxmlformats.org/presentationml/2006/ole">
            <p:oleObj spid="_x0000_s103431" name="Equation" r:id="rId7" imgW="330120" imgH="457200" progId="Equation.3">
              <p:embed/>
            </p:oleObj>
          </a:graphicData>
        </a:graphic>
      </p:graphicFrame>
      <p:graphicFrame>
        <p:nvGraphicFramePr>
          <p:cNvPr id="103430" name="Object 6"/>
          <p:cNvGraphicFramePr>
            <a:graphicFrameLocks noChangeAspect="1"/>
          </p:cNvGraphicFramePr>
          <p:nvPr/>
        </p:nvGraphicFramePr>
        <p:xfrm>
          <a:off x="3886200" y="1555053"/>
          <a:ext cx="457200" cy="678872"/>
        </p:xfrm>
        <a:graphic>
          <a:graphicData uri="http://schemas.openxmlformats.org/presentationml/2006/ole">
            <p:oleObj spid="_x0000_s103430" name="Equation" r:id="rId8" imgW="317362" imgH="469696" progId="Equation.3">
              <p:embed/>
            </p:oleObj>
          </a:graphicData>
        </a:graphic>
      </p:graphicFrame>
      <p:graphicFrame>
        <p:nvGraphicFramePr>
          <p:cNvPr id="103429" name="Object 5"/>
          <p:cNvGraphicFramePr>
            <a:graphicFrameLocks noChangeAspect="1"/>
          </p:cNvGraphicFramePr>
          <p:nvPr/>
        </p:nvGraphicFramePr>
        <p:xfrm>
          <a:off x="4724400" y="1533154"/>
          <a:ext cx="457200" cy="722671"/>
        </p:xfrm>
        <a:graphic>
          <a:graphicData uri="http://schemas.openxmlformats.org/presentationml/2006/ole">
            <p:oleObj spid="_x0000_s103429" name="Equation" r:id="rId9" imgW="291973" imgH="469696" progId="Equation.3">
              <p:embed/>
            </p:oleObj>
          </a:graphicData>
        </a:graphic>
      </p:graphicFrame>
      <p:graphicFrame>
        <p:nvGraphicFramePr>
          <p:cNvPr id="103428" name="Object 4"/>
          <p:cNvGraphicFramePr>
            <a:graphicFrameLocks noChangeAspect="1"/>
          </p:cNvGraphicFramePr>
          <p:nvPr/>
        </p:nvGraphicFramePr>
        <p:xfrm>
          <a:off x="5469192" y="1589689"/>
          <a:ext cx="622041" cy="609600"/>
        </p:xfrm>
        <a:graphic>
          <a:graphicData uri="http://schemas.openxmlformats.org/presentationml/2006/ole">
            <p:oleObj spid="_x0000_s103428" name="Equation" r:id="rId10" imgW="482391" imgH="469696" progId="Equation.3">
              <p:embed/>
            </p:oleObj>
          </a:graphicData>
        </a:graphic>
      </p:graphicFrame>
      <p:graphicFrame>
        <p:nvGraphicFramePr>
          <p:cNvPr id="103427" name="Object 3"/>
          <p:cNvGraphicFramePr>
            <a:graphicFrameLocks noChangeAspect="1"/>
          </p:cNvGraphicFramePr>
          <p:nvPr/>
        </p:nvGraphicFramePr>
        <p:xfrm>
          <a:off x="6324600" y="1576719"/>
          <a:ext cx="609600" cy="635540"/>
        </p:xfrm>
        <a:graphic>
          <a:graphicData uri="http://schemas.openxmlformats.org/presentationml/2006/ole">
            <p:oleObj spid="_x0000_s103427" name="Equation" r:id="rId11" imgW="457200" imgH="469900" progId="Equation.3">
              <p:embed/>
            </p:oleObj>
          </a:graphicData>
        </a:graphic>
      </p:graphicFrame>
      <p:graphicFrame>
        <p:nvGraphicFramePr>
          <p:cNvPr id="103426" name="Object 2"/>
          <p:cNvGraphicFramePr>
            <a:graphicFrameLocks noChangeAspect="1"/>
          </p:cNvGraphicFramePr>
          <p:nvPr/>
        </p:nvGraphicFramePr>
        <p:xfrm>
          <a:off x="7239000" y="1569811"/>
          <a:ext cx="609600" cy="649357"/>
        </p:xfrm>
        <a:graphic>
          <a:graphicData uri="http://schemas.openxmlformats.org/presentationml/2006/ole">
            <p:oleObj spid="_x0000_s103426" name="Equation" r:id="rId12" imgW="444307" imgH="469696" progId="Equation.3">
              <p:embed/>
            </p:oleObj>
          </a:graphicData>
        </a:graphic>
      </p:graphicFrame>
      <p:graphicFrame>
        <p:nvGraphicFramePr>
          <p:cNvPr id="103425" name="Object 1"/>
          <p:cNvGraphicFramePr>
            <a:graphicFrameLocks noChangeAspect="1"/>
          </p:cNvGraphicFramePr>
          <p:nvPr/>
        </p:nvGraphicFramePr>
        <p:xfrm>
          <a:off x="7986252" y="1576437"/>
          <a:ext cx="609600" cy="636104"/>
        </p:xfrm>
        <a:graphic>
          <a:graphicData uri="http://schemas.openxmlformats.org/presentationml/2006/ole">
            <p:oleObj spid="_x0000_s103425" name="Equation" r:id="rId13" imgW="444307" imgH="457002" progId="Equation.3">
              <p:embed/>
            </p:oleObj>
          </a:graphicData>
        </a:graphic>
      </p:graphicFrame>
      <p:sp>
        <p:nvSpPr>
          <p:cNvPr id="21" name="Rectangle 20"/>
          <p:cNvSpPr/>
          <p:nvPr/>
        </p:nvSpPr>
        <p:spPr>
          <a:xfrm>
            <a:off x="3733800" y="4191000"/>
            <a:ext cx="16002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22" name="Rectangle 21"/>
          <p:cNvSpPr/>
          <p:nvPr/>
        </p:nvSpPr>
        <p:spPr>
          <a:xfrm>
            <a:off x="2910348" y="2286000"/>
            <a:ext cx="762000" cy="2438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23" name="Oval 106"/>
          <p:cNvSpPr>
            <a:spLocks noChangeArrowheads="1"/>
          </p:cNvSpPr>
          <p:nvPr/>
        </p:nvSpPr>
        <p:spPr bwMode="auto">
          <a:xfrm>
            <a:off x="7042356" y="4164473"/>
            <a:ext cx="838200" cy="574675"/>
          </a:xfrm>
          <a:prstGeom prst="ellipse">
            <a:avLst/>
          </a:prstGeom>
          <a:noFill/>
          <a:ln w="25400">
            <a:solidFill>
              <a:srgbClr val="FF0000"/>
            </a:solidFill>
            <a:round/>
            <a:headEnd/>
            <a:tailEnd/>
          </a:ln>
        </p:spPr>
        <p:txBody>
          <a:bodyPr wrap="none" anchor="ctr"/>
          <a:lstStyle/>
          <a:p>
            <a:endParaRPr lang="ar-EG" dirty="0">
              <a:solidFill>
                <a:srgbClr val="C00000"/>
              </a:solidFill>
            </a:endParaRPr>
          </a:p>
        </p:txBody>
      </p:sp>
      <p:sp>
        <p:nvSpPr>
          <p:cNvPr id="10343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graphicFrame>
        <p:nvGraphicFramePr>
          <p:cNvPr id="103435" name="Object 11"/>
          <p:cNvGraphicFramePr>
            <a:graphicFrameLocks noChangeAspect="1"/>
          </p:cNvGraphicFramePr>
          <p:nvPr/>
        </p:nvGraphicFramePr>
        <p:xfrm>
          <a:off x="6477000" y="5181599"/>
          <a:ext cx="1905000" cy="838899"/>
        </p:xfrm>
        <a:graphic>
          <a:graphicData uri="http://schemas.openxmlformats.org/presentationml/2006/ole">
            <p:oleObj spid="_x0000_s103435" name="Equation" r:id="rId14" imgW="1028700" imgH="457200" progId="Equation.3">
              <p:embed/>
            </p:oleObj>
          </a:graphicData>
        </a:graphic>
      </p:graphicFrame>
      <p:graphicFrame>
        <p:nvGraphicFramePr>
          <p:cNvPr id="103438" name="Object 14"/>
          <p:cNvGraphicFramePr>
            <a:graphicFrameLocks noChangeAspect="1"/>
          </p:cNvGraphicFramePr>
          <p:nvPr/>
        </p:nvGraphicFramePr>
        <p:xfrm>
          <a:off x="3429000" y="5181600"/>
          <a:ext cx="2332038" cy="969962"/>
        </p:xfrm>
        <a:graphic>
          <a:graphicData uri="http://schemas.openxmlformats.org/presentationml/2006/ole">
            <p:oleObj spid="_x0000_s103438" name="Equation" r:id="rId15" imgW="1282680" imgH="533160" progId="Equation.3">
              <p:embed/>
            </p:oleObj>
          </a:graphicData>
        </a:graphic>
      </p:graphicFrame>
      <p:sp>
        <p:nvSpPr>
          <p:cNvPr id="28" name="Rectangle 27"/>
          <p:cNvSpPr/>
          <p:nvPr/>
        </p:nvSpPr>
        <p:spPr>
          <a:xfrm>
            <a:off x="3467100" y="6153090"/>
            <a:ext cx="2249590" cy="400110"/>
          </a:xfrm>
          <a:prstGeom prst="rect">
            <a:avLst/>
          </a:prstGeom>
        </p:spPr>
        <p:txBody>
          <a:bodyPr wrap="none">
            <a:spAutoFit/>
          </a:bodyPr>
          <a:lstStyle/>
          <a:p>
            <a:r>
              <a:rPr lang="en-US" sz="2000" i="1" u="sng" dirty="0" err="1" smtClean="0">
                <a:solidFill>
                  <a:srgbClr val="0070C0"/>
                </a:solidFill>
                <a:ea typeface="Arial" pitchFamily="34" charset="0"/>
                <a:cs typeface="Times New Roman" pitchFamily="18" charset="0"/>
              </a:rPr>
              <a:t>Elgaaly</a:t>
            </a:r>
            <a:r>
              <a:rPr lang="en-US" sz="2000" i="1" u="sng" dirty="0" smtClean="0">
                <a:solidFill>
                  <a:srgbClr val="0070C0"/>
                </a:solidFill>
                <a:ea typeface="Arial" pitchFamily="34" charset="0"/>
                <a:cs typeface="Times New Roman" pitchFamily="18" charset="0"/>
              </a:rPr>
              <a:t> et al. (1996)</a:t>
            </a:r>
            <a:endParaRPr lang="ar-EG" sz="2000" i="1" u="sng" dirty="0" smtClean="0">
              <a:solidFill>
                <a:srgbClr val="0070C0"/>
              </a:solidFill>
              <a:ea typeface="Arial" pitchFamily="34" charset="0"/>
              <a:cs typeface="Times New Roman" pitchFamily="18" charset="0"/>
            </a:endParaRPr>
          </a:p>
        </p:txBody>
      </p:sp>
      <p:sp>
        <p:nvSpPr>
          <p:cNvPr id="29" name="Down Arrow 28"/>
          <p:cNvSpPr/>
          <p:nvPr/>
        </p:nvSpPr>
        <p:spPr>
          <a:xfrm>
            <a:off x="4481052" y="4724400"/>
            <a:ext cx="152400" cy="381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linds(horizont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3438"/>
                                        </p:tgtEl>
                                        <p:attrNameLst>
                                          <p:attrName>style.visibility</p:attrName>
                                        </p:attrNameLst>
                                      </p:cBhvr>
                                      <p:to>
                                        <p:strVal val="visible"/>
                                      </p:to>
                                    </p:set>
                                    <p:animEffect transition="in" filter="blinds(horizontal)">
                                      <p:cBhvr>
                                        <p:cTn id="17" dur="500"/>
                                        <p:tgtEl>
                                          <p:spTgt spid="103438"/>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blinds(horizontal)">
                                      <p:cBhvr>
                                        <p:cTn id="20" dur="500"/>
                                        <p:tgtEl>
                                          <p:spTgt spid="28"/>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blinds(horizontal)">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4"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heel(4)">
                                      <p:cBhvr>
                                        <p:cTn id="28" dur="500"/>
                                        <p:tgtEl>
                                          <p:spTgt spid="23"/>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103435"/>
                                        </p:tgtEl>
                                        <p:attrNameLst>
                                          <p:attrName>style.visibility</p:attrName>
                                        </p:attrNameLst>
                                      </p:cBhvr>
                                      <p:to>
                                        <p:strVal val="visible"/>
                                      </p:to>
                                    </p:set>
                                    <p:animEffect transition="in" filter="blinds(horizontal)">
                                      <p:cBhvr>
                                        <p:cTn id="33" dur="500"/>
                                        <p:tgtEl>
                                          <p:spTgt spid="103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276225" y="152400"/>
            <a:ext cx="2512034" cy="369332"/>
          </a:xfrm>
          <a:prstGeom prst="rect">
            <a:avLst/>
          </a:prstGeom>
          <a:noFill/>
          <a:ln w="9525" algn="ctr">
            <a:noFill/>
            <a:miter lim="800000"/>
            <a:headEnd/>
            <a:tailEnd/>
          </a:ln>
          <a:effectLst/>
        </p:spPr>
        <p:txBody>
          <a:bodyPr wrap="none">
            <a:spAutoFit/>
          </a:bodyPr>
          <a:lstStyle/>
          <a:p>
            <a:pPr algn="ctr" eaLnBrk="1" hangingPunct="1">
              <a:buFontTx/>
              <a:buChar char="•"/>
            </a:pPr>
            <a:r>
              <a:rPr lang="en-GB" b="1" i="1" dirty="0" smtClean="0">
                <a:solidFill>
                  <a:srgbClr val="FF0000"/>
                </a:solidFill>
                <a:cs typeface="Times New Roman" pitchFamily="18" charset="0"/>
              </a:rPr>
              <a:t>Results and discussion</a:t>
            </a:r>
            <a:endParaRPr lang="en-GB" b="1" i="1" dirty="0">
              <a:solidFill>
                <a:srgbClr val="FF0000"/>
              </a:solidFill>
              <a:cs typeface="Times New Roman" pitchFamily="18" charset="0"/>
            </a:endParaRPr>
          </a:p>
        </p:txBody>
      </p:sp>
      <p:sp>
        <p:nvSpPr>
          <p:cNvPr id="13" name="Text Box 40"/>
          <p:cNvSpPr txBox="1">
            <a:spLocks noChangeArrowheads="1"/>
          </p:cNvSpPr>
          <p:nvPr/>
        </p:nvSpPr>
        <p:spPr bwMode="auto">
          <a:xfrm>
            <a:off x="684213" y="620713"/>
            <a:ext cx="7559675" cy="542925"/>
          </a:xfrm>
          <a:prstGeom prst="rect">
            <a:avLst/>
          </a:prstGeom>
          <a:noFill/>
          <a:ln w="9525">
            <a:noFill/>
            <a:miter lim="800000"/>
            <a:headEnd/>
            <a:tailEnd/>
          </a:ln>
        </p:spPr>
        <p:txBody>
          <a:bodyPr/>
          <a:lstStyle/>
          <a:p>
            <a:pPr>
              <a:spcAft>
                <a:spcPts val="1000"/>
              </a:spcAft>
            </a:pPr>
            <a:r>
              <a:rPr lang="en-US" sz="2400" dirty="0" smtClean="0">
                <a:ea typeface="Arial" pitchFamily="34" charset="0"/>
                <a:cs typeface="Times New Roman" pitchFamily="18" charset="0"/>
              </a:rPr>
              <a:t>5. Comparison with available shear strengths</a:t>
            </a:r>
            <a:endParaRPr lang="en-US" sz="2400" dirty="0">
              <a:solidFill>
                <a:schemeClr val="tx1"/>
              </a:solidFill>
              <a:ea typeface="Arial" pitchFamily="34" charset="0"/>
              <a:cs typeface="Times New Roman" pitchFamily="18" charset="0"/>
            </a:endParaRPr>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17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17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175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20" name="Rectangle 5"/>
          <p:cNvSpPr>
            <a:spLocks noChangeArrowheads="1"/>
          </p:cNvSpPr>
          <p:nvPr/>
        </p:nvSpPr>
        <p:spPr bwMode="auto">
          <a:xfrm>
            <a:off x="3132000" y="115887"/>
            <a:ext cx="2880000" cy="493713"/>
          </a:xfrm>
          <a:prstGeom prst="rect">
            <a:avLst/>
          </a:prstGeom>
          <a:gradFill rotWithShape="1">
            <a:gsLst>
              <a:gs pos="0">
                <a:schemeClr val="accent1">
                  <a:gamma/>
                  <a:shade val="46275"/>
                  <a:invGamma/>
                </a:schemeClr>
              </a:gs>
              <a:gs pos="50000">
                <a:schemeClr val="accent1"/>
              </a:gs>
              <a:gs pos="100000">
                <a:schemeClr val="accent1">
                  <a:gamma/>
                  <a:shade val="46275"/>
                  <a:invGamma/>
                </a:schemeClr>
              </a:gs>
            </a:gsLst>
            <a:lin ang="5400000" scaled="1"/>
          </a:gradFill>
          <a:ln w="28575">
            <a:solidFill>
              <a:schemeClr val="bg1"/>
            </a:solidFill>
            <a:round/>
            <a:headEnd/>
            <a:tailEnd/>
          </a:ln>
          <a:effectLst>
            <a:outerShdw dist="107763" dir="2700000" algn="ctr" rotWithShape="0">
              <a:schemeClr val="bg2">
                <a:alpha val="50000"/>
              </a:schemeClr>
            </a:outerShdw>
          </a:effectLst>
        </p:spPr>
        <p:txBody>
          <a:bodyPr wrap="none" anchor="ctr"/>
          <a:lstStyle/>
          <a:p>
            <a:pPr algn="ctr">
              <a:defRPr/>
            </a:pPr>
            <a:endParaRPr lang="en-US" sz="2000" b="1" dirty="0">
              <a:solidFill>
                <a:srgbClr val="FFFF00"/>
              </a:solidFill>
              <a:latin typeface="Arial" pitchFamily="34" charset="0"/>
            </a:endParaRPr>
          </a:p>
          <a:p>
            <a:pPr algn="ctr">
              <a:defRPr/>
            </a:pPr>
            <a:r>
              <a:rPr lang="en-US" sz="2000" b="1" dirty="0" smtClean="0">
                <a:solidFill>
                  <a:srgbClr val="FFFF00"/>
                </a:solidFill>
                <a:latin typeface="Arial" pitchFamily="34" charset="0"/>
              </a:rPr>
              <a:t>Prismatic - Girders</a:t>
            </a:r>
            <a:endParaRPr lang="en-US" sz="2000" b="1" dirty="0">
              <a:solidFill>
                <a:srgbClr val="FFFF00"/>
              </a:solidFill>
              <a:latin typeface="Arial" pitchFamily="34" charset="0"/>
            </a:endParaRPr>
          </a:p>
          <a:p>
            <a:pPr algn="ctr">
              <a:defRPr/>
            </a:pPr>
            <a:endParaRPr lang="en-US" sz="2000" b="1" dirty="0">
              <a:solidFill>
                <a:srgbClr val="FFFF00"/>
              </a:solidFill>
              <a:latin typeface="Arial" pitchFamily="34" charset="0"/>
            </a:endParaRPr>
          </a:p>
        </p:txBody>
      </p:sp>
      <p:sp>
        <p:nvSpPr>
          <p:cNvPr id="103436"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pic>
        <p:nvPicPr>
          <p:cNvPr id="105485" name="Picture 13" descr="E:\Dubai Conference\Design proposal - Prismatic.jpg"/>
          <p:cNvPicPr>
            <a:picLocks noChangeAspect="1" noChangeArrowheads="1"/>
          </p:cNvPicPr>
          <p:nvPr/>
        </p:nvPicPr>
        <p:blipFill>
          <a:blip r:embed="rId3"/>
          <a:srcRect/>
          <a:stretch>
            <a:fillRect/>
          </a:stretch>
        </p:blipFill>
        <p:spPr bwMode="auto">
          <a:xfrm>
            <a:off x="1393031" y="1300163"/>
            <a:ext cx="6357938" cy="4257675"/>
          </a:xfrm>
          <a:prstGeom prst="rect">
            <a:avLst/>
          </a:prstGeom>
          <a:noFill/>
          <a:ln w="25400">
            <a:solidFill>
              <a:srgbClr val="002060"/>
            </a:solidFill>
          </a:ln>
        </p:spPr>
      </p:pic>
      <p:sp>
        <p:nvSpPr>
          <p:cNvPr id="26" name="Oval 106"/>
          <p:cNvSpPr>
            <a:spLocks noChangeArrowheads="1"/>
          </p:cNvSpPr>
          <p:nvPr/>
        </p:nvSpPr>
        <p:spPr bwMode="auto">
          <a:xfrm>
            <a:off x="3124200" y="2590800"/>
            <a:ext cx="1257300" cy="862013"/>
          </a:xfrm>
          <a:prstGeom prst="ellipse">
            <a:avLst/>
          </a:prstGeom>
          <a:noFill/>
          <a:ln w="25400">
            <a:solidFill>
              <a:srgbClr val="FF0000"/>
            </a:solidFill>
            <a:round/>
            <a:headEnd/>
            <a:tailEnd/>
          </a:ln>
        </p:spPr>
        <p:txBody>
          <a:bodyPr wrap="none" anchor="ctr"/>
          <a:lstStyle/>
          <a:p>
            <a:endParaRPr lang="ar-EG"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heel(4)">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276225" y="152400"/>
            <a:ext cx="2512034" cy="369332"/>
          </a:xfrm>
          <a:prstGeom prst="rect">
            <a:avLst/>
          </a:prstGeom>
          <a:noFill/>
          <a:ln w="9525" algn="ctr">
            <a:noFill/>
            <a:miter lim="800000"/>
            <a:headEnd/>
            <a:tailEnd/>
          </a:ln>
          <a:effectLst/>
        </p:spPr>
        <p:txBody>
          <a:bodyPr wrap="none">
            <a:spAutoFit/>
          </a:bodyPr>
          <a:lstStyle/>
          <a:p>
            <a:pPr algn="ctr" eaLnBrk="1" hangingPunct="1">
              <a:buFontTx/>
              <a:buChar char="•"/>
            </a:pPr>
            <a:r>
              <a:rPr lang="en-GB" b="1" i="1" dirty="0" smtClean="0">
                <a:solidFill>
                  <a:srgbClr val="FF0000"/>
                </a:solidFill>
                <a:cs typeface="Times New Roman" pitchFamily="18" charset="0"/>
              </a:rPr>
              <a:t>Results and discussion</a:t>
            </a:r>
            <a:endParaRPr lang="en-GB" b="1" i="1" dirty="0">
              <a:solidFill>
                <a:srgbClr val="FF0000"/>
              </a:solidFill>
              <a:cs typeface="Times New Roman" pitchFamily="18" charset="0"/>
            </a:endParaRPr>
          </a:p>
        </p:txBody>
      </p:sp>
      <p:sp>
        <p:nvSpPr>
          <p:cNvPr id="13" name="Text Box 40"/>
          <p:cNvSpPr txBox="1">
            <a:spLocks noChangeArrowheads="1"/>
          </p:cNvSpPr>
          <p:nvPr/>
        </p:nvSpPr>
        <p:spPr bwMode="auto">
          <a:xfrm>
            <a:off x="684213" y="620713"/>
            <a:ext cx="7559675" cy="542925"/>
          </a:xfrm>
          <a:prstGeom prst="rect">
            <a:avLst/>
          </a:prstGeom>
          <a:noFill/>
          <a:ln w="9525">
            <a:noFill/>
            <a:miter lim="800000"/>
            <a:headEnd/>
            <a:tailEnd/>
          </a:ln>
        </p:spPr>
        <p:txBody>
          <a:bodyPr/>
          <a:lstStyle/>
          <a:p>
            <a:pPr>
              <a:spcAft>
                <a:spcPts val="1000"/>
              </a:spcAft>
            </a:pPr>
            <a:r>
              <a:rPr lang="en-US" sz="2400" dirty="0" smtClean="0">
                <a:ea typeface="Arial" pitchFamily="34" charset="0"/>
                <a:cs typeface="Times New Roman" pitchFamily="18" charset="0"/>
              </a:rPr>
              <a:t>1. Effect tapered web typology on interactive critical stress</a:t>
            </a:r>
            <a:endParaRPr lang="en-US" sz="2400" dirty="0">
              <a:solidFill>
                <a:schemeClr val="tx1"/>
              </a:solidFill>
              <a:ea typeface="Arial" pitchFamily="34" charset="0"/>
              <a:cs typeface="Times New Roman" pitchFamily="18" charset="0"/>
            </a:endParaRPr>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17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17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175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28" name="Rectangle 5"/>
          <p:cNvSpPr>
            <a:spLocks noChangeArrowheads="1"/>
          </p:cNvSpPr>
          <p:nvPr/>
        </p:nvSpPr>
        <p:spPr bwMode="auto">
          <a:xfrm>
            <a:off x="3132000" y="115887"/>
            <a:ext cx="2880000" cy="493713"/>
          </a:xfrm>
          <a:prstGeom prst="rect">
            <a:avLst/>
          </a:prstGeom>
          <a:gradFill rotWithShape="1">
            <a:gsLst>
              <a:gs pos="0">
                <a:srgbClr val="FBEAC7"/>
              </a:gs>
              <a:gs pos="17999">
                <a:srgbClr val="FEE7F2"/>
              </a:gs>
              <a:gs pos="36000">
                <a:srgbClr val="FAC77D"/>
              </a:gs>
              <a:gs pos="61000">
                <a:srgbClr val="FBA97D"/>
              </a:gs>
              <a:gs pos="82001">
                <a:srgbClr val="FBD49C"/>
              </a:gs>
              <a:gs pos="100000">
                <a:srgbClr val="FEE7F2"/>
              </a:gs>
            </a:gsLst>
            <a:lin ang="5400000" scaled="0"/>
          </a:gradFill>
          <a:ln w="28575">
            <a:solidFill>
              <a:schemeClr val="bg1"/>
            </a:solidFill>
            <a:round/>
            <a:headEnd/>
            <a:tailEnd/>
          </a:ln>
          <a:effectLst>
            <a:outerShdw dist="107763" dir="2700000" algn="ctr" rotWithShape="0">
              <a:schemeClr val="bg2">
                <a:alpha val="50000"/>
              </a:schemeClr>
            </a:outerShdw>
          </a:effectLst>
        </p:spPr>
        <p:txBody>
          <a:bodyPr wrap="none" anchor="ctr"/>
          <a:lstStyle/>
          <a:p>
            <a:pPr algn="ctr">
              <a:defRPr/>
            </a:pPr>
            <a:endParaRPr lang="en-US" sz="2000" b="1" dirty="0">
              <a:solidFill>
                <a:srgbClr val="002060"/>
              </a:solidFill>
              <a:latin typeface="Arial" pitchFamily="34" charset="0"/>
            </a:endParaRPr>
          </a:p>
          <a:p>
            <a:pPr algn="ctr">
              <a:defRPr/>
            </a:pPr>
            <a:r>
              <a:rPr lang="en-US" sz="2000" b="1" dirty="0" smtClean="0">
                <a:solidFill>
                  <a:srgbClr val="002060"/>
                </a:solidFill>
                <a:latin typeface="Arial" pitchFamily="34" charset="0"/>
              </a:rPr>
              <a:t>Tapered - Plates</a:t>
            </a:r>
            <a:endParaRPr lang="en-US" sz="2000" b="1" dirty="0">
              <a:solidFill>
                <a:srgbClr val="002060"/>
              </a:solidFill>
              <a:latin typeface="Arial" pitchFamily="34" charset="0"/>
            </a:endParaRPr>
          </a:p>
          <a:p>
            <a:pPr algn="ctr">
              <a:defRPr/>
            </a:pPr>
            <a:endParaRPr lang="en-US" sz="2000" b="1" dirty="0">
              <a:solidFill>
                <a:srgbClr val="002060"/>
              </a:solidFill>
              <a:latin typeface="Arial" pitchFamily="34" charset="0"/>
            </a:endParaRPr>
          </a:p>
        </p:txBody>
      </p:sp>
      <p:graphicFrame>
        <p:nvGraphicFramePr>
          <p:cNvPr id="19" name="Chart 18"/>
          <p:cNvGraphicFramePr/>
          <p:nvPr/>
        </p:nvGraphicFramePr>
        <p:xfrm>
          <a:off x="685800" y="1981200"/>
          <a:ext cx="3552825" cy="27622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p:cNvGraphicFramePr/>
          <p:nvPr/>
        </p:nvGraphicFramePr>
        <p:xfrm>
          <a:off x="5029199" y="1981200"/>
          <a:ext cx="3553200" cy="2761200"/>
        </p:xfrm>
        <a:graphic>
          <a:graphicData uri="http://schemas.openxmlformats.org/drawingml/2006/chart">
            <c:chart xmlns:c="http://schemas.openxmlformats.org/drawingml/2006/chart" xmlns:r="http://schemas.openxmlformats.org/officeDocument/2006/relationships" r:id="rId5"/>
          </a:graphicData>
        </a:graphic>
      </p:graphicFrame>
      <p:sp>
        <p:nvSpPr>
          <p:cNvPr id="111628" name="Text Box 12"/>
          <p:cNvSpPr txBox="1">
            <a:spLocks noChangeArrowheads="1"/>
          </p:cNvSpPr>
          <p:nvPr/>
        </p:nvSpPr>
        <p:spPr bwMode="auto">
          <a:xfrm>
            <a:off x="1143000" y="4876800"/>
            <a:ext cx="735012" cy="2952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lang="en-GB" sz="1300" b="1" dirty="0" smtClean="0">
                <a:solidFill>
                  <a:srgbClr val="002060"/>
                </a:solidFill>
                <a:latin typeface="Comic Sans MS" pitchFamily="66" charset="0"/>
                <a:cs typeface="Times New Roman" pitchFamily="18" charset="0"/>
              </a:rPr>
              <a:t>Case I</a:t>
            </a:r>
            <a:endParaRPr lang="ar-EG" sz="1300" b="1" dirty="0" smtClean="0">
              <a:solidFill>
                <a:srgbClr val="002060"/>
              </a:solidFill>
              <a:latin typeface="Comic Sans MS" pitchFamily="66" charset="0"/>
              <a:cs typeface="Times New Roman" pitchFamily="18" charset="0"/>
            </a:endParaRPr>
          </a:p>
        </p:txBody>
      </p:sp>
      <p:sp>
        <p:nvSpPr>
          <p:cNvPr id="111629" name="Text Box 13"/>
          <p:cNvSpPr txBox="1">
            <a:spLocks noChangeArrowheads="1"/>
          </p:cNvSpPr>
          <p:nvPr/>
        </p:nvSpPr>
        <p:spPr bwMode="auto">
          <a:xfrm>
            <a:off x="1737323" y="4876800"/>
            <a:ext cx="947737" cy="304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ctr" rtl="1" fontAlgn="base">
              <a:spcBef>
                <a:spcPct val="0"/>
              </a:spcBef>
              <a:spcAft>
                <a:spcPts val="1000"/>
              </a:spcAft>
            </a:pPr>
            <a:r>
              <a:rPr lang="en-GB" sz="1300" b="1" dirty="0" smtClean="0">
                <a:solidFill>
                  <a:srgbClr val="002060"/>
                </a:solidFill>
                <a:latin typeface="Comic Sans MS" pitchFamily="66" charset="0"/>
                <a:cs typeface="Times New Roman" pitchFamily="18" charset="0"/>
              </a:rPr>
              <a:t>Case II</a:t>
            </a:r>
            <a:endParaRPr lang="ar-EG" sz="1300" b="1" dirty="0" smtClean="0">
              <a:solidFill>
                <a:srgbClr val="002060"/>
              </a:solidFill>
              <a:latin typeface="Comic Sans MS" pitchFamily="66" charset="0"/>
              <a:cs typeface="Times New Roman" pitchFamily="18" charset="0"/>
            </a:endParaRPr>
          </a:p>
        </p:txBody>
      </p:sp>
      <p:sp>
        <p:nvSpPr>
          <p:cNvPr id="111630" name="Text Box 14"/>
          <p:cNvSpPr txBox="1">
            <a:spLocks noChangeArrowheads="1"/>
          </p:cNvSpPr>
          <p:nvPr/>
        </p:nvSpPr>
        <p:spPr bwMode="auto">
          <a:xfrm>
            <a:off x="2468171" y="4876800"/>
            <a:ext cx="1084262" cy="304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R="0" lvl="0" indent="0" algn="ctr" rtl="1" fontAlgn="base">
              <a:lnSpc>
                <a:spcPct val="100000"/>
              </a:lnSpc>
              <a:spcBef>
                <a:spcPct val="0"/>
              </a:spcBef>
              <a:spcAft>
                <a:spcPts val="1000"/>
              </a:spcAft>
              <a:buClrTx/>
              <a:buSzTx/>
              <a:buFontTx/>
              <a:buNone/>
              <a:tabLst/>
            </a:pPr>
            <a:r>
              <a:rPr lang="en-GB" sz="1300" b="1" dirty="0" smtClean="0">
                <a:solidFill>
                  <a:srgbClr val="002060"/>
                </a:solidFill>
                <a:latin typeface="Comic Sans MS" pitchFamily="66" charset="0"/>
                <a:cs typeface="Times New Roman" pitchFamily="18" charset="0"/>
              </a:rPr>
              <a:t>Case III</a:t>
            </a:r>
            <a:endParaRPr lang="ar-EG" sz="1300" b="1" dirty="0" smtClean="0">
              <a:solidFill>
                <a:srgbClr val="002060"/>
              </a:solidFill>
              <a:latin typeface="Comic Sans MS" pitchFamily="66" charset="0"/>
              <a:cs typeface="Times New Roman" pitchFamily="18" charset="0"/>
            </a:endParaRPr>
          </a:p>
        </p:txBody>
      </p:sp>
      <p:sp>
        <p:nvSpPr>
          <p:cNvPr id="111631" name="Text Box 15"/>
          <p:cNvSpPr txBox="1">
            <a:spLocks noChangeArrowheads="1"/>
          </p:cNvSpPr>
          <p:nvPr/>
        </p:nvSpPr>
        <p:spPr bwMode="auto">
          <a:xfrm>
            <a:off x="3335544" y="4876800"/>
            <a:ext cx="963612" cy="304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lang="en-GB" sz="1300" b="1" dirty="0" smtClean="0">
                <a:solidFill>
                  <a:srgbClr val="002060"/>
                </a:solidFill>
                <a:latin typeface="Comic Sans MS" pitchFamily="66" charset="0"/>
                <a:cs typeface="Times New Roman" pitchFamily="18" charset="0"/>
              </a:rPr>
              <a:t>Case IV</a:t>
            </a:r>
            <a:endParaRPr lang="ar-EG" sz="1300" b="1" dirty="0" smtClean="0">
              <a:solidFill>
                <a:srgbClr val="002060"/>
              </a:solidFill>
              <a:latin typeface="Comic Sans MS" pitchFamily="66" charset="0"/>
              <a:cs typeface="Times New Roman" pitchFamily="18" charset="0"/>
            </a:endParaRPr>
          </a:p>
        </p:txBody>
      </p:sp>
      <p:sp>
        <p:nvSpPr>
          <p:cNvPr id="27" name="Text Box 12"/>
          <p:cNvSpPr txBox="1">
            <a:spLocks noChangeArrowheads="1"/>
          </p:cNvSpPr>
          <p:nvPr/>
        </p:nvSpPr>
        <p:spPr bwMode="auto">
          <a:xfrm>
            <a:off x="5410200" y="4876800"/>
            <a:ext cx="735012" cy="2952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lang="en-GB" sz="1300" b="1" dirty="0" smtClean="0">
                <a:solidFill>
                  <a:srgbClr val="002060"/>
                </a:solidFill>
                <a:latin typeface="Comic Sans MS" pitchFamily="66" charset="0"/>
                <a:cs typeface="Times New Roman" pitchFamily="18" charset="0"/>
              </a:rPr>
              <a:t>Case I</a:t>
            </a:r>
            <a:endParaRPr lang="ar-EG" sz="1300" b="1" dirty="0" smtClean="0">
              <a:solidFill>
                <a:srgbClr val="002060"/>
              </a:solidFill>
              <a:latin typeface="Comic Sans MS" pitchFamily="66" charset="0"/>
              <a:cs typeface="Times New Roman" pitchFamily="18" charset="0"/>
            </a:endParaRPr>
          </a:p>
        </p:txBody>
      </p:sp>
      <p:sp>
        <p:nvSpPr>
          <p:cNvPr id="29" name="Text Box 13"/>
          <p:cNvSpPr txBox="1">
            <a:spLocks noChangeArrowheads="1"/>
          </p:cNvSpPr>
          <p:nvPr/>
        </p:nvSpPr>
        <p:spPr bwMode="auto">
          <a:xfrm>
            <a:off x="6004523" y="4876800"/>
            <a:ext cx="947737" cy="304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ctr" rtl="1" fontAlgn="base">
              <a:spcBef>
                <a:spcPct val="0"/>
              </a:spcBef>
              <a:spcAft>
                <a:spcPts val="1000"/>
              </a:spcAft>
            </a:pPr>
            <a:r>
              <a:rPr lang="en-GB" sz="1300" b="1" dirty="0" smtClean="0">
                <a:solidFill>
                  <a:srgbClr val="002060"/>
                </a:solidFill>
                <a:latin typeface="Comic Sans MS" pitchFamily="66" charset="0"/>
                <a:cs typeface="Times New Roman" pitchFamily="18" charset="0"/>
              </a:rPr>
              <a:t>Case II</a:t>
            </a:r>
            <a:endParaRPr lang="ar-EG" sz="1300" b="1" dirty="0" smtClean="0">
              <a:solidFill>
                <a:srgbClr val="002060"/>
              </a:solidFill>
              <a:latin typeface="Comic Sans MS" pitchFamily="66" charset="0"/>
              <a:cs typeface="Times New Roman" pitchFamily="18" charset="0"/>
            </a:endParaRPr>
          </a:p>
        </p:txBody>
      </p:sp>
      <p:sp>
        <p:nvSpPr>
          <p:cNvPr id="30" name="Text Box 14"/>
          <p:cNvSpPr txBox="1">
            <a:spLocks noChangeArrowheads="1"/>
          </p:cNvSpPr>
          <p:nvPr/>
        </p:nvSpPr>
        <p:spPr bwMode="auto">
          <a:xfrm>
            <a:off x="6735371" y="4876800"/>
            <a:ext cx="1084262" cy="304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R="0" lvl="0" indent="0" algn="ctr" rtl="1" fontAlgn="base">
              <a:lnSpc>
                <a:spcPct val="100000"/>
              </a:lnSpc>
              <a:spcBef>
                <a:spcPct val="0"/>
              </a:spcBef>
              <a:spcAft>
                <a:spcPts val="1000"/>
              </a:spcAft>
              <a:buClrTx/>
              <a:buSzTx/>
              <a:buFontTx/>
              <a:buNone/>
              <a:tabLst/>
            </a:pPr>
            <a:r>
              <a:rPr lang="en-GB" sz="1300" b="1" dirty="0" smtClean="0">
                <a:solidFill>
                  <a:srgbClr val="002060"/>
                </a:solidFill>
                <a:latin typeface="Comic Sans MS" pitchFamily="66" charset="0"/>
                <a:cs typeface="Times New Roman" pitchFamily="18" charset="0"/>
              </a:rPr>
              <a:t>Case III</a:t>
            </a:r>
            <a:endParaRPr lang="ar-EG" sz="1300" b="1" dirty="0" smtClean="0">
              <a:solidFill>
                <a:srgbClr val="002060"/>
              </a:solidFill>
              <a:latin typeface="Comic Sans MS" pitchFamily="66" charset="0"/>
              <a:cs typeface="Times New Roman" pitchFamily="18" charset="0"/>
            </a:endParaRPr>
          </a:p>
        </p:txBody>
      </p:sp>
      <p:sp>
        <p:nvSpPr>
          <p:cNvPr id="31" name="Text Box 15"/>
          <p:cNvSpPr txBox="1">
            <a:spLocks noChangeArrowheads="1"/>
          </p:cNvSpPr>
          <p:nvPr/>
        </p:nvSpPr>
        <p:spPr bwMode="auto">
          <a:xfrm>
            <a:off x="7602744" y="4876800"/>
            <a:ext cx="963612" cy="304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lang="en-GB" sz="1300" b="1" dirty="0" smtClean="0">
                <a:solidFill>
                  <a:srgbClr val="002060"/>
                </a:solidFill>
                <a:latin typeface="Comic Sans MS" pitchFamily="66" charset="0"/>
                <a:cs typeface="Times New Roman" pitchFamily="18" charset="0"/>
              </a:rPr>
              <a:t>Case IV</a:t>
            </a:r>
            <a:endParaRPr lang="ar-EG" sz="1300" b="1" dirty="0" smtClean="0">
              <a:solidFill>
                <a:srgbClr val="002060"/>
              </a:solidFill>
              <a:latin typeface="Comic Sans MS" pitchFamily="66" charset="0"/>
              <a:cs typeface="Times New Roman" pitchFamily="18" charset="0"/>
            </a:endParaRPr>
          </a:p>
        </p:txBody>
      </p:sp>
      <p:sp>
        <p:nvSpPr>
          <p:cNvPr id="111633"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graphicFrame>
        <p:nvGraphicFramePr>
          <p:cNvPr id="111632" name="Object 16"/>
          <p:cNvGraphicFramePr>
            <a:graphicFrameLocks noChangeAspect="1"/>
          </p:cNvGraphicFramePr>
          <p:nvPr/>
        </p:nvGraphicFramePr>
        <p:xfrm>
          <a:off x="4876800" y="1143000"/>
          <a:ext cx="723706" cy="695325"/>
        </p:xfrm>
        <a:graphic>
          <a:graphicData uri="http://schemas.openxmlformats.org/presentationml/2006/ole">
            <p:oleObj spid="_x0000_s111632" name="Equation" r:id="rId6" imgW="482391" imgH="469696" progId="Equation.3">
              <p:embed/>
            </p:oleObj>
          </a:graphicData>
        </a:graphic>
      </p:graphicFrame>
      <p:graphicFrame>
        <p:nvGraphicFramePr>
          <p:cNvPr id="111634" name="Object 18"/>
          <p:cNvGraphicFramePr>
            <a:graphicFrameLocks noChangeAspect="1"/>
          </p:cNvGraphicFramePr>
          <p:nvPr/>
        </p:nvGraphicFramePr>
        <p:xfrm>
          <a:off x="571500" y="1143000"/>
          <a:ext cx="723900" cy="695325"/>
        </p:xfrm>
        <a:graphic>
          <a:graphicData uri="http://schemas.openxmlformats.org/presentationml/2006/ole">
            <p:oleObj spid="_x0000_s111634" name="Equation" r:id="rId7" imgW="482391" imgH="469696" progId="Equation.3">
              <p:embed/>
            </p:oleObj>
          </a:graphicData>
        </a:graphic>
      </p:graphicFrame>
      <p:sp>
        <p:nvSpPr>
          <p:cNvPr id="34" name="Down Arrow 33"/>
          <p:cNvSpPr/>
          <p:nvPr/>
        </p:nvSpPr>
        <p:spPr>
          <a:xfrm rot="18900000" flipH="1">
            <a:off x="1443971" y="3653771"/>
            <a:ext cx="3048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35" name="Down Arrow 34"/>
          <p:cNvSpPr/>
          <p:nvPr/>
        </p:nvSpPr>
        <p:spPr>
          <a:xfrm rot="18900000" flipH="1">
            <a:off x="2129771" y="3653771"/>
            <a:ext cx="304800" cy="7620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36" name="Down Arrow 35"/>
          <p:cNvSpPr/>
          <p:nvPr/>
        </p:nvSpPr>
        <p:spPr>
          <a:xfrm rot="2700000" flipH="1" flipV="1">
            <a:off x="2899429" y="3653771"/>
            <a:ext cx="304800" cy="762000"/>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37" name="Down Arrow 36"/>
          <p:cNvSpPr/>
          <p:nvPr/>
        </p:nvSpPr>
        <p:spPr>
          <a:xfrm rot="2700000" flipH="1" flipV="1">
            <a:off x="3661429" y="3653771"/>
            <a:ext cx="304800" cy="762000"/>
          </a:xfrm>
          <a:prstGeom prst="downArrow">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11636"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graphicFrame>
        <p:nvGraphicFramePr>
          <p:cNvPr id="111635" name="Object 19"/>
          <p:cNvGraphicFramePr>
            <a:graphicFrameLocks noChangeAspect="1"/>
          </p:cNvGraphicFramePr>
          <p:nvPr/>
        </p:nvGraphicFramePr>
        <p:xfrm>
          <a:off x="3171825" y="1143000"/>
          <a:ext cx="1066800" cy="382137"/>
        </p:xfrm>
        <a:graphic>
          <a:graphicData uri="http://schemas.openxmlformats.org/presentationml/2006/ole">
            <p:oleObj spid="_x0000_s111635" name="Equation" r:id="rId8" imgW="634725" imgH="228501" progId="Equation.3">
              <p:embed/>
            </p:oleObj>
          </a:graphicData>
        </a:graphic>
      </p:graphicFrame>
      <p:graphicFrame>
        <p:nvGraphicFramePr>
          <p:cNvPr id="111637" name="Object 21"/>
          <p:cNvGraphicFramePr>
            <a:graphicFrameLocks noChangeAspect="1"/>
          </p:cNvGraphicFramePr>
          <p:nvPr/>
        </p:nvGraphicFramePr>
        <p:xfrm>
          <a:off x="7450512" y="1143000"/>
          <a:ext cx="1131887" cy="382588"/>
        </p:xfrm>
        <a:graphic>
          <a:graphicData uri="http://schemas.openxmlformats.org/presentationml/2006/ole">
            <p:oleObj spid="_x0000_s111637" name="Equation" r:id="rId9" imgW="672840" imgH="228600" progId="Equation.3">
              <p:embed/>
            </p:oleObj>
          </a:graphicData>
        </a:graphic>
      </p:graphicFrame>
      <p:grpSp>
        <p:nvGrpSpPr>
          <p:cNvPr id="50" name="Group 49"/>
          <p:cNvGrpSpPr/>
          <p:nvPr/>
        </p:nvGrpSpPr>
        <p:grpSpPr>
          <a:xfrm>
            <a:off x="1230841" y="5257800"/>
            <a:ext cx="2960159" cy="1295400"/>
            <a:chOff x="1382712" y="5257800"/>
            <a:chExt cx="2960159" cy="1295400"/>
          </a:xfrm>
        </p:grpSpPr>
        <p:pic>
          <p:nvPicPr>
            <p:cNvPr id="111638" name="Picture 22" descr="Tapered Interactive buckling Case I"/>
            <p:cNvPicPr preferRelativeResize="0">
              <a:picLocks noChangeAspect="1" noChangeArrowheads="1"/>
            </p:cNvPicPr>
            <p:nvPr/>
          </p:nvPicPr>
          <p:blipFill>
            <a:blip r:embed="rId10" cstate="print"/>
            <a:srcRect/>
            <a:stretch>
              <a:fillRect/>
            </a:stretch>
          </p:blipFill>
          <p:spPr bwMode="auto">
            <a:xfrm>
              <a:off x="1382712" y="5257800"/>
              <a:ext cx="1339850" cy="966788"/>
            </a:xfrm>
            <a:prstGeom prst="rect">
              <a:avLst/>
            </a:prstGeom>
            <a:noFill/>
            <a:ln w="25400">
              <a:solidFill>
                <a:srgbClr val="002060"/>
              </a:solidFill>
              <a:miter lim="800000"/>
              <a:headEnd/>
              <a:tailEnd/>
            </a:ln>
            <a:effectLst/>
          </p:spPr>
        </p:pic>
        <p:pic>
          <p:nvPicPr>
            <p:cNvPr id="111639" name="Picture 23" descr="Tapered Interactive buckling Case II"/>
            <p:cNvPicPr preferRelativeResize="0">
              <a:picLocks noChangeAspect="1" noChangeArrowheads="1"/>
            </p:cNvPicPr>
            <p:nvPr/>
          </p:nvPicPr>
          <p:blipFill>
            <a:blip r:embed="rId11" cstate="print"/>
            <a:srcRect/>
            <a:stretch>
              <a:fillRect/>
            </a:stretch>
          </p:blipFill>
          <p:spPr bwMode="auto">
            <a:xfrm>
              <a:off x="2995083" y="5257800"/>
              <a:ext cx="1347788" cy="966788"/>
            </a:xfrm>
            <a:prstGeom prst="rect">
              <a:avLst/>
            </a:prstGeom>
            <a:noFill/>
            <a:ln w="25400">
              <a:solidFill>
                <a:srgbClr val="002060"/>
              </a:solidFill>
              <a:miter lim="800000"/>
              <a:headEnd/>
              <a:tailEnd/>
            </a:ln>
            <a:effectLst/>
          </p:spPr>
        </p:pic>
        <p:sp>
          <p:nvSpPr>
            <p:cNvPr id="45" name="Text Box 12"/>
            <p:cNvSpPr txBox="1">
              <a:spLocks noChangeArrowheads="1"/>
            </p:cNvSpPr>
            <p:nvPr/>
          </p:nvSpPr>
          <p:spPr bwMode="auto">
            <a:xfrm>
              <a:off x="1685131" y="6248400"/>
              <a:ext cx="735012" cy="2952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lang="en-GB" sz="1300" b="1" dirty="0" smtClean="0">
                  <a:solidFill>
                    <a:srgbClr val="002060"/>
                  </a:solidFill>
                  <a:latin typeface="Comic Sans MS" pitchFamily="66" charset="0"/>
                  <a:cs typeface="Times New Roman" pitchFamily="18" charset="0"/>
                </a:rPr>
                <a:t>Case I</a:t>
              </a:r>
              <a:endParaRPr lang="ar-EG" sz="1300" b="1" dirty="0" smtClean="0">
                <a:solidFill>
                  <a:srgbClr val="002060"/>
                </a:solidFill>
                <a:latin typeface="Comic Sans MS" pitchFamily="66" charset="0"/>
                <a:cs typeface="Times New Roman" pitchFamily="18" charset="0"/>
              </a:endParaRPr>
            </a:p>
          </p:txBody>
        </p:sp>
        <p:sp>
          <p:nvSpPr>
            <p:cNvPr id="46" name="Text Box 13"/>
            <p:cNvSpPr txBox="1">
              <a:spLocks noChangeArrowheads="1"/>
            </p:cNvSpPr>
            <p:nvPr/>
          </p:nvSpPr>
          <p:spPr bwMode="auto">
            <a:xfrm>
              <a:off x="3088746" y="6248400"/>
              <a:ext cx="947737" cy="304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ctr" rtl="1" fontAlgn="base">
                <a:spcBef>
                  <a:spcPct val="0"/>
                </a:spcBef>
                <a:spcAft>
                  <a:spcPts val="1000"/>
                </a:spcAft>
              </a:pPr>
              <a:r>
                <a:rPr lang="en-GB" sz="1300" b="1" dirty="0" smtClean="0">
                  <a:solidFill>
                    <a:srgbClr val="002060"/>
                  </a:solidFill>
                  <a:latin typeface="Comic Sans MS" pitchFamily="66" charset="0"/>
                  <a:cs typeface="Times New Roman" pitchFamily="18" charset="0"/>
                </a:rPr>
                <a:t>Case II</a:t>
              </a:r>
              <a:endParaRPr lang="ar-EG" sz="1300" b="1" dirty="0" smtClean="0">
                <a:solidFill>
                  <a:srgbClr val="002060"/>
                </a:solidFill>
                <a:latin typeface="Comic Sans MS" pitchFamily="66" charset="0"/>
                <a:cs typeface="Times New Roman" pitchFamily="18" charset="0"/>
              </a:endParaRPr>
            </a:p>
          </p:txBody>
        </p:sp>
      </p:grpSp>
      <p:grpSp>
        <p:nvGrpSpPr>
          <p:cNvPr id="51" name="Group 50"/>
          <p:cNvGrpSpPr/>
          <p:nvPr/>
        </p:nvGrpSpPr>
        <p:grpSpPr>
          <a:xfrm>
            <a:off x="5105400" y="5257800"/>
            <a:ext cx="3004608" cy="1295400"/>
            <a:chOff x="4615392" y="5257800"/>
            <a:chExt cx="3004608" cy="1295400"/>
          </a:xfrm>
        </p:grpSpPr>
        <p:pic>
          <p:nvPicPr>
            <p:cNvPr id="111640" name="Picture 24" descr="Tapered Interactive buckling Case III"/>
            <p:cNvPicPr preferRelativeResize="0">
              <a:picLocks noChangeAspect="1" noChangeArrowheads="1"/>
            </p:cNvPicPr>
            <p:nvPr/>
          </p:nvPicPr>
          <p:blipFill>
            <a:blip r:embed="rId12" cstate="print"/>
            <a:srcRect/>
            <a:stretch>
              <a:fillRect/>
            </a:stretch>
          </p:blipFill>
          <p:spPr bwMode="auto">
            <a:xfrm>
              <a:off x="4615392" y="5257800"/>
              <a:ext cx="1371600" cy="966788"/>
            </a:xfrm>
            <a:prstGeom prst="rect">
              <a:avLst/>
            </a:prstGeom>
            <a:noFill/>
            <a:ln w="25400">
              <a:solidFill>
                <a:srgbClr val="002060"/>
              </a:solidFill>
              <a:miter lim="800000"/>
              <a:headEnd/>
              <a:tailEnd/>
            </a:ln>
            <a:effectLst/>
          </p:spPr>
        </p:pic>
        <p:pic>
          <p:nvPicPr>
            <p:cNvPr id="111641" name="Picture 25" descr="Tapered Interactive buckling Case IV"/>
            <p:cNvPicPr preferRelativeResize="0">
              <a:picLocks noChangeAspect="1" noChangeArrowheads="1"/>
            </p:cNvPicPr>
            <p:nvPr/>
          </p:nvPicPr>
          <p:blipFill>
            <a:blip r:embed="rId13" cstate="print"/>
            <a:srcRect/>
            <a:stretch>
              <a:fillRect/>
            </a:stretch>
          </p:blipFill>
          <p:spPr bwMode="auto">
            <a:xfrm>
              <a:off x="6259512" y="5257800"/>
              <a:ext cx="1360488" cy="966788"/>
            </a:xfrm>
            <a:prstGeom prst="rect">
              <a:avLst/>
            </a:prstGeom>
            <a:noFill/>
            <a:ln w="25400">
              <a:solidFill>
                <a:srgbClr val="002060"/>
              </a:solidFill>
              <a:miter lim="800000"/>
              <a:headEnd/>
              <a:tailEnd/>
            </a:ln>
            <a:effectLst/>
          </p:spPr>
        </p:pic>
        <p:sp>
          <p:nvSpPr>
            <p:cNvPr id="47" name="Text Box 14"/>
            <p:cNvSpPr txBox="1">
              <a:spLocks noChangeArrowheads="1"/>
            </p:cNvSpPr>
            <p:nvPr/>
          </p:nvSpPr>
          <p:spPr bwMode="auto">
            <a:xfrm>
              <a:off x="4705086" y="6248400"/>
              <a:ext cx="1084262" cy="304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R="0" lvl="0" indent="0" algn="ctr" rtl="1" fontAlgn="base">
                <a:lnSpc>
                  <a:spcPct val="100000"/>
                </a:lnSpc>
                <a:spcBef>
                  <a:spcPct val="0"/>
                </a:spcBef>
                <a:spcAft>
                  <a:spcPts val="1000"/>
                </a:spcAft>
                <a:buClrTx/>
                <a:buSzTx/>
                <a:buFontTx/>
                <a:buNone/>
                <a:tabLst/>
              </a:pPr>
              <a:r>
                <a:rPr lang="en-GB" sz="1300" b="1" dirty="0" smtClean="0">
                  <a:solidFill>
                    <a:srgbClr val="002060"/>
                  </a:solidFill>
                  <a:latin typeface="Comic Sans MS" pitchFamily="66" charset="0"/>
                  <a:cs typeface="Times New Roman" pitchFamily="18" charset="0"/>
                </a:rPr>
                <a:t>Case III</a:t>
              </a:r>
              <a:endParaRPr lang="ar-EG" sz="1300" b="1" dirty="0" smtClean="0">
                <a:solidFill>
                  <a:srgbClr val="002060"/>
                </a:solidFill>
                <a:latin typeface="Comic Sans MS" pitchFamily="66" charset="0"/>
                <a:cs typeface="Times New Roman" pitchFamily="18" charset="0"/>
              </a:endParaRPr>
            </a:p>
          </p:txBody>
        </p:sp>
        <p:sp>
          <p:nvSpPr>
            <p:cNvPr id="48" name="Text Box 15"/>
            <p:cNvSpPr txBox="1">
              <a:spLocks noChangeArrowheads="1"/>
            </p:cNvSpPr>
            <p:nvPr/>
          </p:nvSpPr>
          <p:spPr bwMode="auto">
            <a:xfrm>
              <a:off x="6457950" y="6248400"/>
              <a:ext cx="963612" cy="304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lang="en-GB" sz="1300" b="1" dirty="0" smtClean="0">
                  <a:solidFill>
                    <a:srgbClr val="002060"/>
                  </a:solidFill>
                  <a:latin typeface="Comic Sans MS" pitchFamily="66" charset="0"/>
                  <a:cs typeface="Times New Roman" pitchFamily="18" charset="0"/>
                </a:rPr>
                <a:t>Case IV</a:t>
              </a:r>
              <a:endParaRPr lang="ar-EG" sz="1300" b="1" dirty="0" smtClean="0">
                <a:solidFill>
                  <a:srgbClr val="002060"/>
                </a:solidFill>
                <a:latin typeface="Comic Sans MS" pitchFamily="66" charset="0"/>
                <a:cs typeface="Times New Roman" pitchFamily="18" charset="0"/>
              </a:endParaRPr>
            </a:p>
          </p:txBody>
        </p:sp>
      </p:grpSp>
      <p:cxnSp>
        <p:nvCxnSpPr>
          <p:cNvPr id="53" name="Straight Connector 52"/>
          <p:cNvCxnSpPr/>
          <p:nvPr/>
        </p:nvCxnSpPr>
        <p:spPr>
          <a:xfrm>
            <a:off x="1219200" y="2819400"/>
            <a:ext cx="2971800" cy="1588"/>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486400" y="2819400"/>
            <a:ext cx="2971800" cy="1588"/>
          </a:xfrm>
          <a:prstGeom prst="line">
            <a:avLst/>
          </a:prstGeom>
          <a:ln w="25400">
            <a:solidFill>
              <a:srgbClr val="002060"/>
            </a:solidFill>
          </a:ln>
        </p:spPr>
        <p:style>
          <a:lnRef idx="1">
            <a:schemeClr val="accent1"/>
          </a:lnRef>
          <a:fillRef idx="0">
            <a:schemeClr val="accent1"/>
          </a:fillRef>
          <a:effectRef idx="0">
            <a:schemeClr val="accent1"/>
          </a:effectRef>
          <a:fontRef idx="minor">
            <a:schemeClr val="tx1"/>
          </a:fontRef>
        </p:style>
      </p:cxnSp>
      <p:sp>
        <p:nvSpPr>
          <p:cNvPr id="55" name="Rectangle 54"/>
          <p:cNvSpPr/>
          <p:nvPr/>
        </p:nvSpPr>
        <p:spPr>
          <a:xfrm>
            <a:off x="1295400" y="2971800"/>
            <a:ext cx="1371600" cy="1676400"/>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56" name="Rectangle 55"/>
          <p:cNvSpPr/>
          <p:nvPr/>
        </p:nvSpPr>
        <p:spPr>
          <a:xfrm>
            <a:off x="2743200" y="2209800"/>
            <a:ext cx="1447800" cy="2438400"/>
          </a:xfrm>
          <a:prstGeom prst="rect">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blinds(horizontal)">
                                      <p:cBhvr>
                                        <p:cTn id="13" dur="500"/>
                                        <p:tgtEl>
                                          <p:spTgt spid="50"/>
                                        </p:tgtEl>
                                      </p:cBhvr>
                                    </p:animEffect>
                                  </p:childTnLst>
                                </p:cTn>
                              </p:par>
                              <p:par>
                                <p:cTn id="14" presetID="1" presetClass="entr" presetSubtype="0"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51"/>
                                        </p:tgtEl>
                                        <p:attrNameLst>
                                          <p:attrName>style.visibility</p:attrName>
                                        </p:attrNameLst>
                                      </p:cBhvr>
                                      <p:to>
                                        <p:strVal val="visible"/>
                                      </p:to>
                                    </p:set>
                                    <p:animEffect transition="in" filter="blinds(horizontal)">
                                      <p:cBhvr>
                                        <p:cTn id="20" dur="500"/>
                                        <p:tgtEl>
                                          <p:spTgt spid="51"/>
                                        </p:tgtEl>
                                      </p:cBhvr>
                                    </p:animEffect>
                                  </p:childTnLst>
                                </p:cTn>
                              </p:par>
                              <p:par>
                                <p:cTn id="21" presetID="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5"/>
                                        </p:tgtEl>
                                        <p:attrNameLst>
                                          <p:attrName>style.visibility</p:attrName>
                                        </p:attrNameLst>
                                      </p:cBhvr>
                                      <p:to>
                                        <p:strVal val="visible"/>
                                      </p:to>
                                    </p:set>
                                  </p:childTnLst>
                                </p:cTn>
                              </p:par>
                              <p:par>
                                <p:cTn id="29" presetID="6" presetClass="emph" presetSubtype="0" fill="hold" nodeType="withEffect">
                                  <p:stCondLst>
                                    <p:cond delay="0"/>
                                  </p:stCondLst>
                                  <p:childTnLst>
                                    <p:animScale>
                                      <p:cBhvr>
                                        <p:cTn id="30" dur="2000" fill="hold"/>
                                        <p:tgtEl>
                                          <p:spTgt spid="50"/>
                                        </p:tgtEl>
                                      </p:cBhvr>
                                      <p:by x="120000" y="120000"/>
                                    </p:animScale>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6" presetClass="emph" presetSubtype="0" fill="hold" nodeType="withEffect">
                                  <p:stCondLst>
                                    <p:cond delay="0"/>
                                  </p:stCondLst>
                                  <p:childTnLst>
                                    <p:animScale>
                                      <p:cBhvr>
                                        <p:cTn id="38" dur="2000" fill="hold"/>
                                        <p:tgtEl>
                                          <p:spTgt spid="51"/>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55" grpId="0" animBg="1"/>
      <p:bldP spid="5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276225" y="152400"/>
            <a:ext cx="2512034" cy="369332"/>
          </a:xfrm>
          <a:prstGeom prst="rect">
            <a:avLst/>
          </a:prstGeom>
          <a:noFill/>
          <a:ln w="9525" algn="ctr">
            <a:noFill/>
            <a:miter lim="800000"/>
            <a:headEnd/>
            <a:tailEnd/>
          </a:ln>
          <a:effectLst/>
        </p:spPr>
        <p:txBody>
          <a:bodyPr wrap="none">
            <a:spAutoFit/>
          </a:bodyPr>
          <a:lstStyle/>
          <a:p>
            <a:pPr algn="ctr" eaLnBrk="1" hangingPunct="1">
              <a:buFontTx/>
              <a:buChar char="•"/>
            </a:pPr>
            <a:r>
              <a:rPr lang="en-GB" b="1" i="1" dirty="0" smtClean="0">
                <a:solidFill>
                  <a:srgbClr val="FF0000"/>
                </a:solidFill>
                <a:cs typeface="Times New Roman" pitchFamily="18" charset="0"/>
              </a:rPr>
              <a:t>Results and discussion</a:t>
            </a:r>
            <a:endParaRPr lang="en-GB" b="1" i="1" dirty="0">
              <a:solidFill>
                <a:srgbClr val="FF0000"/>
              </a:solidFill>
              <a:cs typeface="Times New Roman" pitchFamily="18" charset="0"/>
            </a:endParaRPr>
          </a:p>
        </p:txBody>
      </p:sp>
      <p:sp>
        <p:nvSpPr>
          <p:cNvPr id="13" name="Text Box 40"/>
          <p:cNvSpPr txBox="1">
            <a:spLocks noChangeArrowheads="1"/>
          </p:cNvSpPr>
          <p:nvPr/>
        </p:nvSpPr>
        <p:spPr bwMode="auto">
          <a:xfrm>
            <a:off x="684213" y="620713"/>
            <a:ext cx="7559675" cy="542925"/>
          </a:xfrm>
          <a:prstGeom prst="rect">
            <a:avLst/>
          </a:prstGeom>
          <a:noFill/>
          <a:ln w="9525">
            <a:noFill/>
            <a:miter lim="800000"/>
            <a:headEnd/>
            <a:tailEnd/>
          </a:ln>
        </p:spPr>
        <p:txBody>
          <a:bodyPr/>
          <a:lstStyle/>
          <a:p>
            <a:pPr>
              <a:spcAft>
                <a:spcPts val="1000"/>
              </a:spcAft>
            </a:pPr>
            <a:r>
              <a:rPr lang="en-US" sz="2400" dirty="0" smtClean="0">
                <a:ea typeface="Arial" pitchFamily="34" charset="0"/>
                <a:cs typeface="Times New Roman" pitchFamily="18" charset="0"/>
              </a:rPr>
              <a:t>2. Proposed interactive critical stress of tapered webs</a:t>
            </a:r>
            <a:endParaRPr lang="en-US" sz="2400" dirty="0">
              <a:solidFill>
                <a:schemeClr val="tx1"/>
              </a:solidFill>
              <a:ea typeface="Arial" pitchFamily="34" charset="0"/>
              <a:cs typeface="Times New Roman" pitchFamily="18" charset="0"/>
            </a:endParaRPr>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174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175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175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28" name="Rectangle 5"/>
          <p:cNvSpPr>
            <a:spLocks noChangeArrowheads="1"/>
          </p:cNvSpPr>
          <p:nvPr/>
        </p:nvSpPr>
        <p:spPr bwMode="auto">
          <a:xfrm>
            <a:off x="3132000" y="115887"/>
            <a:ext cx="2880000" cy="493713"/>
          </a:xfrm>
          <a:prstGeom prst="rect">
            <a:avLst/>
          </a:prstGeom>
          <a:gradFill rotWithShape="1">
            <a:gsLst>
              <a:gs pos="0">
                <a:srgbClr val="FBEAC7"/>
              </a:gs>
              <a:gs pos="17999">
                <a:srgbClr val="FEE7F2"/>
              </a:gs>
              <a:gs pos="36000">
                <a:srgbClr val="FAC77D"/>
              </a:gs>
              <a:gs pos="61000">
                <a:srgbClr val="FBA97D"/>
              </a:gs>
              <a:gs pos="82001">
                <a:srgbClr val="FBD49C"/>
              </a:gs>
              <a:gs pos="100000">
                <a:srgbClr val="FEE7F2"/>
              </a:gs>
            </a:gsLst>
            <a:lin ang="5400000" scaled="0"/>
          </a:gradFill>
          <a:ln w="28575">
            <a:solidFill>
              <a:schemeClr val="bg1"/>
            </a:solidFill>
            <a:round/>
            <a:headEnd/>
            <a:tailEnd/>
          </a:ln>
          <a:effectLst>
            <a:outerShdw dist="107763" dir="2700000" algn="ctr" rotWithShape="0">
              <a:schemeClr val="bg2">
                <a:alpha val="50000"/>
              </a:schemeClr>
            </a:outerShdw>
          </a:effectLst>
        </p:spPr>
        <p:txBody>
          <a:bodyPr wrap="none" anchor="ctr"/>
          <a:lstStyle/>
          <a:p>
            <a:pPr algn="ctr">
              <a:defRPr/>
            </a:pPr>
            <a:endParaRPr lang="en-US" sz="2000" b="1" dirty="0">
              <a:solidFill>
                <a:srgbClr val="002060"/>
              </a:solidFill>
              <a:latin typeface="Arial" pitchFamily="34" charset="0"/>
            </a:endParaRPr>
          </a:p>
          <a:p>
            <a:pPr algn="ctr">
              <a:defRPr/>
            </a:pPr>
            <a:r>
              <a:rPr lang="en-US" sz="2000" b="1" dirty="0" smtClean="0">
                <a:solidFill>
                  <a:srgbClr val="002060"/>
                </a:solidFill>
                <a:latin typeface="Arial" pitchFamily="34" charset="0"/>
              </a:rPr>
              <a:t>Tapered - Plates</a:t>
            </a:r>
            <a:endParaRPr lang="en-US" sz="2000" b="1" dirty="0">
              <a:solidFill>
                <a:srgbClr val="002060"/>
              </a:solidFill>
              <a:latin typeface="Arial" pitchFamily="34" charset="0"/>
            </a:endParaRPr>
          </a:p>
          <a:p>
            <a:pPr algn="ctr">
              <a:defRPr/>
            </a:pPr>
            <a:endParaRPr lang="en-US" sz="2000" b="1" dirty="0">
              <a:solidFill>
                <a:srgbClr val="002060"/>
              </a:solidFill>
              <a:latin typeface="Arial" pitchFamily="34" charset="0"/>
            </a:endParaRPr>
          </a:p>
        </p:txBody>
      </p:sp>
      <p:sp>
        <p:nvSpPr>
          <p:cNvPr id="111633"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111636"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43" name="Text Box 40"/>
          <p:cNvSpPr txBox="1">
            <a:spLocks noChangeArrowheads="1"/>
          </p:cNvSpPr>
          <p:nvPr/>
        </p:nvSpPr>
        <p:spPr bwMode="auto">
          <a:xfrm>
            <a:off x="684213" y="1371600"/>
            <a:ext cx="8002587" cy="1533525"/>
          </a:xfrm>
          <a:prstGeom prst="rect">
            <a:avLst/>
          </a:prstGeom>
          <a:noFill/>
          <a:ln w="9525">
            <a:noFill/>
            <a:miter lim="800000"/>
            <a:headEnd/>
            <a:tailEnd/>
          </a:ln>
        </p:spPr>
        <p:txBody>
          <a:bodyPr/>
          <a:lstStyle/>
          <a:p>
            <a:pPr algn="just">
              <a:spcAft>
                <a:spcPts val="1000"/>
              </a:spcAft>
            </a:pPr>
            <a:r>
              <a:rPr lang="en-US" sz="2200" dirty="0" smtClean="0">
                <a:ea typeface="Arial" pitchFamily="34" charset="0"/>
                <a:cs typeface="Times New Roman" pitchFamily="18" charset="0"/>
              </a:rPr>
              <a:t>T</a:t>
            </a:r>
            <a:r>
              <a:rPr lang="en-GB" sz="2200" dirty="0" smtClean="0">
                <a:ea typeface="Arial" pitchFamily="34" charset="0"/>
                <a:cs typeface="Times New Roman" pitchFamily="18" charset="0"/>
              </a:rPr>
              <a:t>he recommendation of the current design code for plated structural elements </a:t>
            </a:r>
            <a:r>
              <a:rPr lang="en-GB" sz="2200" i="1" u="sng" dirty="0" smtClean="0">
                <a:solidFill>
                  <a:srgbClr val="0070C0"/>
                </a:solidFill>
                <a:ea typeface="Arial" pitchFamily="34" charset="0"/>
                <a:cs typeface="Times New Roman" pitchFamily="18" charset="0"/>
              </a:rPr>
              <a:t>EN 1993-1-5 (2007)</a:t>
            </a:r>
            <a:r>
              <a:rPr lang="en-GB" sz="2200" dirty="0" smtClean="0">
                <a:ea typeface="Arial" pitchFamily="34" charset="0"/>
                <a:cs typeface="Times New Roman" pitchFamily="18" charset="0"/>
              </a:rPr>
              <a:t> to determine the ultimate shear resistance of tapered plate girders with flat web plates as prismatic ones </a:t>
            </a:r>
            <a:r>
              <a:rPr lang="en-GB" sz="2200" dirty="0" smtClean="0">
                <a:solidFill>
                  <a:srgbClr val="FF0000"/>
                </a:solidFill>
                <a:ea typeface="Arial" pitchFamily="34" charset="0"/>
                <a:cs typeface="Times New Roman" pitchFamily="18" charset="0"/>
              </a:rPr>
              <a:t>CANNOT BE USED</a:t>
            </a:r>
            <a:r>
              <a:rPr lang="en-GB" sz="2200" dirty="0" smtClean="0">
                <a:ea typeface="Arial" pitchFamily="34" charset="0"/>
                <a:cs typeface="Times New Roman" pitchFamily="18" charset="0"/>
              </a:rPr>
              <a:t>.</a:t>
            </a:r>
            <a:endParaRPr lang="en-US" sz="2200" dirty="0" smtClean="0">
              <a:ea typeface="Arial" pitchFamily="34" charset="0"/>
              <a:cs typeface="Times New Roman" pitchFamily="18" charset="0"/>
            </a:endParaRPr>
          </a:p>
        </p:txBody>
      </p:sp>
      <p:sp>
        <p:nvSpPr>
          <p:cNvPr id="44" name="Down Arrow 43"/>
          <p:cNvSpPr/>
          <p:nvPr/>
        </p:nvSpPr>
        <p:spPr>
          <a:xfrm>
            <a:off x="4375356" y="2514600"/>
            <a:ext cx="381000" cy="990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167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graphicFrame>
        <p:nvGraphicFramePr>
          <p:cNvPr id="116742" name="Object 6"/>
          <p:cNvGraphicFramePr>
            <a:graphicFrameLocks noChangeAspect="1"/>
          </p:cNvGraphicFramePr>
          <p:nvPr/>
        </p:nvGraphicFramePr>
        <p:xfrm>
          <a:off x="1023937" y="3200400"/>
          <a:ext cx="2500313" cy="357188"/>
        </p:xfrm>
        <a:graphic>
          <a:graphicData uri="http://schemas.openxmlformats.org/presentationml/2006/ole">
            <p:oleObj spid="_x0000_s116742" name="Equation" r:id="rId4" imgW="1663700" imgH="241300" progId="Equation.3">
              <p:embed/>
            </p:oleObj>
          </a:graphicData>
        </a:graphic>
      </p:graphicFrame>
      <p:sp>
        <p:nvSpPr>
          <p:cNvPr id="1167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graphicFrame>
        <p:nvGraphicFramePr>
          <p:cNvPr id="116744" name="Object 8"/>
          <p:cNvGraphicFramePr>
            <a:graphicFrameLocks noChangeAspect="1"/>
          </p:cNvGraphicFramePr>
          <p:nvPr/>
        </p:nvGraphicFramePr>
        <p:xfrm>
          <a:off x="838199" y="5105400"/>
          <a:ext cx="2871788" cy="357188"/>
        </p:xfrm>
        <a:graphic>
          <a:graphicData uri="http://schemas.openxmlformats.org/presentationml/2006/ole">
            <p:oleObj spid="_x0000_s116744" name="Equation" r:id="rId5" imgW="1917700" imgH="241300" progId="Equation.3">
              <p:embed/>
            </p:oleObj>
          </a:graphicData>
        </a:graphic>
      </p:graphicFrame>
      <p:sp>
        <p:nvSpPr>
          <p:cNvPr id="116747"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graphicFrame>
        <p:nvGraphicFramePr>
          <p:cNvPr id="116746" name="Object 10"/>
          <p:cNvGraphicFramePr>
            <a:graphicFrameLocks noChangeAspect="1"/>
          </p:cNvGraphicFramePr>
          <p:nvPr/>
        </p:nvGraphicFramePr>
        <p:xfrm>
          <a:off x="5757862" y="3200400"/>
          <a:ext cx="2500313" cy="357188"/>
        </p:xfrm>
        <a:graphic>
          <a:graphicData uri="http://schemas.openxmlformats.org/presentationml/2006/ole">
            <p:oleObj spid="_x0000_s116746" name="Equation" r:id="rId6" imgW="1663700" imgH="241300" progId="Equation.3">
              <p:embed/>
            </p:oleObj>
          </a:graphicData>
        </a:graphic>
      </p:graphicFrame>
      <p:sp>
        <p:nvSpPr>
          <p:cNvPr id="116749"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graphicFrame>
        <p:nvGraphicFramePr>
          <p:cNvPr id="116748" name="Object 12"/>
          <p:cNvGraphicFramePr>
            <a:graphicFrameLocks noChangeAspect="1"/>
          </p:cNvGraphicFramePr>
          <p:nvPr/>
        </p:nvGraphicFramePr>
        <p:xfrm>
          <a:off x="5557837" y="5105400"/>
          <a:ext cx="2900363" cy="357188"/>
        </p:xfrm>
        <a:graphic>
          <a:graphicData uri="http://schemas.openxmlformats.org/presentationml/2006/ole">
            <p:oleObj spid="_x0000_s116748" name="Equation" r:id="rId7" imgW="1930400" imgH="241300" progId="Equation.3">
              <p:embed/>
            </p:oleObj>
          </a:graphicData>
        </a:graphic>
      </p:graphicFrame>
      <p:grpSp>
        <p:nvGrpSpPr>
          <p:cNvPr id="30" name="Group 29"/>
          <p:cNvGrpSpPr/>
          <p:nvPr/>
        </p:nvGrpSpPr>
        <p:grpSpPr>
          <a:xfrm>
            <a:off x="1604168" y="3733800"/>
            <a:ext cx="1339850" cy="1285875"/>
            <a:chOff x="1604168" y="3819525"/>
            <a:chExt cx="1339850" cy="1285875"/>
          </a:xfrm>
        </p:grpSpPr>
        <p:pic>
          <p:nvPicPr>
            <p:cNvPr id="58" name="Picture 22" descr="Tapered Interactive buckling Case I"/>
            <p:cNvPicPr preferRelativeResize="0">
              <a:picLocks noChangeAspect="1" noChangeArrowheads="1"/>
            </p:cNvPicPr>
            <p:nvPr/>
          </p:nvPicPr>
          <p:blipFill>
            <a:blip r:embed="rId8" cstate="print"/>
            <a:srcRect/>
            <a:stretch>
              <a:fillRect/>
            </a:stretch>
          </p:blipFill>
          <p:spPr bwMode="auto">
            <a:xfrm>
              <a:off x="1604168" y="3819525"/>
              <a:ext cx="1339850" cy="966788"/>
            </a:xfrm>
            <a:prstGeom prst="rect">
              <a:avLst/>
            </a:prstGeom>
            <a:noFill/>
            <a:ln w="25400">
              <a:solidFill>
                <a:srgbClr val="002060"/>
              </a:solidFill>
              <a:miter lim="800000"/>
              <a:headEnd/>
              <a:tailEnd/>
            </a:ln>
            <a:effectLst/>
          </p:spPr>
        </p:pic>
        <p:sp>
          <p:nvSpPr>
            <p:cNvPr id="60" name="Text Box 12"/>
            <p:cNvSpPr txBox="1">
              <a:spLocks noChangeArrowheads="1"/>
            </p:cNvSpPr>
            <p:nvPr/>
          </p:nvSpPr>
          <p:spPr bwMode="auto">
            <a:xfrm>
              <a:off x="1906587" y="4810125"/>
              <a:ext cx="735012" cy="29527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lang="en-GB" sz="1300" b="1" dirty="0" smtClean="0">
                  <a:solidFill>
                    <a:srgbClr val="002060"/>
                  </a:solidFill>
                  <a:latin typeface="Comic Sans MS" pitchFamily="66" charset="0"/>
                  <a:cs typeface="Times New Roman" pitchFamily="18" charset="0"/>
                </a:rPr>
                <a:t>Case I</a:t>
              </a:r>
              <a:endParaRPr lang="ar-EG" sz="1300" b="1" dirty="0" smtClean="0">
                <a:solidFill>
                  <a:srgbClr val="002060"/>
                </a:solidFill>
                <a:latin typeface="Comic Sans MS" pitchFamily="66" charset="0"/>
                <a:cs typeface="Times New Roman" pitchFamily="18" charset="0"/>
              </a:endParaRPr>
            </a:p>
          </p:txBody>
        </p:sp>
      </p:grpSp>
      <p:grpSp>
        <p:nvGrpSpPr>
          <p:cNvPr id="31" name="Group 30"/>
          <p:cNvGrpSpPr/>
          <p:nvPr/>
        </p:nvGrpSpPr>
        <p:grpSpPr>
          <a:xfrm>
            <a:off x="1600199" y="5486400"/>
            <a:ext cx="1347788" cy="1295400"/>
            <a:chOff x="1600199" y="5562600"/>
            <a:chExt cx="1347788" cy="1295400"/>
          </a:xfrm>
        </p:grpSpPr>
        <p:pic>
          <p:nvPicPr>
            <p:cNvPr id="59" name="Picture 23" descr="Tapered Interactive buckling Case II"/>
            <p:cNvPicPr preferRelativeResize="0">
              <a:picLocks noChangeAspect="1" noChangeArrowheads="1"/>
            </p:cNvPicPr>
            <p:nvPr/>
          </p:nvPicPr>
          <p:blipFill>
            <a:blip r:embed="rId9" cstate="print"/>
            <a:srcRect/>
            <a:stretch>
              <a:fillRect/>
            </a:stretch>
          </p:blipFill>
          <p:spPr bwMode="auto">
            <a:xfrm>
              <a:off x="1600199" y="5562600"/>
              <a:ext cx="1347788" cy="966788"/>
            </a:xfrm>
            <a:prstGeom prst="rect">
              <a:avLst/>
            </a:prstGeom>
            <a:noFill/>
            <a:ln w="25400">
              <a:solidFill>
                <a:srgbClr val="002060"/>
              </a:solidFill>
              <a:miter lim="800000"/>
              <a:headEnd/>
              <a:tailEnd/>
            </a:ln>
            <a:effectLst/>
          </p:spPr>
        </p:pic>
        <p:sp>
          <p:nvSpPr>
            <p:cNvPr id="61" name="Text Box 13"/>
            <p:cNvSpPr txBox="1">
              <a:spLocks noChangeArrowheads="1"/>
            </p:cNvSpPr>
            <p:nvPr/>
          </p:nvSpPr>
          <p:spPr bwMode="auto">
            <a:xfrm>
              <a:off x="1800225" y="6553200"/>
              <a:ext cx="947737" cy="304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algn="ctr" rtl="1" fontAlgn="base">
                <a:spcBef>
                  <a:spcPct val="0"/>
                </a:spcBef>
                <a:spcAft>
                  <a:spcPts val="1000"/>
                </a:spcAft>
              </a:pPr>
              <a:r>
                <a:rPr lang="en-GB" sz="1300" b="1" dirty="0" smtClean="0">
                  <a:solidFill>
                    <a:srgbClr val="002060"/>
                  </a:solidFill>
                  <a:latin typeface="Comic Sans MS" pitchFamily="66" charset="0"/>
                  <a:cs typeface="Times New Roman" pitchFamily="18" charset="0"/>
                </a:rPr>
                <a:t>Case II</a:t>
              </a:r>
              <a:endParaRPr lang="ar-EG" sz="1300" b="1" dirty="0" smtClean="0">
                <a:solidFill>
                  <a:srgbClr val="002060"/>
                </a:solidFill>
                <a:latin typeface="Comic Sans MS" pitchFamily="66" charset="0"/>
                <a:cs typeface="Times New Roman" pitchFamily="18" charset="0"/>
              </a:endParaRPr>
            </a:p>
          </p:txBody>
        </p:sp>
      </p:grpSp>
      <p:grpSp>
        <p:nvGrpSpPr>
          <p:cNvPr id="29" name="Group 28"/>
          <p:cNvGrpSpPr/>
          <p:nvPr/>
        </p:nvGrpSpPr>
        <p:grpSpPr>
          <a:xfrm>
            <a:off x="6322218" y="3733800"/>
            <a:ext cx="1371600" cy="1295400"/>
            <a:chOff x="6322218" y="3886200"/>
            <a:chExt cx="1371600" cy="1295400"/>
          </a:xfrm>
        </p:grpSpPr>
        <p:pic>
          <p:nvPicPr>
            <p:cNvPr id="63" name="Picture 24" descr="Tapered Interactive buckling Case III"/>
            <p:cNvPicPr preferRelativeResize="0">
              <a:picLocks noChangeAspect="1" noChangeArrowheads="1"/>
            </p:cNvPicPr>
            <p:nvPr/>
          </p:nvPicPr>
          <p:blipFill>
            <a:blip r:embed="rId10" cstate="print"/>
            <a:srcRect/>
            <a:stretch>
              <a:fillRect/>
            </a:stretch>
          </p:blipFill>
          <p:spPr bwMode="auto">
            <a:xfrm>
              <a:off x="6322218" y="3886200"/>
              <a:ext cx="1371600" cy="966788"/>
            </a:xfrm>
            <a:prstGeom prst="rect">
              <a:avLst/>
            </a:prstGeom>
            <a:noFill/>
            <a:ln w="25400">
              <a:solidFill>
                <a:srgbClr val="002060"/>
              </a:solidFill>
              <a:miter lim="800000"/>
              <a:headEnd/>
              <a:tailEnd/>
            </a:ln>
            <a:effectLst/>
          </p:spPr>
        </p:pic>
        <p:sp>
          <p:nvSpPr>
            <p:cNvPr id="65" name="Text Box 14"/>
            <p:cNvSpPr txBox="1">
              <a:spLocks noChangeArrowheads="1"/>
            </p:cNvSpPr>
            <p:nvPr/>
          </p:nvSpPr>
          <p:spPr bwMode="auto">
            <a:xfrm>
              <a:off x="6465887" y="4876800"/>
              <a:ext cx="1084262" cy="304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R="0" lvl="0" indent="0" algn="ctr" rtl="1" fontAlgn="base">
                <a:lnSpc>
                  <a:spcPct val="100000"/>
                </a:lnSpc>
                <a:spcBef>
                  <a:spcPct val="0"/>
                </a:spcBef>
                <a:spcAft>
                  <a:spcPts val="1000"/>
                </a:spcAft>
                <a:buClrTx/>
                <a:buSzTx/>
                <a:buFontTx/>
                <a:buNone/>
                <a:tabLst/>
              </a:pPr>
              <a:r>
                <a:rPr lang="en-GB" sz="1300" b="1" dirty="0" smtClean="0">
                  <a:solidFill>
                    <a:srgbClr val="002060"/>
                  </a:solidFill>
                  <a:latin typeface="Comic Sans MS" pitchFamily="66" charset="0"/>
                  <a:cs typeface="Times New Roman" pitchFamily="18" charset="0"/>
                </a:rPr>
                <a:t>Case III</a:t>
              </a:r>
              <a:endParaRPr lang="ar-EG" sz="1300" b="1" dirty="0" smtClean="0">
                <a:solidFill>
                  <a:srgbClr val="002060"/>
                </a:solidFill>
                <a:latin typeface="Comic Sans MS" pitchFamily="66" charset="0"/>
                <a:cs typeface="Times New Roman" pitchFamily="18" charset="0"/>
              </a:endParaRPr>
            </a:p>
          </p:txBody>
        </p:sp>
      </p:grpSp>
      <p:grpSp>
        <p:nvGrpSpPr>
          <p:cNvPr id="32" name="Group 31"/>
          <p:cNvGrpSpPr/>
          <p:nvPr/>
        </p:nvGrpSpPr>
        <p:grpSpPr>
          <a:xfrm>
            <a:off x="6327774" y="5510212"/>
            <a:ext cx="1360488" cy="1271588"/>
            <a:chOff x="6327774" y="5586412"/>
            <a:chExt cx="1360488" cy="1271588"/>
          </a:xfrm>
        </p:grpSpPr>
        <p:pic>
          <p:nvPicPr>
            <p:cNvPr id="64" name="Picture 25" descr="Tapered Interactive buckling Case IV"/>
            <p:cNvPicPr preferRelativeResize="0">
              <a:picLocks noChangeAspect="1" noChangeArrowheads="1"/>
            </p:cNvPicPr>
            <p:nvPr/>
          </p:nvPicPr>
          <p:blipFill>
            <a:blip r:embed="rId11" cstate="print"/>
            <a:srcRect/>
            <a:stretch>
              <a:fillRect/>
            </a:stretch>
          </p:blipFill>
          <p:spPr bwMode="auto">
            <a:xfrm>
              <a:off x="6327774" y="5586412"/>
              <a:ext cx="1360488" cy="966788"/>
            </a:xfrm>
            <a:prstGeom prst="rect">
              <a:avLst/>
            </a:prstGeom>
            <a:noFill/>
            <a:ln w="25400">
              <a:solidFill>
                <a:srgbClr val="002060"/>
              </a:solidFill>
              <a:miter lim="800000"/>
              <a:headEnd/>
              <a:tailEnd/>
            </a:ln>
            <a:effectLst/>
          </p:spPr>
        </p:pic>
        <p:sp>
          <p:nvSpPr>
            <p:cNvPr id="66" name="Text Box 15"/>
            <p:cNvSpPr txBox="1">
              <a:spLocks noChangeArrowheads="1"/>
            </p:cNvSpPr>
            <p:nvPr/>
          </p:nvSpPr>
          <p:spPr bwMode="auto">
            <a:xfrm>
              <a:off x="6526212" y="6553200"/>
              <a:ext cx="963612" cy="3048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lang="en-GB" sz="1300" b="1" dirty="0" smtClean="0">
                  <a:solidFill>
                    <a:srgbClr val="002060"/>
                  </a:solidFill>
                  <a:latin typeface="Comic Sans MS" pitchFamily="66" charset="0"/>
                  <a:cs typeface="Times New Roman" pitchFamily="18" charset="0"/>
                </a:rPr>
                <a:t>Case IV</a:t>
              </a:r>
              <a:endParaRPr lang="ar-EG" sz="1300" b="1" dirty="0" smtClean="0">
                <a:solidFill>
                  <a:srgbClr val="002060"/>
                </a:solidFill>
                <a:latin typeface="Comic Sans MS" pitchFamily="66" charset="0"/>
                <a:cs typeface="Times New Roman" pitchFamily="18" charset="0"/>
              </a:endParaRPr>
            </a:p>
          </p:txBody>
        </p:sp>
      </p:grpSp>
      <p:sp>
        <p:nvSpPr>
          <p:cNvPr id="33" name="Text Box 40"/>
          <p:cNvSpPr txBox="1">
            <a:spLocks noChangeArrowheads="1"/>
          </p:cNvSpPr>
          <p:nvPr/>
        </p:nvSpPr>
        <p:spPr bwMode="auto">
          <a:xfrm>
            <a:off x="3124201" y="3810001"/>
            <a:ext cx="2895599" cy="838200"/>
          </a:xfrm>
          <a:prstGeom prst="rect">
            <a:avLst/>
          </a:prstGeom>
          <a:noFill/>
          <a:ln w="9525">
            <a:noFill/>
            <a:miter lim="800000"/>
            <a:headEnd/>
            <a:tailEnd/>
          </a:ln>
        </p:spPr>
        <p:txBody>
          <a:bodyPr/>
          <a:lstStyle/>
          <a:p>
            <a:pPr algn="ctr">
              <a:spcAft>
                <a:spcPts val="1000"/>
              </a:spcAft>
            </a:pPr>
            <a:r>
              <a:rPr lang="en-US" sz="2200" dirty="0" smtClean="0">
                <a:solidFill>
                  <a:srgbClr val="FF0000"/>
                </a:solidFill>
                <a:ea typeface="Arial" pitchFamily="34" charset="0"/>
                <a:cs typeface="Times New Roman" pitchFamily="18" charset="0"/>
              </a:rPr>
              <a:t>Applicable for different boundary conditions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linds(horizontal)">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16742"/>
                                        </p:tgtEl>
                                        <p:attrNameLst>
                                          <p:attrName>style.visibility</p:attrName>
                                        </p:attrNameLst>
                                      </p:cBhvr>
                                      <p:to>
                                        <p:strVal val="visible"/>
                                      </p:to>
                                    </p:set>
                                    <p:animEffect transition="in" filter="blinds(horizontal)">
                                      <p:cBhvr>
                                        <p:cTn id="12" dur="500"/>
                                        <p:tgtEl>
                                          <p:spTgt spid="116742"/>
                                        </p:tgtEl>
                                      </p:cBhvr>
                                    </p:animEffect>
                                  </p:childTnLst>
                                </p:cTn>
                              </p:par>
                              <p:par>
                                <p:cTn id="13" presetID="3" presetClass="entr" presetSubtype="10" fill="hold" nodeType="withEffect">
                                  <p:stCondLst>
                                    <p:cond delay="0"/>
                                  </p:stCondLst>
                                  <p:childTnLst>
                                    <p:set>
                                      <p:cBhvr>
                                        <p:cTn id="14" dur="1" fill="hold">
                                          <p:stCondLst>
                                            <p:cond delay="0"/>
                                          </p:stCondLst>
                                        </p:cTn>
                                        <p:tgtEl>
                                          <p:spTgt spid="116744"/>
                                        </p:tgtEl>
                                        <p:attrNameLst>
                                          <p:attrName>style.visibility</p:attrName>
                                        </p:attrNameLst>
                                      </p:cBhvr>
                                      <p:to>
                                        <p:strVal val="visible"/>
                                      </p:to>
                                    </p:set>
                                    <p:animEffect transition="in" filter="blinds(horizontal)">
                                      <p:cBhvr>
                                        <p:cTn id="15" dur="500"/>
                                        <p:tgtEl>
                                          <p:spTgt spid="116744"/>
                                        </p:tgtEl>
                                      </p:cBhvr>
                                    </p:animEffect>
                                  </p:childTnLst>
                                </p:cTn>
                              </p:par>
                              <p:par>
                                <p:cTn id="16" presetID="3" presetClass="entr" presetSubtype="10" fill="hold" nodeType="withEffect">
                                  <p:stCondLst>
                                    <p:cond delay="0"/>
                                  </p:stCondLst>
                                  <p:childTnLst>
                                    <p:set>
                                      <p:cBhvr>
                                        <p:cTn id="17" dur="1" fill="hold">
                                          <p:stCondLst>
                                            <p:cond delay="0"/>
                                          </p:stCondLst>
                                        </p:cTn>
                                        <p:tgtEl>
                                          <p:spTgt spid="116746"/>
                                        </p:tgtEl>
                                        <p:attrNameLst>
                                          <p:attrName>style.visibility</p:attrName>
                                        </p:attrNameLst>
                                      </p:cBhvr>
                                      <p:to>
                                        <p:strVal val="visible"/>
                                      </p:to>
                                    </p:set>
                                    <p:animEffect transition="in" filter="blinds(horizontal)">
                                      <p:cBhvr>
                                        <p:cTn id="18" dur="500"/>
                                        <p:tgtEl>
                                          <p:spTgt spid="116746"/>
                                        </p:tgtEl>
                                      </p:cBhvr>
                                    </p:animEffect>
                                  </p:childTnLst>
                                </p:cTn>
                              </p:par>
                              <p:par>
                                <p:cTn id="19" presetID="3" presetClass="entr" presetSubtype="10" fill="hold" nodeType="withEffect">
                                  <p:stCondLst>
                                    <p:cond delay="0"/>
                                  </p:stCondLst>
                                  <p:childTnLst>
                                    <p:set>
                                      <p:cBhvr>
                                        <p:cTn id="20" dur="1" fill="hold">
                                          <p:stCondLst>
                                            <p:cond delay="0"/>
                                          </p:stCondLst>
                                        </p:cTn>
                                        <p:tgtEl>
                                          <p:spTgt spid="116748"/>
                                        </p:tgtEl>
                                        <p:attrNameLst>
                                          <p:attrName>style.visibility</p:attrName>
                                        </p:attrNameLst>
                                      </p:cBhvr>
                                      <p:to>
                                        <p:strVal val="visible"/>
                                      </p:to>
                                    </p:set>
                                    <p:animEffect transition="in" filter="blinds(horizontal)">
                                      <p:cBhvr>
                                        <p:cTn id="21" dur="500"/>
                                        <p:tgtEl>
                                          <p:spTgt spid="116748"/>
                                        </p:tgtEl>
                                      </p:cBhvr>
                                    </p:animEffect>
                                  </p:childTnLst>
                                </p:cTn>
                              </p:par>
                              <p:par>
                                <p:cTn id="22" presetID="3" presetClass="entr" presetSubtype="10" fill="hold" nodeType="with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blinds(horizontal)">
                                      <p:cBhvr>
                                        <p:cTn id="24" dur="500"/>
                                        <p:tgtEl>
                                          <p:spTgt spid="30"/>
                                        </p:tgtEl>
                                      </p:cBhvr>
                                    </p:animEffect>
                                  </p:childTnLst>
                                </p:cTn>
                              </p:par>
                              <p:par>
                                <p:cTn id="25" presetID="3" presetClass="entr" presetSubtype="1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blinds(horizontal)">
                                      <p:cBhvr>
                                        <p:cTn id="27" dur="500"/>
                                        <p:tgtEl>
                                          <p:spTgt spid="31"/>
                                        </p:tgtEl>
                                      </p:cBhvr>
                                    </p:animEffect>
                                  </p:childTnLst>
                                </p:cTn>
                              </p:par>
                              <p:par>
                                <p:cTn id="28" presetID="3" presetClass="entr" presetSubtype="10" fill="hold"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blinds(horizontal)">
                                      <p:cBhvr>
                                        <p:cTn id="30" dur="500"/>
                                        <p:tgtEl>
                                          <p:spTgt spid="29"/>
                                        </p:tgtEl>
                                      </p:cBhvr>
                                    </p:animEffect>
                                  </p:childTnLst>
                                </p:cTn>
                              </p:par>
                              <p:par>
                                <p:cTn id="31" presetID="3" presetClass="entr" presetSubtype="1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blinds(horizontal)">
                                      <p:cBhvr>
                                        <p:cTn id="33" dur="5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a:spLocks noChangeArrowheads="1"/>
          </p:cNvSpPr>
          <p:nvPr/>
        </p:nvSpPr>
        <p:spPr bwMode="auto">
          <a:xfrm>
            <a:off x="276225" y="152400"/>
            <a:ext cx="2512034" cy="369332"/>
          </a:xfrm>
          <a:prstGeom prst="rect">
            <a:avLst/>
          </a:prstGeom>
          <a:noFill/>
          <a:ln w="9525" algn="ctr">
            <a:noFill/>
            <a:miter lim="800000"/>
            <a:headEnd/>
            <a:tailEnd/>
          </a:ln>
          <a:effectLst/>
        </p:spPr>
        <p:txBody>
          <a:bodyPr wrap="none">
            <a:spAutoFit/>
          </a:bodyPr>
          <a:lstStyle/>
          <a:p>
            <a:pPr algn="ctr" eaLnBrk="1" hangingPunct="1">
              <a:buFontTx/>
              <a:buChar char="•"/>
            </a:pPr>
            <a:r>
              <a:rPr lang="en-GB" b="1" i="1" dirty="0" smtClean="0">
                <a:solidFill>
                  <a:srgbClr val="FF0000"/>
                </a:solidFill>
                <a:cs typeface="Times New Roman" pitchFamily="18" charset="0"/>
              </a:rPr>
              <a:t>Results and discussion</a:t>
            </a:r>
            <a:endParaRPr lang="en-GB" b="1" i="1" dirty="0">
              <a:solidFill>
                <a:srgbClr val="FF0000"/>
              </a:solidFill>
              <a:cs typeface="Times New Roman" pitchFamily="18" charset="0"/>
            </a:endParaRPr>
          </a:p>
        </p:txBody>
      </p:sp>
      <p:sp>
        <p:nvSpPr>
          <p:cNvPr id="22" name="Text Box 40"/>
          <p:cNvSpPr txBox="1">
            <a:spLocks noChangeArrowheads="1"/>
          </p:cNvSpPr>
          <p:nvPr/>
        </p:nvSpPr>
        <p:spPr bwMode="auto">
          <a:xfrm>
            <a:off x="684213" y="620713"/>
            <a:ext cx="7559675" cy="542925"/>
          </a:xfrm>
          <a:prstGeom prst="rect">
            <a:avLst/>
          </a:prstGeom>
          <a:noFill/>
          <a:ln w="9525">
            <a:noFill/>
            <a:miter lim="800000"/>
            <a:headEnd/>
            <a:tailEnd/>
          </a:ln>
        </p:spPr>
        <p:txBody>
          <a:bodyPr/>
          <a:lstStyle/>
          <a:p>
            <a:pPr>
              <a:spcAft>
                <a:spcPts val="1000"/>
              </a:spcAft>
            </a:pPr>
            <a:r>
              <a:rPr lang="en-US" sz="2400" dirty="0" smtClean="0">
                <a:ea typeface="Arial" pitchFamily="34" charset="0"/>
                <a:cs typeface="Times New Roman" pitchFamily="18" charset="0"/>
              </a:rPr>
              <a:t>3. Nonlinear strengths – Parametric study results</a:t>
            </a:r>
          </a:p>
          <a:p>
            <a:pPr>
              <a:spcAft>
                <a:spcPts val="1000"/>
              </a:spcAft>
            </a:pPr>
            <a:endParaRPr lang="en-US" sz="2400" dirty="0">
              <a:solidFill>
                <a:schemeClr val="tx1"/>
              </a:solidFill>
              <a:ea typeface="Arial" pitchFamily="34" charset="0"/>
              <a:cs typeface="Times New Roman" pitchFamily="18" charset="0"/>
            </a:endParaRPr>
          </a:p>
        </p:txBody>
      </p:sp>
      <p:sp>
        <p:nvSpPr>
          <p:cNvPr id="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27"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2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29"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0" name="Rectangle 5"/>
          <p:cNvSpPr>
            <a:spLocks noChangeArrowheads="1"/>
          </p:cNvSpPr>
          <p:nvPr/>
        </p:nvSpPr>
        <p:spPr bwMode="auto">
          <a:xfrm>
            <a:off x="3132000" y="115887"/>
            <a:ext cx="2880000" cy="493713"/>
          </a:xfrm>
          <a:prstGeom prst="rect">
            <a:avLst/>
          </a:prstGeom>
          <a:gradFill rotWithShape="1">
            <a:gsLst>
              <a:gs pos="0">
                <a:srgbClr val="FBEAC7"/>
              </a:gs>
              <a:gs pos="17999">
                <a:srgbClr val="FEE7F2"/>
              </a:gs>
              <a:gs pos="36000">
                <a:srgbClr val="FAC77D"/>
              </a:gs>
              <a:gs pos="61000">
                <a:srgbClr val="FBA97D"/>
              </a:gs>
              <a:gs pos="82001">
                <a:srgbClr val="FBD49C"/>
              </a:gs>
              <a:gs pos="100000">
                <a:srgbClr val="FEE7F2"/>
              </a:gs>
            </a:gsLst>
            <a:lin ang="5400000" scaled="0"/>
          </a:gradFill>
          <a:ln w="28575">
            <a:solidFill>
              <a:schemeClr val="bg1"/>
            </a:solidFill>
            <a:round/>
            <a:headEnd/>
            <a:tailEnd/>
          </a:ln>
          <a:effectLst>
            <a:outerShdw dist="107763" dir="2700000" algn="ctr" rotWithShape="0">
              <a:schemeClr val="bg2">
                <a:alpha val="50000"/>
              </a:schemeClr>
            </a:outerShdw>
          </a:effectLst>
        </p:spPr>
        <p:txBody>
          <a:bodyPr wrap="none" anchor="ctr"/>
          <a:lstStyle/>
          <a:p>
            <a:pPr algn="ctr">
              <a:defRPr/>
            </a:pPr>
            <a:endParaRPr lang="en-US" sz="2000" b="1" dirty="0">
              <a:solidFill>
                <a:srgbClr val="002060"/>
              </a:solidFill>
              <a:latin typeface="Arial" pitchFamily="34" charset="0"/>
            </a:endParaRPr>
          </a:p>
          <a:p>
            <a:pPr algn="ctr">
              <a:defRPr/>
            </a:pPr>
            <a:r>
              <a:rPr lang="en-US" sz="2000" b="1" dirty="0" smtClean="0">
                <a:solidFill>
                  <a:srgbClr val="002060"/>
                </a:solidFill>
                <a:latin typeface="Arial" pitchFamily="34" charset="0"/>
              </a:rPr>
              <a:t>Tapered - Girders</a:t>
            </a:r>
            <a:endParaRPr lang="en-US" sz="2000" b="1" dirty="0">
              <a:solidFill>
                <a:srgbClr val="002060"/>
              </a:solidFill>
              <a:latin typeface="Arial" pitchFamily="34" charset="0"/>
            </a:endParaRPr>
          </a:p>
          <a:p>
            <a:pPr algn="ctr">
              <a:defRPr/>
            </a:pPr>
            <a:endParaRPr lang="en-US" sz="2000" b="1" dirty="0">
              <a:solidFill>
                <a:srgbClr val="002060"/>
              </a:solidFill>
              <a:latin typeface="Arial" pitchFamily="34" charset="0"/>
            </a:endParaRPr>
          </a:p>
        </p:txBody>
      </p:sp>
      <p:sp>
        <p:nvSpPr>
          <p:cNvPr id="31"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2"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4"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6"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graphicFrame>
        <p:nvGraphicFramePr>
          <p:cNvPr id="23" name="Table 22"/>
          <p:cNvGraphicFramePr>
            <a:graphicFrameLocks noGrp="1"/>
          </p:cNvGraphicFramePr>
          <p:nvPr/>
        </p:nvGraphicFramePr>
        <p:xfrm>
          <a:off x="609600" y="1143000"/>
          <a:ext cx="4613075" cy="5398008"/>
        </p:xfrm>
        <a:graphic>
          <a:graphicData uri="http://schemas.openxmlformats.org/drawingml/2006/table">
            <a:tbl>
              <a:tblPr/>
              <a:tblGrid>
                <a:gridCol w="952807"/>
                <a:gridCol w="898893"/>
                <a:gridCol w="898893"/>
                <a:gridCol w="931241"/>
                <a:gridCol w="931241"/>
              </a:tblGrid>
              <a:tr h="0">
                <a:tc>
                  <a:txBody>
                    <a:bodyPr/>
                    <a:lstStyle/>
                    <a:p>
                      <a:pPr algn="ctr">
                        <a:lnSpc>
                          <a:spcPct val="115000"/>
                        </a:lnSpc>
                        <a:spcAft>
                          <a:spcPts val="0"/>
                        </a:spcAft>
                      </a:pPr>
                      <a:r>
                        <a:rPr lang="en-AU" sz="1400" dirty="0">
                          <a:latin typeface="Times New Roman"/>
                          <a:ea typeface="Times New Roman"/>
                          <a:cs typeface="Arial"/>
                        </a:rPr>
                        <a:t>Type</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AU" sz="1400" dirty="0" smtClean="0">
                        <a:latin typeface="Times New Roman"/>
                        <a:ea typeface="Times New Roman"/>
                        <a:cs typeface="Arial"/>
                      </a:endParaRPr>
                    </a:p>
                    <a:p>
                      <a:pPr algn="ctr">
                        <a:lnSpc>
                          <a:spcPct val="115000"/>
                        </a:lnSpc>
                        <a:spcAft>
                          <a:spcPts val="0"/>
                        </a:spcAft>
                      </a:pPr>
                      <a:r>
                        <a:rPr lang="en-AU" sz="1400" dirty="0" smtClean="0">
                          <a:latin typeface="Times New Roman"/>
                          <a:ea typeface="Times New Roman"/>
                          <a:cs typeface="Arial"/>
                        </a:rPr>
                        <a:t> </a:t>
                      </a:r>
                      <a:r>
                        <a:rPr lang="en-AU" sz="1400" dirty="0">
                          <a:latin typeface="Times New Roman"/>
                          <a:ea typeface="Times New Roman"/>
                          <a:cs typeface="Arial"/>
                        </a:rPr>
                        <a:t>[mm]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AU"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AU" sz="1400" dirty="0" smtClean="0">
                        <a:latin typeface="Times New Roman"/>
                        <a:ea typeface="Times New Roman"/>
                        <a:cs typeface="Arial"/>
                      </a:endParaRPr>
                    </a:p>
                    <a:p>
                      <a:pPr algn="ctr">
                        <a:lnSpc>
                          <a:spcPct val="115000"/>
                        </a:lnSpc>
                        <a:spcAft>
                          <a:spcPts val="0"/>
                        </a:spcAft>
                      </a:pPr>
                      <a:r>
                        <a:rPr lang="en-AU" sz="1400" dirty="0" smtClean="0">
                          <a:latin typeface="Times New Roman"/>
                          <a:ea typeface="Times New Roman"/>
                          <a:cs typeface="Arial"/>
                        </a:rPr>
                        <a:t> </a:t>
                      </a:r>
                      <a:r>
                        <a:rPr lang="en-AU" sz="1400" dirty="0">
                          <a:latin typeface="Times New Roman"/>
                          <a:ea typeface="Times New Roman"/>
                          <a:cs typeface="Arial"/>
                        </a:rPr>
                        <a:t>[</a:t>
                      </a:r>
                      <a:r>
                        <a:rPr lang="en-AU" sz="1400" dirty="0" err="1">
                          <a:latin typeface="Times New Roman"/>
                          <a:ea typeface="Times New Roman"/>
                          <a:cs typeface="Arial"/>
                        </a:rPr>
                        <a:t>kN</a:t>
                      </a:r>
                      <a:r>
                        <a:rPr lang="en-AU" sz="1400" dirty="0">
                          <a:latin typeface="Times New Roman"/>
                          <a:ea typeface="Times New Roman"/>
                          <a:cs typeface="Arial"/>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1400">
                          <a:latin typeface="Times New Roman"/>
                          <a:ea typeface="Times New Roman"/>
                          <a:cs typeface="Arial"/>
                        </a:rPr>
                        <a:t>Buckling mode</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rowSpan="5">
                  <a:txBody>
                    <a:bodyPr/>
                    <a:lstStyle/>
                    <a:p>
                      <a:pPr algn="ctr">
                        <a:lnSpc>
                          <a:spcPct val="115000"/>
                        </a:lnSpc>
                        <a:spcAft>
                          <a:spcPts val="0"/>
                        </a:spcAft>
                      </a:pPr>
                      <a:r>
                        <a:rPr lang="en-AU" sz="1400" dirty="0">
                          <a:latin typeface="Times New Roman"/>
                          <a:ea typeface="Times New Roman"/>
                          <a:cs typeface="Arial"/>
                        </a:rPr>
                        <a:t>Case I</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6</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0.683</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a:latin typeface="Times New Roman"/>
                          <a:ea typeface="Times New Roman"/>
                          <a:cs typeface="Arial"/>
                        </a:rPr>
                        <a:t>944</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I</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0">
                <a:tc vMerge="1">
                  <a:txBody>
                    <a:bodyPr/>
                    <a:lstStyle/>
                    <a:p>
                      <a:pPr rtl="1"/>
                      <a:endParaRPr lang="ar-EG"/>
                    </a:p>
                  </a:txBody>
                  <a:tcPr/>
                </a:tc>
                <a:tc>
                  <a:txBody>
                    <a:bodyPr/>
                    <a:lstStyle/>
                    <a:p>
                      <a:pPr algn="ctr">
                        <a:lnSpc>
                          <a:spcPct val="115000"/>
                        </a:lnSpc>
                        <a:spcAft>
                          <a:spcPts val="0"/>
                        </a:spcAft>
                      </a:pPr>
                      <a:r>
                        <a:rPr lang="en-AU" sz="1400">
                          <a:latin typeface="Times New Roman"/>
                          <a:ea typeface="Times New Roman"/>
                          <a:cs typeface="Arial"/>
                        </a:rPr>
                        <a:t>8</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0.533</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a:latin typeface="Times New Roman"/>
                          <a:ea typeface="Times New Roman"/>
                          <a:cs typeface="Arial"/>
                        </a:rPr>
                        <a:t>1318</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G</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0">
                <a:tc vMerge="1">
                  <a:txBody>
                    <a:bodyPr/>
                    <a:lstStyle/>
                    <a:p>
                      <a:pPr rtl="1"/>
                      <a:endParaRPr lang="ar-EG"/>
                    </a:p>
                  </a:txBody>
                  <a:tcPr/>
                </a:tc>
                <a:tc>
                  <a:txBody>
                    <a:bodyPr/>
                    <a:lstStyle/>
                    <a:p>
                      <a:pPr algn="ctr">
                        <a:lnSpc>
                          <a:spcPct val="115000"/>
                        </a:lnSpc>
                        <a:spcAft>
                          <a:spcPts val="0"/>
                        </a:spcAft>
                      </a:pPr>
                      <a:r>
                        <a:rPr lang="en-AU" sz="1400" dirty="0">
                          <a:latin typeface="Times New Roman"/>
                          <a:ea typeface="Times New Roman"/>
                          <a:cs typeface="Arial"/>
                        </a:rPr>
                        <a:t>10</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0.445</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a:latin typeface="Times New Roman"/>
                          <a:ea typeface="Times New Roman"/>
                          <a:cs typeface="Arial"/>
                        </a:rPr>
                        <a:t>1693</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G</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0">
                <a:tc vMerge="1">
                  <a:txBody>
                    <a:bodyPr/>
                    <a:lstStyle/>
                    <a:p>
                      <a:pPr rtl="1"/>
                      <a:endParaRPr lang="ar-EG"/>
                    </a:p>
                  </a:txBody>
                  <a:tcPr/>
                </a:tc>
                <a:tc>
                  <a:txBody>
                    <a:bodyPr/>
                    <a:lstStyle/>
                    <a:p>
                      <a:pPr algn="ctr">
                        <a:lnSpc>
                          <a:spcPct val="115000"/>
                        </a:lnSpc>
                        <a:spcAft>
                          <a:spcPts val="0"/>
                        </a:spcAft>
                      </a:pPr>
                      <a:r>
                        <a:rPr lang="en-AU" sz="1400" dirty="0">
                          <a:latin typeface="Times New Roman"/>
                          <a:ea typeface="Times New Roman"/>
                          <a:cs typeface="Arial"/>
                        </a:rPr>
                        <a:t>12</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a:latin typeface="Times New Roman"/>
                          <a:ea typeface="Times New Roman"/>
                          <a:cs typeface="Arial"/>
                        </a:rPr>
                        <a:t>0.386</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2144</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G</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0">
                <a:tc vMerge="1">
                  <a:txBody>
                    <a:bodyPr/>
                    <a:lstStyle/>
                    <a:p>
                      <a:pPr rtl="1"/>
                      <a:endParaRPr lang="ar-EG"/>
                    </a:p>
                  </a:txBody>
                  <a:tcPr/>
                </a:tc>
                <a:tc>
                  <a:txBody>
                    <a:bodyPr/>
                    <a:lstStyle/>
                    <a:p>
                      <a:pPr algn="ctr">
                        <a:lnSpc>
                          <a:spcPct val="115000"/>
                        </a:lnSpc>
                        <a:spcAft>
                          <a:spcPts val="0"/>
                        </a:spcAft>
                      </a:pPr>
                      <a:r>
                        <a:rPr lang="en-AU" sz="1400">
                          <a:latin typeface="Times New Roman"/>
                          <a:ea typeface="Times New Roman"/>
                          <a:cs typeface="Arial"/>
                        </a:rPr>
                        <a:t>14</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0.346</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a:latin typeface="Times New Roman"/>
                          <a:ea typeface="Times New Roman"/>
                          <a:cs typeface="Arial"/>
                        </a:rPr>
                        <a:t>2619</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G</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0">
                <a:tc rowSpan="5">
                  <a:txBody>
                    <a:bodyPr/>
                    <a:lstStyle/>
                    <a:p>
                      <a:pPr algn="ctr">
                        <a:lnSpc>
                          <a:spcPct val="115000"/>
                        </a:lnSpc>
                        <a:spcAft>
                          <a:spcPts val="0"/>
                        </a:spcAft>
                      </a:pPr>
                      <a:r>
                        <a:rPr lang="en-AU" sz="1400">
                          <a:latin typeface="Times New Roman"/>
                          <a:ea typeface="Times New Roman"/>
                          <a:cs typeface="Arial"/>
                        </a:rPr>
                        <a:t>Case II</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a:latin typeface="Times New Roman"/>
                          <a:ea typeface="Times New Roman"/>
                          <a:cs typeface="Arial"/>
                        </a:rPr>
                        <a:t>6</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0.696</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1097</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I</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0">
                <a:tc vMerge="1">
                  <a:txBody>
                    <a:bodyPr/>
                    <a:lstStyle/>
                    <a:p>
                      <a:pPr rtl="1"/>
                      <a:endParaRPr lang="ar-EG"/>
                    </a:p>
                  </a:txBody>
                  <a:tcPr/>
                </a:tc>
                <a:tc>
                  <a:txBody>
                    <a:bodyPr/>
                    <a:lstStyle/>
                    <a:p>
                      <a:pPr algn="ctr">
                        <a:lnSpc>
                          <a:spcPct val="115000"/>
                        </a:lnSpc>
                        <a:spcAft>
                          <a:spcPts val="0"/>
                        </a:spcAft>
                      </a:pPr>
                      <a:r>
                        <a:rPr lang="en-AU" sz="1400">
                          <a:latin typeface="Times New Roman"/>
                          <a:ea typeface="Times New Roman"/>
                          <a:cs typeface="Arial"/>
                        </a:rPr>
                        <a:t>8</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a:latin typeface="Times New Roman"/>
                          <a:ea typeface="Times New Roman"/>
                          <a:cs typeface="Arial"/>
                        </a:rPr>
                        <a:t>0.544</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1619</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G</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0">
                <a:tc vMerge="1">
                  <a:txBody>
                    <a:bodyPr/>
                    <a:lstStyle/>
                    <a:p>
                      <a:pPr rtl="1"/>
                      <a:endParaRPr lang="ar-EG"/>
                    </a:p>
                  </a:txBody>
                  <a:tcPr/>
                </a:tc>
                <a:tc>
                  <a:txBody>
                    <a:bodyPr/>
                    <a:lstStyle/>
                    <a:p>
                      <a:pPr algn="ctr">
                        <a:lnSpc>
                          <a:spcPct val="115000"/>
                        </a:lnSpc>
                        <a:spcAft>
                          <a:spcPts val="0"/>
                        </a:spcAft>
                      </a:pPr>
                      <a:r>
                        <a:rPr lang="en-AU" sz="1400">
                          <a:latin typeface="Times New Roman"/>
                          <a:ea typeface="Times New Roman"/>
                          <a:cs typeface="Arial"/>
                        </a:rPr>
                        <a:t>10</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a:latin typeface="Times New Roman"/>
                          <a:ea typeface="Times New Roman"/>
                          <a:cs typeface="Arial"/>
                        </a:rPr>
                        <a:t>0.453</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2010</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G</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0">
                <a:tc vMerge="1">
                  <a:txBody>
                    <a:bodyPr/>
                    <a:lstStyle/>
                    <a:p>
                      <a:pPr rtl="1"/>
                      <a:endParaRPr lang="ar-EG"/>
                    </a:p>
                  </a:txBody>
                  <a:tcPr/>
                </a:tc>
                <a:tc>
                  <a:txBody>
                    <a:bodyPr/>
                    <a:lstStyle/>
                    <a:p>
                      <a:pPr algn="ctr">
                        <a:lnSpc>
                          <a:spcPct val="115000"/>
                        </a:lnSpc>
                        <a:spcAft>
                          <a:spcPts val="0"/>
                        </a:spcAft>
                      </a:pPr>
                      <a:r>
                        <a:rPr lang="en-AU" sz="1400">
                          <a:latin typeface="Times New Roman"/>
                          <a:ea typeface="Times New Roman"/>
                          <a:cs typeface="Arial"/>
                        </a:rPr>
                        <a:t>12</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a:latin typeface="Times New Roman"/>
                          <a:ea typeface="Times New Roman"/>
                          <a:cs typeface="Arial"/>
                        </a:rPr>
                        <a:t>0.394</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a:latin typeface="Times New Roman"/>
                          <a:ea typeface="Times New Roman"/>
                          <a:cs typeface="Arial"/>
                        </a:rPr>
                        <a:t>2147</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G</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0">
                <a:tc vMerge="1">
                  <a:txBody>
                    <a:bodyPr/>
                    <a:lstStyle/>
                    <a:p>
                      <a:pPr rtl="1"/>
                      <a:endParaRPr lang="ar-EG"/>
                    </a:p>
                  </a:txBody>
                  <a:tcPr/>
                </a:tc>
                <a:tc>
                  <a:txBody>
                    <a:bodyPr/>
                    <a:lstStyle/>
                    <a:p>
                      <a:pPr algn="ctr">
                        <a:lnSpc>
                          <a:spcPct val="115000"/>
                        </a:lnSpc>
                        <a:spcAft>
                          <a:spcPts val="0"/>
                        </a:spcAft>
                      </a:pPr>
                      <a:r>
                        <a:rPr lang="en-AU" sz="1400">
                          <a:latin typeface="Times New Roman"/>
                          <a:ea typeface="Times New Roman"/>
                          <a:cs typeface="Arial"/>
                        </a:rPr>
                        <a:t>14</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a:latin typeface="Times New Roman"/>
                          <a:ea typeface="Times New Roman"/>
                          <a:cs typeface="Arial"/>
                        </a:rPr>
                        <a:t>0.352</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a:latin typeface="Times New Roman"/>
                          <a:ea typeface="Times New Roman"/>
                          <a:cs typeface="Arial"/>
                        </a:rPr>
                        <a:t>2295</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F</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0">
                <a:tc rowSpan="5">
                  <a:txBody>
                    <a:bodyPr/>
                    <a:lstStyle/>
                    <a:p>
                      <a:pPr algn="ctr">
                        <a:lnSpc>
                          <a:spcPct val="115000"/>
                        </a:lnSpc>
                        <a:spcAft>
                          <a:spcPts val="0"/>
                        </a:spcAft>
                      </a:pPr>
                      <a:r>
                        <a:rPr lang="en-AU" sz="1400">
                          <a:latin typeface="Times New Roman"/>
                          <a:ea typeface="Times New Roman"/>
                          <a:cs typeface="Arial"/>
                        </a:rPr>
                        <a:t>Case III</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a:latin typeface="Times New Roman"/>
                          <a:ea typeface="Times New Roman"/>
                          <a:cs typeface="Arial"/>
                        </a:rPr>
                        <a:t>6</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a:latin typeface="Times New Roman"/>
                          <a:ea typeface="Times New Roman"/>
                          <a:cs typeface="Arial"/>
                        </a:rPr>
                        <a:t>0.602</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a:latin typeface="Times New Roman"/>
                          <a:ea typeface="Times New Roman"/>
                          <a:cs typeface="Arial"/>
                        </a:rPr>
                        <a:t>652</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I</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0">
                <a:tc vMerge="1">
                  <a:txBody>
                    <a:bodyPr/>
                    <a:lstStyle/>
                    <a:p>
                      <a:pPr rtl="1"/>
                      <a:endParaRPr lang="ar-EG"/>
                    </a:p>
                  </a:txBody>
                  <a:tcPr/>
                </a:tc>
                <a:tc>
                  <a:txBody>
                    <a:bodyPr/>
                    <a:lstStyle/>
                    <a:p>
                      <a:pPr algn="ctr">
                        <a:lnSpc>
                          <a:spcPct val="115000"/>
                        </a:lnSpc>
                        <a:spcAft>
                          <a:spcPts val="0"/>
                        </a:spcAft>
                      </a:pPr>
                      <a:r>
                        <a:rPr lang="en-AU" sz="1400">
                          <a:latin typeface="Times New Roman"/>
                          <a:ea typeface="Times New Roman"/>
                          <a:cs typeface="Arial"/>
                        </a:rPr>
                        <a:t>8</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a:latin typeface="Times New Roman"/>
                          <a:ea typeface="Times New Roman"/>
                          <a:cs typeface="Arial"/>
                        </a:rPr>
                        <a:t>0.470</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917</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I</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0">
                <a:tc vMerge="1">
                  <a:txBody>
                    <a:bodyPr/>
                    <a:lstStyle/>
                    <a:p>
                      <a:pPr rtl="1"/>
                      <a:endParaRPr lang="ar-EG"/>
                    </a:p>
                  </a:txBody>
                  <a:tcPr/>
                </a:tc>
                <a:tc>
                  <a:txBody>
                    <a:bodyPr/>
                    <a:lstStyle/>
                    <a:p>
                      <a:pPr algn="ctr">
                        <a:lnSpc>
                          <a:spcPct val="115000"/>
                        </a:lnSpc>
                        <a:spcAft>
                          <a:spcPts val="0"/>
                        </a:spcAft>
                      </a:pPr>
                      <a:r>
                        <a:rPr lang="en-AU" sz="1400">
                          <a:latin typeface="Times New Roman"/>
                          <a:ea typeface="Times New Roman"/>
                          <a:cs typeface="Arial"/>
                        </a:rPr>
                        <a:t>10</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a:latin typeface="Times New Roman"/>
                          <a:ea typeface="Times New Roman"/>
                          <a:cs typeface="Arial"/>
                        </a:rPr>
                        <a:t>0.392</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1146</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G</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0">
                <a:tc vMerge="1">
                  <a:txBody>
                    <a:bodyPr/>
                    <a:lstStyle/>
                    <a:p>
                      <a:pPr rtl="1"/>
                      <a:endParaRPr lang="ar-EG"/>
                    </a:p>
                  </a:txBody>
                  <a:tcPr/>
                </a:tc>
                <a:tc>
                  <a:txBody>
                    <a:bodyPr/>
                    <a:lstStyle/>
                    <a:p>
                      <a:pPr algn="ctr">
                        <a:lnSpc>
                          <a:spcPct val="115000"/>
                        </a:lnSpc>
                        <a:spcAft>
                          <a:spcPts val="0"/>
                        </a:spcAft>
                      </a:pPr>
                      <a:r>
                        <a:rPr lang="en-AU" sz="1400" dirty="0">
                          <a:latin typeface="Times New Roman"/>
                          <a:ea typeface="Times New Roman"/>
                          <a:cs typeface="Arial"/>
                        </a:rPr>
                        <a:t>12</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a:latin typeface="Times New Roman"/>
                          <a:ea typeface="Times New Roman"/>
                          <a:cs typeface="Arial"/>
                        </a:rPr>
                        <a:t>0.341</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a:latin typeface="Times New Roman"/>
                          <a:ea typeface="Times New Roman"/>
                          <a:cs typeface="Arial"/>
                        </a:rPr>
                        <a:t>1450</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G</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0">
                <a:tc vMerge="1">
                  <a:txBody>
                    <a:bodyPr/>
                    <a:lstStyle/>
                    <a:p>
                      <a:pPr rtl="1"/>
                      <a:endParaRPr lang="ar-EG"/>
                    </a:p>
                  </a:txBody>
                  <a:tcPr/>
                </a:tc>
                <a:tc>
                  <a:txBody>
                    <a:bodyPr/>
                    <a:lstStyle/>
                    <a:p>
                      <a:pPr algn="ctr">
                        <a:lnSpc>
                          <a:spcPct val="115000"/>
                        </a:lnSpc>
                        <a:spcAft>
                          <a:spcPts val="0"/>
                        </a:spcAft>
                      </a:pPr>
                      <a:r>
                        <a:rPr lang="en-AU" sz="1400">
                          <a:latin typeface="Times New Roman"/>
                          <a:ea typeface="Times New Roman"/>
                          <a:cs typeface="Arial"/>
                        </a:rPr>
                        <a:t>14</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a:latin typeface="Times New Roman"/>
                          <a:ea typeface="Times New Roman"/>
                          <a:cs typeface="Arial"/>
                        </a:rPr>
                        <a:t>0.305</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a:latin typeface="Times New Roman"/>
                          <a:ea typeface="Times New Roman"/>
                          <a:cs typeface="Arial"/>
                        </a:rPr>
                        <a:t>1686</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G</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0">
                <a:tc rowSpan="5">
                  <a:txBody>
                    <a:bodyPr/>
                    <a:lstStyle/>
                    <a:p>
                      <a:pPr algn="ctr">
                        <a:lnSpc>
                          <a:spcPct val="115000"/>
                        </a:lnSpc>
                        <a:spcAft>
                          <a:spcPts val="0"/>
                        </a:spcAft>
                      </a:pPr>
                      <a:r>
                        <a:rPr lang="en-AU" sz="1400" dirty="0">
                          <a:latin typeface="Times New Roman"/>
                          <a:ea typeface="Times New Roman"/>
                          <a:cs typeface="Arial"/>
                        </a:rPr>
                        <a:t>Case IV</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a:latin typeface="Times New Roman"/>
                          <a:ea typeface="Times New Roman"/>
                          <a:cs typeface="Arial"/>
                        </a:rPr>
                        <a:t>6</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a:latin typeface="Times New Roman"/>
                          <a:ea typeface="Times New Roman"/>
                          <a:cs typeface="Arial"/>
                        </a:rPr>
                        <a:t>0.624</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a:latin typeface="Times New Roman"/>
                          <a:ea typeface="Times New Roman"/>
                          <a:cs typeface="Arial"/>
                        </a:rPr>
                        <a:t>634</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I</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0">
                <a:tc vMerge="1">
                  <a:txBody>
                    <a:bodyPr/>
                    <a:lstStyle/>
                    <a:p>
                      <a:pPr rtl="1"/>
                      <a:endParaRPr lang="ar-EG"/>
                    </a:p>
                  </a:txBody>
                  <a:tcPr/>
                </a:tc>
                <a:tc>
                  <a:txBody>
                    <a:bodyPr/>
                    <a:lstStyle/>
                    <a:p>
                      <a:pPr algn="ctr">
                        <a:lnSpc>
                          <a:spcPct val="115000"/>
                        </a:lnSpc>
                        <a:spcAft>
                          <a:spcPts val="0"/>
                        </a:spcAft>
                      </a:pPr>
                      <a:r>
                        <a:rPr lang="en-AU" sz="1400">
                          <a:latin typeface="Times New Roman"/>
                          <a:ea typeface="Times New Roman"/>
                          <a:cs typeface="Arial"/>
                        </a:rPr>
                        <a:t>8</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a:latin typeface="Times New Roman"/>
                          <a:ea typeface="Times New Roman"/>
                          <a:cs typeface="Arial"/>
                        </a:rPr>
                        <a:t>0.487</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a:latin typeface="Times New Roman"/>
                          <a:ea typeface="Times New Roman"/>
                          <a:cs typeface="Arial"/>
                        </a:rPr>
                        <a:t>894</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I</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0">
                <a:tc vMerge="1">
                  <a:txBody>
                    <a:bodyPr/>
                    <a:lstStyle/>
                    <a:p>
                      <a:pPr rtl="1"/>
                      <a:endParaRPr lang="ar-EG"/>
                    </a:p>
                  </a:txBody>
                  <a:tcPr/>
                </a:tc>
                <a:tc>
                  <a:txBody>
                    <a:bodyPr/>
                    <a:lstStyle/>
                    <a:p>
                      <a:pPr algn="ctr">
                        <a:lnSpc>
                          <a:spcPct val="115000"/>
                        </a:lnSpc>
                        <a:spcAft>
                          <a:spcPts val="0"/>
                        </a:spcAft>
                      </a:pPr>
                      <a:r>
                        <a:rPr lang="en-AU" sz="1400">
                          <a:latin typeface="Times New Roman"/>
                          <a:ea typeface="Times New Roman"/>
                          <a:cs typeface="Arial"/>
                        </a:rPr>
                        <a:t>10</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a:latin typeface="Times New Roman"/>
                          <a:ea typeface="Times New Roman"/>
                          <a:cs typeface="Arial"/>
                        </a:rPr>
                        <a:t>0.406</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a:latin typeface="Times New Roman"/>
                          <a:ea typeface="Times New Roman"/>
                          <a:cs typeface="Arial"/>
                        </a:rPr>
                        <a:t>1136</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G</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0">
                <a:tc vMerge="1">
                  <a:txBody>
                    <a:bodyPr/>
                    <a:lstStyle/>
                    <a:p>
                      <a:pPr rtl="1"/>
                      <a:endParaRPr lang="ar-EG"/>
                    </a:p>
                  </a:txBody>
                  <a:tcPr/>
                </a:tc>
                <a:tc>
                  <a:txBody>
                    <a:bodyPr/>
                    <a:lstStyle/>
                    <a:p>
                      <a:pPr algn="ctr">
                        <a:lnSpc>
                          <a:spcPct val="115000"/>
                        </a:lnSpc>
                        <a:spcAft>
                          <a:spcPts val="0"/>
                        </a:spcAft>
                      </a:pPr>
                      <a:r>
                        <a:rPr lang="en-AU" sz="1400">
                          <a:latin typeface="Times New Roman"/>
                          <a:ea typeface="Times New Roman"/>
                          <a:cs typeface="Arial"/>
                        </a:rPr>
                        <a:t>12</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a:latin typeface="Times New Roman"/>
                          <a:ea typeface="Times New Roman"/>
                          <a:cs typeface="Arial"/>
                        </a:rPr>
                        <a:t>0.353</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a:latin typeface="Times New Roman"/>
                          <a:ea typeface="Times New Roman"/>
                          <a:cs typeface="Arial"/>
                        </a:rPr>
                        <a:t>1397</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G</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0">
                <a:tc vMerge="1">
                  <a:txBody>
                    <a:bodyPr/>
                    <a:lstStyle/>
                    <a:p>
                      <a:pPr rtl="1"/>
                      <a:endParaRPr lang="ar-EG"/>
                    </a:p>
                  </a:txBody>
                  <a:tcPr/>
                </a:tc>
                <a:tc>
                  <a:txBody>
                    <a:bodyPr/>
                    <a:lstStyle/>
                    <a:p>
                      <a:pPr algn="ctr">
                        <a:lnSpc>
                          <a:spcPct val="115000"/>
                        </a:lnSpc>
                        <a:spcAft>
                          <a:spcPts val="0"/>
                        </a:spcAft>
                      </a:pPr>
                      <a:r>
                        <a:rPr lang="en-AU" sz="1400" dirty="0">
                          <a:latin typeface="Times New Roman"/>
                          <a:ea typeface="Times New Roman"/>
                          <a:cs typeface="Arial"/>
                        </a:rPr>
                        <a:t>14</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0.316</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1666</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G</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bl>
          </a:graphicData>
        </a:graphic>
      </p:graphicFrame>
      <p:graphicFrame>
        <p:nvGraphicFramePr>
          <p:cNvPr id="174088" name="Object 8"/>
          <p:cNvGraphicFramePr>
            <a:graphicFrameLocks noChangeAspect="1"/>
          </p:cNvGraphicFramePr>
          <p:nvPr/>
        </p:nvGraphicFramePr>
        <p:xfrm>
          <a:off x="1905000" y="1143000"/>
          <a:ext cx="228600" cy="342900"/>
        </p:xfrm>
        <a:graphic>
          <a:graphicData uri="http://schemas.openxmlformats.org/presentationml/2006/ole">
            <p:oleObj spid="_x0000_s182274" name="Equation" r:id="rId4" imgW="152334" imgH="228501" progId="Equation.3">
              <p:embed/>
            </p:oleObj>
          </a:graphicData>
        </a:graphic>
      </p:graphicFrame>
      <p:graphicFrame>
        <p:nvGraphicFramePr>
          <p:cNvPr id="174087" name="Object 7"/>
          <p:cNvGraphicFramePr>
            <a:graphicFrameLocks noChangeAspect="1"/>
          </p:cNvGraphicFramePr>
          <p:nvPr/>
        </p:nvGraphicFramePr>
        <p:xfrm>
          <a:off x="2743200" y="1215190"/>
          <a:ext cx="304800" cy="385010"/>
        </p:xfrm>
        <a:graphic>
          <a:graphicData uri="http://schemas.openxmlformats.org/presentationml/2006/ole">
            <p:oleObj spid="_x0000_s182275" name="Equation" r:id="rId5" imgW="177646" imgH="228402" progId="Equation.3">
              <p:embed/>
            </p:oleObj>
          </a:graphicData>
        </a:graphic>
      </p:graphicFrame>
      <p:graphicFrame>
        <p:nvGraphicFramePr>
          <p:cNvPr id="174086" name="Object 6"/>
          <p:cNvGraphicFramePr>
            <a:graphicFrameLocks noChangeAspect="1"/>
          </p:cNvGraphicFramePr>
          <p:nvPr/>
        </p:nvGraphicFramePr>
        <p:xfrm>
          <a:off x="3610896" y="1143000"/>
          <a:ext cx="457200" cy="308919"/>
        </p:xfrm>
        <a:graphic>
          <a:graphicData uri="http://schemas.openxmlformats.org/presentationml/2006/ole">
            <p:oleObj spid="_x0000_s182276" name="Equation" r:id="rId6" imgW="355446" imgH="241195" progId="Equation.3">
              <p:embed/>
            </p:oleObj>
          </a:graphicData>
        </a:graphic>
      </p:graphicFrame>
      <p:graphicFrame>
        <p:nvGraphicFramePr>
          <p:cNvPr id="37" name="Table 36"/>
          <p:cNvGraphicFramePr>
            <a:graphicFrameLocks noGrp="1"/>
          </p:cNvGraphicFramePr>
          <p:nvPr/>
        </p:nvGraphicFramePr>
        <p:xfrm>
          <a:off x="5410200" y="1143000"/>
          <a:ext cx="586105" cy="5418473"/>
        </p:xfrm>
        <a:graphic>
          <a:graphicData uri="http://schemas.openxmlformats.org/drawingml/2006/table">
            <a:tbl>
              <a:tblPr/>
              <a:tblGrid>
                <a:gridCol w="586105"/>
              </a:tblGrid>
              <a:tr h="511193">
                <a:tc>
                  <a:txBody>
                    <a:bodyPr/>
                    <a:lstStyle/>
                    <a:p>
                      <a:pPr algn="ctr">
                        <a:lnSpc>
                          <a:spcPct val="115000"/>
                        </a:lnSpc>
                        <a:spcAft>
                          <a:spcPts val="0"/>
                        </a:spcAft>
                      </a:pPr>
                      <a:endParaRPr lang="en-AU" sz="1400" dirty="0" smtClean="0">
                        <a:latin typeface="Times New Roman"/>
                        <a:ea typeface="Times New Roman"/>
                        <a:cs typeface="Arial"/>
                      </a:endParaRPr>
                    </a:p>
                    <a:p>
                      <a:pPr algn="ctr">
                        <a:lnSpc>
                          <a:spcPct val="115000"/>
                        </a:lnSpc>
                        <a:spcAft>
                          <a:spcPts val="0"/>
                        </a:spcAft>
                      </a:pPr>
                      <a:endParaRPr lang="en-AU"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950">
                <a:tc>
                  <a:txBody>
                    <a:bodyPr/>
                    <a:lstStyle/>
                    <a:p>
                      <a:pPr algn="ctr">
                        <a:lnSpc>
                          <a:spcPct val="115000"/>
                        </a:lnSpc>
                        <a:spcAft>
                          <a:spcPts val="0"/>
                        </a:spcAft>
                      </a:pPr>
                      <a:r>
                        <a:rPr lang="en-AU" sz="1400" dirty="0">
                          <a:latin typeface="Times New Roman"/>
                          <a:ea typeface="Times New Roman"/>
                          <a:cs typeface="Arial"/>
                        </a:rPr>
                        <a:t>0.96</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244950">
                <a:tc>
                  <a:txBody>
                    <a:bodyPr/>
                    <a:lstStyle/>
                    <a:p>
                      <a:pPr algn="ctr">
                        <a:lnSpc>
                          <a:spcPct val="115000"/>
                        </a:lnSpc>
                        <a:spcAft>
                          <a:spcPts val="0"/>
                        </a:spcAft>
                      </a:pPr>
                      <a:r>
                        <a:rPr lang="en-AU" sz="1400" dirty="0">
                          <a:latin typeface="Times New Roman"/>
                          <a:ea typeface="Times New Roman"/>
                          <a:cs typeface="Arial"/>
                        </a:rPr>
                        <a:t>1.00</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244950">
                <a:tc>
                  <a:txBody>
                    <a:bodyPr/>
                    <a:lstStyle/>
                    <a:p>
                      <a:pPr algn="ctr">
                        <a:lnSpc>
                          <a:spcPct val="115000"/>
                        </a:lnSpc>
                        <a:spcAft>
                          <a:spcPts val="0"/>
                        </a:spcAft>
                      </a:pPr>
                      <a:r>
                        <a:rPr lang="en-AU" sz="1400">
                          <a:latin typeface="Times New Roman"/>
                          <a:ea typeface="Times New Roman"/>
                          <a:cs typeface="Arial"/>
                        </a:rPr>
                        <a:t>1.03</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244950">
                <a:tc>
                  <a:txBody>
                    <a:bodyPr/>
                    <a:lstStyle/>
                    <a:p>
                      <a:pPr algn="ctr">
                        <a:lnSpc>
                          <a:spcPct val="115000"/>
                        </a:lnSpc>
                        <a:spcAft>
                          <a:spcPts val="0"/>
                        </a:spcAft>
                      </a:pPr>
                      <a:r>
                        <a:rPr lang="en-AU" sz="1400">
                          <a:latin typeface="Times New Roman"/>
                          <a:ea typeface="Times New Roman"/>
                          <a:cs typeface="Arial"/>
                        </a:rPr>
                        <a:t>1.09</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244950">
                <a:tc>
                  <a:txBody>
                    <a:bodyPr/>
                    <a:lstStyle/>
                    <a:p>
                      <a:pPr algn="ctr">
                        <a:lnSpc>
                          <a:spcPct val="115000"/>
                        </a:lnSpc>
                        <a:spcAft>
                          <a:spcPts val="0"/>
                        </a:spcAft>
                      </a:pPr>
                      <a:r>
                        <a:rPr lang="en-AU" sz="1400">
                          <a:latin typeface="Times New Roman"/>
                          <a:ea typeface="Times New Roman"/>
                          <a:cs typeface="Arial"/>
                        </a:rPr>
                        <a:t>1.14</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244950">
                <a:tc>
                  <a:txBody>
                    <a:bodyPr/>
                    <a:lstStyle/>
                    <a:p>
                      <a:pPr algn="ctr">
                        <a:lnSpc>
                          <a:spcPct val="115000"/>
                        </a:lnSpc>
                        <a:spcAft>
                          <a:spcPts val="0"/>
                        </a:spcAft>
                      </a:pPr>
                      <a:r>
                        <a:rPr lang="en-AU" sz="1400">
                          <a:latin typeface="Times New Roman"/>
                          <a:ea typeface="Times New Roman"/>
                          <a:cs typeface="Arial"/>
                        </a:rPr>
                        <a:t>1.12</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244950">
                <a:tc>
                  <a:txBody>
                    <a:bodyPr/>
                    <a:lstStyle/>
                    <a:p>
                      <a:pPr algn="ctr">
                        <a:lnSpc>
                          <a:spcPct val="115000"/>
                        </a:lnSpc>
                        <a:spcAft>
                          <a:spcPts val="0"/>
                        </a:spcAft>
                      </a:pPr>
                      <a:r>
                        <a:rPr lang="en-AU" sz="1400">
                          <a:latin typeface="Times New Roman"/>
                          <a:ea typeface="Times New Roman"/>
                          <a:cs typeface="Arial"/>
                        </a:rPr>
                        <a:t>1.23</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244950">
                <a:tc>
                  <a:txBody>
                    <a:bodyPr/>
                    <a:lstStyle/>
                    <a:p>
                      <a:pPr algn="ctr">
                        <a:lnSpc>
                          <a:spcPct val="115000"/>
                        </a:lnSpc>
                        <a:spcAft>
                          <a:spcPts val="0"/>
                        </a:spcAft>
                      </a:pPr>
                      <a:r>
                        <a:rPr lang="en-AU" sz="1400">
                          <a:latin typeface="Times New Roman"/>
                          <a:ea typeface="Times New Roman"/>
                          <a:cs typeface="Arial"/>
                        </a:rPr>
                        <a:t>1.23</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244950">
                <a:tc>
                  <a:txBody>
                    <a:bodyPr/>
                    <a:lstStyle/>
                    <a:p>
                      <a:pPr algn="ctr">
                        <a:lnSpc>
                          <a:spcPct val="115000"/>
                        </a:lnSpc>
                        <a:spcAft>
                          <a:spcPts val="0"/>
                        </a:spcAft>
                      </a:pPr>
                      <a:r>
                        <a:rPr lang="en-AU" sz="1400">
                          <a:latin typeface="Times New Roman"/>
                          <a:ea typeface="Times New Roman"/>
                          <a:cs typeface="Arial"/>
                        </a:rPr>
                        <a:t>1.09</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244950">
                <a:tc>
                  <a:txBody>
                    <a:bodyPr/>
                    <a:lstStyle/>
                    <a:p>
                      <a:pPr algn="ctr">
                        <a:lnSpc>
                          <a:spcPct val="115000"/>
                        </a:lnSpc>
                        <a:spcAft>
                          <a:spcPts val="0"/>
                        </a:spcAft>
                      </a:pPr>
                      <a:r>
                        <a:rPr lang="en-AU" sz="1400">
                          <a:latin typeface="Times New Roman"/>
                          <a:ea typeface="Times New Roman"/>
                          <a:cs typeface="Arial"/>
                        </a:rPr>
                        <a:t>1.00</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244950">
                <a:tc>
                  <a:txBody>
                    <a:bodyPr/>
                    <a:lstStyle/>
                    <a:p>
                      <a:pPr algn="ctr">
                        <a:lnSpc>
                          <a:spcPct val="115000"/>
                        </a:lnSpc>
                        <a:spcAft>
                          <a:spcPts val="0"/>
                        </a:spcAft>
                      </a:pPr>
                      <a:r>
                        <a:rPr lang="en-AU" sz="1400" dirty="0" smtClean="0">
                          <a:solidFill>
                            <a:srgbClr val="7030A0"/>
                          </a:solidFill>
                          <a:latin typeface="Times New Roman"/>
                          <a:ea typeface="Times New Roman"/>
                          <a:cs typeface="Arial"/>
                        </a:rPr>
                        <a:t>0.66</a:t>
                      </a:r>
                      <a:endParaRPr lang="en-US" sz="1400" dirty="0">
                        <a:solidFill>
                          <a:srgbClr val="7030A0"/>
                        </a:solidFill>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244950">
                <a:tc>
                  <a:txBody>
                    <a:bodyPr/>
                    <a:lstStyle/>
                    <a:p>
                      <a:pPr algn="ctr">
                        <a:lnSpc>
                          <a:spcPct val="115000"/>
                        </a:lnSpc>
                        <a:spcAft>
                          <a:spcPts val="0"/>
                        </a:spcAft>
                      </a:pPr>
                      <a:r>
                        <a:rPr lang="en-AU" sz="1400" dirty="0">
                          <a:solidFill>
                            <a:srgbClr val="002060"/>
                          </a:solidFill>
                          <a:latin typeface="Times New Roman"/>
                          <a:ea typeface="Times New Roman"/>
                          <a:cs typeface="Arial"/>
                        </a:rPr>
                        <a:t>0.70</a:t>
                      </a:r>
                      <a:endParaRPr lang="en-US" sz="1400" dirty="0">
                        <a:solidFill>
                          <a:srgbClr val="002060"/>
                        </a:solidFill>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244950">
                <a:tc>
                  <a:txBody>
                    <a:bodyPr/>
                    <a:lstStyle/>
                    <a:p>
                      <a:pPr algn="ctr">
                        <a:lnSpc>
                          <a:spcPct val="115000"/>
                        </a:lnSpc>
                        <a:spcAft>
                          <a:spcPts val="0"/>
                        </a:spcAft>
                      </a:pPr>
                      <a:r>
                        <a:rPr lang="en-AU" sz="1400" dirty="0">
                          <a:solidFill>
                            <a:srgbClr val="0070C0"/>
                          </a:solidFill>
                          <a:latin typeface="Times New Roman"/>
                          <a:ea typeface="Times New Roman"/>
                          <a:cs typeface="Arial"/>
                        </a:rPr>
                        <a:t>0.70</a:t>
                      </a:r>
                      <a:endParaRPr lang="en-US" sz="1400" dirty="0">
                        <a:solidFill>
                          <a:srgbClr val="0070C0"/>
                        </a:solidFill>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244950">
                <a:tc>
                  <a:txBody>
                    <a:bodyPr/>
                    <a:lstStyle/>
                    <a:p>
                      <a:pPr algn="ctr">
                        <a:lnSpc>
                          <a:spcPct val="115000"/>
                        </a:lnSpc>
                        <a:spcAft>
                          <a:spcPts val="0"/>
                        </a:spcAft>
                      </a:pPr>
                      <a:r>
                        <a:rPr lang="en-AU" sz="1400" dirty="0">
                          <a:solidFill>
                            <a:srgbClr val="FF0000"/>
                          </a:solidFill>
                          <a:latin typeface="Times New Roman"/>
                          <a:ea typeface="Times New Roman"/>
                          <a:cs typeface="Arial"/>
                        </a:rPr>
                        <a:t>0.74</a:t>
                      </a:r>
                      <a:endParaRPr lang="en-US" sz="1400" dirty="0">
                        <a:solidFill>
                          <a:srgbClr val="FF0000"/>
                        </a:solidFill>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244950">
                <a:tc>
                  <a:txBody>
                    <a:bodyPr/>
                    <a:lstStyle/>
                    <a:p>
                      <a:pPr algn="ctr">
                        <a:lnSpc>
                          <a:spcPct val="115000"/>
                        </a:lnSpc>
                        <a:spcAft>
                          <a:spcPts val="0"/>
                        </a:spcAft>
                      </a:pPr>
                      <a:r>
                        <a:rPr lang="en-AU" sz="1400" dirty="0">
                          <a:solidFill>
                            <a:srgbClr val="C00000"/>
                          </a:solidFill>
                          <a:latin typeface="Times New Roman"/>
                          <a:ea typeface="Times New Roman"/>
                          <a:cs typeface="Arial"/>
                        </a:rPr>
                        <a:t>0.73</a:t>
                      </a:r>
                      <a:endParaRPr lang="en-US" sz="1400" dirty="0">
                        <a:solidFill>
                          <a:srgbClr val="C00000"/>
                        </a:solidFill>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244950">
                <a:tc>
                  <a:txBody>
                    <a:bodyPr/>
                    <a:lstStyle/>
                    <a:p>
                      <a:pPr algn="ctr">
                        <a:lnSpc>
                          <a:spcPct val="115000"/>
                        </a:lnSpc>
                        <a:spcAft>
                          <a:spcPts val="0"/>
                        </a:spcAft>
                      </a:pPr>
                      <a:r>
                        <a:rPr lang="en-AU" sz="1400" dirty="0">
                          <a:solidFill>
                            <a:srgbClr val="7030A0"/>
                          </a:solidFill>
                          <a:latin typeface="Times New Roman"/>
                          <a:ea typeface="Times New Roman"/>
                          <a:cs typeface="Arial"/>
                        </a:rPr>
                        <a:t>0.64</a:t>
                      </a:r>
                      <a:endParaRPr lang="en-US" sz="1400" dirty="0">
                        <a:solidFill>
                          <a:srgbClr val="7030A0"/>
                        </a:solidFill>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244950">
                <a:tc>
                  <a:txBody>
                    <a:bodyPr/>
                    <a:lstStyle/>
                    <a:p>
                      <a:pPr algn="ctr">
                        <a:lnSpc>
                          <a:spcPct val="115000"/>
                        </a:lnSpc>
                        <a:spcAft>
                          <a:spcPts val="0"/>
                        </a:spcAft>
                      </a:pPr>
                      <a:r>
                        <a:rPr lang="en-AU" sz="1400" dirty="0">
                          <a:solidFill>
                            <a:srgbClr val="002060"/>
                          </a:solidFill>
                          <a:latin typeface="Times New Roman"/>
                          <a:ea typeface="Times New Roman"/>
                          <a:cs typeface="Arial"/>
                        </a:rPr>
                        <a:t>0.68</a:t>
                      </a:r>
                      <a:endParaRPr lang="en-US" sz="1400" dirty="0">
                        <a:solidFill>
                          <a:srgbClr val="002060"/>
                        </a:solidFill>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244950">
                <a:tc>
                  <a:txBody>
                    <a:bodyPr/>
                    <a:lstStyle/>
                    <a:p>
                      <a:pPr algn="ctr">
                        <a:lnSpc>
                          <a:spcPct val="115000"/>
                        </a:lnSpc>
                        <a:spcAft>
                          <a:spcPts val="0"/>
                        </a:spcAft>
                      </a:pPr>
                      <a:r>
                        <a:rPr lang="en-AU" sz="1400" dirty="0">
                          <a:solidFill>
                            <a:srgbClr val="0070C0"/>
                          </a:solidFill>
                          <a:latin typeface="Times New Roman"/>
                          <a:ea typeface="Times New Roman"/>
                          <a:cs typeface="Arial"/>
                        </a:rPr>
                        <a:t>0.69</a:t>
                      </a:r>
                      <a:endParaRPr lang="en-US" sz="1400" dirty="0">
                        <a:solidFill>
                          <a:srgbClr val="0070C0"/>
                        </a:solidFill>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244950">
                <a:tc>
                  <a:txBody>
                    <a:bodyPr/>
                    <a:lstStyle/>
                    <a:p>
                      <a:pPr algn="ctr">
                        <a:lnSpc>
                          <a:spcPct val="115000"/>
                        </a:lnSpc>
                        <a:spcAft>
                          <a:spcPts val="0"/>
                        </a:spcAft>
                      </a:pPr>
                      <a:r>
                        <a:rPr lang="en-AU" sz="1400" dirty="0">
                          <a:solidFill>
                            <a:srgbClr val="FF0000"/>
                          </a:solidFill>
                          <a:latin typeface="Times New Roman"/>
                          <a:ea typeface="Times New Roman"/>
                          <a:cs typeface="Arial"/>
                        </a:rPr>
                        <a:t>0.71</a:t>
                      </a:r>
                      <a:endParaRPr lang="en-US" sz="1400" dirty="0">
                        <a:solidFill>
                          <a:srgbClr val="FF0000"/>
                        </a:solidFill>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244950">
                <a:tc>
                  <a:txBody>
                    <a:bodyPr/>
                    <a:lstStyle/>
                    <a:p>
                      <a:pPr algn="ctr">
                        <a:lnSpc>
                          <a:spcPct val="115000"/>
                        </a:lnSpc>
                        <a:spcAft>
                          <a:spcPts val="0"/>
                        </a:spcAft>
                      </a:pPr>
                      <a:r>
                        <a:rPr lang="en-AU" sz="1400" dirty="0">
                          <a:solidFill>
                            <a:srgbClr val="C00000"/>
                          </a:solidFill>
                          <a:latin typeface="Times New Roman"/>
                          <a:ea typeface="Times New Roman"/>
                          <a:cs typeface="Arial"/>
                        </a:rPr>
                        <a:t>0.73</a:t>
                      </a:r>
                      <a:endParaRPr lang="en-US" sz="1400" dirty="0">
                        <a:solidFill>
                          <a:srgbClr val="C00000"/>
                        </a:solidFill>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bl>
          </a:graphicData>
        </a:graphic>
      </p:graphicFrame>
      <p:graphicFrame>
        <p:nvGraphicFramePr>
          <p:cNvPr id="174091" name="Object 11"/>
          <p:cNvGraphicFramePr>
            <a:graphicFrameLocks noChangeAspect="1"/>
          </p:cNvGraphicFramePr>
          <p:nvPr/>
        </p:nvGraphicFramePr>
        <p:xfrm>
          <a:off x="5456904" y="1069259"/>
          <a:ext cx="502920" cy="616078"/>
        </p:xfrm>
        <a:graphic>
          <a:graphicData uri="http://schemas.openxmlformats.org/presentationml/2006/ole">
            <p:oleObj spid="_x0000_s182277" name="Equation" r:id="rId7" imgW="380835" imgH="469696" progId="Equation.3">
              <p:embed/>
            </p:oleObj>
          </a:graphicData>
        </a:graphic>
      </p:graphicFrame>
      <p:sp>
        <p:nvSpPr>
          <p:cNvPr id="38" name="Rectangle 37"/>
          <p:cNvSpPr/>
          <p:nvPr/>
        </p:nvSpPr>
        <p:spPr>
          <a:xfrm>
            <a:off x="5501148" y="4114800"/>
            <a:ext cx="425244" cy="2438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39" name="Rectangle 38"/>
          <p:cNvSpPr/>
          <p:nvPr/>
        </p:nvSpPr>
        <p:spPr>
          <a:xfrm>
            <a:off x="1885950" y="2367171"/>
            <a:ext cx="5372100" cy="2123658"/>
          </a:xfrm>
          <a:prstGeom prst="rect">
            <a:avLst/>
          </a:prstGeom>
        </p:spPr>
        <p:txBody>
          <a:bodyPr wrap="square">
            <a:spAutoFit/>
          </a:bodyPr>
          <a:lstStyle/>
          <a:p>
            <a:pPr algn="just"/>
            <a:r>
              <a:rPr lang="en-AU" sz="2200" dirty="0" smtClean="0"/>
              <a:t>This means that </a:t>
            </a:r>
            <a:r>
              <a:rPr lang="en-AU" sz="2200" b="1" dirty="0" smtClean="0">
                <a:solidFill>
                  <a:srgbClr val="FF0000"/>
                </a:solidFill>
              </a:rPr>
              <a:t>neither</a:t>
            </a:r>
            <a:r>
              <a:rPr lang="en-AU" sz="2200" dirty="0" smtClean="0"/>
              <a:t> </a:t>
            </a:r>
            <a:r>
              <a:rPr lang="en-AU" sz="2200" dirty="0" smtClean="0">
                <a:solidFill>
                  <a:srgbClr val="002060"/>
                </a:solidFill>
              </a:rPr>
              <a:t>the type of the axial force in the inclined flange (tension or compression)</a:t>
            </a:r>
            <a:r>
              <a:rPr lang="en-AU" sz="2200" dirty="0" smtClean="0"/>
              <a:t> </a:t>
            </a:r>
            <a:r>
              <a:rPr lang="en-AU" sz="2200" b="1" dirty="0" smtClean="0">
                <a:solidFill>
                  <a:srgbClr val="FF0000"/>
                </a:solidFill>
              </a:rPr>
              <a:t>nor</a:t>
            </a:r>
            <a:r>
              <a:rPr lang="en-AU" sz="2200" dirty="0" smtClean="0"/>
              <a:t> </a:t>
            </a:r>
            <a:r>
              <a:rPr lang="en-AU" sz="2200" dirty="0" smtClean="0">
                <a:solidFill>
                  <a:srgbClr val="002060"/>
                </a:solidFill>
              </a:rPr>
              <a:t>the </a:t>
            </a:r>
            <a:r>
              <a:rPr lang="en-GB" sz="2200" dirty="0" smtClean="0">
                <a:solidFill>
                  <a:srgbClr val="002060"/>
                </a:solidFill>
              </a:rPr>
              <a:t>direction of the developed tension field (short or on the long web diagonal)</a:t>
            </a:r>
            <a:r>
              <a:rPr lang="en-AU" sz="2200" dirty="0" smtClean="0">
                <a:solidFill>
                  <a:srgbClr val="002060"/>
                </a:solidFill>
              </a:rPr>
              <a:t> </a:t>
            </a:r>
            <a:r>
              <a:rPr lang="en-AU" sz="2200" b="1" dirty="0" smtClean="0">
                <a:solidFill>
                  <a:srgbClr val="FF0000"/>
                </a:solidFill>
              </a:rPr>
              <a:t>has any effect on the strength of these girders (Cases III and IV)</a:t>
            </a:r>
            <a:endParaRPr lang="ar-EG" sz="2200" b="1" dirty="0">
              <a:solidFill>
                <a:srgbClr val="FF0000"/>
              </a:solidFill>
            </a:endParaRPr>
          </a:p>
        </p:txBody>
      </p:sp>
      <p:sp>
        <p:nvSpPr>
          <p:cNvPr id="17409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graphicFrame>
        <p:nvGraphicFramePr>
          <p:cNvPr id="174092" name="Object 12"/>
          <p:cNvGraphicFramePr>
            <a:graphicFrameLocks noChangeAspect="1"/>
          </p:cNvGraphicFramePr>
          <p:nvPr/>
        </p:nvGraphicFramePr>
        <p:xfrm>
          <a:off x="7141464" y="2667000"/>
          <a:ext cx="1773936" cy="457200"/>
        </p:xfrm>
        <a:graphic>
          <a:graphicData uri="http://schemas.openxmlformats.org/presentationml/2006/ole">
            <p:oleObj spid="_x0000_s182280" name="Equation" r:id="rId8" imgW="927100" imgH="241300" progId="Equation.3">
              <p:embed/>
            </p:oleObj>
          </a:graphicData>
        </a:graphic>
      </p:graphicFrame>
      <p:sp>
        <p:nvSpPr>
          <p:cNvPr id="44" name="Rectangle 43"/>
          <p:cNvSpPr/>
          <p:nvPr/>
        </p:nvSpPr>
        <p:spPr>
          <a:xfrm>
            <a:off x="5486400" y="1676400"/>
            <a:ext cx="425244" cy="24384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7409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linds(horizontal)">
                                      <p:cBhvr>
                                        <p:cTn id="7" dur="500"/>
                                        <p:tgtEl>
                                          <p:spTgt spid="37"/>
                                        </p:tgtEl>
                                      </p:cBhvr>
                                    </p:animEffect>
                                  </p:childTnLst>
                                </p:cTn>
                              </p:par>
                              <p:par>
                                <p:cTn id="8" presetID="3" presetClass="entr" presetSubtype="10" fill="hold" nodeType="withEffect">
                                  <p:stCondLst>
                                    <p:cond delay="0"/>
                                  </p:stCondLst>
                                  <p:childTnLst>
                                    <p:set>
                                      <p:cBhvr>
                                        <p:cTn id="9" dur="1" fill="hold">
                                          <p:stCondLst>
                                            <p:cond delay="0"/>
                                          </p:stCondLst>
                                        </p:cTn>
                                        <p:tgtEl>
                                          <p:spTgt spid="174091"/>
                                        </p:tgtEl>
                                        <p:attrNameLst>
                                          <p:attrName>style.visibility</p:attrName>
                                        </p:attrNameLst>
                                      </p:cBhvr>
                                      <p:to>
                                        <p:strVal val="visible"/>
                                      </p:to>
                                    </p:set>
                                    <p:animEffect transition="in" filter="blinds(horizontal)">
                                      <p:cBhvr>
                                        <p:cTn id="10" dur="500"/>
                                        <p:tgtEl>
                                          <p:spTgt spid="174091"/>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linds(horizontal)">
                                      <p:cBhvr>
                                        <p:cTn id="15" dur="5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nodeType="clickEffect">
                                  <p:stCondLst>
                                    <p:cond delay="0"/>
                                  </p:stCondLst>
                                  <p:childTnLst>
                                    <p:animEffect transition="out" filter="blinds(horizontal)">
                                      <p:cBhvr>
                                        <p:cTn id="19" dur="500"/>
                                        <p:tgtEl>
                                          <p:spTgt spid="23"/>
                                        </p:tgtEl>
                                      </p:cBhvr>
                                    </p:animEffect>
                                    <p:set>
                                      <p:cBhvr>
                                        <p:cTn id="20" dur="1" fill="hold">
                                          <p:stCondLst>
                                            <p:cond delay="499"/>
                                          </p:stCondLst>
                                        </p:cTn>
                                        <p:tgtEl>
                                          <p:spTgt spid="23"/>
                                        </p:tgtEl>
                                        <p:attrNameLst>
                                          <p:attrName>style.visibility</p:attrName>
                                        </p:attrNameLst>
                                      </p:cBhvr>
                                      <p:to>
                                        <p:strVal val="hidden"/>
                                      </p:to>
                                    </p:set>
                                  </p:childTnLst>
                                </p:cTn>
                              </p:par>
                              <p:par>
                                <p:cTn id="21" presetID="3" presetClass="exit" presetSubtype="10" fill="hold" nodeType="withEffect">
                                  <p:stCondLst>
                                    <p:cond delay="0"/>
                                  </p:stCondLst>
                                  <p:childTnLst>
                                    <p:animEffect transition="out" filter="blinds(horizontal)">
                                      <p:cBhvr>
                                        <p:cTn id="22" dur="500"/>
                                        <p:tgtEl>
                                          <p:spTgt spid="174088"/>
                                        </p:tgtEl>
                                      </p:cBhvr>
                                    </p:animEffect>
                                    <p:set>
                                      <p:cBhvr>
                                        <p:cTn id="23" dur="1" fill="hold">
                                          <p:stCondLst>
                                            <p:cond delay="499"/>
                                          </p:stCondLst>
                                        </p:cTn>
                                        <p:tgtEl>
                                          <p:spTgt spid="174088"/>
                                        </p:tgtEl>
                                        <p:attrNameLst>
                                          <p:attrName>style.visibility</p:attrName>
                                        </p:attrNameLst>
                                      </p:cBhvr>
                                      <p:to>
                                        <p:strVal val="hidden"/>
                                      </p:to>
                                    </p:set>
                                  </p:childTnLst>
                                </p:cTn>
                              </p:par>
                              <p:par>
                                <p:cTn id="24" presetID="3" presetClass="exit" presetSubtype="10" fill="hold" nodeType="withEffect">
                                  <p:stCondLst>
                                    <p:cond delay="0"/>
                                  </p:stCondLst>
                                  <p:childTnLst>
                                    <p:animEffect transition="out" filter="blinds(horizontal)">
                                      <p:cBhvr>
                                        <p:cTn id="25" dur="500"/>
                                        <p:tgtEl>
                                          <p:spTgt spid="174087"/>
                                        </p:tgtEl>
                                      </p:cBhvr>
                                    </p:animEffect>
                                    <p:set>
                                      <p:cBhvr>
                                        <p:cTn id="26" dur="1" fill="hold">
                                          <p:stCondLst>
                                            <p:cond delay="499"/>
                                          </p:stCondLst>
                                        </p:cTn>
                                        <p:tgtEl>
                                          <p:spTgt spid="174087"/>
                                        </p:tgtEl>
                                        <p:attrNameLst>
                                          <p:attrName>style.visibility</p:attrName>
                                        </p:attrNameLst>
                                      </p:cBhvr>
                                      <p:to>
                                        <p:strVal val="hidden"/>
                                      </p:to>
                                    </p:set>
                                  </p:childTnLst>
                                </p:cTn>
                              </p:par>
                              <p:par>
                                <p:cTn id="27" presetID="3" presetClass="exit" presetSubtype="10" fill="hold" nodeType="withEffect">
                                  <p:stCondLst>
                                    <p:cond delay="0"/>
                                  </p:stCondLst>
                                  <p:childTnLst>
                                    <p:animEffect transition="out" filter="blinds(horizontal)">
                                      <p:cBhvr>
                                        <p:cTn id="28" dur="500"/>
                                        <p:tgtEl>
                                          <p:spTgt spid="174086"/>
                                        </p:tgtEl>
                                      </p:cBhvr>
                                    </p:animEffect>
                                    <p:set>
                                      <p:cBhvr>
                                        <p:cTn id="29" dur="1" fill="hold">
                                          <p:stCondLst>
                                            <p:cond delay="499"/>
                                          </p:stCondLst>
                                        </p:cTn>
                                        <p:tgtEl>
                                          <p:spTgt spid="174086"/>
                                        </p:tgtEl>
                                        <p:attrNameLst>
                                          <p:attrName>style.visibility</p:attrName>
                                        </p:attrNameLst>
                                      </p:cBhvr>
                                      <p:to>
                                        <p:strVal val="hidden"/>
                                      </p:to>
                                    </p:set>
                                  </p:childTnLst>
                                </p:cTn>
                              </p:par>
                              <p:par>
                                <p:cTn id="30" presetID="3" presetClass="exit" presetSubtype="10" fill="hold" nodeType="withEffect">
                                  <p:stCondLst>
                                    <p:cond delay="0"/>
                                  </p:stCondLst>
                                  <p:childTnLst>
                                    <p:animEffect transition="out" filter="blinds(horizontal)">
                                      <p:cBhvr>
                                        <p:cTn id="31" dur="500"/>
                                        <p:tgtEl>
                                          <p:spTgt spid="37"/>
                                        </p:tgtEl>
                                      </p:cBhvr>
                                    </p:animEffect>
                                    <p:set>
                                      <p:cBhvr>
                                        <p:cTn id="32" dur="1" fill="hold">
                                          <p:stCondLst>
                                            <p:cond delay="499"/>
                                          </p:stCondLst>
                                        </p:cTn>
                                        <p:tgtEl>
                                          <p:spTgt spid="37"/>
                                        </p:tgtEl>
                                        <p:attrNameLst>
                                          <p:attrName>style.visibility</p:attrName>
                                        </p:attrNameLst>
                                      </p:cBhvr>
                                      <p:to>
                                        <p:strVal val="hidden"/>
                                      </p:to>
                                    </p:set>
                                  </p:childTnLst>
                                </p:cTn>
                              </p:par>
                              <p:par>
                                <p:cTn id="33" presetID="3" presetClass="exit" presetSubtype="10" fill="hold" nodeType="withEffect">
                                  <p:stCondLst>
                                    <p:cond delay="0"/>
                                  </p:stCondLst>
                                  <p:childTnLst>
                                    <p:animEffect transition="out" filter="blinds(horizontal)">
                                      <p:cBhvr>
                                        <p:cTn id="34" dur="500"/>
                                        <p:tgtEl>
                                          <p:spTgt spid="174091"/>
                                        </p:tgtEl>
                                      </p:cBhvr>
                                    </p:animEffect>
                                    <p:set>
                                      <p:cBhvr>
                                        <p:cTn id="35" dur="1" fill="hold">
                                          <p:stCondLst>
                                            <p:cond delay="499"/>
                                          </p:stCondLst>
                                        </p:cTn>
                                        <p:tgtEl>
                                          <p:spTgt spid="174091"/>
                                        </p:tgtEl>
                                        <p:attrNameLst>
                                          <p:attrName>style.visibility</p:attrName>
                                        </p:attrNameLst>
                                      </p:cBhvr>
                                      <p:to>
                                        <p:strVal val="hidden"/>
                                      </p:to>
                                    </p:set>
                                  </p:childTnLst>
                                </p:cTn>
                              </p:par>
                              <p:par>
                                <p:cTn id="36" presetID="3" presetClass="entr" presetSubtype="10" fill="hold" grpId="0" nodeType="with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blinds(horizontal)">
                                      <p:cBhvr>
                                        <p:cTn id="38" dur="500"/>
                                        <p:tgtEl>
                                          <p:spTgt spid="39"/>
                                        </p:tgtEl>
                                      </p:cBhvr>
                                    </p:animEffect>
                                  </p:childTnLst>
                                </p:cTn>
                              </p:par>
                              <p:par>
                                <p:cTn id="39" presetID="3" presetClass="exit" presetSubtype="10" fill="hold" grpId="1" nodeType="withEffect">
                                  <p:stCondLst>
                                    <p:cond delay="0"/>
                                  </p:stCondLst>
                                  <p:childTnLst>
                                    <p:animEffect transition="out" filter="blinds(horizontal)">
                                      <p:cBhvr>
                                        <p:cTn id="40" dur="500"/>
                                        <p:tgtEl>
                                          <p:spTgt spid="38"/>
                                        </p:tgtEl>
                                      </p:cBhvr>
                                    </p:animEffect>
                                    <p:set>
                                      <p:cBhvr>
                                        <p:cTn id="41" dur="1" fill="hold">
                                          <p:stCondLst>
                                            <p:cond delay="499"/>
                                          </p:stCondLst>
                                        </p:cTn>
                                        <p:tgtEl>
                                          <p:spTgt spid="38"/>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blinds(horizontal)">
                                      <p:cBhvr>
                                        <p:cTn id="46" dur="500"/>
                                        <p:tgtEl>
                                          <p:spTgt spid="23"/>
                                        </p:tgtEl>
                                      </p:cBhvr>
                                    </p:animEffect>
                                  </p:childTnLst>
                                </p:cTn>
                              </p:par>
                              <p:par>
                                <p:cTn id="47" presetID="3" presetClass="entr" presetSubtype="10" fill="hold" nodeType="withEffect">
                                  <p:stCondLst>
                                    <p:cond delay="0"/>
                                  </p:stCondLst>
                                  <p:childTnLst>
                                    <p:set>
                                      <p:cBhvr>
                                        <p:cTn id="48" dur="1" fill="hold">
                                          <p:stCondLst>
                                            <p:cond delay="0"/>
                                          </p:stCondLst>
                                        </p:cTn>
                                        <p:tgtEl>
                                          <p:spTgt spid="174088"/>
                                        </p:tgtEl>
                                        <p:attrNameLst>
                                          <p:attrName>style.visibility</p:attrName>
                                        </p:attrNameLst>
                                      </p:cBhvr>
                                      <p:to>
                                        <p:strVal val="visible"/>
                                      </p:to>
                                    </p:set>
                                    <p:animEffect transition="in" filter="blinds(horizontal)">
                                      <p:cBhvr>
                                        <p:cTn id="49" dur="500"/>
                                        <p:tgtEl>
                                          <p:spTgt spid="174088"/>
                                        </p:tgtEl>
                                      </p:cBhvr>
                                    </p:animEffect>
                                  </p:childTnLst>
                                </p:cTn>
                              </p:par>
                              <p:par>
                                <p:cTn id="50" presetID="3" presetClass="entr" presetSubtype="10" fill="hold" nodeType="withEffect">
                                  <p:stCondLst>
                                    <p:cond delay="0"/>
                                  </p:stCondLst>
                                  <p:childTnLst>
                                    <p:set>
                                      <p:cBhvr>
                                        <p:cTn id="51" dur="1" fill="hold">
                                          <p:stCondLst>
                                            <p:cond delay="0"/>
                                          </p:stCondLst>
                                        </p:cTn>
                                        <p:tgtEl>
                                          <p:spTgt spid="174087"/>
                                        </p:tgtEl>
                                        <p:attrNameLst>
                                          <p:attrName>style.visibility</p:attrName>
                                        </p:attrNameLst>
                                      </p:cBhvr>
                                      <p:to>
                                        <p:strVal val="visible"/>
                                      </p:to>
                                    </p:set>
                                    <p:animEffect transition="in" filter="blinds(horizontal)">
                                      <p:cBhvr>
                                        <p:cTn id="52" dur="500"/>
                                        <p:tgtEl>
                                          <p:spTgt spid="174087"/>
                                        </p:tgtEl>
                                      </p:cBhvr>
                                    </p:animEffect>
                                  </p:childTnLst>
                                </p:cTn>
                              </p:par>
                              <p:par>
                                <p:cTn id="53" presetID="3" presetClass="entr" presetSubtype="10" fill="hold" nodeType="withEffect">
                                  <p:stCondLst>
                                    <p:cond delay="0"/>
                                  </p:stCondLst>
                                  <p:childTnLst>
                                    <p:set>
                                      <p:cBhvr>
                                        <p:cTn id="54" dur="1" fill="hold">
                                          <p:stCondLst>
                                            <p:cond delay="0"/>
                                          </p:stCondLst>
                                        </p:cTn>
                                        <p:tgtEl>
                                          <p:spTgt spid="174086"/>
                                        </p:tgtEl>
                                        <p:attrNameLst>
                                          <p:attrName>style.visibility</p:attrName>
                                        </p:attrNameLst>
                                      </p:cBhvr>
                                      <p:to>
                                        <p:strVal val="visible"/>
                                      </p:to>
                                    </p:set>
                                    <p:animEffect transition="in" filter="blinds(horizontal)">
                                      <p:cBhvr>
                                        <p:cTn id="55" dur="500"/>
                                        <p:tgtEl>
                                          <p:spTgt spid="174086"/>
                                        </p:tgtEl>
                                      </p:cBhvr>
                                    </p:animEffect>
                                  </p:childTnLst>
                                </p:cTn>
                              </p:par>
                              <p:par>
                                <p:cTn id="56" presetID="3" presetClass="entr" presetSubtype="10" fill="hold"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blinds(horizontal)">
                                      <p:cBhvr>
                                        <p:cTn id="58" dur="500"/>
                                        <p:tgtEl>
                                          <p:spTgt spid="37"/>
                                        </p:tgtEl>
                                      </p:cBhvr>
                                    </p:animEffect>
                                  </p:childTnLst>
                                </p:cTn>
                              </p:par>
                              <p:par>
                                <p:cTn id="59" presetID="3" presetClass="entr" presetSubtype="10" fill="hold" nodeType="withEffect">
                                  <p:stCondLst>
                                    <p:cond delay="0"/>
                                  </p:stCondLst>
                                  <p:childTnLst>
                                    <p:set>
                                      <p:cBhvr>
                                        <p:cTn id="60" dur="1" fill="hold">
                                          <p:stCondLst>
                                            <p:cond delay="0"/>
                                          </p:stCondLst>
                                        </p:cTn>
                                        <p:tgtEl>
                                          <p:spTgt spid="174091"/>
                                        </p:tgtEl>
                                        <p:attrNameLst>
                                          <p:attrName>style.visibility</p:attrName>
                                        </p:attrNameLst>
                                      </p:cBhvr>
                                      <p:to>
                                        <p:strVal val="visible"/>
                                      </p:to>
                                    </p:set>
                                    <p:animEffect transition="in" filter="blinds(horizontal)">
                                      <p:cBhvr>
                                        <p:cTn id="61" dur="500"/>
                                        <p:tgtEl>
                                          <p:spTgt spid="174091"/>
                                        </p:tgtEl>
                                      </p:cBhvr>
                                    </p:animEffect>
                                  </p:childTnLst>
                                </p:cTn>
                              </p:par>
                              <p:par>
                                <p:cTn id="62" presetID="3" presetClass="entr" presetSubtype="10" fill="hold" grpId="0" nodeType="withEffect">
                                  <p:stCondLst>
                                    <p:cond delay="0"/>
                                  </p:stCondLst>
                                  <p:childTnLst>
                                    <p:set>
                                      <p:cBhvr>
                                        <p:cTn id="63" dur="1" fill="hold">
                                          <p:stCondLst>
                                            <p:cond delay="0"/>
                                          </p:stCondLst>
                                        </p:cTn>
                                        <p:tgtEl>
                                          <p:spTgt spid="44"/>
                                        </p:tgtEl>
                                        <p:attrNameLst>
                                          <p:attrName>style.visibility</p:attrName>
                                        </p:attrNameLst>
                                      </p:cBhvr>
                                      <p:to>
                                        <p:strVal val="visible"/>
                                      </p:to>
                                    </p:set>
                                    <p:animEffect transition="in" filter="blinds(horizontal)">
                                      <p:cBhvr>
                                        <p:cTn id="64" dur="500"/>
                                        <p:tgtEl>
                                          <p:spTgt spid="44"/>
                                        </p:tgtEl>
                                      </p:cBhvr>
                                    </p:animEffect>
                                  </p:childTnLst>
                                </p:cTn>
                              </p:par>
                              <p:par>
                                <p:cTn id="65" presetID="3" presetClass="exit" presetSubtype="10" fill="hold" grpId="1" nodeType="withEffect">
                                  <p:stCondLst>
                                    <p:cond delay="0"/>
                                  </p:stCondLst>
                                  <p:childTnLst>
                                    <p:animEffect transition="out" filter="blinds(horizontal)">
                                      <p:cBhvr>
                                        <p:cTn id="66" dur="500"/>
                                        <p:tgtEl>
                                          <p:spTgt spid="39"/>
                                        </p:tgtEl>
                                      </p:cBhvr>
                                    </p:animEffect>
                                    <p:set>
                                      <p:cBhvr>
                                        <p:cTn id="67" dur="1" fill="hold">
                                          <p:stCondLst>
                                            <p:cond delay="499"/>
                                          </p:stCondLst>
                                        </p:cTn>
                                        <p:tgtEl>
                                          <p:spTgt spid="39"/>
                                        </p:tgtEl>
                                        <p:attrNameLst>
                                          <p:attrName>style.visibility</p:attrName>
                                        </p:attrNameLst>
                                      </p:cBhvr>
                                      <p:to>
                                        <p:strVal val="hidden"/>
                                      </p:to>
                                    </p:set>
                                  </p:childTnLst>
                                </p:cTn>
                              </p:par>
                              <p:par>
                                <p:cTn id="68" presetID="3" presetClass="entr" presetSubtype="10" fill="hold" nodeType="withEffect">
                                  <p:stCondLst>
                                    <p:cond delay="0"/>
                                  </p:stCondLst>
                                  <p:childTnLst>
                                    <p:set>
                                      <p:cBhvr>
                                        <p:cTn id="69" dur="1" fill="hold">
                                          <p:stCondLst>
                                            <p:cond delay="0"/>
                                          </p:stCondLst>
                                        </p:cTn>
                                        <p:tgtEl>
                                          <p:spTgt spid="174092"/>
                                        </p:tgtEl>
                                        <p:attrNameLst>
                                          <p:attrName>style.visibility</p:attrName>
                                        </p:attrNameLst>
                                      </p:cBhvr>
                                      <p:to>
                                        <p:strVal val="visible"/>
                                      </p:to>
                                    </p:set>
                                    <p:animEffect transition="in" filter="blinds(horizontal)">
                                      <p:cBhvr>
                                        <p:cTn id="70" dur="500"/>
                                        <p:tgtEl>
                                          <p:spTgt spid="174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P spid="39" grpId="0"/>
      <p:bldP spid="39" grpId="1"/>
      <p:bldP spid="4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276225" y="152400"/>
            <a:ext cx="1482585" cy="369332"/>
          </a:xfrm>
          <a:prstGeom prst="rect">
            <a:avLst/>
          </a:prstGeom>
          <a:noFill/>
          <a:ln w="9525" algn="ctr">
            <a:noFill/>
            <a:miter lim="800000"/>
            <a:headEnd/>
            <a:tailEnd/>
          </a:ln>
          <a:effectLst/>
        </p:spPr>
        <p:txBody>
          <a:bodyPr wrap="none">
            <a:spAutoFit/>
          </a:bodyPr>
          <a:lstStyle/>
          <a:p>
            <a:pPr algn="ctr" eaLnBrk="1" hangingPunct="1">
              <a:buFontTx/>
              <a:buChar char="•"/>
            </a:pPr>
            <a:r>
              <a:rPr lang="en-GB" b="1" i="1" dirty="0">
                <a:solidFill>
                  <a:srgbClr val="FF0000"/>
                </a:solidFill>
                <a:cs typeface="Times New Roman" pitchFamily="18" charset="0"/>
              </a:rPr>
              <a:t>Introduction</a:t>
            </a:r>
          </a:p>
        </p:txBody>
      </p:sp>
      <p:sp>
        <p:nvSpPr>
          <p:cNvPr id="13" name="Text Box 40"/>
          <p:cNvSpPr txBox="1">
            <a:spLocks noChangeArrowheads="1"/>
          </p:cNvSpPr>
          <p:nvPr/>
        </p:nvSpPr>
        <p:spPr bwMode="auto">
          <a:xfrm>
            <a:off x="684213" y="620713"/>
            <a:ext cx="7559675" cy="542925"/>
          </a:xfrm>
          <a:prstGeom prst="rect">
            <a:avLst/>
          </a:prstGeom>
          <a:noFill/>
          <a:ln w="9525">
            <a:noFill/>
            <a:miter lim="800000"/>
            <a:headEnd/>
            <a:tailEnd/>
          </a:ln>
        </p:spPr>
        <p:txBody>
          <a:bodyPr/>
          <a:lstStyle/>
          <a:p>
            <a:pPr>
              <a:spcAft>
                <a:spcPts val="1000"/>
              </a:spcAft>
            </a:pPr>
            <a:r>
              <a:rPr lang="en-US" sz="2400" dirty="0">
                <a:solidFill>
                  <a:schemeClr val="tx1"/>
                </a:solidFill>
                <a:ea typeface="Arial" pitchFamily="34" charset="0"/>
                <a:cs typeface="Times New Roman" pitchFamily="18" charset="0"/>
              </a:rPr>
              <a:t>1. </a:t>
            </a:r>
            <a:r>
              <a:rPr lang="en-US" sz="2400" dirty="0" smtClean="0">
                <a:solidFill>
                  <a:schemeClr val="tx1"/>
                </a:solidFill>
                <a:ea typeface="Arial" pitchFamily="34" charset="0"/>
                <a:cs typeface="Times New Roman" pitchFamily="18" charset="0"/>
              </a:rPr>
              <a:t>Advantages of corrugated web plates</a:t>
            </a:r>
            <a:endParaRPr lang="en-US" sz="2400" dirty="0">
              <a:solidFill>
                <a:schemeClr val="tx1"/>
              </a:solidFill>
              <a:ea typeface="Arial" pitchFamily="34" charset="0"/>
              <a:cs typeface="Times New Roman" pitchFamily="18" charset="0"/>
            </a:endParaRPr>
          </a:p>
        </p:txBody>
      </p:sp>
      <p:sp>
        <p:nvSpPr>
          <p:cNvPr id="14" name="Text Box 40"/>
          <p:cNvSpPr txBox="1">
            <a:spLocks noChangeArrowheads="1"/>
          </p:cNvSpPr>
          <p:nvPr/>
        </p:nvSpPr>
        <p:spPr bwMode="auto">
          <a:xfrm>
            <a:off x="684213" y="1285875"/>
            <a:ext cx="8002587" cy="1762125"/>
          </a:xfrm>
          <a:prstGeom prst="rect">
            <a:avLst/>
          </a:prstGeom>
          <a:noFill/>
          <a:ln w="9525">
            <a:noFill/>
            <a:miter lim="800000"/>
            <a:headEnd/>
            <a:tailEnd/>
          </a:ln>
        </p:spPr>
        <p:txBody>
          <a:bodyPr/>
          <a:lstStyle/>
          <a:p>
            <a:pPr marL="457200" indent="-457200">
              <a:spcAft>
                <a:spcPts val="1000"/>
              </a:spcAft>
              <a:buFont typeface="Wingdings" pitchFamily="2" charset="2"/>
              <a:buChar char="Ø"/>
            </a:pPr>
            <a:r>
              <a:rPr lang="en-US" sz="2200" dirty="0" smtClean="0">
                <a:solidFill>
                  <a:schemeClr val="tx1"/>
                </a:solidFill>
                <a:ea typeface="Arial" pitchFamily="34" charset="0"/>
                <a:cs typeface="Times New Roman" pitchFamily="18" charset="0"/>
              </a:rPr>
              <a:t>They have much higher buckling strengths.</a:t>
            </a:r>
          </a:p>
          <a:p>
            <a:pPr marL="457200" indent="-457200">
              <a:spcAft>
                <a:spcPts val="1000"/>
              </a:spcAft>
              <a:buFont typeface="Wingdings" pitchFamily="2" charset="2"/>
              <a:buChar char="Ø"/>
            </a:pPr>
            <a:r>
              <a:rPr lang="en-US" sz="2200" dirty="0" smtClean="0">
                <a:solidFill>
                  <a:srgbClr val="002060"/>
                </a:solidFill>
                <a:ea typeface="Arial" pitchFamily="34" charset="0"/>
                <a:cs typeface="Times New Roman" pitchFamily="18" charset="0"/>
              </a:rPr>
              <a:t>The own significant out-of-plane stiffness.</a:t>
            </a:r>
          </a:p>
          <a:p>
            <a:pPr marL="457200" indent="-457200">
              <a:spcAft>
                <a:spcPts val="1000"/>
              </a:spcAft>
              <a:buFont typeface="Wingdings" pitchFamily="2" charset="2"/>
              <a:buChar char="Ø"/>
            </a:pPr>
            <a:r>
              <a:rPr lang="en-US" sz="2200" dirty="0" smtClean="0">
                <a:solidFill>
                  <a:schemeClr val="tx1"/>
                </a:solidFill>
                <a:ea typeface="Arial" pitchFamily="34" charset="0"/>
                <a:cs typeface="Times New Roman" pitchFamily="18" charset="0"/>
              </a:rPr>
              <a:t>They act as continuous stiffeners, so no need to use stiffeners.</a:t>
            </a:r>
          </a:p>
          <a:p>
            <a:pPr marL="457200" indent="-457200">
              <a:spcAft>
                <a:spcPts val="1000"/>
              </a:spcAft>
              <a:buFont typeface="Wingdings" pitchFamily="2" charset="2"/>
              <a:buChar char="Ø"/>
            </a:pPr>
            <a:r>
              <a:rPr lang="en-US" sz="2200" dirty="0" smtClean="0">
                <a:solidFill>
                  <a:srgbClr val="002060"/>
                </a:solidFill>
                <a:ea typeface="Arial" pitchFamily="34" charset="0"/>
                <a:cs typeface="Times New Roman" pitchFamily="18" charset="0"/>
              </a:rPr>
              <a:t>Their thickness is significantly reduced.</a:t>
            </a:r>
            <a:endParaRPr lang="en-US" sz="2200" dirty="0">
              <a:solidFill>
                <a:srgbClr val="002060"/>
              </a:solidFill>
              <a:ea typeface="Arial" pitchFamily="34" charset="0"/>
              <a:cs typeface="Times New Roman" pitchFamily="18" charset="0"/>
            </a:endParaRPr>
          </a:p>
        </p:txBody>
      </p:sp>
      <p:sp>
        <p:nvSpPr>
          <p:cNvPr id="11" name="Text Box 10"/>
          <p:cNvSpPr txBox="1">
            <a:spLocks noChangeArrowheads="1"/>
          </p:cNvSpPr>
          <p:nvPr/>
        </p:nvSpPr>
        <p:spPr bwMode="auto">
          <a:xfrm>
            <a:off x="928662" y="3916369"/>
            <a:ext cx="3311525" cy="1201738"/>
          </a:xfrm>
          <a:prstGeom prst="rect">
            <a:avLst/>
          </a:prstGeom>
          <a:ln>
            <a:noFill/>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style>
          <a:lnRef idx="2">
            <a:schemeClr val="accent2"/>
          </a:lnRef>
          <a:fillRef idx="1">
            <a:schemeClr val="lt1"/>
          </a:fillRef>
          <a:effectRef idx="0">
            <a:schemeClr val="accent2"/>
          </a:effectRef>
          <a:fontRef idx="minor">
            <a:schemeClr val="dk1"/>
          </a:fontRef>
        </p:style>
        <p:txBody>
          <a:bodyPr>
            <a:spAutoFit/>
          </a:bodyPr>
          <a:lstStyle/>
          <a:p>
            <a:pPr algn="ctr">
              <a:spcBef>
                <a:spcPct val="50000"/>
              </a:spcBef>
              <a:defRPr/>
            </a:pPr>
            <a:r>
              <a:rPr lang="en-US" sz="2400" dirty="0">
                <a:solidFill>
                  <a:schemeClr val="accent1"/>
                </a:solidFill>
                <a:latin typeface="Tahoma" pitchFamily="34" charset="0"/>
              </a:rPr>
              <a:t>Less weight of flat web plate with the same capacity</a:t>
            </a:r>
            <a:endParaRPr lang="en-US" sz="2200" dirty="0">
              <a:solidFill>
                <a:srgbClr val="FF3300"/>
              </a:solidFill>
              <a:latin typeface="Tahoma" pitchFamily="34" charset="0"/>
            </a:endParaRPr>
          </a:p>
        </p:txBody>
      </p:sp>
      <p:sp>
        <p:nvSpPr>
          <p:cNvPr id="16" name="Rectangle 15"/>
          <p:cNvSpPr/>
          <p:nvPr/>
        </p:nvSpPr>
        <p:spPr>
          <a:xfrm>
            <a:off x="4143375" y="3922712"/>
            <a:ext cx="2428875" cy="708025"/>
          </a:xfrm>
          <a:prstGeom prst="rect">
            <a:avLst/>
          </a:prstGeom>
        </p:spPr>
        <p:txBody>
          <a:bodyPr>
            <a:spAutoFit/>
          </a:bodyPr>
          <a:lstStyle/>
          <a:p>
            <a:pPr algn="ctr">
              <a:defRPr/>
            </a:pPr>
            <a:r>
              <a:rPr lang="en-US" sz="2000" i="1" u="sng" dirty="0">
                <a:solidFill>
                  <a:srgbClr val="0070C0"/>
                </a:solidFill>
                <a:ea typeface="Arial" pitchFamily="34" charset="0"/>
                <a:cs typeface="Times New Roman" pitchFamily="18" charset="0"/>
              </a:rPr>
              <a:t>Hamada et al. </a:t>
            </a:r>
          </a:p>
          <a:p>
            <a:pPr algn="ctr">
              <a:defRPr/>
            </a:pPr>
            <a:r>
              <a:rPr lang="en-US" sz="2000" dirty="0">
                <a:solidFill>
                  <a:srgbClr val="FF0066"/>
                </a:solidFill>
                <a:latin typeface="Centaur" pitchFamily="18" charset="0"/>
              </a:rPr>
              <a:t>(1984) </a:t>
            </a:r>
            <a:endParaRPr lang="ar-EG" sz="2000" dirty="0">
              <a:solidFill>
                <a:srgbClr val="FF0066"/>
              </a:solidFill>
              <a:latin typeface="Centaur" pitchFamily="18" charset="0"/>
            </a:endParaRPr>
          </a:p>
        </p:txBody>
      </p:sp>
      <p:sp>
        <p:nvSpPr>
          <p:cNvPr id="18" name="Rectangle 17"/>
          <p:cNvSpPr/>
          <p:nvPr/>
        </p:nvSpPr>
        <p:spPr>
          <a:xfrm>
            <a:off x="4429125" y="4702175"/>
            <a:ext cx="1928813" cy="708025"/>
          </a:xfrm>
          <a:prstGeom prst="rect">
            <a:avLst/>
          </a:prstGeom>
        </p:spPr>
        <p:txBody>
          <a:bodyPr>
            <a:spAutoFit/>
          </a:bodyPr>
          <a:lstStyle/>
          <a:p>
            <a:pPr algn="ctr">
              <a:defRPr/>
            </a:pPr>
            <a:r>
              <a:rPr lang="en-US" sz="2000" i="1" u="sng" dirty="0">
                <a:solidFill>
                  <a:srgbClr val="0070C0"/>
                </a:solidFill>
                <a:ea typeface="Arial" pitchFamily="34" charset="0"/>
                <a:cs typeface="Times New Roman" pitchFamily="18" charset="0"/>
              </a:rPr>
              <a:t>Chan et al.</a:t>
            </a:r>
          </a:p>
          <a:p>
            <a:pPr algn="ctr">
              <a:defRPr/>
            </a:pPr>
            <a:r>
              <a:rPr lang="en-US" sz="2000" dirty="0">
                <a:solidFill>
                  <a:srgbClr val="FF0066"/>
                </a:solidFill>
                <a:latin typeface="Centaur" pitchFamily="18" charset="0"/>
              </a:rPr>
              <a:t> (2002) </a:t>
            </a:r>
            <a:endParaRPr lang="ar-EG" sz="2000" dirty="0">
              <a:solidFill>
                <a:srgbClr val="FF0066"/>
              </a:solidFill>
              <a:latin typeface="Centaur" pitchFamily="18" charset="0"/>
            </a:endParaRPr>
          </a:p>
        </p:txBody>
      </p:sp>
      <p:grpSp>
        <p:nvGrpSpPr>
          <p:cNvPr id="21" name="Group 25"/>
          <p:cNvGrpSpPr>
            <a:grpSpLocks/>
          </p:cNvGrpSpPr>
          <p:nvPr/>
        </p:nvGrpSpPr>
        <p:grpSpPr bwMode="auto">
          <a:xfrm>
            <a:off x="6143625" y="3916362"/>
            <a:ext cx="2428875" cy="617538"/>
            <a:chOff x="6357950" y="4558737"/>
            <a:chExt cx="2428892" cy="618113"/>
          </a:xfrm>
        </p:grpSpPr>
        <p:sp>
          <p:nvSpPr>
            <p:cNvPr id="22" name="Rectangle 21"/>
            <p:cNvSpPr/>
            <p:nvPr/>
          </p:nvSpPr>
          <p:spPr bwMode="auto">
            <a:xfrm>
              <a:off x="6858016" y="4605346"/>
              <a:ext cx="1428760" cy="571504"/>
            </a:xfrm>
            <a:prstGeom prst="rect">
              <a:avLst/>
            </a:prstGeom>
            <a:solidFill>
              <a:srgbClr val="FFFFB3"/>
            </a:solidFill>
            <a:ln>
              <a:solidFill>
                <a:srgbClr val="002060"/>
              </a:solid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rtlCol="1"/>
            <a:lstStyle/>
            <a:p>
              <a:pPr>
                <a:defRPr/>
              </a:pPr>
              <a:endParaRPr lang="ar-EG">
                <a:solidFill>
                  <a:schemeClr val="tx1"/>
                </a:solidFill>
                <a:latin typeface="CountryBlueprint" pitchFamily="2" charset="2"/>
                <a:cs typeface="Arial" pitchFamily="34" charset="0"/>
              </a:endParaRPr>
            </a:p>
          </p:txBody>
        </p:sp>
        <p:sp>
          <p:nvSpPr>
            <p:cNvPr id="23" name="Rectangle 22"/>
            <p:cNvSpPr/>
            <p:nvPr/>
          </p:nvSpPr>
          <p:spPr>
            <a:xfrm>
              <a:off x="6357950" y="4558737"/>
              <a:ext cx="2428892" cy="584744"/>
            </a:xfrm>
            <a:prstGeom prst="rect">
              <a:avLst/>
            </a:prstGeom>
          </p:spPr>
          <p:txBody>
            <a:bodyPr>
              <a:spAutoFit/>
            </a:bodyPr>
            <a:lstStyle/>
            <a:p>
              <a:pPr algn="ctr">
                <a:defRPr/>
              </a:pPr>
              <a:r>
                <a:rPr lang="en-US" sz="3200" dirty="0">
                  <a:solidFill>
                    <a:schemeClr val="accent6">
                      <a:lumMod val="75000"/>
                    </a:schemeClr>
                  </a:solidFill>
                  <a:latin typeface="Aharoni" pitchFamily="2" charset="-79"/>
                  <a:cs typeface="Aharoni" pitchFamily="2" charset="-79"/>
                </a:rPr>
                <a:t>9-13%</a:t>
              </a:r>
              <a:endParaRPr lang="ar-EG" sz="3200" dirty="0">
                <a:solidFill>
                  <a:schemeClr val="accent6">
                    <a:lumMod val="75000"/>
                  </a:schemeClr>
                </a:solidFill>
                <a:latin typeface="Aharoni" pitchFamily="2" charset="-79"/>
              </a:endParaRPr>
            </a:p>
          </p:txBody>
        </p:sp>
      </p:grpSp>
      <p:grpSp>
        <p:nvGrpSpPr>
          <p:cNvPr id="24" name="Group 27"/>
          <p:cNvGrpSpPr>
            <a:grpSpLocks/>
          </p:cNvGrpSpPr>
          <p:nvPr/>
        </p:nvGrpSpPr>
        <p:grpSpPr bwMode="auto">
          <a:xfrm>
            <a:off x="6143625" y="4740275"/>
            <a:ext cx="2428875" cy="617537"/>
            <a:chOff x="6357950" y="4558737"/>
            <a:chExt cx="2428892" cy="618113"/>
          </a:xfrm>
        </p:grpSpPr>
        <p:sp>
          <p:nvSpPr>
            <p:cNvPr id="25" name="Rectangle 24"/>
            <p:cNvSpPr/>
            <p:nvPr/>
          </p:nvSpPr>
          <p:spPr bwMode="auto">
            <a:xfrm>
              <a:off x="6858016" y="4605346"/>
              <a:ext cx="1428760" cy="571504"/>
            </a:xfrm>
            <a:prstGeom prst="rect">
              <a:avLst/>
            </a:prstGeom>
            <a:solidFill>
              <a:srgbClr val="FFFFB3"/>
            </a:solidFill>
            <a:ln>
              <a:solidFill>
                <a:srgbClr val="002060"/>
              </a:solidFill>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2"/>
            </a:lnRef>
            <a:fillRef idx="1">
              <a:schemeClr val="lt1"/>
            </a:fillRef>
            <a:effectRef idx="0">
              <a:schemeClr val="accent2"/>
            </a:effectRef>
            <a:fontRef idx="minor">
              <a:schemeClr val="dk1"/>
            </a:fontRef>
          </p:style>
          <p:txBody>
            <a:bodyPr rtlCol="1"/>
            <a:lstStyle/>
            <a:p>
              <a:pPr>
                <a:defRPr/>
              </a:pPr>
              <a:endParaRPr lang="ar-EG">
                <a:solidFill>
                  <a:schemeClr val="tx1"/>
                </a:solidFill>
                <a:latin typeface="CountryBlueprint" pitchFamily="2" charset="2"/>
                <a:cs typeface="Arial" pitchFamily="34" charset="0"/>
              </a:endParaRPr>
            </a:p>
          </p:txBody>
        </p:sp>
        <p:sp>
          <p:nvSpPr>
            <p:cNvPr id="26" name="Rectangle 25"/>
            <p:cNvSpPr/>
            <p:nvPr/>
          </p:nvSpPr>
          <p:spPr>
            <a:xfrm>
              <a:off x="6357950" y="4558737"/>
              <a:ext cx="2428892" cy="584745"/>
            </a:xfrm>
            <a:prstGeom prst="rect">
              <a:avLst/>
            </a:prstGeom>
          </p:spPr>
          <p:txBody>
            <a:bodyPr>
              <a:spAutoFit/>
            </a:bodyPr>
            <a:lstStyle/>
            <a:p>
              <a:pPr algn="ctr">
                <a:defRPr/>
              </a:pPr>
              <a:r>
                <a:rPr lang="en-US" sz="3200" dirty="0">
                  <a:solidFill>
                    <a:schemeClr val="accent6">
                      <a:lumMod val="75000"/>
                    </a:schemeClr>
                  </a:solidFill>
                  <a:latin typeface="Aharoni" pitchFamily="2" charset="-79"/>
                  <a:cs typeface="Aharoni" pitchFamily="2" charset="-79"/>
                </a:rPr>
                <a:t>10.6%</a:t>
              </a:r>
              <a:endParaRPr lang="ar-EG" sz="3200" dirty="0">
                <a:solidFill>
                  <a:schemeClr val="accent6">
                    <a:lumMod val="75000"/>
                  </a:schemeClr>
                </a:solidFill>
                <a:latin typeface="Aharoni" pitchFamily="2" charset="-79"/>
              </a:endParaRPr>
            </a:p>
          </p:txBody>
        </p:sp>
      </p:grpSp>
      <p:pic>
        <p:nvPicPr>
          <p:cNvPr id="51201" name="Picture 1" descr="E:\Dubai Conference\corrugated.jpg"/>
          <p:cNvPicPr>
            <a:picLocks noChangeAspect="1" noChangeArrowheads="1"/>
          </p:cNvPicPr>
          <p:nvPr/>
        </p:nvPicPr>
        <p:blipFill>
          <a:blip r:embed="rId3"/>
          <a:srcRect/>
          <a:stretch>
            <a:fillRect/>
          </a:stretch>
        </p:blipFill>
        <p:spPr bwMode="auto">
          <a:xfrm>
            <a:off x="1143000" y="1447800"/>
            <a:ext cx="3095625" cy="3886200"/>
          </a:xfrm>
          <a:prstGeom prst="rect">
            <a:avLst/>
          </a:prstGeom>
          <a:noFill/>
          <a:ln w="25400">
            <a:solidFill>
              <a:srgbClr val="002060"/>
            </a:solidFill>
          </a:ln>
        </p:spPr>
      </p:pic>
      <p:pic>
        <p:nvPicPr>
          <p:cNvPr id="51202" name="Picture 2" descr="E:\Dubai Conference\flat.jpg"/>
          <p:cNvPicPr>
            <a:picLocks noChangeAspect="1" noChangeArrowheads="1"/>
          </p:cNvPicPr>
          <p:nvPr/>
        </p:nvPicPr>
        <p:blipFill>
          <a:blip r:embed="rId4"/>
          <a:srcRect/>
          <a:stretch>
            <a:fillRect/>
          </a:stretch>
        </p:blipFill>
        <p:spPr bwMode="auto">
          <a:xfrm>
            <a:off x="5029200" y="1433512"/>
            <a:ext cx="3154940" cy="3888000"/>
          </a:xfrm>
          <a:prstGeom prst="rect">
            <a:avLst/>
          </a:prstGeom>
          <a:noFill/>
          <a:ln w="25400">
            <a:solidFill>
              <a:srgbClr val="00206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1201"/>
                                        </p:tgtEl>
                                        <p:attrNameLst>
                                          <p:attrName>style.visibility</p:attrName>
                                        </p:attrNameLst>
                                      </p:cBhvr>
                                      <p:to>
                                        <p:strVal val="visible"/>
                                      </p:to>
                                    </p:set>
                                    <p:animEffect transition="in" filter="checkerboard(across)">
                                      <p:cBhvr>
                                        <p:cTn id="7" dur="500"/>
                                        <p:tgtEl>
                                          <p:spTgt spid="5120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1202"/>
                                        </p:tgtEl>
                                        <p:attrNameLst>
                                          <p:attrName>style.visibility</p:attrName>
                                        </p:attrNameLst>
                                      </p:cBhvr>
                                      <p:to>
                                        <p:strVal val="visible"/>
                                      </p:to>
                                    </p:set>
                                    <p:animEffect transition="in" filter="checkerboard(across)">
                                      <p:cBhvr>
                                        <p:cTn id="12" dur="500"/>
                                        <p:tgtEl>
                                          <p:spTgt spid="5120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xit" presetSubtype="10" fill="hold" nodeType="clickEffect">
                                  <p:stCondLst>
                                    <p:cond delay="0"/>
                                  </p:stCondLst>
                                  <p:childTnLst>
                                    <p:animEffect transition="out" filter="checkerboard(across)">
                                      <p:cBhvr>
                                        <p:cTn id="16" dur="500"/>
                                        <p:tgtEl>
                                          <p:spTgt spid="51202"/>
                                        </p:tgtEl>
                                      </p:cBhvr>
                                    </p:animEffect>
                                    <p:set>
                                      <p:cBhvr>
                                        <p:cTn id="17" dur="1" fill="hold">
                                          <p:stCondLst>
                                            <p:cond delay="499"/>
                                          </p:stCondLst>
                                        </p:cTn>
                                        <p:tgtEl>
                                          <p:spTgt spid="51202"/>
                                        </p:tgtEl>
                                        <p:attrNameLst>
                                          <p:attrName>style.visibility</p:attrName>
                                        </p:attrNameLst>
                                      </p:cBhvr>
                                      <p:to>
                                        <p:strVal val="hidden"/>
                                      </p:to>
                                    </p:set>
                                  </p:childTnLst>
                                </p:cTn>
                              </p:par>
                              <p:par>
                                <p:cTn id="18" presetID="5" presetClass="exit" presetSubtype="10" fill="hold" nodeType="withEffect">
                                  <p:stCondLst>
                                    <p:cond delay="0"/>
                                  </p:stCondLst>
                                  <p:childTnLst>
                                    <p:animEffect transition="out" filter="checkerboard(across)">
                                      <p:cBhvr>
                                        <p:cTn id="19" dur="500"/>
                                        <p:tgtEl>
                                          <p:spTgt spid="51201"/>
                                        </p:tgtEl>
                                      </p:cBhvr>
                                    </p:animEffect>
                                    <p:set>
                                      <p:cBhvr>
                                        <p:cTn id="20" dur="1" fill="hold">
                                          <p:stCondLst>
                                            <p:cond delay="499"/>
                                          </p:stCondLst>
                                        </p:cTn>
                                        <p:tgtEl>
                                          <p:spTgt spid="51201"/>
                                        </p:tgtEl>
                                        <p:attrNameLst>
                                          <p:attrName>style.visibility</p:attrName>
                                        </p:attrNameLst>
                                      </p:cBhvr>
                                      <p:to>
                                        <p:strVal val="hidden"/>
                                      </p:to>
                                    </p:set>
                                  </p:childTnLst>
                                </p:cTn>
                              </p:par>
                              <p:par>
                                <p:cTn id="21" presetID="3" presetClass="entr" presetSubtype="1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linds(horizont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strVal val="#ppt_w*0.70"/>
                                          </p:val>
                                        </p:tav>
                                        <p:tav tm="100000">
                                          <p:val>
                                            <p:strVal val="#ppt_w"/>
                                          </p:val>
                                        </p:tav>
                                      </p:tavLst>
                                    </p:anim>
                                    <p:anim calcmode="lin" valueType="num">
                                      <p:cBhvr>
                                        <p:cTn id="36" dur="500" fill="hold"/>
                                        <p:tgtEl>
                                          <p:spTgt spid="16"/>
                                        </p:tgtEl>
                                        <p:attrNameLst>
                                          <p:attrName>ppt_h</p:attrName>
                                        </p:attrNameLst>
                                      </p:cBhvr>
                                      <p:tavLst>
                                        <p:tav tm="0">
                                          <p:val>
                                            <p:strVal val="#ppt_h"/>
                                          </p:val>
                                        </p:tav>
                                        <p:tav tm="100000">
                                          <p:val>
                                            <p:strVal val="#ppt_h"/>
                                          </p:val>
                                        </p:tav>
                                      </p:tavLst>
                                    </p:anim>
                                    <p:animEffect transition="in" filter="fade">
                                      <p:cBhvr>
                                        <p:cTn id="37" dur="500"/>
                                        <p:tgtEl>
                                          <p:spTgt spid="16"/>
                                        </p:tgtEl>
                                      </p:cBhvr>
                                    </p:animEffect>
                                  </p:childTnLst>
                                </p:cTn>
                              </p:par>
                              <p:par>
                                <p:cTn id="38" presetID="55"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500" fill="hold"/>
                                        <p:tgtEl>
                                          <p:spTgt spid="21"/>
                                        </p:tgtEl>
                                        <p:attrNameLst>
                                          <p:attrName>ppt_w</p:attrName>
                                        </p:attrNameLst>
                                      </p:cBhvr>
                                      <p:tavLst>
                                        <p:tav tm="0">
                                          <p:val>
                                            <p:strVal val="#ppt_w*0.70"/>
                                          </p:val>
                                        </p:tav>
                                        <p:tav tm="100000">
                                          <p:val>
                                            <p:strVal val="#ppt_w"/>
                                          </p:val>
                                        </p:tav>
                                      </p:tavLst>
                                    </p:anim>
                                    <p:anim calcmode="lin" valueType="num">
                                      <p:cBhvr>
                                        <p:cTn id="41" dur="500" fill="hold"/>
                                        <p:tgtEl>
                                          <p:spTgt spid="21"/>
                                        </p:tgtEl>
                                        <p:attrNameLst>
                                          <p:attrName>ppt_h</p:attrName>
                                        </p:attrNameLst>
                                      </p:cBhvr>
                                      <p:tavLst>
                                        <p:tav tm="0">
                                          <p:val>
                                            <p:strVal val="#ppt_h"/>
                                          </p:val>
                                        </p:tav>
                                        <p:tav tm="100000">
                                          <p:val>
                                            <p:strVal val="#ppt_h"/>
                                          </p:val>
                                        </p:tav>
                                      </p:tavLst>
                                    </p:anim>
                                    <p:animEffect transition="in" filter="fade">
                                      <p:cBhvr>
                                        <p:cTn id="42" dur="500"/>
                                        <p:tgtEl>
                                          <p:spTgt spid="21"/>
                                        </p:tgtEl>
                                      </p:cBhvr>
                                    </p:animEffect>
                                  </p:childTnLst>
                                </p:cTn>
                              </p:par>
                              <p:par>
                                <p:cTn id="43" presetID="55"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strVal val="#ppt_w*0.70"/>
                                          </p:val>
                                        </p:tav>
                                        <p:tav tm="100000">
                                          <p:val>
                                            <p:strVal val="#ppt_w"/>
                                          </p:val>
                                        </p:tav>
                                      </p:tavLst>
                                    </p:anim>
                                    <p:anim calcmode="lin" valueType="num">
                                      <p:cBhvr>
                                        <p:cTn id="46" dur="500" fill="hold"/>
                                        <p:tgtEl>
                                          <p:spTgt spid="18"/>
                                        </p:tgtEl>
                                        <p:attrNameLst>
                                          <p:attrName>ppt_h</p:attrName>
                                        </p:attrNameLst>
                                      </p:cBhvr>
                                      <p:tavLst>
                                        <p:tav tm="0">
                                          <p:val>
                                            <p:strVal val="#ppt_h"/>
                                          </p:val>
                                        </p:tav>
                                        <p:tav tm="100000">
                                          <p:val>
                                            <p:strVal val="#ppt_h"/>
                                          </p:val>
                                        </p:tav>
                                      </p:tavLst>
                                    </p:anim>
                                    <p:animEffect transition="in" filter="fade">
                                      <p:cBhvr>
                                        <p:cTn id="47" dur="500"/>
                                        <p:tgtEl>
                                          <p:spTgt spid="18"/>
                                        </p:tgtEl>
                                      </p:cBhvr>
                                    </p:animEffect>
                                  </p:childTnLst>
                                </p:cTn>
                              </p:par>
                              <p:par>
                                <p:cTn id="48" presetID="55" presetClass="entr" presetSubtype="0"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strVal val="#ppt_w*0.70"/>
                                          </p:val>
                                        </p:tav>
                                        <p:tav tm="100000">
                                          <p:val>
                                            <p:strVal val="#ppt_w"/>
                                          </p:val>
                                        </p:tav>
                                      </p:tavLst>
                                    </p:anim>
                                    <p:anim calcmode="lin" valueType="num">
                                      <p:cBhvr>
                                        <p:cTn id="51" dur="500" fill="hold"/>
                                        <p:tgtEl>
                                          <p:spTgt spid="24"/>
                                        </p:tgtEl>
                                        <p:attrNameLst>
                                          <p:attrName>ppt_h</p:attrName>
                                        </p:attrNameLst>
                                      </p:cBhvr>
                                      <p:tavLst>
                                        <p:tav tm="0">
                                          <p:val>
                                            <p:strVal val="#ppt_h"/>
                                          </p:val>
                                        </p:tav>
                                        <p:tav tm="100000">
                                          <p:val>
                                            <p:strVal val="#ppt_h"/>
                                          </p:val>
                                        </p:tav>
                                      </p:tavLst>
                                    </p:anim>
                                    <p:animEffect transition="in" filter="fade">
                                      <p:cBhvr>
                                        <p:cTn id="5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a:spLocks noChangeArrowheads="1"/>
          </p:cNvSpPr>
          <p:nvPr/>
        </p:nvSpPr>
        <p:spPr bwMode="auto">
          <a:xfrm>
            <a:off x="276225" y="152400"/>
            <a:ext cx="2512034" cy="369332"/>
          </a:xfrm>
          <a:prstGeom prst="rect">
            <a:avLst/>
          </a:prstGeom>
          <a:noFill/>
          <a:ln w="9525" algn="ctr">
            <a:noFill/>
            <a:miter lim="800000"/>
            <a:headEnd/>
            <a:tailEnd/>
          </a:ln>
          <a:effectLst/>
        </p:spPr>
        <p:txBody>
          <a:bodyPr wrap="none">
            <a:spAutoFit/>
          </a:bodyPr>
          <a:lstStyle/>
          <a:p>
            <a:pPr algn="ctr" eaLnBrk="1" hangingPunct="1">
              <a:buFontTx/>
              <a:buChar char="•"/>
            </a:pPr>
            <a:r>
              <a:rPr lang="en-GB" b="1" i="1" dirty="0" smtClean="0">
                <a:solidFill>
                  <a:srgbClr val="FF0000"/>
                </a:solidFill>
                <a:cs typeface="Times New Roman" pitchFamily="18" charset="0"/>
              </a:rPr>
              <a:t>Results and discussion</a:t>
            </a:r>
            <a:endParaRPr lang="en-GB" b="1" i="1" dirty="0">
              <a:solidFill>
                <a:srgbClr val="FF0000"/>
              </a:solidFill>
              <a:cs typeface="Times New Roman" pitchFamily="18" charset="0"/>
            </a:endParaRPr>
          </a:p>
        </p:txBody>
      </p:sp>
      <p:sp>
        <p:nvSpPr>
          <p:cNvPr id="22" name="Text Box 40"/>
          <p:cNvSpPr txBox="1">
            <a:spLocks noChangeArrowheads="1"/>
          </p:cNvSpPr>
          <p:nvPr/>
        </p:nvSpPr>
        <p:spPr bwMode="auto">
          <a:xfrm>
            <a:off x="684213" y="620713"/>
            <a:ext cx="7559675" cy="542925"/>
          </a:xfrm>
          <a:prstGeom prst="rect">
            <a:avLst/>
          </a:prstGeom>
          <a:noFill/>
          <a:ln w="9525">
            <a:noFill/>
            <a:miter lim="800000"/>
            <a:headEnd/>
            <a:tailEnd/>
          </a:ln>
        </p:spPr>
        <p:txBody>
          <a:bodyPr/>
          <a:lstStyle/>
          <a:p>
            <a:pPr>
              <a:spcAft>
                <a:spcPts val="1000"/>
              </a:spcAft>
            </a:pPr>
            <a:r>
              <a:rPr lang="en-US" sz="2400" dirty="0" smtClean="0">
                <a:ea typeface="Arial" pitchFamily="34" charset="0"/>
                <a:cs typeface="Times New Roman" pitchFamily="18" charset="0"/>
              </a:rPr>
              <a:t>4. Failure modes and stress distributions</a:t>
            </a:r>
          </a:p>
          <a:p>
            <a:pPr>
              <a:spcAft>
                <a:spcPts val="1000"/>
              </a:spcAft>
            </a:pPr>
            <a:endParaRPr lang="en-US" sz="2400" dirty="0">
              <a:solidFill>
                <a:schemeClr val="tx1"/>
              </a:solidFill>
              <a:ea typeface="Arial" pitchFamily="34" charset="0"/>
              <a:cs typeface="Times New Roman" pitchFamily="18" charset="0"/>
            </a:endParaRPr>
          </a:p>
        </p:txBody>
      </p:sp>
      <p:sp>
        <p:nvSpPr>
          <p:cNvPr id="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27"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2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29"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0" name="Rectangle 5"/>
          <p:cNvSpPr>
            <a:spLocks noChangeArrowheads="1"/>
          </p:cNvSpPr>
          <p:nvPr/>
        </p:nvSpPr>
        <p:spPr bwMode="auto">
          <a:xfrm>
            <a:off x="3132000" y="115887"/>
            <a:ext cx="2880000" cy="493713"/>
          </a:xfrm>
          <a:prstGeom prst="rect">
            <a:avLst/>
          </a:prstGeom>
          <a:gradFill rotWithShape="1">
            <a:gsLst>
              <a:gs pos="0">
                <a:srgbClr val="FBEAC7"/>
              </a:gs>
              <a:gs pos="17999">
                <a:srgbClr val="FEE7F2"/>
              </a:gs>
              <a:gs pos="36000">
                <a:srgbClr val="FAC77D"/>
              </a:gs>
              <a:gs pos="61000">
                <a:srgbClr val="FBA97D"/>
              </a:gs>
              <a:gs pos="82001">
                <a:srgbClr val="FBD49C"/>
              </a:gs>
              <a:gs pos="100000">
                <a:srgbClr val="FEE7F2"/>
              </a:gs>
            </a:gsLst>
            <a:lin ang="5400000" scaled="0"/>
          </a:gradFill>
          <a:ln w="28575">
            <a:solidFill>
              <a:schemeClr val="bg1"/>
            </a:solidFill>
            <a:round/>
            <a:headEnd/>
            <a:tailEnd/>
          </a:ln>
          <a:effectLst>
            <a:outerShdw dist="107763" dir="2700000" algn="ctr" rotWithShape="0">
              <a:schemeClr val="bg2">
                <a:alpha val="50000"/>
              </a:schemeClr>
            </a:outerShdw>
          </a:effectLst>
        </p:spPr>
        <p:txBody>
          <a:bodyPr wrap="none" anchor="ctr"/>
          <a:lstStyle/>
          <a:p>
            <a:pPr algn="ctr">
              <a:defRPr/>
            </a:pPr>
            <a:endParaRPr lang="en-US" sz="2000" b="1" dirty="0">
              <a:solidFill>
                <a:srgbClr val="002060"/>
              </a:solidFill>
              <a:latin typeface="Arial" pitchFamily="34" charset="0"/>
            </a:endParaRPr>
          </a:p>
          <a:p>
            <a:pPr algn="ctr">
              <a:defRPr/>
            </a:pPr>
            <a:r>
              <a:rPr lang="en-US" sz="2000" b="1" dirty="0" smtClean="0">
                <a:solidFill>
                  <a:srgbClr val="002060"/>
                </a:solidFill>
                <a:latin typeface="Arial" pitchFamily="34" charset="0"/>
              </a:rPr>
              <a:t>Tapered - Girders</a:t>
            </a:r>
            <a:endParaRPr lang="en-US" sz="2000" b="1" dirty="0">
              <a:solidFill>
                <a:srgbClr val="002060"/>
              </a:solidFill>
              <a:latin typeface="Arial" pitchFamily="34" charset="0"/>
            </a:endParaRPr>
          </a:p>
          <a:p>
            <a:pPr algn="ctr">
              <a:defRPr/>
            </a:pPr>
            <a:endParaRPr lang="en-US" sz="2000" b="1" dirty="0">
              <a:solidFill>
                <a:srgbClr val="002060"/>
              </a:solidFill>
              <a:latin typeface="Arial" pitchFamily="34" charset="0"/>
            </a:endParaRPr>
          </a:p>
        </p:txBody>
      </p:sp>
      <p:sp>
        <p:nvSpPr>
          <p:cNvPr id="31"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2"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4"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6"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17409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17409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pic>
        <p:nvPicPr>
          <p:cNvPr id="38" name="Picture 20" descr="Case I-10"/>
          <p:cNvPicPr>
            <a:picLocks noChangeAspect="1" noChangeArrowheads="1"/>
          </p:cNvPicPr>
          <p:nvPr/>
        </p:nvPicPr>
        <p:blipFill>
          <a:blip r:embed="rId3"/>
          <a:srcRect/>
          <a:stretch>
            <a:fillRect/>
          </a:stretch>
        </p:blipFill>
        <p:spPr bwMode="auto">
          <a:xfrm>
            <a:off x="1223169" y="1752600"/>
            <a:ext cx="5057775" cy="990600"/>
          </a:xfrm>
          <a:prstGeom prst="rect">
            <a:avLst/>
          </a:prstGeom>
          <a:noFill/>
          <a:ln w="25400">
            <a:solidFill>
              <a:srgbClr val="002060"/>
            </a:solidFill>
            <a:miter lim="800000"/>
            <a:headEnd/>
            <a:tailEnd/>
          </a:ln>
        </p:spPr>
      </p:pic>
      <p:pic>
        <p:nvPicPr>
          <p:cNvPr id="39" name="Picture 21" descr="Case II-10"/>
          <p:cNvPicPr>
            <a:picLocks noChangeAspect="1" noChangeArrowheads="1"/>
          </p:cNvPicPr>
          <p:nvPr/>
        </p:nvPicPr>
        <p:blipFill>
          <a:blip r:embed="rId4"/>
          <a:srcRect/>
          <a:stretch>
            <a:fillRect/>
          </a:stretch>
        </p:blipFill>
        <p:spPr bwMode="auto">
          <a:xfrm>
            <a:off x="1223169" y="2931584"/>
            <a:ext cx="5057775" cy="1033462"/>
          </a:xfrm>
          <a:prstGeom prst="rect">
            <a:avLst/>
          </a:prstGeom>
          <a:noFill/>
          <a:ln w="25400">
            <a:solidFill>
              <a:srgbClr val="002060"/>
            </a:solidFill>
            <a:miter lim="800000"/>
            <a:headEnd/>
            <a:tailEnd/>
          </a:ln>
        </p:spPr>
      </p:pic>
      <p:pic>
        <p:nvPicPr>
          <p:cNvPr id="40" name="Picture 22" descr="Case III-10"/>
          <p:cNvPicPr>
            <a:picLocks noChangeAspect="1" noChangeArrowheads="1"/>
          </p:cNvPicPr>
          <p:nvPr/>
        </p:nvPicPr>
        <p:blipFill>
          <a:blip r:embed="rId5"/>
          <a:srcRect/>
          <a:stretch>
            <a:fillRect/>
          </a:stretch>
        </p:blipFill>
        <p:spPr bwMode="auto">
          <a:xfrm>
            <a:off x="1228725" y="4153430"/>
            <a:ext cx="5046663" cy="1068387"/>
          </a:xfrm>
          <a:prstGeom prst="rect">
            <a:avLst/>
          </a:prstGeom>
          <a:noFill/>
          <a:ln w="25400">
            <a:solidFill>
              <a:srgbClr val="002060"/>
            </a:solidFill>
            <a:miter lim="800000"/>
            <a:headEnd/>
            <a:tailEnd/>
          </a:ln>
        </p:spPr>
      </p:pic>
      <p:pic>
        <p:nvPicPr>
          <p:cNvPr id="41" name="Picture 23" descr="Case IV-10"/>
          <p:cNvPicPr>
            <a:picLocks noChangeAspect="1" noChangeArrowheads="1"/>
          </p:cNvPicPr>
          <p:nvPr/>
        </p:nvPicPr>
        <p:blipFill>
          <a:blip r:embed="rId6"/>
          <a:srcRect/>
          <a:stretch>
            <a:fillRect/>
          </a:stretch>
        </p:blipFill>
        <p:spPr bwMode="auto">
          <a:xfrm>
            <a:off x="1219200" y="5410200"/>
            <a:ext cx="5065713" cy="1079500"/>
          </a:xfrm>
          <a:prstGeom prst="rect">
            <a:avLst/>
          </a:prstGeom>
          <a:noFill/>
          <a:ln w="25400">
            <a:solidFill>
              <a:srgbClr val="002060"/>
            </a:solidFill>
            <a:miter lim="800000"/>
            <a:headEnd/>
            <a:tailEnd/>
          </a:ln>
        </p:spPr>
      </p:pic>
      <p:sp>
        <p:nvSpPr>
          <p:cNvPr id="42" name="Rectangle 41"/>
          <p:cNvSpPr/>
          <p:nvPr/>
        </p:nvSpPr>
        <p:spPr>
          <a:xfrm>
            <a:off x="6874512" y="2063234"/>
            <a:ext cx="923651" cy="369332"/>
          </a:xfrm>
          <a:prstGeom prst="rect">
            <a:avLst/>
          </a:prstGeom>
        </p:spPr>
        <p:txBody>
          <a:bodyPr wrap="none">
            <a:spAutoFit/>
          </a:bodyPr>
          <a:lstStyle/>
          <a:p>
            <a:r>
              <a:rPr lang="sv-SE" b="1" dirty="0" smtClean="0">
                <a:solidFill>
                  <a:srgbClr val="002060"/>
                </a:solidFill>
                <a:latin typeface="Comic Sans MS" pitchFamily="66" charset="0"/>
                <a:cs typeface="Times New Roman" pitchFamily="18" charset="0"/>
              </a:rPr>
              <a:t>Case I</a:t>
            </a:r>
            <a:endParaRPr lang="ar-EG" b="1" dirty="0">
              <a:solidFill>
                <a:srgbClr val="002060"/>
              </a:solidFill>
              <a:latin typeface="Comic Sans MS" pitchFamily="66" charset="0"/>
              <a:cs typeface="Times New Roman" pitchFamily="18" charset="0"/>
            </a:endParaRPr>
          </a:p>
        </p:txBody>
      </p:sp>
      <p:sp>
        <p:nvSpPr>
          <p:cNvPr id="43" name="Rectangle 42"/>
          <p:cNvSpPr/>
          <p:nvPr/>
        </p:nvSpPr>
        <p:spPr>
          <a:xfrm>
            <a:off x="6811193" y="3297251"/>
            <a:ext cx="1050288" cy="369332"/>
          </a:xfrm>
          <a:prstGeom prst="rect">
            <a:avLst/>
          </a:prstGeom>
        </p:spPr>
        <p:txBody>
          <a:bodyPr wrap="none">
            <a:spAutoFit/>
          </a:bodyPr>
          <a:lstStyle/>
          <a:p>
            <a:r>
              <a:rPr lang="sv-SE" b="1" dirty="0" smtClean="0">
                <a:solidFill>
                  <a:srgbClr val="002060"/>
                </a:solidFill>
                <a:latin typeface="Comic Sans MS" pitchFamily="66" charset="0"/>
                <a:cs typeface="Times New Roman" pitchFamily="18" charset="0"/>
              </a:rPr>
              <a:t>Case II</a:t>
            </a:r>
            <a:endParaRPr lang="ar-EG" b="1" dirty="0">
              <a:solidFill>
                <a:srgbClr val="002060"/>
              </a:solidFill>
              <a:latin typeface="Comic Sans MS" pitchFamily="66" charset="0"/>
              <a:cs typeface="Times New Roman" pitchFamily="18" charset="0"/>
            </a:endParaRPr>
          </a:p>
        </p:txBody>
      </p:sp>
      <p:sp>
        <p:nvSpPr>
          <p:cNvPr id="44" name="Rectangle 43"/>
          <p:cNvSpPr/>
          <p:nvPr/>
        </p:nvSpPr>
        <p:spPr>
          <a:xfrm>
            <a:off x="6747875" y="4531268"/>
            <a:ext cx="1176925" cy="369332"/>
          </a:xfrm>
          <a:prstGeom prst="rect">
            <a:avLst/>
          </a:prstGeom>
        </p:spPr>
        <p:txBody>
          <a:bodyPr wrap="none">
            <a:spAutoFit/>
          </a:bodyPr>
          <a:lstStyle/>
          <a:p>
            <a:r>
              <a:rPr lang="sv-SE" b="1" dirty="0" smtClean="0">
                <a:solidFill>
                  <a:srgbClr val="002060"/>
                </a:solidFill>
                <a:latin typeface="Comic Sans MS" pitchFamily="66" charset="0"/>
                <a:cs typeface="Times New Roman" pitchFamily="18" charset="0"/>
              </a:rPr>
              <a:t>Case III</a:t>
            </a:r>
            <a:endParaRPr lang="ar-EG" b="1" dirty="0">
              <a:solidFill>
                <a:srgbClr val="002060"/>
              </a:solidFill>
              <a:latin typeface="Comic Sans MS" pitchFamily="66" charset="0"/>
              <a:cs typeface="Times New Roman" pitchFamily="18" charset="0"/>
            </a:endParaRPr>
          </a:p>
        </p:txBody>
      </p:sp>
      <p:sp>
        <p:nvSpPr>
          <p:cNvPr id="45" name="Rectangle 44"/>
          <p:cNvSpPr/>
          <p:nvPr/>
        </p:nvSpPr>
        <p:spPr>
          <a:xfrm>
            <a:off x="6796766" y="5765284"/>
            <a:ext cx="1079142" cy="369332"/>
          </a:xfrm>
          <a:prstGeom prst="rect">
            <a:avLst/>
          </a:prstGeom>
        </p:spPr>
        <p:txBody>
          <a:bodyPr wrap="none">
            <a:spAutoFit/>
          </a:bodyPr>
          <a:lstStyle/>
          <a:p>
            <a:r>
              <a:rPr lang="sv-SE" b="1" dirty="0" smtClean="0">
                <a:solidFill>
                  <a:srgbClr val="002060"/>
                </a:solidFill>
                <a:latin typeface="Comic Sans MS" pitchFamily="66" charset="0"/>
                <a:cs typeface="Times New Roman" pitchFamily="18" charset="0"/>
              </a:rPr>
              <a:t>Case IV</a:t>
            </a:r>
            <a:endParaRPr lang="ar-EG" b="1" dirty="0">
              <a:solidFill>
                <a:srgbClr val="002060"/>
              </a:solidFill>
              <a:latin typeface="Comic Sans MS" pitchFamily="66"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checkerboard(across)">
                                      <p:cBhvr>
                                        <p:cTn id="7" dur="500"/>
                                        <p:tgtEl>
                                          <p:spTgt spid="38"/>
                                        </p:tgtEl>
                                      </p:cBhvr>
                                    </p:animEffect>
                                  </p:childTnLst>
                                </p:cTn>
                              </p:par>
                              <p:par>
                                <p:cTn id="8" presetID="5" presetClass="entr" presetSubtype="1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checkerboard(across)">
                                      <p:cBhvr>
                                        <p:cTn id="10" dur="500"/>
                                        <p:tgtEl>
                                          <p:spTgt spid="39"/>
                                        </p:tgtEl>
                                      </p:cBhvr>
                                    </p:animEffect>
                                  </p:childTnLst>
                                </p:cTn>
                              </p:par>
                              <p:par>
                                <p:cTn id="11" presetID="5" presetClass="entr" presetSubtype="1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checkerboard(across)">
                                      <p:cBhvr>
                                        <p:cTn id="13" dur="500"/>
                                        <p:tgtEl>
                                          <p:spTgt spid="40"/>
                                        </p:tgtEl>
                                      </p:cBhvr>
                                    </p:animEffect>
                                  </p:childTnLst>
                                </p:cTn>
                              </p:par>
                              <p:par>
                                <p:cTn id="14" presetID="5" presetClass="entr" presetSubtype="10"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Effect transition="in" filter="checkerboard(across)">
                                      <p:cBhvr>
                                        <p:cTn id="16" dur="500"/>
                                        <p:tgtEl>
                                          <p:spTgt spid="41"/>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checkerboard(across)">
                                      <p:cBhvr>
                                        <p:cTn id="19" dur="500"/>
                                        <p:tgtEl>
                                          <p:spTgt spid="42"/>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checkerboard(across)">
                                      <p:cBhvr>
                                        <p:cTn id="22" dur="500"/>
                                        <p:tgtEl>
                                          <p:spTgt spid="43"/>
                                        </p:tgtEl>
                                      </p:cBhvr>
                                    </p:animEffect>
                                  </p:childTnLst>
                                </p:cTn>
                              </p:par>
                              <p:par>
                                <p:cTn id="23" presetID="5" presetClass="entr" presetSubtype="10" fill="hold" grpId="0" nodeType="with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checkerboard(across)">
                                      <p:cBhvr>
                                        <p:cTn id="25" dur="500"/>
                                        <p:tgtEl>
                                          <p:spTgt spid="44"/>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checkerboard(across)">
                                      <p:cBhvr>
                                        <p:cTn id="28"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utoShape 48"/>
          <p:cNvSpPr>
            <a:spLocks noChangeArrowheads="1"/>
          </p:cNvSpPr>
          <p:nvPr/>
        </p:nvSpPr>
        <p:spPr bwMode="auto">
          <a:xfrm>
            <a:off x="857250" y="1349375"/>
            <a:ext cx="3049588" cy="654050"/>
          </a:xfrm>
          <a:prstGeom prst="roundRect">
            <a:avLst>
              <a:gd name="adj" fmla="val 16667"/>
            </a:avLst>
          </a:prstGeom>
          <a:gradFill rotWithShape="1">
            <a:gsLst>
              <a:gs pos="0">
                <a:srgbClr val="4478B6"/>
              </a:gs>
              <a:gs pos="100000">
                <a:srgbClr val="2F547F"/>
              </a:gs>
            </a:gsLst>
            <a:lin ang="5400000" scaled="1"/>
          </a:gradFill>
          <a:ln w="9525">
            <a:noFill/>
            <a:round/>
            <a:headEnd/>
            <a:tailEnd/>
          </a:ln>
        </p:spPr>
        <p:txBody>
          <a:bodyPr wrap="none" anchor="ctr"/>
          <a:lstStyle/>
          <a:p>
            <a:pPr algn="ctr"/>
            <a:endParaRPr lang="en-US" sz="2400">
              <a:solidFill>
                <a:schemeClr val="bg1"/>
              </a:solidFill>
              <a:latin typeface="Arial" pitchFamily="34" charset="0"/>
            </a:endParaRPr>
          </a:p>
          <a:p>
            <a:pPr algn="ctr"/>
            <a:r>
              <a:rPr lang="en-GB" sz="2800">
                <a:solidFill>
                  <a:schemeClr val="bg1"/>
                </a:solidFill>
                <a:latin typeface="Tahoma" pitchFamily="34" charset="0"/>
                <a:cs typeface="Tahoma" pitchFamily="34" charset="0"/>
              </a:rPr>
              <a:t>Moon et al. </a:t>
            </a:r>
            <a:endParaRPr lang="en-US" sz="2800">
              <a:solidFill>
                <a:schemeClr val="bg1"/>
              </a:solidFill>
              <a:latin typeface="Tahoma" pitchFamily="34" charset="0"/>
              <a:cs typeface="Tahoma" pitchFamily="34" charset="0"/>
            </a:endParaRPr>
          </a:p>
          <a:p>
            <a:pPr algn="ctr"/>
            <a:endParaRPr lang="en-US" sz="2800">
              <a:latin typeface="Tahoma" pitchFamily="34" charset="0"/>
              <a:cs typeface="Tahoma" pitchFamily="34" charset="0"/>
            </a:endParaRPr>
          </a:p>
        </p:txBody>
      </p:sp>
      <p:sp>
        <p:nvSpPr>
          <p:cNvPr id="15" name="AutoShape 57"/>
          <p:cNvSpPr>
            <a:spLocks noChangeArrowheads="1"/>
          </p:cNvSpPr>
          <p:nvPr/>
        </p:nvSpPr>
        <p:spPr bwMode="ltGray">
          <a:xfrm>
            <a:off x="977900" y="5228431"/>
            <a:ext cx="3087687" cy="654050"/>
          </a:xfrm>
          <a:prstGeom prst="roundRect">
            <a:avLst>
              <a:gd name="adj" fmla="val 16667"/>
            </a:avLst>
          </a:prstGeom>
          <a:gradFill rotWithShape="1">
            <a:gsLst>
              <a:gs pos="0">
                <a:srgbClr val="339966"/>
              </a:gs>
              <a:gs pos="100000">
                <a:srgbClr val="339966">
                  <a:gamma/>
                  <a:shade val="16078"/>
                  <a:invGamma/>
                </a:srgbClr>
              </a:gs>
            </a:gsLst>
            <a:lin ang="5400000" scaled="1"/>
          </a:gradFill>
          <a:ln w="9525" algn="ctr">
            <a:solidFill>
              <a:srgbClr val="46AAC5"/>
            </a:solidFill>
            <a:round/>
            <a:headEnd/>
            <a:tailEnd/>
          </a:ln>
          <a:effectLst>
            <a:outerShdw dist="23000" dir="5400000" rotWithShape="0">
              <a:srgbClr val="000000">
                <a:alpha val="34999"/>
              </a:srgbClr>
            </a:outerShdw>
          </a:effectLst>
        </p:spPr>
        <p:txBody>
          <a:bodyPr wrap="none" anchor="ctr"/>
          <a:lstStyle/>
          <a:p>
            <a:pPr algn="ctr">
              <a:defRPr/>
            </a:pPr>
            <a:r>
              <a:rPr lang="en-US" sz="2800" dirty="0" err="1">
                <a:solidFill>
                  <a:schemeClr val="bg1"/>
                </a:solidFill>
                <a:latin typeface="Tahoma" pitchFamily="34" charset="0"/>
                <a:cs typeface="Tahoma" pitchFamily="34" charset="0"/>
              </a:rPr>
              <a:t>Sause</a:t>
            </a:r>
            <a:r>
              <a:rPr lang="en-US" sz="2800" dirty="0">
                <a:solidFill>
                  <a:schemeClr val="bg1"/>
                </a:solidFill>
                <a:latin typeface="Tahoma" pitchFamily="34" charset="0"/>
                <a:cs typeface="Tahoma" pitchFamily="34" charset="0"/>
              </a:rPr>
              <a:t> and </a:t>
            </a:r>
            <a:r>
              <a:rPr lang="en-GB" sz="2800" dirty="0" err="1">
                <a:solidFill>
                  <a:schemeClr val="bg1"/>
                </a:solidFill>
                <a:latin typeface="Tahoma" pitchFamily="34" charset="0"/>
                <a:cs typeface="Tahoma" pitchFamily="34" charset="0"/>
              </a:rPr>
              <a:t>Braxtan</a:t>
            </a:r>
            <a:r>
              <a:rPr lang="en-GB" sz="2800" dirty="0">
                <a:solidFill>
                  <a:schemeClr val="bg1"/>
                </a:solidFill>
                <a:latin typeface="Tahoma" pitchFamily="34" charset="0"/>
                <a:cs typeface="Tahoma" pitchFamily="34" charset="0"/>
              </a:rPr>
              <a:t> </a:t>
            </a:r>
            <a:endParaRPr lang="en-US" sz="2800" dirty="0" err="1">
              <a:solidFill>
                <a:schemeClr val="bg1"/>
              </a:solidFill>
              <a:latin typeface="Tahoma" pitchFamily="34" charset="0"/>
              <a:cs typeface="Tahoma" pitchFamily="34" charset="0"/>
            </a:endParaRPr>
          </a:p>
        </p:txBody>
      </p:sp>
      <p:sp>
        <p:nvSpPr>
          <p:cNvPr id="18" name="Text Box 8"/>
          <p:cNvSpPr txBox="1">
            <a:spLocks noChangeArrowheads="1"/>
          </p:cNvSpPr>
          <p:nvPr/>
        </p:nvSpPr>
        <p:spPr bwMode="auto">
          <a:xfrm>
            <a:off x="5214938" y="3152775"/>
            <a:ext cx="3357562" cy="646112"/>
          </a:xfrm>
          <a:prstGeom prst="rect">
            <a:avLst/>
          </a:prstGeom>
          <a:noFill/>
          <a:ln w="9525">
            <a:noFill/>
            <a:miter lim="800000"/>
            <a:headEnd/>
            <a:tailEnd/>
          </a:ln>
          <a:effectLst/>
        </p:spPr>
        <p:txBody>
          <a:bodyPr>
            <a:spAutoFit/>
          </a:bodyPr>
          <a:lstStyle/>
          <a:p>
            <a:pPr algn="ctr">
              <a:spcBef>
                <a:spcPct val="50000"/>
              </a:spcBef>
              <a:defRPr/>
            </a:pPr>
            <a:r>
              <a:rPr lang="en-GB" sz="1800" dirty="0">
                <a:solidFill>
                  <a:schemeClr val="accent1"/>
                </a:solidFill>
                <a:effectLst>
                  <a:outerShdw blurRad="38100" dist="38100" dir="2700000" algn="tl">
                    <a:srgbClr val="C0C0C0"/>
                  </a:outerShdw>
                </a:effectLst>
                <a:latin typeface="Arial" pitchFamily="34" charset="0"/>
              </a:rPr>
              <a:t>Design manual for PC bridges with corrugated steel webs</a:t>
            </a:r>
            <a:endParaRPr lang="en-US" sz="1800" dirty="0">
              <a:solidFill>
                <a:schemeClr val="accent1"/>
              </a:solidFill>
              <a:effectLst>
                <a:outerShdw blurRad="38100" dist="38100" dir="2700000" algn="tl">
                  <a:srgbClr val="C0C0C0"/>
                </a:outerShdw>
              </a:effectLst>
              <a:latin typeface="Arial" pitchFamily="34" charset="0"/>
            </a:endParaRPr>
          </a:p>
        </p:txBody>
      </p:sp>
      <p:graphicFrame>
        <p:nvGraphicFramePr>
          <p:cNvPr id="19" name="Object 3"/>
          <p:cNvGraphicFramePr>
            <a:graphicFrameLocks noChangeAspect="1"/>
          </p:cNvGraphicFramePr>
          <p:nvPr/>
        </p:nvGraphicFramePr>
        <p:xfrm>
          <a:off x="4929188" y="1438275"/>
          <a:ext cx="3678237" cy="1685925"/>
        </p:xfrm>
        <a:graphic>
          <a:graphicData uri="http://schemas.openxmlformats.org/presentationml/2006/ole">
            <p:oleObj spid="_x0000_s173058" name="Equation" r:id="rId4" imgW="2577960" imgH="1143000" progId="Equation.3">
              <p:embed/>
            </p:oleObj>
          </a:graphicData>
        </a:graphic>
      </p:graphicFrame>
      <p:graphicFrame>
        <p:nvGraphicFramePr>
          <p:cNvPr id="24" name="Object 9"/>
          <p:cNvGraphicFramePr>
            <a:graphicFrameLocks noChangeAspect="1"/>
          </p:cNvGraphicFramePr>
          <p:nvPr/>
        </p:nvGraphicFramePr>
        <p:xfrm>
          <a:off x="5857875" y="3938587"/>
          <a:ext cx="2028825" cy="785813"/>
        </p:xfrm>
        <a:graphic>
          <a:graphicData uri="http://schemas.openxmlformats.org/presentationml/2006/ole">
            <p:oleObj spid="_x0000_s173060" name="Equation" r:id="rId5" imgW="1358900" imgH="508000" progId="Equation.3">
              <p:embed/>
            </p:oleObj>
          </a:graphicData>
        </a:graphic>
      </p:graphicFrame>
      <p:graphicFrame>
        <p:nvGraphicFramePr>
          <p:cNvPr id="25" name="Object 12"/>
          <p:cNvGraphicFramePr>
            <a:graphicFrameLocks noChangeAspect="1"/>
          </p:cNvGraphicFramePr>
          <p:nvPr/>
        </p:nvGraphicFramePr>
        <p:xfrm>
          <a:off x="4978400" y="5091113"/>
          <a:ext cx="2336800" cy="928687"/>
        </p:xfrm>
        <a:graphic>
          <a:graphicData uri="http://schemas.openxmlformats.org/presentationml/2006/ole">
            <p:oleObj spid="_x0000_s173061" name="Equation" r:id="rId6" imgW="1549400" imgH="596900" progId="Equation.3">
              <p:embed/>
            </p:oleObj>
          </a:graphicData>
        </a:graphic>
      </p:graphicFrame>
      <p:sp>
        <p:nvSpPr>
          <p:cNvPr id="21" name="Rectangle 2"/>
          <p:cNvSpPr>
            <a:spLocks noChangeArrowheads="1"/>
          </p:cNvSpPr>
          <p:nvPr/>
        </p:nvSpPr>
        <p:spPr bwMode="auto">
          <a:xfrm>
            <a:off x="276225" y="152400"/>
            <a:ext cx="2512034" cy="369332"/>
          </a:xfrm>
          <a:prstGeom prst="rect">
            <a:avLst/>
          </a:prstGeom>
          <a:noFill/>
          <a:ln w="9525" algn="ctr">
            <a:noFill/>
            <a:miter lim="800000"/>
            <a:headEnd/>
            <a:tailEnd/>
          </a:ln>
          <a:effectLst/>
        </p:spPr>
        <p:txBody>
          <a:bodyPr wrap="none">
            <a:spAutoFit/>
          </a:bodyPr>
          <a:lstStyle/>
          <a:p>
            <a:pPr algn="ctr" eaLnBrk="1" hangingPunct="1">
              <a:buFontTx/>
              <a:buChar char="•"/>
            </a:pPr>
            <a:r>
              <a:rPr lang="en-GB" b="1" i="1" dirty="0" smtClean="0">
                <a:solidFill>
                  <a:srgbClr val="FF0000"/>
                </a:solidFill>
                <a:cs typeface="Times New Roman" pitchFamily="18" charset="0"/>
              </a:rPr>
              <a:t>Results and discussion</a:t>
            </a:r>
            <a:endParaRPr lang="en-GB" b="1" i="1" dirty="0">
              <a:solidFill>
                <a:srgbClr val="FF0000"/>
              </a:solidFill>
              <a:cs typeface="Times New Roman" pitchFamily="18" charset="0"/>
            </a:endParaRPr>
          </a:p>
        </p:txBody>
      </p:sp>
      <p:sp>
        <p:nvSpPr>
          <p:cNvPr id="22" name="Text Box 40"/>
          <p:cNvSpPr txBox="1">
            <a:spLocks noChangeArrowheads="1"/>
          </p:cNvSpPr>
          <p:nvPr/>
        </p:nvSpPr>
        <p:spPr bwMode="auto">
          <a:xfrm>
            <a:off x="684213" y="620713"/>
            <a:ext cx="7559675" cy="542925"/>
          </a:xfrm>
          <a:prstGeom prst="rect">
            <a:avLst/>
          </a:prstGeom>
          <a:noFill/>
          <a:ln w="9525">
            <a:noFill/>
            <a:miter lim="800000"/>
            <a:headEnd/>
            <a:tailEnd/>
          </a:ln>
        </p:spPr>
        <p:txBody>
          <a:bodyPr/>
          <a:lstStyle/>
          <a:p>
            <a:pPr>
              <a:spcAft>
                <a:spcPts val="1000"/>
              </a:spcAft>
            </a:pPr>
            <a:r>
              <a:rPr lang="en-US" sz="2400" dirty="0" smtClean="0">
                <a:ea typeface="Arial" pitchFamily="34" charset="0"/>
                <a:cs typeface="Times New Roman" pitchFamily="18" charset="0"/>
              </a:rPr>
              <a:t>5. Comparison with available shear strengths</a:t>
            </a:r>
          </a:p>
          <a:p>
            <a:pPr>
              <a:spcAft>
                <a:spcPts val="1000"/>
              </a:spcAft>
            </a:pPr>
            <a:endParaRPr lang="en-US" sz="2400" dirty="0">
              <a:solidFill>
                <a:schemeClr val="tx1"/>
              </a:solidFill>
              <a:ea typeface="Arial" pitchFamily="34" charset="0"/>
              <a:cs typeface="Times New Roman" pitchFamily="18" charset="0"/>
            </a:endParaRPr>
          </a:p>
        </p:txBody>
      </p:sp>
      <p:sp>
        <p:nvSpPr>
          <p:cNvPr id="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27"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2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29"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0" name="Rectangle 5"/>
          <p:cNvSpPr>
            <a:spLocks noChangeArrowheads="1"/>
          </p:cNvSpPr>
          <p:nvPr/>
        </p:nvSpPr>
        <p:spPr bwMode="auto">
          <a:xfrm>
            <a:off x="3132000" y="115887"/>
            <a:ext cx="2880000" cy="493713"/>
          </a:xfrm>
          <a:prstGeom prst="rect">
            <a:avLst/>
          </a:prstGeom>
          <a:gradFill rotWithShape="1">
            <a:gsLst>
              <a:gs pos="0">
                <a:srgbClr val="FBEAC7"/>
              </a:gs>
              <a:gs pos="17999">
                <a:srgbClr val="FEE7F2"/>
              </a:gs>
              <a:gs pos="36000">
                <a:srgbClr val="FAC77D"/>
              </a:gs>
              <a:gs pos="61000">
                <a:srgbClr val="FBA97D"/>
              </a:gs>
              <a:gs pos="82001">
                <a:srgbClr val="FBD49C"/>
              </a:gs>
              <a:gs pos="100000">
                <a:srgbClr val="FEE7F2"/>
              </a:gs>
            </a:gsLst>
            <a:lin ang="5400000" scaled="0"/>
          </a:gradFill>
          <a:ln w="28575">
            <a:solidFill>
              <a:schemeClr val="bg1"/>
            </a:solidFill>
            <a:round/>
            <a:headEnd/>
            <a:tailEnd/>
          </a:ln>
          <a:effectLst>
            <a:outerShdw dist="107763" dir="2700000" algn="ctr" rotWithShape="0">
              <a:schemeClr val="bg2">
                <a:alpha val="50000"/>
              </a:schemeClr>
            </a:outerShdw>
          </a:effectLst>
        </p:spPr>
        <p:txBody>
          <a:bodyPr wrap="none" anchor="ctr"/>
          <a:lstStyle/>
          <a:p>
            <a:pPr algn="ctr">
              <a:defRPr/>
            </a:pPr>
            <a:endParaRPr lang="en-US" sz="2000" b="1" dirty="0">
              <a:solidFill>
                <a:srgbClr val="002060"/>
              </a:solidFill>
              <a:latin typeface="Arial" pitchFamily="34" charset="0"/>
            </a:endParaRPr>
          </a:p>
          <a:p>
            <a:pPr algn="ctr">
              <a:defRPr/>
            </a:pPr>
            <a:r>
              <a:rPr lang="en-US" sz="2000" b="1" dirty="0" smtClean="0">
                <a:solidFill>
                  <a:srgbClr val="002060"/>
                </a:solidFill>
                <a:latin typeface="Arial" pitchFamily="34" charset="0"/>
              </a:rPr>
              <a:t>Tapered - Girders</a:t>
            </a:r>
            <a:endParaRPr lang="en-US" sz="2000" b="1" dirty="0">
              <a:solidFill>
                <a:srgbClr val="002060"/>
              </a:solidFill>
              <a:latin typeface="Arial" pitchFamily="34" charset="0"/>
            </a:endParaRPr>
          </a:p>
          <a:p>
            <a:pPr algn="ctr">
              <a:defRPr/>
            </a:pPr>
            <a:endParaRPr lang="en-US" sz="2000" b="1" dirty="0">
              <a:solidFill>
                <a:srgbClr val="002060"/>
              </a:solidFill>
              <a:latin typeface="Arial" pitchFamily="34" charset="0"/>
            </a:endParaRPr>
          </a:p>
        </p:txBody>
      </p:sp>
      <p:sp>
        <p:nvSpPr>
          <p:cNvPr id="31"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2"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4"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6"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a:spLocks noChangeArrowheads="1"/>
          </p:cNvSpPr>
          <p:nvPr/>
        </p:nvSpPr>
        <p:spPr bwMode="auto">
          <a:xfrm>
            <a:off x="276225" y="152400"/>
            <a:ext cx="2512034" cy="369332"/>
          </a:xfrm>
          <a:prstGeom prst="rect">
            <a:avLst/>
          </a:prstGeom>
          <a:noFill/>
          <a:ln w="9525" algn="ctr">
            <a:noFill/>
            <a:miter lim="800000"/>
            <a:headEnd/>
            <a:tailEnd/>
          </a:ln>
          <a:effectLst/>
        </p:spPr>
        <p:txBody>
          <a:bodyPr wrap="none">
            <a:spAutoFit/>
          </a:bodyPr>
          <a:lstStyle/>
          <a:p>
            <a:pPr algn="ctr" eaLnBrk="1" hangingPunct="1">
              <a:buFontTx/>
              <a:buChar char="•"/>
            </a:pPr>
            <a:r>
              <a:rPr lang="en-GB" b="1" i="1" dirty="0" smtClean="0">
                <a:solidFill>
                  <a:srgbClr val="FF0000"/>
                </a:solidFill>
                <a:cs typeface="Times New Roman" pitchFamily="18" charset="0"/>
              </a:rPr>
              <a:t>Results and discussion</a:t>
            </a:r>
            <a:endParaRPr lang="en-GB" b="1" i="1" dirty="0">
              <a:solidFill>
                <a:srgbClr val="FF0000"/>
              </a:solidFill>
              <a:cs typeface="Times New Roman" pitchFamily="18" charset="0"/>
            </a:endParaRPr>
          </a:p>
        </p:txBody>
      </p:sp>
      <p:sp>
        <p:nvSpPr>
          <p:cNvPr id="22" name="Text Box 40"/>
          <p:cNvSpPr txBox="1">
            <a:spLocks noChangeArrowheads="1"/>
          </p:cNvSpPr>
          <p:nvPr/>
        </p:nvSpPr>
        <p:spPr bwMode="auto">
          <a:xfrm>
            <a:off x="684213" y="620713"/>
            <a:ext cx="7559675" cy="542925"/>
          </a:xfrm>
          <a:prstGeom prst="rect">
            <a:avLst/>
          </a:prstGeom>
          <a:noFill/>
          <a:ln w="9525">
            <a:noFill/>
            <a:miter lim="800000"/>
            <a:headEnd/>
            <a:tailEnd/>
          </a:ln>
        </p:spPr>
        <p:txBody>
          <a:bodyPr/>
          <a:lstStyle/>
          <a:p>
            <a:pPr>
              <a:spcAft>
                <a:spcPts val="1000"/>
              </a:spcAft>
            </a:pPr>
            <a:r>
              <a:rPr lang="en-US" sz="2400" dirty="0" smtClean="0">
                <a:ea typeface="Arial" pitchFamily="34" charset="0"/>
                <a:cs typeface="Times New Roman" pitchFamily="18" charset="0"/>
              </a:rPr>
              <a:t>5. Comparison with available shear strengths</a:t>
            </a:r>
          </a:p>
          <a:p>
            <a:pPr>
              <a:spcAft>
                <a:spcPts val="1000"/>
              </a:spcAft>
            </a:pPr>
            <a:endParaRPr lang="en-US" sz="2400" dirty="0">
              <a:solidFill>
                <a:schemeClr val="tx1"/>
              </a:solidFill>
              <a:ea typeface="Arial" pitchFamily="34" charset="0"/>
              <a:cs typeface="Times New Roman" pitchFamily="18" charset="0"/>
            </a:endParaRPr>
          </a:p>
        </p:txBody>
      </p:sp>
      <p:sp>
        <p:nvSpPr>
          <p:cNvPr id="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27"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2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29"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0" name="Rectangle 5"/>
          <p:cNvSpPr>
            <a:spLocks noChangeArrowheads="1"/>
          </p:cNvSpPr>
          <p:nvPr/>
        </p:nvSpPr>
        <p:spPr bwMode="auto">
          <a:xfrm>
            <a:off x="3132000" y="115887"/>
            <a:ext cx="2880000" cy="493713"/>
          </a:xfrm>
          <a:prstGeom prst="rect">
            <a:avLst/>
          </a:prstGeom>
          <a:gradFill rotWithShape="1">
            <a:gsLst>
              <a:gs pos="0">
                <a:srgbClr val="FBEAC7"/>
              </a:gs>
              <a:gs pos="17999">
                <a:srgbClr val="FEE7F2"/>
              </a:gs>
              <a:gs pos="36000">
                <a:srgbClr val="FAC77D"/>
              </a:gs>
              <a:gs pos="61000">
                <a:srgbClr val="FBA97D"/>
              </a:gs>
              <a:gs pos="82001">
                <a:srgbClr val="FBD49C"/>
              </a:gs>
              <a:gs pos="100000">
                <a:srgbClr val="FEE7F2"/>
              </a:gs>
            </a:gsLst>
            <a:lin ang="5400000" scaled="0"/>
          </a:gradFill>
          <a:ln w="28575">
            <a:solidFill>
              <a:schemeClr val="bg1"/>
            </a:solidFill>
            <a:round/>
            <a:headEnd/>
            <a:tailEnd/>
          </a:ln>
          <a:effectLst>
            <a:outerShdw dist="107763" dir="2700000" algn="ctr" rotWithShape="0">
              <a:schemeClr val="bg2">
                <a:alpha val="50000"/>
              </a:schemeClr>
            </a:outerShdw>
          </a:effectLst>
        </p:spPr>
        <p:txBody>
          <a:bodyPr wrap="none" anchor="ctr"/>
          <a:lstStyle/>
          <a:p>
            <a:pPr algn="ctr">
              <a:defRPr/>
            </a:pPr>
            <a:endParaRPr lang="en-US" sz="2000" b="1" dirty="0">
              <a:solidFill>
                <a:srgbClr val="002060"/>
              </a:solidFill>
              <a:latin typeface="Arial" pitchFamily="34" charset="0"/>
            </a:endParaRPr>
          </a:p>
          <a:p>
            <a:pPr algn="ctr">
              <a:defRPr/>
            </a:pPr>
            <a:r>
              <a:rPr lang="en-US" sz="2000" b="1" dirty="0" smtClean="0">
                <a:solidFill>
                  <a:srgbClr val="002060"/>
                </a:solidFill>
                <a:latin typeface="Arial" pitchFamily="34" charset="0"/>
              </a:rPr>
              <a:t>Tapered - Girders</a:t>
            </a:r>
            <a:endParaRPr lang="en-US" sz="2000" b="1" dirty="0">
              <a:solidFill>
                <a:srgbClr val="002060"/>
              </a:solidFill>
              <a:latin typeface="Arial" pitchFamily="34" charset="0"/>
            </a:endParaRPr>
          </a:p>
          <a:p>
            <a:pPr algn="ctr">
              <a:defRPr/>
            </a:pPr>
            <a:endParaRPr lang="en-US" sz="2000" b="1" dirty="0">
              <a:solidFill>
                <a:srgbClr val="002060"/>
              </a:solidFill>
              <a:latin typeface="Arial" pitchFamily="34" charset="0"/>
            </a:endParaRPr>
          </a:p>
        </p:txBody>
      </p:sp>
      <p:sp>
        <p:nvSpPr>
          <p:cNvPr id="31"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2"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4"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6"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graphicFrame>
        <p:nvGraphicFramePr>
          <p:cNvPr id="23" name="Table 22"/>
          <p:cNvGraphicFramePr>
            <a:graphicFrameLocks noGrp="1"/>
          </p:cNvGraphicFramePr>
          <p:nvPr/>
        </p:nvGraphicFramePr>
        <p:xfrm>
          <a:off x="609600" y="1143000"/>
          <a:ext cx="4613075" cy="5398008"/>
        </p:xfrm>
        <a:graphic>
          <a:graphicData uri="http://schemas.openxmlformats.org/drawingml/2006/table">
            <a:tbl>
              <a:tblPr/>
              <a:tblGrid>
                <a:gridCol w="952807"/>
                <a:gridCol w="898893"/>
                <a:gridCol w="898893"/>
                <a:gridCol w="931241"/>
                <a:gridCol w="931241"/>
              </a:tblGrid>
              <a:tr h="0">
                <a:tc>
                  <a:txBody>
                    <a:bodyPr/>
                    <a:lstStyle/>
                    <a:p>
                      <a:pPr algn="ctr">
                        <a:lnSpc>
                          <a:spcPct val="115000"/>
                        </a:lnSpc>
                        <a:spcAft>
                          <a:spcPts val="0"/>
                        </a:spcAft>
                      </a:pPr>
                      <a:r>
                        <a:rPr lang="en-AU" sz="1400" dirty="0">
                          <a:latin typeface="Times New Roman"/>
                          <a:ea typeface="Times New Roman"/>
                          <a:cs typeface="Arial"/>
                        </a:rPr>
                        <a:t>Type</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AU" sz="1400" dirty="0" smtClean="0">
                        <a:latin typeface="Times New Roman"/>
                        <a:ea typeface="Times New Roman"/>
                        <a:cs typeface="Arial"/>
                      </a:endParaRPr>
                    </a:p>
                    <a:p>
                      <a:pPr algn="ctr">
                        <a:lnSpc>
                          <a:spcPct val="115000"/>
                        </a:lnSpc>
                        <a:spcAft>
                          <a:spcPts val="0"/>
                        </a:spcAft>
                      </a:pPr>
                      <a:r>
                        <a:rPr lang="en-AU" sz="1400" dirty="0" smtClean="0">
                          <a:latin typeface="Times New Roman"/>
                          <a:ea typeface="Times New Roman"/>
                          <a:cs typeface="Arial"/>
                        </a:rPr>
                        <a:t> </a:t>
                      </a:r>
                      <a:r>
                        <a:rPr lang="en-AU" sz="1400" dirty="0">
                          <a:latin typeface="Times New Roman"/>
                          <a:ea typeface="Times New Roman"/>
                          <a:cs typeface="Arial"/>
                        </a:rPr>
                        <a:t>[mm]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AU"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AU" sz="1400" dirty="0" smtClean="0">
                        <a:latin typeface="Times New Roman"/>
                        <a:ea typeface="Times New Roman"/>
                        <a:cs typeface="Arial"/>
                      </a:endParaRPr>
                    </a:p>
                    <a:p>
                      <a:pPr algn="ctr">
                        <a:lnSpc>
                          <a:spcPct val="115000"/>
                        </a:lnSpc>
                        <a:spcAft>
                          <a:spcPts val="0"/>
                        </a:spcAft>
                      </a:pPr>
                      <a:r>
                        <a:rPr lang="en-AU" sz="1400" dirty="0" smtClean="0">
                          <a:latin typeface="Times New Roman"/>
                          <a:ea typeface="Times New Roman"/>
                          <a:cs typeface="Arial"/>
                        </a:rPr>
                        <a:t> </a:t>
                      </a:r>
                      <a:r>
                        <a:rPr lang="en-AU" sz="1400" dirty="0">
                          <a:latin typeface="Times New Roman"/>
                          <a:ea typeface="Times New Roman"/>
                          <a:cs typeface="Arial"/>
                        </a:rPr>
                        <a:t>[</a:t>
                      </a:r>
                      <a:r>
                        <a:rPr lang="en-AU" sz="1400" dirty="0" err="1">
                          <a:latin typeface="Times New Roman"/>
                          <a:ea typeface="Times New Roman"/>
                          <a:cs typeface="Arial"/>
                        </a:rPr>
                        <a:t>kN</a:t>
                      </a:r>
                      <a:r>
                        <a:rPr lang="en-AU" sz="1400" dirty="0">
                          <a:latin typeface="Times New Roman"/>
                          <a:ea typeface="Times New Roman"/>
                          <a:cs typeface="Arial"/>
                        </a:rPr>
                        <a: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en-AU" sz="1400">
                          <a:latin typeface="Times New Roman"/>
                          <a:ea typeface="Times New Roman"/>
                          <a:cs typeface="Arial"/>
                        </a:rPr>
                        <a:t>Buckling mode</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rowSpan="5">
                  <a:txBody>
                    <a:bodyPr/>
                    <a:lstStyle/>
                    <a:p>
                      <a:pPr algn="ctr">
                        <a:lnSpc>
                          <a:spcPct val="115000"/>
                        </a:lnSpc>
                        <a:spcAft>
                          <a:spcPts val="0"/>
                        </a:spcAft>
                      </a:pPr>
                      <a:r>
                        <a:rPr lang="en-AU" sz="1400" dirty="0">
                          <a:latin typeface="Times New Roman"/>
                          <a:ea typeface="Times New Roman"/>
                          <a:cs typeface="Arial"/>
                        </a:rPr>
                        <a:t>Case I</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6</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0.683</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a:latin typeface="Times New Roman"/>
                          <a:ea typeface="Times New Roman"/>
                          <a:cs typeface="Arial"/>
                        </a:rPr>
                        <a:t>944</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I</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0">
                <a:tc vMerge="1">
                  <a:txBody>
                    <a:bodyPr/>
                    <a:lstStyle/>
                    <a:p>
                      <a:pPr rtl="1"/>
                      <a:endParaRPr lang="ar-EG"/>
                    </a:p>
                  </a:txBody>
                  <a:tcPr/>
                </a:tc>
                <a:tc>
                  <a:txBody>
                    <a:bodyPr/>
                    <a:lstStyle/>
                    <a:p>
                      <a:pPr algn="ctr">
                        <a:lnSpc>
                          <a:spcPct val="115000"/>
                        </a:lnSpc>
                        <a:spcAft>
                          <a:spcPts val="0"/>
                        </a:spcAft>
                      </a:pPr>
                      <a:r>
                        <a:rPr lang="en-AU" sz="1400">
                          <a:latin typeface="Times New Roman"/>
                          <a:ea typeface="Times New Roman"/>
                          <a:cs typeface="Arial"/>
                        </a:rPr>
                        <a:t>8</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0.533</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a:latin typeface="Times New Roman"/>
                          <a:ea typeface="Times New Roman"/>
                          <a:cs typeface="Arial"/>
                        </a:rPr>
                        <a:t>1318</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G</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0">
                <a:tc vMerge="1">
                  <a:txBody>
                    <a:bodyPr/>
                    <a:lstStyle/>
                    <a:p>
                      <a:pPr rtl="1"/>
                      <a:endParaRPr lang="ar-EG"/>
                    </a:p>
                  </a:txBody>
                  <a:tcPr/>
                </a:tc>
                <a:tc>
                  <a:txBody>
                    <a:bodyPr/>
                    <a:lstStyle/>
                    <a:p>
                      <a:pPr algn="ctr">
                        <a:lnSpc>
                          <a:spcPct val="115000"/>
                        </a:lnSpc>
                        <a:spcAft>
                          <a:spcPts val="0"/>
                        </a:spcAft>
                      </a:pPr>
                      <a:r>
                        <a:rPr lang="en-AU" sz="1400" dirty="0">
                          <a:latin typeface="Times New Roman"/>
                          <a:ea typeface="Times New Roman"/>
                          <a:cs typeface="Arial"/>
                        </a:rPr>
                        <a:t>10</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0.445</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a:latin typeface="Times New Roman"/>
                          <a:ea typeface="Times New Roman"/>
                          <a:cs typeface="Arial"/>
                        </a:rPr>
                        <a:t>1693</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G</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0">
                <a:tc vMerge="1">
                  <a:txBody>
                    <a:bodyPr/>
                    <a:lstStyle/>
                    <a:p>
                      <a:pPr rtl="1"/>
                      <a:endParaRPr lang="ar-EG"/>
                    </a:p>
                  </a:txBody>
                  <a:tcPr/>
                </a:tc>
                <a:tc>
                  <a:txBody>
                    <a:bodyPr/>
                    <a:lstStyle/>
                    <a:p>
                      <a:pPr algn="ctr">
                        <a:lnSpc>
                          <a:spcPct val="115000"/>
                        </a:lnSpc>
                        <a:spcAft>
                          <a:spcPts val="0"/>
                        </a:spcAft>
                      </a:pPr>
                      <a:r>
                        <a:rPr lang="en-AU" sz="1400" dirty="0">
                          <a:latin typeface="Times New Roman"/>
                          <a:ea typeface="Times New Roman"/>
                          <a:cs typeface="Arial"/>
                        </a:rPr>
                        <a:t>12</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a:latin typeface="Times New Roman"/>
                          <a:ea typeface="Times New Roman"/>
                          <a:cs typeface="Arial"/>
                        </a:rPr>
                        <a:t>0.386</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2144</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G</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0">
                <a:tc vMerge="1">
                  <a:txBody>
                    <a:bodyPr/>
                    <a:lstStyle/>
                    <a:p>
                      <a:pPr rtl="1"/>
                      <a:endParaRPr lang="ar-EG"/>
                    </a:p>
                  </a:txBody>
                  <a:tcPr/>
                </a:tc>
                <a:tc>
                  <a:txBody>
                    <a:bodyPr/>
                    <a:lstStyle/>
                    <a:p>
                      <a:pPr algn="ctr">
                        <a:lnSpc>
                          <a:spcPct val="115000"/>
                        </a:lnSpc>
                        <a:spcAft>
                          <a:spcPts val="0"/>
                        </a:spcAft>
                      </a:pPr>
                      <a:r>
                        <a:rPr lang="en-AU" sz="1400">
                          <a:latin typeface="Times New Roman"/>
                          <a:ea typeface="Times New Roman"/>
                          <a:cs typeface="Arial"/>
                        </a:rPr>
                        <a:t>14</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0.346</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a:latin typeface="Times New Roman"/>
                          <a:ea typeface="Times New Roman"/>
                          <a:cs typeface="Arial"/>
                        </a:rPr>
                        <a:t>2619</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G</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0">
                <a:tc rowSpan="5">
                  <a:txBody>
                    <a:bodyPr/>
                    <a:lstStyle/>
                    <a:p>
                      <a:pPr algn="ctr">
                        <a:lnSpc>
                          <a:spcPct val="115000"/>
                        </a:lnSpc>
                        <a:spcAft>
                          <a:spcPts val="0"/>
                        </a:spcAft>
                      </a:pPr>
                      <a:r>
                        <a:rPr lang="en-AU" sz="1400">
                          <a:latin typeface="Times New Roman"/>
                          <a:ea typeface="Times New Roman"/>
                          <a:cs typeface="Arial"/>
                        </a:rPr>
                        <a:t>Case II</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a:latin typeface="Times New Roman"/>
                          <a:ea typeface="Times New Roman"/>
                          <a:cs typeface="Arial"/>
                        </a:rPr>
                        <a:t>6</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0.696</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1097</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I</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0">
                <a:tc vMerge="1">
                  <a:txBody>
                    <a:bodyPr/>
                    <a:lstStyle/>
                    <a:p>
                      <a:pPr rtl="1"/>
                      <a:endParaRPr lang="ar-EG"/>
                    </a:p>
                  </a:txBody>
                  <a:tcPr/>
                </a:tc>
                <a:tc>
                  <a:txBody>
                    <a:bodyPr/>
                    <a:lstStyle/>
                    <a:p>
                      <a:pPr algn="ctr">
                        <a:lnSpc>
                          <a:spcPct val="115000"/>
                        </a:lnSpc>
                        <a:spcAft>
                          <a:spcPts val="0"/>
                        </a:spcAft>
                      </a:pPr>
                      <a:r>
                        <a:rPr lang="en-AU" sz="1400">
                          <a:latin typeface="Times New Roman"/>
                          <a:ea typeface="Times New Roman"/>
                          <a:cs typeface="Arial"/>
                        </a:rPr>
                        <a:t>8</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a:latin typeface="Times New Roman"/>
                          <a:ea typeface="Times New Roman"/>
                          <a:cs typeface="Arial"/>
                        </a:rPr>
                        <a:t>0.544</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1619</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G</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0">
                <a:tc vMerge="1">
                  <a:txBody>
                    <a:bodyPr/>
                    <a:lstStyle/>
                    <a:p>
                      <a:pPr rtl="1"/>
                      <a:endParaRPr lang="ar-EG"/>
                    </a:p>
                  </a:txBody>
                  <a:tcPr/>
                </a:tc>
                <a:tc>
                  <a:txBody>
                    <a:bodyPr/>
                    <a:lstStyle/>
                    <a:p>
                      <a:pPr algn="ctr">
                        <a:lnSpc>
                          <a:spcPct val="115000"/>
                        </a:lnSpc>
                        <a:spcAft>
                          <a:spcPts val="0"/>
                        </a:spcAft>
                      </a:pPr>
                      <a:r>
                        <a:rPr lang="en-AU" sz="1400">
                          <a:latin typeface="Times New Roman"/>
                          <a:ea typeface="Times New Roman"/>
                          <a:cs typeface="Arial"/>
                        </a:rPr>
                        <a:t>10</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a:latin typeface="Times New Roman"/>
                          <a:ea typeface="Times New Roman"/>
                          <a:cs typeface="Arial"/>
                        </a:rPr>
                        <a:t>0.453</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2010</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G</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0">
                <a:tc vMerge="1">
                  <a:txBody>
                    <a:bodyPr/>
                    <a:lstStyle/>
                    <a:p>
                      <a:pPr rtl="1"/>
                      <a:endParaRPr lang="ar-EG"/>
                    </a:p>
                  </a:txBody>
                  <a:tcPr/>
                </a:tc>
                <a:tc>
                  <a:txBody>
                    <a:bodyPr/>
                    <a:lstStyle/>
                    <a:p>
                      <a:pPr algn="ctr">
                        <a:lnSpc>
                          <a:spcPct val="115000"/>
                        </a:lnSpc>
                        <a:spcAft>
                          <a:spcPts val="0"/>
                        </a:spcAft>
                      </a:pPr>
                      <a:r>
                        <a:rPr lang="en-AU" sz="1400">
                          <a:latin typeface="Times New Roman"/>
                          <a:ea typeface="Times New Roman"/>
                          <a:cs typeface="Arial"/>
                        </a:rPr>
                        <a:t>12</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a:latin typeface="Times New Roman"/>
                          <a:ea typeface="Times New Roman"/>
                          <a:cs typeface="Arial"/>
                        </a:rPr>
                        <a:t>0.394</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a:latin typeface="Times New Roman"/>
                          <a:ea typeface="Times New Roman"/>
                          <a:cs typeface="Arial"/>
                        </a:rPr>
                        <a:t>2147</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G</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0">
                <a:tc vMerge="1">
                  <a:txBody>
                    <a:bodyPr/>
                    <a:lstStyle/>
                    <a:p>
                      <a:pPr rtl="1"/>
                      <a:endParaRPr lang="ar-EG"/>
                    </a:p>
                  </a:txBody>
                  <a:tcPr/>
                </a:tc>
                <a:tc>
                  <a:txBody>
                    <a:bodyPr/>
                    <a:lstStyle/>
                    <a:p>
                      <a:pPr algn="ctr">
                        <a:lnSpc>
                          <a:spcPct val="115000"/>
                        </a:lnSpc>
                        <a:spcAft>
                          <a:spcPts val="0"/>
                        </a:spcAft>
                      </a:pPr>
                      <a:r>
                        <a:rPr lang="en-AU" sz="1400">
                          <a:latin typeface="Times New Roman"/>
                          <a:ea typeface="Times New Roman"/>
                          <a:cs typeface="Arial"/>
                        </a:rPr>
                        <a:t>14</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a:latin typeface="Times New Roman"/>
                          <a:ea typeface="Times New Roman"/>
                          <a:cs typeface="Arial"/>
                        </a:rPr>
                        <a:t>0.352</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a:latin typeface="Times New Roman"/>
                          <a:ea typeface="Times New Roman"/>
                          <a:cs typeface="Arial"/>
                        </a:rPr>
                        <a:t>2295</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F</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0">
                <a:tc rowSpan="5">
                  <a:txBody>
                    <a:bodyPr/>
                    <a:lstStyle/>
                    <a:p>
                      <a:pPr algn="ctr">
                        <a:lnSpc>
                          <a:spcPct val="115000"/>
                        </a:lnSpc>
                        <a:spcAft>
                          <a:spcPts val="0"/>
                        </a:spcAft>
                      </a:pPr>
                      <a:r>
                        <a:rPr lang="en-AU" sz="1400">
                          <a:latin typeface="Times New Roman"/>
                          <a:ea typeface="Times New Roman"/>
                          <a:cs typeface="Arial"/>
                        </a:rPr>
                        <a:t>Case III</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a:latin typeface="Times New Roman"/>
                          <a:ea typeface="Times New Roman"/>
                          <a:cs typeface="Arial"/>
                        </a:rPr>
                        <a:t>6</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a:latin typeface="Times New Roman"/>
                          <a:ea typeface="Times New Roman"/>
                          <a:cs typeface="Arial"/>
                        </a:rPr>
                        <a:t>0.602</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a:latin typeface="Times New Roman"/>
                          <a:ea typeface="Times New Roman"/>
                          <a:cs typeface="Arial"/>
                        </a:rPr>
                        <a:t>652</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I</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0">
                <a:tc vMerge="1">
                  <a:txBody>
                    <a:bodyPr/>
                    <a:lstStyle/>
                    <a:p>
                      <a:pPr rtl="1"/>
                      <a:endParaRPr lang="ar-EG"/>
                    </a:p>
                  </a:txBody>
                  <a:tcPr/>
                </a:tc>
                <a:tc>
                  <a:txBody>
                    <a:bodyPr/>
                    <a:lstStyle/>
                    <a:p>
                      <a:pPr algn="ctr">
                        <a:lnSpc>
                          <a:spcPct val="115000"/>
                        </a:lnSpc>
                        <a:spcAft>
                          <a:spcPts val="0"/>
                        </a:spcAft>
                      </a:pPr>
                      <a:r>
                        <a:rPr lang="en-AU" sz="1400">
                          <a:latin typeface="Times New Roman"/>
                          <a:ea typeface="Times New Roman"/>
                          <a:cs typeface="Arial"/>
                        </a:rPr>
                        <a:t>8</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a:latin typeface="Times New Roman"/>
                          <a:ea typeface="Times New Roman"/>
                          <a:cs typeface="Arial"/>
                        </a:rPr>
                        <a:t>0.470</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917</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I</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0">
                <a:tc vMerge="1">
                  <a:txBody>
                    <a:bodyPr/>
                    <a:lstStyle/>
                    <a:p>
                      <a:pPr rtl="1"/>
                      <a:endParaRPr lang="ar-EG"/>
                    </a:p>
                  </a:txBody>
                  <a:tcPr/>
                </a:tc>
                <a:tc>
                  <a:txBody>
                    <a:bodyPr/>
                    <a:lstStyle/>
                    <a:p>
                      <a:pPr algn="ctr">
                        <a:lnSpc>
                          <a:spcPct val="115000"/>
                        </a:lnSpc>
                        <a:spcAft>
                          <a:spcPts val="0"/>
                        </a:spcAft>
                      </a:pPr>
                      <a:r>
                        <a:rPr lang="en-AU" sz="1400">
                          <a:latin typeface="Times New Roman"/>
                          <a:ea typeface="Times New Roman"/>
                          <a:cs typeface="Arial"/>
                        </a:rPr>
                        <a:t>10</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a:latin typeface="Times New Roman"/>
                          <a:ea typeface="Times New Roman"/>
                          <a:cs typeface="Arial"/>
                        </a:rPr>
                        <a:t>0.392</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1146</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G</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0">
                <a:tc vMerge="1">
                  <a:txBody>
                    <a:bodyPr/>
                    <a:lstStyle/>
                    <a:p>
                      <a:pPr rtl="1"/>
                      <a:endParaRPr lang="ar-EG"/>
                    </a:p>
                  </a:txBody>
                  <a:tcPr/>
                </a:tc>
                <a:tc>
                  <a:txBody>
                    <a:bodyPr/>
                    <a:lstStyle/>
                    <a:p>
                      <a:pPr algn="ctr">
                        <a:lnSpc>
                          <a:spcPct val="115000"/>
                        </a:lnSpc>
                        <a:spcAft>
                          <a:spcPts val="0"/>
                        </a:spcAft>
                      </a:pPr>
                      <a:r>
                        <a:rPr lang="en-AU" sz="1400" dirty="0">
                          <a:latin typeface="Times New Roman"/>
                          <a:ea typeface="Times New Roman"/>
                          <a:cs typeface="Arial"/>
                        </a:rPr>
                        <a:t>12</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a:latin typeface="Times New Roman"/>
                          <a:ea typeface="Times New Roman"/>
                          <a:cs typeface="Arial"/>
                        </a:rPr>
                        <a:t>0.341</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a:latin typeface="Times New Roman"/>
                          <a:ea typeface="Times New Roman"/>
                          <a:cs typeface="Arial"/>
                        </a:rPr>
                        <a:t>1450</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G</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0">
                <a:tc vMerge="1">
                  <a:txBody>
                    <a:bodyPr/>
                    <a:lstStyle/>
                    <a:p>
                      <a:pPr rtl="1"/>
                      <a:endParaRPr lang="ar-EG"/>
                    </a:p>
                  </a:txBody>
                  <a:tcPr/>
                </a:tc>
                <a:tc>
                  <a:txBody>
                    <a:bodyPr/>
                    <a:lstStyle/>
                    <a:p>
                      <a:pPr algn="ctr">
                        <a:lnSpc>
                          <a:spcPct val="115000"/>
                        </a:lnSpc>
                        <a:spcAft>
                          <a:spcPts val="0"/>
                        </a:spcAft>
                      </a:pPr>
                      <a:r>
                        <a:rPr lang="en-AU" sz="1400">
                          <a:latin typeface="Times New Roman"/>
                          <a:ea typeface="Times New Roman"/>
                          <a:cs typeface="Arial"/>
                        </a:rPr>
                        <a:t>14</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a:latin typeface="Times New Roman"/>
                          <a:ea typeface="Times New Roman"/>
                          <a:cs typeface="Arial"/>
                        </a:rPr>
                        <a:t>0.305</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a:latin typeface="Times New Roman"/>
                          <a:ea typeface="Times New Roman"/>
                          <a:cs typeface="Arial"/>
                        </a:rPr>
                        <a:t>1686</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G</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0">
                <a:tc rowSpan="5">
                  <a:txBody>
                    <a:bodyPr/>
                    <a:lstStyle/>
                    <a:p>
                      <a:pPr algn="ctr">
                        <a:lnSpc>
                          <a:spcPct val="115000"/>
                        </a:lnSpc>
                        <a:spcAft>
                          <a:spcPts val="0"/>
                        </a:spcAft>
                      </a:pPr>
                      <a:r>
                        <a:rPr lang="en-AU" sz="1400" dirty="0">
                          <a:latin typeface="Times New Roman"/>
                          <a:ea typeface="Times New Roman"/>
                          <a:cs typeface="Arial"/>
                        </a:rPr>
                        <a:t>Case IV</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a:latin typeface="Times New Roman"/>
                          <a:ea typeface="Times New Roman"/>
                          <a:cs typeface="Arial"/>
                        </a:rPr>
                        <a:t>6</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a:latin typeface="Times New Roman"/>
                          <a:ea typeface="Times New Roman"/>
                          <a:cs typeface="Arial"/>
                        </a:rPr>
                        <a:t>0.624</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a:latin typeface="Times New Roman"/>
                          <a:ea typeface="Times New Roman"/>
                          <a:cs typeface="Arial"/>
                        </a:rPr>
                        <a:t>634</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I</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0">
                <a:tc vMerge="1">
                  <a:txBody>
                    <a:bodyPr/>
                    <a:lstStyle/>
                    <a:p>
                      <a:pPr rtl="1"/>
                      <a:endParaRPr lang="ar-EG"/>
                    </a:p>
                  </a:txBody>
                  <a:tcPr/>
                </a:tc>
                <a:tc>
                  <a:txBody>
                    <a:bodyPr/>
                    <a:lstStyle/>
                    <a:p>
                      <a:pPr algn="ctr">
                        <a:lnSpc>
                          <a:spcPct val="115000"/>
                        </a:lnSpc>
                        <a:spcAft>
                          <a:spcPts val="0"/>
                        </a:spcAft>
                      </a:pPr>
                      <a:r>
                        <a:rPr lang="en-AU" sz="1400">
                          <a:latin typeface="Times New Roman"/>
                          <a:ea typeface="Times New Roman"/>
                          <a:cs typeface="Arial"/>
                        </a:rPr>
                        <a:t>8</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a:latin typeface="Times New Roman"/>
                          <a:ea typeface="Times New Roman"/>
                          <a:cs typeface="Arial"/>
                        </a:rPr>
                        <a:t>0.487</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a:latin typeface="Times New Roman"/>
                          <a:ea typeface="Times New Roman"/>
                          <a:cs typeface="Arial"/>
                        </a:rPr>
                        <a:t>894</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I</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0">
                <a:tc vMerge="1">
                  <a:txBody>
                    <a:bodyPr/>
                    <a:lstStyle/>
                    <a:p>
                      <a:pPr rtl="1"/>
                      <a:endParaRPr lang="ar-EG"/>
                    </a:p>
                  </a:txBody>
                  <a:tcPr/>
                </a:tc>
                <a:tc>
                  <a:txBody>
                    <a:bodyPr/>
                    <a:lstStyle/>
                    <a:p>
                      <a:pPr algn="ctr">
                        <a:lnSpc>
                          <a:spcPct val="115000"/>
                        </a:lnSpc>
                        <a:spcAft>
                          <a:spcPts val="0"/>
                        </a:spcAft>
                      </a:pPr>
                      <a:r>
                        <a:rPr lang="en-AU" sz="1400">
                          <a:latin typeface="Times New Roman"/>
                          <a:ea typeface="Times New Roman"/>
                          <a:cs typeface="Arial"/>
                        </a:rPr>
                        <a:t>10</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a:latin typeface="Times New Roman"/>
                          <a:ea typeface="Times New Roman"/>
                          <a:cs typeface="Arial"/>
                        </a:rPr>
                        <a:t>0.406</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a:latin typeface="Times New Roman"/>
                          <a:ea typeface="Times New Roman"/>
                          <a:cs typeface="Arial"/>
                        </a:rPr>
                        <a:t>1136</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G</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0">
                <a:tc vMerge="1">
                  <a:txBody>
                    <a:bodyPr/>
                    <a:lstStyle/>
                    <a:p>
                      <a:pPr rtl="1"/>
                      <a:endParaRPr lang="ar-EG"/>
                    </a:p>
                  </a:txBody>
                  <a:tcPr/>
                </a:tc>
                <a:tc>
                  <a:txBody>
                    <a:bodyPr/>
                    <a:lstStyle/>
                    <a:p>
                      <a:pPr algn="ctr">
                        <a:lnSpc>
                          <a:spcPct val="115000"/>
                        </a:lnSpc>
                        <a:spcAft>
                          <a:spcPts val="0"/>
                        </a:spcAft>
                      </a:pPr>
                      <a:r>
                        <a:rPr lang="en-AU" sz="1400">
                          <a:latin typeface="Times New Roman"/>
                          <a:ea typeface="Times New Roman"/>
                          <a:cs typeface="Arial"/>
                        </a:rPr>
                        <a:t>12</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a:latin typeface="Times New Roman"/>
                          <a:ea typeface="Times New Roman"/>
                          <a:cs typeface="Arial"/>
                        </a:rPr>
                        <a:t>0.353</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a:latin typeface="Times New Roman"/>
                          <a:ea typeface="Times New Roman"/>
                          <a:cs typeface="Arial"/>
                        </a:rPr>
                        <a:t>1397</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G</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0">
                <a:tc vMerge="1">
                  <a:txBody>
                    <a:bodyPr/>
                    <a:lstStyle/>
                    <a:p>
                      <a:pPr rtl="1"/>
                      <a:endParaRPr lang="ar-EG"/>
                    </a:p>
                  </a:txBody>
                  <a:tcPr/>
                </a:tc>
                <a:tc>
                  <a:txBody>
                    <a:bodyPr/>
                    <a:lstStyle/>
                    <a:p>
                      <a:pPr algn="ctr">
                        <a:lnSpc>
                          <a:spcPct val="115000"/>
                        </a:lnSpc>
                        <a:spcAft>
                          <a:spcPts val="0"/>
                        </a:spcAft>
                      </a:pPr>
                      <a:r>
                        <a:rPr lang="en-AU" sz="1400" dirty="0">
                          <a:latin typeface="Times New Roman"/>
                          <a:ea typeface="Times New Roman"/>
                          <a:cs typeface="Arial"/>
                        </a:rPr>
                        <a:t>14</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0.316</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1666</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en-AU" sz="1400" dirty="0">
                          <a:latin typeface="Times New Roman"/>
                          <a:ea typeface="Times New Roman"/>
                          <a:cs typeface="Arial"/>
                        </a:rPr>
                        <a:t>G</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bl>
          </a:graphicData>
        </a:graphic>
      </p:graphicFrame>
      <p:graphicFrame>
        <p:nvGraphicFramePr>
          <p:cNvPr id="174088" name="Object 8"/>
          <p:cNvGraphicFramePr>
            <a:graphicFrameLocks noChangeAspect="1"/>
          </p:cNvGraphicFramePr>
          <p:nvPr/>
        </p:nvGraphicFramePr>
        <p:xfrm>
          <a:off x="1905000" y="1143000"/>
          <a:ext cx="228600" cy="342900"/>
        </p:xfrm>
        <a:graphic>
          <a:graphicData uri="http://schemas.openxmlformats.org/presentationml/2006/ole">
            <p:oleObj spid="_x0000_s174088" name="Equation" r:id="rId4" imgW="152334" imgH="228501" progId="Equation.3">
              <p:embed/>
            </p:oleObj>
          </a:graphicData>
        </a:graphic>
      </p:graphicFrame>
      <p:graphicFrame>
        <p:nvGraphicFramePr>
          <p:cNvPr id="174087" name="Object 7"/>
          <p:cNvGraphicFramePr>
            <a:graphicFrameLocks noChangeAspect="1"/>
          </p:cNvGraphicFramePr>
          <p:nvPr/>
        </p:nvGraphicFramePr>
        <p:xfrm>
          <a:off x="2743200" y="1215190"/>
          <a:ext cx="304800" cy="385010"/>
        </p:xfrm>
        <a:graphic>
          <a:graphicData uri="http://schemas.openxmlformats.org/presentationml/2006/ole">
            <p:oleObj spid="_x0000_s174087" name="Equation" r:id="rId5" imgW="177646" imgH="228402" progId="Equation.3">
              <p:embed/>
            </p:oleObj>
          </a:graphicData>
        </a:graphic>
      </p:graphicFrame>
      <p:graphicFrame>
        <p:nvGraphicFramePr>
          <p:cNvPr id="174086" name="Object 6"/>
          <p:cNvGraphicFramePr>
            <a:graphicFrameLocks noChangeAspect="1"/>
          </p:cNvGraphicFramePr>
          <p:nvPr/>
        </p:nvGraphicFramePr>
        <p:xfrm>
          <a:off x="3610896" y="1143000"/>
          <a:ext cx="457200" cy="308919"/>
        </p:xfrm>
        <a:graphic>
          <a:graphicData uri="http://schemas.openxmlformats.org/presentationml/2006/ole">
            <p:oleObj spid="_x0000_s174086" name="Equation" r:id="rId6" imgW="355446" imgH="241195" progId="Equation.3">
              <p:embed/>
            </p:oleObj>
          </a:graphicData>
        </a:graphic>
      </p:graphicFrame>
      <p:graphicFrame>
        <p:nvGraphicFramePr>
          <p:cNvPr id="37" name="Table 36"/>
          <p:cNvGraphicFramePr>
            <a:graphicFrameLocks noGrp="1"/>
          </p:cNvGraphicFramePr>
          <p:nvPr/>
        </p:nvGraphicFramePr>
        <p:xfrm>
          <a:off x="5410200" y="1143000"/>
          <a:ext cx="1666875" cy="5418473"/>
        </p:xfrm>
        <a:graphic>
          <a:graphicData uri="http://schemas.openxmlformats.org/drawingml/2006/table">
            <a:tbl>
              <a:tblPr/>
              <a:tblGrid>
                <a:gridCol w="586105"/>
                <a:gridCol w="521335"/>
                <a:gridCol w="559435"/>
              </a:tblGrid>
              <a:tr h="511193">
                <a:tc>
                  <a:txBody>
                    <a:bodyPr/>
                    <a:lstStyle/>
                    <a:p>
                      <a:pPr algn="ctr">
                        <a:lnSpc>
                          <a:spcPct val="115000"/>
                        </a:lnSpc>
                        <a:spcAft>
                          <a:spcPts val="0"/>
                        </a:spcAft>
                      </a:pPr>
                      <a:endParaRPr lang="en-AU" sz="1400" dirty="0" smtClean="0">
                        <a:latin typeface="Times New Roman"/>
                        <a:ea typeface="Times New Roman"/>
                        <a:cs typeface="Arial"/>
                      </a:endParaRPr>
                    </a:p>
                    <a:p>
                      <a:pPr algn="ctr">
                        <a:lnSpc>
                          <a:spcPct val="115000"/>
                        </a:lnSpc>
                        <a:spcAft>
                          <a:spcPts val="0"/>
                        </a:spcAft>
                      </a:pPr>
                      <a:endParaRPr lang="en-AU"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AU"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en-AU"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4950">
                <a:tc>
                  <a:txBody>
                    <a:bodyPr/>
                    <a:lstStyle/>
                    <a:p>
                      <a:pPr algn="ctr">
                        <a:lnSpc>
                          <a:spcPct val="115000"/>
                        </a:lnSpc>
                        <a:spcAft>
                          <a:spcPts val="0"/>
                        </a:spcAft>
                      </a:pPr>
                      <a:r>
                        <a:rPr lang="en-AU" sz="1400" dirty="0">
                          <a:latin typeface="Times New Roman"/>
                          <a:ea typeface="Times New Roman"/>
                          <a:cs typeface="Arial"/>
                        </a:rPr>
                        <a:t>0.96</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a:lnSpc>
                          <a:spcPct val="115000"/>
                        </a:lnSpc>
                        <a:spcAft>
                          <a:spcPts val="0"/>
                        </a:spcAft>
                      </a:pPr>
                      <a:r>
                        <a:rPr lang="en-US" sz="1400" kern="1200" dirty="0">
                          <a:solidFill>
                            <a:schemeClr val="tx1"/>
                          </a:solidFill>
                          <a:latin typeface="Times New Roman"/>
                          <a:ea typeface="Times New Roman"/>
                          <a:cs typeface="Arial"/>
                        </a:rPr>
                        <a:t>0.98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a:lnSpc>
                          <a:spcPct val="115000"/>
                        </a:lnSpc>
                        <a:spcAft>
                          <a:spcPts val="0"/>
                        </a:spcAft>
                      </a:pPr>
                      <a:r>
                        <a:rPr lang="en-US" sz="1400" kern="1200" dirty="0">
                          <a:solidFill>
                            <a:schemeClr val="tx1"/>
                          </a:solidFill>
                          <a:latin typeface="Times New Roman"/>
                          <a:ea typeface="Times New Roman"/>
                          <a:cs typeface="Arial"/>
                        </a:rPr>
                        <a:t>0.81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244950">
                <a:tc>
                  <a:txBody>
                    <a:bodyPr/>
                    <a:lstStyle/>
                    <a:p>
                      <a:pPr algn="ctr">
                        <a:lnSpc>
                          <a:spcPct val="115000"/>
                        </a:lnSpc>
                        <a:spcAft>
                          <a:spcPts val="0"/>
                        </a:spcAft>
                      </a:pPr>
                      <a:r>
                        <a:rPr lang="en-AU" sz="1400" dirty="0">
                          <a:latin typeface="Times New Roman"/>
                          <a:ea typeface="Times New Roman"/>
                          <a:cs typeface="Arial"/>
                        </a:rPr>
                        <a:t>1.00</a:t>
                      </a:r>
                      <a:endParaRPr lang="en-US" sz="14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a:lnSpc>
                          <a:spcPct val="115000"/>
                        </a:lnSpc>
                        <a:spcAft>
                          <a:spcPts val="0"/>
                        </a:spcAft>
                      </a:pPr>
                      <a:r>
                        <a:rPr lang="en-US" sz="1400" kern="1200" dirty="0">
                          <a:solidFill>
                            <a:schemeClr val="tx1"/>
                          </a:solidFill>
                          <a:latin typeface="Times New Roman"/>
                          <a:ea typeface="Times New Roman"/>
                          <a:cs typeface="Arial"/>
                        </a:rPr>
                        <a:t>1.00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a:lnSpc>
                          <a:spcPct val="115000"/>
                        </a:lnSpc>
                        <a:spcAft>
                          <a:spcPts val="0"/>
                        </a:spcAft>
                      </a:pPr>
                      <a:r>
                        <a:rPr lang="en-US" sz="1400" kern="1200" dirty="0">
                          <a:solidFill>
                            <a:schemeClr val="tx1"/>
                          </a:solidFill>
                          <a:latin typeface="Times New Roman"/>
                          <a:ea typeface="Times New Roman"/>
                          <a:cs typeface="Arial"/>
                        </a:rPr>
                        <a:t>0.79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244950">
                <a:tc>
                  <a:txBody>
                    <a:bodyPr/>
                    <a:lstStyle/>
                    <a:p>
                      <a:pPr algn="ctr">
                        <a:lnSpc>
                          <a:spcPct val="115000"/>
                        </a:lnSpc>
                        <a:spcAft>
                          <a:spcPts val="0"/>
                        </a:spcAft>
                      </a:pPr>
                      <a:r>
                        <a:rPr lang="en-AU" sz="1400">
                          <a:latin typeface="Times New Roman"/>
                          <a:ea typeface="Times New Roman"/>
                          <a:cs typeface="Arial"/>
                        </a:rPr>
                        <a:t>1.03</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a:lnSpc>
                          <a:spcPct val="115000"/>
                        </a:lnSpc>
                        <a:spcAft>
                          <a:spcPts val="0"/>
                        </a:spcAft>
                      </a:pPr>
                      <a:r>
                        <a:rPr lang="en-US" sz="1400" kern="1200" dirty="0">
                          <a:solidFill>
                            <a:schemeClr val="tx1"/>
                          </a:solidFill>
                          <a:latin typeface="Times New Roman"/>
                          <a:ea typeface="Times New Roman"/>
                          <a:cs typeface="Arial"/>
                        </a:rPr>
                        <a:t>0.97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a:lnSpc>
                          <a:spcPct val="115000"/>
                        </a:lnSpc>
                        <a:spcAft>
                          <a:spcPts val="0"/>
                        </a:spcAft>
                      </a:pPr>
                      <a:r>
                        <a:rPr lang="en-US" sz="1400" kern="1200" dirty="0">
                          <a:solidFill>
                            <a:schemeClr val="tx1"/>
                          </a:solidFill>
                          <a:latin typeface="Times New Roman"/>
                          <a:ea typeface="Times New Roman"/>
                          <a:cs typeface="Arial"/>
                        </a:rPr>
                        <a:t>0.77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244950">
                <a:tc>
                  <a:txBody>
                    <a:bodyPr/>
                    <a:lstStyle/>
                    <a:p>
                      <a:pPr algn="ctr">
                        <a:lnSpc>
                          <a:spcPct val="115000"/>
                        </a:lnSpc>
                        <a:spcAft>
                          <a:spcPts val="0"/>
                        </a:spcAft>
                      </a:pPr>
                      <a:r>
                        <a:rPr lang="en-AU" sz="1400">
                          <a:latin typeface="Times New Roman"/>
                          <a:ea typeface="Times New Roman"/>
                          <a:cs typeface="Arial"/>
                        </a:rPr>
                        <a:t>1.09</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a:lnSpc>
                          <a:spcPct val="115000"/>
                        </a:lnSpc>
                        <a:spcAft>
                          <a:spcPts val="0"/>
                        </a:spcAft>
                      </a:pPr>
                      <a:r>
                        <a:rPr lang="en-US" sz="1400" kern="1200" dirty="0">
                          <a:solidFill>
                            <a:schemeClr val="tx1"/>
                          </a:solidFill>
                          <a:latin typeface="Times New Roman"/>
                          <a:ea typeface="Times New Roman"/>
                          <a:cs typeface="Arial"/>
                        </a:rPr>
                        <a:t>0.92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a:lnSpc>
                          <a:spcPct val="115000"/>
                        </a:lnSpc>
                        <a:spcAft>
                          <a:spcPts val="0"/>
                        </a:spcAft>
                      </a:pPr>
                      <a:r>
                        <a:rPr lang="en-US" sz="1400" kern="1200" dirty="0">
                          <a:solidFill>
                            <a:schemeClr val="tx1"/>
                          </a:solidFill>
                          <a:latin typeface="Times New Roman"/>
                          <a:ea typeface="Times New Roman"/>
                          <a:cs typeface="Arial"/>
                        </a:rPr>
                        <a:t>0.72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244950">
                <a:tc>
                  <a:txBody>
                    <a:bodyPr/>
                    <a:lstStyle/>
                    <a:p>
                      <a:pPr algn="ctr">
                        <a:lnSpc>
                          <a:spcPct val="115000"/>
                        </a:lnSpc>
                        <a:spcAft>
                          <a:spcPts val="0"/>
                        </a:spcAft>
                      </a:pPr>
                      <a:r>
                        <a:rPr lang="en-AU" sz="1400">
                          <a:latin typeface="Times New Roman"/>
                          <a:ea typeface="Times New Roman"/>
                          <a:cs typeface="Arial"/>
                        </a:rPr>
                        <a:t>1.14</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a:lnSpc>
                          <a:spcPct val="115000"/>
                        </a:lnSpc>
                        <a:spcAft>
                          <a:spcPts val="0"/>
                        </a:spcAft>
                      </a:pPr>
                      <a:r>
                        <a:rPr lang="en-US" sz="1400" kern="1200" dirty="0">
                          <a:solidFill>
                            <a:schemeClr val="tx1"/>
                          </a:solidFill>
                          <a:latin typeface="Times New Roman"/>
                          <a:ea typeface="Times New Roman"/>
                          <a:cs typeface="Arial"/>
                        </a:rPr>
                        <a:t>0.88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a:lnSpc>
                          <a:spcPct val="115000"/>
                        </a:lnSpc>
                        <a:spcAft>
                          <a:spcPts val="0"/>
                        </a:spcAft>
                      </a:pPr>
                      <a:r>
                        <a:rPr lang="en-US" sz="1400" kern="1200" dirty="0">
                          <a:solidFill>
                            <a:schemeClr val="tx1"/>
                          </a:solidFill>
                          <a:latin typeface="Times New Roman"/>
                          <a:ea typeface="Times New Roman"/>
                          <a:cs typeface="Arial"/>
                        </a:rPr>
                        <a:t>0.69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244950">
                <a:tc>
                  <a:txBody>
                    <a:bodyPr/>
                    <a:lstStyle/>
                    <a:p>
                      <a:pPr algn="ctr">
                        <a:lnSpc>
                          <a:spcPct val="115000"/>
                        </a:lnSpc>
                        <a:spcAft>
                          <a:spcPts val="0"/>
                        </a:spcAft>
                      </a:pPr>
                      <a:r>
                        <a:rPr lang="en-AU" sz="1400">
                          <a:latin typeface="Times New Roman"/>
                          <a:ea typeface="Times New Roman"/>
                          <a:cs typeface="Arial"/>
                        </a:rPr>
                        <a:t>1.12</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a:lnSpc>
                          <a:spcPct val="115000"/>
                        </a:lnSpc>
                        <a:spcAft>
                          <a:spcPts val="0"/>
                        </a:spcAft>
                      </a:pPr>
                      <a:r>
                        <a:rPr lang="en-US" sz="1400" kern="1200" dirty="0">
                          <a:solidFill>
                            <a:schemeClr val="tx1"/>
                          </a:solidFill>
                          <a:latin typeface="Times New Roman"/>
                          <a:ea typeface="Times New Roman"/>
                          <a:cs typeface="Arial"/>
                        </a:rPr>
                        <a:t>0.89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a:lnSpc>
                          <a:spcPct val="115000"/>
                        </a:lnSpc>
                        <a:spcAft>
                          <a:spcPts val="0"/>
                        </a:spcAft>
                      </a:pPr>
                      <a:r>
                        <a:rPr lang="en-US" sz="1400" kern="1200" dirty="0">
                          <a:solidFill>
                            <a:schemeClr val="tx1"/>
                          </a:solidFill>
                          <a:latin typeface="Times New Roman"/>
                          <a:ea typeface="Times New Roman"/>
                          <a:cs typeface="Arial"/>
                        </a:rPr>
                        <a:t>0.71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244950">
                <a:tc>
                  <a:txBody>
                    <a:bodyPr/>
                    <a:lstStyle/>
                    <a:p>
                      <a:pPr algn="ctr">
                        <a:lnSpc>
                          <a:spcPct val="115000"/>
                        </a:lnSpc>
                        <a:spcAft>
                          <a:spcPts val="0"/>
                        </a:spcAft>
                      </a:pPr>
                      <a:r>
                        <a:rPr lang="en-AU" sz="1400">
                          <a:latin typeface="Times New Roman"/>
                          <a:ea typeface="Times New Roman"/>
                          <a:cs typeface="Arial"/>
                        </a:rPr>
                        <a:t>1.23</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a:lnSpc>
                          <a:spcPct val="115000"/>
                        </a:lnSpc>
                        <a:spcAft>
                          <a:spcPts val="0"/>
                        </a:spcAft>
                      </a:pPr>
                      <a:r>
                        <a:rPr lang="en-US" sz="1400" kern="1200" dirty="0">
                          <a:solidFill>
                            <a:schemeClr val="tx1"/>
                          </a:solidFill>
                          <a:latin typeface="Times New Roman"/>
                          <a:ea typeface="Times New Roman"/>
                          <a:cs typeface="Arial"/>
                        </a:rPr>
                        <a:t>0.81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a:lnSpc>
                          <a:spcPct val="115000"/>
                        </a:lnSpc>
                        <a:spcAft>
                          <a:spcPts val="0"/>
                        </a:spcAft>
                      </a:pPr>
                      <a:r>
                        <a:rPr lang="en-US" sz="1400" kern="1200" dirty="0">
                          <a:solidFill>
                            <a:schemeClr val="tx1"/>
                          </a:solidFill>
                          <a:latin typeface="Times New Roman"/>
                          <a:ea typeface="Times New Roman"/>
                          <a:cs typeface="Arial"/>
                        </a:rPr>
                        <a:t>0.64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244950">
                <a:tc>
                  <a:txBody>
                    <a:bodyPr/>
                    <a:lstStyle/>
                    <a:p>
                      <a:pPr algn="ctr">
                        <a:lnSpc>
                          <a:spcPct val="115000"/>
                        </a:lnSpc>
                        <a:spcAft>
                          <a:spcPts val="0"/>
                        </a:spcAft>
                      </a:pPr>
                      <a:r>
                        <a:rPr lang="en-AU" sz="1400">
                          <a:latin typeface="Times New Roman"/>
                          <a:ea typeface="Times New Roman"/>
                          <a:cs typeface="Arial"/>
                        </a:rPr>
                        <a:t>1.23</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a:lnSpc>
                          <a:spcPct val="115000"/>
                        </a:lnSpc>
                        <a:spcAft>
                          <a:spcPts val="0"/>
                        </a:spcAft>
                      </a:pPr>
                      <a:r>
                        <a:rPr lang="en-US" sz="1400" kern="1200" dirty="0">
                          <a:solidFill>
                            <a:schemeClr val="tx1"/>
                          </a:solidFill>
                          <a:latin typeface="Times New Roman"/>
                          <a:ea typeface="Times New Roman"/>
                          <a:cs typeface="Arial"/>
                        </a:rPr>
                        <a:t>0.81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a:lnSpc>
                          <a:spcPct val="115000"/>
                        </a:lnSpc>
                        <a:spcAft>
                          <a:spcPts val="0"/>
                        </a:spcAft>
                      </a:pPr>
                      <a:r>
                        <a:rPr lang="en-US" sz="1400" kern="1200" dirty="0">
                          <a:solidFill>
                            <a:schemeClr val="tx1"/>
                          </a:solidFill>
                          <a:latin typeface="Times New Roman"/>
                          <a:ea typeface="Times New Roman"/>
                          <a:cs typeface="Arial"/>
                        </a:rPr>
                        <a:t>0.64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244950">
                <a:tc>
                  <a:txBody>
                    <a:bodyPr/>
                    <a:lstStyle/>
                    <a:p>
                      <a:pPr algn="ctr">
                        <a:lnSpc>
                          <a:spcPct val="115000"/>
                        </a:lnSpc>
                        <a:spcAft>
                          <a:spcPts val="0"/>
                        </a:spcAft>
                      </a:pPr>
                      <a:r>
                        <a:rPr lang="en-AU" sz="1400">
                          <a:latin typeface="Times New Roman"/>
                          <a:ea typeface="Times New Roman"/>
                          <a:cs typeface="Arial"/>
                        </a:rPr>
                        <a:t>1.09</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a:lnSpc>
                          <a:spcPct val="115000"/>
                        </a:lnSpc>
                        <a:spcAft>
                          <a:spcPts val="0"/>
                        </a:spcAft>
                      </a:pPr>
                      <a:r>
                        <a:rPr lang="en-US" sz="1400" kern="1200" dirty="0">
                          <a:solidFill>
                            <a:schemeClr val="tx1"/>
                          </a:solidFill>
                          <a:latin typeface="Times New Roman"/>
                          <a:ea typeface="Times New Roman"/>
                          <a:cs typeface="Arial"/>
                        </a:rPr>
                        <a:t>0.92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a:lnSpc>
                          <a:spcPct val="115000"/>
                        </a:lnSpc>
                        <a:spcAft>
                          <a:spcPts val="0"/>
                        </a:spcAft>
                      </a:pPr>
                      <a:r>
                        <a:rPr lang="en-US" sz="1400" kern="1200" dirty="0">
                          <a:solidFill>
                            <a:schemeClr val="tx1"/>
                          </a:solidFill>
                          <a:latin typeface="Times New Roman"/>
                          <a:ea typeface="Times New Roman"/>
                          <a:cs typeface="Arial"/>
                        </a:rPr>
                        <a:t>0.72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244950">
                <a:tc>
                  <a:txBody>
                    <a:bodyPr/>
                    <a:lstStyle/>
                    <a:p>
                      <a:pPr algn="ctr">
                        <a:lnSpc>
                          <a:spcPct val="115000"/>
                        </a:lnSpc>
                        <a:spcAft>
                          <a:spcPts val="0"/>
                        </a:spcAft>
                      </a:pPr>
                      <a:r>
                        <a:rPr lang="en-AU" sz="1400">
                          <a:latin typeface="Times New Roman"/>
                          <a:ea typeface="Times New Roman"/>
                          <a:cs typeface="Arial"/>
                        </a:rPr>
                        <a:t>1.00</a:t>
                      </a:r>
                      <a:endParaRPr lang="en-US" sz="14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a:lnSpc>
                          <a:spcPct val="115000"/>
                        </a:lnSpc>
                        <a:spcAft>
                          <a:spcPts val="0"/>
                        </a:spcAft>
                      </a:pPr>
                      <a:r>
                        <a:rPr lang="en-US" sz="1400" kern="1200" dirty="0">
                          <a:solidFill>
                            <a:schemeClr val="tx1"/>
                          </a:solidFill>
                          <a:latin typeface="Times New Roman"/>
                          <a:ea typeface="Times New Roman"/>
                          <a:cs typeface="Arial"/>
                        </a:rPr>
                        <a:t>1.00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rtl="0">
                        <a:lnSpc>
                          <a:spcPct val="115000"/>
                        </a:lnSpc>
                        <a:spcAft>
                          <a:spcPts val="0"/>
                        </a:spcAft>
                      </a:pPr>
                      <a:r>
                        <a:rPr lang="en-US" sz="1400" kern="1200" dirty="0">
                          <a:solidFill>
                            <a:schemeClr val="tx1"/>
                          </a:solidFill>
                          <a:latin typeface="Times New Roman"/>
                          <a:ea typeface="Times New Roman"/>
                          <a:cs typeface="Arial"/>
                        </a:rPr>
                        <a:t>0.79</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244950">
                <a:tc>
                  <a:txBody>
                    <a:bodyPr/>
                    <a:lstStyle/>
                    <a:p>
                      <a:pPr algn="ctr">
                        <a:lnSpc>
                          <a:spcPct val="115000"/>
                        </a:lnSpc>
                        <a:spcAft>
                          <a:spcPts val="0"/>
                        </a:spcAft>
                      </a:pPr>
                      <a:r>
                        <a:rPr lang="en-AU" sz="1400" dirty="0" smtClean="0">
                          <a:solidFill>
                            <a:srgbClr val="7030A0"/>
                          </a:solidFill>
                          <a:latin typeface="Times New Roman"/>
                          <a:ea typeface="Times New Roman"/>
                          <a:cs typeface="Arial"/>
                        </a:rPr>
                        <a:t>0.66</a:t>
                      </a:r>
                      <a:endParaRPr lang="en-US" sz="1400" dirty="0">
                        <a:solidFill>
                          <a:srgbClr val="7030A0"/>
                        </a:solidFill>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a:lnSpc>
                          <a:spcPct val="115000"/>
                        </a:lnSpc>
                        <a:spcAft>
                          <a:spcPts val="0"/>
                        </a:spcAft>
                      </a:pPr>
                      <a:r>
                        <a:rPr lang="en-US" sz="1400" kern="1200" dirty="0">
                          <a:solidFill>
                            <a:schemeClr val="tx1"/>
                          </a:solidFill>
                          <a:latin typeface="Times New Roman"/>
                          <a:ea typeface="Times New Roman"/>
                          <a:cs typeface="Arial"/>
                        </a:rPr>
                        <a:t>1.50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a:lnSpc>
                          <a:spcPct val="115000"/>
                        </a:lnSpc>
                        <a:spcAft>
                          <a:spcPts val="0"/>
                        </a:spcAft>
                      </a:pPr>
                      <a:r>
                        <a:rPr lang="en-US" sz="1400" kern="1200" dirty="0">
                          <a:solidFill>
                            <a:schemeClr val="tx1"/>
                          </a:solidFill>
                          <a:latin typeface="Times New Roman"/>
                          <a:ea typeface="Times New Roman"/>
                          <a:cs typeface="Arial"/>
                        </a:rPr>
                        <a:t>1.20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244950">
                <a:tc>
                  <a:txBody>
                    <a:bodyPr/>
                    <a:lstStyle/>
                    <a:p>
                      <a:pPr algn="ctr">
                        <a:lnSpc>
                          <a:spcPct val="115000"/>
                        </a:lnSpc>
                        <a:spcAft>
                          <a:spcPts val="0"/>
                        </a:spcAft>
                      </a:pPr>
                      <a:r>
                        <a:rPr lang="en-AU" sz="1400" dirty="0">
                          <a:solidFill>
                            <a:srgbClr val="002060"/>
                          </a:solidFill>
                          <a:latin typeface="Times New Roman"/>
                          <a:ea typeface="Times New Roman"/>
                          <a:cs typeface="Arial"/>
                        </a:rPr>
                        <a:t>0.70</a:t>
                      </a:r>
                      <a:endParaRPr lang="en-US" sz="1400" dirty="0">
                        <a:solidFill>
                          <a:srgbClr val="002060"/>
                        </a:solidFill>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a:lnSpc>
                          <a:spcPct val="115000"/>
                        </a:lnSpc>
                        <a:spcAft>
                          <a:spcPts val="0"/>
                        </a:spcAft>
                      </a:pPr>
                      <a:r>
                        <a:rPr lang="en-US" sz="1400" kern="1200" dirty="0">
                          <a:solidFill>
                            <a:schemeClr val="tx1"/>
                          </a:solidFill>
                          <a:latin typeface="Times New Roman"/>
                          <a:ea typeface="Times New Roman"/>
                          <a:cs typeface="Arial"/>
                        </a:rPr>
                        <a:t>1.43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a:lnSpc>
                          <a:spcPct val="115000"/>
                        </a:lnSpc>
                        <a:spcAft>
                          <a:spcPts val="0"/>
                        </a:spcAft>
                      </a:pPr>
                      <a:r>
                        <a:rPr lang="en-US" sz="1400" kern="1200" dirty="0">
                          <a:solidFill>
                            <a:schemeClr val="tx1"/>
                          </a:solidFill>
                          <a:latin typeface="Times New Roman"/>
                          <a:ea typeface="Times New Roman"/>
                          <a:cs typeface="Arial"/>
                        </a:rPr>
                        <a:t>1.13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244950">
                <a:tc>
                  <a:txBody>
                    <a:bodyPr/>
                    <a:lstStyle/>
                    <a:p>
                      <a:pPr algn="ctr">
                        <a:lnSpc>
                          <a:spcPct val="115000"/>
                        </a:lnSpc>
                        <a:spcAft>
                          <a:spcPts val="0"/>
                        </a:spcAft>
                      </a:pPr>
                      <a:r>
                        <a:rPr lang="en-AU" sz="1400" dirty="0">
                          <a:solidFill>
                            <a:srgbClr val="0070C0"/>
                          </a:solidFill>
                          <a:latin typeface="Times New Roman"/>
                          <a:ea typeface="Times New Roman"/>
                          <a:cs typeface="Arial"/>
                        </a:rPr>
                        <a:t>0.70</a:t>
                      </a:r>
                      <a:endParaRPr lang="en-US" sz="1400" dirty="0">
                        <a:solidFill>
                          <a:srgbClr val="0070C0"/>
                        </a:solidFill>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a:lnSpc>
                          <a:spcPct val="115000"/>
                        </a:lnSpc>
                        <a:spcAft>
                          <a:spcPts val="0"/>
                        </a:spcAft>
                      </a:pPr>
                      <a:r>
                        <a:rPr lang="en-US" sz="1400" kern="1200" dirty="0">
                          <a:solidFill>
                            <a:schemeClr val="tx1"/>
                          </a:solidFill>
                          <a:latin typeface="Times New Roman"/>
                          <a:ea typeface="Times New Roman"/>
                          <a:cs typeface="Arial"/>
                        </a:rPr>
                        <a:t>1.43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a:lnSpc>
                          <a:spcPct val="115000"/>
                        </a:lnSpc>
                        <a:spcAft>
                          <a:spcPts val="0"/>
                        </a:spcAft>
                      </a:pPr>
                      <a:r>
                        <a:rPr lang="en-US" sz="1400" kern="1200" dirty="0">
                          <a:solidFill>
                            <a:schemeClr val="tx1"/>
                          </a:solidFill>
                          <a:latin typeface="Times New Roman"/>
                          <a:ea typeface="Times New Roman"/>
                          <a:cs typeface="Arial"/>
                        </a:rPr>
                        <a:t>1.13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244950">
                <a:tc>
                  <a:txBody>
                    <a:bodyPr/>
                    <a:lstStyle/>
                    <a:p>
                      <a:pPr algn="ctr">
                        <a:lnSpc>
                          <a:spcPct val="115000"/>
                        </a:lnSpc>
                        <a:spcAft>
                          <a:spcPts val="0"/>
                        </a:spcAft>
                      </a:pPr>
                      <a:r>
                        <a:rPr lang="en-AU" sz="1400" dirty="0">
                          <a:solidFill>
                            <a:srgbClr val="FF0000"/>
                          </a:solidFill>
                          <a:latin typeface="Times New Roman"/>
                          <a:ea typeface="Times New Roman"/>
                          <a:cs typeface="Arial"/>
                        </a:rPr>
                        <a:t>0.74</a:t>
                      </a:r>
                      <a:endParaRPr lang="en-US" sz="1400" dirty="0">
                        <a:solidFill>
                          <a:srgbClr val="FF0000"/>
                        </a:solidFill>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a:lnSpc>
                          <a:spcPct val="115000"/>
                        </a:lnSpc>
                        <a:spcAft>
                          <a:spcPts val="0"/>
                        </a:spcAft>
                      </a:pPr>
                      <a:r>
                        <a:rPr lang="en-US" sz="1400" kern="1200" dirty="0">
                          <a:solidFill>
                            <a:schemeClr val="tx1"/>
                          </a:solidFill>
                          <a:latin typeface="Times New Roman"/>
                          <a:ea typeface="Times New Roman"/>
                          <a:cs typeface="Arial"/>
                        </a:rPr>
                        <a:t>1.35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a:lnSpc>
                          <a:spcPct val="115000"/>
                        </a:lnSpc>
                        <a:spcAft>
                          <a:spcPts val="0"/>
                        </a:spcAft>
                      </a:pPr>
                      <a:r>
                        <a:rPr lang="en-US" sz="1400" kern="1200" dirty="0">
                          <a:solidFill>
                            <a:schemeClr val="tx1"/>
                          </a:solidFill>
                          <a:latin typeface="Times New Roman"/>
                          <a:ea typeface="Times New Roman"/>
                          <a:cs typeface="Arial"/>
                        </a:rPr>
                        <a:t>1.07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244950">
                <a:tc>
                  <a:txBody>
                    <a:bodyPr/>
                    <a:lstStyle/>
                    <a:p>
                      <a:pPr algn="ctr">
                        <a:lnSpc>
                          <a:spcPct val="115000"/>
                        </a:lnSpc>
                        <a:spcAft>
                          <a:spcPts val="0"/>
                        </a:spcAft>
                      </a:pPr>
                      <a:r>
                        <a:rPr lang="en-AU" sz="1400" dirty="0">
                          <a:solidFill>
                            <a:srgbClr val="C00000"/>
                          </a:solidFill>
                          <a:latin typeface="Times New Roman"/>
                          <a:ea typeface="Times New Roman"/>
                          <a:cs typeface="Arial"/>
                        </a:rPr>
                        <a:t>0.73</a:t>
                      </a:r>
                      <a:endParaRPr lang="en-US" sz="1400" dirty="0">
                        <a:solidFill>
                          <a:srgbClr val="C00000"/>
                        </a:solidFill>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a:lnSpc>
                          <a:spcPct val="115000"/>
                        </a:lnSpc>
                        <a:spcAft>
                          <a:spcPts val="0"/>
                        </a:spcAft>
                      </a:pPr>
                      <a:r>
                        <a:rPr lang="en-US" sz="1400" kern="1200" dirty="0">
                          <a:solidFill>
                            <a:schemeClr val="tx1"/>
                          </a:solidFill>
                          <a:latin typeface="Times New Roman"/>
                          <a:ea typeface="Times New Roman"/>
                          <a:cs typeface="Arial"/>
                        </a:rPr>
                        <a:t>1.37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a:lnSpc>
                          <a:spcPct val="115000"/>
                        </a:lnSpc>
                        <a:spcAft>
                          <a:spcPts val="0"/>
                        </a:spcAft>
                      </a:pPr>
                      <a:r>
                        <a:rPr lang="en-US" sz="1400" kern="1200" dirty="0">
                          <a:solidFill>
                            <a:schemeClr val="tx1"/>
                          </a:solidFill>
                          <a:latin typeface="Times New Roman"/>
                          <a:ea typeface="Times New Roman"/>
                          <a:cs typeface="Arial"/>
                        </a:rPr>
                        <a:t>1.08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244950">
                <a:tc>
                  <a:txBody>
                    <a:bodyPr/>
                    <a:lstStyle/>
                    <a:p>
                      <a:pPr algn="ctr">
                        <a:lnSpc>
                          <a:spcPct val="115000"/>
                        </a:lnSpc>
                        <a:spcAft>
                          <a:spcPts val="0"/>
                        </a:spcAft>
                      </a:pPr>
                      <a:r>
                        <a:rPr lang="en-AU" sz="1400" dirty="0">
                          <a:solidFill>
                            <a:srgbClr val="7030A0"/>
                          </a:solidFill>
                          <a:latin typeface="Times New Roman"/>
                          <a:ea typeface="Times New Roman"/>
                          <a:cs typeface="Arial"/>
                        </a:rPr>
                        <a:t>0.64</a:t>
                      </a:r>
                      <a:endParaRPr lang="en-US" sz="1400" dirty="0">
                        <a:solidFill>
                          <a:srgbClr val="7030A0"/>
                        </a:solidFill>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a:lnSpc>
                          <a:spcPct val="115000"/>
                        </a:lnSpc>
                        <a:spcAft>
                          <a:spcPts val="0"/>
                        </a:spcAft>
                      </a:pPr>
                      <a:r>
                        <a:rPr lang="en-US" sz="1400" kern="1200" dirty="0">
                          <a:solidFill>
                            <a:schemeClr val="tx1"/>
                          </a:solidFill>
                          <a:latin typeface="Times New Roman"/>
                          <a:ea typeface="Times New Roman"/>
                          <a:cs typeface="Arial"/>
                        </a:rPr>
                        <a:t>1.48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a:lnSpc>
                          <a:spcPct val="115000"/>
                        </a:lnSpc>
                        <a:spcAft>
                          <a:spcPts val="0"/>
                        </a:spcAft>
                      </a:pPr>
                      <a:r>
                        <a:rPr lang="en-US" sz="1400" kern="1200" dirty="0">
                          <a:solidFill>
                            <a:schemeClr val="tx1"/>
                          </a:solidFill>
                          <a:latin typeface="Times New Roman"/>
                          <a:ea typeface="Times New Roman"/>
                          <a:cs typeface="Arial"/>
                        </a:rPr>
                        <a:t>1.22</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244950">
                <a:tc>
                  <a:txBody>
                    <a:bodyPr/>
                    <a:lstStyle/>
                    <a:p>
                      <a:pPr algn="ctr">
                        <a:lnSpc>
                          <a:spcPct val="115000"/>
                        </a:lnSpc>
                        <a:spcAft>
                          <a:spcPts val="0"/>
                        </a:spcAft>
                      </a:pPr>
                      <a:r>
                        <a:rPr lang="en-AU" sz="1400" dirty="0">
                          <a:solidFill>
                            <a:srgbClr val="002060"/>
                          </a:solidFill>
                          <a:latin typeface="Times New Roman"/>
                          <a:ea typeface="Times New Roman"/>
                          <a:cs typeface="Arial"/>
                        </a:rPr>
                        <a:t>0.68</a:t>
                      </a:r>
                      <a:endParaRPr lang="en-US" sz="1400" dirty="0">
                        <a:solidFill>
                          <a:srgbClr val="002060"/>
                        </a:solidFill>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a:lnSpc>
                          <a:spcPct val="115000"/>
                        </a:lnSpc>
                        <a:spcAft>
                          <a:spcPts val="0"/>
                        </a:spcAft>
                      </a:pPr>
                      <a:r>
                        <a:rPr lang="en-US" sz="1400" kern="1200" dirty="0">
                          <a:solidFill>
                            <a:schemeClr val="tx1"/>
                          </a:solidFill>
                          <a:latin typeface="Times New Roman"/>
                          <a:ea typeface="Times New Roman"/>
                          <a:cs typeface="Arial"/>
                        </a:rPr>
                        <a:t>1.47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a:lnSpc>
                          <a:spcPct val="115000"/>
                        </a:lnSpc>
                        <a:spcAft>
                          <a:spcPts val="0"/>
                        </a:spcAft>
                      </a:pPr>
                      <a:r>
                        <a:rPr lang="en-US" sz="1400" kern="1200" dirty="0">
                          <a:solidFill>
                            <a:schemeClr val="tx1"/>
                          </a:solidFill>
                          <a:latin typeface="Times New Roman"/>
                          <a:ea typeface="Times New Roman"/>
                          <a:cs typeface="Arial"/>
                        </a:rPr>
                        <a:t>1.16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244950">
                <a:tc>
                  <a:txBody>
                    <a:bodyPr/>
                    <a:lstStyle/>
                    <a:p>
                      <a:pPr algn="ctr">
                        <a:lnSpc>
                          <a:spcPct val="115000"/>
                        </a:lnSpc>
                        <a:spcAft>
                          <a:spcPts val="0"/>
                        </a:spcAft>
                      </a:pPr>
                      <a:r>
                        <a:rPr lang="en-AU" sz="1400" dirty="0">
                          <a:solidFill>
                            <a:srgbClr val="0070C0"/>
                          </a:solidFill>
                          <a:latin typeface="Times New Roman"/>
                          <a:ea typeface="Times New Roman"/>
                          <a:cs typeface="Arial"/>
                        </a:rPr>
                        <a:t>0.69</a:t>
                      </a:r>
                      <a:endParaRPr lang="en-US" sz="1400" dirty="0">
                        <a:solidFill>
                          <a:srgbClr val="0070C0"/>
                        </a:solidFill>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a:lnSpc>
                          <a:spcPct val="115000"/>
                        </a:lnSpc>
                        <a:spcAft>
                          <a:spcPts val="0"/>
                        </a:spcAft>
                      </a:pPr>
                      <a:r>
                        <a:rPr lang="en-US" sz="1400" kern="1200" dirty="0">
                          <a:solidFill>
                            <a:schemeClr val="tx1"/>
                          </a:solidFill>
                          <a:latin typeface="Times New Roman"/>
                          <a:ea typeface="Times New Roman"/>
                          <a:cs typeface="Arial"/>
                        </a:rPr>
                        <a:t>1.45</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a:lnSpc>
                          <a:spcPct val="115000"/>
                        </a:lnSpc>
                        <a:spcAft>
                          <a:spcPts val="0"/>
                        </a:spcAft>
                      </a:pPr>
                      <a:r>
                        <a:rPr lang="en-US" sz="1400" kern="1200" dirty="0">
                          <a:solidFill>
                            <a:schemeClr val="tx1"/>
                          </a:solidFill>
                          <a:latin typeface="Times New Roman"/>
                          <a:ea typeface="Times New Roman"/>
                          <a:cs typeface="Arial"/>
                        </a:rPr>
                        <a:t>1.14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244950">
                <a:tc>
                  <a:txBody>
                    <a:bodyPr/>
                    <a:lstStyle/>
                    <a:p>
                      <a:pPr algn="ctr">
                        <a:lnSpc>
                          <a:spcPct val="115000"/>
                        </a:lnSpc>
                        <a:spcAft>
                          <a:spcPts val="0"/>
                        </a:spcAft>
                      </a:pPr>
                      <a:r>
                        <a:rPr lang="en-AU" sz="1400" dirty="0">
                          <a:solidFill>
                            <a:srgbClr val="FF0000"/>
                          </a:solidFill>
                          <a:latin typeface="Times New Roman"/>
                          <a:ea typeface="Times New Roman"/>
                          <a:cs typeface="Arial"/>
                        </a:rPr>
                        <a:t>0.71</a:t>
                      </a:r>
                      <a:endParaRPr lang="en-US" sz="1400" dirty="0">
                        <a:solidFill>
                          <a:srgbClr val="FF0000"/>
                        </a:solidFill>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a:lnSpc>
                          <a:spcPct val="115000"/>
                        </a:lnSpc>
                        <a:spcAft>
                          <a:spcPts val="0"/>
                        </a:spcAft>
                      </a:pPr>
                      <a:r>
                        <a:rPr lang="en-US" sz="1400" kern="1200" dirty="0">
                          <a:solidFill>
                            <a:schemeClr val="tx1"/>
                          </a:solidFill>
                          <a:latin typeface="Times New Roman"/>
                          <a:ea typeface="Times New Roman"/>
                          <a:cs typeface="Arial"/>
                        </a:rPr>
                        <a:t>1.41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a:lnSpc>
                          <a:spcPct val="115000"/>
                        </a:lnSpc>
                        <a:spcAft>
                          <a:spcPts val="0"/>
                        </a:spcAft>
                      </a:pPr>
                      <a:r>
                        <a:rPr lang="en-US" sz="1400" kern="1200" dirty="0">
                          <a:solidFill>
                            <a:schemeClr val="tx1"/>
                          </a:solidFill>
                          <a:latin typeface="Times New Roman"/>
                          <a:ea typeface="Times New Roman"/>
                          <a:cs typeface="Arial"/>
                        </a:rPr>
                        <a:t>1.11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r h="244950">
                <a:tc>
                  <a:txBody>
                    <a:bodyPr/>
                    <a:lstStyle/>
                    <a:p>
                      <a:pPr algn="ctr">
                        <a:lnSpc>
                          <a:spcPct val="115000"/>
                        </a:lnSpc>
                        <a:spcAft>
                          <a:spcPts val="0"/>
                        </a:spcAft>
                      </a:pPr>
                      <a:r>
                        <a:rPr lang="en-AU" sz="1400" dirty="0">
                          <a:solidFill>
                            <a:srgbClr val="C00000"/>
                          </a:solidFill>
                          <a:latin typeface="Times New Roman"/>
                          <a:ea typeface="Times New Roman"/>
                          <a:cs typeface="Arial"/>
                        </a:rPr>
                        <a:t>0.73</a:t>
                      </a:r>
                      <a:endParaRPr lang="en-US" sz="1400" dirty="0">
                        <a:solidFill>
                          <a:srgbClr val="C00000"/>
                        </a:solidFill>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a:lnSpc>
                          <a:spcPct val="115000"/>
                        </a:lnSpc>
                        <a:spcAft>
                          <a:spcPts val="0"/>
                        </a:spcAft>
                      </a:pPr>
                      <a:r>
                        <a:rPr lang="en-US" sz="1400" kern="1200" dirty="0">
                          <a:solidFill>
                            <a:schemeClr val="tx1"/>
                          </a:solidFill>
                          <a:latin typeface="Times New Roman"/>
                          <a:ea typeface="Times New Roman"/>
                          <a:cs typeface="Arial"/>
                        </a:rPr>
                        <a:t>1.37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rtl="0">
                        <a:lnSpc>
                          <a:spcPct val="115000"/>
                        </a:lnSpc>
                        <a:spcAft>
                          <a:spcPts val="0"/>
                        </a:spcAft>
                      </a:pPr>
                      <a:r>
                        <a:rPr lang="en-US" sz="1400" kern="1200" dirty="0">
                          <a:solidFill>
                            <a:schemeClr val="tx1"/>
                          </a:solidFill>
                          <a:latin typeface="Times New Roman"/>
                          <a:ea typeface="Times New Roman"/>
                          <a:cs typeface="Arial"/>
                        </a:rPr>
                        <a:t>1.08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r>
            </a:tbl>
          </a:graphicData>
        </a:graphic>
      </p:graphicFrame>
      <p:graphicFrame>
        <p:nvGraphicFramePr>
          <p:cNvPr id="174091" name="Object 11"/>
          <p:cNvGraphicFramePr>
            <a:graphicFrameLocks noChangeAspect="1"/>
          </p:cNvGraphicFramePr>
          <p:nvPr/>
        </p:nvGraphicFramePr>
        <p:xfrm>
          <a:off x="5456904" y="1069259"/>
          <a:ext cx="502920" cy="616078"/>
        </p:xfrm>
        <a:graphic>
          <a:graphicData uri="http://schemas.openxmlformats.org/presentationml/2006/ole">
            <p:oleObj spid="_x0000_s174091" name="Equation" r:id="rId7" imgW="380835" imgH="469696" progId="Equation.3">
              <p:embed/>
            </p:oleObj>
          </a:graphicData>
        </a:graphic>
      </p:graphicFrame>
      <p:graphicFrame>
        <p:nvGraphicFramePr>
          <p:cNvPr id="174090" name="Object 10"/>
          <p:cNvGraphicFramePr>
            <a:graphicFrameLocks noChangeAspect="1"/>
          </p:cNvGraphicFramePr>
          <p:nvPr/>
        </p:nvGraphicFramePr>
        <p:xfrm>
          <a:off x="6049963" y="1069975"/>
          <a:ext cx="498475" cy="598488"/>
        </p:xfrm>
        <a:graphic>
          <a:graphicData uri="http://schemas.openxmlformats.org/presentationml/2006/ole">
            <p:oleObj spid="_x0000_s174090" name="Equation" r:id="rId8" imgW="380880" imgH="457200" progId="Equation.3">
              <p:embed/>
            </p:oleObj>
          </a:graphicData>
        </a:graphic>
      </p:graphicFrame>
      <p:graphicFrame>
        <p:nvGraphicFramePr>
          <p:cNvPr id="174089" name="Object 9"/>
          <p:cNvGraphicFramePr>
            <a:graphicFrameLocks noChangeAspect="1"/>
          </p:cNvGraphicFramePr>
          <p:nvPr/>
        </p:nvGraphicFramePr>
        <p:xfrm>
          <a:off x="6565900" y="1077913"/>
          <a:ext cx="508000" cy="598487"/>
        </p:xfrm>
        <a:graphic>
          <a:graphicData uri="http://schemas.openxmlformats.org/presentationml/2006/ole">
            <p:oleObj spid="_x0000_s174089" name="Equation" r:id="rId9" imgW="380880" imgH="457200" progId="Equation.3">
              <p:embed/>
            </p:oleObj>
          </a:graphicData>
        </a:graphic>
      </p:graphicFrame>
      <p:sp>
        <p:nvSpPr>
          <p:cNvPr id="17409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45" name="Rectangle 44"/>
          <p:cNvSpPr/>
          <p:nvPr/>
        </p:nvSpPr>
        <p:spPr>
          <a:xfrm>
            <a:off x="6064044" y="1705896"/>
            <a:ext cx="990600" cy="2362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46" name="Rectangle 45"/>
          <p:cNvSpPr/>
          <p:nvPr/>
        </p:nvSpPr>
        <p:spPr>
          <a:xfrm>
            <a:off x="6051756" y="4159044"/>
            <a:ext cx="990600" cy="23622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aphicFrame>
        <p:nvGraphicFramePr>
          <p:cNvPr id="47" name="Table 46"/>
          <p:cNvGraphicFramePr>
            <a:graphicFrameLocks noGrp="1"/>
          </p:cNvGraphicFramePr>
          <p:nvPr/>
        </p:nvGraphicFramePr>
        <p:xfrm>
          <a:off x="6005052" y="4103700"/>
          <a:ext cx="521335" cy="2453640"/>
        </p:xfrm>
        <a:graphic>
          <a:graphicData uri="http://schemas.openxmlformats.org/drawingml/2006/table">
            <a:tbl>
              <a:tblPr/>
              <a:tblGrid>
                <a:gridCol w="521335"/>
              </a:tblGrid>
              <a:tr h="244950">
                <a:tc>
                  <a:txBody>
                    <a:bodyPr/>
                    <a:lstStyle/>
                    <a:p>
                      <a:pPr algn="ctr" rtl="0">
                        <a:lnSpc>
                          <a:spcPct val="115000"/>
                        </a:lnSpc>
                        <a:spcAft>
                          <a:spcPts val="0"/>
                        </a:spcAft>
                      </a:pPr>
                      <a:r>
                        <a:rPr lang="en-US" sz="1400" kern="1200" dirty="0">
                          <a:solidFill>
                            <a:schemeClr val="tx1"/>
                          </a:solidFill>
                          <a:latin typeface="Times New Roman"/>
                          <a:ea typeface="Times New Roman"/>
                          <a:cs typeface="Arial"/>
                        </a:rPr>
                        <a:t>0.97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244950">
                <a:tc>
                  <a:txBody>
                    <a:bodyPr/>
                    <a:lstStyle/>
                    <a:p>
                      <a:pPr algn="ctr" rtl="0">
                        <a:lnSpc>
                          <a:spcPct val="115000"/>
                        </a:lnSpc>
                        <a:spcAft>
                          <a:spcPts val="0"/>
                        </a:spcAft>
                      </a:pPr>
                      <a:r>
                        <a:rPr lang="en-US" sz="1400" kern="1200" dirty="0">
                          <a:solidFill>
                            <a:schemeClr val="tx1"/>
                          </a:solidFill>
                          <a:latin typeface="Times New Roman"/>
                          <a:ea typeface="Times New Roman"/>
                          <a:cs typeface="Arial"/>
                        </a:rPr>
                        <a:t>0.91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244950">
                <a:tc>
                  <a:txBody>
                    <a:bodyPr/>
                    <a:lstStyle/>
                    <a:p>
                      <a:pPr algn="ctr" rtl="0">
                        <a:lnSpc>
                          <a:spcPct val="115000"/>
                        </a:lnSpc>
                        <a:spcAft>
                          <a:spcPts val="0"/>
                        </a:spcAft>
                      </a:pPr>
                      <a:r>
                        <a:rPr lang="en-US" sz="1400" kern="1200" dirty="0">
                          <a:solidFill>
                            <a:schemeClr val="tx1"/>
                          </a:solidFill>
                          <a:latin typeface="Times New Roman"/>
                          <a:ea typeface="Times New Roman"/>
                          <a:cs typeface="Arial"/>
                        </a:rPr>
                        <a:t>0.91</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244950">
                <a:tc>
                  <a:txBody>
                    <a:bodyPr/>
                    <a:lstStyle/>
                    <a:p>
                      <a:pPr algn="ctr" rtl="0">
                        <a:lnSpc>
                          <a:spcPct val="115000"/>
                        </a:lnSpc>
                        <a:spcAft>
                          <a:spcPts val="0"/>
                        </a:spcAft>
                      </a:pPr>
                      <a:r>
                        <a:rPr lang="en-US" sz="1400" kern="1200" dirty="0">
                          <a:solidFill>
                            <a:schemeClr val="tx1"/>
                          </a:solidFill>
                          <a:latin typeface="Times New Roman"/>
                          <a:ea typeface="Times New Roman"/>
                          <a:cs typeface="Arial"/>
                        </a:rPr>
                        <a:t>0.86</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244950">
                <a:tc>
                  <a:txBody>
                    <a:bodyPr/>
                    <a:lstStyle/>
                    <a:p>
                      <a:pPr algn="ctr" rtl="0">
                        <a:lnSpc>
                          <a:spcPct val="115000"/>
                        </a:lnSpc>
                        <a:spcAft>
                          <a:spcPts val="0"/>
                        </a:spcAft>
                      </a:pPr>
                      <a:r>
                        <a:rPr lang="en-US" sz="1400" kern="1200" dirty="0">
                          <a:solidFill>
                            <a:schemeClr val="tx1"/>
                          </a:solidFill>
                          <a:latin typeface="Times New Roman"/>
                          <a:ea typeface="Times New Roman"/>
                          <a:cs typeface="Arial"/>
                        </a:rPr>
                        <a:t>0.88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244950">
                <a:tc>
                  <a:txBody>
                    <a:bodyPr/>
                    <a:lstStyle/>
                    <a:p>
                      <a:pPr algn="ctr" rtl="0">
                        <a:lnSpc>
                          <a:spcPct val="115000"/>
                        </a:lnSpc>
                        <a:spcAft>
                          <a:spcPts val="0"/>
                        </a:spcAft>
                      </a:pPr>
                      <a:r>
                        <a:rPr lang="en-US" sz="1400" kern="1200" dirty="0">
                          <a:solidFill>
                            <a:schemeClr val="tx1"/>
                          </a:solidFill>
                          <a:latin typeface="Times New Roman"/>
                          <a:ea typeface="Times New Roman"/>
                          <a:cs typeface="Arial"/>
                        </a:rPr>
                        <a:t>0.97</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244950">
                <a:tc>
                  <a:txBody>
                    <a:bodyPr/>
                    <a:lstStyle/>
                    <a:p>
                      <a:pPr algn="ctr" rtl="0">
                        <a:lnSpc>
                          <a:spcPct val="115000"/>
                        </a:lnSpc>
                        <a:spcAft>
                          <a:spcPts val="0"/>
                        </a:spcAft>
                      </a:pPr>
                      <a:r>
                        <a:rPr lang="en-US" sz="1400" kern="1200" dirty="0">
                          <a:solidFill>
                            <a:schemeClr val="tx1"/>
                          </a:solidFill>
                          <a:latin typeface="Times New Roman"/>
                          <a:ea typeface="Times New Roman"/>
                          <a:cs typeface="Arial"/>
                        </a:rPr>
                        <a:t>0.94</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244950">
                <a:tc>
                  <a:txBody>
                    <a:bodyPr/>
                    <a:lstStyle/>
                    <a:p>
                      <a:pPr algn="ctr" rtl="0">
                        <a:lnSpc>
                          <a:spcPct val="115000"/>
                        </a:lnSpc>
                        <a:spcAft>
                          <a:spcPts val="0"/>
                        </a:spcAft>
                      </a:pPr>
                      <a:r>
                        <a:rPr lang="en-US" sz="1400" kern="1200" dirty="0">
                          <a:solidFill>
                            <a:schemeClr val="tx1"/>
                          </a:solidFill>
                          <a:latin typeface="Times New Roman"/>
                          <a:ea typeface="Times New Roman"/>
                          <a:cs typeface="Arial"/>
                        </a:rPr>
                        <a:t>0.93</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244950">
                <a:tc>
                  <a:txBody>
                    <a:bodyPr/>
                    <a:lstStyle/>
                    <a:p>
                      <a:pPr algn="ctr" rtl="0">
                        <a:lnSpc>
                          <a:spcPct val="115000"/>
                        </a:lnSpc>
                        <a:spcAft>
                          <a:spcPts val="0"/>
                        </a:spcAft>
                      </a:pPr>
                      <a:r>
                        <a:rPr lang="en-US" sz="1400" kern="1200" dirty="0">
                          <a:solidFill>
                            <a:schemeClr val="tx1"/>
                          </a:solidFill>
                          <a:latin typeface="Times New Roman"/>
                          <a:ea typeface="Times New Roman"/>
                          <a:cs typeface="Arial"/>
                        </a:rPr>
                        <a:t>0.90</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r h="244950">
                <a:tc>
                  <a:txBody>
                    <a:bodyPr/>
                    <a:lstStyle/>
                    <a:p>
                      <a:pPr algn="ctr" rtl="0">
                        <a:lnSpc>
                          <a:spcPct val="115000"/>
                        </a:lnSpc>
                        <a:spcAft>
                          <a:spcPts val="0"/>
                        </a:spcAft>
                      </a:pPr>
                      <a:r>
                        <a:rPr lang="en-US" sz="1400" kern="1200" dirty="0">
                          <a:solidFill>
                            <a:schemeClr val="tx1"/>
                          </a:solidFill>
                          <a:latin typeface="Times New Roman"/>
                          <a:ea typeface="Times New Roman"/>
                          <a:cs typeface="Arial"/>
                        </a:rPr>
                        <a:t>0.88</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r>
            </a:tbl>
          </a:graphicData>
        </a:graphic>
      </p:graphicFrame>
      <p:sp>
        <p:nvSpPr>
          <p:cNvPr id="17409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graphicFrame>
        <p:nvGraphicFramePr>
          <p:cNvPr id="174096" name="Object 16"/>
          <p:cNvGraphicFramePr>
            <a:graphicFrameLocks noChangeAspect="1"/>
          </p:cNvGraphicFramePr>
          <p:nvPr/>
        </p:nvGraphicFramePr>
        <p:xfrm>
          <a:off x="7504557" y="5096202"/>
          <a:ext cx="1047750" cy="457200"/>
        </p:xfrm>
        <a:graphic>
          <a:graphicData uri="http://schemas.openxmlformats.org/presentationml/2006/ole">
            <p:oleObj spid="_x0000_s174096" name="Equation" r:id="rId10" imgW="520700" imgH="2286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linds(horizont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blinds(horizontal)">
                                      <p:cBhvr>
                                        <p:cTn id="12" dur="500"/>
                                        <p:tgtEl>
                                          <p:spTgt spid="46"/>
                                        </p:tgtEl>
                                      </p:cBhvr>
                                    </p:animEffect>
                                  </p:childTnLst>
                                </p:cTn>
                              </p:par>
                              <p:par>
                                <p:cTn id="13" presetID="3" presetClass="exit" presetSubtype="10" fill="hold" grpId="1" nodeType="withEffect">
                                  <p:stCondLst>
                                    <p:cond delay="0"/>
                                  </p:stCondLst>
                                  <p:childTnLst>
                                    <p:animEffect transition="out" filter="blinds(horizontal)">
                                      <p:cBhvr>
                                        <p:cTn id="14" dur="500"/>
                                        <p:tgtEl>
                                          <p:spTgt spid="45"/>
                                        </p:tgtEl>
                                      </p:cBhvr>
                                    </p:animEffect>
                                    <p:set>
                                      <p:cBhvr>
                                        <p:cTn id="15" dur="1" fill="hold">
                                          <p:stCondLst>
                                            <p:cond delay="499"/>
                                          </p:stCondLst>
                                        </p:cTn>
                                        <p:tgtEl>
                                          <p:spTgt spid="4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blinds(horizontal)">
                                      <p:cBhvr>
                                        <p:cTn id="20" dur="500"/>
                                        <p:tgtEl>
                                          <p:spTgt spid="47"/>
                                        </p:tgtEl>
                                      </p:cBhvr>
                                    </p:animEffect>
                                  </p:childTnLst>
                                </p:cTn>
                              </p:par>
                              <p:par>
                                <p:cTn id="21" presetID="3" presetClass="entr" presetSubtype="10" fill="hold" nodeType="withEffect">
                                  <p:stCondLst>
                                    <p:cond delay="0"/>
                                  </p:stCondLst>
                                  <p:childTnLst>
                                    <p:set>
                                      <p:cBhvr>
                                        <p:cTn id="22" dur="1" fill="hold">
                                          <p:stCondLst>
                                            <p:cond delay="0"/>
                                          </p:stCondLst>
                                        </p:cTn>
                                        <p:tgtEl>
                                          <p:spTgt spid="174096"/>
                                        </p:tgtEl>
                                        <p:attrNameLst>
                                          <p:attrName>style.visibility</p:attrName>
                                        </p:attrNameLst>
                                      </p:cBhvr>
                                      <p:to>
                                        <p:strVal val="visible"/>
                                      </p:to>
                                    </p:set>
                                    <p:animEffect transition="in" filter="blinds(horizontal)">
                                      <p:cBhvr>
                                        <p:cTn id="23" dur="500"/>
                                        <p:tgtEl>
                                          <p:spTgt spid="174096"/>
                                        </p:tgtEl>
                                      </p:cBhvr>
                                    </p:animEffect>
                                  </p:childTnLst>
                                </p:cTn>
                              </p:par>
                              <p:par>
                                <p:cTn id="24" presetID="3" presetClass="exit" presetSubtype="10" fill="hold" grpId="1" nodeType="withEffect">
                                  <p:stCondLst>
                                    <p:cond delay="0"/>
                                  </p:stCondLst>
                                  <p:childTnLst>
                                    <p:animEffect transition="out" filter="blinds(horizontal)">
                                      <p:cBhvr>
                                        <p:cTn id="25" dur="500"/>
                                        <p:tgtEl>
                                          <p:spTgt spid="46"/>
                                        </p:tgtEl>
                                      </p:cBhvr>
                                    </p:animEffect>
                                    <p:set>
                                      <p:cBhvr>
                                        <p:cTn id="26" dur="1" fill="hold">
                                          <p:stCondLst>
                                            <p:cond delay="499"/>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5" grpId="1" animBg="1"/>
      <p:bldP spid="46" grpId="0" animBg="1"/>
      <p:bldP spid="46"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a:spLocks noChangeArrowheads="1"/>
          </p:cNvSpPr>
          <p:nvPr/>
        </p:nvSpPr>
        <p:spPr bwMode="auto">
          <a:xfrm>
            <a:off x="276225" y="152400"/>
            <a:ext cx="2512034" cy="369332"/>
          </a:xfrm>
          <a:prstGeom prst="rect">
            <a:avLst/>
          </a:prstGeom>
          <a:noFill/>
          <a:ln w="9525" algn="ctr">
            <a:noFill/>
            <a:miter lim="800000"/>
            <a:headEnd/>
            <a:tailEnd/>
          </a:ln>
          <a:effectLst/>
        </p:spPr>
        <p:txBody>
          <a:bodyPr wrap="none">
            <a:spAutoFit/>
          </a:bodyPr>
          <a:lstStyle/>
          <a:p>
            <a:pPr algn="ctr" eaLnBrk="1" hangingPunct="1">
              <a:buFontTx/>
              <a:buChar char="•"/>
            </a:pPr>
            <a:r>
              <a:rPr lang="en-GB" b="1" i="1" dirty="0" smtClean="0">
                <a:solidFill>
                  <a:srgbClr val="FF0000"/>
                </a:solidFill>
                <a:cs typeface="Times New Roman" pitchFamily="18" charset="0"/>
              </a:rPr>
              <a:t>Results and discussion</a:t>
            </a:r>
            <a:endParaRPr lang="en-GB" b="1" i="1" dirty="0">
              <a:solidFill>
                <a:srgbClr val="FF0000"/>
              </a:solidFill>
              <a:cs typeface="Times New Roman" pitchFamily="18" charset="0"/>
            </a:endParaRPr>
          </a:p>
        </p:txBody>
      </p:sp>
      <p:sp>
        <p:nvSpPr>
          <p:cNvPr id="22" name="Text Box 40"/>
          <p:cNvSpPr txBox="1">
            <a:spLocks noChangeArrowheads="1"/>
          </p:cNvSpPr>
          <p:nvPr/>
        </p:nvSpPr>
        <p:spPr bwMode="auto">
          <a:xfrm>
            <a:off x="684213" y="620713"/>
            <a:ext cx="7559675" cy="542925"/>
          </a:xfrm>
          <a:prstGeom prst="rect">
            <a:avLst/>
          </a:prstGeom>
          <a:noFill/>
          <a:ln w="9525">
            <a:noFill/>
            <a:miter lim="800000"/>
            <a:headEnd/>
            <a:tailEnd/>
          </a:ln>
        </p:spPr>
        <p:txBody>
          <a:bodyPr/>
          <a:lstStyle/>
          <a:p>
            <a:pPr>
              <a:spcAft>
                <a:spcPts val="1000"/>
              </a:spcAft>
            </a:pPr>
            <a:r>
              <a:rPr lang="en-US" sz="2400" dirty="0" smtClean="0">
                <a:ea typeface="Arial" pitchFamily="34" charset="0"/>
                <a:cs typeface="Times New Roman" pitchFamily="18" charset="0"/>
              </a:rPr>
              <a:t>6. Recommended design shear strengths</a:t>
            </a:r>
          </a:p>
          <a:p>
            <a:pPr>
              <a:spcAft>
                <a:spcPts val="1000"/>
              </a:spcAft>
            </a:pPr>
            <a:endParaRPr lang="en-US" sz="2400" dirty="0">
              <a:solidFill>
                <a:schemeClr val="tx1"/>
              </a:solidFill>
              <a:ea typeface="Arial" pitchFamily="34" charset="0"/>
              <a:cs typeface="Times New Roman" pitchFamily="18" charset="0"/>
            </a:endParaRPr>
          </a:p>
        </p:txBody>
      </p:sp>
      <p:sp>
        <p:nvSpPr>
          <p:cNvPr id="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27"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2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29"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0" name="Rectangle 5"/>
          <p:cNvSpPr>
            <a:spLocks noChangeArrowheads="1"/>
          </p:cNvSpPr>
          <p:nvPr/>
        </p:nvSpPr>
        <p:spPr bwMode="auto">
          <a:xfrm>
            <a:off x="3132000" y="115887"/>
            <a:ext cx="2880000" cy="493713"/>
          </a:xfrm>
          <a:prstGeom prst="rect">
            <a:avLst/>
          </a:prstGeom>
          <a:gradFill rotWithShape="1">
            <a:gsLst>
              <a:gs pos="0">
                <a:srgbClr val="FBEAC7"/>
              </a:gs>
              <a:gs pos="17999">
                <a:srgbClr val="FEE7F2"/>
              </a:gs>
              <a:gs pos="36000">
                <a:srgbClr val="FAC77D"/>
              </a:gs>
              <a:gs pos="61000">
                <a:srgbClr val="FBA97D"/>
              </a:gs>
              <a:gs pos="82001">
                <a:srgbClr val="FBD49C"/>
              </a:gs>
              <a:gs pos="100000">
                <a:srgbClr val="FEE7F2"/>
              </a:gs>
            </a:gsLst>
            <a:lin ang="5400000" scaled="0"/>
          </a:gradFill>
          <a:ln w="28575">
            <a:solidFill>
              <a:schemeClr val="bg1"/>
            </a:solidFill>
            <a:round/>
            <a:headEnd/>
            <a:tailEnd/>
          </a:ln>
          <a:effectLst>
            <a:outerShdw dist="107763" dir="2700000" algn="ctr" rotWithShape="0">
              <a:schemeClr val="bg2">
                <a:alpha val="50000"/>
              </a:schemeClr>
            </a:outerShdw>
          </a:effectLst>
        </p:spPr>
        <p:txBody>
          <a:bodyPr wrap="none" anchor="ctr"/>
          <a:lstStyle/>
          <a:p>
            <a:pPr algn="ctr">
              <a:defRPr/>
            </a:pPr>
            <a:endParaRPr lang="en-US" sz="2000" b="1" dirty="0">
              <a:solidFill>
                <a:srgbClr val="002060"/>
              </a:solidFill>
              <a:latin typeface="Arial" pitchFamily="34" charset="0"/>
            </a:endParaRPr>
          </a:p>
          <a:p>
            <a:pPr algn="ctr">
              <a:defRPr/>
            </a:pPr>
            <a:r>
              <a:rPr lang="en-US" sz="2000" b="1" dirty="0" smtClean="0">
                <a:solidFill>
                  <a:srgbClr val="002060"/>
                </a:solidFill>
                <a:latin typeface="Arial" pitchFamily="34" charset="0"/>
              </a:rPr>
              <a:t>Tapered - Girders</a:t>
            </a:r>
            <a:endParaRPr lang="en-US" sz="2000" b="1" dirty="0">
              <a:solidFill>
                <a:srgbClr val="002060"/>
              </a:solidFill>
              <a:latin typeface="Arial" pitchFamily="34" charset="0"/>
            </a:endParaRPr>
          </a:p>
          <a:p>
            <a:pPr algn="ctr">
              <a:defRPr/>
            </a:pPr>
            <a:endParaRPr lang="en-US" sz="2000" b="1" dirty="0">
              <a:solidFill>
                <a:srgbClr val="002060"/>
              </a:solidFill>
              <a:latin typeface="Arial" pitchFamily="34" charset="0"/>
            </a:endParaRPr>
          </a:p>
        </p:txBody>
      </p:sp>
      <p:sp>
        <p:nvSpPr>
          <p:cNvPr id="31"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2" name="Rectangle 2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4"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5"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36"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174093"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17409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sp>
        <p:nvSpPr>
          <p:cNvPr id="178187" name="Rectangle 1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graphicFrame>
        <p:nvGraphicFramePr>
          <p:cNvPr id="178186" name="Object 10"/>
          <p:cNvGraphicFramePr>
            <a:graphicFrameLocks noChangeAspect="1"/>
          </p:cNvGraphicFramePr>
          <p:nvPr/>
        </p:nvGraphicFramePr>
        <p:xfrm>
          <a:off x="2293620" y="1447800"/>
          <a:ext cx="4556760" cy="1752600"/>
        </p:xfrm>
        <a:graphic>
          <a:graphicData uri="http://schemas.openxmlformats.org/presentationml/2006/ole">
            <p:oleObj spid="_x0000_s178186" name="Equation" r:id="rId4" imgW="2971800" imgH="1143000" progId="Equation.3">
              <p:embed/>
            </p:oleObj>
          </a:graphicData>
        </a:graphic>
      </p:graphicFrame>
      <p:sp>
        <p:nvSpPr>
          <p:cNvPr id="178189" name="Rectangle 13"/>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grpSp>
        <p:nvGrpSpPr>
          <p:cNvPr id="48" name="Group 47"/>
          <p:cNvGrpSpPr/>
          <p:nvPr/>
        </p:nvGrpSpPr>
        <p:grpSpPr>
          <a:xfrm>
            <a:off x="2819400" y="3886200"/>
            <a:ext cx="3505200" cy="838200"/>
            <a:chOff x="3124200" y="3886200"/>
            <a:chExt cx="3505200" cy="838200"/>
          </a:xfrm>
          <a:noFill/>
        </p:grpSpPr>
        <p:graphicFrame>
          <p:nvGraphicFramePr>
            <p:cNvPr id="178188" name="Object 12"/>
            <p:cNvGraphicFramePr>
              <a:graphicFrameLocks noChangeAspect="1"/>
            </p:cNvGraphicFramePr>
            <p:nvPr/>
          </p:nvGraphicFramePr>
          <p:xfrm>
            <a:off x="3124200" y="3886200"/>
            <a:ext cx="1643529" cy="838200"/>
          </p:xfrm>
          <a:graphic>
            <a:graphicData uri="http://schemas.openxmlformats.org/presentationml/2006/ole">
              <p:oleObj spid="_x0000_s178188" name="Equation" r:id="rId5" imgW="952087" imgH="482391" progId="Equation.3">
                <p:embed/>
              </p:oleObj>
            </a:graphicData>
          </a:graphic>
        </p:graphicFrame>
        <p:sp>
          <p:nvSpPr>
            <p:cNvPr id="40" name="Text Box 12"/>
            <p:cNvSpPr txBox="1">
              <a:spLocks noChangeArrowheads="1"/>
            </p:cNvSpPr>
            <p:nvPr/>
          </p:nvSpPr>
          <p:spPr bwMode="auto">
            <a:xfrm>
              <a:off x="4874615" y="3962400"/>
              <a:ext cx="735012" cy="295275"/>
            </a:xfrm>
            <a:prstGeom prst="rect">
              <a:avLst/>
            </a:prstGeom>
            <a:grp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lang="en-GB" sz="1300" b="1" dirty="0" smtClean="0">
                  <a:solidFill>
                    <a:srgbClr val="002060"/>
                  </a:solidFill>
                  <a:latin typeface="Comic Sans MS" pitchFamily="66" charset="0"/>
                  <a:cs typeface="Times New Roman" pitchFamily="18" charset="0"/>
                </a:rPr>
                <a:t>Case I</a:t>
              </a:r>
              <a:endParaRPr lang="ar-EG" sz="1300" b="1" dirty="0" smtClean="0">
                <a:solidFill>
                  <a:srgbClr val="002060"/>
                </a:solidFill>
                <a:latin typeface="Comic Sans MS" pitchFamily="66" charset="0"/>
                <a:cs typeface="Times New Roman" pitchFamily="18" charset="0"/>
              </a:endParaRPr>
            </a:p>
          </p:txBody>
        </p:sp>
        <p:sp>
          <p:nvSpPr>
            <p:cNvPr id="41" name="Text Box 13"/>
            <p:cNvSpPr txBox="1">
              <a:spLocks noChangeArrowheads="1"/>
            </p:cNvSpPr>
            <p:nvPr/>
          </p:nvSpPr>
          <p:spPr bwMode="auto">
            <a:xfrm>
              <a:off x="5468938" y="3962400"/>
              <a:ext cx="947737" cy="304800"/>
            </a:xfrm>
            <a:prstGeom prst="rect">
              <a:avLst/>
            </a:prstGeom>
            <a:grpFill/>
            <a:ln w="9525">
              <a:noFill/>
              <a:miter lim="800000"/>
              <a:headEnd/>
              <a:tailEnd/>
            </a:ln>
          </p:spPr>
          <p:txBody>
            <a:bodyPr vert="horz" wrap="square" lIns="0" tIns="0" rIns="0" bIns="0" numCol="1" anchor="t" anchorCtr="0" compatLnSpc="1">
              <a:prstTxWarp prst="textNoShape">
                <a:avLst/>
              </a:prstTxWarp>
            </a:bodyPr>
            <a:lstStyle/>
            <a:p>
              <a:pPr algn="ctr" rtl="1" fontAlgn="base">
                <a:spcBef>
                  <a:spcPct val="0"/>
                </a:spcBef>
                <a:spcAft>
                  <a:spcPts val="1000"/>
                </a:spcAft>
              </a:pPr>
              <a:r>
                <a:rPr lang="en-GB" sz="1300" b="1" dirty="0" smtClean="0">
                  <a:solidFill>
                    <a:srgbClr val="002060"/>
                  </a:solidFill>
                  <a:latin typeface="Comic Sans MS" pitchFamily="66" charset="0"/>
                  <a:cs typeface="Times New Roman" pitchFamily="18" charset="0"/>
                </a:rPr>
                <a:t>Case II</a:t>
              </a:r>
              <a:endParaRPr lang="ar-EG" sz="1300" b="1" dirty="0" smtClean="0">
                <a:solidFill>
                  <a:srgbClr val="002060"/>
                </a:solidFill>
                <a:latin typeface="Comic Sans MS" pitchFamily="66" charset="0"/>
                <a:cs typeface="Times New Roman" pitchFamily="18" charset="0"/>
              </a:endParaRPr>
            </a:p>
          </p:txBody>
        </p:sp>
        <p:sp>
          <p:nvSpPr>
            <p:cNvPr id="42" name="Text Box 14"/>
            <p:cNvSpPr txBox="1">
              <a:spLocks noChangeArrowheads="1"/>
            </p:cNvSpPr>
            <p:nvPr/>
          </p:nvSpPr>
          <p:spPr bwMode="auto">
            <a:xfrm>
              <a:off x="4798415" y="4419600"/>
              <a:ext cx="1084262" cy="304800"/>
            </a:xfrm>
            <a:prstGeom prst="rect">
              <a:avLst/>
            </a:prstGeom>
            <a:grpFill/>
            <a:ln w="9525">
              <a:noFill/>
              <a:miter lim="800000"/>
              <a:headEnd/>
              <a:tailEnd/>
            </a:ln>
          </p:spPr>
          <p:txBody>
            <a:bodyPr vert="horz" wrap="square" lIns="0" tIns="0" rIns="0" bIns="0" numCol="1" anchor="t" anchorCtr="0" compatLnSpc="1">
              <a:prstTxWarp prst="textNoShape">
                <a:avLst/>
              </a:prstTxWarp>
            </a:bodyPr>
            <a:lstStyle/>
            <a:p>
              <a:pPr marR="0" lvl="0" indent="0" algn="ctr" rtl="1" fontAlgn="base">
                <a:lnSpc>
                  <a:spcPct val="100000"/>
                </a:lnSpc>
                <a:spcBef>
                  <a:spcPct val="0"/>
                </a:spcBef>
                <a:spcAft>
                  <a:spcPts val="1000"/>
                </a:spcAft>
                <a:buClrTx/>
                <a:buSzTx/>
                <a:buFontTx/>
                <a:buNone/>
                <a:tabLst/>
              </a:pPr>
              <a:r>
                <a:rPr lang="en-GB" sz="1300" b="1" dirty="0" smtClean="0">
                  <a:solidFill>
                    <a:srgbClr val="002060"/>
                  </a:solidFill>
                  <a:latin typeface="Comic Sans MS" pitchFamily="66" charset="0"/>
                  <a:cs typeface="Times New Roman" pitchFamily="18" charset="0"/>
                </a:rPr>
                <a:t>Case III</a:t>
              </a:r>
              <a:endParaRPr lang="ar-EG" sz="1300" b="1" dirty="0" smtClean="0">
                <a:solidFill>
                  <a:srgbClr val="002060"/>
                </a:solidFill>
                <a:latin typeface="Comic Sans MS" pitchFamily="66" charset="0"/>
                <a:cs typeface="Times New Roman" pitchFamily="18" charset="0"/>
              </a:endParaRPr>
            </a:p>
          </p:txBody>
        </p:sp>
        <p:sp>
          <p:nvSpPr>
            <p:cNvPr id="43" name="Text Box 15"/>
            <p:cNvSpPr txBox="1">
              <a:spLocks noChangeArrowheads="1"/>
            </p:cNvSpPr>
            <p:nvPr/>
          </p:nvSpPr>
          <p:spPr bwMode="auto">
            <a:xfrm>
              <a:off x="5665788" y="4419600"/>
              <a:ext cx="963612" cy="304800"/>
            </a:xfrm>
            <a:prstGeom prst="rect">
              <a:avLst/>
            </a:prstGeom>
            <a:grpFill/>
            <a:ln w="9525">
              <a:noFill/>
              <a:miter lim="800000"/>
              <a:headEnd/>
              <a:tailEnd/>
            </a:ln>
          </p:spPr>
          <p:txBody>
            <a:bodyPr vert="horz" wrap="square" lIns="0" tIns="0" rIns="0" bIns="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lang="en-GB" sz="1300" b="1" dirty="0" smtClean="0">
                  <a:solidFill>
                    <a:srgbClr val="002060"/>
                  </a:solidFill>
                  <a:latin typeface="Comic Sans MS" pitchFamily="66" charset="0"/>
                  <a:cs typeface="Times New Roman" pitchFamily="18" charset="0"/>
                </a:rPr>
                <a:t>Case IV</a:t>
              </a:r>
              <a:endParaRPr lang="ar-EG" sz="1300" b="1" dirty="0" smtClean="0">
                <a:solidFill>
                  <a:srgbClr val="002060"/>
                </a:solidFill>
                <a:latin typeface="Comic Sans MS" pitchFamily="66" charset="0"/>
                <a:cs typeface="Times New Roman" pitchFamily="18" charset="0"/>
              </a:endParaRPr>
            </a:p>
          </p:txBody>
        </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_s27701" descr="5%"/>
          <p:cNvSpPr>
            <a:spLocks noChangeArrowheads="1"/>
          </p:cNvSpPr>
          <p:nvPr/>
        </p:nvSpPr>
        <p:spPr bwMode="auto">
          <a:xfrm>
            <a:off x="635000" y="3144838"/>
            <a:ext cx="1597025" cy="423862"/>
          </a:xfrm>
          <a:prstGeom prst="roundRect">
            <a:avLst>
              <a:gd name="adj" fmla="val 16667"/>
            </a:avLst>
          </a:prstGeom>
          <a:gradFill rotWithShape="1">
            <a:gsLst>
              <a:gs pos="0">
                <a:srgbClr val="8488C4"/>
              </a:gs>
              <a:gs pos="53000">
                <a:srgbClr val="D4DEFF"/>
              </a:gs>
              <a:gs pos="83000">
                <a:srgbClr val="D4DEFF"/>
              </a:gs>
              <a:gs pos="100000">
                <a:srgbClr val="96AB94"/>
              </a:gs>
            </a:gsLst>
            <a:lin ang="5400000" scaled="0"/>
          </a:gradFill>
          <a:ln w="25400">
            <a:solidFill>
              <a:srgbClr val="002060"/>
            </a:solidFill>
            <a:round/>
            <a:headEnd/>
            <a:tailEnd/>
          </a:ln>
          <a:effectLst>
            <a:prstShdw prst="shdw11">
              <a:srgbClr val="808080"/>
            </a:prstShdw>
          </a:effectLst>
        </p:spPr>
        <p:txBody>
          <a:bodyPr wrap="none" lIns="18619" tIns="9309" rIns="18619" bIns="9309" anchor="ctr"/>
          <a:lstStyle/>
          <a:p>
            <a:pPr algn="ctr" eaLnBrk="1" hangingPunct="1">
              <a:defRPr/>
            </a:pPr>
            <a:r>
              <a:rPr lang="en-US" b="1" i="1" dirty="0">
                <a:solidFill>
                  <a:srgbClr val="C80025"/>
                </a:solidFill>
                <a:effectLst>
                  <a:outerShdw blurRad="38100" dist="38100" dir="2700000" algn="tl">
                    <a:srgbClr val="000000"/>
                  </a:outerShdw>
                </a:effectLst>
                <a:latin typeface="Tahoma" pitchFamily="34" charset="0"/>
                <a:cs typeface="Arial" charset="0"/>
              </a:rPr>
              <a:t>Contents</a:t>
            </a:r>
          </a:p>
        </p:txBody>
      </p:sp>
      <p:sp>
        <p:nvSpPr>
          <p:cNvPr id="6" name="_s27702" descr="5%"/>
          <p:cNvSpPr>
            <a:spLocks noChangeArrowheads="1"/>
          </p:cNvSpPr>
          <p:nvPr/>
        </p:nvSpPr>
        <p:spPr bwMode="auto">
          <a:xfrm>
            <a:off x="2781300" y="2736850"/>
            <a:ext cx="4587875" cy="458788"/>
          </a:xfrm>
          <a:prstGeom prst="roundRect">
            <a:avLst>
              <a:gd name="adj" fmla="val 16667"/>
            </a:avLst>
          </a:prstGeom>
          <a:gradFill rotWithShape="1">
            <a:gsLst>
              <a:gs pos="0">
                <a:srgbClr val="8488C4"/>
              </a:gs>
              <a:gs pos="53000">
                <a:srgbClr val="D4DEFF"/>
              </a:gs>
              <a:gs pos="83000">
                <a:srgbClr val="D4DEFF"/>
              </a:gs>
              <a:gs pos="100000">
                <a:srgbClr val="96AB94"/>
              </a:gs>
            </a:gsLst>
            <a:lin ang="5400000" scaled="0"/>
          </a:gradFill>
          <a:ln w="25400">
            <a:solidFill>
              <a:srgbClr val="002060"/>
            </a:solidFill>
            <a:round/>
            <a:headEnd/>
            <a:tailEnd/>
          </a:ln>
          <a:effectLst>
            <a:prstShdw prst="shdw11">
              <a:srgbClr val="808080"/>
            </a:prstShdw>
          </a:effectLst>
        </p:spPr>
        <p:txBody>
          <a:bodyPr wrap="none" lIns="18619" tIns="9309" rIns="18619" bIns="9309" anchor="ctr"/>
          <a:lstStyle/>
          <a:p>
            <a:pPr algn="ctr" eaLnBrk="1" hangingPunct="1">
              <a:defRPr/>
            </a:pPr>
            <a:r>
              <a:rPr lang="en-US" b="1" dirty="0" smtClean="0">
                <a:solidFill>
                  <a:schemeClr val="tx1"/>
                </a:solidFill>
                <a:cs typeface="Times New Roman" pitchFamily="18" charset="0"/>
              </a:rPr>
              <a:t>Validation of finite </a:t>
            </a:r>
            <a:r>
              <a:rPr lang="en-US" b="1" dirty="0">
                <a:solidFill>
                  <a:schemeClr val="tx1"/>
                </a:solidFill>
                <a:cs typeface="Times New Roman" pitchFamily="18" charset="0"/>
              </a:rPr>
              <a:t>element </a:t>
            </a:r>
            <a:r>
              <a:rPr lang="en-US" b="1" dirty="0" smtClean="0">
                <a:cs typeface="Times New Roman" pitchFamily="18" charset="0"/>
              </a:rPr>
              <a:t>models</a:t>
            </a:r>
            <a:endParaRPr lang="en-US" b="1" dirty="0">
              <a:solidFill>
                <a:schemeClr val="tx1"/>
              </a:solidFill>
              <a:cs typeface="Times New Roman" pitchFamily="18" charset="0"/>
            </a:endParaRPr>
          </a:p>
        </p:txBody>
      </p:sp>
      <p:sp>
        <p:nvSpPr>
          <p:cNvPr id="7" name="_s27715" descr="5%"/>
          <p:cNvSpPr>
            <a:spLocks noChangeArrowheads="1"/>
          </p:cNvSpPr>
          <p:nvPr/>
        </p:nvSpPr>
        <p:spPr bwMode="auto">
          <a:xfrm>
            <a:off x="3475038" y="4300538"/>
            <a:ext cx="4587875" cy="460375"/>
          </a:xfrm>
          <a:prstGeom prst="roundRect">
            <a:avLst>
              <a:gd name="adj" fmla="val 16667"/>
            </a:avLst>
          </a:prstGeom>
          <a:gradFill rotWithShape="1">
            <a:gsLst>
              <a:gs pos="0">
                <a:srgbClr val="8488C4"/>
              </a:gs>
              <a:gs pos="53000">
                <a:srgbClr val="D4DEFF"/>
              </a:gs>
              <a:gs pos="83000">
                <a:srgbClr val="D4DEFF"/>
              </a:gs>
              <a:gs pos="100000">
                <a:srgbClr val="96AB94"/>
              </a:gs>
            </a:gsLst>
            <a:lin ang="5400000" scaled="0"/>
          </a:gradFill>
          <a:ln w="25400">
            <a:solidFill>
              <a:srgbClr val="002060"/>
            </a:solidFill>
            <a:round/>
            <a:headEnd/>
            <a:tailEnd/>
          </a:ln>
          <a:effectLst>
            <a:prstShdw prst="shdw11">
              <a:srgbClr val="808080"/>
            </a:prstShdw>
          </a:effectLst>
        </p:spPr>
        <p:txBody>
          <a:bodyPr wrap="none" lIns="24055" tIns="12026" rIns="24055" bIns="12026" anchor="ctr"/>
          <a:lstStyle/>
          <a:p>
            <a:pPr algn="ctr">
              <a:defRPr/>
            </a:pPr>
            <a:r>
              <a:rPr lang="en-US" b="1" dirty="0" smtClean="0">
                <a:cs typeface="Times New Roman" pitchFamily="18" charset="0"/>
              </a:rPr>
              <a:t>Results and discussion</a:t>
            </a:r>
            <a:endParaRPr lang="en-US" b="1" dirty="0">
              <a:cs typeface="Times New Roman" pitchFamily="18" charset="0"/>
            </a:endParaRPr>
          </a:p>
        </p:txBody>
      </p:sp>
      <p:sp>
        <p:nvSpPr>
          <p:cNvPr id="8" name="_s27717" descr="5%"/>
          <p:cNvSpPr>
            <a:spLocks noChangeArrowheads="1"/>
          </p:cNvSpPr>
          <p:nvPr/>
        </p:nvSpPr>
        <p:spPr bwMode="auto">
          <a:xfrm>
            <a:off x="3821113" y="5084763"/>
            <a:ext cx="4587875" cy="460375"/>
          </a:xfrm>
          <a:prstGeom prst="roundRect">
            <a:avLst>
              <a:gd name="adj" fmla="val 16667"/>
            </a:avLst>
          </a:prstGeom>
          <a:gradFill rotWithShape="1">
            <a:gsLst>
              <a:gs pos="0">
                <a:srgbClr val="8488C4"/>
              </a:gs>
              <a:gs pos="53000">
                <a:srgbClr val="D4DEFF"/>
              </a:gs>
              <a:gs pos="83000">
                <a:srgbClr val="D4DEFF"/>
              </a:gs>
              <a:gs pos="100000">
                <a:srgbClr val="96AB94"/>
              </a:gs>
            </a:gsLst>
            <a:lin ang="5400000" scaled="0"/>
          </a:gradFill>
          <a:ln w="25400">
            <a:solidFill>
              <a:srgbClr val="002060"/>
            </a:solidFill>
            <a:round/>
            <a:headEnd/>
            <a:tailEnd/>
          </a:ln>
          <a:effectLst>
            <a:prstShdw prst="shdw11">
              <a:srgbClr val="808080"/>
            </a:prstShdw>
          </a:effectLst>
        </p:spPr>
        <p:txBody>
          <a:bodyPr wrap="none" lIns="27648" tIns="13823" rIns="27648" bIns="13823" anchor="ctr"/>
          <a:lstStyle/>
          <a:p>
            <a:pPr algn="ctr">
              <a:defRPr/>
            </a:pPr>
            <a:r>
              <a:rPr lang="en-US" b="1" dirty="0" smtClean="0">
                <a:solidFill>
                  <a:srgbClr val="FF0000"/>
                </a:solidFill>
                <a:cs typeface="Times New Roman" pitchFamily="18" charset="0"/>
              </a:rPr>
              <a:t>Recommendations</a:t>
            </a:r>
            <a:endParaRPr lang="en-US" dirty="0" smtClean="0">
              <a:solidFill>
                <a:srgbClr val="FF0000"/>
              </a:solidFill>
              <a:cs typeface="Times New Roman" pitchFamily="18" charset="0"/>
            </a:endParaRPr>
          </a:p>
        </p:txBody>
      </p:sp>
      <p:sp>
        <p:nvSpPr>
          <p:cNvPr id="9" name="_s27703" descr="5%"/>
          <p:cNvSpPr>
            <a:spLocks noChangeArrowheads="1"/>
          </p:cNvSpPr>
          <p:nvPr/>
        </p:nvSpPr>
        <p:spPr bwMode="auto">
          <a:xfrm>
            <a:off x="2433638" y="1952625"/>
            <a:ext cx="4587875" cy="460375"/>
          </a:xfrm>
          <a:prstGeom prst="roundRect">
            <a:avLst>
              <a:gd name="adj" fmla="val 16667"/>
            </a:avLst>
          </a:prstGeom>
          <a:gradFill rotWithShape="1">
            <a:gsLst>
              <a:gs pos="0">
                <a:srgbClr val="8488C4"/>
              </a:gs>
              <a:gs pos="53000">
                <a:srgbClr val="D4DEFF"/>
              </a:gs>
              <a:gs pos="83000">
                <a:srgbClr val="D4DEFF"/>
              </a:gs>
              <a:gs pos="100000">
                <a:srgbClr val="96AB94"/>
              </a:gs>
            </a:gsLst>
            <a:lin ang="5400000" scaled="0"/>
          </a:gradFill>
          <a:ln w="25400">
            <a:solidFill>
              <a:srgbClr val="002060"/>
            </a:solidFill>
            <a:round/>
            <a:headEnd/>
            <a:tailEnd/>
          </a:ln>
          <a:effectLst>
            <a:prstShdw prst="shdw11">
              <a:srgbClr val="808080"/>
            </a:prstShdw>
          </a:effectLst>
        </p:spPr>
        <p:txBody>
          <a:bodyPr wrap="none" lIns="18619" tIns="9309" rIns="18619" bIns="9309" anchor="ctr"/>
          <a:lstStyle/>
          <a:p>
            <a:pPr algn="ctr" eaLnBrk="1" hangingPunct="1">
              <a:defRPr/>
            </a:pPr>
            <a:r>
              <a:rPr lang="en-US" b="1" dirty="0" smtClean="0">
                <a:cs typeface="Times New Roman" pitchFamily="18" charset="0"/>
              </a:rPr>
              <a:t>Objectives</a:t>
            </a:r>
            <a:endParaRPr lang="en-US" dirty="0">
              <a:solidFill>
                <a:schemeClr val="tx1"/>
              </a:solidFill>
              <a:cs typeface="Times New Roman" pitchFamily="18" charset="0"/>
            </a:endParaRPr>
          </a:p>
        </p:txBody>
      </p:sp>
      <p:sp>
        <p:nvSpPr>
          <p:cNvPr id="10" name="_s27702" descr="5%">
            <a:hlinkClick r:id="rId3" action="ppaction://hlinkpres?slideindex=1&amp;slidetitle="/>
          </p:cNvPr>
          <p:cNvSpPr>
            <a:spLocks noChangeArrowheads="1"/>
          </p:cNvSpPr>
          <p:nvPr/>
        </p:nvSpPr>
        <p:spPr bwMode="auto">
          <a:xfrm>
            <a:off x="2087563" y="1169988"/>
            <a:ext cx="4587875" cy="458787"/>
          </a:xfrm>
          <a:prstGeom prst="roundRect">
            <a:avLst>
              <a:gd name="adj" fmla="val 16667"/>
            </a:avLst>
          </a:prstGeom>
          <a:gradFill rotWithShape="1">
            <a:gsLst>
              <a:gs pos="0">
                <a:srgbClr val="8488C4"/>
              </a:gs>
              <a:gs pos="53000">
                <a:srgbClr val="D4DEFF"/>
              </a:gs>
              <a:gs pos="83000">
                <a:srgbClr val="D4DEFF"/>
              </a:gs>
              <a:gs pos="100000">
                <a:srgbClr val="96AB94"/>
              </a:gs>
            </a:gsLst>
            <a:lin ang="5400000" scaled="0"/>
          </a:gradFill>
          <a:ln w="25400">
            <a:solidFill>
              <a:srgbClr val="002060"/>
            </a:solidFill>
            <a:round/>
            <a:headEnd/>
            <a:tailEnd/>
          </a:ln>
          <a:effectLst>
            <a:prstShdw prst="shdw11">
              <a:srgbClr val="808080"/>
            </a:prstShdw>
          </a:effectLst>
        </p:spPr>
        <p:txBody>
          <a:bodyPr wrap="none" lIns="18619" tIns="9309" rIns="18619" bIns="9309" anchor="ctr"/>
          <a:lstStyle/>
          <a:p>
            <a:pPr algn="ctr" eaLnBrk="1" hangingPunct="1">
              <a:defRPr/>
            </a:pPr>
            <a:r>
              <a:rPr lang="en-US" b="1" dirty="0">
                <a:solidFill>
                  <a:schemeClr val="tx1"/>
                </a:solidFill>
                <a:cs typeface="Times New Roman" pitchFamily="18" charset="0"/>
              </a:rPr>
              <a:t>Introduction</a:t>
            </a:r>
          </a:p>
        </p:txBody>
      </p:sp>
      <p:sp>
        <p:nvSpPr>
          <p:cNvPr id="11" name="_s27702" descr="5%"/>
          <p:cNvSpPr>
            <a:spLocks noChangeArrowheads="1"/>
          </p:cNvSpPr>
          <p:nvPr/>
        </p:nvSpPr>
        <p:spPr bwMode="auto">
          <a:xfrm>
            <a:off x="3127375" y="3519488"/>
            <a:ext cx="4587875" cy="458787"/>
          </a:xfrm>
          <a:prstGeom prst="roundRect">
            <a:avLst>
              <a:gd name="adj" fmla="val 16667"/>
            </a:avLst>
          </a:prstGeom>
          <a:gradFill rotWithShape="1">
            <a:gsLst>
              <a:gs pos="0">
                <a:srgbClr val="8488C4"/>
              </a:gs>
              <a:gs pos="53000">
                <a:srgbClr val="D4DEFF"/>
              </a:gs>
              <a:gs pos="83000">
                <a:srgbClr val="D4DEFF"/>
              </a:gs>
              <a:gs pos="100000">
                <a:srgbClr val="96AB94"/>
              </a:gs>
            </a:gsLst>
            <a:lin ang="5400000" scaled="0"/>
          </a:gradFill>
          <a:ln w="25400">
            <a:solidFill>
              <a:srgbClr val="002060"/>
            </a:solidFill>
            <a:round/>
            <a:headEnd/>
            <a:tailEnd/>
          </a:ln>
          <a:effectLst>
            <a:prstShdw prst="shdw11">
              <a:srgbClr val="808080"/>
            </a:prstShdw>
          </a:effectLst>
        </p:spPr>
        <p:txBody>
          <a:bodyPr wrap="none" lIns="18619" tIns="9309" rIns="18619" bIns="9309" anchor="ctr"/>
          <a:lstStyle/>
          <a:p>
            <a:pPr algn="ctr" eaLnBrk="1" hangingPunct="1">
              <a:defRPr/>
            </a:pPr>
            <a:r>
              <a:rPr lang="en-US" b="1" dirty="0" smtClean="0">
                <a:solidFill>
                  <a:schemeClr val="tx1"/>
                </a:solidFill>
                <a:cs typeface="Times New Roman" pitchFamily="18" charset="0"/>
              </a:rPr>
              <a:t>Parametric study</a:t>
            </a:r>
            <a:endParaRPr lang="en-US" b="1" dirty="0">
              <a:solidFill>
                <a:schemeClr val="tx1"/>
              </a:solidFill>
              <a:cs typeface="Times New Roman" pitchFamily="18"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a:spLocks noChangeArrowheads="1"/>
          </p:cNvSpPr>
          <p:nvPr/>
        </p:nvSpPr>
        <p:spPr bwMode="auto">
          <a:xfrm>
            <a:off x="276225" y="152400"/>
            <a:ext cx="2077108" cy="369332"/>
          </a:xfrm>
          <a:prstGeom prst="rect">
            <a:avLst/>
          </a:prstGeom>
          <a:noFill/>
          <a:ln w="9525" algn="ctr">
            <a:noFill/>
            <a:miter lim="800000"/>
            <a:headEnd/>
            <a:tailEnd/>
          </a:ln>
          <a:effectLst/>
        </p:spPr>
        <p:txBody>
          <a:bodyPr wrap="none">
            <a:spAutoFit/>
          </a:bodyPr>
          <a:lstStyle/>
          <a:p>
            <a:pPr algn="ctr" eaLnBrk="1" hangingPunct="1">
              <a:buFontTx/>
              <a:buChar char="•"/>
            </a:pPr>
            <a:r>
              <a:rPr lang="en-GB" b="1" i="1" dirty="0" smtClean="0">
                <a:solidFill>
                  <a:srgbClr val="FF0000"/>
                </a:solidFill>
                <a:cs typeface="Times New Roman" pitchFamily="18" charset="0"/>
              </a:rPr>
              <a:t>Recommendations</a:t>
            </a:r>
            <a:endParaRPr lang="en-GB" b="1" i="1" dirty="0">
              <a:solidFill>
                <a:srgbClr val="FF0000"/>
              </a:solidFill>
              <a:cs typeface="Times New Roman" pitchFamily="18" charset="0"/>
            </a:endParaRPr>
          </a:p>
        </p:txBody>
      </p:sp>
      <p:sp>
        <p:nvSpPr>
          <p:cNvPr id="22" name="Text Box 40"/>
          <p:cNvSpPr txBox="1">
            <a:spLocks noChangeArrowheads="1"/>
          </p:cNvSpPr>
          <p:nvPr/>
        </p:nvSpPr>
        <p:spPr bwMode="auto">
          <a:xfrm>
            <a:off x="684213" y="620713"/>
            <a:ext cx="7559675" cy="542925"/>
          </a:xfrm>
          <a:prstGeom prst="rect">
            <a:avLst/>
          </a:prstGeom>
          <a:noFill/>
          <a:ln w="9525">
            <a:noFill/>
            <a:miter lim="800000"/>
            <a:headEnd/>
            <a:tailEnd/>
          </a:ln>
        </p:spPr>
        <p:txBody>
          <a:bodyPr/>
          <a:lstStyle/>
          <a:p>
            <a:pPr>
              <a:spcAft>
                <a:spcPts val="1000"/>
              </a:spcAft>
            </a:pPr>
            <a:r>
              <a:rPr lang="en-US" sz="2400" dirty="0" smtClean="0">
                <a:ea typeface="Arial" pitchFamily="34" charset="0"/>
                <a:cs typeface="Times New Roman" pitchFamily="18" charset="0"/>
              </a:rPr>
              <a:t>Recommendations</a:t>
            </a:r>
          </a:p>
          <a:p>
            <a:pPr>
              <a:spcAft>
                <a:spcPts val="1000"/>
              </a:spcAft>
            </a:pPr>
            <a:endParaRPr lang="en-US" sz="2400" dirty="0">
              <a:solidFill>
                <a:schemeClr val="tx1"/>
              </a:solidFill>
              <a:ea typeface="Arial" pitchFamily="34" charset="0"/>
              <a:cs typeface="Times New Roman" pitchFamily="18" charset="0"/>
            </a:endParaRPr>
          </a:p>
        </p:txBody>
      </p:sp>
      <p:sp>
        <p:nvSpPr>
          <p:cNvPr id="37" name="Text Box 40"/>
          <p:cNvSpPr txBox="1">
            <a:spLocks noChangeArrowheads="1"/>
          </p:cNvSpPr>
          <p:nvPr/>
        </p:nvSpPr>
        <p:spPr bwMode="auto">
          <a:xfrm>
            <a:off x="684213" y="1285875"/>
            <a:ext cx="8002587" cy="5267325"/>
          </a:xfrm>
          <a:prstGeom prst="rect">
            <a:avLst/>
          </a:prstGeom>
          <a:noFill/>
          <a:ln w="9525">
            <a:noFill/>
            <a:miter lim="800000"/>
            <a:headEnd/>
            <a:tailEnd/>
          </a:ln>
        </p:spPr>
        <p:txBody>
          <a:bodyPr/>
          <a:lstStyle/>
          <a:p>
            <a:pPr marL="457200" indent="-457200" algn="just">
              <a:spcAft>
                <a:spcPts val="1000"/>
              </a:spcAft>
              <a:buFont typeface="Wingdings" pitchFamily="2" charset="2"/>
              <a:buChar char="Ø"/>
            </a:pPr>
            <a:r>
              <a:rPr lang="en-US" sz="2200" dirty="0" smtClean="0">
                <a:ea typeface="Arial" pitchFamily="34" charset="0"/>
                <a:cs typeface="Times New Roman" pitchFamily="18" charset="0"/>
              </a:rPr>
              <a:t>New experimental results on girders with corrugated webs with real bridge dimensions should be conducted.</a:t>
            </a:r>
            <a:endParaRPr lang="en-GB" sz="2200" dirty="0" smtClean="0">
              <a:ea typeface="Arial" pitchFamily="34" charset="0"/>
              <a:cs typeface="Times New Roman" pitchFamily="18" charset="0"/>
            </a:endParaRPr>
          </a:p>
          <a:p>
            <a:pPr marL="457200" indent="-457200" algn="just">
              <a:spcAft>
                <a:spcPts val="1000"/>
              </a:spcAft>
              <a:buFont typeface="Wingdings" pitchFamily="2" charset="2"/>
              <a:buChar char="Ø"/>
            </a:pPr>
            <a:r>
              <a:rPr lang="en-GB" sz="2200" dirty="0" smtClean="0">
                <a:ea typeface="Arial" pitchFamily="34" charset="0"/>
                <a:cs typeface="Times New Roman" pitchFamily="18" charset="0"/>
              </a:rPr>
              <a:t>New work should be made on checking the available buckling and design equations on all available bridge corrugated web profiles.</a:t>
            </a:r>
            <a:r>
              <a:rPr lang="en-AU" sz="2200" dirty="0" smtClean="0">
                <a:ea typeface="Arial" pitchFamily="34" charset="0"/>
                <a:cs typeface="Times New Roman" pitchFamily="18" charset="0"/>
              </a:rPr>
              <a:t> </a:t>
            </a:r>
            <a:r>
              <a:rPr lang="en-AU" sz="2000" i="1" u="sng" dirty="0" smtClean="0">
                <a:solidFill>
                  <a:srgbClr val="0070C0"/>
                </a:solidFill>
                <a:ea typeface="Arial" pitchFamily="34" charset="0"/>
                <a:cs typeface="Times New Roman" pitchFamily="18" charset="0"/>
              </a:rPr>
              <a:t>An MSc is under preparation now by </a:t>
            </a:r>
            <a:r>
              <a:rPr lang="en-AU" sz="2000" i="1" u="sng" dirty="0" err="1" smtClean="0">
                <a:solidFill>
                  <a:srgbClr val="0070C0"/>
                </a:solidFill>
                <a:ea typeface="Arial" pitchFamily="34" charset="0"/>
                <a:cs typeface="Times New Roman" pitchFamily="18" charset="0"/>
              </a:rPr>
              <a:t>Elkawase</a:t>
            </a:r>
            <a:r>
              <a:rPr lang="en-AU" sz="2000" i="1" u="sng" dirty="0" smtClean="0">
                <a:solidFill>
                  <a:srgbClr val="0070C0"/>
                </a:solidFill>
                <a:ea typeface="Arial" pitchFamily="34" charset="0"/>
                <a:cs typeface="Times New Roman" pitchFamily="18" charset="0"/>
              </a:rPr>
              <a:t>, A.A. at Tanta University</a:t>
            </a:r>
            <a:r>
              <a:rPr lang="en-AU" sz="2200" dirty="0" smtClean="0">
                <a:ea typeface="Arial" pitchFamily="34" charset="0"/>
                <a:cs typeface="Times New Roman" pitchFamily="18" charset="0"/>
              </a:rPr>
              <a:t>.</a:t>
            </a:r>
          </a:p>
          <a:p>
            <a:pPr marL="457200" indent="-457200" algn="just">
              <a:spcAft>
                <a:spcPts val="1000"/>
              </a:spcAft>
              <a:buFont typeface="Wingdings" pitchFamily="2" charset="2"/>
              <a:buChar char="Ø"/>
            </a:pPr>
            <a:r>
              <a:rPr lang="en-AU" sz="2200" dirty="0" smtClean="0">
                <a:ea typeface="Arial" pitchFamily="34" charset="0"/>
                <a:cs typeface="Times New Roman" pitchFamily="18" charset="0"/>
              </a:rPr>
              <a:t>The real behaviour of continuous tapered girders with corrugated webs , containing different web typologies, should be carried out by means of experimental tests. </a:t>
            </a:r>
            <a:r>
              <a:rPr lang="en-AU" sz="2000" i="1" u="sng" dirty="0" smtClean="0">
                <a:solidFill>
                  <a:srgbClr val="0070C0"/>
                </a:solidFill>
                <a:ea typeface="Arial" pitchFamily="34" charset="0"/>
                <a:cs typeface="Times New Roman" pitchFamily="18" charset="0"/>
              </a:rPr>
              <a:t>A thesis is under preparation now by </a:t>
            </a:r>
            <a:r>
              <a:rPr lang="en-AU" sz="2000" i="1" u="sng" dirty="0" err="1" smtClean="0">
                <a:solidFill>
                  <a:srgbClr val="0070C0"/>
                </a:solidFill>
                <a:ea typeface="Arial" pitchFamily="34" charset="0"/>
                <a:cs typeface="Times New Roman" pitchFamily="18" charset="0"/>
              </a:rPr>
              <a:t>Hassanein</a:t>
            </a:r>
            <a:r>
              <a:rPr lang="en-AU" sz="2000" i="1" u="sng" dirty="0" smtClean="0">
                <a:solidFill>
                  <a:srgbClr val="0070C0"/>
                </a:solidFill>
                <a:ea typeface="Arial" pitchFamily="34" charset="0"/>
                <a:cs typeface="Times New Roman" pitchFamily="18" charset="0"/>
              </a:rPr>
              <a:t> and El </a:t>
            </a:r>
            <a:r>
              <a:rPr lang="en-AU" sz="2000" i="1" u="sng" dirty="0" err="1" smtClean="0">
                <a:solidFill>
                  <a:srgbClr val="0070C0"/>
                </a:solidFill>
                <a:ea typeface="Arial" pitchFamily="34" charset="0"/>
                <a:cs typeface="Times New Roman" pitchFamily="18" charset="0"/>
              </a:rPr>
              <a:t>Hadidy</a:t>
            </a:r>
            <a:r>
              <a:rPr lang="en-AU" sz="2000" i="1" u="sng" dirty="0" smtClean="0">
                <a:solidFill>
                  <a:srgbClr val="0070C0"/>
                </a:solidFill>
                <a:ea typeface="Arial" pitchFamily="34" charset="0"/>
                <a:cs typeface="Times New Roman" pitchFamily="18" charset="0"/>
              </a:rPr>
              <a:t> at Tanta University</a:t>
            </a:r>
            <a:r>
              <a:rPr lang="en-AU" sz="2200" dirty="0" smtClean="0">
                <a:ea typeface="Arial" pitchFamily="34" charset="0"/>
                <a:cs typeface="Times New Roman" pitchFamily="18" charset="0"/>
              </a:rPr>
              <a:t>.</a:t>
            </a:r>
          </a:p>
          <a:p>
            <a:pPr marL="457200" indent="-457200" algn="just">
              <a:spcAft>
                <a:spcPts val="1000"/>
              </a:spcAft>
              <a:buFont typeface="Wingdings" pitchFamily="2" charset="2"/>
              <a:buChar char="Ø"/>
            </a:pPr>
            <a:r>
              <a:rPr lang="en-AU" sz="2200" dirty="0" smtClean="0">
                <a:ea typeface="Arial" pitchFamily="34" charset="0"/>
                <a:cs typeface="Times New Roman" pitchFamily="18" charset="0"/>
              </a:rPr>
              <a:t>Concentration on the behaviour of tapered girders’ behaviour should be made. </a:t>
            </a:r>
            <a:r>
              <a:rPr lang="en-AU" sz="2000" i="1" u="sng" dirty="0" smtClean="0">
                <a:solidFill>
                  <a:srgbClr val="0070C0"/>
                </a:solidFill>
                <a:ea typeface="Arial" pitchFamily="34" charset="0"/>
                <a:cs typeface="Times New Roman" pitchFamily="18" charset="0"/>
              </a:rPr>
              <a:t>A </a:t>
            </a:r>
            <a:r>
              <a:rPr lang="en-AU" sz="2000" i="1" u="sng" dirty="0" smtClean="0">
                <a:solidFill>
                  <a:srgbClr val="0070C0"/>
                </a:solidFill>
                <a:ea typeface="Arial" pitchFamily="34" charset="0"/>
                <a:cs typeface="Times New Roman" pitchFamily="18" charset="0"/>
              </a:rPr>
              <a:t>paper is </a:t>
            </a:r>
            <a:r>
              <a:rPr lang="en-AU" sz="2000" i="1" u="sng" dirty="0" smtClean="0">
                <a:solidFill>
                  <a:srgbClr val="0070C0"/>
                </a:solidFill>
                <a:ea typeface="Arial" pitchFamily="34" charset="0"/>
                <a:cs typeface="Times New Roman" pitchFamily="18" charset="0"/>
              </a:rPr>
              <a:t>under </a:t>
            </a:r>
            <a:r>
              <a:rPr lang="en-AU" sz="2000" i="1" u="sng" dirty="0" smtClean="0">
                <a:solidFill>
                  <a:srgbClr val="0070C0"/>
                </a:solidFill>
                <a:ea typeface="Arial" pitchFamily="34" charset="0"/>
                <a:cs typeface="Times New Roman" pitchFamily="18" charset="0"/>
              </a:rPr>
              <a:t>review now </a:t>
            </a:r>
            <a:r>
              <a:rPr lang="en-AU" sz="2000" i="1" u="sng" dirty="0" smtClean="0">
                <a:solidFill>
                  <a:srgbClr val="0070C0"/>
                </a:solidFill>
                <a:ea typeface="Arial" pitchFamily="34" charset="0"/>
                <a:cs typeface="Times New Roman" pitchFamily="18" charset="0"/>
              </a:rPr>
              <a:t>by </a:t>
            </a:r>
            <a:r>
              <a:rPr lang="en-GB" sz="2000" i="1" u="sng" dirty="0" err="1" smtClean="0">
                <a:solidFill>
                  <a:srgbClr val="0070C0"/>
                </a:solidFill>
                <a:ea typeface="Arial" pitchFamily="34" charset="0"/>
                <a:cs typeface="Times New Roman" pitchFamily="18" charset="0"/>
              </a:rPr>
              <a:t>Zevallos</a:t>
            </a:r>
            <a:r>
              <a:rPr lang="en-GB" sz="2000" i="1" u="sng" dirty="0" smtClean="0">
                <a:solidFill>
                  <a:srgbClr val="0070C0"/>
                </a:solidFill>
                <a:ea typeface="Arial" pitchFamily="34" charset="0"/>
                <a:cs typeface="Times New Roman" pitchFamily="18" charset="0"/>
              </a:rPr>
              <a:t> </a:t>
            </a:r>
            <a:r>
              <a:rPr lang="en-GB" sz="2000" i="1" u="sng" dirty="0" smtClean="0">
                <a:solidFill>
                  <a:srgbClr val="0070C0"/>
                </a:solidFill>
                <a:ea typeface="Arial" pitchFamily="34" charset="0"/>
                <a:cs typeface="Times New Roman" pitchFamily="18" charset="0"/>
              </a:rPr>
              <a:t>et al. (</a:t>
            </a:r>
            <a:r>
              <a:rPr lang="en-GB" sz="2000" i="1" u="sng" dirty="0" err="1" smtClean="0">
                <a:solidFill>
                  <a:srgbClr val="0070C0"/>
                </a:solidFill>
                <a:ea typeface="Arial" pitchFamily="34" charset="0"/>
                <a:cs typeface="Times New Roman" pitchFamily="18" charset="0"/>
              </a:rPr>
              <a:t>Zevallos</a:t>
            </a:r>
            <a:r>
              <a:rPr lang="en-GB" sz="2000" i="1" u="sng" dirty="0" smtClean="0">
                <a:solidFill>
                  <a:srgbClr val="0070C0"/>
                </a:solidFill>
                <a:ea typeface="Arial" pitchFamily="34" charset="0"/>
                <a:cs typeface="Times New Roman" pitchFamily="18" charset="0"/>
              </a:rPr>
              <a:t>, E., </a:t>
            </a:r>
            <a:r>
              <a:rPr lang="en-GB" sz="2000" i="1" u="sng" dirty="0" err="1" smtClean="0">
                <a:solidFill>
                  <a:srgbClr val="0070C0"/>
                </a:solidFill>
                <a:ea typeface="Arial" pitchFamily="34" charset="0"/>
                <a:cs typeface="Times New Roman" pitchFamily="18" charset="0"/>
              </a:rPr>
              <a:t>Hassanein</a:t>
            </a:r>
            <a:r>
              <a:rPr lang="en-GB" sz="2000" i="1" u="sng" dirty="0" smtClean="0">
                <a:solidFill>
                  <a:srgbClr val="0070C0"/>
                </a:solidFill>
                <a:ea typeface="Arial" pitchFamily="34" charset="0"/>
                <a:cs typeface="Times New Roman" pitchFamily="18" charset="0"/>
              </a:rPr>
              <a:t>, M.F., Real, E. </a:t>
            </a:r>
            <a:r>
              <a:rPr lang="en-GB" sz="2000" i="1" u="sng" dirty="0" err="1" smtClean="0">
                <a:solidFill>
                  <a:srgbClr val="0070C0"/>
                </a:solidFill>
                <a:ea typeface="Arial" pitchFamily="34" charset="0"/>
                <a:cs typeface="Times New Roman" pitchFamily="18" charset="0"/>
              </a:rPr>
              <a:t>Mirambell</a:t>
            </a:r>
            <a:r>
              <a:rPr lang="en-GB" sz="2000" i="1" u="sng" dirty="0" smtClean="0">
                <a:solidFill>
                  <a:srgbClr val="0070C0"/>
                </a:solidFill>
                <a:ea typeface="Arial" pitchFamily="34" charset="0"/>
                <a:cs typeface="Times New Roman" pitchFamily="18" charset="0"/>
              </a:rPr>
              <a:t>, </a:t>
            </a:r>
            <a:r>
              <a:rPr lang="en-GB" sz="2000" i="1" u="sng" dirty="0" smtClean="0">
                <a:solidFill>
                  <a:srgbClr val="0070C0"/>
                </a:solidFill>
                <a:ea typeface="Arial" pitchFamily="34" charset="0"/>
                <a:cs typeface="Times New Roman" pitchFamily="18" charset="0"/>
              </a:rPr>
              <a:t>E.</a:t>
            </a:r>
            <a:r>
              <a:rPr lang="en-AU" sz="2000" i="1" u="sng" dirty="0" smtClean="0">
                <a:solidFill>
                  <a:srgbClr val="0070C0"/>
                </a:solidFill>
                <a:ea typeface="Arial" pitchFamily="34" charset="0"/>
                <a:cs typeface="Times New Roman" pitchFamily="18" charset="0"/>
              </a:rPr>
              <a:t>) as a collaboration between Tanta University and </a:t>
            </a:r>
            <a:r>
              <a:rPr lang="en-AU" sz="2000" i="1" u="sng" dirty="0" err="1" smtClean="0">
                <a:solidFill>
                  <a:srgbClr val="0070C0"/>
                </a:solidFill>
                <a:ea typeface="Arial" pitchFamily="34" charset="0"/>
                <a:cs typeface="Times New Roman" pitchFamily="18" charset="0"/>
              </a:rPr>
              <a:t>Universitat</a:t>
            </a:r>
            <a:r>
              <a:rPr lang="en-AU" sz="2000" i="1" u="sng" dirty="0" smtClean="0">
                <a:solidFill>
                  <a:srgbClr val="0070C0"/>
                </a:solidFill>
                <a:ea typeface="Arial" pitchFamily="34" charset="0"/>
                <a:cs typeface="Times New Roman" pitchFamily="18" charset="0"/>
              </a:rPr>
              <a:t> </a:t>
            </a:r>
            <a:r>
              <a:rPr lang="en-AU" sz="2000" i="1" u="sng" dirty="0" err="1" smtClean="0">
                <a:solidFill>
                  <a:srgbClr val="0070C0"/>
                </a:solidFill>
                <a:ea typeface="Arial" pitchFamily="34" charset="0"/>
                <a:cs typeface="Times New Roman" pitchFamily="18" charset="0"/>
              </a:rPr>
              <a:t>Politècnica</a:t>
            </a:r>
            <a:r>
              <a:rPr lang="en-AU" sz="2000" i="1" u="sng" dirty="0" smtClean="0">
                <a:solidFill>
                  <a:srgbClr val="0070C0"/>
                </a:solidFill>
                <a:ea typeface="Arial" pitchFamily="34" charset="0"/>
                <a:cs typeface="Times New Roman" pitchFamily="18" charset="0"/>
              </a:rPr>
              <a:t> de </a:t>
            </a:r>
            <a:r>
              <a:rPr lang="en-AU" sz="2000" i="1" u="sng" dirty="0" err="1" smtClean="0">
                <a:solidFill>
                  <a:srgbClr val="0070C0"/>
                </a:solidFill>
                <a:ea typeface="Arial" pitchFamily="34" charset="0"/>
                <a:cs typeface="Times New Roman" pitchFamily="18" charset="0"/>
              </a:rPr>
              <a:t>Catalunya</a:t>
            </a:r>
            <a:r>
              <a:rPr lang="en-AU" sz="2000" i="1" u="sng" dirty="0" smtClean="0">
                <a:solidFill>
                  <a:srgbClr val="0070C0"/>
                </a:solidFill>
                <a:ea typeface="Arial" pitchFamily="34" charset="0"/>
                <a:cs typeface="Times New Roman" pitchFamily="18" charset="0"/>
              </a:rPr>
              <a:t>, </a:t>
            </a:r>
            <a:r>
              <a:rPr lang="en-AU" sz="2000" i="1" u="sng" dirty="0" smtClean="0">
                <a:solidFill>
                  <a:srgbClr val="0070C0"/>
                </a:solidFill>
                <a:ea typeface="Arial" pitchFamily="34" charset="0"/>
                <a:cs typeface="Times New Roman" pitchFamily="18" charset="0"/>
              </a:rPr>
              <a:t>UPC of Spain</a:t>
            </a:r>
            <a:r>
              <a:rPr lang="en-AU" sz="2200" dirty="0" smtClean="0">
                <a:ea typeface="Arial" pitchFamily="34" charset="0"/>
                <a:cs typeface="Times New Roman" pitchFamily="18" charset="0"/>
              </a:rPr>
              <a:t>.</a:t>
            </a:r>
            <a:endParaRPr lang="en-AU" sz="2200" dirty="0" smtClean="0">
              <a:ea typeface="Arial"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Effect transition="in" filter="blinds(horizontal)">
                                      <p:cBhvr>
                                        <p:cTn id="7" dur="500"/>
                                        <p:tgtEl>
                                          <p:spTgt spid="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7">
                                            <p:txEl>
                                              <p:pRg st="1" end="1"/>
                                            </p:txEl>
                                          </p:spTgt>
                                        </p:tgtEl>
                                        <p:attrNameLst>
                                          <p:attrName>style.visibility</p:attrName>
                                        </p:attrNameLst>
                                      </p:cBhvr>
                                      <p:to>
                                        <p:strVal val="visible"/>
                                      </p:to>
                                    </p:set>
                                    <p:animEffect transition="in" filter="blinds(horizontal)">
                                      <p:cBhvr>
                                        <p:cTn id="12" dur="500"/>
                                        <p:tgtEl>
                                          <p:spTgt spid="3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7">
                                            <p:txEl>
                                              <p:pRg st="2" end="2"/>
                                            </p:txEl>
                                          </p:spTgt>
                                        </p:tgtEl>
                                        <p:attrNameLst>
                                          <p:attrName>style.visibility</p:attrName>
                                        </p:attrNameLst>
                                      </p:cBhvr>
                                      <p:to>
                                        <p:strVal val="visible"/>
                                      </p:to>
                                    </p:set>
                                    <p:animEffect transition="in" filter="blinds(horizontal)">
                                      <p:cBhvr>
                                        <p:cTn id="17" dur="500"/>
                                        <p:tgtEl>
                                          <p:spTgt spid="3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7">
                                            <p:txEl>
                                              <p:pRg st="3" end="3"/>
                                            </p:txEl>
                                          </p:spTgt>
                                        </p:tgtEl>
                                        <p:attrNameLst>
                                          <p:attrName>style.visibility</p:attrName>
                                        </p:attrNameLst>
                                      </p:cBhvr>
                                      <p:to>
                                        <p:strVal val="visible"/>
                                      </p:to>
                                    </p:set>
                                    <p:animEffect transition="in" filter="blinds(horizontal)">
                                      <p:cBhvr>
                                        <p:cTn id="22" dur="500"/>
                                        <p:tgtEl>
                                          <p:spTgt spid="3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
          <p:cNvSpPr>
            <a:spLocks noChangeArrowheads="1"/>
          </p:cNvSpPr>
          <p:nvPr/>
        </p:nvSpPr>
        <p:spPr bwMode="auto">
          <a:xfrm>
            <a:off x="276225" y="152400"/>
            <a:ext cx="2077108" cy="369332"/>
          </a:xfrm>
          <a:prstGeom prst="rect">
            <a:avLst/>
          </a:prstGeom>
          <a:noFill/>
          <a:ln w="9525" algn="ctr">
            <a:noFill/>
            <a:miter lim="800000"/>
            <a:headEnd/>
            <a:tailEnd/>
          </a:ln>
          <a:effectLst/>
        </p:spPr>
        <p:txBody>
          <a:bodyPr wrap="none">
            <a:spAutoFit/>
          </a:bodyPr>
          <a:lstStyle/>
          <a:p>
            <a:pPr algn="ctr" eaLnBrk="1" hangingPunct="1">
              <a:buFontTx/>
              <a:buChar char="•"/>
            </a:pPr>
            <a:r>
              <a:rPr lang="en-GB" b="1" i="1" dirty="0" smtClean="0">
                <a:solidFill>
                  <a:srgbClr val="FF0000"/>
                </a:solidFill>
                <a:cs typeface="Times New Roman" pitchFamily="18" charset="0"/>
              </a:rPr>
              <a:t>Recommendations</a:t>
            </a:r>
            <a:endParaRPr lang="en-GB" b="1" i="1" dirty="0">
              <a:solidFill>
                <a:srgbClr val="FF0000"/>
              </a:solidFill>
              <a:cs typeface="Times New Roman" pitchFamily="18" charset="0"/>
            </a:endParaRPr>
          </a:p>
        </p:txBody>
      </p:sp>
      <p:sp>
        <p:nvSpPr>
          <p:cNvPr id="22" name="Text Box 40"/>
          <p:cNvSpPr txBox="1">
            <a:spLocks noChangeArrowheads="1"/>
          </p:cNvSpPr>
          <p:nvPr/>
        </p:nvSpPr>
        <p:spPr bwMode="auto">
          <a:xfrm>
            <a:off x="684213" y="620713"/>
            <a:ext cx="7559675" cy="542925"/>
          </a:xfrm>
          <a:prstGeom prst="rect">
            <a:avLst/>
          </a:prstGeom>
          <a:noFill/>
          <a:ln w="9525">
            <a:noFill/>
            <a:miter lim="800000"/>
            <a:headEnd/>
            <a:tailEnd/>
          </a:ln>
        </p:spPr>
        <p:txBody>
          <a:bodyPr/>
          <a:lstStyle/>
          <a:p>
            <a:pPr>
              <a:spcAft>
                <a:spcPts val="1000"/>
              </a:spcAft>
            </a:pPr>
            <a:r>
              <a:rPr lang="en-US" sz="2400" dirty="0" smtClean="0">
                <a:ea typeface="Arial" pitchFamily="34" charset="0"/>
                <a:cs typeface="Times New Roman" pitchFamily="18" charset="0"/>
              </a:rPr>
              <a:t>Recommendations</a:t>
            </a:r>
          </a:p>
          <a:p>
            <a:pPr>
              <a:spcAft>
                <a:spcPts val="1000"/>
              </a:spcAft>
            </a:pPr>
            <a:endParaRPr lang="en-US" sz="2400" dirty="0">
              <a:solidFill>
                <a:schemeClr val="tx1"/>
              </a:solidFill>
              <a:ea typeface="Arial" pitchFamily="34" charset="0"/>
              <a:cs typeface="Times New Roman" pitchFamily="18" charset="0"/>
            </a:endParaRPr>
          </a:p>
        </p:txBody>
      </p:sp>
      <p:sp>
        <p:nvSpPr>
          <p:cNvPr id="37" name="Text Box 40"/>
          <p:cNvSpPr txBox="1">
            <a:spLocks noChangeArrowheads="1"/>
          </p:cNvSpPr>
          <p:nvPr/>
        </p:nvSpPr>
        <p:spPr bwMode="auto">
          <a:xfrm>
            <a:off x="684213" y="1285875"/>
            <a:ext cx="8002587" cy="5267325"/>
          </a:xfrm>
          <a:prstGeom prst="rect">
            <a:avLst/>
          </a:prstGeom>
          <a:noFill/>
          <a:ln w="9525">
            <a:noFill/>
            <a:miter lim="800000"/>
            <a:headEnd/>
            <a:tailEnd/>
          </a:ln>
        </p:spPr>
        <p:txBody>
          <a:bodyPr/>
          <a:lstStyle/>
          <a:p>
            <a:pPr marL="457200" indent="-457200" algn="just">
              <a:spcAft>
                <a:spcPts val="1000"/>
              </a:spcAft>
              <a:buFont typeface="Wingdings" pitchFamily="2" charset="2"/>
              <a:buChar char="Ø"/>
            </a:pPr>
            <a:r>
              <a:rPr lang="en-US" sz="2200" dirty="0" smtClean="0">
                <a:ea typeface="Arial" pitchFamily="34" charset="0"/>
                <a:cs typeface="Times New Roman" pitchFamily="18" charset="0"/>
              </a:rPr>
              <a:t>Composite girders with corrugated webs in negative bending moment zones should be checked by using </a:t>
            </a:r>
            <a:r>
              <a:rPr lang="en-US" sz="2200" dirty="0" err="1" smtClean="0">
                <a:ea typeface="Arial" pitchFamily="34" charset="0"/>
                <a:cs typeface="Times New Roman" pitchFamily="18" charset="0"/>
              </a:rPr>
              <a:t>fibre</a:t>
            </a:r>
            <a:r>
              <a:rPr lang="en-US" sz="2200" dirty="0" smtClean="0">
                <a:ea typeface="Arial" pitchFamily="34" charset="0"/>
                <a:cs typeface="Times New Roman" pitchFamily="18" charset="0"/>
              </a:rPr>
              <a:t> reinforced polymers. </a:t>
            </a:r>
            <a:r>
              <a:rPr lang="en-AU" sz="2000" i="1" u="sng" dirty="0" smtClean="0">
                <a:solidFill>
                  <a:srgbClr val="0070C0"/>
                </a:solidFill>
                <a:ea typeface="Arial" pitchFamily="34" charset="0"/>
                <a:cs typeface="Times New Roman" pitchFamily="18" charset="0"/>
              </a:rPr>
              <a:t>An MSc is under preparation know by </a:t>
            </a:r>
            <a:r>
              <a:rPr lang="en-AU" sz="2000" i="1" u="sng" dirty="0" err="1" smtClean="0">
                <a:solidFill>
                  <a:srgbClr val="0070C0"/>
                </a:solidFill>
                <a:ea typeface="Arial" pitchFamily="34" charset="0"/>
                <a:cs typeface="Times New Roman" pitchFamily="18" charset="0"/>
              </a:rPr>
              <a:t>Elshinrawy</a:t>
            </a:r>
            <a:r>
              <a:rPr lang="en-AU" sz="2000" i="1" u="sng" dirty="0" smtClean="0">
                <a:solidFill>
                  <a:srgbClr val="0070C0"/>
                </a:solidFill>
                <a:ea typeface="Arial" pitchFamily="34" charset="0"/>
                <a:cs typeface="Times New Roman" pitchFamily="18" charset="0"/>
              </a:rPr>
              <a:t>, T. at Tanta University</a:t>
            </a:r>
            <a:r>
              <a:rPr lang="en-AU" sz="2200" dirty="0" smtClean="0">
                <a:ea typeface="Arial" pitchFamily="34" charset="0"/>
                <a:cs typeface="Times New Roman" pitchFamily="18" charset="0"/>
              </a:rPr>
              <a:t>.</a:t>
            </a:r>
            <a:endParaRPr lang="en-GB" sz="2200" dirty="0" smtClean="0">
              <a:ea typeface="Arial" pitchFamily="34"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Effect transition="in" filter="blinds(horizontal)">
                                      <p:cBhvr>
                                        <p:cTn id="7" dur="500"/>
                                        <p:tgtEl>
                                          <p:spTgt spid="3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40"/>
          <p:cNvSpPr txBox="1">
            <a:spLocks noChangeArrowheads="1"/>
          </p:cNvSpPr>
          <p:nvPr/>
        </p:nvSpPr>
        <p:spPr bwMode="auto">
          <a:xfrm>
            <a:off x="684213" y="620713"/>
            <a:ext cx="7559675" cy="542925"/>
          </a:xfrm>
          <a:prstGeom prst="rect">
            <a:avLst/>
          </a:prstGeom>
          <a:noFill/>
          <a:ln w="9525">
            <a:noFill/>
            <a:miter lim="800000"/>
            <a:headEnd/>
            <a:tailEnd/>
          </a:ln>
        </p:spPr>
        <p:txBody>
          <a:bodyPr/>
          <a:lstStyle/>
          <a:p>
            <a:pPr>
              <a:spcAft>
                <a:spcPts val="1000"/>
              </a:spcAft>
            </a:pPr>
            <a:r>
              <a:rPr lang="en-US" sz="2400" dirty="0" smtClean="0">
                <a:ea typeface="Arial" pitchFamily="34" charset="0"/>
                <a:cs typeface="Times New Roman" pitchFamily="18" charset="0"/>
              </a:rPr>
              <a:t>For more information:</a:t>
            </a:r>
          </a:p>
          <a:p>
            <a:pPr>
              <a:spcAft>
                <a:spcPts val="1000"/>
              </a:spcAft>
            </a:pPr>
            <a:endParaRPr lang="en-US" sz="2400" dirty="0">
              <a:solidFill>
                <a:schemeClr val="tx1"/>
              </a:solidFill>
              <a:ea typeface="Arial" pitchFamily="34" charset="0"/>
              <a:cs typeface="Times New Roman" pitchFamily="18" charset="0"/>
            </a:endParaRPr>
          </a:p>
        </p:txBody>
      </p:sp>
      <p:sp>
        <p:nvSpPr>
          <p:cNvPr id="37" name="Text Box 40"/>
          <p:cNvSpPr txBox="1">
            <a:spLocks noChangeArrowheads="1"/>
          </p:cNvSpPr>
          <p:nvPr/>
        </p:nvSpPr>
        <p:spPr bwMode="auto">
          <a:xfrm>
            <a:off x="684213" y="1285875"/>
            <a:ext cx="8002587" cy="5267325"/>
          </a:xfrm>
          <a:prstGeom prst="rect">
            <a:avLst/>
          </a:prstGeom>
          <a:noFill/>
          <a:ln w="9525">
            <a:noFill/>
            <a:miter lim="800000"/>
            <a:headEnd/>
            <a:tailEnd/>
          </a:ln>
        </p:spPr>
        <p:txBody>
          <a:bodyPr/>
          <a:lstStyle/>
          <a:p>
            <a:pPr marL="457200" lvl="0" indent="-457200" algn="just">
              <a:spcAft>
                <a:spcPts val="1000"/>
              </a:spcAft>
              <a:buFont typeface="Wingdings" pitchFamily="2" charset="2"/>
              <a:buChar char="Ø"/>
            </a:pPr>
            <a:r>
              <a:rPr lang="en-US" sz="2200" b="1" dirty="0" err="1" smtClean="0">
                <a:solidFill>
                  <a:srgbClr val="002060"/>
                </a:solidFill>
                <a:ea typeface="Arial" pitchFamily="34" charset="0"/>
                <a:cs typeface="Times New Roman" pitchFamily="18" charset="0"/>
              </a:rPr>
              <a:t>Hassanein</a:t>
            </a:r>
            <a:r>
              <a:rPr lang="en-US" sz="2200" b="1" dirty="0" smtClean="0">
                <a:solidFill>
                  <a:srgbClr val="002060"/>
                </a:solidFill>
                <a:ea typeface="Arial" pitchFamily="34" charset="0"/>
                <a:cs typeface="Times New Roman" pitchFamily="18" charset="0"/>
              </a:rPr>
              <a:t>, M.F.</a:t>
            </a:r>
            <a:r>
              <a:rPr lang="en-US" sz="2200" dirty="0" smtClean="0">
                <a:ea typeface="Arial" pitchFamily="34" charset="0"/>
                <a:cs typeface="Times New Roman" pitchFamily="18" charset="0"/>
              </a:rPr>
              <a:t>,</a:t>
            </a:r>
            <a:r>
              <a:rPr lang="en-GB" sz="2200" dirty="0" smtClean="0">
                <a:ea typeface="Arial" pitchFamily="34" charset="0"/>
                <a:cs typeface="Times New Roman" pitchFamily="18" charset="0"/>
              </a:rPr>
              <a:t> </a:t>
            </a:r>
            <a:r>
              <a:rPr lang="en-GB" sz="2200" dirty="0" err="1" smtClean="0">
                <a:ea typeface="Arial" pitchFamily="34" charset="0"/>
                <a:cs typeface="Times New Roman" pitchFamily="18" charset="0"/>
              </a:rPr>
              <a:t>Kharoob</a:t>
            </a:r>
            <a:r>
              <a:rPr lang="en-GB" sz="2200" dirty="0" smtClean="0">
                <a:ea typeface="Arial" pitchFamily="34" charset="0"/>
                <a:cs typeface="Times New Roman" pitchFamily="18" charset="0"/>
              </a:rPr>
              <a:t> O.F., (</a:t>
            </a:r>
            <a:r>
              <a:rPr lang="en-GB" sz="2200" dirty="0" smtClean="0">
                <a:solidFill>
                  <a:srgbClr val="FF0000"/>
                </a:solidFill>
                <a:ea typeface="Arial" pitchFamily="34" charset="0"/>
                <a:cs typeface="Times New Roman" pitchFamily="18" charset="0"/>
              </a:rPr>
              <a:t>2015</a:t>
            </a:r>
            <a:r>
              <a:rPr lang="en-GB" sz="2200" dirty="0" smtClean="0">
                <a:ea typeface="Arial" pitchFamily="34" charset="0"/>
                <a:cs typeface="Times New Roman" pitchFamily="18" charset="0"/>
              </a:rPr>
              <a:t>), "Linearly Tapered Bridge Girder Panels with Steel Corrugated Webs near Intermediate Supports of Continuous Bridges", </a:t>
            </a:r>
            <a:r>
              <a:rPr lang="en-US" sz="2200" b="1" i="1" dirty="0" smtClean="0">
                <a:ea typeface="Arial" pitchFamily="34" charset="0"/>
                <a:cs typeface="Times New Roman" pitchFamily="18" charset="0"/>
              </a:rPr>
              <a:t>Thin-Walled Structures</a:t>
            </a:r>
            <a:r>
              <a:rPr lang="en-GB" sz="2200" dirty="0" smtClean="0">
                <a:ea typeface="Arial" pitchFamily="34" charset="0"/>
                <a:cs typeface="Times New Roman" pitchFamily="18" charset="0"/>
              </a:rPr>
              <a:t>, </a:t>
            </a:r>
            <a:r>
              <a:rPr lang="en-US" sz="2200" dirty="0" smtClean="0">
                <a:ea typeface="Arial" pitchFamily="34" charset="0"/>
                <a:cs typeface="Times New Roman" pitchFamily="18" charset="0"/>
              </a:rPr>
              <a:t>Vol. 88, pp. 119-128</a:t>
            </a:r>
            <a:r>
              <a:rPr lang="en-GB" sz="2200" dirty="0" smtClean="0">
                <a:ea typeface="Arial" pitchFamily="34" charset="0"/>
                <a:cs typeface="Times New Roman" pitchFamily="18" charset="0"/>
              </a:rPr>
              <a:t>.</a:t>
            </a:r>
          </a:p>
          <a:p>
            <a:pPr marL="457200" indent="-457200" algn="just">
              <a:spcAft>
                <a:spcPts val="1000"/>
              </a:spcAft>
              <a:buFont typeface="Wingdings" pitchFamily="2" charset="2"/>
              <a:buChar char="Ø"/>
            </a:pPr>
            <a:r>
              <a:rPr lang="en-US" sz="2200" b="1" dirty="0" err="1" smtClean="0">
                <a:solidFill>
                  <a:srgbClr val="002060"/>
                </a:solidFill>
                <a:ea typeface="Arial" pitchFamily="34" charset="0"/>
                <a:cs typeface="Times New Roman" pitchFamily="18" charset="0"/>
              </a:rPr>
              <a:t>Hassanein</a:t>
            </a:r>
            <a:r>
              <a:rPr lang="en-US" sz="2200" b="1" dirty="0" smtClean="0">
                <a:solidFill>
                  <a:srgbClr val="002060"/>
                </a:solidFill>
                <a:ea typeface="Arial" pitchFamily="34" charset="0"/>
                <a:cs typeface="Times New Roman" pitchFamily="18" charset="0"/>
              </a:rPr>
              <a:t>, M.F.</a:t>
            </a:r>
            <a:r>
              <a:rPr lang="en-US" sz="2200" dirty="0" smtClean="0">
                <a:ea typeface="Arial" pitchFamily="34" charset="0"/>
                <a:cs typeface="Times New Roman" pitchFamily="18" charset="0"/>
              </a:rPr>
              <a:t>,</a:t>
            </a:r>
            <a:r>
              <a:rPr lang="en-GB" sz="2200" dirty="0" smtClean="0">
                <a:ea typeface="Arial" pitchFamily="34" charset="0"/>
                <a:cs typeface="Times New Roman" pitchFamily="18" charset="0"/>
              </a:rPr>
              <a:t> </a:t>
            </a:r>
            <a:r>
              <a:rPr lang="en-GB" sz="2200" dirty="0" err="1" smtClean="0">
                <a:ea typeface="Arial" pitchFamily="34" charset="0"/>
                <a:cs typeface="Times New Roman" pitchFamily="18" charset="0"/>
              </a:rPr>
              <a:t>Kharoob</a:t>
            </a:r>
            <a:r>
              <a:rPr lang="en-GB" sz="2200" dirty="0" smtClean="0">
                <a:ea typeface="Arial" pitchFamily="34" charset="0"/>
                <a:cs typeface="Times New Roman" pitchFamily="18" charset="0"/>
              </a:rPr>
              <a:t> O.F., (</a:t>
            </a:r>
            <a:r>
              <a:rPr lang="en-GB" sz="2200" dirty="0" smtClean="0">
                <a:solidFill>
                  <a:srgbClr val="FF0000"/>
                </a:solidFill>
                <a:ea typeface="Arial" pitchFamily="34" charset="0"/>
                <a:cs typeface="Times New Roman" pitchFamily="18" charset="0"/>
              </a:rPr>
              <a:t>2014</a:t>
            </a:r>
            <a:r>
              <a:rPr lang="en-GB" sz="2200" dirty="0" smtClean="0">
                <a:ea typeface="Arial" pitchFamily="34" charset="0"/>
                <a:cs typeface="Times New Roman" pitchFamily="18" charset="0"/>
              </a:rPr>
              <a:t>), “Shear buckling </a:t>
            </a:r>
            <a:r>
              <a:rPr lang="en-GB" sz="2200" dirty="0" err="1" smtClean="0">
                <a:ea typeface="Arial" pitchFamily="34" charset="0"/>
                <a:cs typeface="Times New Roman" pitchFamily="18" charset="0"/>
              </a:rPr>
              <a:t>Behavior</a:t>
            </a:r>
            <a:r>
              <a:rPr lang="en-GB" sz="2200" dirty="0" smtClean="0">
                <a:ea typeface="Arial" pitchFamily="34" charset="0"/>
                <a:cs typeface="Times New Roman" pitchFamily="18" charset="0"/>
              </a:rPr>
              <a:t> of Tapered Bridge Girders with Steel Corrugated Webs</a:t>
            </a:r>
            <a:r>
              <a:rPr lang="en-US" sz="2200" dirty="0" smtClean="0">
                <a:ea typeface="Arial" pitchFamily="34" charset="0"/>
                <a:cs typeface="Times New Roman" pitchFamily="18" charset="0"/>
              </a:rPr>
              <a:t>”, </a:t>
            </a:r>
            <a:r>
              <a:rPr lang="en-US" sz="2200" b="1" i="1" dirty="0" smtClean="0">
                <a:ea typeface="Arial" pitchFamily="34" charset="0"/>
                <a:cs typeface="Times New Roman" pitchFamily="18" charset="0"/>
              </a:rPr>
              <a:t>Engineering Structures</a:t>
            </a:r>
            <a:r>
              <a:rPr lang="en-US" sz="2200" dirty="0" smtClean="0">
                <a:ea typeface="Arial" pitchFamily="34" charset="0"/>
                <a:cs typeface="Times New Roman" pitchFamily="18" charset="0"/>
              </a:rPr>
              <a:t>, </a:t>
            </a:r>
            <a:r>
              <a:rPr lang="en-GB" sz="2200" dirty="0" smtClean="0">
                <a:ea typeface="Arial" pitchFamily="34" charset="0"/>
                <a:cs typeface="Times New Roman" pitchFamily="18" charset="0"/>
              </a:rPr>
              <a:t>Vol. 74, pp. 157-169, 2014.</a:t>
            </a:r>
          </a:p>
          <a:p>
            <a:pPr marL="457200" indent="-457200" algn="just">
              <a:spcAft>
                <a:spcPts val="1000"/>
              </a:spcAft>
              <a:buFont typeface="Wingdings" pitchFamily="2" charset="2"/>
              <a:buChar char="Ø"/>
            </a:pPr>
            <a:r>
              <a:rPr lang="en-US" sz="2200" b="1" dirty="0" err="1" smtClean="0">
                <a:solidFill>
                  <a:srgbClr val="002060"/>
                </a:solidFill>
                <a:ea typeface="Arial" pitchFamily="34" charset="0"/>
                <a:cs typeface="Times New Roman" pitchFamily="18" charset="0"/>
              </a:rPr>
              <a:t>Hassanein</a:t>
            </a:r>
            <a:r>
              <a:rPr lang="en-US" sz="2200" b="1" dirty="0" smtClean="0">
                <a:solidFill>
                  <a:srgbClr val="002060"/>
                </a:solidFill>
                <a:ea typeface="Arial" pitchFamily="34" charset="0"/>
                <a:cs typeface="Times New Roman" pitchFamily="18" charset="0"/>
              </a:rPr>
              <a:t>, M.F.</a:t>
            </a:r>
            <a:r>
              <a:rPr lang="en-US" sz="2200" dirty="0" smtClean="0">
                <a:ea typeface="Arial" pitchFamily="34" charset="0"/>
                <a:cs typeface="Times New Roman" pitchFamily="18" charset="0"/>
              </a:rPr>
              <a:t>, </a:t>
            </a:r>
            <a:r>
              <a:rPr lang="en-US" sz="2200" dirty="0" err="1" smtClean="0">
                <a:ea typeface="Arial" pitchFamily="34" charset="0"/>
                <a:cs typeface="Times New Roman" pitchFamily="18" charset="0"/>
              </a:rPr>
              <a:t>Kharoob</a:t>
            </a:r>
            <a:r>
              <a:rPr lang="en-US" sz="2200" dirty="0" smtClean="0">
                <a:ea typeface="Arial" pitchFamily="34" charset="0"/>
                <a:cs typeface="Times New Roman" pitchFamily="18" charset="0"/>
              </a:rPr>
              <a:t> O.F., (</a:t>
            </a:r>
            <a:r>
              <a:rPr lang="en-US" sz="2200" dirty="0" smtClean="0">
                <a:solidFill>
                  <a:srgbClr val="FF0000"/>
                </a:solidFill>
                <a:ea typeface="Arial" pitchFamily="34" charset="0"/>
                <a:cs typeface="Times New Roman" pitchFamily="18" charset="0"/>
              </a:rPr>
              <a:t>2013</a:t>
            </a:r>
            <a:r>
              <a:rPr lang="en-US" sz="2200" dirty="0" smtClean="0">
                <a:ea typeface="Arial" pitchFamily="34" charset="0"/>
                <a:cs typeface="Times New Roman" pitchFamily="18" charset="0"/>
              </a:rPr>
              <a:t>), </a:t>
            </a:r>
            <a:r>
              <a:rPr lang="en-GB" sz="2200" dirty="0" smtClean="0">
                <a:ea typeface="Arial" pitchFamily="34" charset="0"/>
                <a:cs typeface="Times New Roman" pitchFamily="18" charset="0"/>
              </a:rPr>
              <a:t>“</a:t>
            </a:r>
            <a:r>
              <a:rPr lang="en-GB" sz="2200" dirty="0" err="1" smtClean="0">
                <a:ea typeface="Arial" pitchFamily="34" charset="0"/>
                <a:cs typeface="Times New Roman" pitchFamily="18" charset="0"/>
              </a:rPr>
              <a:t>Behavior</a:t>
            </a:r>
            <a:r>
              <a:rPr lang="en-GB" sz="2200" dirty="0" smtClean="0">
                <a:ea typeface="Arial" pitchFamily="34" charset="0"/>
                <a:cs typeface="Times New Roman" pitchFamily="18" charset="0"/>
              </a:rPr>
              <a:t> of Bridge Girders with Corrugated Webs: (II) Shear Strength and Design”, </a:t>
            </a:r>
            <a:r>
              <a:rPr lang="en-US" sz="2200" b="1" i="1" dirty="0" smtClean="0">
                <a:ea typeface="Arial" pitchFamily="34" charset="0"/>
                <a:cs typeface="Times New Roman" pitchFamily="18" charset="0"/>
              </a:rPr>
              <a:t>Engineering Structures</a:t>
            </a:r>
            <a:r>
              <a:rPr lang="en-US" sz="2200" dirty="0" smtClean="0">
                <a:ea typeface="Arial" pitchFamily="34" charset="0"/>
                <a:cs typeface="Times New Roman" pitchFamily="18" charset="0"/>
              </a:rPr>
              <a:t>, </a:t>
            </a:r>
            <a:r>
              <a:rPr lang="en-GB" sz="2200" dirty="0" smtClean="0">
                <a:ea typeface="Arial" pitchFamily="34" charset="0"/>
                <a:cs typeface="Times New Roman" pitchFamily="18" charset="0"/>
              </a:rPr>
              <a:t>Vol. 57, pp. 544-553.</a:t>
            </a:r>
          </a:p>
          <a:p>
            <a:pPr marL="457200" indent="-457200" algn="just">
              <a:spcAft>
                <a:spcPts val="1000"/>
              </a:spcAft>
              <a:buFont typeface="Wingdings" pitchFamily="2" charset="2"/>
              <a:buChar char="Ø"/>
            </a:pPr>
            <a:r>
              <a:rPr lang="en-US" sz="2200" b="1" dirty="0" err="1" smtClean="0">
                <a:solidFill>
                  <a:srgbClr val="002060"/>
                </a:solidFill>
                <a:ea typeface="Arial" pitchFamily="34" charset="0"/>
                <a:cs typeface="Times New Roman" pitchFamily="18" charset="0"/>
              </a:rPr>
              <a:t>Hassanein</a:t>
            </a:r>
            <a:r>
              <a:rPr lang="en-US" sz="2200" b="1" dirty="0" smtClean="0">
                <a:solidFill>
                  <a:srgbClr val="002060"/>
                </a:solidFill>
                <a:ea typeface="Arial" pitchFamily="34" charset="0"/>
                <a:cs typeface="Times New Roman" pitchFamily="18" charset="0"/>
              </a:rPr>
              <a:t>, M.F.</a:t>
            </a:r>
            <a:r>
              <a:rPr lang="en-US" sz="2200" dirty="0" smtClean="0">
                <a:ea typeface="Arial" pitchFamily="34" charset="0"/>
                <a:cs typeface="Times New Roman" pitchFamily="18" charset="0"/>
              </a:rPr>
              <a:t>, </a:t>
            </a:r>
            <a:r>
              <a:rPr lang="en-US" sz="2200" dirty="0" err="1" smtClean="0">
                <a:ea typeface="Arial" pitchFamily="34" charset="0"/>
                <a:cs typeface="Times New Roman" pitchFamily="18" charset="0"/>
              </a:rPr>
              <a:t>Kharoob</a:t>
            </a:r>
            <a:r>
              <a:rPr lang="en-US" sz="2200" dirty="0" smtClean="0">
                <a:ea typeface="Arial" pitchFamily="34" charset="0"/>
                <a:cs typeface="Times New Roman" pitchFamily="18" charset="0"/>
              </a:rPr>
              <a:t> O.F., (</a:t>
            </a:r>
            <a:r>
              <a:rPr lang="en-US" sz="2200" dirty="0" smtClean="0">
                <a:solidFill>
                  <a:srgbClr val="FF0000"/>
                </a:solidFill>
                <a:ea typeface="Arial" pitchFamily="34" charset="0"/>
                <a:cs typeface="Times New Roman" pitchFamily="18" charset="0"/>
              </a:rPr>
              <a:t>2013</a:t>
            </a:r>
            <a:r>
              <a:rPr lang="en-US" sz="2200" dirty="0" smtClean="0">
                <a:ea typeface="Arial" pitchFamily="34" charset="0"/>
                <a:cs typeface="Times New Roman" pitchFamily="18" charset="0"/>
              </a:rPr>
              <a:t>), </a:t>
            </a:r>
            <a:r>
              <a:rPr lang="en-GB" sz="2200" dirty="0" smtClean="0">
                <a:ea typeface="Arial" pitchFamily="34" charset="0"/>
                <a:cs typeface="Times New Roman" pitchFamily="18" charset="0"/>
              </a:rPr>
              <a:t>“</a:t>
            </a:r>
            <a:r>
              <a:rPr lang="en-GB" sz="2200" dirty="0" err="1" smtClean="0">
                <a:ea typeface="Arial" pitchFamily="34" charset="0"/>
                <a:cs typeface="Times New Roman" pitchFamily="18" charset="0"/>
              </a:rPr>
              <a:t>Behavior</a:t>
            </a:r>
            <a:r>
              <a:rPr lang="en-GB" sz="2200" dirty="0" smtClean="0">
                <a:ea typeface="Arial" pitchFamily="34" charset="0"/>
                <a:cs typeface="Times New Roman" pitchFamily="18" charset="0"/>
              </a:rPr>
              <a:t> of Bridge Girders with Corrugated Webs: (I) Real Boundary Conditions at the Juncture of the Web and Flanges”, </a:t>
            </a:r>
            <a:r>
              <a:rPr lang="en-US" sz="2200" b="1" i="1" dirty="0" smtClean="0">
                <a:ea typeface="Arial" pitchFamily="34" charset="0"/>
                <a:cs typeface="Times New Roman" pitchFamily="18" charset="0"/>
              </a:rPr>
              <a:t>Engineering Structures</a:t>
            </a:r>
            <a:r>
              <a:rPr lang="en-US" sz="2200" dirty="0" smtClean="0">
                <a:ea typeface="Arial" pitchFamily="34" charset="0"/>
                <a:cs typeface="Times New Roman" pitchFamily="18" charset="0"/>
              </a:rPr>
              <a:t>, </a:t>
            </a:r>
            <a:r>
              <a:rPr lang="en-GB" sz="2200" dirty="0" smtClean="0">
                <a:ea typeface="Arial" pitchFamily="34" charset="0"/>
                <a:cs typeface="Times New Roman" pitchFamily="18" charset="0"/>
              </a:rPr>
              <a:t>Vol. 57, pp. 554-564.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Effect transition="in" filter="blinds(horizontal)">
                                      <p:cBhvr>
                                        <p:cTn id="7" dur="500"/>
                                        <p:tgtEl>
                                          <p:spTgt spid="37">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7">
                                            <p:txEl>
                                              <p:pRg st="1" end="1"/>
                                            </p:txEl>
                                          </p:spTgt>
                                        </p:tgtEl>
                                        <p:attrNameLst>
                                          <p:attrName>style.visibility</p:attrName>
                                        </p:attrNameLst>
                                      </p:cBhvr>
                                      <p:to>
                                        <p:strVal val="visible"/>
                                      </p:to>
                                    </p:set>
                                    <p:animEffect transition="in" filter="blinds(horizontal)">
                                      <p:cBhvr>
                                        <p:cTn id="10" dur="500"/>
                                        <p:tgtEl>
                                          <p:spTgt spid="37">
                                            <p:txEl>
                                              <p:pRg st="1" end="1"/>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7">
                                            <p:txEl>
                                              <p:pRg st="2" end="2"/>
                                            </p:txEl>
                                          </p:spTgt>
                                        </p:tgtEl>
                                        <p:attrNameLst>
                                          <p:attrName>style.visibility</p:attrName>
                                        </p:attrNameLst>
                                      </p:cBhvr>
                                      <p:to>
                                        <p:strVal val="visible"/>
                                      </p:to>
                                    </p:set>
                                    <p:animEffect transition="in" filter="blinds(horizontal)">
                                      <p:cBhvr>
                                        <p:cTn id="13" dur="500"/>
                                        <p:tgtEl>
                                          <p:spTgt spid="37">
                                            <p:txEl>
                                              <p:pRg st="2" end="2"/>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7">
                                            <p:txEl>
                                              <p:pRg st="3" end="3"/>
                                            </p:txEl>
                                          </p:spTgt>
                                        </p:tgtEl>
                                        <p:attrNameLst>
                                          <p:attrName>style.visibility</p:attrName>
                                        </p:attrNameLst>
                                      </p:cBhvr>
                                      <p:to>
                                        <p:strVal val="visible"/>
                                      </p:to>
                                    </p:set>
                                    <p:animEffect transition="in" filter="blinds(horizontal)">
                                      <p:cBhvr>
                                        <p:cTn id="16" dur="500"/>
                                        <p:tgtEl>
                                          <p:spTgt spid="3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971550" y="1052513"/>
            <a:ext cx="7200900" cy="708025"/>
          </a:xfrm>
          <a:prstGeom prst="rect">
            <a:avLst/>
          </a:prstGeom>
          <a:noFill/>
          <a:ln w="9525">
            <a:noFill/>
            <a:miter lim="800000"/>
            <a:headEnd/>
            <a:tailEnd/>
          </a:ln>
        </p:spPr>
        <p:txBody>
          <a:bodyPr>
            <a:spAutoFit/>
          </a:bodyPr>
          <a:lstStyle/>
          <a:p>
            <a:pPr algn="ctr" eaLnBrk="1" hangingPunct="1">
              <a:spcBef>
                <a:spcPct val="50000"/>
              </a:spcBef>
            </a:pPr>
            <a:r>
              <a:rPr lang="en-GB" sz="4000" i="1" dirty="0">
                <a:solidFill>
                  <a:schemeClr val="tx1"/>
                </a:solidFill>
                <a:latin typeface="Arial" pitchFamily="34" charset="0"/>
              </a:rPr>
              <a:t>Thank </a:t>
            </a:r>
            <a:r>
              <a:rPr lang="en-GB" sz="4000" i="1" dirty="0" smtClean="0">
                <a:solidFill>
                  <a:schemeClr val="tx1"/>
                </a:solidFill>
                <a:latin typeface="Arial" pitchFamily="34" charset="0"/>
              </a:rPr>
              <a:t>you for listening</a:t>
            </a:r>
            <a:endParaRPr lang="en-GB" sz="4000" i="1" dirty="0">
              <a:solidFill>
                <a:schemeClr val="tx1"/>
              </a:solidFill>
              <a:latin typeface="Arial" pitchFamily="34" charset="0"/>
            </a:endParaRPr>
          </a:p>
        </p:txBody>
      </p:sp>
      <p:sp>
        <p:nvSpPr>
          <p:cNvPr id="7" name="Rectangle 73"/>
          <p:cNvSpPr>
            <a:spLocks noChangeArrowheads="1"/>
          </p:cNvSpPr>
          <p:nvPr/>
        </p:nvSpPr>
        <p:spPr bwMode="auto">
          <a:xfrm>
            <a:off x="791580" y="2362200"/>
            <a:ext cx="7524836" cy="3323987"/>
          </a:xfrm>
          <a:prstGeom prst="rect">
            <a:avLst/>
          </a:prstGeom>
          <a:noFill/>
          <a:ln w="12700" cap="flat" cmpd="sng">
            <a:noFill/>
            <a:prstDash val="solid"/>
            <a:miter lim="800000"/>
            <a:headEnd type="none" w="sm" len="sm"/>
            <a:tailEnd type="none" w="sm" len="sm"/>
          </a:ln>
          <a:effectLst>
            <a:glow rad="228600">
              <a:schemeClr val="accent2">
                <a:satMod val="175000"/>
                <a:alpha val="40000"/>
              </a:schemeClr>
            </a:glow>
          </a:effectLst>
        </p:spPr>
        <p:txBody>
          <a:bodyPr anchor="ctr">
            <a:spAutoFit/>
          </a:bodyPr>
          <a:lstStyle/>
          <a:p>
            <a:pPr algn="ctr">
              <a:defRPr/>
            </a:pPr>
            <a:r>
              <a:rPr lang="en-US" b="1" dirty="0">
                <a:solidFill>
                  <a:srgbClr val="002060"/>
                </a:solidFill>
                <a:latin typeface="Comic Sans MS" pitchFamily="66" charset="0"/>
                <a:cs typeface="Times New Roman" pitchFamily="18" charset="0"/>
              </a:rPr>
              <a:t>Contact details:</a:t>
            </a:r>
          </a:p>
          <a:p>
            <a:pPr algn="ctr">
              <a:defRPr/>
            </a:pPr>
            <a:endParaRPr lang="en-US" sz="1200" b="1" dirty="0">
              <a:ea typeface="Times New Roman" pitchFamily="18" charset="0"/>
            </a:endParaRPr>
          </a:p>
          <a:p>
            <a:pPr algn="ctr">
              <a:defRPr/>
            </a:pPr>
            <a:r>
              <a:rPr lang="en-US" sz="2000" b="1" dirty="0">
                <a:solidFill>
                  <a:srgbClr val="002060"/>
                </a:solidFill>
                <a:latin typeface="Comic Sans MS" pitchFamily="66" charset="0"/>
                <a:cs typeface="Times New Roman" pitchFamily="18" charset="0"/>
              </a:rPr>
              <a:t>Dr. MOSTAFA FAHMI HASSANEIN</a:t>
            </a:r>
          </a:p>
          <a:p>
            <a:pPr algn="ctr">
              <a:defRPr/>
            </a:pPr>
            <a:endParaRPr lang="en-US" sz="2000" dirty="0">
              <a:solidFill>
                <a:srgbClr val="000000"/>
              </a:solidFill>
              <a:effectLst>
                <a:outerShdw blurRad="38100" dist="38100" dir="2700000" algn="tl">
                  <a:srgbClr val="C0C0C0"/>
                </a:outerShdw>
              </a:effectLst>
              <a:latin typeface="Arial" charset="0"/>
              <a:cs typeface="Arial" charset="0"/>
            </a:endParaRPr>
          </a:p>
          <a:p>
            <a:pPr algn="ctr">
              <a:defRPr/>
            </a:pPr>
            <a:r>
              <a:rPr lang="en-US" sz="2000" dirty="0">
                <a:solidFill>
                  <a:srgbClr val="000000"/>
                </a:solidFill>
                <a:effectLst>
                  <a:outerShdw blurRad="38100" dist="38100" dir="2700000" algn="tl">
                    <a:srgbClr val="C0C0C0"/>
                  </a:outerShdw>
                </a:effectLst>
                <a:latin typeface="Arial" charset="0"/>
                <a:cs typeface="Arial" charset="0"/>
              </a:rPr>
              <a:t>Department of Structural Engineering; Faculty of Engineering; Tanta University, </a:t>
            </a:r>
            <a:r>
              <a:rPr lang="pt-PT" sz="2000" dirty="0">
                <a:solidFill>
                  <a:srgbClr val="000000"/>
                </a:solidFill>
                <a:effectLst>
                  <a:outerShdw blurRad="38100" dist="38100" dir="2700000" algn="tl">
                    <a:srgbClr val="C0C0C0"/>
                  </a:outerShdw>
                </a:effectLst>
                <a:latin typeface="Arial" charset="0"/>
                <a:cs typeface="Arial" charset="0"/>
              </a:rPr>
              <a:t>Tanta; Egypt</a:t>
            </a:r>
            <a:endParaRPr lang="en-US" sz="2000" dirty="0">
              <a:solidFill>
                <a:srgbClr val="000000"/>
              </a:solidFill>
              <a:effectLst>
                <a:outerShdw blurRad="38100" dist="38100" dir="2700000" algn="tl">
                  <a:srgbClr val="C0C0C0"/>
                </a:outerShdw>
              </a:effectLst>
              <a:latin typeface="Arial" charset="0"/>
              <a:cs typeface="Arial" charset="0"/>
            </a:endParaRPr>
          </a:p>
          <a:p>
            <a:pPr algn="ctr">
              <a:defRPr/>
            </a:pPr>
            <a:endParaRPr lang="it-IT" sz="2000" i="1" dirty="0">
              <a:ea typeface="Times New Roman" pitchFamily="18" charset="0"/>
            </a:endParaRPr>
          </a:p>
          <a:p>
            <a:pPr algn="ctr">
              <a:defRPr/>
            </a:pPr>
            <a:r>
              <a:rPr lang="it-IT" sz="2000" i="1" dirty="0">
                <a:ea typeface="Times New Roman" pitchFamily="18" charset="0"/>
              </a:rPr>
              <a:t>E-mail: </a:t>
            </a:r>
            <a:r>
              <a:rPr lang="it-IT" sz="2000" i="1" dirty="0" smtClean="0">
                <a:solidFill>
                  <a:srgbClr val="002060"/>
                </a:solidFill>
                <a:ea typeface="Times New Roman" pitchFamily="18" charset="0"/>
                <a:hlinkClick r:id="rId3"/>
              </a:rPr>
              <a:t>mostafa.fahmi@yahoo.com</a:t>
            </a:r>
            <a:endParaRPr lang="it-IT" sz="2000" i="1" dirty="0" smtClean="0">
              <a:solidFill>
                <a:srgbClr val="002060"/>
              </a:solidFill>
              <a:ea typeface="Times New Roman" pitchFamily="18" charset="0"/>
            </a:endParaRPr>
          </a:p>
          <a:p>
            <a:pPr algn="ctr">
              <a:defRPr/>
            </a:pPr>
            <a:r>
              <a:rPr lang="it-IT" sz="2000" i="1" dirty="0" smtClean="0">
                <a:solidFill>
                  <a:srgbClr val="002060"/>
                </a:solidFill>
                <a:ea typeface="Times New Roman" pitchFamily="18" charset="0"/>
                <a:hlinkClick r:id="rId4"/>
              </a:rPr>
              <a:t>mostafa.fahmi@</a:t>
            </a:r>
            <a:r>
              <a:rPr lang="en-US" sz="2000" i="1" dirty="0" smtClean="0">
                <a:solidFill>
                  <a:srgbClr val="002060"/>
                </a:solidFill>
                <a:ea typeface="Times New Roman" pitchFamily="18" charset="0"/>
                <a:hlinkClick r:id="rId4"/>
              </a:rPr>
              <a:t>f-eng.tanta.edu.eg</a:t>
            </a:r>
            <a:endParaRPr lang="en-US" sz="2000" i="1" dirty="0" smtClean="0">
              <a:solidFill>
                <a:srgbClr val="002060"/>
              </a:solidFill>
              <a:ea typeface="Times New Roman" pitchFamily="18" charset="0"/>
            </a:endParaRPr>
          </a:p>
          <a:p>
            <a:pPr algn="ctr">
              <a:defRPr/>
            </a:pPr>
            <a:r>
              <a:rPr lang="it-IT" sz="2000" i="1" dirty="0" smtClean="0">
                <a:ea typeface="Times New Roman" pitchFamily="18" charset="0"/>
              </a:rPr>
              <a:t>Mobile </a:t>
            </a:r>
            <a:r>
              <a:rPr lang="it-IT" sz="2000" i="1" dirty="0">
                <a:ea typeface="Times New Roman" pitchFamily="18" charset="0"/>
              </a:rPr>
              <a:t>Tel: +201228898494</a:t>
            </a:r>
          </a:p>
          <a:p>
            <a:pPr algn="ctr">
              <a:defRPr/>
            </a:pPr>
            <a:r>
              <a:rPr lang="it-IT" sz="2000" i="1" dirty="0">
                <a:ea typeface="Times New Roman" pitchFamily="18" charset="0"/>
              </a:rPr>
              <a:t>Fax: +20403315860</a:t>
            </a:r>
            <a:r>
              <a:rPr lang="en-US" sz="2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276225" y="152400"/>
            <a:ext cx="1482585" cy="369332"/>
          </a:xfrm>
          <a:prstGeom prst="rect">
            <a:avLst/>
          </a:prstGeom>
          <a:noFill/>
          <a:ln w="9525" algn="ctr">
            <a:noFill/>
            <a:miter lim="800000"/>
            <a:headEnd/>
            <a:tailEnd/>
          </a:ln>
          <a:effectLst/>
        </p:spPr>
        <p:txBody>
          <a:bodyPr wrap="none">
            <a:spAutoFit/>
          </a:bodyPr>
          <a:lstStyle/>
          <a:p>
            <a:pPr algn="ctr" eaLnBrk="1" hangingPunct="1">
              <a:buFontTx/>
              <a:buChar char="•"/>
            </a:pPr>
            <a:r>
              <a:rPr lang="en-GB" b="1" i="1" dirty="0">
                <a:solidFill>
                  <a:srgbClr val="FF0000"/>
                </a:solidFill>
                <a:cs typeface="Times New Roman" pitchFamily="18" charset="0"/>
              </a:rPr>
              <a:t>Introduction</a:t>
            </a:r>
          </a:p>
        </p:txBody>
      </p:sp>
      <p:sp>
        <p:nvSpPr>
          <p:cNvPr id="13" name="Text Box 40"/>
          <p:cNvSpPr txBox="1">
            <a:spLocks noChangeArrowheads="1"/>
          </p:cNvSpPr>
          <p:nvPr/>
        </p:nvSpPr>
        <p:spPr bwMode="auto">
          <a:xfrm>
            <a:off x="684213" y="620713"/>
            <a:ext cx="7559675" cy="542925"/>
          </a:xfrm>
          <a:prstGeom prst="rect">
            <a:avLst/>
          </a:prstGeom>
          <a:noFill/>
          <a:ln w="9525">
            <a:noFill/>
            <a:miter lim="800000"/>
            <a:headEnd/>
            <a:tailEnd/>
          </a:ln>
        </p:spPr>
        <p:txBody>
          <a:bodyPr/>
          <a:lstStyle/>
          <a:p>
            <a:pPr>
              <a:spcAft>
                <a:spcPts val="1000"/>
              </a:spcAft>
            </a:pPr>
            <a:r>
              <a:rPr lang="en-US" sz="2400" dirty="0">
                <a:solidFill>
                  <a:schemeClr val="tx1"/>
                </a:solidFill>
                <a:ea typeface="Arial" pitchFamily="34" charset="0"/>
                <a:cs typeface="Times New Roman" pitchFamily="18" charset="0"/>
              </a:rPr>
              <a:t>1. </a:t>
            </a:r>
            <a:r>
              <a:rPr lang="en-US" sz="2400" dirty="0" smtClean="0">
                <a:solidFill>
                  <a:schemeClr val="tx1"/>
                </a:solidFill>
                <a:ea typeface="Arial" pitchFamily="34" charset="0"/>
                <a:cs typeface="Times New Roman" pitchFamily="18" charset="0"/>
              </a:rPr>
              <a:t>Advantages of corrugated web plates</a:t>
            </a:r>
            <a:endParaRPr lang="en-US" sz="2400" dirty="0">
              <a:solidFill>
                <a:schemeClr val="tx1"/>
              </a:solidFill>
              <a:ea typeface="Arial" pitchFamily="34" charset="0"/>
              <a:cs typeface="Times New Roman" pitchFamily="18" charset="0"/>
            </a:endParaRPr>
          </a:p>
        </p:txBody>
      </p:sp>
      <p:sp>
        <p:nvSpPr>
          <p:cNvPr id="14" name="Text Box 40"/>
          <p:cNvSpPr txBox="1">
            <a:spLocks noChangeArrowheads="1"/>
          </p:cNvSpPr>
          <p:nvPr/>
        </p:nvSpPr>
        <p:spPr bwMode="auto">
          <a:xfrm>
            <a:off x="684213" y="1285875"/>
            <a:ext cx="8002587" cy="1762125"/>
          </a:xfrm>
          <a:prstGeom prst="rect">
            <a:avLst/>
          </a:prstGeom>
          <a:noFill/>
          <a:ln w="9525">
            <a:noFill/>
            <a:miter lim="800000"/>
            <a:headEnd/>
            <a:tailEnd/>
          </a:ln>
        </p:spPr>
        <p:txBody>
          <a:bodyPr/>
          <a:lstStyle/>
          <a:p>
            <a:pPr marL="457200" indent="-457200">
              <a:spcAft>
                <a:spcPts val="1000"/>
              </a:spcAft>
              <a:buFont typeface="Wingdings" pitchFamily="2" charset="2"/>
              <a:buChar char="Ø"/>
            </a:pPr>
            <a:r>
              <a:rPr lang="en-US" sz="2200" dirty="0" smtClean="0">
                <a:solidFill>
                  <a:schemeClr val="tx1"/>
                </a:solidFill>
                <a:ea typeface="Arial" pitchFamily="34" charset="0"/>
                <a:cs typeface="Times New Roman" pitchFamily="18" charset="0"/>
              </a:rPr>
              <a:t>They have much higher buckling strengths.</a:t>
            </a:r>
          </a:p>
          <a:p>
            <a:pPr marL="457200" indent="-457200">
              <a:spcAft>
                <a:spcPts val="1000"/>
              </a:spcAft>
              <a:buFont typeface="Wingdings" pitchFamily="2" charset="2"/>
              <a:buChar char="Ø"/>
            </a:pPr>
            <a:r>
              <a:rPr lang="en-US" sz="2200" dirty="0" smtClean="0">
                <a:solidFill>
                  <a:srgbClr val="002060"/>
                </a:solidFill>
                <a:ea typeface="Arial" pitchFamily="34" charset="0"/>
                <a:cs typeface="Times New Roman" pitchFamily="18" charset="0"/>
              </a:rPr>
              <a:t>The own significant out-of-plane stiffness</a:t>
            </a:r>
            <a:r>
              <a:rPr lang="en-US" sz="2200" dirty="0" smtClean="0">
                <a:solidFill>
                  <a:srgbClr val="0070C0"/>
                </a:solidFill>
                <a:ea typeface="Arial" pitchFamily="34" charset="0"/>
                <a:cs typeface="Times New Roman" pitchFamily="18" charset="0"/>
              </a:rPr>
              <a:t>.</a:t>
            </a:r>
          </a:p>
          <a:p>
            <a:pPr marL="457200" indent="-457200">
              <a:spcAft>
                <a:spcPts val="1000"/>
              </a:spcAft>
              <a:buFont typeface="Wingdings" pitchFamily="2" charset="2"/>
              <a:buChar char="Ø"/>
            </a:pPr>
            <a:r>
              <a:rPr lang="en-US" sz="2200" dirty="0" smtClean="0">
                <a:solidFill>
                  <a:schemeClr val="tx1"/>
                </a:solidFill>
                <a:ea typeface="Arial" pitchFamily="34" charset="0"/>
                <a:cs typeface="Times New Roman" pitchFamily="18" charset="0"/>
              </a:rPr>
              <a:t>They act as continuous stiffeners, so no need to use stiffeners.</a:t>
            </a:r>
          </a:p>
          <a:p>
            <a:pPr marL="457200" indent="-457200">
              <a:spcAft>
                <a:spcPts val="1000"/>
              </a:spcAft>
              <a:buFont typeface="Wingdings" pitchFamily="2" charset="2"/>
              <a:buChar char="Ø"/>
            </a:pPr>
            <a:r>
              <a:rPr lang="en-US" sz="2200" dirty="0" smtClean="0">
                <a:solidFill>
                  <a:srgbClr val="002060"/>
                </a:solidFill>
                <a:ea typeface="Arial" pitchFamily="34" charset="0"/>
                <a:cs typeface="Times New Roman" pitchFamily="18" charset="0"/>
              </a:rPr>
              <a:t>Their thickness is significantly reduced.</a:t>
            </a:r>
            <a:endParaRPr lang="en-US" sz="2200" dirty="0">
              <a:solidFill>
                <a:srgbClr val="002060"/>
              </a:solidFill>
              <a:ea typeface="Arial" pitchFamily="34" charset="0"/>
              <a:cs typeface="Times New Roman" pitchFamily="18" charset="0"/>
            </a:endParaRPr>
          </a:p>
        </p:txBody>
      </p:sp>
      <p:pic>
        <p:nvPicPr>
          <p:cNvPr id="15" name="Picture 2" descr="Maupré Bridge"/>
          <p:cNvPicPr>
            <a:picLocks noChangeAspect="1" noChangeArrowheads="1"/>
          </p:cNvPicPr>
          <p:nvPr/>
        </p:nvPicPr>
        <p:blipFill>
          <a:blip r:embed="rId3"/>
          <a:srcRect/>
          <a:stretch>
            <a:fillRect/>
          </a:stretch>
        </p:blipFill>
        <p:spPr bwMode="auto">
          <a:xfrm>
            <a:off x="692150" y="3346450"/>
            <a:ext cx="3498850" cy="2306638"/>
          </a:xfrm>
          <a:prstGeom prst="rect">
            <a:avLst/>
          </a:prstGeom>
          <a:noFill/>
          <a:ln w="25400">
            <a:solidFill>
              <a:srgbClr val="002060"/>
            </a:solidFill>
            <a:miter lim="800000"/>
            <a:headEnd/>
            <a:tailEnd/>
          </a:ln>
        </p:spPr>
      </p:pic>
      <p:pic>
        <p:nvPicPr>
          <p:cNvPr id="17" name="Picture 3" descr="Hondani-Bridge"/>
          <p:cNvPicPr>
            <a:picLocks noChangeAspect="1" noChangeArrowheads="1"/>
          </p:cNvPicPr>
          <p:nvPr/>
        </p:nvPicPr>
        <p:blipFill>
          <a:blip r:embed="rId4"/>
          <a:srcRect/>
          <a:stretch>
            <a:fillRect/>
          </a:stretch>
        </p:blipFill>
        <p:spPr bwMode="auto">
          <a:xfrm>
            <a:off x="4876800" y="3346450"/>
            <a:ext cx="3505200" cy="2317750"/>
          </a:xfrm>
          <a:prstGeom prst="rect">
            <a:avLst/>
          </a:prstGeom>
          <a:noFill/>
          <a:ln w="25400">
            <a:solidFill>
              <a:srgbClr val="002060"/>
            </a:solidFill>
            <a:miter lim="800000"/>
            <a:headEnd/>
            <a:tailEnd/>
          </a:ln>
        </p:spPr>
      </p:pic>
      <p:sp>
        <p:nvSpPr>
          <p:cNvPr id="19" name="Rectangle 18"/>
          <p:cNvSpPr/>
          <p:nvPr/>
        </p:nvSpPr>
        <p:spPr>
          <a:xfrm>
            <a:off x="714375" y="3429000"/>
            <a:ext cx="1808508" cy="369332"/>
          </a:xfrm>
          <a:prstGeom prst="rect">
            <a:avLst/>
          </a:prstGeom>
        </p:spPr>
        <p:txBody>
          <a:bodyPr wrap="none">
            <a:spAutoFit/>
          </a:bodyPr>
          <a:lstStyle/>
          <a:p>
            <a:r>
              <a:rPr lang="sv-SE" b="1" dirty="0" smtClean="0">
                <a:solidFill>
                  <a:srgbClr val="002060"/>
                </a:solidFill>
                <a:latin typeface="Comic Sans MS" pitchFamily="66" charset="0"/>
                <a:cs typeface="Times New Roman" pitchFamily="18" charset="0"/>
              </a:rPr>
              <a:t>Maupré </a:t>
            </a:r>
            <a:r>
              <a:rPr lang="en-US" b="1" dirty="0" smtClean="0">
                <a:solidFill>
                  <a:srgbClr val="002060"/>
                </a:solidFill>
                <a:latin typeface="Comic Sans MS" pitchFamily="66" charset="0"/>
                <a:cs typeface="Times New Roman" pitchFamily="18" charset="0"/>
              </a:rPr>
              <a:t>Bridge</a:t>
            </a:r>
            <a:endParaRPr lang="ar-EG" b="1" dirty="0">
              <a:solidFill>
                <a:srgbClr val="002060"/>
              </a:solidFill>
              <a:latin typeface="Comic Sans MS" pitchFamily="66" charset="0"/>
              <a:cs typeface="Times New Roman" pitchFamily="18" charset="0"/>
            </a:endParaRPr>
          </a:p>
        </p:txBody>
      </p:sp>
      <p:sp>
        <p:nvSpPr>
          <p:cNvPr id="20" name="Rectangle 19"/>
          <p:cNvSpPr/>
          <p:nvPr/>
        </p:nvSpPr>
        <p:spPr>
          <a:xfrm>
            <a:off x="4973292" y="3429000"/>
            <a:ext cx="1861407" cy="369332"/>
          </a:xfrm>
          <a:prstGeom prst="rect">
            <a:avLst/>
          </a:prstGeom>
        </p:spPr>
        <p:txBody>
          <a:bodyPr wrap="none">
            <a:spAutoFit/>
          </a:bodyPr>
          <a:lstStyle/>
          <a:p>
            <a:r>
              <a:rPr lang="sv-SE" b="1" dirty="0" smtClean="0">
                <a:solidFill>
                  <a:srgbClr val="002060"/>
                </a:solidFill>
                <a:latin typeface="Comic Sans MS" pitchFamily="66" charset="0"/>
                <a:cs typeface="Times New Roman" pitchFamily="18" charset="0"/>
              </a:rPr>
              <a:t>Hondani </a:t>
            </a:r>
            <a:r>
              <a:rPr lang="en-US" b="1" dirty="0" smtClean="0">
                <a:solidFill>
                  <a:srgbClr val="002060"/>
                </a:solidFill>
                <a:latin typeface="Comic Sans MS" pitchFamily="66" charset="0"/>
                <a:cs typeface="Times New Roman" pitchFamily="18" charset="0"/>
              </a:rPr>
              <a:t>Bridge</a:t>
            </a:r>
            <a:endParaRPr lang="ar-EG" b="1" dirty="0">
              <a:solidFill>
                <a:srgbClr val="002060"/>
              </a:solidFill>
              <a:latin typeface="Comic Sans MS" pitchFamily="66" charset="0"/>
              <a:cs typeface="Times New Roman" pitchFamily="18" charset="0"/>
            </a:endParaRPr>
          </a:p>
        </p:txBody>
      </p:sp>
      <p:sp>
        <p:nvSpPr>
          <p:cNvPr id="10" name="Rectangle 9"/>
          <p:cNvSpPr/>
          <p:nvPr/>
        </p:nvSpPr>
        <p:spPr>
          <a:xfrm>
            <a:off x="5143256" y="5802868"/>
            <a:ext cx="2972289" cy="646331"/>
          </a:xfrm>
          <a:prstGeom prst="rect">
            <a:avLst/>
          </a:prstGeom>
        </p:spPr>
        <p:txBody>
          <a:bodyPr wrap="none">
            <a:spAutoFit/>
          </a:bodyPr>
          <a:lstStyle/>
          <a:p>
            <a:pPr>
              <a:buFont typeface="Wingdings" pitchFamily="2" charset="2"/>
              <a:buChar char="Ø"/>
            </a:pPr>
            <a:r>
              <a:rPr lang="en-US" b="1" dirty="0" smtClean="0">
                <a:solidFill>
                  <a:srgbClr val="002060"/>
                </a:solidFill>
                <a:latin typeface="Comic Sans MS" pitchFamily="66" charset="0"/>
                <a:cs typeface="Times New Roman" pitchFamily="18" charset="0"/>
              </a:rPr>
              <a:t>Structural efficiency</a:t>
            </a:r>
          </a:p>
          <a:p>
            <a:pPr>
              <a:buFont typeface="Wingdings" pitchFamily="2" charset="2"/>
              <a:buChar char="Ø"/>
            </a:pPr>
            <a:r>
              <a:rPr lang="en-US" b="1" dirty="0" smtClean="0">
                <a:solidFill>
                  <a:srgbClr val="002060"/>
                </a:solidFill>
                <a:latin typeface="Comic Sans MS" pitchFamily="66" charset="0"/>
                <a:cs typeface="Times New Roman" pitchFamily="18" charset="0"/>
              </a:rPr>
              <a:t>Aesthetical appearance</a:t>
            </a:r>
            <a:endParaRPr lang="ar-EG" b="1" dirty="0">
              <a:solidFill>
                <a:srgbClr val="002060"/>
              </a:solidFill>
              <a:latin typeface="Comic Sans MS" pitchFamily="66"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276225" y="152400"/>
            <a:ext cx="1482585" cy="369332"/>
          </a:xfrm>
          <a:prstGeom prst="rect">
            <a:avLst/>
          </a:prstGeom>
          <a:noFill/>
          <a:ln w="9525" algn="ctr">
            <a:noFill/>
            <a:miter lim="800000"/>
            <a:headEnd/>
            <a:tailEnd/>
          </a:ln>
          <a:effectLst/>
        </p:spPr>
        <p:txBody>
          <a:bodyPr wrap="none">
            <a:spAutoFit/>
          </a:bodyPr>
          <a:lstStyle/>
          <a:p>
            <a:pPr algn="ctr" eaLnBrk="1" hangingPunct="1">
              <a:buFontTx/>
              <a:buChar char="•"/>
            </a:pPr>
            <a:r>
              <a:rPr lang="en-GB" b="1" i="1" dirty="0">
                <a:solidFill>
                  <a:srgbClr val="FF0000"/>
                </a:solidFill>
                <a:cs typeface="Times New Roman" pitchFamily="18" charset="0"/>
              </a:rPr>
              <a:t>Introduction</a:t>
            </a:r>
          </a:p>
        </p:txBody>
      </p:sp>
      <p:sp>
        <p:nvSpPr>
          <p:cNvPr id="13" name="Text Box 40"/>
          <p:cNvSpPr txBox="1">
            <a:spLocks noChangeArrowheads="1"/>
          </p:cNvSpPr>
          <p:nvPr/>
        </p:nvSpPr>
        <p:spPr bwMode="auto">
          <a:xfrm>
            <a:off x="684213" y="620713"/>
            <a:ext cx="7559675" cy="542925"/>
          </a:xfrm>
          <a:prstGeom prst="rect">
            <a:avLst/>
          </a:prstGeom>
          <a:noFill/>
          <a:ln w="9525">
            <a:noFill/>
            <a:miter lim="800000"/>
            <a:headEnd/>
            <a:tailEnd/>
          </a:ln>
        </p:spPr>
        <p:txBody>
          <a:bodyPr/>
          <a:lstStyle/>
          <a:p>
            <a:pPr>
              <a:spcAft>
                <a:spcPts val="1000"/>
              </a:spcAft>
            </a:pPr>
            <a:r>
              <a:rPr lang="en-US" sz="2400" dirty="0" smtClean="0">
                <a:solidFill>
                  <a:schemeClr val="tx1"/>
                </a:solidFill>
                <a:ea typeface="Arial" pitchFamily="34" charset="0"/>
                <a:cs typeface="Times New Roman" pitchFamily="18" charset="0"/>
              </a:rPr>
              <a:t>2. Interaction between shear and flexural behaviors</a:t>
            </a:r>
            <a:endParaRPr lang="en-US" sz="2400" dirty="0">
              <a:solidFill>
                <a:schemeClr val="tx1"/>
              </a:solidFill>
              <a:ea typeface="Arial" pitchFamily="34" charset="0"/>
              <a:cs typeface="Times New Roman" pitchFamily="18" charset="0"/>
            </a:endParaRPr>
          </a:p>
        </p:txBody>
      </p:sp>
      <p:sp>
        <p:nvSpPr>
          <p:cNvPr id="14" name="Text Box 40"/>
          <p:cNvSpPr txBox="1">
            <a:spLocks noChangeArrowheads="1"/>
          </p:cNvSpPr>
          <p:nvPr/>
        </p:nvSpPr>
        <p:spPr bwMode="auto">
          <a:xfrm>
            <a:off x="684213" y="1285875"/>
            <a:ext cx="8002587" cy="1762125"/>
          </a:xfrm>
          <a:prstGeom prst="rect">
            <a:avLst/>
          </a:prstGeom>
          <a:noFill/>
          <a:ln w="9525">
            <a:noFill/>
            <a:miter lim="800000"/>
            <a:headEnd/>
            <a:tailEnd/>
          </a:ln>
        </p:spPr>
        <p:txBody>
          <a:bodyPr/>
          <a:lstStyle/>
          <a:p>
            <a:pPr marL="457200" indent="-457200" algn="just">
              <a:spcAft>
                <a:spcPts val="1000"/>
              </a:spcAft>
              <a:buFont typeface="Wingdings" pitchFamily="2" charset="2"/>
              <a:buChar char="Ø"/>
            </a:pPr>
            <a:r>
              <a:rPr lang="en-US" sz="2200" dirty="0" smtClean="0">
                <a:ea typeface="Arial" pitchFamily="34" charset="0"/>
                <a:cs typeface="Times New Roman" pitchFamily="18" charset="0"/>
              </a:rPr>
              <a:t>Corrugated webs do not carry significant longitudinal stresses from the primary flexure of the girders and, consequently, the bending moment can reasonably be assumed to be carried totally by the flanges. </a:t>
            </a:r>
            <a:r>
              <a:rPr lang="en-US" sz="2000" i="1" u="sng" dirty="0" smtClean="0">
                <a:solidFill>
                  <a:srgbClr val="0070C0"/>
                </a:solidFill>
                <a:ea typeface="Arial" pitchFamily="34" charset="0"/>
                <a:cs typeface="Times New Roman" pitchFamily="18" charset="0"/>
              </a:rPr>
              <a:t>Hamilton (1993) and Driver et al (2006)</a:t>
            </a:r>
            <a:r>
              <a:rPr lang="en-US" sz="2200" i="1" u="sng" dirty="0" smtClean="0">
                <a:solidFill>
                  <a:srgbClr val="0070C0"/>
                </a:solidFill>
                <a:ea typeface="Arial" pitchFamily="34" charset="0"/>
                <a:cs typeface="Times New Roman" pitchFamily="18" charset="0"/>
              </a:rPr>
              <a:t> </a:t>
            </a:r>
          </a:p>
          <a:p>
            <a:pPr marL="457200" indent="-457200" algn="just">
              <a:spcAft>
                <a:spcPts val="1000"/>
              </a:spcAft>
              <a:buFont typeface="Wingdings" pitchFamily="2" charset="2"/>
              <a:buChar char="Ø"/>
            </a:pPr>
            <a:r>
              <a:rPr lang="en-US" sz="2200" dirty="0" smtClean="0">
                <a:ea typeface="Arial" pitchFamily="34" charset="0"/>
                <a:cs typeface="Times New Roman" pitchFamily="18" charset="0"/>
              </a:rPr>
              <a:t>This is called the “accordion effect” and it is characterized by negligible axial stiffness.</a:t>
            </a:r>
          </a:p>
          <a:p>
            <a:pPr marL="457200" indent="-457200" algn="just">
              <a:spcAft>
                <a:spcPts val="1000"/>
              </a:spcAft>
              <a:buFont typeface="Wingdings" pitchFamily="2" charset="2"/>
              <a:buChar char="Ø"/>
            </a:pPr>
            <a:r>
              <a:rPr lang="en-US" sz="2200" dirty="0" smtClean="0">
                <a:ea typeface="Arial" pitchFamily="34" charset="0"/>
                <a:cs typeface="Times New Roman" pitchFamily="18" charset="0"/>
              </a:rPr>
              <a:t>Therefore, the shear is carried entirely by the webs. </a:t>
            </a:r>
          </a:p>
        </p:txBody>
      </p:sp>
      <p:pic>
        <p:nvPicPr>
          <p:cNvPr id="1026" name="Picture 2"/>
          <p:cNvPicPr preferRelativeResize="0">
            <a:picLocks noChangeAspect="1" noChangeArrowheads="1"/>
          </p:cNvPicPr>
          <p:nvPr/>
        </p:nvPicPr>
        <p:blipFill>
          <a:blip r:embed="rId3"/>
          <a:srcRect l="2017" r="4475" b="15771"/>
          <a:stretch>
            <a:fillRect/>
          </a:stretch>
        </p:blipFill>
        <p:spPr bwMode="auto">
          <a:xfrm>
            <a:off x="1230923" y="4114800"/>
            <a:ext cx="6665118" cy="2390775"/>
          </a:xfrm>
          <a:prstGeom prst="rect">
            <a:avLst/>
          </a:prstGeom>
          <a:noFill/>
          <a:ln w="25400">
            <a:solidFill>
              <a:srgbClr val="002060"/>
            </a:solid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276225" y="152400"/>
            <a:ext cx="1482585" cy="369332"/>
          </a:xfrm>
          <a:prstGeom prst="rect">
            <a:avLst/>
          </a:prstGeom>
          <a:noFill/>
          <a:ln w="9525" algn="ctr">
            <a:noFill/>
            <a:miter lim="800000"/>
            <a:headEnd/>
            <a:tailEnd/>
          </a:ln>
          <a:effectLst/>
        </p:spPr>
        <p:txBody>
          <a:bodyPr wrap="none">
            <a:spAutoFit/>
          </a:bodyPr>
          <a:lstStyle/>
          <a:p>
            <a:pPr algn="ctr" eaLnBrk="1" hangingPunct="1">
              <a:buFontTx/>
              <a:buChar char="•"/>
            </a:pPr>
            <a:r>
              <a:rPr lang="en-GB" b="1" i="1" dirty="0">
                <a:solidFill>
                  <a:srgbClr val="FF0000"/>
                </a:solidFill>
                <a:cs typeface="Times New Roman" pitchFamily="18" charset="0"/>
              </a:rPr>
              <a:t>Introduction</a:t>
            </a:r>
          </a:p>
        </p:txBody>
      </p:sp>
      <p:sp>
        <p:nvSpPr>
          <p:cNvPr id="13" name="Text Box 40"/>
          <p:cNvSpPr txBox="1">
            <a:spLocks noChangeArrowheads="1"/>
          </p:cNvSpPr>
          <p:nvPr/>
        </p:nvSpPr>
        <p:spPr bwMode="auto">
          <a:xfrm>
            <a:off x="684213" y="620713"/>
            <a:ext cx="7559675" cy="542925"/>
          </a:xfrm>
          <a:prstGeom prst="rect">
            <a:avLst/>
          </a:prstGeom>
          <a:noFill/>
          <a:ln w="9525">
            <a:noFill/>
            <a:miter lim="800000"/>
            <a:headEnd/>
            <a:tailEnd/>
          </a:ln>
        </p:spPr>
        <p:txBody>
          <a:bodyPr/>
          <a:lstStyle/>
          <a:p>
            <a:pPr>
              <a:spcAft>
                <a:spcPts val="1000"/>
              </a:spcAft>
            </a:pPr>
            <a:r>
              <a:rPr lang="en-US" sz="2400" dirty="0" smtClean="0">
                <a:solidFill>
                  <a:schemeClr val="tx1"/>
                </a:solidFill>
                <a:ea typeface="Arial" pitchFamily="34" charset="0"/>
                <a:cs typeface="Times New Roman" pitchFamily="18" charset="0"/>
              </a:rPr>
              <a:t>3. Elastic shear buckling</a:t>
            </a:r>
            <a:endParaRPr lang="en-US" sz="2400" dirty="0">
              <a:ea typeface="Arial" pitchFamily="34" charset="0"/>
              <a:cs typeface="Times New Roman" pitchFamily="18" charset="0"/>
            </a:endParaRPr>
          </a:p>
        </p:txBody>
      </p:sp>
      <p:pic>
        <p:nvPicPr>
          <p:cNvPr id="7" name="Picture 6"/>
          <p:cNvPicPr/>
          <p:nvPr/>
        </p:nvPicPr>
        <p:blipFill>
          <a:blip r:embed="rId4"/>
          <a:srcRect/>
          <a:stretch>
            <a:fillRect/>
          </a:stretch>
        </p:blipFill>
        <p:spPr bwMode="auto">
          <a:xfrm flipH="1">
            <a:off x="775855" y="1371600"/>
            <a:ext cx="3687288" cy="1752600"/>
          </a:xfrm>
          <a:prstGeom prst="rect">
            <a:avLst/>
          </a:prstGeom>
          <a:noFill/>
          <a:ln w="25400">
            <a:solidFill>
              <a:srgbClr val="002060"/>
            </a:solidFill>
            <a:miter lim="800000"/>
            <a:headEnd/>
            <a:tailEnd/>
          </a:ln>
        </p:spPr>
      </p:pic>
      <p:pic>
        <p:nvPicPr>
          <p:cNvPr id="8" name="Picture 7"/>
          <p:cNvPicPr/>
          <p:nvPr/>
        </p:nvPicPr>
        <p:blipFill>
          <a:blip r:embed="rId5"/>
          <a:srcRect/>
          <a:stretch>
            <a:fillRect/>
          </a:stretch>
        </p:blipFill>
        <p:spPr bwMode="auto">
          <a:xfrm>
            <a:off x="4662055" y="1371600"/>
            <a:ext cx="3657600" cy="1753200"/>
          </a:xfrm>
          <a:prstGeom prst="rect">
            <a:avLst/>
          </a:prstGeom>
          <a:noFill/>
          <a:ln w="25400">
            <a:solidFill>
              <a:srgbClr val="002060"/>
            </a:solidFill>
            <a:miter lim="800000"/>
            <a:headEnd/>
            <a:tailEnd/>
          </a:ln>
        </p:spPr>
      </p:pic>
      <p:pic>
        <p:nvPicPr>
          <p:cNvPr id="9" name="Picture 8"/>
          <p:cNvPicPr/>
          <p:nvPr/>
        </p:nvPicPr>
        <p:blipFill>
          <a:blip r:embed="rId6"/>
          <a:srcRect/>
          <a:stretch>
            <a:fillRect/>
          </a:stretch>
        </p:blipFill>
        <p:spPr bwMode="auto">
          <a:xfrm>
            <a:off x="1371600" y="4191000"/>
            <a:ext cx="3657600" cy="1723430"/>
          </a:xfrm>
          <a:prstGeom prst="rect">
            <a:avLst/>
          </a:prstGeom>
          <a:noFill/>
          <a:ln w="25400">
            <a:solidFill>
              <a:srgbClr val="002060"/>
            </a:solidFill>
            <a:miter lim="800000"/>
            <a:headEnd/>
            <a:tailEnd/>
          </a:ln>
        </p:spPr>
      </p:pic>
      <p:sp>
        <p:nvSpPr>
          <p:cNvPr id="10" name="Rectangle 9"/>
          <p:cNvSpPr/>
          <p:nvPr/>
        </p:nvSpPr>
        <p:spPr>
          <a:xfrm>
            <a:off x="775855" y="3352800"/>
            <a:ext cx="1710725" cy="369332"/>
          </a:xfrm>
          <a:prstGeom prst="rect">
            <a:avLst/>
          </a:prstGeom>
        </p:spPr>
        <p:txBody>
          <a:bodyPr wrap="none">
            <a:spAutoFit/>
          </a:bodyPr>
          <a:lstStyle/>
          <a:p>
            <a:r>
              <a:rPr lang="en-US" b="1" dirty="0" smtClean="0">
                <a:solidFill>
                  <a:srgbClr val="002060"/>
                </a:solidFill>
                <a:latin typeface="Comic Sans MS" pitchFamily="66" charset="0"/>
                <a:cs typeface="Times New Roman" pitchFamily="18" charset="0"/>
              </a:rPr>
              <a:t>Local buckling</a:t>
            </a:r>
            <a:endParaRPr lang="ar-EG" b="1" dirty="0">
              <a:solidFill>
                <a:srgbClr val="002060"/>
              </a:solidFill>
              <a:latin typeface="Comic Sans MS" pitchFamily="66" charset="0"/>
              <a:cs typeface="Times New Roman" pitchFamily="18" charset="0"/>
            </a:endParaRPr>
          </a:p>
        </p:txBody>
      </p:sp>
      <p:sp>
        <p:nvSpPr>
          <p:cNvPr id="11" name="Rectangle 10"/>
          <p:cNvSpPr/>
          <p:nvPr/>
        </p:nvSpPr>
        <p:spPr>
          <a:xfrm>
            <a:off x="4662055" y="3352800"/>
            <a:ext cx="1821332" cy="369332"/>
          </a:xfrm>
          <a:prstGeom prst="rect">
            <a:avLst/>
          </a:prstGeom>
        </p:spPr>
        <p:txBody>
          <a:bodyPr wrap="none">
            <a:spAutoFit/>
          </a:bodyPr>
          <a:lstStyle/>
          <a:p>
            <a:r>
              <a:rPr lang="en-US" b="1" dirty="0" smtClean="0">
                <a:solidFill>
                  <a:srgbClr val="002060"/>
                </a:solidFill>
                <a:latin typeface="Comic Sans MS" pitchFamily="66" charset="0"/>
                <a:cs typeface="Times New Roman" pitchFamily="18" charset="0"/>
              </a:rPr>
              <a:t>Global buckling</a:t>
            </a:r>
            <a:endParaRPr lang="ar-EG" b="1" dirty="0">
              <a:solidFill>
                <a:srgbClr val="002060"/>
              </a:solidFill>
              <a:latin typeface="Comic Sans MS" pitchFamily="66" charset="0"/>
              <a:cs typeface="Times New Roman" pitchFamily="18" charset="0"/>
            </a:endParaRPr>
          </a:p>
        </p:txBody>
      </p:sp>
      <p:sp>
        <p:nvSpPr>
          <p:cNvPr id="15" name="Rectangle 14"/>
          <p:cNvSpPr/>
          <p:nvPr/>
        </p:nvSpPr>
        <p:spPr>
          <a:xfrm>
            <a:off x="1371600" y="6172200"/>
            <a:ext cx="2411238" cy="369332"/>
          </a:xfrm>
          <a:prstGeom prst="rect">
            <a:avLst/>
          </a:prstGeom>
        </p:spPr>
        <p:txBody>
          <a:bodyPr wrap="none">
            <a:spAutoFit/>
          </a:bodyPr>
          <a:lstStyle/>
          <a:p>
            <a:r>
              <a:rPr lang="en-US" b="1" dirty="0" smtClean="0">
                <a:solidFill>
                  <a:srgbClr val="002060"/>
                </a:solidFill>
                <a:latin typeface="Comic Sans MS" pitchFamily="66" charset="0"/>
                <a:cs typeface="Times New Roman" pitchFamily="18" charset="0"/>
              </a:rPr>
              <a:t>Interactive buckling</a:t>
            </a:r>
            <a:endParaRPr lang="ar-EG" b="1" dirty="0">
              <a:solidFill>
                <a:srgbClr val="002060"/>
              </a:solidFill>
              <a:latin typeface="Comic Sans MS" pitchFamily="66" charset="0"/>
              <a:cs typeface="Times New Roman" pitchFamily="18" charset="0"/>
            </a:endParaRPr>
          </a:p>
        </p:txBody>
      </p:sp>
      <p:sp>
        <p:nvSpPr>
          <p:cNvPr id="16" name="Rectangle 15"/>
          <p:cNvSpPr/>
          <p:nvPr/>
        </p:nvSpPr>
        <p:spPr>
          <a:xfrm>
            <a:off x="4662055" y="3810000"/>
            <a:ext cx="4084773" cy="369332"/>
          </a:xfrm>
          <a:prstGeom prst="rect">
            <a:avLst/>
          </a:prstGeom>
        </p:spPr>
        <p:txBody>
          <a:bodyPr wrap="none">
            <a:spAutoFit/>
          </a:bodyPr>
          <a:lstStyle/>
          <a:p>
            <a:r>
              <a:rPr lang="en-GB" b="1" dirty="0" smtClean="0">
                <a:solidFill>
                  <a:srgbClr val="002060"/>
                </a:solidFill>
                <a:latin typeface="Comic Sans MS" pitchFamily="66" charset="0"/>
                <a:cs typeface="Times New Roman" pitchFamily="18" charset="0"/>
              </a:rPr>
              <a:t>Orthotropic-plate buckling theory </a:t>
            </a:r>
            <a:endParaRPr lang="ar-EG" b="1" dirty="0" smtClean="0">
              <a:solidFill>
                <a:srgbClr val="002060"/>
              </a:solidFill>
              <a:latin typeface="Comic Sans MS" pitchFamily="66" charset="0"/>
              <a:cs typeface="Times New Roman" pitchFamily="18" charset="0"/>
            </a:endParaRPr>
          </a:p>
        </p:txBody>
      </p:sp>
      <p:sp>
        <p:nvSpPr>
          <p:cNvPr id="17" name="Rectangle 16"/>
          <p:cNvSpPr/>
          <p:nvPr/>
        </p:nvSpPr>
        <p:spPr>
          <a:xfrm>
            <a:off x="775855" y="3810000"/>
            <a:ext cx="3643946" cy="369332"/>
          </a:xfrm>
          <a:prstGeom prst="rect">
            <a:avLst/>
          </a:prstGeom>
        </p:spPr>
        <p:txBody>
          <a:bodyPr wrap="none">
            <a:spAutoFit/>
          </a:bodyPr>
          <a:lstStyle/>
          <a:p>
            <a:r>
              <a:rPr lang="en-GB" b="1" dirty="0" smtClean="0">
                <a:solidFill>
                  <a:srgbClr val="002060"/>
                </a:solidFill>
                <a:latin typeface="Comic Sans MS" pitchFamily="66" charset="0"/>
                <a:cs typeface="Times New Roman" pitchFamily="18" charset="0"/>
              </a:rPr>
              <a:t>Classical plate buckling theory </a:t>
            </a:r>
            <a:endParaRPr lang="ar-EG" b="1" dirty="0">
              <a:solidFill>
                <a:srgbClr val="002060"/>
              </a:solidFill>
              <a:latin typeface="Comic Sans MS" pitchFamily="66" charset="0"/>
              <a:cs typeface="Times New Roman" pitchFamily="18" charset="0"/>
            </a:endParaRPr>
          </a:p>
        </p:txBody>
      </p:sp>
      <p:graphicFrame>
        <p:nvGraphicFramePr>
          <p:cNvPr id="2" name="Object 2"/>
          <p:cNvGraphicFramePr>
            <a:graphicFrameLocks noChangeAspect="1"/>
          </p:cNvGraphicFramePr>
          <p:nvPr/>
        </p:nvGraphicFramePr>
        <p:xfrm>
          <a:off x="2971800" y="3356553"/>
          <a:ext cx="520700" cy="449695"/>
        </p:xfrm>
        <a:graphic>
          <a:graphicData uri="http://schemas.openxmlformats.org/presentationml/2006/ole">
            <p:oleObj spid="_x0000_s1026" name="Equation" r:id="rId7" imgW="279360" imgH="241200" progId="Equation.3">
              <p:embed/>
            </p:oleObj>
          </a:graphicData>
        </a:graphic>
      </p:graphicFrame>
      <p:graphicFrame>
        <p:nvGraphicFramePr>
          <p:cNvPr id="1027" name="Object 3"/>
          <p:cNvGraphicFramePr>
            <a:graphicFrameLocks noChangeAspect="1"/>
          </p:cNvGraphicFramePr>
          <p:nvPr/>
        </p:nvGraphicFramePr>
        <p:xfrm>
          <a:off x="7164388" y="3356769"/>
          <a:ext cx="544512" cy="449262"/>
        </p:xfrm>
        <a:graphic>
          <a:graphicData uri="http://schemas.openxmlformats.org/presentationml/2006/ole">
            <p:oleObj spid="_x0000_s1027" name="Equation" r:id="rId8" imgW="291960" imgH="241200" progId="Equation.3">
              <p:embed/>
            </p:oleObj>
          </a:graphicData>
        </a:graphic>
      </p:graphicFrame>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graphicFrame>
        <p:nvGraphicFramePr>
          <p:cNvPr id="1028" name="Object 4"/>
          <p:cNvGraphicFramePr>
            <a:graphicFrameLocks noChangeAspect="1"/>
          </p:cNvGraphicFramePr>
          <p:nvPr/>
        </p:nvGraphicFramePr>
        <p:xfrm>
          <a:off x="5317435" y="4541222"/>
          <a:ext cx="2983149" cy="762000"/>
        </p:xfrm>
        <a:graphic>
          <a:graphicData uri="http://schemas.openxmlformats.org/presentationml/2006/ole">
            <p:oleObj spid="_x0000_s1028" name="Equation" r:id="rId9" imgW="1752600" imgH="444500" progId="Equation.3">
              <p:embed/>
            </p:oleObj>
          </a:graphicData>
        </a:graphic>
      </p:graphicFrame>
      <p:sp>
        <p:nvSpPr>
          <p:cNvPr id="19" name="Rectangle 18"/>
          <p:cNvSpPr/>
          <p:nvPr/>
        </p:nvSpPr>
        <p:spPr>
          <a:xfrm>
            <a:off x="5199434" y="5391090"/>
            <a:ext cx="3219151" cy="400110"/>
          </a:xfrm>
          <a:prstGeom prst="rect">
            <a:avLst/>
          </a:prstGeom>
        </p:spPr>
        <p:txBody>
          <a:bodyPr wrap="none">
            <a:spAutoFit/>
          </a:bodyPr>
          <a:lstStyle/>
          <a:p>
            <a:r>
              <a:rPr lang="en-GB" sz="2000" i="1" u="sng" dirty="0" smtClean="0">
                <a:solidFill>
                  <a:srgbClr val="0070C0"/>
                </a:solidFill>
                <a:ea typeface="Arial" pitchFamily="34" charset="0"/>
                <a:cs typeface="Times New Roman" pitchFamily="18" charset="0"/>
              </a:rPr>
              <a:t>Lindner and </a:t>
            </a:r>
            <a:r>
              <a:rPr lang="en-GB" sz="2000" i="1" u="sng" dirty="0" err="1" smtClean="0">
                <a:solidFill>
                  <a:srgbClr val="0070C0"/>
                </a:solidFill>
                <a:ea typeface="Arial" pitchFamily="34" charset="0"/>
                <a:cs typeface="Times New Roman" pitchFamily="18" charset="0"/>
              </a:rPr>
              <a:t>Aschinger</a:t>
            </a:r>
            <a:r>
              <a:rPr lang="en-GB" sz="2000" i="1" u="sng" dirty="0" smtClean="0">
                <a:solidFill>
                  <a:srgbClr val="0070C0"/>
                </a:solidFill>
                <a:ea typeface="Arial" pitchFamily="34" charset="0"/>
                <a:cs typeface="Times New Roman" pitchFamily="18" charset="0"/>
              </a:rPr>
              <a:t> (1988)</a:t>
            </a:r>
            <a:endParaRPr lang="ar-EG" sz="2000" i="1" u="sng" dirty="0" smtClean="0">
              <a:solidFill>
                <a:srgbClr val="0070C0"/>
              </a:solidFill>
              <a:ea typeface="Arial" pitchFamily="34" charset="0"/>
              <a:cs typeface="Times New Roman" pitchFamily="18" charset="0"/>
            </a:endParaRPr>
          </a:p>
        </p:txBody>
      </p:sp>
      <p:graphicFrame>
        <p:nvGraphicFramePr>
          <p:cNvPr id="3" name="Object 5"/>
          <p:cNvGraphicFramePr>
            <a:graphicFrameLocks noChangeAspect="1"/>
          </p:cNvGraphicFramePr>
          <p:nvPr/>
        </p:nvGraphicFramePr>
        <p:xfrm>
          <a:off x="4138613" y="6172200"/>
          <a:ext cx="496887" cy="450850"/>
        </p:xfrm>
        <a:graphic>
          <a:graphicData uri="http://schemas.openxmlformats.org/presentationml/2006/ole">
            <p:oleObj spid="_x0000_s1029" name="Equation" r:id="rId10" imgW="266400" imgH="24120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par>
                                <p:cTn id="11" presetID="3" presetClass="entr" presetSubtype="1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blinds(horizontal)">
                                      <p:cBhvr>
                                        <p:cTn id="21" dur="500"/>
                                        <p:tgtEl>
                                          <p:spTgt spid="11"/>
                                        </p:tgtEl>
                                      </p:cBhvr>
                                    </p:animEffect>
                                  </p:childTnLst>
                                </p:cTn>
                              </p:par>
                              <p:par>
                                <p:cTn id="22" presetID="3" presetClass="entr" presetSubtype="10" fill="hold" nodeType="withEffect">
                                  <p:stCondLst>
                                    <p:cond delay="0"/>
                                  </p:stCondLst>
                                  <p:childTnLst>
                                    <p:set>
                                      <p:cBhvr>
                                        <p:cTn id="23" dur="1" fill="hold">
                                          <p:stCondLst>
                                            <p:cond delay="0"/>
                                          </p:stCondLst>
                                        </p:cTn>
                                        <p:tgtEl>
                                          <p:spTgt spid="1027"/>
                                        </p:tgtEl>
                                        <p:attrNameLst>
                                          <p:attrName>style.visibility</p:attrName>
                                        </p:attrNameLst>
                                      </p:cBhvr>
                                      <p:to>
                                        <p:strVal val="visible"/>
                                      </p:to>
                                    </p:set>
                                    <p:animEffect transition="in" filter="blinds(horizontal)">
                                      <p:cBhvr>
                                        <p:cTn id="24" dur="500"/>
                                        <p:tgtEl>
                                          <p:spTgt spid="1027"/>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linds(horizontal)">
                                      <p:cBhvr>
                                        <p:cTn id="29" dur="500"/>
                                        <p:tgtEl>
                                          <p:spTgt spid="9"/>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par>
                                <p:cTn id="33" presetID="3" presetClass="entr" presetSubtype="10" fill="hold" nodeType="with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blinds(horizontal)">
                                      <p:cBhvr>
                                        <p:cTn id="35" dur="500"/>
                                        <p:tgtEl>
                                          <p:spTgt spid="3"/>
                                        </p:tgtEl>
                                      </p:cBhvr>
                                    </p:animEffect>
                                  </p:childTnLst>
                                </p:cTn>
                              </p:par>
                            </p:childTnLst>
                          </p:cTn>
                        </p:par>
                      </p:childTnLst>
                    </p:cTn>
                  </p:par>
                  <p:par>
                    <p:cTn id="36" fill="hold">
                      <p:stCondLst>
                        <p:cond delay="indefinite"/>
                      </p:stCondLst>
                      <p:childTnLst>
                        <p:par>
                          <p:cTn id="37" fill="hold">
                            <p:stCondLst>
                              <p:cond delay="0"/>
                            </p:stCondLst>
                            <p:childTnLst>
                              <p:par>
                                <p:cTn id="38" presetID="5" presetClass="entr" presetSubtype="10"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checkerboard(across)">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checkerboard(across)">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nodeType="clickEffect">
                                  <p:stCondLst>
                                    <p:cond delay="0"/>
                                  </p:stCondLst>
                                  <p:childTnLst>
                                    <p:set>
                                      <p:cBhvr>
                                        <p:cTn id="49" dur="1" fill="hold">
                                          <p:stCondLst>
                                            <p:cond delay="0"/>
                                          </p:stCondLst>
                                        </p:cTn>
                                        <p:tgtEl>
                                          <p:spTgt spid="1028"/>
                                        </p:tgtEl>
                                        <p:attrNameLst>
                                          <p:attrName>style.visibility</p:attrName>
                                        </p:attrNameLst>
                                      </p:cBhvr>
                                      <p:to>
                                        <p:strVal val="visible"/>
                                      </p:to>
                                    </p:set>
                                    <p:animEffect transition="in" filter="checkerboard(across)">
                                      <p:cBhvr>
                                        <p:cTn id="50" dur="500"/>
                                        <p:tgtEl>
                                          <p:spTgt spid="1028"/>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checkerboard(across)">
                                      <p:cBhvr>
                                        <p:cTn id="5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5" grpId="0"/>
      <p:bldP spid="16" grpId="0"/>
      <p:bldP spid="17"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276225" y="152400"/>
            <a:ext cx="1482585" cy="369332"/>
          </a:xfrm>
          <a:prstGeom prst="rect">
            <a:avLst/>
          </a:prstGeom>
          <a:noFill/>
          <a:ln w="9525" algn="ctr">
            <a:noFill/>
            <a:miter lim="800000"/>
            <a:headEnd/>
            <a:tailEnd/>
          </a:ln>
          <a:effectLst/>
        </p:spPr>
        <p:txBody>
          <a:bodyPr wrap="none">
            <a:spAutoFit/>
          </a:bodyPr>
          <a:lstStyle/>
          <a:p>
            <a:pPr algn="ctr" eaLnBrk="1" hangingPunct="1">
              <a:buFontTx/>
              <a:buChar char="•"/>
            </a:pPr>
            <a:r>
              <a:rPr lang="en-GB" b="1" i="1" dirty="0">
                <a:solidFill>
                  <a:srgbClr val="FF0000"/>
                </a:solidFill>
                <a:cs typeface="Times New Roman" pitchFamily="18" charset="0"/>
              </a:rPr>
              <a:t>Introduction</a:t>
            </a:r>
          </a:p>
        </p:txBody>
      </p:sp>
      <p:sp>
        <p:nvSpPr>
          <p:cNvPr id="13" name="Text Box 40"/>
          <p:cNvSpPr txBox="1">
            <a:spLocks noChangeArrowheads="1"/>
          </p:cNvSpPr>
          <p:nvPr/>
        </p:nvSpPr>
        <p:spPr bwMode="auto">
          <a:xfrm>
            <a:off x="684213" y="620713"/>
            <a:ext cx="7559675" cy="542925"/>
          </a:xfrm>
          <a:prstGeom prst="rect">
            <a:avLst/>
          </a:prstGeom>
          <a:noFill/>
          <a:ln w="9525">
            <a:noFill/>
            <a:miter lim="800000"/>
            <a:headEnd/>
            <a:tailEnd/>
          </a:ln>
        </p:spPr>
        <p:txBody>
          <a:bodyPr/>
          <a:lstStyle/>
          <a:p>
            <a:pPr>
              <a:spcAft>
                <a:spcPts val="1000"/>
              </a:spcAft>
            </a:pPr>
            <a:r>
              <a:rPr lang="en-US" sz="2400" dirty="0" smtClean="0">
                <a:ea typeface="Arial" pitchFamily="34" charset="0"/>
                <a:cs typeface="Times New Roman" pitchFamily="18" charset="0"/>
              </a:rPr>
              <a:t>4</a:t>
            </a:r>
            <a:r>
              <a:rPr lang="en-US" sz="2400" dirty="0" smtClean="0">
                <a:solidFill>
                  <a:schemeClr val="tx1"/>
                </a:solidFill>
                <a:ea typeface="Arial" pitchFamily="34" charset="0"/>
                <a:cs typeface="Times New Roman" pitchFamily="18" charset="0"/>
              </a:rPr>
              <a:t>. Interactive shear buckling stresses</a:t>
            </a:r>
            <a:endParaRPr lang="en-US" sz="2400" dirty="0">
              <a:ea typeface="Arial" pitchFamily="34" charset="0"/>
              <a:cs typeface="Times New Roman" pitchFamily="18" charset="0"/>
            </a:endParaRPr>
          </a:p>
        </p:txBody>
      </p:sp>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graphicFrame>
        <p:nvGraphicFramePr>
          <p:cNvPr id="1028" name="Object 4"/>
          <p:cNvGraphicFramePr>
            <a:graphicFrameLocks noChangeAspect="1"/>
          </p:cNvGraphicFramePr>
          <p:nvPr/>
        </p:nvGraphicFramePr>
        <p:xfrm>
          <a:off x="7861300" y="1422833"/>
          <a:ext cx="215900" cy="239712"/>
        </p:xfrm>
        <a:graphic>
          <a:graphicData uri="http://schemas.openxmlformats.org/presentationml/2006/ole">
            <p:oleObj spid="_x0000_s28676" name="Equation" r:id="rId4" imgW="126720" imgH="139680" progId="Equation.3">
              <p:embed/>
            </p:oleObj>
          </a:graphicData>
        </a:graphic>
      </p:graphicFrame>
      <p:sp>
        <p:nvSpPr>
          <p:cNvPr id="18" name="Text Box 40"/>
          <p:cNvSpPr txBox="1">
            <a:spLocks noChangeArrowheads="1"/>
          </p:cNvSpPr>
          <p:nvPr/>
        </p:nvSpPr>
        <p:spPr bwMode="auto">
          <a:xfrm>
            <a:off x="684213" y="1285875"/>
            <a:ext cx="8002587" cy="542925"/>
          </a:xfrm>
          <a:prstGeom prst="rect">
            <a:avLst/>
          </a:prstGeom>
          <a:noFill/>
          <a:ln w="9525">
            <a:noFill/>
            <a:miter lim="800000"/>
            <a:headEnd/>
            <a:tailEnd/>
          </a:ln>
        </p:spPr>
        <p:txBody>
          <a:bodyPr/>
          <a:lstStyle/>
          <a:p>
            <a:pPr marL="457200" indent="-457200" algn="just">
              <a:spcAft>
                <a:spcPts val="1000"/>
              </a:spcAft>
            </a:pPr>
            <a:r>
              <a:rPr lang="en-GB" sz="2200" dirty="0" smtClean="0">
                <a:ea typeface="Arial" pitchFamily="34" charset="0"/>
                <a:cs typeface="Times New Roman" pitchFamily="18" charset="0"/>
              </a:rPr>
              <a:t>Several researches were conducted to find the best exponent</a:t>
            </a:r>
            <a:endParaRPr lang="en-US" sz="2200" dirty="0" smtClean="0">
              <a:ea typeface="Arial" pitchFamily="34" charset="0"/>
              <a:cs typeface="Times New Roman" pitchFamily="18" charset="0"/>
            </a:endParaRPr>
          </a:p>
        </p:txBody>
      </p:sp>
      <p:graphicFrame>
        <p:nvGraphicFramePr>
          <p:cNvPr id="20" name="Table 19"/>
          <p:cNvGraphicFramePr>
            <a:graphicFrameLocks noGrp="1"/>
          </p:cNvGraphicFramePr>
          <p:nvPr/>
        </p:nvGraphicFramePr>
        <p:xfrm>
          <a:off x="1142999" y="1828800"/>
          <a:ext cx="6705601" cy="4206240"/>
        </p:xfrm>
        <a:graphic>
          <a:graphicData uri="http://schemas.openxmlformats.org/drawingml/2006/table">
            <a:tbl>
              <a:tblPr>
                <a:effectLst>
                  <a:outerShdw blurRad="50800" dist="50800" dir="5400000" algn="ctr" rotWithShape="0">
                    <a:srgbClr val="0070C0"/>
                  </a:outerShdw>
                </a:effectLst>
              </a:tblPr>
              <a:tblGrid>
                <a:gridCol w="2390609"/>
                <a:gridCol w="1029545"/>
                <a:gridCol w="3285447"/>
              </a:tblGrid>
              <a:tr h="0">
                <a:tc>
                  <a:txBody>
                    <a:bodyPr/>
                    <a:lstStyle/>
                    <a:p>
                      <a:pPr algn="ctr">
                        <a:lnSpc>
                          <a:spcPct val="115000"/>
                        </a:lnSpc>
                        <a:spcAft>
                          <a:spcPts val="0"/>
                        </a:spcAft>
                      </a:pPr>
                      <a:r>
                        <a:rPr lang="en-US" sz="2000" dirty="0" smtClean="0">
                          <a:latin typeface="Times New Roman"/>
                          <a:ea typeface="Times New Roman"/>
                          <a:cs typeface="Arial"/>
                        </a:rPr>
                        <a:t>Paper</a:t>
                      </a:r>
                      <a:endParaRPr lang="en-US" sz="20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2000" dirty="0">
                          <a:latin typeface="Times New Roman"/>
                          <a:ea typeface="Times New Roman"/>
                          <a:cs typeface="Arial"/>
                        </a:rPr>
                        <a:t>Year</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US" sz="2000" dirty="0">
                          <a:latin typeface="Times New Roman"/>
                          <a:ea typeface="Times New Roman"/>
                          <a:cs typeface="Arial"/>
                        </a:rPr>
                        <a:t>Interactive shear buckling </a:t>
                      </a:r>
                      <a:r>
                        <a:rPr lang="en-US" sz="2000" dirty="0" smtClean="0">
                          <a:latin typeface="Times New Roman"/>
                          <a:ea typeface="Times New Roman"/>
                          <a:cs typeface="Arial"/>
                        </a:rPr>
                        <a:t>stress predictions</a:t>
                      </a:r>
                      <a:endParaRPr lang="en-US" sz="20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0">
                <a:tc>
                  <a:txBody>
                    <a:bodyPr/>
                    <a:lstStyle/>
                    <a:p>
                      <a:pPr algn="ctr">
                        <a:lnSpc>
                          <a:spcPct val="115000"/>
                        </a:lnSpc>
                        <a:spcAft>
                          <a:spcPts val="0"/>
                        </a:spcAft>
                      </a:pPr>
                      <a:r>
                        <a:rPr lang="en-GB" sz="2000" dirty="0" err="1">
                          <a:latin typeface="Times New Roman"/>
                          <a:ea typeface="Times New Roman"/>
                          <a:cs typeface="Arial"/>
                        </a:rPr>
                        <a:t>Bergfelt</a:t>
                      </a:r>
                      <a:r>
                        <a:rPr lang="en-GB" sz="2000" dirty="0">
                          <a:latin typeface="Times New Roman"/>
                          <a:ea typeface="Times New Roman"/>
                          <a:cs typeface="Arial"/>
                        </a:rPr>
                        <a:t> and </a:t>
                      </a:r>
                      <a:r>
                        <a:rPr lang="en-GB" sz="2000" dirty="0" err="1" smtClean="0">
                          <a:latin typeface="Times New Roman"/>
                          <a:ea typeface="Times New Roman"/>
                          <a:cs typeface="Arial"/>
                        </a:rPr>
                        <a:t>Leiva</a:t>
                      </a:r>
                      <a:endParaRPr lang="en-US" sz="20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GB" sz="2000">
                          <a:latin typeface="Times New Roman"/>
                          <a:ea typeface="Times New Roman"/>
                          <a:cs typeface="Arial"/>
                        </a:rPr>
                        <a:t>1984</a:t>
                      </a:r>
                      <a:endParaRPr lang="en-US" sz="20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rowSpan="2">
                  <a:txBody>
                    <a:bodyPr/>
                    <a:lstStyle/>
                    <a:p>
                      <a:pPr algn="ctr">
                        <a:lnSpc>
                          <a:spcPct val="115000"/>
                        </a:lnSpc>
                        <a:spcAft>
                          <a:spcPts val="0"/>
                        </a:spcAft>
                      </a:pPr>
                      <a:endParaRPr lang="en-GB" sz="20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0">
                <a:tc>
                  <a:txBody>
                    <a:bodyPr/>
                    <a:lstStyle/>
                    <a:p>
                      <a:pPr algn="ctr">
                        <a:lnSpc>
                          <a:spcPct val="115000"/>
                        </a:lnSpc>
                        <a:spcAft>
                          <a:spcPts val="0"/>
                        </a:spcAft>
                      </a:pPr>
                      <a:r>
                        <a:rPr lang="en-GB" sz="2000" dirty="0">
                          <a:latin typeface="Times New Roman"/>
                          <a:ea typeface="Times New Roman"/>
                          <a:cs typeface="Arial"/>
                        </a:rPr>
                        <a:t>Yi et al</a:t>
                      </a:r>
                      <a:r>
                        <a:rPr lang="en-GB" sz="2000" dirty="0" smtClean="0">
                          <a:latin typeface="Times New Roman"/>
                          <a:ea typeface="Times New Roman"/>
                          <a:cs typeface="Arial"/>
                        </a:rPr>
                        <a:t>.</a:t>
                      </a:r>
                      <a:endParaRPr lang="en-US" sz="20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GB" sz="2000">
                          <a:latin typeface="Times New Roman"/>
                          <a:ea typeface="Times New Roman"/>
                          <a:cs typeface="Arial"/>
                        </a:rPr>
                        <a:t>2008</a:t>
                      </a:r>
                      <a:endParaRPr lang="en-US" sz="20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vMerge="1">
                  <a:txBody>
                    <a:bodyPr/>
                    <a:lstStyle/>
                    <a:p>
                      <a:pPr rtl="1"/>
                      <a:endParaRPr lang="ar-EG"/>
                    </a:p>
                  </a:txBody>
                  <a:tcPr/>
                </a:tc>
              </a:tr>
              <a:tr h="0">
                <a:tc>
                  <a:txBody>
                    <a:bodyPr/>
                    <a:lstStyle/>
                    <a:p>
                      <a:pPr algn="ctr">
                        <a:lnSpc>
                          <a:spcPct val="115000"/>
                        </a:lnSpc>
                        <a:spcAft>
                          <a:spcPts val="0"/>
                        </a:spcAft>
                      </a:pPr>
                      <a:r>
                        <a:rPr lang="en-GB" sz="2000" dirty="0" smtClean="0">
                          <a:latin typeface="Times New Roman"/>
                          <a:ea typeface="Times New Roman"/>
                          <a:cs typeface="Arial"/>
                        </a:rPr>
                        <a:t>El-</a:t>
                      </a:r>
                      <a:r>
                        <a:rPr lang="en-GB" sz="2000" dirty="0" err="1" smtClean="0">
                          <a:latin typeface="Times New Roman"/>
                          <a:ea typeface="Times New Roman"/>
                          <a:cs typeface="Arial"/>
                        </a:rPr>
                        <a:t>Metwally</a:t>
                      </a:r>
                      <a:endParaRPr lang="en-US" sz="20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GB" sz="2000" dirty="0">
                          <a:latin typeface="Times New Roman"/>
                          <a:ea typeface="Times New Roman"/>
                          <a:cs typeface="Arial"/>
                        </a:rPr>
                        <a:t>1998</a:t>
                      </a:r>
                      <a:endParaRPr lang="en-US" sz="20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endParaRPr lang="en-GB" sz="2000" dirty="0" smtClean="0">
                        <a:latin typeface="Times New Roman"/>
                        <a:ea typeface="Times New Roman"/>
                        <a:cs typeface="Arial"/>
                      </a:endParaRPr>
                    </a:p>
                    <a:p>
                      <a:pPr algn="ctr">
                        <a:lnSpc>
                          <a:spcPct val="115000"/>
                        </a:lnSpc>
                        <a:spcAft>
                          <a:spcPts val="0"/>
                        </a:spcAft>
                      </a:pPr>
                      <a:endParaRPr lang="en-GB" sz="20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0">
                <a:tc>
                  <a:txBody>
                    <a:bodyPr/>
                    <a:lstStyle/>
                    <a:p>
                      <a:pPr algn="ctr">
                        <a:lnSpc>
                          <a:spcPct val="115000"/>
                        </a:lnSpc>
                        <a:spcAft>
                          <a:spcPts val="0"/>
                        </a:spcAft>
                      </a:pPr>
                      <a:r>
                        <a:rPr lang="en-GB" sz="2000" dirty="0" err="1">
                          <a:latin typeface="Times New Roman"/>
                          <a:ea typeface="Times New Roman"/>
                          <a:cs typeface="Arial"/>
                        </a:rPr>
                        <a:t>Abbas</a:t>
                      </a:r>
                      <a:r>
                        <a:rPr lang="en-GB" sz="2000" dirty="0">
                          <a:latin typeface="Times New Roman"/>
                          <a:ea typeface="Times New Roman"/>
                          <a:cs typeface="Arial"/>
                        </a:rPr>
                        <a:t> et </a:t>
                      </a:r>
                      <a:r>
                        <a:rPr lang="en-GB" sz="2000" dirty="0" smtClean="0">
                          <a:latin typeface="Times New Roman"/>
                          <a:ea typeface="Times New Roman"/>
                          <a:cs typeface="Arial"/>
                        </a:rPr>
                        <a:t>al.</a:t>
                      </a:r>
                      <a:endParaRPr lang="en-US" sz="20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GB" sz="2000">
                          <a:latin typeface="Times New Roman"/>
                          <a:ea typeface="Times New Roman"/>
                          <a:cs typeface="Arial"/>
                        </a:rPr>
                        <a:t>2002</a:t>
                      </a:r>
                      <a:endParaRPr lang="en-US" sz="20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endParaRPr lang="en-GB" sz="2000" dirty="0" smtClean="0">
                        <a:latin typeface="Times New Roman"/>
                        <a:ea typeface="Times New Roman"/>
                        <a:cs typeface="Arial"/>
                      </a:endParaRPr>
                    </a:p>
                    <a:p>
                      <a:pPr algn="ctr">
                        <a:lnSpc>
                          <a:spcPct val="115000"/>
                        </a:lnSpc>
                        <a:spcAft>
                          <a:spcPts val="0"/>
                        </a:spcAft>
                      </a:pPr>
                      <a:endParaRPr lang="en-GB" sz="20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0">
                <a:tc>
                  <a:txBody>
                    <a:bodyPr/>
                    <a:lstStyle/>
                    <a:p>
                      <a:pPr algn="ctr">
                        <a:lnSpc>
                          <a:spcPct val="115000"/>
                        </a:lnSpc>
                        <a:spcAft>
                          <a:spcPts val="0"/>
                        </a:spcAft>
                      </a:pPr>
                      <a:r>
                        <a:rPr lang="en-GB" sz="2000" dirty="0" smtClean="0">
                          <a:latin typeface="Times New Roman"/>
                          <a:ea typeface="Times New Roman"/>
                          <a:cs typeface="Arial"/>
                        </a:rPr>
                        <a:t>Hiroshi</a:t>
                      </a:r>
                      <a:endParaRPr lang="en-US" sz="20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GB" sz="2000">
                          <a:latin typeface="Times New Roman"/>
                          <a:ea typeface="Times New Roman"/>
                          <a:cs typeface="Arial"/>
                        </a:rPr>
                        <a:t>2003</a:t>
                      </a:r>
                      <a:endParaRPr lang="en-US" sz="200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endParaRPr lang="en-GB" sz="2000" dirty="0" smtClean="0">
                        <a:latin typeface="Times New Roman"/>
                        <a:ea typeface="Times New Roman"/>
                        <a:cs typeface="Arial"/>
                      </a:endParaRPr>
                    </a:p>
                    <a:p>
                      <a:pPr algn="ctr">
                        <a:lnSpc>
                          <a:spcPct val="115000"/>
                        </a:lnSpc>
                        <a:spcAft>
                          <a:spcPts val="0"/>
                        </a:spcAft>
                      </a:pPr>
                      <a:endParaRPr lang="en-GB" sz="20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r h="0">
                <a:tc>
                  <a:txBody>
                    <a:bodyPr/>
                    <a:lstStyle/>
                    <a:p>
                      <a:pPr algn="ctr">
                        <a:lnSpc>
                          <a:spcPct val="115000"/>
                        </a:lnSpc>
                        <a:spcAft>
                          <a:spcPts val="0"/>
                        </a:spcAft>
                      </a:pPr>
                      <a:r>
                        <a:rPr lang="en-GB" sz="2000" dirty="0" err="1" smtClean="0">
                          <a:latin typeface="Times New Roman"/>
                          <a:ea typeface="Times New Roman"/>
                          <a:cs typeface="Arial"/>
                        </a:rPr>
                        <a:t>Sayed</a:t>
                      </a:r>
                      <a:r>
                        <a:rPr lang="en-GB" sz="2000" dirty="0" smtClean="0">
                          <a:latin typeface="Times New Roman"/>
                          <a:ea typeface="Times New Roman"/>
                          <a:cs typeface="Arial"/>
                        </a:rPr>
                        <a:t>-Ahmed</a:t>
                      </a:r>
                      <a:endParaRPr lang="en-US" sz="20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r>
                        <a:rPr lang="en-GB" sz="2000" dirty="0">
                          <a:latin typeface="Times New Roman"/>
                          <a:ea typeface="Times New Roman"/>
                          <a:cs typeface="Arial"/>
                        </a:rPr>
                        <a:t>2005</a:t>
                      </a:r>
                      <a:endParaRPr lang="en-US" sz="20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c>
                  <a:txBody>
                    <a:bodyPr/>
                    <a:lstStyle/>
                    <a:p>
                      <a:pPr algn="ctr">
                        <a:lnSpc>
                          <a:spcPct val="115000"/>
                        </a:lnSpc>
                        <a:spcAft>
                          <a:spcPts val="0"/>
                        </a:spcAft>
                      </a:pPr>
                      <a:endParaRPr lang="en-GB" sz="2000" dirty="0" smtClean="0">
                        <a:latin typeface="Times New Roman"/>
                        <a:ea typeface="Times New Roman"/>
                        <a:cs typeface="Arial"/>
                      </a:endParaRPr>
                    </a:p>
                    <a:p>
                      <a:pPr algn="ctr">
                        <a:lnSpc>
                          <a:spcPct val="115000"/>
                        </a:lnSpc>
                        <a:spcAft>
                          <a:spcPts val="0"/>
                        </a:spcAft>
                      </a:pPr>
                      <a:endParaRPr lang="en-GB" sz="2000" dirty="0">
                        <a:latin typeface="Times New Roman"/>
                        <a:ea typeface="Times New Roman"/>
                        <a:cs typeface="Arial"/>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rgbClr val="8488C4"/>
                        </a:gs>
                        <a:gs pos="53000">
                          <a:srgbClr val="D4DEFF"/>
                        </a:gs>
                        <a:gs pos="83000">
                          <a:srgbClr val="D4DEFF"/>
                        </a:gs>
                        <a:gs pos="100000">
                          <a:srgbClr val="96AB94"/>
                        </a:gs>
                      </a:gsLst>
                      <a:lin ang="5400000" scaled="0"/>
                    </a:gradFill>
                  </a:tcPr>
                </a:tc>
              </a:tr>
            </a:tbl>
          </a:graphicData>
        </a:graphic>
      </p:graphicFrame>
      <p:graphicFrame>
        <p:nvGraphicFramePr>
          <p:cNvPr id="28681" name="Object 9"/>
          <p:cNvGraphicFramePr>
            <a:graphicFrameLocks noChangeAspect="1"/>
          </p:cNvGraphicFramePr>
          <p:nvPr/>
        </p:nvGraphicFramePr>
        <p:xfrm>
          <a:off x="5182580" y="2514600"/>
          <a:ext cx="2030041" cy="600075"/>
        </p:xfrm>
        <a:graphic>
          <a:graphicData uri="http://schemas.openxmlformats.org/presentationml/2006/ole">
            <p:oleObj spid="_x0000_s28681" name="Equation" r:id="rId5" imgW="1511300" imgH="444500" progId="Equation.3">
              <p:embed/>
            </p:oleObj>
          </a:graphicData>
        </a:graphic>
      </p:graphicFrame>
      <p:graphicFrame>
        <p:nvGraphicFramePr>
          <p:cNvPr id="28680" name="Object 8"/>
          <p:cNvGraphicFramePr>
            <a:graphicFrameLocks noChangeAspect="1"/>
          </p:cNvGraphicFramePr>
          <p:nvPr/>
        </p:nvGraphicFramePr>
        <p:xfrm>
          <a:off x="4699000" y="3190875"/>
          <a:ext cx="2997200" cy="609600"/>
        </p:xfrm>
        <a:graphic>
          <a:graphicData uri="http://schemas.openxmlformats.org/presentationml/2006/ole">
            <p:oleObj spid="_x0000_s28680" name="Equation" r:id="rId6" imgW="2247900" imgH="457200" progId="Equation.3">
              <p:embed/>
            </p:oleObj>
          </a:graphicData>
        </a:graphic>
      </p:graphicFrame>
      <p:graphicFrame>
        <p:nvGraphicFramePr>
          <p:cNvPr id="28679" name="Object 7"/>
          <p:cNvGraphicFramePr>
            <a:graphicFrameLocks noChangeAspect="1"/>
          </p:cNvGraphicFramePr>
          <p:nvPr/>
        </p:nvGraphicFramePr>
        <p:xfrm>
          <a:off x="5023796" y="3876675"/>
          <a:ext cx="2347608" cy="609600"/>
        </p:xfrm>
        <a:graphic>
          <a:graphicData uri="http://schemas.openxmlformats.org/presentationml/2006/ole">
            <p:oleObj spid="_x0000_s28679" name="Equation" r:id="rId7" imgW="1726451" imgH="444307" progId="Equation.3">
              <p:embed/>
            </p:oleObj>
          </a:graphicData>
        </a:graphic>
      </p:graphicFrame>
      <p:graphicFrame>
        <p:nvGraphicFramePr>
          <p:cNvPr id="28678" name="Object 6"/>
          <p:cNvGraphicFramePr>
            <a:graphicFrameLocks noChangeAspect="1"/>
          </p:cNvGraphicFramePr>
          <p:nvPr/>
        </p:nvGraphicFramePr>
        <p:xfrm>
          <a:off x="5023796" y="4562475"/>
          <a:ext cx="2347608" cy="609600"/>
        </p:xfrm>
        <a:graphic>
          <a:graphicData uri="http://schemas.openxmlformats.org/presentationml/2006/ole">
            <p:oleObj spid="_x0000_s28678" name="Equation" r:id="rId8" imgW="1726451" imgH="444307" progId="Equation.3">
              <p:embed/>
            </p:oleObj>
          </a:graphicData>
        </a:graphic>
      </p:graphicFrame>
      <p:graphicFrame>
        <p:nvGraphicFramePr>
          <p:cNvPr id="28677" name="Object 5"/>
          <p:cNvGraphicFramePr>
            <a:graphicFrameLocks noChangeAspect="1"/>
          </p:cNvGraphicFramePr>
          <p:nvPr/>
        </p:nvGraphicFramePr>
        <p:xfrm>
          <a:off x="4745446" y="5206710"/>
          <a:ext cx="2904309" cy="609600"/>
        </p:xfrm>
        <a:graphic>
          <a:graphicData uri="http://schemas.openxmlformats.org/presentationml/2006/ole">
            <p:oleObj spid="_x0000_s28677" name="Equation" r:id="rId9" imgW="2120760" imgH="444240" progId="Equation.3">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ChangeArrowheads="1"/>
          </p:cNvSpPr>
          <p:nvPr/>
        </p:nvSpPr>
        <p:spPr bwMode="auto">
          <a:xfrm>
            <a:off x="276225" y="152400"/>
            <a:ext cx="1482585" cy="369332"/>
          </a:xfrm>
          <a:prstGeom prst="rect">
            <a:avLst/>
          </a:prstGeom>
          <a:noFill/>
          <a:ln w="9525" algn="ctr">
            <a:noFill/>
            <a:miter lim="800000"/>
            <a:headEnd/>
            <a:tailEnd/>
          </a:ln>
          <a:effectLst/>
        </p:spPr>
        <p:txBody>
          <a:bodyPr wrap="none">
            <a:spAutoFit/>
          </a:bodyPr>
          <a:lstStyle/>
          <a:p>
            <a:pPr algn="ctr" eaLnBrk="1" hangingPunct="1">
              <a:buFontTx/>
              <a:buChar char="•"/>
            </a:pPr>
            <a:r>
              <a:rPr lang="en-GB" b="1" i="1" dirty="0">
                <a:solidFill>
                  <a:srgbClr val="FF0000"/>
                </a:solidFill>
                <a:cs typeface="Times New Roman" pitchFamily="18" charset="0"/>
              </a:rPr>
              <a:t>Introduction</a:t>
            </a:r>
          </a:p>
        </p:txBody>
      </p:sp>
      <p:sp>
        <p:nvSpPr>
          <p:cNvPr id="13" name="Text Box 40"/>
          <p:cNvSpPr txBox="1">
            <a:spLocks noChangeArrowheads="1"/>
          </p:cNvSpPr>
          <p:nvPr/>
        </p:nvSpPr>
        <p:spPr bwMode="auto">
          <a:xfrm>
            <a:off x="684213" y="620713"/>
            <a:ext cx="7559675" cy="542925"/>
          </a:xfrm>
          <a:prstGeom prst="rect">
            <a:avLst/>
          </a:prstGeom>
          <a:noFill/>
          <a:ln w="9525">
            <a:noFill/>
            <a:miter lim="800000"/>
            <a:headEnd/>
            <a:tailEnd/>
          </a:ln>
        </p:spPr>
        <p:txBody>
          <a:bodyPr/>
          <a:lstStyle/>
          <a:p>
            <a:pPr>
              <a:spcAft>
                <a:spcPts val="1000"/>
              </a:spcAft>
            </a:pPr>
            <a:r>
              <a:rPr lang="en-US" sz="2400" dirty="0" smtClean="0">
                <a:solidFill>
                  <a:schemeClr val="tx1"/>
                </a:solidFill>
                <a:ea typeface="Arial" pitchFamily="34" charset="0"/>
                <a:cs typeface="Times New Roman" pitchFamily="18" charset="0"/>
              </a:rPr>
              <a:t>5. Types of tapered web panels</a:t>
            </a:r>
            <a:endParaRPr lang="en-US" sz="2400" dirty="0">
              <a:ea typeface="Arial" pitchFamily="34" charset="0"/>
              <a:cs typeface="Times New Roman" pitchFamily="18" charset="0"/>
            </a:endParaRPr>
          </a:p>
        </p:txBody>
      </p:sp>
      <p:sp>
        <p:nvSpPr>
          <p:cNvPr id="1029" name="Rectangle 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ar-EG"/>
          </a:p>
        </p:txBody>
      </p:sp>
      <p:grpSp>
        <p:nvGrpSpPr>
          <p:cNvPr id="111624" name="Group 8"/>
          <p:cNvGrpSpPr>
            <a:grpSpLocks/>
          </p:cNvGrpSpPr>
          <p:nvPr/>
        </p:nvGrpSpPr>
        <p:grpSpPr bwMode="auto">
          <a:xfrm>
            <a:off x="685800" y="1219200"/>
            <a:ext cx="4171950" cy="5607681"/>
            <a:chOff x="2640" y="5334"/>
            <a:chExt cx="6570" cy="8832"/>
          </a:xfrm>
        </p:grpSpPr>
        <p:sp>
          <p:nvSpPr>
            <p:cNvPr id="111625" name="AutoShape 9"/>
            <p:cNvSpPr>
              <a:spLocks noChangeArrowheads="1"/>
            </p:cNvSpPr>
            <p:nvPr/>
          </p:nvSpPr>
          <p:spPr bwMode="auto">
            <a:xfrm rot="19800000" flipH="1">
              <a:off x="6175" y="11229"/>
              <a:ext cx="299" cy="889"/>
            </a:xfrm>
            <a:prstGeom prst="upDownArrow">
              <a:avLst>
                <a:gd name="adj1" fmla="val 50000"/>
                <a:gd name="adj2" fmla="val 59465"/>
              </a:avLst>
            </a:prstGeom>
            <a:solidFill>
              <a:srgbClr val="00B050"/>
            </a:solidFill>
            <a:ln w="9525" algn="ctr">
              <a:solidFill>
                <a:srgbClr val="D8D8D8"/>
              </a:solidFill>
              <a:miter lim="800000"/>
              <a:headEnd/>
              <a:tailEnd/>
            </a:ln>
            <a:effectLst/>
          </p:spPr>
          <p:txBody>
            <a:bodyPr vert="horz" wrap="square" lIns="91440" tIns="45720" rIns="91440" bIns="45720" numCol="1" anchor="t" anchorCtr="0" compatLnSpc="1">
              <a:prstTxWarp prst="textNoShape">
                <a:avLst/>
              </a:prstTxWarp>
            </a:bodyPr>
            <a:lstStyle/>
            <a:p>
              <a:endParaRPr lang="ar-EG"/>
            </a:p>
          </p:txBody>
        </p:sp>
        <p:sp>
          <p:nvSpPr>
            <p:cNvPr id="111626" name="Line 10"/>
            <p:cNvSpPr>
              <a:spLocks noChangeShapeType="1"/>
            </p:cNvSpPr>
            <p:nvPr/>
          </p:nvSpPr>
          <p:spPr bwMode="auto">
            <a:xfrm flipV="1">
              <a:off x="2974" y="8903"/>
              <a:ext cx="296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EG"/>
            </a:p>
          </p:txBody>
        </p:sp>
        <p:sp>
          <p:nvSpPr>
            <p:cNvPr id="111627" name="Line 11"/>
            <p:cNvSpPr>
              <a:spLocks noChangeShapeType="1"/>
            </p:cNvSpPr>
            <p:nvPr/>
          </p:nvSpPr>
          <p:spPr bwMode="auto">
            <a:xfrm flipV="1">
              <a:off x="5940" y="8903"/>
              <a:ext cx="296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EG"/>
            </a:p>
          </p:txBody>
        </p:sp>
        <p:cxnSp>
          <p:nvCxnSpPr>
            <p:cNvPr id="111628" name="AutoShape 12"/>
            <p:cNvCxnSpPr>
              <a:cxnSpLocks noChangeShapeType="1"/>
            </p:cNvCxnSpPr>
            <p:nvPr/>
          </p:nvCxnSpPr>
          <p:spPr bwMode="auto">
            <a:xfrm rot="5400000" flipV="1">
              <a:off x="5328" y="5946"/>
              <a:ext cx="1224" cy="0"/>
            </a:xfrm>
            <a:prstGeom prst="straightConnector1">
              <a:avLst/>
            </a:prstGeom>
            <a:noFill/>
            <a:ln w="9525">
              <a:solidFill>
                <a:srgbClr val="000000"/>
              </a:solidFill>
              <a:round/>
              <a:headEnd/>
              <a:tailEnd/>
            </a:ln>
            <a:effectLst/>
          </p:spPr>
        </p:cxnSp>
        <p:grpSp>
          <p:nvGrpSpPr>
            <p:cNvPr id="111629" name="Group 13"/>
            <p:cNvGrpSpPr>
              <a:grpSpLocks/>
            </p:cNvGrpSpPr>
            <p:nvPr/>
          </p:nvGrpSpPr>
          <p:grpSpPr bwMode="auto">
            <a:xfrm flipH="1" flipV="1">
              <a:off x="2974" y="8169"/>
              <a:ext cx="2966" cy="1973"/>
              <a:chOff x="5940" y="4623"/>
              <a:chExt cx="2966" cy="1973"/>
            </a:xfrm>
          </p:grpSpPr>
          <p:cxnSp>
            <p:nvCxnSpPr>
              <p:cNvPr id="111630" name="AutoShape 14"/>
              <p:cNvCxnSpPr>
                <a:cxnSpLocks noChangeShapeType="1"/>
              </p:cNvCxnSpPr>
              <p:nvPr/>
            </p:nvCxnSpPr>
            <p:spPr bwMode="auto">
              <a:xfrm flipH="1" flipV="1">
                <a:off x="5940" y="4623"/>
                <a:ext cx="2966" cy="1973"/>
              </a:xfrm>
              <a:prstGeom prst="straightConnector1">
                <a:avLst/>
              </a:prstGeom>
              <a:noFill/>
              <a:ln w="9525">
                <a:solidFill>
                  <a:srgbClr val="000000"/>
                </a:solidFill>
                <a:round/>
                <a:headEnd/>
                <a:tailEnd/>
              </a:ln>
              <a:effectLst/>
            </p:spPr>
          </p:cxnSp>
          <p:cxnSp>
            <p:nvCxnSpPr>
              <p:cNvPr id="111631" name="AutoShape 15"/>
              <p:cNvCxnSpPr>
                <a:cxnSpLocks noChangeShapeType="1"/>
              </p:cNvCxnSpPr>
              <p:nvPr/>
            </p:nvCxnSpPr>
            <p:spPr bwMode="auto">
              <a:xfrm rot="5400000" flipV="1">
                <a:off x="5328" y="5235"/>
                <a:ext cx="1224" cy="0"/>
              </a:xfrm>
              <a:prstGeom prst="straightConnector1">
                <a:avLst/>
              </a:prstGeom>
              <a:noFill/>
              <a:ln w="9525">
                <a:solidFill>
                  <a:srgbClr val="000000"/>
                </a:solidFill>
                <a:round/>
                <a:headEnd/>
                <a:tailEnd/>
              </a:ln>
              <a:effectLst/>
            </p:spPr>
          </p:cxnSp>
          <p:cxnSp>
            <p:nvCxnSpPr>
              <p:cNvPr id="111632" name="AutoShape 16"/>
              <p:cNvCxnSpPr>
                <a:cxnSpLocks noChangeShapeType="1"/>
              </p:cNvCxnSpPr>
              <p:nvPr/>
            </p:nvCxnSpPr>
            <p:spPr bwMode="auto">
              <a:xfrm rot="5400000" flipV="1">
                <a:off x="8539" y="6229"/>
                <a:ext cx="734" cy="0"/>
              </a:xfrm>
              <a:prstGeom prst="straightConnector1">
                <a:avLst/>
              </a:prstGeom>
              <a:noFill/>
              <a:ln w="9525">
                <a:solidFill>
                  <a:srgbClr val="000000"/>
                </a:solidFill>
                <a:round/>
                <a:headEnd/>
                <a:tailEnd/>
              </a:ln>
              <a:effectLst/>
            </p:spPr>
          </p:cxnSp>
          <p:cxnSp>
            <p:nvCxnSpPr>
              <p:cNvPr id="111633" name="AutoShape 17"/>
              <p:cNvCxnSpPr>
                <a:cxnSpLocks noChangeShapeType="1"/>
              </p:cNvCxnSpPr>
              <p:nvPr/>
            </p:nvCxnSpPr>
            <p:spPr bwMode="auto">
              <a:xfrm rot="5400000" flipV="1">
                <a:off x="6271" y="5492"/>
                <a:ext cx="749" cy="0"/>
              </a:xfrm>
              <a:prstGeom prst="straightConnector1">
                <a:avLst/>
              </a:prstGeom>
              <a:noFill/>
              <a:ln w="9525">
                <a:solidFill>
                  <a:srgbClr val="000000"/>
                </a:solidFill>
                <a:round/>
                <a:headEnd/>
                <a:tailEnd/>
              </a:ln>
              <a:effectLst/>
            </p:spPr>
          </p:cxnSp>
        </p:grpSp>
        <p:cxnSp>
          <p:nvCxnSpPr>
            <p:cNvPr id="111634" name="AutoShape 18"/>
            <p:cNvCxnSpPr>
              <a:cxnSpLocks noChangeShapeType="1"/>
            </p:cNvCxnSpPr>
            <p:nvPr/>
          </p:nvCxnSpPr>
          <p:spPr bwMode="auto">
            <a:xfrm flipH="1" flipV="1">
              <a:off x="5242" y="6578"/>
              <a:ext cx="0" cy="2909"/>
            </a:xfrm>
            <a:prstGeom prst="straightConnector1">
              <a:avLst/>
            </a:prstGeom>
            <a:noFill/>
            <a:ln w="9525">
              <a:solidFill>
                <a:srgbClr val="000000"/>
              </a:solidFill>
              <a:prstDash val="dash"/>
              <a:round/>
              <a:headEnd/>
              <a:tailEnd/>
            </a:ln>
            <a:effectLst/>
          </p:spPr>
        </p:cxnSp>
        <p:cxnSp>
          <p:nvCxnSpPr>
            <p:cNvPr id="111635" name="AutoShape 19"/>
            <p:cNvCxnSpPr>
              <a:cxnSpLocks noChangeShapeType="1"/>
            </p:cNvCxnSpPr>
            <p:nvPr/>
          </p:nvCxnSpPr>
          <p:spPr bwMode="auto">
            <a:xfrm flipH="1" flipV="1">
              <a:off x="4076" y="6578"/>
              <a:ext cx="0" cy="2910"/>
            </a:xfrm>
            <a:prstGeom prst="straightConnector1">
              <a:avLst/>
            </a:prstGeom>
            <a:noFill/>
            <a:ln w="9525">
              <a:solidFill>
                <a:srgbClr val="000000"/>
              </a:solidFill>
              <a:prstDash val="dash"/>
              <a:round/>
              <a:headEnd/>
              <a:tailEnd/>
            </a:ln>
            <a:effectLst/>
          </p:spPr>
        </p:cxnSp>
        <p:sp>
          <p:nvSpPr>
            <p:cNvPr id="111636" name="Line 20"/>
            <p:cNvSpPr>
              <a:spLocks noChangeShapeType="1"/>
            </p:cNvSpPr>
            <p:nvPr/>
          </p:nvSpPr>
          <p:spPr bwMode="auto">
            <a:xfrm flipH="1" flipV="1">
              <a:off x="2982" y="6578"/>
              <a:ext cx="296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EG"/>
            </a:p>
          </p:txBody>
        </p:sp>
        <p:sp>
          <p:nvSpPr>
            <p:cNvPr id="111637" name="Freeform 21"/>
            <p:cNvSpPr>
              <a:spLocks/>
            </p:cNvSpPr>
            <p:nvPr/>
          </p:nvSpPr>
          <p:spPr bwMode="auto">
            <a:xfrm flipH="1">
              <a:off x="2974" y="5334"/>
              <a:ext cx="2974" cy="1857"/>
            </a:xfrm>
            <a:custGeom>
              <a:avLst/>
              <a:gdLst/>
              <a:ahLst/>
              <a:cxnLst>
                <a:cxn ang="0">
                  <a:pos x="0" y="0"/>
                </a:cxn>
                <a:cxn ang="0">
                  <a:pos x="706" y="1244"/>
                </a:cxn>
                <a:cxn ang="0">
                  <a:pos x="1872" y="1857"/>
                </a:cxn>
                <a:cxn ang="0">
                  <a:pos x="2974" y="1244"/>
                </a:cxn>
              </a:cxnLst>
              <a:rect l="0" t="0" r="r" b="b"/>
              <a:pathLst>
                <a:path w="2974" h="1857">
                  <a:moveTo>
                    <a:pt x="0" y="0"/>
                  </a:moveTo>
                  <a:cubicBezTo>
                    <a:pt x="197" y="467"/>
                    <a:pt x="394" y="935"/>
                    <a:pt x="706" y="1244"/>
                  </a:cubicBezTo>
                  <a:cubicBezTo>
                    <a:pt x="1018" y="1553"/>
                    <a:pt x="1494" y="1857"/>
                    <a:pt x="1872" y="1857"/>
                  </a:cubicBezTo>
                  <a:cubicBezTo>
                    <a:pt x="2250" y="1857"/>
                    <a:pt x="2783" y="1724"/>
                    <a:pt x="2974" y="1244"/>
                  </a:cubicBezTo>
                </a:path>
              </a:pathLst>
            </a:custGeom>
            <a:noFill/>
            <a:ln w="952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ar-EG"/>
            </a:p>
          </p:txBody>
        </p:sp>
        <p:cxnSp>
          <p:nvCxnSpPr>
            <p:cNvPr id="111638" name="AutoShape 22"/>
            <p:cNvCxnSpPr>
              <a:cxnSpLocks noChangeShapeType="1"/>
            </p:cNvCxnSpPr>
            <p:nvPr/>
          </p:nvCxnSpPr>
          <p:spPr bwMode="auto">
            <a:xfrm flipH="1" flipV="1">
              <a:off x="5948" y="6578"/>
              <a:ext cx="0" cy="1666"/>
            </a:xfrm>
            <a:prstGeom prst="straightConnector1">
              <a:avLst/>
            </a:prstGeom>
            <a:noFill/>
            <a:ln w="9525">
              <a:solidFill>
                <a:srgbClr val="000000"/>
              </a:solidFill>
              <a:prstDash val="dash"/>
              <a:round/>
              <a:headEnd/>
              <a:tailEnd/>
            </a:ln>
            <a:effectLst/>
          </p:spPr>
        </p:cxnSp>
        <p:cxnSp>
          <p:nvCxnSpPr>
            <p:cNvPr id="111639" name="AutoShape 23"/>
            <p:cNvCxnSpPr>
              <a:cxnSpLocks noChangeShapeType="1"/>
            </p:cNvCxnSpPr>
            <p:nvPr/>
          </p:nvCxnSpPr>
          <p:spPr bwMode="auto">
            <a:xfrm flipH="1" flipV="1">
              <a:off x="2982" y="6578"/>
              <a:ext cx="0" cy="2910"/>
            </a:xfrm>
            <a:prstGeom prst="straightConnector1">
              <a:avLst/>
            </a:prstGeom>
            <a:noFill/>
            <a:ln w="9525">
              <a:solidFill>
                <a:srgbClr val="000000"/>
              </a:solidFill>
              <a:prstDash val="dash"/>
              <a:round/>
              <a:headEnd/>
              <a:tailEnd/>
            </a:ln>
            <a:effectLst/>
          </p:spPr>
        </p:cxnSp>
        <p:cxnSp>
          <p:nvCxnSpPr>
            <p:cNvPr id="111640" name="AutoShape 24"/>
            <p:cNvCxnSpPr>
              <a:cxnSpLocks noChangeShapeType="1"/>
            </p:cNvCxnSpPr>
            <p:nvPr/>
          </p:nvCxnSpPr>
          <p:spPr bwMode="auto">
            <a:xfrm flipV="1">
              <a:off x="6646" y="6578"/>
              <a:ext cx="0" cy="2117"/>
            </a:xfrm>
            <a:prstGeom prst="straightConnector1">
              <a:avLst/>
            </a:prstGeom>
            <a:noFill/>
            <a:ln w="9525">
              <a:solidFill>
                <a:srgbClr val="000000"/>
              </a:solidFill>
              <a:prstDash val="dash"/>
              <a:round/>
              <a:headEnd/>
              <a:tailEnd/>
            </a:ln>
            <a:effectLst/>
          </p:spPr>
        </p:cxnSp>
        <p:cxnSp>
          <p:nvCxnSpPr>
            <p:cNvPr id="111641" name="AutoShape 25"/>
            <p:cNvCxnSpPr>
              <a:cxnSpLocks noChangeShapeType="1"/>
            </p:cNvCxnSpPr>
            <p:nvPr/>
          </p:nvCxnSpPr>
          <p:spPr bwMode="auto">
            <a:xfrm flipV="1">
              <a:off x="7812" y="6578"/>
              <a:ext cx="0" cy="2910"/>
            </a:xfrm>
            <a:prstGeom prst="straightConnector1">
              <a:avLst/>
            </a:prstGeom>
            <a:noFill/>
            <a:ln w="9525">
              <a:solidFill>
                <a:srgbClr val="000000"/>
              </a:solidFill>
              <a:prstDash val="dash"/>
              <a:round/>
              <a:headEnd/>
              <a:tailEnd/>
            </a:ln>
            <a:effectLst/>
          </p:spPr>
        </p:cxnSp>
        <p:sp>
          <p:nvSpPr>
            <p:cNvPr id="111642" name="Line 26"/>
            <p:cNvSpPr>
              <a:spLocks noChangeShapeType="1"/>
            </p:cNvSpPr>
            <p:nvPr/>
          </p:nvSpPr>
          <p:spPr bwMode="auto">
            <a:xfrm flipV="1">
              <a:off x="5940" y="6578"/>
              <a:ext cx="2966"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EG"/>
            </a:p>
          </p:txBody>
        </p:sp>
        <p:sp>
          <p:nvSpPr>
            <p:cNvPr id="111643" name="Freeform 27"/>
            <p:cNvSpPr>
              <a:spLocks/>
            </p:cNvSpPr>
            <p:nvPr/>
          </p:nvSpPr>
          <p:spPr bwMode="auto">
            <a:xfrm>
              <a:off x="5940" y="5334"/>
              <a:ext cx="2974" cy="1857"/>
            </a:xfrm>
            <a:custGeom>
              <a:avLst/>
              <a:gdLst/>
              <a:ahLst/>
              <a:cxnLst>
                <a:cxn ang="0">
                  <a:pos x="0" y="0"/>
                </a:cxn>
                <a:cxn ang="0">
                  <a:pos x="706" y="1244"/>
                </a:cxn>
                <a:cxn ang="0">
                  <a:pos x="1872" y="1857"/>
                </a:cxn>
                <a:cxn ang="0">
                  <a:pos x="2974" y="1244"/>
                </a:cxn>
              </a:cxnLst>
              <a:rect l="0" t="0" r="r" b="b"/>
              <a:pathLst>
                <a:path w="2974" h="1857">
                  <a:moveTo>
                    <a:pt x="0" y="0"/>
                  </a:moveTo>
                  <a:cubicBezTo>
                    <a:pt x="197" y="467"/>
                    <a:pt x="394" y="935"/>
                    <a:pt x="706" y="1244"/>
                  </a:cubicBezTo>
                  <a:cubicBezTo>
                    <a:pt x="1018" y="1553"/>
                    <a:pt x="1494" y="1857"/>
                    <a:pt x="1872" y="1857"/>
                  </a:cubicBezTo>
                  <a:cubicBezTo>
                    <a:pt x="2250" y="1857"/>
                    <a:pt x="2783" y="1724"/>
                    <a:pt x="2974" y="1244"/>
                  </a:cubicBezTo>
                </a:path>
              </a:pathLst>
            </a:custGeom>
            <a:noFill/>
            <a:ln w="9525" cap="flat" cmpd="sng">
              <a:solidFill>
                <a:srgbClr val="000000"/>
              </a:solidFill>
              <a:prstDash val="solid"/>
              <a:round/>
              <a:headEnd type="none" w="med" len="med"/>
              <a:tailEnd type="none" w="med" len="med"/>
            </a:ln>
            <a:effectLst/>
          </p:spPr>
          <p:txBody>
            <a:bodyPr vert="horz" wrap="square" lIns="91440" tIns="45720" rIns="91440" bIns="45720" numCol="1" anchor="t" anchorCtr="0" compatLnSpc="1">
              <a:prstTxWarp prst="textNoShape">
                <a:avLst/>
              </a:prstTxWarp>
            </a:bodyPr>
            <a:lstStyle/>
            <a:p>
              <a:endParaRPr lang="ar-EG"/>
            </a:p>
          </p:txBody>
        </p:sp>
        <p:cxnSp>
          <p:nvCxnSpPr>
            <p:cNvPr id="111644" name="AutoShape 28"/>
            <p:cNvCxnSpPr>
              <a:cxnSpLocks noChangeShapeType="1"/>
            </p:cNvCxnSpPr>
            <p:nvPr/>
          </p:nvCxnSpPr>
          <p:spPr bwMode="auto">
            <a:xfrm flipV="1">
              <a:off x="5940" y="6578"/>
              <a:ext cx="0" cy="1666"/>
            </a:xfrm>
            <a:prstGeom prst="straightConnector1">
              <a:avLst/>
            </a:prstGeom>
            <a:noFill/>
            <a:ln w="9525">
              <a:solidFill>
                <a:srgbClr val="000000"/>
              </a:solidFill>
              <a:prstDash val="dash"/>
              <a:round/>
              <a:headEnd/>
              <a:tailEnd/>
            </a:ln>
            <a:effectLst/>
          </p:spPr>
        </p:cxnSp>
        <p:cxnSp>
          <p:nvCxnSpPr>
            <p:cNvPr id="111645" name="AutoShape 29"/>
            <p:cNvCxnSpPr>
              <a:cxnSpLocks noChangeShapeType="1"/>
            </p:cNvCxnSpPr>
            <p:nvPr/>
          </p:nvCxnSpPr>
          <p:spPr bwMode="auto">
            <a:xfrm flipV="1">
              <a:off x="8906" y="6578"/>
              <a:ext cx="0" cy="2910"/>
            </a:xfrm>
            <a:prstGeom prst="straightConnector1">
              <a:avLst/>
            </a:prstGeom>
            <a:noFill/>
            <a:ln w="9525">
              <a:solidFill>
                <a:srgbClr val="000000"/>
              </a:solidFill>
              <a:prstDash val="dash"/>
              <a:round/>
              <a:headEnd/>
              <a:tailEnd/>
            </a:ln>
            <a:effectLst/>
          </p:spPr>
        </p:cxnSp>
        <p:cxnSp>
          <p:nvCxnSpPr>
            <p:cNvPr id="111646" name="AutoShape 30"/>
            <p:cNvCxnSpPr>
              <a:cxnSpLocks noChangeShapeType="1"/>
            </p:cNvCxnSpPr>
            <p:nvPr/>
          </p:nvCxnSpPr>
          <p:spPr bwMode="auto">
            <a:xfrm flipH="1" flipV="1">
              <a:off x="5940" y="7659"/>
              <a:ext cx="2966" cy="1973"/>
            </a:xfrm>
            <a:prstGeom prst="straightConnector1">
              <a:avLst/>
            </a:prstGeom>
            <a:noFill/>
            <a:ln w="9525">
              <a:solidFill>
                <a:srgbClr val="000000"/>
              </a:solidFill>
              <a:round/>
              <a:headEnd/>
              <a:tailEnd/>
            </a:ln>
            <a:effectLst/>
          </p:spPr>
        </p:cxnSp>
        <p:cxnSp>
          <p:nvCxnSpPr>
            <p:cNvPr id="111647" name="AutoShape 31"/>
            <p:cNvCxnSpPr>
              <a:cxnSpLocks noChangeShapeType="1"/>
            </p:cNvCxnSpPr>
            <p:nvPr/>
          </p:nvCxnSpPr>
          <p:spPr bwMode="auto">
            <a:xfrm rot="5400000" flipV="1">
              <a:off x="5328" y="8271"/>
              <a:ext cx="1224" cy="0"/>
            </a:xfrm>
            <a:prstGeom prst="straightConnector1">
              <a:avLst/>
            </a:prstGeom>
            <a:noFill/>
            <a:ln w="9525">
              <a:solidFill>
                <a:srgbClr val="000000"/>
              </a:solidFill>
              <a:round/>
              <a:headEnd/>
              <a:tailEnd/>
            </a:ln>
            <a:effectLst/>
          </p:spPr>
        </p:cxnSp>
        <p:cxnSp>
          <p:nvCxnSpPr>
            <p:cNvPr id="111648" name="AutoShape 32"/>
            <p:cNvCxnSpPr>
              <a:cxnSpLocks noChangeShapeType="1"/>
            </p:cNvCxnSpPr>
            <p:nvPr/>
          </p:nvCxnSpPr>
          <p:spPr bwMode="auto">
            <a:xfrm rot="5400000" flipV="1">
              <a:off x="8539" y="9265"/>
              <a:ext cx="734" cy="0"/>
            </a:xfrm>
            <a:prstGeom prst="straightConnector1">
              <a:avLst/>
            </a:prstGeom>
            <a:noFill/>
            <a:ln w="9525">
              <a:solidFill>
                <a:srgbClr val="000000"/>
              </a:solidFill>
              <a:round/>
              <a:headEnd/>
              <a:tailEnd/>
            </a:ln>
            <a:effectLst/>
          </p:spPr>
        </p:cxnSp>
        <p:cxnSp>
          <p:nvCxnSpPr>
            <p:cNvPr id="111649" name="AutoShape 33"/>
            <p:cNvCxnSpPr>
              <a:cxnSpLocks noChangeShapeType="1"/>
            </p:cNvCxnSpPr>
            <p:nvPr/>
          </p:nvCxnSpPr>
          <p:spPr bwMode="auto">
            <a:xfrm rot="5400000" flipV="1">
              <a:off x="6271" y="8528"/>
              <a:ext cx="749" cy="0"/>
            </a:xfrm>
            <a:prstGeom prst="straightConnector1">
              <a:avLst/>
            </a:prstGeom>
            <a:noFill/>
            <a:ln w="9525">
              <a:solidFill>
                <a:srgbClr val="000000"/>
              </a:solidFill>
              <a:round/>
              <a:headEnd/>
              <a:tailEnd/>
            </a:ln>
            <a:effectLst/>
          </p:spPr>
        </p:cxnSp>
        <p:cxnSp>
          <p:nvCxnSpPr>
            <p:cNvPr id="111650" name="AutoShape 34"/>
            <p:cNvCxnSpPr>
              <a:cxnSpLocks noChangeShapeType="1"/>
            </p:cNvCxnSpPr>
            <p:nvPr/>
          </p:nvCxnSpPr>
          <p:spPr bwMode="auto">
            <a:xfrm flipV="1">
              <a:off x="6646" y="8903"/>
              <a:ext cx="0" cy="3329"/>
            </a:xfrm>
            <a:prstGeom prst="straightConnector1">
              <a:avLst/>
            </a:prstGeom>
            <a:noFill/>
            <a:ln w="9525">
              <a:solidFill>
                <a:srgbClr val="000000"/>
              </a:solidFill>
              <a:prstDash val="dash"/>
              <a:round/>
              <a:headEnd/>
              <a:tailEnd/>
            </a:ln>
            <a:effectLst/>
          </p:spPr>
        </p:cxnSp>
        <p:cxnSp>
          <p:nvCxnSpPr>
            <p:cNvPr id="111651" name="AutoShape 35"/>
            <p:cNvCxnSpPr>
              <a:cxnSpLocks noChangeShapeType="1"/>
            </p:cNvCxnSpPr>
            <p:nvPr/>
          </p:nvCxnSpPr>
          <p:spPr bwMode="auto">
            <a:xfrm flipV="1">
              <a:off x="7812" y="8903"/>
              <a:ext cx="1" cy="3142"/>
            </a:xfrm>
            <a:prstGeom prst="straightConnector1">
              <a:avLst/>
            </a:prstGeom>
            <a:noFill/>
            <a:ln w="9525">
              <a:solidFill>
                <a:srgbClr val="000000"/>
              </a:solidFill>
              <a:prstDash val="dash"/>
              <a:round/>
              <a:headEnd/>
              <a:tailEnd/>
            </a:ln>
            <a:effectLst/>
          </p:spPr>
        </p:cxnSp>
        <p:sp>
          <p:nvSpPr>
            <p:cNvPr id="111652" name="Text Box 36"/>
            <p:cNvSpPr txBox="1">
              <a:spLocks noChangeArrowheads="1"/>
            </p:cNvSpPr>
            <p:nvPr/>
          </p:nvSpPr>
          <p:spPr bwMode="auto">
            <a:xfrm>
              <a:off x="5832" y="11695"/>
              <a:ext cx="692" cy="427"/>
            </a:xfrm>
            <a:prstGeom prst="rect">
              <a:avLst/>
            </a:prstGeom>
            <a:noFill/>
            <a:ln w="9525">
              <a:noFill/>
              <a:miter lim="800000"/>
              <a:headEnd/>
              <a:tailEnd/>
            </a:ln>
          </p:spPr>
          <p:txBody>
            <a:bodyPr vert="horz" wrap="square" lIns="18000" tIns="18000" rIns="18000" bIns="1800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GB" sz="1400" b="1" i="0" u="none" strike="noStrike" cap="none" normalizeH="0" baseline="0" dirty="0" smtClean="0">
                  <a:ln>
                    <a:noFill/>
                  </a:ln>
                  <a:solidFill>
                    <a:srgbClr val="002060"/>
                  </a:solidFill>
                  <a:effectLst/>
                  <a:latin typeface="+mj-lt"/>
                  <a:ea typeface="Arial" pitchFamily="34" charset="0"/>
                  <a:cs typeface="Arial" pitchFamily="34" charset="0"/>
                </a:rPr>
                <a:t>I </a:t>
              </a:r>
              <a:endParaRPr kumimoji="0" lang="ar-EG" sz="1400" b="1" i="0" u="none" strike="noStrike" cap="none" normalizeH="0" baseline="0" dirty="0" smtClean="0">
                <a:ln>
                  <a:noFill/>
                </a:ln>
                <a:solidFill>
                  <a:srgbClr val="002060"/>
                </a:solidFill>
                <a:effectLst/>
                <a:latin typeface="+mj-lt"/>
                <a:cs typeface="Arial" pitchFamily="34" charset="0"/>
              </a:endParaRPr>
            </a:p>
          </p:txBody>
        </p:sp>
        <p:grpSp>
          <p:nvGrpSpPr>
            <p:cNvPr id="111653" name="Group 37"/>
            <p:cNvGrpSpPr>
              <a:grpSpLocks/>
            </p:cNvGrpSpPr>
            <p:nvPr/>
          </p:nvGrpSpPr>
          <p:grpSpPr bwMode="auto">
            <a:xfrm>
              <a:off x="7575" y="6717"/>
              <a:ext cx="492" cy="377"/>
              <a:chOff x="8617" y="2555"/>
              <a:chExt cx="492" cy="377"/>
            </a:xfrm>
          </p:grpSpPr>
          <p:sp>
            <p:nvSpPr>
              <p:cNvPr id="111654" name="Arc 38"/>
              <p:cNvSpPr>
                <a:spLocks/>
              </p:cNvSpPr>
              <p:nvPr/>
            </p:nvSpPr>
            <p:spPr bwMode="auto">
              <a:xfrm flipV="1">
                <a:off x="8940" y="2555"/>
                <a:ext cx="169" cy="377"/>
              </a:xfrm>
              <a:custGeom>
                <a:avLst/>
                <a:gdLst>
                  <a:gd name="G0" fmla="+- 1521 0 0"/>
                  <a:gd name="G1" fmla="+- 21600 0 0"/>
                  <a:gd name="G2" fmla="+- 21600 0 0"/>
                  <a:gd name="T0" fmla="*/ 1521 w 23121"/>
                  <a:gd name="T1" fmla="*/ 0 h 43200"/>
                  <a:gd name="T2" fmla="*/ 0 w 23121"/>
                  <a:gd name="T3" fmla="*/ 43146 h 43200"/>
                  <a:gd name="T4" fmla="*/ 1521 w 23121"/>
                  <a:gd name="T5" fmla="*/ 21600 h 43200"/>
                </a:gdLst>
                <a:ahLst/>
                <a:cxnLst>
                  <a:cxn ang="0">
                    <a:pos x="T0" y="T1"/>
                  </a:cxn>
                  <a:cxn ang="0">
                    <a:pos x="T2" y="T3"/>
                  </a:cxn>
                  <a:cxn ang="0">
                    <a:pos x="T4" y="T5"/>
                  </a:cxn>
                </a:cxnLst>
                <a:rect l="0" t="0" r="r" b="b"/>
                <a:pathLst>
                  <a:path w="23121" h="43200" fill="none" extrusionOk="0">
                    <a:moveTo>
                      <a:pt x="1520" y="0"/>
                    </a:moveTo>
                    <a:cubicBezTo>
                      <a:pt x="13450" y="0"/>
                      <a:pt x="23121" y="9670"/>
                      <a:pt x="23121" y="21600"/>
                    </a:cubicBezTo>
                    <a:cubicBezTo>
                      <a:pt x="23121" y="33529"/>
                      <a:pt x="13450" y="43200"/>
                      <a:pt x="1521" y="43200"/>
                    </a:cubicBezTo>
                    <a:cubicBezTo>
                      <a:pt x="1013" y="43200"/>
                      <a:pt x="506" y="43182"/>
                      <a:pt x="-1" y="43146"/>
                    </a:cubicBezTo>
                  </a:path>
                  <a:path w="23121" h="43200" stroke="0" extrusionOk="0">
                    <a:moveTo>
                      <a:pt x="1520" y="0"/>
                    </a:moveTo>
                    <a:cubicBezTo>
                      <a:pt x="13450" y="0"/>
                      <a:pt x="23121" y="9670"/>
                      <a:pt x="23121" y="21600"/>
                    </a:cubicBezTo>
                    <a:cubicBezTo>
                      <a:pt x="23121" y="33529"/>
                      <a:pt x="13450" y="43200"/>
                      <a:pt x="1521" y="43200"/>
                    </a:cubicBezTo>
                    <a:cubicBezTo>
                      <a:pt x="1013" y="43200"/>
                      <a:pt x="506" y="43182"/>
                      <a:pt x="-1" y="43146"/>
                    </a:cubicBezTo>
                    <a:lnTo>
                      <a:pt x="1521" y="21600"/>
                    </a:lnTo>
                    <a:close/>
                  </a:path>
                </a:pathLst>
              </a:custGeom>
              <a:noFill/>
              <a:ln w="9525">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ar-EG"/>
              </a:p>
            </p:txBody>
          </p:sp>
          <p:sp>
            <p:nvSpPr>
              <p:cNvPr id="111655" name="Rectangle 39"/>
              <p:cNvSpPr>
                <a:spLocks noChangeArrowheads="1"/>
              </p:cNvSpPr>
              <p:nvPr/>
            </p:nvSpPr>
            <p:spPr bwMode="auto">
              <a:xfrm>
                <a:off x="8788" y="2668"/>
                <a:ext cx="149" cy="152"/>
              </a:xfrm>
              <a:prstGeom prst="rect">
                <a:avLst/>
              </a:prstGeom>
              <a:no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ar-EG"/>
              </a:p>
            </p:txBody>
          </p:sp>
          <p:sp>
            <p:nvSpPr>
              <p:cNvPr id="111656" name="Arc 40"/>
              <p:cNvSpPr>
                <a:spLocks/>
              </p:cNvSpPr>
              <p:nvPr/>
            </p:nvSpPr>
            <p:spPr bwMode="auto">
              <a:xfrm flipH="1" flipV="1">
                <a:off x="8617" y="2555"/>
                <a:ext cx="169" cy="377"/>
              </a:xfrm>
              <a:custGeom>
                <a:avLst/>
                <a:gdLst>
                  <a:gd name="G0" fmla="+- 1521 0 0"/>
                  <a:gd name="G1" fmla="+- 21600 0 0"/>
                  <a:gd name="G2" fmla="+- 21600 0 0"/>
                  <a:gd name="T0" fmla="*/ 1521 w 23121"/>
                  <a:gd name="T1" fmla="*/ 0 h 43200"/>
                  <a:gd name="T2" fmla="*/ 0 w 23121"/>
                  <a:gd name="T3" fmla="*/ 43146 h 43200"/>
                  <a:gd name="T4" fmla="*/ 1521 w 23121"/>
                  <a:gd name="T5" fmla="*/ 21600 h 43200"/>
                </a:gdLst>
                <a:ahLst/>
                <a:cxnLst>
                  <a:cxn ang="0">
                    <a:pos x="T0" y="T1"/>
                  </a:cxn>
                  <a:cxn ang="0">
                    <a:pos x="T2" y="T3"/>
                  </a:cxn>
                  <a:cxn ang="0">
                    <a:pos x="T4" y="T5"/>
                  </a:cxn>
                </a:cxnLst>
                <a:rect l="0" t="0" r="r" b="b"/>
                <a:pathLst>
                  <a:path w="23121" h="43200" fill="none" extrusionOk="0">
                    <a:moveTo>
                      <a:pt x="1520" y="0"/>
                    </a:moveTo>
                    <a:cubicBezTo>
                      <a:pt x="13450" y="0"/>
                      <a:pt x="23121" y="9670"/>
                      <a:pt x="23121" y="21600"/>
                    </a:cubicBezTo>
                    <a:cubicBezTo>
                      <a:pt x="23121" y="33529"/>
                      <a:pt x="13450" y="43200"/>
                      <a:pt x="1521" y="43200"/>
                    </a:cubicBezTo>
                    <a:cubicBezTo>
                      <a:pt x="1013" y="43200"/>
                      <a:pt x="506" y="43182"/>
                      <a:pt x="-1" y="43146"/>
                    </a:cubicBezTo>
                  </a:path>
                  <a:path w="23121" h="43200" stroke="0" extrusionOk="0">
                    <a:moveTo>
                      <a:pt x="1520" y="0"/>
                    </a:moveTo>
                    <a:cubicBezTo>
                      <a:pt x="13450" y="0"/>
                      <a:pt x="23121" y="9670"/>
                      <a:pt x="23121" y="21600"/>
                    </a:cubicBezTo>
                    <a:cubicBezTo>
                      <a:pt x="23121" y="33529"/>
                      <a:pt x="13450" y="43200"/>
                      <a:pt x="1521" y="43200"/>
                    </a:cubicBezTo>
                    <a:cubicBezTo>
                      <a:pt x="1013" y="43200"/>
                      <a:pt x="506" y="43182"/>
                      <a:pt x="-1" y="43146"/>
                    </a:cubicBezTo>
                    <a:lnTo>
                      <a:pt x="1521" y="21600"/>
                    </a:lnTo>
                    <a:close/>
                  </a:path>
                </a:pathLst>
              </a:custGeom>
              <a:noFill/>
              <a:ln w="9525">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ar-EG"/>
              </a:p>
            </p:txBody>
          </p:sp>
        </p:grpSp>
        <p:grpSp>
          <p:nvGrpSpPr>
            <p:cNvPr id="111657" name="Group 41"/>
            <p:cNvGrpSpPr>
              <a:grpSpLocks/>
            </p:cNvGrpSpPr>
            <p:nvPr/>
          </p:nvGrpSpPr>
          <p:grpSpPr bwMode="auto">
            <a:xfrm>
              <a:off x="3827" y="6700"/>
              <a:ext cx="492" cy="377"/>
              <a:chOff x="8617" y="2555"/>
              <a:chExt cx="492" cy="377"/>
            </a:xfrm>
          </p:grpSpPr>
          <p:sp>
            <p:nvSpPr>
              <p:cNvPr id="111658" name="Arc 42"/>
              <p:cNvSpPr>
                <a:spLocks/>
              </p:cNvSpPr>
              <p:nvPr/>
            </p:nvSpPr>
            <p:spPr bwMode="auto">
              <a:xfrm flipV="1">
                <a:off x="8940" y="2555"/>
                <a:ext cx="169" cy="377"/>
              </a:xfrm>
              <a:custGeom>
                <a:avLst/>
                <a:gdLst>
                  <a:gd name="G0" fmla="+- 1521 0 0"/>
                  <a:gd name="G1" fmla="+- 21600 0 0"/>
                  <a:gd name="G2" fmla="+- 21600 0 0"/>
                  <a:gd name="T0" fmla="*/ 1521 w 23121"/>
                  <a:gd name="T1" fmla="*/ 0 h 43200"/>
                  <a:gd name="T2" fmla="*/ 0 w 23121"/>
                  <a:gd name="T3" fmla="*/ 43146 h 43200"/>
                  <a:gd name="T4" fmla="*/ 1521 w 23121"/>
                  <a:gd name="T5" fmla="*/ 21600 h 43200"/>
                </a:gdLst>
                <a:ahLst/>
                <a:cxnLst>
                  <a:cxn ang="0">
                    <a:pos x="T0" y="T1"/>
                  </a:cxn>
                  <a:cxn ang="0">
                    <a:pos x="T2" y="T3"/>
                  </a:cxn>
                  <a:cxn ang="0">
                    <a:pos x="T4" y="T5"/>
                  </a:cxn>
                </a:cxnLst>
                <a:rect l="0" t="0" r="r" b="b"/>
                <a:pathLst>
                  <a:path w="23121" h="43200" fill="none" extrusionOk="0">
                    <a:moveTo>
                      <a:pt x="1520" y="0"/>
                    </a:moveTo>
                    <a:cubicBezTo>
                      <a:pt x="13450" y="0"/>
                      <a:pt x="23121" y="9670"/>
                      <a:pt x="23121" y="21600"/>
                    </a:cubicBezTo>
                    <a:cubicBezTo>
                      <a:pt x="23121" y="33529"/>
                      <a:pt x="13450" y="43200"/>
                      <a:pt x="1521" y="43200"/>
                    </a:cubicBezTo>
                    <a:cubicBezTo>
                      <a:pt x="1013" y="43200"/>
                      <a:pt x="506" y="43182"/>
                      <a:pt x="-1" y="43146"/>
                    </a:cubicBezTo>
                  </a:path>
                  <a:path w="23121" h="43200" stroke="0" extrusionOk="0">
                    <a:moveTo>
                      <a:pt x="1520" y="0"/>
                    </a:moveTo>
                    <a:cubicBezTo>
                      <a:pt x="13450" y="0"/>
                      <a:pt x="23121" y="9670"/>
                      <a:pt x="23121" y="21600"/>
                    </a:cubicBezTo>
                    <a:cubicBezTo>
                      <a:pt x="23121" y="33529"/>
                      <a:pt x="13450" y="43200"/>
                      <a:pt x="1521" y="43200"/>
                    </a:cubicBezTo>
                    <a:cubicBezTo>
                      <a:pt x="1013" y="43200"/>
                      <a:pt x="506" y="43182"/>
                      <a:pt x="-1" y="43146"/>
                    </a:cubicBezTo>
                    <a:lnTo>
                      <a:pt x="1521" y="21600"/>
                    </a:lnTo>
                    <a:close/>
                  </a:path>
                </a:pathLst>
              </a:custGeom>
              <a:noFill/>
              <a:ln w="9525">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ar-EG"/>
              </a:p>
            </p:txBody>
          </p:sp>
          <p:sp>
            <p:nvSpPr>
              <p:cNvPr id="111659" name="Rectangle 43"/>
              <p:cNvSpPr>
                <a:spLocks noChangeArrowheads="1"/>
              </p:cNvSpPr>
              <p:nvPr/>
            </p:nvSpPr>
            <p:spPr bwMode="auto">
              <a:xfrm>
                <a:off x="8788" y="2668"/>
                <a:ext cx="149" cy="152"/>
              </a:xfrm>
              <a:prstGeom prst="rect">
                <a:avLst/>
              </a:prstGeom>
              <a:no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ar-EG"/>
              </a:p>
            </p:txBody>
          </p:sp>
          <p:sp>
            <p:nvSpPr>
              <p:cNvPr id="111660" name="Arc 44"/>
              <p:cNvSpPr>
                <a:spLocks/>
              </p:cNvSpPr>
              <p:nvPr/>
            </p:nvSpPr>
            <p:spPr bwMode="auto">
              <a:xfrm flipH="1" flipV="1">
                <a:off x="8617" y="2555"/>
                <a:ext cx="169" cy="377"/>
              </a:xfrm>
              <a:custGeom>
                <a:avLst/>
                <a:gdLst>
                  <a:gd name="G0" fmla="+- 1521 0 0"/>
                  <a:gd name="G1" fmla="+- 21600 0 0"/>
                  <a:gd name="G2" fmla="+- 21600 0 0"/>
                  <a:gd name="T0" fmla="*/ 1521 w 23121"/>
                  <a:gd name="T1" fmla="*/ 0 h 43200"/>
                  <a:gd name="T2" fmla="*/ 0 w 23121"/>
                  <a:gd name="T3" fmla="*/ 43146 h 43200"/>
                  <a:gd name="T4" fmla="*/ 1521 w 23121"/>
                  <a:gd name="T5" fmla="*/ 21600 h 43200"/>
                </a:gdLst>
                <a:ahLst/>
                <a:cxnLst>
                  <a:cxn ang="0">
                    <a:pos x="T0" y="T1"/>
                  </a:cxn>
                  <a:cxn ang="0">
                    <a:pos x="T2" y="T3"/>
                  </a:cxn>
                  <a:cxn ang="0">
                    <a:pos x="T4" y="T5"/>
                  </a:cxn>
                </a:cxnLst>
                <a:rect l="0" t="0" r="r" b="b"/>
                <a:pathLst>
                  <a:path w="23121" h="43200" fill="none" extrusionOk="0">
                    <a:moveTo>
                      <a:pt x="1520" y="0"/>
                    </a:moveTo>
                    <a:cubicBezTo>
                      <a:pt x="13450" y="0"/>
                      <a:pt x="23121" y="9670"/>
                      <a:pt x="23121" y="21600"/>
                    </a:cubicBezTo>
                    <a:cubicBezTo>
                      <a:pt x="23121" y="33529"/>
                      <a:pt x="13450" y="43200"/>
                      <a:pt x="1521" y="43200"/>
                    </a:cubicBezTo>
                    <a:cubicBezTo>
                      <a:pt x="1013" y="43200"/>
                      <a:pt x="506" y="43182"/>
                      <a:pt x="-1" y="43146"/>
                    </a:cubicBezTo>
                  </a:path>
                  <a:path w="23121" h="43200" stroke="0" extrusionOk="0">
                    <a:moveTo>
                      <a:pt x="1520" y="0"/>
                    </a:moveTo>
                    <a:cubicBezTo>
                      <a:pt x="13450" y="0"/>
                      <a:pt x="23121" y="9670"/>
                      <a:pt x="23121" y="21600"/>
                    </a:cubicBezTo>
                    <a:cubicBezTo>
                      <a:pt x="23121" y="33529"/>
                      <a:pt x="13450" y="43200"/>
                      <a:pt x="1521" y="43200"/>
                    </a:cubicBezTo>
                    <a:cubicBezTo>
                      <a:pt x="1013" y="43200"/>
                      <a:pt x="506" y="43182"/>
                      <a:pt x="-1" y="43146"/>
                    </a:cubicBezTo>
                    <a:lnTo>
                      <a:pt x="1521" y="21600"/>
                    </a:lnTo>
                    <a:close/>
                  </a:path>
                </a:pathLst>
              </a:custGeom>
              <a:noFill/>
              <a:ln w="9525">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ar-EG"/>
              </a:p>
            </p:txBody>
          </p:sp>
        </p:grpSp>
        <p:grpSp>
          <p:nvGrpSpPr>
            <p:cNvPr id="111661" name="Group 45"/>
            <p:cNvGrpSpPr>
              <a:grpSpLocks/>
            </p:cNvGrpSpPr>
            <p:nvPr/>
          </p:nvGrpSpPr>
          <p:grpSpPr bwMode="auto">
            <a:xfrm flipV="1">
              <a:off x="5698" y="5965"/>
              <a:ext cx="492" cy="377"/>
              <a:chOff x="8617" y="2555"/>
              <a:chExt cx="492" cy="377"/>
            </a:xfrm>
          </p:grpSpPr>
          <p:sp>
            <p:nvSpPr>
              <p:cNvPr id="111662" name="Arc 46"/>
              <p:cNvSpPr>
                <a:spLocks/>
              </p:cNvSpPr>
              <p:nvPr/>
            </p:nvSpPr>
            <p:spPr bwMode="auto">
              <a:xfrm flipV="1">
                <a:off x="8940" y="2555"/>
                <a:ext cx="169" cy="377"/>
              </a:xfrm>
              <a:custGeom>
                <a:avLst/>
                <a:gdLst>
                  <a:gd name="G0" fmla="+- 1521 0 0"/>
                  <a:gd name="G1" fmla="+- 21600 0 0"/>
                  <a:gd name="G2" fmla="+- 21600 0 0"/>
                  <a:gd name="T0" fmla="*/ 1521 w 23121"/>
                  <a:gd name="T1" fmla="*/ 0 h 43200"/>
                  <a:gd name="T2" fmla="*/ 0 w 23121"/>
                  <a:gd name="T3" fmla="*/ 43146 h 43200"/>
                  <a:gd name="T4" fmla="*/ 1521 w 23121"/>
                  <a:gd name="T5" fmla="*/ 21600 h 43200"/>
                </a:gdLst>
                <a:ahLst/>
                <a:cxnLst>
                  <a:cxn ang="0">
                    <a:pos x="T0" y="T1"/>
                  </a:cxn>
                  <a:cxn ang="0">
                    <a:pos x="T2" y="T3"/>
                  </a:cxn>
                  <a:cxn ang="0">
                    <a:pos x="T4" y="T5"/>
                  </a:cxn>
                </a:cxnLst>
                <a:rect l="0" t="0" r="r" b="b"/>
                <a:pathLst>
                  <a:path w="23121" h="43200" fill="none" extrusionOk="0">
                    <a:moveTo>
                      <a:pt x="1520" y="0"/>
                    </a:moveTo>
                    <a:cubicBezTo>
                      <a:pt x="13450" y="0"/>
                      <a:pt x="23121" y="9670"/>
                      <a:pt x="23121" y="21600"/>
                    </a:cubicBezTo>
                    <a:cubicBezTo>
                      <a:pt x="23121" y="33529"/>
                      <a:pt x="13450" y="43200"/>
                      <a:pt x="1521" y="43200"/>
                    </a:cubicBezTo>
                    <a:cubicBezTo>
                      <a:pt x="1013" y="43200"/>
                      <a:pt x="506" y="43182"/>
                      <a:pt x="-1" y="43146"/>
                    </a:cubicBezTo>
                  </a:path>
                  <a:path w="23121" h="43200" stroke="0" extrusionOk="0">
                    <a:moveTo>
                      <a:pt x="1520" y="0"/>
                    </a:moveTo>
                    <a:cubicBezTo>
                      <a:pt x="13450" y="0"/>
                      <a:pt x="23121" y="9670"/>
                      <a:pt x="23121" y="21600"/>
                    </a:cubicBezTo>
                    <a:cubicBezTo>
                      <a:pt x="23121" y="33529"/>
                      <a:pt x="13450" y="43200"/>
                      <a:pt x="1521" y="43200"/>
                    </a:cubicBezTo>
                    <a:cubicBezTo>
                      <a:pt x="1013" y="43200"/>
                      <a:pt x="506" y="43182"/>
                      <a:pt x="-1" y="43146"/>
                    </a:cubicBezTo>
                    <a:lnTo>
                      <a:pt x="1521" y="21600"/>
                    </a:lnTo>
                    <a:close/>
                  </a:path>
                </a:pathLst>
              </a:custGeom>
              <a:noFill/>
              <a:ln w="9525">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ar-EG"/>
              </a:p>
            </p:txBody>
          </p:sp>
          <p:sp>
            <p:nvSpPr>
              <p:cNvPr id="111663" name="Rectangle 47"/>
              <p:cNvSpPr>
                <a:spLocks noChangeArrowheads="1"/>
              </p:cNvSpPr>
              <p:nvPr/>
            </p:nvSpPr>
            <p:spPr bwMode="auto">
              <a:xfrm flipV="1">
                <a:off x="8788" y="2668"/>
                <a:ext cx="149" cy="152"/>
              </a:xfrm>
              <a:prstGeom prst="rect">
                <a:avLst/>
              </a:prstGeom>
              <a:no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ar-EG"/>
              </a:p>
            </p:txBody>
          </p:sp>
          <p:sp>
            <p:nvSpPr>
              <p:cNvPr id="111664" name="Arc 48"/>
              <p:cNvSpPr>
                <a:spLocks/>
              </p:cNvSpPr>
              <p:nvPr/>
            </p:nvSpPr>
            <p:spPr bwMode="auto">
              <a:xfrm flipH="1" flipV="1">
                <a:off x="8617" y="2555"/>
                <a:ext cx="169" cy="377"/>
              </a:xfrm>
              <a:custGeom>
                <a:avLst/>
                <a:gdLst>
                  <a:gd name="G0" fmla="+- 1521 0 0"/>
                  <a:gd name="G1" fmla="+- 21600 0 0"/>
                  <a:gd name="G2" fmla="+- 21600 0 0"/>
                  <a:gd name="T0" fmla="*/ 1521 w 23121"/>
                  <a:gd name="T1" fmla="*/ 0 h 43200"/>
                  <a:gd name="T2" fmla="*/ 0 w 23121"/>
                  <a:gd name="T3" fmla="*/ 43146 h 43200"/>
                  <a:gd name="T4" fmla="*/ 1521 w 23121"/>
                  <a:gd name="T5" fmla="*/ 21600 h 43200"/>
                </a:gdLst>
                <a:ahLst/>
                <a:cxnLst>
                  <a:cxn ang="0">
                    <a:pos x="T0" y="T1"/>
                  </a:cxn>
                  <a:cxn ang="0">
                    <a:pos x="T2" y="T3"/>
                  </a:cxn>
                  <a:cxn ang="0">
                    <a:pos x="T4" y="T5"/>
                  </a:cxn>
                </a:cxnLst>
                <a:rect l="0" t="0" r="r" b="b"/>
                <a:pathLst>
                  <a:path w="23121" h="43200" fill="none" extrusionOk="0">
                    <a:moveTo>
                      <a:pt x="1520" y="0"/>
                    </a:moveTo>
                    <a:cubicBezTo>
                      <a:pt x="13450" y="0"/>
                      <a:pt x="23121" y="9670"/>
                      <a:pt x="23121" y="21600"/>
                    </a:cubicBezTo>
                    <a:cubicBezTo>
                      <a:pt x="23121" y="33529"/>
                      <a:pt x="13450" y="43200"/>
                      <a:pt x="1521" y="43200"/>
                    </a:cubicBezTo>
                    <a:cubicBezTo>
                      <a:pt x="1013" y="43200"/>
                      <a:pt x="506" y="43182"/>
                      <a:pt x="-1" y="43146"/>
                    </a:cubicBezTo>
                  </a:path>
                  <a:path w="23121" h="43200" stroke="0" extrusionOk="0">
                    <a:moveTo>
                      <a:pt x="1520" y="0"/>
                    </a:moveTo>
                    <a:cubicBezTo>
                      <a:pt x="13450" y="0"/>
                      <a:pt x="23121" y="9670"/>
                      <a:pt x="23121" y="21600"/>
                    </a:cubicBezTo>
                    <a:cubicBezTo>
                      <a:pt x="23121" y="33529"/>
                      <a:pt x="13450" y="43200"/>
                      <a:pt x="1521" y="43200"/>
                    </a:cubicBezTo>
                    <a:cubicBezTo>
                      <a:pt x="1013" y="43200"/>
                      <a:pt x="506" y="43182"/>
                      <a:pt x="-1" y="43146"/>
                    </a:cubicBezTo>
                    <a:lnTo>
                      <a:pt x="1521" y="21600"/>
                    </a:lnTo>
                    <a:close/>
                  </a:path>
                </a:pathLst>
              </a:custGeom>
              <a:noFill/>
              <a:ln w="9525">
                <a:solidFill>
                  <a:srgbClr val="000000"/>
                </a:solidFill>
                <a:round/>
                <a:headEnd/>
                <a:tailEnd type="triangle" w="med" len="med"/>
              </a:ln>
              <a:effectLst/>
            </p:spPr>
            <p:txBody>
              <a:bodyPr vert="horz" wrap="square" lIns="91440" tIns="45720" rIns="91440" bIns="45720" numCol="1" anchor="t" anchorCtr="0" compatLnSpc="1">
                <a:prstTxWarp prst="textNoShape">
                  <a:avLst/>
                </a:prstTxWarp>
              </a:bodyPr>
              <a:lstStyle/>
              <a:p>
                <a:endParaRPr lang="ar-EG"/>
              </a:p>
            </p:txBody>
          </p:sp>
        </p:grpSp>
        <p:grpSp>
          <p:nvGrpSpPr>
            <p:cNvPr id="111665" name="Group 49"/>
            <p:cNvGrpSpPr>
              <a:grpSpLocks/>
            </p:cNvGrpSpPr>
            <p:nvPr/>
          </p:nvGrpSpPr>
          <p:grpSpPr bwMode="auto">
            <a:xfrm>
              <a:off x="6074" y="8359"/>
              <a:ext cx="450" cy="374"/>
              <a:chOff x="7912" y="3118"/>
              <a:chExt cx="450" cy="374"/>
            </a:xfrm>
          </p:grpSpPr>
          <p:sp>
            <p:nvSpPr>
              <p:cNvPr id="111666" name="Rectangle 50"/>
              <p:cNvSpPr>
                <a:spLocks noChangeArrowheads="1"/>
              </p:cNvSpPr>
              <p:nvPr/>
            </p:nvSpPr>
            <p:spPr bwMode="auto">
              <a:xfrm>
                <a:off x="8062" y="3229"/>
                <a:ext cx="149" cy="152"/>
              </a:xfrm>
              <a:prstGeom prst="rect">
                <a:avLst/>
              </a:prstGeom>
              <a:no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ar-EG"/>
              </a:p>
            </p:txBody>
          </p:sp>
          <p:cxnSp>
            <p:nvCxnSpPr>
              <p:cNvPr id="111667" name="AutoShape 51"/>
              <p:cNvCxnSpPr>
                <a:cxnSpLocks noChangeShapeType="1"/>
              </p:cNvCxnSpPr>
              <p:nvPr/>
            </p:nvCxnSpPr>
            <p:spPr bwMode="auto">
              <a:xfrm flipH="1" flipV="1">
                <a:off x="7912" y="3118"/>
                <a:ext cx="0" cy="374"/>
              </a:xfrm>
              <a:prstGeom prst="straightConnector1">
                <a:avLst/>
              </a:prstGeom>
              <a:noFill/>
              <a:ln w="9525">
                <a:solidFill>
                  <a:srgbClr val="000000"/>
                </a:solidFill>
                <a:round/>
                <a:headEnd/>
                <a:tailEnd type="triangle" w="med" len="med"/>
              </a:ln>
              <a:effectLst/>
            </p:spPr>
          </p:cxnSp>
          <p:cxnSp>
            <p:nvCxnSpPr>
              <p:cNvPr id="111668" name="AutoShape 52"/>
              <p:cNvCxnSpPr>
                <a:cxnSpLocks noChangeShapeType="1"/>
              </p:cNvCxnSpPr>
              <p:nvPr/>
            </p:nvCxnSpPr>
            <p:spPr bwMode="auto">
              <a:xfrm flipH="1">
                <a:off x="8362" y="3118"/>
                <a:ext cx="0" cy="374"/>
              </a:xfrm>
              <a:prstGeom prst="straightConnector1">
                <a:avLst/>
              </a:prstGeom>
              <a:noFill/>
              <a:ln w="9525">
                <a:solidFill>
                  <a:srgbClr val="000000"/>
                </a:solidFill>
                <a:round/>
                <a:headEnd/>
                <a:tailEnd type="triangle" w="med" len="med"/>
              </a:ln>
              <a:effectLst/>
            </p:spPr>
          </p:cxnSp>
        </p:grpSp>
        <p:grpSp>
          <p:nvGrpSpPr>
            <p:cNvPr id="111669" name="Group 53"/>
            <p:cNvGrpSpPr>
              <a:grpSpLocks/>
            </p:cNvGrpSpPr>
            <p:nvPr/>
          </p:nvGrpSpPr>
          <p:grpSpPr bwMode="auto">
            <a:xfrm flipV="1">
              <a:off x="8384" y="8929"/>
              <a:ext cx="450" cy="374"/>
              <a:chOff x="7912" y="3118"/>
              <a:chExt cx="450" cy="374"/>
            </a:xfrm>
          </p:grpSpPr>
          <p:sp>
            <p:nvSpPr>
              <p:cNvPr id="111670" name="Rectangle 54"/>
              <p:cNvSpPr>
                <a:spLocks noChangeArrowheads="1"/>
              </p:cNvSpPr>
              <p:nvPr/>
            </p:nvSpPr>
            <p:spPr bwMode="auto">
              <a:xfrm>
                <a:off x="8062" y="3229"/>
                <a:ext cx="149" cy="152"/>
              </a:xfrm>
              <a:prstGeom prst="rect">
                <a:avLst/>
              </a:prstGeom>
              <a:no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ar-EG"/>
              </a:p>
            </p:txBody>
          </p:sp>
          <p:cxnSp>
            <p:nvCxnSpPr>
              <p:cNvPr id="111671" name="AutoShape 55"/>
              <p:cNvCxnSpPr>
                <a:cxnSpLocks noChangeShapeType="1"/>
              </p:cNvCxnSpPr>
              <p:nvPr/>
            </p:nvCxnSpPr>
            <p:spPr bwMode="auto">
              <a:xfrm flipH="1" flipV="1">
                <a:off x="7912" y="3118"/>
                <a:ext cx="0" cy="374"/>
              </a:xfrm>
              <a:prstGeom prst="straightConnector1">
                <a:avLst/>
              </a:prstGeom>
              <a:noFill/>
              <a:ln w="9525">
                <a:solidFill>
                  <a:srgbClr val="000000"/>
                </a:solidFill>
                <a:round/>
                <a:headEnd/>
                <a:tailEnd type="triangle" w="med" len="med"/>
              </a:ln>
              <a:effectLst/>
            </p:spPr>
          </p:cxnSp>
          <p:cxnSp>
            <p:nvCxnSpPr>
              <p:cNvPr id="111672" name="AutoShape 56"/>
              <p:cNvCxnSpPr>
                <a:cxnSpLocks noChangeShapeType="1"/>
              </p:cNvCxnSpPr>
              <p:nvPr/>
            </p:nvCxnSpPr>
            <p:spPr bwMode="auto">
              <a:xfrm flipH="1">
                <a:off x="8362" y="3118"/>
                <a:ext cx="0" cy="374"/>
              </a:xfrm>
              <a:prstGeom prst="straightConnector1">
                <a:avLst/>
              </a:prstGeom>
              <a:noFill/>
              <a:ln w="9525">
                <a:solidFill>
                  <a:srgbClr val="000000"/>
                </a:solidFill>
                <a:round/>
                <a:headEnd/>
                <a:tailEnd type="triangle" w="med" len="med"/>
              </a:ln>
              <a:effectLst/>
            </p:spPr>
          </p:cxnSp>
        </p:grpSp>
        <p:grpSp>
          <p:nvGrpSpPr>
            <p:cNvPr id="111673" name="Group 57"/>
            <p:cNvGrpSpPr>
              <a:grpSpLocks/>
            </p:cNvGrpSpPr>
            <p:nvPr/>
          </p:nvGrpSpPr>
          <p:grpSpPr bwMode="auto">
            <a:xfrm>
              <a:off x="3059" y="8509"/>
              <a:ext cx="450" cy="374"/>
              <a:chOff x="7912" y="3118"/>
              <a:chExt cx="450" cy="374"/>
            </a:xfrm>
          </p:grpSpPr>
          <p:sp>
            <p:nvSpPr>
              <p:cNvPr id="111674" name="Rectangle 58"/>
              <p:cNvSpPr>
                <a:spLocks noChangeArrowheads="1"/>
              </p:cNvSpPr>
              <p:nvPr/>
            </p:nvSpPr>
            <p:spPr bwMode="auto">
              <a:xfrm>
                <a:off x="8062" y="3229"/>
                <a:ext cx="149" cy="152"/>
              </a:xfrm>
              <a:prstGeom prst="rect">
                <a:avLst/>
              </a:prstGeom>
              <a:no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ar-EG"/>
              </a:p>
            </p:txBody>
          </p:sp>
          <p:cxnSp>
            <p:nvCxnSpPr>
              <p:cNvPr id="111675" name="AutoShape 59"/>
              <p:cNvCxnSpPr>
                <a:cxnSpLocks noChangeShapeType="1"/>
              </p:cNvCxnSpPr>
              <p:nvPr/>
            </p:nvCxnSpPr>
            <p:spPr bwMode="auto">
              <a:xfrm flipH="1" flipV="1">
                <a:off x="7912" y="3118"/>
                <a:ext cx="0" cy="374"/>
              </a:xfrm>
              <a:prstGeom prst="straightConnector1">
                <a:avLst/>
              </a:prstGeom>
              <a:noFill/>
              <a:ln w="9525">
                <a:solidFill>
                  <a:srgbClr val="000000"/>
                </a:solidFill>
                <a:round/>
                <a:headEnd/>
                <a:tailEnd type="triangle" w="med" len="med"/>
              </a:ln>
              <a:effectLst/>
            </p:spPr>
          </p:cxnSp>
          <p:cxnSp>
            <p:nvCxnSpPr>
              <p:cNvPr id="111676" name="AutoShape 60"/>
              <p:cNvCxnSpPr>
                <a:cxnSpLocks noChangeShapeType="1"/>
              </p:cNvCxnSpPr>
              <p:nvPr/>
            </p:nvCxnSpPr>
            <p:spPr bwMode="auto">
              <a:xfrm flipH="1">
                <a:off x="8362" y="3118"/>
                <a:ext cx="0" cy="374"/>
              </a:xfrm>
              <a:prstGeom prst="straightConnector1">
                <a:avLst/>
              </a:prstGeom>
              <a:noFill/>
              <a:ln w="9525">
                <a:solidFill>
                  <a:srgbClr val="000000"/>
                </a:solidFill>
                <a:round/>
                <a:headEnd/>
                <a:tailEnd type="triangle" w="med" len="med"/>
              </a:ln>
              <a:effectLst/>
            </p:spPr>
          </p:cxnSp>
        </p:grpSp>
        <p:grpSp>
          <p:nvGrpSpPr>
            <p:cNvPr id="111677" name="Group 61"/>
            <p:cNvGrpSpPr>
              <a:grpSpLocks/>
            </p:cNvGrpSpPr>
            <p:nvPr/>
          </p:nvGrpSpPr>
          <p:grpSpPr bwMode="auto">
            <a:xfrm flipV="1">
              <a:off x="5369" y="9079"/>
              <a:ext cx="450" cy="374"/>
              <a:chOff x="7912" y="3118"/>
              <a:chExt cx="450" cy="374"/>
            </a:xfrm>
          </p:grpSpPr>
          <p:sp>
            <p:nvSpPr>
              <p:cNvPr id="111678" name="Rectangle 62"/>
              <p:cNvSpPr>
                <a:spLocks noChangeArrowheads="1"/>
              </p:cNvSpPr>
              <p:nvPr/>
            </p:nvSpPr>
            <p:spPr bwMode="auto">
              <a:xfrm>
                <a:off x="8062" y="3229"/>
                <a:ext cx="149" cy="152"/>
              </a:xfrm>
              <a:prstGeom prst="rect">
                <a:avLst/>
              </a:prstGeom>
              <a:noFill/>
              <a:ln w="9525" algn="ctr">
                <a:solidFill>
                  <a:srgbClr val="000000"/>
                </a:solidFill>
                <a:miter lim="800000"/>
                <a:headEnd/>
                <a:tailEnd/>
              </a:ln>
              <a:effectLst/>
            </p:spPr>
            <p:txBody>
              <a:bodyPr vert="horz" wrap="square" lIns="91440" tIns="45720" rIns="91440" bIns="45720" numCol="1" anchor="t" anchorCtr="0" compatLnSpc="1">
                <a:prstTxWarp prst="textNoShape">
                  <a:avLst/>
                </a:prstTxWarp>
              </a:bodyPr>
              <a:lstStyle/>
              <a:p>
                <a:endParaRPr lang="ar-EG"/>
              </a:p>
            </p:txBody>
          </p:sp>
          <p:cxnSp>
            <p:nvCxnSpPr>
              <p:cNvPr id="111679" name="AutoShape 63"/>
              <p:cNvCxnSpPr>
                <a:cxnSpLocks noChangeShapeType="1"/>
              </p:cNvCxnSpPr>
              <p:nvPr/>
            </p:nvCxnSpPr>
            <p:spPr bwMode="auto">
              <a:xfrm flipH="1" flipV="1">
                <a:off x="7912" y="3118"/>
                <a:ext cx="0" cy="374"/>
              </a:xfrm>
              <a:prstGeom prst="straightConnector1">
                <a:avLst/>
              </a:prstGeom>
              <a:noFill/>
              <a:ln w="9525">
                <a:solidFill>
                  <a:srgbClr val="000000"/>
                </a:solidFill>
                <a:round/>
                <a:headEnd/>
                <a:tailEnd type="triangle" w="med" len="med"/>
              </a:ln>
              <a:effectLst/>
            </p:spPr>
          </p:cxnSp>
          <p:cxnSp>
            <p:nvCxnSpPr>
              <p:cNvPr id="111680" name="AutoShape 64"/>
              <p:cNvCxnSpPr>
                <a:cxnSpLocks noChangeShapeType="1"/>
              </p:cNvCxnSpPr>
              <p:nvPr/>
            </p:nvCxnSpPr>
            <p:spPr bwMode="auto">
              <a:xfrm flipH="1">
                <a:off x="8362" y="3118"/>
                <a:ext cx="0" cy="374"/>
              </a:xfrm>
              <a:prstGeom prst="straightConnector1">
                <a:avLst/>
              </a:prstGeom>
              <a:noFill/>
              <a:ln w="9525">
                <a:solidFill>
                  <a:srgbClr val="000000"/>
                </a:solidFill>
                <a:round/>
                <a:headEnd/>
                <a:tailEnd type="triangle" w="med" len="med"/>
              </a:ln>
              <a:effectLst/>
            </p:spPr>
          </p:cxnSp>
        </p:grpSp>
        <p:sp>
          <p:nvSpPr>
            <p:cNvPr id="111681" name="Line 65"/>
            <p:cNvSpPr>
              <a:spLocks noChangeShapeType="1"/>
            </p:cNvSpPr>
            <p:nvPr/>
          </p:nvSpPr>
          <p:spPr bwMode="auto">
            <a:xfrm>
              <a:off x="2667" y="11032"/>
              <a:ext cx="0" cy="95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EG"/>
            </a:p>
          </p:txBody>
        </p:sp>
        <p:sp>
          <p:nvSpPr>
            <p:cNvPr id="111682" name="Line 66"/>
            <p:cNvSpPr>
              <a:spLocks noChangeShapeType="1"/>
            </p:cNvSpPr>
            <p:nvPr/>
          </p:nvSpPr>
          <p:spPr bwMode="auto">
            <a:xfrm>
              <a:off x="2674" y="11032"/>
              <a:ext cx="6523"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EG"/>
            </a:p>
          </p:txBody>
        </p:sp>
        <p:sp>
          <p:nvSpPr>
            <p:cNvPr id="111683" name="Line 67"/>
            <p:cNvSpPr>
              <a:spLocks noChangeShapeType="1"/>
            </p:cNvSpPr>
            <p:nvPr/>
          </p:nvSpPr>
          <p:spPr bwMode="auto">
            <a:xfrm>
              <a:off x="2674" y="11122"/>
              <a:ext cx="6523"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EG"/>
            </a:p>
          </p:txBody>
        </p:sp>
        <p:grpSp>
          <p:nvGrpSpPr>
            <p:cNvPr id="111684" name="Group 68"/>
            <p:cNvGrpSpPr>
              <a:grpSpLocks/>
            </p:cNvGrpSpPr>
            <p:nvPr/>
          </p:nvGrpSpPr>
          <p:grpSpPr bwMode="auto">
            <a:xfrm>
              <a:off x="2969" y="11882"/>
              <a:ext cx="2966" cy="522"/>
              <a:chOff x="3314" y="7539"/>
              <a:chExt cx="3269" cy="522"/>
            </a:xfrm>
          </p:grpSpPr>
          <p:sp>
            <p:nvSpPr>
              <p:cNvPr id="111685" name="Line 69"/>
              <p:cNvSpPr>
                <a:spLocks noChangeShapeType="1"/>
              </p:cNvSpPr>
              <p:nvPr/>
            </p:nvSpPr>
            <p:spPr bwMode="auto">
              <a:xfrm>
                <a:off x="3314" y="7539"/>
                <a:ext cx="3269" cy="432"/>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EG"/>
              </a:p>
            </p:txBody>
          </p:sp>
          <p:sp>
            <p:nvSpPr>
              <p:cNvPr id="111686" name="Line 70"/>
              <p:cNvSpPr>
                <a:spLocks noChangeShapeType="1"/>
              </p:cNvSpPr>
              <p:nvPr/>
            </p:nvSpPr>
            <p:spPr bwMode="auto">
              <a:xfrm>
                <a:off x="3314" y="7629"/>
                <a:ext cx="3269" cy="432"/>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EG"/>
              </a:p>
            </p:txBody>
          </p:sp>
        </p:grpSp>
        <p:grpSp>
          <p:nvGrpSpPr>
            <p:cNvPr id="111687" name="Group 71"/>
            <p:cNvGrpSpPr>
              <a:grpSpLocks/>
            </p:cNvGrpSpPr>
            <p:nvPr/>
          </p:nvGrpSpPr>
          <p:grpSpPr bwMode="auto">
            <a:xfrm flipH="1">
              <a:off x="5928" y="11882"/>
              <a:ext cx="2966" cy="522"/>
              <a:chOff x="3314" y="7539"/>
              <a:chExt cx="3269" cy="522"/>
            </a:xfrm>
          </p:grpSpPr>
          <p:sp>
            <p:nvSpPr>
              <p:cNvPr id="111688" name="Line 72"/>
              <p:cNvSpPr>
                <a:spLocks noChangeShapeType="1"/>
              </p:cNvSpPr>
              <p:nvPr/>
            </p:nvSpPr>
            <p:spPr bwMode="auto">
              <a:xfrm>
                <a:off x="3314" y="7539"/>
                <a:ext cx="3269" cy="432"/>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EG"/>
              </a:p>
            </p:txBody>
          </p:sp>
          <p:sp>
            <p:nvSpPr>
              <p:cNvPr id="111689" name="Line 73"/>
              <p:cNvSpPr>
                <a:spLocks noChangeShapeType="1"/>
              </p:cNvSpPr>
              <p:nvPr/>
            </p:nvSpPr>
            <p:spPr bwMode="auto">
              <a:xfrm>
                <a:off x="3314" y="7629"/>
                <a:ext cx="3269" cy="432"/>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EG"/>
              </a:p>
            </p:txBody>
          </p:sp>
        </p:grpSp>
        <p:grpSp>
          <p:nvGrpSpPr>
            <p:cNvPr id="111690" name="Group 74"/>
            <p:cNvGrpSpPr>
              <a:grpSpLocks/>
            </p:cNvGrpSpPr>
            <p:nvPr/>
          </p:nvGrpSpPr>
          <p:grpSpPr bwMode="auto">
            <a:xfrm>
              <a:off x="2667" y="11882"/>
              <a:ext cx="302" cy="90"/>
              <a:chOff x="3089" y="9099"/>
              <a:chExt cx="302" cy="90"/>
            </a:xfrm>
          </p:grpSpPr>
          <p:sp>
            <p:nvSpPr>
              <p:cNvPr id="111691" name="Line 75"/>
              <p:cNvSpPr>
                <a:spLocks noChangeShapeType="1"/>
              </p:cNvSpPr>
              <p:nvPr/>
            </p:nvSpPr>
            <p:spPr bwMode="auto">
              <a:xfrm>
                <a:off x="3089" y="9099"/>
                <a:ext cx="302"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EG"/>
              </a:p>
            </p:txBody>
          </p:sp>
          <p:sp>
            <p:nvSpPr>
              <p:cNvPr id="111692" name="Line 76"/>
              <p:cNvSpPr>
                <a:spLocks noChangeShapeType="1"/>
              </p:cNvSpPr>
              <p:nvPr/>
            </p:nvSpPr>
            <p:spPr bwMode="auto">
              <a:xfrm>
                <a:off x="3089" y="9189"/>
                <a:ext cx="302"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EG"/>
              </a:p>
            </p:txBody>
          </p:sp>
        </p:grpSp>
        <p:sp>
          <p:nvSpPr>
            <p:cNvPr id="111693" name="Line 77"/>
            <p:cNvSpPr>
              <a:spLocks noChangeShapeType="1"/>
            </p:cNvSpPr>
            <p:nvPr/>
          </p:nvSpPr>
          <p:spPr bwMode="auto">
            <a:xfrm>
              <a:off x="5935" y="11122"/>
              <a:ext cx="0" cy="1282"/>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EG"/>
            </a:p>
          </p:txBody>
        </p:sp>
        <p:sp>
          <p:nvSpPr>
            <p:cNvPr id="111694" name="Line 78"/>
            <p:cNvSpPr>
              <a:spLocks noChangeShapeType="1"/>
            </p:cNvSpPr>
            <p:nvPr/>
          </p:nvSpPr>
          <p:spPr bwMode="auto">
            <a:xfrm>
              <a:off x="2969" y="11122"/>
              <a:ext cx="0" cy="85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EG"/>
            </a:p>
          </p:txBody>
        </p:sp>
        <p:sp>
          <p:nvSpPr>
            <p:cNvPr id="111695" name="Line 79"/>
            <p:cNvSpPr>
              <a:spLocks noChangeShapeType="1"/>
            </p:cNvSpPr>
            <p:nvPr/>
          </p:nvSpPr>
          <p:spPr bwMode="auto">
            <a:xfrm>
              <a:off x="8901" y="11122"/>
              <a:ext cx="0" cy="85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EG"/>
            </a:p>
          </p:txBody>
        </p:sp>
        <p:grpSp>
          <p:nvGrpSpPr>
            <p:cNvPr id="111696" name="Group 80"/>
            <p:cNvGrpSpPr>
              <a:grpSpLocks/>
            </p:cNvGrpSpPr>
            <p:nvPr/>
          </p:nvGrpSpPr>
          <p:grpSpPr bwMode="auto">
            <a:xfrm>
              <a:off x="8895" y="11882"/>
              <a:ext cx="302" cy="90"/>
              <a:chOff x="3089" y="9099"/>
              <a:chExt cx="302" cy="90"/>
            </a:xfrm>
          </p:grpSpPr>
          <p:sp>
            <p:nvSpPr>
              <p:cNvPr id="111697" name="Line 81"/>
              <p:cNvSpPr>
                <a:spLocks noChangeShapeType="1"/>
              </p:cNvSpPr>
              <p:nvPr/>
            </p:nvSpPr>
            <p:spPr bwMode="auto">
              <a:xfrm>
                <a:off x="3089" y="9099"/>
                <a:ext cx="302"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EG"/>
              </a:p>
            </p:txBody>
          </p:sp>
          <p:sp>
            <p:nvSpPr>
              <p:cNvPr id="111698" name="Line 82"/>
              <p:cNvSpPr>
                <a:spLocks noChangeShapeType="1"/>
              </p:cNvSpPr>
              <p:nvPr/>
            </p:nvSpPr>
            <p:spPr bwMode="auto">
              <a:xfrm>
                <a:off x="3089" y="9189"/>
                <a:ext cx="302" cy="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EG"/>
              </a:p>
            </p:txBody>
          </p:sp>
        </p:grpSp>
        <p:sp>
          <p:nvSpPr>
            <p:cNvPr id="111699" name="Line 83"/>
            <p:cNvSpPr>
              <a:spLocks noChangeShapeType="1"/>
            </p:cNvSpPr>
            <p:nvPr/>
          </p:nvSpPr>
          <p:spPr bwMode="auto">
            <a:xfrm>
              <a:off x="9197" y="11032"/>
              <a:ext cx="0" cy="950"/>
            </a:xfrm>
            <a:prstGeom prst="line">
              <a:avLst/>
            </a:prstGeom>
            <a:noFill/>
            <a:ln w="1905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EG"/>
            </a:p>
          </p:txBody>
        </p:sp>
        <p:grpSp>
          <p:nvGrpSpPr>
            <p:cNvPr id="111700" name="Group 84"/>
            <p:cNvGrpSpPr>
              <a:grpSpLocks/>
            </p:cNvGrpSpPr>
            <p:nvPr/>
          </p:nvGrpSpPr>
          <p:grpSpPr bwMode="auto">
            <a:xfrm flipH="1">
              <a:off x="2640" y="11992"/>
              <a:ext cx="638" cy="363"/>
              <a:chOff x="3287" y="4302"/>
              <a:chExt cx="638" cy="363"/>
            </a:xfrm>
          </p:grpSpPr>
          <p:sp>
            <p:nvSpPr>
              <p:cNvPr id="111701" name="Freeform 85"/>
              <p:cNvSpPr>
                <a:spLocks/>
              </p:cNvSpPr>
              <p:nvPr/>
            </p:nvSpPr>
            <p:spPr bwMode="auto">
              <a:xfrm>
                <a:off x="3356" y="4302"/>
                <a:ext cx="477" cy="220"/>
              </a:xfrm>
              <a:custGeom>
                <a:avLst/>
                <a:gdLst/>
                <a:ahLst/>
                <a:cxnLst>
                  <a:cxn ang="0">
                    <a:pos x="356" y="0"/>
                  </a:cxn>
                  <a:cxn ang="0">
                    <a:pos x="719" y="363"/>
                  </a:cxn>
                  <a:cxn ang="0">
                    <a:pos x="0" y="359"/>
                  </a:cxn>
                  <a:cxn ang="0">
                    <a:pos x="356" y="0"/>
                  </a:cxn>
                </a:cxnLst>
                <a:rect l="0" t="0" r="r" b="b"/>
                <a:pathLst>
                  <a:path w="719" h="363">
                    <a:moveTo>
                      <a:pt x="356" y="0"/>
                    </a:moveTo>
                    <a:lnTo>
                      <a:pt x="719" y="363"/>
                    </a:lnTo>
                    <a:lnTo>
                      <a:pt x="0" y="359"/>
                    </a:lnTo>
                    <a:lnTo>
                      <a:pt x="356" y="0"/>
                    </a:lnTo>
                    <a:close/>
                  </a:path>
                </a:pathLst>
              </a:custGeom>
              <a:solidFill>
                <a:srgbClr val="FFFFFF"/>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ar-EG"/>
              </a:p>
            </p:txBody>
          </p:sp>
          <p:grpSp>
            <p:nvGrpSpPr>
              <p:cNvPr id="111702" name="Group 86"/>
              <p:cNvGrpSpPr>
                <a:grpSpLocks/>
              </p:cNvGrpSpPr>
              <p:nvPr/>
            </p:nvGrpSpPr>
            <p:grpSpPr bwMode="auto">
              <a:xfrm>
                <a:off x="3287" y="4522"/>
                <a:ext cx="638" cy="143"/>
                <a:chOff x="3455" y="4621"/>
                <a:chExt cx="638" cy="143"/>
              </a:xfrm>
            </p:grpSpPr>
            <p:sp>
              <p:nvSpPr>
                <p:cNvPr id="111703" name="Line 87"/>
                <p:cNvSpPr>
                  <a:spLocks noChangeShapeType="1"/>
                </p:cNvSpPr>
                <p:nvPr/>
              </p:nvSpPr>
              <p:spPr bwMode="auto">
                <a:xfrm>
                  <a:off x="3455" y="4621"/>
                  <a:ext cx="627" cy="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EG"/>
                </a:p>
              </p:txBody>
            </p:sp>
            <p:sp>
              <p:nvSpPr>
                <p:cNvPr id="111704" name="Rectangle 88" descr="قطري فاتح إلى الأعلى"/>
                <p:cNvSpPr>
                  <a:spLocks noChangeArrowheads="1"/>
                </p:cNvSpPr>
                <p:nvPr/>
              </p:nvSpPr>
              <p:spPr bwMode="auto">
                <a:xfrm>
                  <a:off x="3466" y="4643"/>
                  <a:ext cx="627" cy="121"/>
                </a:xfrm>
                <a:prstGeom prst="rect">
                  <a:avLst/>
                </a:prstGeom>
                <a:pattFill prst="ltUpDiag">
                  <a:fgClr>
                    <a:srgbClr val="000000"/>
                  </a:fgClr>
                  <a:bgClr>
                    <a:srgbClr val="FFFFFF"/>
                  </a:bgClr>
                </a:pattFill>
                <a:ln w="9525">
                  <a:noFill/>
                  <a:miter lim="800000"/>
                  <a:headEnd/>
                  <a:tailEnd/>
                </a:ln>
              </p:spPr>
              <p:txBody>
                <a:bodyPr vert="horz" wrap="square" lIns="91440" tIns="45720" rIns="91440" bIns="45720" numCol="1" anchor="t" anchorCtr="0" compatLnSpc="1">
                  <a:prstTxWarp prst="textNoShape">
                    <a:avLst/>
                  </a:prstTxWarp>
                </a:bodyPr>
                <a:lstStyle/>
                <a:p>
                  <a:endParaRPr lang="ar-EG"/>
                </a:p>
              </p:txBody>
            </p:sp>
          </p:grpSp>
        </p:grpSp>
        <p:grpSp>
          <p:nvGrpSpPr>
            <p:cNvPr id="111705" name="Group 89"/>
            <p:cNvGrpSpPr>
              <a:grpSpLocks/>
            </p:cNvGrpSpPr>
            <p:nvPr/>
          </p:nvGrpSpPr>
          <p:grpSpPr bwMode="auto">
            <a:xfrm flipH="1">
              <a:off x="5606" y="12397"/>
              <a:ext cx="638" cy="363"/>
              <a:chOff x="3287" y="4302"/>
              <a:chExt cx="638" cy="363"/>
            </a:xfrm>
          </p:grpSpPr>
          <p:sp>
            <p:nvSpPr>
              <p:cNvPr id="111706" name="Freeform 90"/>
              <p:cNvSpPr>
                <a:spLocks/>
              </p:cNvSpPr>
              <p:nvPr/>
            </p:nvSpPr>
            <p:spPr bwMode="auto">
              <a:xfrm>
                <a:off x="3356" y="4302"/>
                <a:ext cx="477" cy="220"/>
              </a:xfrm>
              <a:custGeom>
                <a:avLst/>
                <a:gdLst/>
                <a:ahLst/>
                <a:cxnLst>
                  <a:cxn ang="0">
                    <a:pos x="356" y="0"/>
                  </a:cxn>
                  <a:cxn ang="0">
                    <a:pos x="719" y="363"/>
                  </a:cxn>
                  <a:cxn ang="0">
                    <a:pos x="0" y="359"/>
                  </a:cxn>
                  <a:cxn ang="0">
                    <a:pos x="356" y="0"/>
                  </a:cxn>
                </a:cxnLst>
                <a:rect l="0" t="0" r="r" b="b"/>
                <a:pathLst>
                  <a:path w="719" h="363">
                    <a:moveTo>
                      <a:pt x="356" y="0"/>
                    </a:moveTo>
                    <a:lnTo>
                      <a:pt x="719" y="363"/>
                    </a:lnTo>
                    <a:lnTo>
                      <a:pt x="0" y="359"/>
                    </a:lnTo>
                    <a:lnTo>
                      <a:pt x="356" y="0"/>
                    </a:lnTo>
                    <a:close/>
                  </a:path>
                </a:pathLst>
              </a:custGeom>
              <a:solidFill>
                <a:srgbClr val="FFFFFF"/>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ar-EG"/>
              </a:p>
            </p:txBody>
          </p:sp>
          <p:grpSp>
            <p:nvGrpSpPr>
              <p:cNvPr id="111707" name="Group 91"/>
              <p:cNvGrpSpPr>
                <a:grpSpLocks/>
              </p:cNvGrpSpPr>
              <p:nvPr/>
            </p:nvGrpSpPr>
            <p:grpSpPr bwMode="auto">
              <a:xfrm>
                <a:off x="3287" y="4522"/>
                <a:ext cx="638" cy="143"/>
                <a:chOff x="3455" y="4621"/>
                <a:chExt cx="638" cy="143"/>
              </a:xfrm>
            </p:grpSpPr>
            <p:sp>
              <p:nvSpPr>
                <p:cNvPr id="111708" name="Line 92"/>
                <p:cNvSpPr>
                  <a:spLocks noChangeShapeType="1"/>
                </p:cNvSpPr>
                <p:nvPr/>
              </p:nvSpPr>
              <p:spPr bwMode="auto">
                <a:xfrm>
                  <a:off x="3455" y="4621"/>
                  <a:ext cx="627" cy="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EG"/>
                </a:p>
              </p:txBody>
            </p:sp>
            <p:sp>
              <p:nvSpPr>
                <p:cNvPr id="111709" name="Rectangle 93" descr="قطري فاتح إلى الأعلى"/>
                <p:cNvSpPr>
                  <a:spLocks noChangeArrowheads="1"/>
                </p:cNvSpPr>
                <p:nvPr/>
              </p:nvSpPr>
              <p:spPr bwMode="auto">
                <a:xfrm>
                  <a:off x="3466" y="4643"/>
                  <a:ext cx="627" cy="121"/>
                </a:xfrm>
                <a:prstGeom prst="rect">
                  <a:avLst/>
                </a:prstGeom>
                <a:pattFill prst="ltUpDiag">
                  <a:fgClr>
                    <a:srgbClr val="000000"/>
                  </a:fgClr>
                  <a:bgClr>
                    <a:srgbClr val="FFFFFF"/>
                  </a:bgClr>
                </a:pattFill>
                <a:ln w="9525">
                  <a:noFill/>
                  <a:miter lim="800000"/>
                  <a:headEnd/>
                  <a:tailEnd/>
                </a:ln>
              </p:spPr>
              <p:txBody>
                <a:bodyPr vert="horz" wrap="square" lIns="91440" tIns="45720" rIns="91440" bIns="45720" numCol="1" anchor="t" anchorCtr="0" compatLnSpc="1">
                  <a:prstTxWarp prst="textNoShape">
                    <a:avLst/>
                  </a:prstTxWarp>
                </a:bodyPr>
                <a:lstStyle/>
                <a:p>
                  <a:endParaRPr lang="ar-EG"/>
                </a:p>
              </p:txBody>
            </p:sp>
          </p:grpSp>
        </p:grpSp>
        <p:grpSp>
          <p:nvGrpSpPr>
            <p:cNvPr id="111710" name="Group 94"/>
            <p:cNvGrpSpPr>
              <a:grpSpLocks/>
            </p:cNvGrpSpPr>
            <p:nvPr/>
          </p:nvGrpSpPr>
          <p:grpSpPr bwMode="auto">
            <a:xfrm flipH="1">
              <a:off x="8572" y="11992"/>
              <a:ext cx="638" cy="363"/>
              <a:chOff x="3287" y="4302"/>
              <a:chExt cx="638" cy="363"/>
            </a:xfrm>
          </p:grpSpPr>
          <p:sp>
            <p:nvSpPr>
              <p:cNvPr id="111711" name="Freeform 95"/>
              <p:cNvSpPr>
                <a:spLocks/>
              </p:cNvSpPr>
              <p:nvPr/>
            </p:nvSpPr>
            <p:spPr bwMode="auto">
              <a:xfrm>
                <a:off x="3356" y="4302"/>
                <a:ext cx="477" cy="220"/>
              </a:xfrm>
              <a:custGeom>
                <a:avLst/>
                <a:gdLst/>
                <a:ahLst/>
                <a:cxnLst>
                  <a:cxn ang="0">
                    <a:pos x="356" y="0"/>
                  </a:cxn>
                  <a:cxn ang="0">
                    <a:pos x="719" y="363"/>
                  </a:cxn>
                  <a:cxn ang="0">
                    <a:pos x="0" y="359"/>
                  </a:cxn>
                  <a:cxn ang="0">
                    <a:pos x="356" y="0"/>
                  </a:cxn>
                </a:cxnLst>
                <a:rect l="0" t="0" r="r" b="b"/>
                <a:pathLst>
                  <a:path w="719" h="363">
                    <a:moveTo>
                      <a:pt x="356" y="0"/>
                    </a:moveTo>
                    <a:lnTo>
                      <a:pt x="719" y="363"/>
                    </a:lnTo>
                    <a:lnTo>
                      <a:pt x="0" y="359"/>
                    </a:lnTo>
                    <a:lnTo>
                      <a:pt x="356" y="0"/>
                    </a:lnTo>
                    <a:close/>
                  </a:path>
                </a:pathLst>
              </a:custGeom>
              <a:solidFill>
                <a:srgbClr val="FFFFFF"/>
              </a:solidFill>
              <a:ln w="15875">
                <a:solidFill>
                  <a:srgbClr val="000000"/>
                </a:solidFill>
                <a:round/>
                <a:headEnd/>
                <a:tailEnd/>
              </a:ln>
            </p:spPr>
            <p:txBody>
              <a:bodyPr vert="horz" wrap="square" lIns="91440" tIns="45720" rIns="91440" bIns="45720" numCol="1" anchor="t" anchorCtr="0" compatLnSpc="1">
                <a:prstTxWarp prst="textNoShape">
                  <a:avLst/>
                </a:prstTxWarp>
              </a:bodyPr>
              <a:lstStyle/>
              <a:p>
                <a:endParaRPr lang="ar-EG"/>
              </a:p>
            </p:txBody>
          </p:sp>
          <p:grpSp>
            <p:nvGrpSpPr>
              <p:cNvPr id="111712" name="Group 96"/>
              <p:cNvGrpSpPr>
                <a:grpSpLocks/>
              </p:cNvGrpSpPr>
              <p:nvPr/>
            </p:nvGrpSpPr>
            <p:grpSpPr bwMode="auto">
              <a:xfrm>
                <a:off x="3287" y="4522"/>
                <a:ext cx="638" cy="143"/>
                <a:chOff x="3455" y="4621"/>
                <a:chExt cx="638" cy="143"/>
              </a:xfrm>
            </p:grpSpPr>
            <p:sp>
              <p:nvSpPr>
                <p:cNvPr id="111713" name="Line 97"/>
                <p:cNvSpPr>
                  <a:spLocks noChangeShapeType="1"/>
                </p:cNvSpPr>
                <p:nvPr/>
              </p:nvSpPr>
              <p:spPr bwMode="auto">
                <a:xfrm>
                  <a:off x="3455" y="4621"/>
                  <a:ext cx="627" cy="0"/>
                </a:xfrm>
                <a:prstGeom prst="line">
                  <a:avLst/>
                </a:prstGeom>
                <a:noFill/>
                <a:ln w="25400">
                  <a:solidFill>
                    <a:srgbClr val="000000"/>
                  </a:solidFill>
                  <a:round/>
                  <a:headEnd/>
                  <a:tailEnd/>
                </a:ln>
              </p:spPr>
              <p:txBody>
                <a:bodyPr vert="horz" wrap="square" lIns="91440" tIns="45720" rIns="91440" bIns="45720" numCol="1" anchor="t" anchorCtr="0" compatLnSpc="1">
                  <a:prstTxWarp prst="textNoShape">
                    <a:avLst/>
                  </a:prstTxWarp>
                </a:bodyPr>
                <a:lstStyle/>
                <a:p>
                  <a:endParaRPr lang="ar-EG"/>
                </a:p>
              </p:txBody>
            </p:sp>
            <p:sp>
              <p:nvSpPr>
                <p:cNvPr id="111714" name="Rectangle 98" descr="قطري فاتح إلى الأعلى"/>
                <p:cNvSpPr>
                  <a:spLocks noChangeArrowheads="1"/>
                </p:cNvSpPr>
                <p:nvPr/>
              </p:nvSpPr>
              <p:spPr bwMode="auto">
                <a:xfrm>
                  <a:off x="3466" y="4643"/>
                  <a:ext cx="627" cy="121"/>
                </a:xfrm>
                <a:prstGeom prst="rect">
                  <a:avLst/>
                </a:prstGeom>
                <a:pattFill prst="ltUpDiag">
                  <a:fgClr>
                    <a:srgbClr val="000000"/>
                  </a:fgClr>
                  <a:bgClr>
                    <a:srgbClr val="FFFFFF"/>
                  </a:bgClr>
                </a:pattFill>
                <a:ln w="9525">
                  <a:noFill/>
                  <a:miter lim="800000"/>
                  <a:headEnd/>
                  <a:tailEnd/>
                </a:ln>
              </p:spPr>
              <p:txBody>
                <a:bodyPr vert="horz" wrap="square" lIns="91440" tIns="45720" rIns="91440" bIns="45720" numCol="1" anchor="t" anchorCtr="0" compatLnSpc="1">
                  <a:prstTxWarp prst="textNoShape">
                    <a:avLst/>
                  </a:prstTxWarp>
                </a:bodyPr>
                <a:lstStyle/>
                <a:p>
                  <a:endParaRPr lang="ar-EG"/>
                </a:p>
              </p:txBody>
            </p:sp>
          </p:grpSp>
        </p:grpSp>
        <p:cxnSp>
          <p:nvCxnSpPr>
            <p:cNvPr id="111715" name="AutoShape 99"/>
            <p:cNvCxnSpPr>
              <a:cxnSpLocks noChangeShapeType="1"/>
            </p:cNvCxnSpPr>
            <p:nvPr/>
          </p:nvCxnSpPr>
          <p:spPr bwMode="auto">
            <a:xfrm rot="5400000" flipV="1">
              <a:off x="5626" y="11093"/>
              <a:ext cx="749" cy="0"/>
            </a:xfrm>
            <a:prstGeom prst="straightConnector1">
              <a:avLst/>
            </a:prstGeom>
            <a:noFill/>
            <a:ln w="9525">
              <a:solidFill>
                <a:srgbClr val="000000"/>
              </a:solidFill>
              <a:prstDash val="sysDot"/>
              <a:round/>
              <a:headEnd/>
              <a:tailEnd/>
            </a:ln>
            <a:effectLst/>
          </p:spPr>
        </p:cxnSp>
        <p:cxnSp>
          <p:nvCxnSpPr>
            <p:cNvPr id="111716" name="AutoShape 100"/>
            <p:cNvCxnSpPr>
              <a:cxnSpLocks noChangeShapeType="1"/>
            </p:cNvCxnSpPr>
            <p:nvPr/>
          </p:nvCxnSpPr>
          <p:spPr bwMode="auto">
            <a:xfrm rot="5400000" flipV="1">
              <a:off x="6211" y="11093"/>
              <a:ext cx="749" cy="0"/>
            </a:xfrm>
            <a:prstGeom prst="straightConnector1">
              <a:avLst/>
            </a:prstGeom>
            <a:noFill/>
            <a:ln w="9525">
              <a:solidFill>
                <a:srgbClr val="000000"/>
              </a:solidFill>
              <a:prstDash val="sysDot"/>
              <a:round/>
              <a:headEnd/>
              <a:tailEnd/>
            </a:ln>
            <a:effectLst/>
          </p:spPr>
        </p:cxnSp>
        <p:cxnSp>
          <p:nvCxnSpPr>
            <p:cNvPr id="111717" name="AutoShape 101"/>
            <p:cNvCxnSpPr>
              <a:cxnSpLocks noChangeShapeType="1"/>
            </p:cNvCxnSpPr>
            <p:nvPr/>
          </p:nvCxnSpPr>
          <p:spPr bwMode="auto">
            <a:xfrm rot="5400000" flipV="1">
              <a:off x="6331" y="11093"/>
              <a:ext cx="749" cy="0"/>
            </a:xfrm>
            <a:prstGeom prst="straightConnector1">
              <a:avLst/>
            </a:prstGeom>
            <a:noFill/>
            <a:ln w="9525">
              <a:solidFill>
                <a:srgbClr val="000000"/>
              </a:solidFill>
              <a:prstDash val="sysDot"/>
              <a:round/>
              <a:headEnd/>
              <a:tailEnd/>
            </a:ln>
            <a:effectLst/>
          </p:spPr>
        </p:cxnSp>
        <p:cxnSp>
          <p:nvCxnSpPr>
            <p:cNvPr id="111718" name="AutoShape 102"/>
            <p:cNvCxnSpPr>
              <a:cxnSpLocks noChangeShapeType="1"/>
            </p:cNvCxnSpPr>
            <p:nvPr/>
          </p:nvCxnSpPr>
          <p:spPr bwMode="auto">
            <a:xfrm rot="5400000" flipV="1">
              <a:off x="7366" y="11093"/>
              <a:ext cx="749" cy="0"/>
            </a:xfrm>
            <a:prstGeom prst="straightConnector1">
              <a:avLst/>
            </a:prstGeom>
            <a:noFill/>
            <a:ln w="9525">
              <a:solidFill>
                <a:srgbClr val="000000"/>
              </a:solidFill>
              <a:prstDash val="sysDot"/>
              <a:round/>
              <a:headEnd/>
              <a:tailEnd/>
            </a:ln>
            <a:effectLst/>
          </p:spPr>
        </p:cxnSp>
        <p:cxnSp>
          <p:nvCxnSpPr>
            <p:cNvPr id="111719" name="AutoShape 103"/>
            <p:cNvCxnSpPr>
              <a:cxnSpLocks noChangeShapeType="1"/>
            </p:cNvCxnSpPr>
            <p:nvPr/>
          </p:nvCxnSpPr>
          <p:spPr bwMode="auto">
            <a:xfrm rot="5400000" flipV="1">
              <a:off x="7486" y="11093"/>
              <a:ext cx="749" cy="0"/>
            </a:xfrm>
            <a:prstGeom prst="straightConnector1">
              <a:avLst/>
            </a:prstGeom>
            <a:noFill/>
            <a:ln w="9525">
              <a:solidFill>
                <a:srgbClr val="000000"/>
              </a:solidFill>
              <a:prstDash val="sysDot"/>
              <a:round/>
              <a:headEnd/>
              <a:tailEnd/>
            </a:ln>
            <a:effectLst/>
          </p:spPr>
        </p:cxnSp>
        <p:cxnSp>
          <p:nvCxnSpPr>
            <p:cNvPr id="111720" name="AutoShape 104"/>
            <p:cNvCxnSpPr>
              <a:cxnSpLocks noChangeShapeType="1"/>
            </p:cNvCxnSpPr>
            <p:nvPr/>
          </p:nvCxnSpPr>
          <p:spPr bwMode="auto">
            <a:xfrm rot="5400000" flipV="1">
              <a:off x="8446" y="11093"/>
              <a:ext cx="749" cy="0"/>
            </a:xfrm>
            <a:prstGeom prst="straightConnector1">
              <a:avLst/>
            </a:prstGeom>
            <a:noFill/>
            <a:ln w="9525">
              <a:solidFill>
                <a:srgbClr val="000000"/>
              </a:solidFill>
              <a:prstDash val="sysDot"/>
              <a:round/>
              <a:headEnd/>
              <a:tailEnd/>
            </a:ln>
            <a:effectLst/>
          </p:spPr>
        </p:cxnSp>
        <p:sp>
          <p:nvSpPr>
            <p:cNvPr id="111721" name="Text Box 105"/>
            <p:cNvSpPr txBox="1">
              <a:spLocks noChangeArrowheads="1"/>
            </p:cNvSpPr>
            <p:nvPr/>
          </p:nvSpPr>
          <p:spPr bwMode="auto">
            <a:xfrm>
              <a:off x="5779" y="10373"/>
              <a:ext cx="456" cy="360"/>
            </a:xfrm>
            <a:prstGeom prst="rect">
              <a:avLst/>
            </a:prstGeom>
            <a:noFill/>
            <a:ln w="9525">
              <a:noFill/>
              <a:miter lim="800000"/>
              <a:headEnd/>
              <a:tailEnd/>
            </a:ln>
          </p:spPr>
          <p:txBody>
            <a:bodyPr vert="horz" wrap="square" lIns="18000" tIns="18000" rIns="18000" bIns="1800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GB" sz="1100" b="0" i="0" u="none" strike="noStrike" cap="none" normalizeH="0" baseline="0" smtClean="0">
                  <a:ln>
                    <a:noFill/>
                  </a:ln>
                  <a:solidFill>
                    <a:schemeClr val="tx1"/>
                  </a:solidFill>
                  <a:effectLst/>
                  <a:latin typeface="Calibri" pitchFamily="34" charset="0"/>
                  <a:ea typeface="Arial" pitchFamily="34" charset="0"/>
                  <a:cs typeface="Arial" pitchFamily="34" charset="0"/>
                </a:rPr>
                <a:t>1 </a:t>
              </a: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sp>
          <p:nvSpPr>
            <p:cNvPr id="111722" name="Text Box 106"/>
            <p:cNvSpPr txBox="1">
              <a:spLocks noChangeArrowheads="1"/>
            </p:cNvSpPr>
            <p:nvPr/>
          </p:nvSpPr>
          <p:spPr bwMode="auto">
            <a:xfrm>
              <a:off x="6244" y="10613"/>
              <a:ext cx="456" cy="360"/>
            </a:xfrm>
            <a:prstGeom prst="rect">
              <a:avLst/>
            </a:prstGeom>
            <a:noFill/>
            <a:ln w="9525">
              <a:noFill/>
              <a:miter lim="800000"/>
              <a:headEnd/>
              <a:tailEnd/>
            </a:ln>
          </p:spPr>
          <p:txBody>
            <a:bodyPr vert="horz" wrap="square" lIns="18000" tIns="18000" rIns="18000" bIns="1800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GB" sz="1100" b="0" i="0" u="none" strike="noStrike" cap="none" normalizeH="0" baseline="0" smtClean="0">
                  <a:ln>
                    <a:noFill/>
                  </a:ln>
                  <a:solidFill>
                    <a:schemeClr val="tx1"/>
                  </a:solidFill>
                  <a:effectLst/>
                  <a:latin typeface="Calibri" pitchFamily="34" charset="0"/>
                  <a:ea typeface="Arial" pitchFamily="34" charset="0"/>
                  <a:cs typeface="Arial" pitchFamily="34" charset="0"/>
                </a:rPr>
                <a:t>2 </a:t>
              </a: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sp>
          <p:nvSpPr>
            <p:cNvPr id="111723" name="Text Box 107"/>
            <p:cNvSpPr txBox="1">
              <a:spLocks noChangeArrowheads="1"/>
            </p:cNvSpPr>
            <p:nvPr/>
          </p:nvSpPr>
          <p:spPr bwMode="auto">
            <a:xfrm>
              <a:off x="6604" y="10613"/>
              <a:ext cx="456" cy="360"/>
            </a:xfrm>
            <a:prstGeom prst="rect">
              <a:avLst/>
            </a:prstGeom>
            <a:noFill/>
            <a:ln w="9525">
              <a:noFill/>
              <a:miter lim="800000"/>
              <a:headEnd/>
              <a:tailEnd/>
            </a:ln>
          </p:spPr>
          <p:txBody>
            <a:bodyPr vert="horz" wrap="square" lIns="18000" tIns="18000" rIns="18000" bIns="1800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GB" sz="1100" b="0" i="0" u="none" strike="noStrike" cap="none" normalizeH="0" baseline="0" smtClean="0">
                  <a:ln>
                    <a:noFill/>
                  </a:ln>
                  <a:solidFill>
                    <a:schemeClr val="tx1"/>
                  </a:solidFill>
                  <a:effectLst/>
                  <a:latin typeface="Calibri" pitchFamily="34" charset="0"/>
                  <a:ea typeface="Arial" pitchFamily="34" charset="0"/>
                  <a:cs typeface="Arial" pitchFamily="34" charset="0"/>
                </a:rPr>
                <a:t>3 </a:t>
              </a: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sp>
          <p:nvSpPr>
            <p:cNvPr id="111724" name="Text Box 108"/>
            <p:cNvSpPr txBox="1">
              <a:spLocks noChangeArrowheads="1"/>
            </p:cNvSpPr>
            <p:nvPr/>
          </p:nvSpPr>
          <p:spPr bwMode="auto">
            <a:xfrm>
              <a:off x="7399" y="10613"/>
              <a:ext cx="456" cy="360"/>
            </a:xfrm>
            <a:prstGeom prst="rect">
              <a:avLst/>
            </a:prstGeom>
            <a:noFill/>
            <a:ln w="9525">
              <a:noFill/>
              <a:miter lim="800000"/>
              <a:headEnd/>
              <a:tailEnd/>
            </a:ln>
          </p:spPr>
          <p:txBody>
            <a:bodyPr vert="horz" wrap="square" lIns="18000" tIns="18000" rIns="18000" bIns="1800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GB" sz="1100" b="0" i="0" u="none" strike="noStrike" cap="none" normalizeH="0" baseline="0" smtClean="0">
                  <a:ln>
                    <a:noFill/>
                  </a:ln>
                  <a:solidFill>
                    <a:schemeClr val="tx1"/>
                  </a:solidFill>
                  <a:effectLst/>
                  <a:latin typeface="Calibri" pitchFamily="34" charset="0"/>
                  <a:ea typeface="Arial" pitchFamily="34" charset="0"/>
                  <a:cs typeface="Arial" pitchFamily="34" charset="0"/>
                </a:rPr>
                <a:t>4 </a:t>
              </a: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sp>
          <p:nvSpPr>
            <p:cNvPr id="111725" name="Text Box 109"/>
            <p:cNvSpPr txBox="1">
              <a:spLocks noChangeArrowheads="1"/>
            </p:cNvSpPr>
            <p:nvPr/>
          </p:nvSpPr>
          <p:spPr bwMode="auto">
            <a:xfrm>
              <a:off x="7759" y="10613"/>
              <a:ext cx="456" cy="360"/>
            </a:xfrm>
            <a:prstGeom prst="rect">
              <a:avLst/>
            </a:prstGeom>
            <a:noFill/>
            <a:ln w="9525">
              <a:noFill/>
              <a:miter lim="800000"/>
              <a:headEnd/>
              <a:tailEnd/>
            </a:ln>
          </p:spPr>
          <p:txBody>
            <a:bodyPr vert="horz" wrap="square" lIns="18000" tIns="18000" rIns="18000" bIns="1800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GB" sz="1100" b="0" i="0" u="none" strike="noStrike" cap="none" normalizeH="0" baseline="0" smtClean="0">
                  <a:ln>
                    <a:noFill/>
                  </a:ln>
                  <a:solidFill>
                    <a:schemeClr val="tx1"/>
                  </a:solidFill>
                  <a:effectLst/>
                  <a:latin typeface="Calibri" pitchFamily="34" charset="0"/>
                  <a:ea typeface="Arial" pitchFamily="34" charset="0"/>
                  <a:cs typeface="Arial" pitchFamily="34" charset="0"/>
                </a:rPr>
                <a:t>5 </a:t>
              </a:r>
              <a:endParaRPr kumimoji="0" lang="ar-EG" sz="1800" b="0" i="0" u="none" strike="noStrike" cap="none" normalizeH="0" baseline="0" smtClean="0">
                <a:ln>
                  <a:noFill/>
                </a:ln>
                <a:solidFill>
                  <a:schemeClr val="tx1"/>
                </a:solidFill>
                <a:effectLst/>
                <a:latin typeface="Arial" pitchFamily="34" charset="0"/>
                <a:cs typeface="Arial" pitchFamily="34" charset="0"/>
              </a:endParaRPr>
            </a:p>
          </p:txBody>
        </p:sp>
        <p:sp>
          <p:nvSpPr>
            <p:cNvPr id="111726" name="Text Box 110"/>
            <p:cNvSpPr txBox="1">
              <a:spLocks noChangeArrowheads="1"/>
            </p:cNvSpPr>
            <p:nvPr/>
          </p:nvSpPr>
          <p:spPr bwMode="auto">
            <a:xfrm>
              <a:off x="8599" y="10373"/>
              <a:ext cx="456" cy="360"/>
            </a:xfrm>
            <a:prstGeom prst="rect">
              <a:avLst/>
            </a:prstGeom>
            <a:noFill/>
            <a:ln w="9525">
              <a:noFill/>
              <a:miter lim="800000"/>
              <a:headEnd/>
              <a:tailEnd/>
            </a:ln>
          </p:spPr>
          <p:txBody>
            <a:bodyPr vert="horz" wrap="square" lIns="18000" tIns="18000" rIns="18000" bIns="1800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GB" sz="1100" b="0" i="0" u="none" strike="noStrike" cap="none" normalizeH="0" baseline="0" dirty="0" smtClean="0">
                  <a:ln>
                    <a:noFill/>
                  </a:ln>
                  <a:solidFill>
                    <a:schemeClr val="tx1"/>
                  </a:solidFill>
                  <a:effectLst/>
                  <a:latin typeface="Calibri" pitchFamily="34" charset="0"/>
                  <a:ea typeface="Arial" pitchFamily="34" charset="0"/>
                  <a:cs typeface="Arial" pitchFamily="34" charset="0"/>
                </a:rPr>
                <a:t>6 </a:t>
              </a:r>
              <a:endParaRPr kumimoji="0" lang="ar-EG"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727" name="AutoShape 111"/>
            <p:cNvSpPr>
              <a:spLocks noChangeArrowheads="1"/>
            </p:cNvSpPr>
            <p:nvPr/>
          </p:nvSpPr>
          <p:spPr bwMode="auto">
            <a:xfrm rot="18600000" flipH="1">
              <a:off x="7150" y="11139"/>
              <a:ext cx="299" cy="889"/>
            </a:xfrm>
            <a:prstGeom prst="upDownArrow">
              <a:avLst>
                <a:gd name="adj1" fmla="val 50000"/>
                <a:gd name="adj2" fmla="val 59465"/>
              </a:avLst>
            </a:prstGeom>
            <a:solidFill>
              <a:srgbClr val="00B050"/>
            </a:solidFill>
            <a:ln w="9525" algn="ctr">
              <a:solidFill>
                <a:srgbClr val="D8D8D8"/>
              </a:solidFill>
              <a:miter lim="800000"/>
              <a:headEnd/>
              <a:tailEnd/>
            </a:ln>
            <a:effectLst/>
          </p:spPr>
          <p:txBody>
            <a:bodyPr vert="horz" wrap="square" lIns="91440" tIns="45720" rIns="91440" bIns="45720" numCol="1" anchor="t" anchorCtr="0" compatLnSpc="1">
              <a:prstTxWarp prst="textNoShape">
                <a:avLst/>
              </a:prstTxWarp>
            </a:bodyPr>
            <a:lstStyle/>
            <a:p>
              <a:endParaRPr lang="ar-EG"/>
            </a:p>
          </p:txBody>
        </p:sp>
        <p:sp>
          <p:nvSpPr>
            <p:cNvPr id="111728" name="Text Box 112"/>
            <p:cNvSpPr txBox="1">
              <a:spLocks noChangeArrowheads="1"/>
            </p:cNvSpPr>
            <p:nvPr/>
          </p:nvSpPr>
          <p:spPr bwMode="auto">
            <a:xfrm>
              <a:off x="6646" y="11683"/>
              <a:ext cx="692" cy="360"/>
            </a:xfrm>
            <a:prstGeom prst="rect">
              <a:avLst/>
            </a:prstGeom>
            <a:noFill/>
            <a:ln w="9525">
              <a:noFill/>
              <a:miter lim="800000"/>
              <a:headEnd/>
              <a:tailEnd/>
            </a:ln>
          </p:spPr>
          <p:txBody>
            <a:bodyPr vert="horz" wrap="square" lIns="18000" tIns="18000" rIns="18000" bIns="1800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GB" sz="1400" b="1" i="0" u="none" strike="noStrike" cap="none" normalizeH="0" baseline="0" dirty="0" smtClean="0">
                  <a:ln>
                    <a:noFill/>
                  </a:ln>
                  <a:solidFill>
                    <a:srgbClr val="002060"/>
                  </a:solidFill>
                  <a:effectLst/>
                  <a:latin typeface="Calibri" pitchFamily="34" charset="0"/>
                  <a:ea typeface="Arial" pitchFamily="34" charset="0"/>
                  <a:cs typeface="Arial" pitchFamily="34" charset="0"/>
                </a:rPr>
                <a:t>III </a:t>
              </a:r>
              <a:endParaRPr kumimoji="0" lang="ar-EG" sz="1400" b="1" i="0" u="none" strike="noStrike" cap="none" normalizeH="0" baseline="0" dirty="0" smtClean="0">
                <a:ln>
                  <a:noFill/>
                </a:ln>
                <a:solidFill>
                  <a:srgbClr val="002060"/>
                </a:solidFill>
                <a:effectLst/>
                <a:latin typeface="Arial" pitchFamily="34" charset="0"/>
                <a:cs typeface="Arial" pitchFamily="34" charset="0"/>
              </a:endParaRPr>
            </a:p>
          </p:txBody>
        </p:sp>
        <p:sp>
          <p:nvSpPr>
            <p:cNvPr id="111729" name="AutoShape 113"/>
            <p:cNvSpPr>
              <a:spLocks noChangeArrowheads="1"/>
            </p:cNvSpPr>
            <p:nvPr/>
          </p:nvSpPr>
          <p:spPr bwMode="auto">
            <a:xfrm rot="-18600000">
              <a:off x="8215" y="11124"/>
              <a:ext cx="299" cy="889"/>
            </a:xfrm>
            <a:prstGeom prst="upDownArrow">
              <a:avLst>
                <a:gd name="adj1" fmla="val 50000"/>
                <a:gd name="adj2" fmla="val 59465"/>
              </a:avLst>
            </a:prstGeom>
            <a:solidFill>
              <a:srgbClr val="00B050"/>
            </a:solidFill>
            <a:ln w="9525" algn="ctr">
              <a:solidFill>
                <a:srgbClr val="D8D8D8"/>
              </a:solidFill>
              <a:miter lim="800000"/>
              <a:headEnd/>
              <a:tailEnd/>
            </a:ln>
            <a:effectLst/>
          </p:spPr>
          <p:txBody>
            <a:bodyPr vert="horz" wrap="square" lIns="91440" tIns="45720" rIns="91440" bIns="45720" numCol="1" anchor="t" anchorCtr="0" compatLnSpc="1">
              <a:prstTxWarp prst="textNoShape">
                <a:avLst/>
              </a:prstTxWarp>
            </a:bodyPr>
            <a:lstStyle/>
            <a:p>
              <a:endParaRPr lang="ar-EG"/>
            </a:p>
          </p:txBody>
        </p:sp>
        <p:sp>
          <p:nvSpPr>
            <p:cNvPr id="111730" name="Text Box 114"/>
            <p:cNvSpPr txBox="1">
              <a:spLocks noChangeArrowheads="1"/>
            </p:cNvSpPr>
            <p:nvPr/>
          </p:nvSpPr>
          <p:spPr bwMode="auto">
            <a:xfrm>
              <a:off x="7816" y="11162"/>
              <a:ext cx="692" cy="360"/>
            </a:xfrm>
            <a:prstGeom prst="rect">
              <a:avLst/>
            </a:prstGeom>
            <a:noFill/>
            <a:ln w="9525">
              <a:noFill/>
              <a:miter lim="800000"/>
              <a:headEnd/>
              <a:tailEnd/>
            </a:ln>
          </p:spPr>
          <p:txBody>
            <a:bodyPr vert="horz" wrap="square" lIns="18000" tIns="18000" rIns="18000" bIns="18000" numCol="1" anchor="t" anchorCtr="0" compatLnSpc="1">
              <a:prstTxWarp prst="textNoShape">
                <a:avLst/>
              </a:prstTxWarp>
            </a:bodyPr>
            <a:lstStyle/>
            <a:p>
              <a:pPr marL="0" marR="0" lvl="0" indent="0" algn="ctr" defTabSz="914400" rtl="1" eaLnBrk="1" fontAlgn="base" latinLnBrk="0" hangingPunct="1">
                <a:lnSpc>
                  <a:spcPct val="100000"/>
                </a:lnSpc>
                <a:spcBef>
                  <a:spcPct val="0"/>
                </a:spcBef>
                <a:spcAft>
                  <a:spcPts val="1000"/>
                </a:spcAft>
                <a:buClrTx/>
                <a:buSzTx/>
                <a:buFontTx/>
                <a:buNone/>
                <a:tabLst/>
              </a:pPr>
              <a:r>
                <a:rPr kumimoji="0" lang="en-GB" sz="1400" b="1" i="0" u="none" strike="noStrike" cap="none" normalizeH="0" baseline="0" dirty="0" smtClean="0">
                  <a:ln>
                    <a:noFill/>
                  </a:ln>
                  <a:solidFill>
                    <a:srgbClr val="002060"/>
                  </a:solidFill>
                  <a:effectLst/>
                  <a:latin typeface="Calibri" pitchFamily="34" charset="0"/>
                  <a:ea typeface="Arial" pitchFamily="34" charset="0"/>
                  <a:cs typeface="Arial" pitchFamily="34" charset="0"/>
                </a:rPr>
                <a:t>II </a:t>
              </a:r>
              <a:endParaRPr kumimoji="0" lang="ar-EG" sz="1400" b="1" i="0" u="none" strike="noStrike" cap="none" normalizeH="0" baseline="0" dirty="0" smtClean="0">
                <a:ln>
                  <a:noFill/>
                </a:ln>
                <a:solidFill>
                  <a:srgbClr val="002060"/>
                </a:solidFill>
                <a:effectLst/>
                <a:latin typeface="Arial" pitchFamily="34" charset="0"/>
                <a:cs typeface="Arial" pitchFamily="34" charset="0"/>
              </a:endParaRPr>
            </a:p>
          </p:txBody>
        </p:sp>
        <p:sp>
          <p:nvSpPr>
            <p:cNvPr id="111731" name="Line 115"/>
            <p:cNvSpPr>
              <a:spLocks noChangeShapeType="1"/>
            </p:cNvSpPr>
            <p:nvPr/>
          </p:nvSpPr>
          <p:spPr bwMode="auto">
            <a:xfrm flipH="1">
              <a:off x="7001" y="12269"/>
              <a:ext cx="590" cy="86"/>
            </a:xfrm>
            <a:prstGeom prst="line">
              <a:avLst/>
            </a:prstGeom>
            <a:noFill/>
            <a:ln w="25400">
              <a:solidFill>
                <a:srgbClr val="FF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ar-EG"/>
            </a:p>
          </p:txBody>
        </p:sp>
        <p:grpSp>
          <p:nvGrpSpPr>
            <p:cNvPr id="111732" name="Group 116"/>
            <p:cNvGrpSpPr>
              <a:grpSpLocks/>
            </p:cNvGrpSpPr>
            <p:nvPr/>
          </p:nvGrpSpPr>
          <p:grpSpPr bwMode="auto">
            <a:xfrm>
              <a:off x="6073" y="12400"/>
              <a:ext cx="590" cy="86"/>
              <a:chOff x="6373" y="11206"/>
              <a:chExt cx="590" cy="86"/>
            </a:xfrm>
          </p:grpSpPr>
          <p:sp>
            <p:nvSpPr>
              <p:cNvPr id="111733" name="Line 117"/>
              <p:cNvSpPr>
                <a:spLocks noChangeShapeType="1"/>
              </p:cNvSpPr>
              <p:nvPr/>
            </p:nvSpPr>
            <p:spPr bwMode="auto">
              <a:xfrm flipH="1">
                <a:off x="6373" y="11206"/>
                <a:ext cx="590" cy="86"/>
              </a:xfrm>
              <a:prstGeom prst="line">
                <a:avLst/>
              </a:prstGeom>
              <a:noFill/>
              <a:ln w="25400">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endParaRPr lang="ar-EG"/>
              </a:p>
            </p:txBody>
          </p:sp>
          <p:sp>
            <p:nvSpPr>
              <p:cNvPr id="111734" name="Line 118"/>
              <p:cNvSpPr>
                <a:spLocks noChangeShapeType="1"/>
              </p:cNvSpPr>
              <p:nvPr/>
            </p:nvSpPr>
            <p:spPr bwMode="auto">
              <a:xfrm rot="-600000" flipH="1" flipV="1">
                <a:off x="6454" y="11277"/>
                <a:ext cx="118" cy="0"/>
              </a:xfrm>
              <a:prstGeom prst="line">
                <a:avLst/>
              </a:prstGeom>
              <a:noFill/>
              <a:ln w="25400">
                <a:solidFill>
                  <a:schemeClr val="accent6">
                    <a:lumMod val="75000"/>
                  </a:schemeClr>
                </a:solidFill>
                <a:round/>
                <a:headEnd type="triangle" w="med" len="med"/>
                <a:tailEnd/>
              </a:ln>
            </p:spPr>
            <p:txBody>
              <a:bodyPr vert="horz" wrap="square" lIns="91440" tIns="45720" rIns="91440" bIns="45720" numCol="1" anchor="t" anchorCtr="0" compatLnSpc="1">
                <a:prstTxWarp prst="textNoShape">
                  <a:avLst/>
                </a:prstTxWarp>
              </a:bodyPr>
              <a:lstStyle/>
              <a:p>
                <a:endParaRPr lang="ar-EG"/>
              </a:p>
            </p:txBody>
          </p:sp>
          <p:sp>
            <p:nvSpPr>
              <p:cNvPr id="111735" name="Line 119"/>
              <p:cNvSpPr>
                <a:spLocks noChangeShapeType="1"/>
              </p:cNvSpPr>
              <p:nvPr/>
            </p:nvSpPr>
            <p:spPr bwMode="auto">
              <a:xfrm rot="-11400000" flipH="1" flipV="1">
                <a:off x="6769" y="11232"/>
                <a:ext cx="118" cy="0"/>
              </a:xfrm>
              <a:prstGeom prst="line">
                <a:avLst/>
              </a:prstGeom>
              <a:noFill/>
              <a:ln w="25400">
                <a:solidFill>
                  <a:schemeClr val="accent6">
                    <a:lumMod val="75000"/>
                  </a:schemeClr>
                </a:solidFill>
                <a:round/>
                <a:headEnd type="triangle" w="med" len="med"/>
                <a:tailEnd/>
              </a:ln>
            </p:spPr>
            <p:txBody>
              <a:bodyPr vert="horz" wrap="square" lIns="91440" tIns="45720" rIns="91440" bIns="45720" numCol="1" anchor="t" anchorCtr="0" compatLnSpc="1">
                <a:prstTxWarp prst="textNoShape">
                  <a:avLst/>
                </a:prstTxWarp>
              </a:bodyPr>
              <a:lstStyle/>
              <a:p>
                <a:endParaRPr lang="ar-EG"/>
              </a:p>
            </p:txBody>
          </p:sp>
        </p:grpSp>
        <p:sp>
          <p:nvSpPr>
            <p:cNvPr id="111736" name="Line 120"/>
            <p:cNvSpPr>
              <a:spLocks noChangeShapeType="1"/>
            </p:cNvSpPr>
            <p:nvPr/>
          </p:nvSpPr>
          <p:spPr bwMode="auto">
            <a:xfrm flipH="1">
              <a:off x="8009" y="12103"/>
              <a:ext cx="590" cy="86"/>
            </a:xfrm>
            <a:prstGeom prst="line">
              <a:avLst/>
            </a:prstGeom>
            <a:noFill/>
            <a:ln w="25400">
              <a:solidFill>
                <a:srgbClr val="FF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ar-EG"/>
            </a:p>
          </p:txBody>
        </p:sp>
        <p:grpSp>
          <p:nvGrpSpPr>
            <p:cNvPr id="111737" name="Group 121"/>
            <p:cNvGrpSpPr>
              <a:grpSpLocks/>
            </p:cNvGrpSpPr>
            <p:nvPr/>
          </p:nvGrpSpPr>
          <p:grpSpPr bwMode="auto">
            <a:xfrm>
              <a:off x="3938" y="12935"/>
              <a:ext cx="5063" cy="1231"/>
              <a:chOff x="3940" y="11711"/>
              <a:chExt cx="5063" cy="1231"/>
            </a:xfrm>
          </p:grpSpPr>
          <p:sp>
            <p:nvSpPr>
              <p:cNvPr id="111738" name="AutoShape 122"/>
              <p:cNvSpPr>
                <a:spLocks noChangeArrowheads="1"/>
              </p:cNvSpPr>
              <p:nvPr/>
            </p:nvSpPr>
            <p:spPr bwMode="auto">
              <a:xfrm rot="-5400000">
                <a:off x="4235" y="11447"/>
                <a:ext cx="299" cy="889"/>
              </a:xfrm>
              <a:prstGeom prst="upDownArrow">
                <a:avLst>
                  <a:gd name="adj1" fmla="val 50000"/>
                  <a:gd name="adj2" fmla="val 59465"/>
                </a:avLst>
              </a:prstGeom>
              <a:solidFill>
                <a:srgbClr val="00B050"/>
              </a:solidFill>
              <a:ln w="9525" algn="ctr">
                <a:solidFill>
                  <a:srgbClr val="D8D8D8"/>
                </a:solidFill>
                <a:miter lim="800000"/>
                <a:headEnd/>
                <a:tailEnd/>
              </a:ln>
              <a:effectLst/>
            </p:spPr>
            <p:txBody>
              <a:bodyPr vert="horz" wrap="square" lIns="91440" tIns="45720" rIns="91440" bIns="45720" numCol="1" anchor="t" anchorCtr="0" compatLnSpc="1">
                <a:prstTxWarp prst="textNoShape">
                  <a:avLst/>
                </a:prstTxWarp>
              </a:bodyPr>
              <a:lstStyle/>
              <a:p>
                <a:endParaRPr lang="ar-EG"/>
              </a:p>
            </p:txBody>
          </p:sp>
          <p:sp>
            <p:nvSpPr>
              <p:cNvPr id="111739" name="Text Box 123"/>
              <p:cNvSpPr txBox="1">
                <a:spLocks noChangeArrowheads="1"/>
              </p:cNvSpPr>
              <p:nvPr/>
            </p:nvSpPr>
            <p:spPr bwMode="auto">
              <a:xfrm>
                <a:off x="4889" y="11711"/>
                <a:ext cx="4113" cy="421"/>
              </a:xfrm>
              <a:prstGeom prst="rect">
                <a:avLst/>
              </a:prstGeom>
              <a:noFill/>
              <a:ln w="9525">
                <a:noFill/>
                <a:miter lim="800000"/>
                <a:headEnd/>
                <a:tailEnd/>
              </a:ln>
            </p:spPr>
            <p:txBody>
              <a:bodyPr vert="horz" wrap="square" lIns="18000" tIns="18000" rIns="18000" bIns="1800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GB" sz="1400" b="0" i="0" u="none" strike="noStrike" cap="none" normalizeH="0" baseline="0" dirty="0" smtClean="0">
                    <a:ln>
                      <a:noFill/>
                    </a:ln>
                    <a:solidFill>
                      <a:schemeClr val="tx1"/>
                    </a:solidFill>
                    <a:effectLst/>
                    <a:latin typeface="Calibri" pitchFamily="34" charset="0"/>
                    <a:ea typeface="Arial" pitchFamily="34" charset="0"/>
                    <a:cs typeface="Arial" pitchFamily="34" charset="0"/>
                  </a:rPr>
                  <a:t>Direction of Tension Field  </a:t>
                </a:r>
                <a:endParaRPr kumimoji="0" lang="ar-EG"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111740" name="Text Box 124"/>
              <p:cNvSpPr txBox="1">
                <a:spLocks noChangeArrowheads="1"/>
              </p:cNvSpPr>
              <p:nvPr/>
            </p:nvSpPr>
            <p:spPr bwMode="auto">
              <a:xfrm>
                <a:off x="4889" y="12521"/>
                <a:ext cx="4114" cy="421"/>
              </a:xfrm>
              <a:prstGeom prst="rect">
                <a:avLst/>
              </a:prstGeom>
              <a:noFill/>
              <a:ln w="9525">
                <a:noFill/>
                <a:miter lim="800000"/>
                <a:headEnd/>
                <a:tailEnd/>
              </a:ln>
            </p:spPr>
            <p:txBody>
              <a:bodyPr vert="horz" wrap="square" lIns="18000" tIns="18000" rIns="18000" bIns="1800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Arial" pitchFamily="34" charset="0"/>
                    <a:cs typeface="Arial" pitchFamily="34" charset="0"/>
                  </a:rPr>
                  <a:t>Compression on tapered flange  </a:t>
                </a:r>
                <a:endParaRPr kumimoji="0" lang="ar-EG" sz="1400" b="0" i="0" u="none" strike="noStrike" cap="none" normalizeH="0" baseline="0" smtClean="0">
                  <a:ln>
                    <a:noFill/>
                  </a:ln>
                  <a:solidFill>
                    <a:schemeClr val="tx1"/>
                  </a:solidFill>
                  <a:effectLst/>
                  <a:latin typeface="Arial" pitchFamily="34" charset="0"/>
                  <a:cs typeface="Arial" pitchFamily="34" charset="0"/>
                </a:endParaRPr>
              </a:p>
            </p:txBody>
          </p:sp>
          <p:sp>
            <p:nvSpPr>
              <p:cNvPr id="111741" name="Line 125"/>
              <p:cNvSpPr>
                <a:spLocks noChangeShapeType="1"/>
              </p:cNvSpPr>
              <p:nvPr/>
            </p:nvSpPr>
            <p:spPr bwMode="auto">
              <a:xfrm flipH="1">
                <a:off x="4170" y="12280"/>
                <a:ext cx="590" cy="0"/>
              </a:xfrm>
              <a:prstGeom prst="line">
                <a:avLst/>
              </a:prstGeom>
              <a:noFill/>
              <a:ln w="25400">
                <a:solidFill>
                  <a:srgbClr val="FF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ar-EG"/>
              </a:p>
            </p:txBody>
          </p:sp>
          <p:sp>
            <p:nvSpPr>
              <p:cNvPr id="111742" name="Text Box 126"/>
              <p:cNvSpPr txBox="1">
                <a:spLocks noChangeArrowheads="1"/>
              </p:cNvSpPr>
              <p:nvPr/>
            </p:nvSpPr>
            <p:spPr bwMode="auto">
              <a:xfrm>
                <a:off x="4889" y="12100"/>
                <a:ext cx="4113" cy="421"/>
              </a:xfrm>
              <a:prstGeom prst="rect">
                <a:avLst/>
              </a:prstGeom>
              <a:noFill/>
              <a:ln w="9525">
                <a:noFill/>
                <a:miter lim="800000"/>
                <a:headEnd/>
                <a:tailEnd/>
              </a:ln>
            </p:spPr>
            <p:txBody>
              <a:bodyPr vert="horz" wrap="square" lIns="18000" tIns="18000" rIns="18000" bIns="1800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en-GB" sz="1400" b="0" i="0" u="none" strike="noStrike" cap="none" normalizeH="0" baseline="0" smtClean="0">
                    <a:ln>
                      <a:noFill/>
                    </a:ln>
                    <a:solidFill>
                      <a:schemeClr val="tx1"/>
                    </a:solidFill>
                    <a:effectLst/>
                    <a:latin typeface="Calibri" pitchFamily="34" charset="0"/>
                    <a:ea typeface="Arial" pitchFamily="34" charset="0"/>
                    <a:cs typeface="Arial" pitchFamily="34" charset="0"/>
                  </a:rPr>
                  <a:t>Tension on tapered flange  </a:t>
                </a:r>
                <a:endParaRPr kumimoji="0" lang="ar-EG" sz="1400" b="0" i="0" u="none" strike="noStrike" cap="none" normalizeH="0" baseline="0" smtClean="0">
                  <a:ln>
                    <a:noFill/>
                  </a:ln>
                  <a:solidFill>
                    <a:schemeClr val="tx1"/>
                  </a:solidFill>
                  <a:effectLst/>
                  <a:latin typeface="Arial" pitchFamily="34" charset="0"/>
                  <a:cs typeface="Arial" pitchFamily="34" charset="0"/>
                </a:endParaRPr>
              </a:p>
            </p:txBody>
          </p:sp>
          <p:grpSp>
            <p:nvGrpSpPr>
              <p:cNvPr id="111743" name="Group 127"/>
              <p:cNvGrpSpPr>
                <a:grpSpLocks/>
              </p:cNvGrpSpPr>
              <p:nvPr/>
            </p:nvGrpSpPr>
            <p:grpSpPr bwMode="auto">
              <a:xfrm>
                <a:off x="4170" y="12700"/>
                <a:ext cx="590" cy="1"/>
                <a:chOff x="6373" y="11206"/>
                <a:chExt cx="590" cy="86"/>
              </a:xfrm>
            </p:grpSpPr>
            <p:sp>
              <p:nvSpPr>
                <p:cNvPr id="111744" name="Line 128"/>
                <p:cNvSpPr>
                  <a:spLocks noChangeShapeType="1"/>
                </p:cNvSpPr>
                <p:nvPr/>
              </p:nvSpPr>
              <p:spPr bwMode="auto">
                <a:xfrm flipH="1">
                  <a:off x="6373" y="11206"/>
                  <a:ext cx="590" cy="86"/>
                </a:xfrm>
                <a:prstGeom prst="line">
                  <a:avLst/>
                </a:prstGeom>
                <a:noFill/>
                <a:ln w="25400">
                  <a:solidFill>
                    <a:schemeClr val="accent6">
                      <a:lumMod val="75000"/>
                    </a:schemeClr>
                  </a:solidFill>
                  <a:round/>
                  <a:headEnd/>
                  <a:tailEnd/>
                </a:ln>
              </p:spPr>
              <p:txBody>
                <a:bodyPr vert="horz" wrap="square" lIns="91440" tIns="45720" rIns="91440" bIns="45720" numCol="1" anchor="t" anchorCtr="0" compatLnSpc="1">
                  <a:prstTxWarp prst="textNoShape">
                    <a:avLst/>
                  </a:prstTxWarp>
                </a:bodyPr>
                <a:lstStyle/>
                <a:p>
                  <a:endParaRPr lang="ar-EG"/>
                </a:p>
              </p:txBody>
            </p:sp>
            <p:sp>
              <p:nvSpPr>
                <p:cNvPr id="111745" name="Line 129"/>
                <p:cNvSpPr>
                  <a:spLocks noChangeShapeType="1"/>
                </p:cNvSpPr>
                <p:nvPr/>
              </p:nvSpPr>
              <p:spPr bwMode="auto">
                <a:xfrm rot="-600000" flipH="1" flipV="1">
                  <a:off x="6454" y="11277"/>
                  <a:ext cx="118" cy="0"/>
                </a:xfrm>
                <a:prstGeom prst="line">
                  <a:avLst/>
                </a:prstGeom>
                <a:noFill/>
                <a:ln w="25400">
                  <a:solidFill>
                    <a:schemeClr val="accent6">
                      <a:lumMod val="75000"/>
                    </a:schemeClr>
                  </a:solidFill>
                  <a:round/>
                  <a:headEnd type="triangle" w="med" len="med"/>
                  <a:tailEnd/>
                </a:ln>
              </p:spPr>
              <p:txBody>
                <a:bodyPr vert="horz" wrap="square" lIns="91440" tIns="45720" rIns="91440" bIns="45720" numCol="1" anchor="t" anchorCtr="0" compatLnSpc="1">
                  <a:prstTxWarp prst="textNoShape">
                    <a:avLst/>
                  </a:prstTxWarp>
                </a:bodyPr>
                <a:lstStyle/>
                <a:p>
                  <a:endParaRPr lang="ar-EG"/>
                </a:p>
              </p:txBody>
            </p:sp>
            <p:sp>
              <p:nvSpPr>
                <p:cNvPr id="111746" name="Line 130"/>
                <p:cNvSpPr>
                  <a:spLocks noChangeShapeType="1"/>
                </p:cNvSpPr>
                <p:nvPr/>
              </p:nvSpPr>
              <p:spPr bwMode="auto">
                <a:xfrm rot="-11400000" flipH="1" flipV="1">
                  <a:off x="6769" y="11232"/>
                  <a:ext cx="118" cy="0"/>
                </a:xfrm>
                <a:prstGeom prst="line">
                  <a:avLst/>
                </a:prstGeom>
                <a:noFill/>
                <a:ln w="25400">
                  <a:solidFill>
                    <a:schemeClr val="accent6">
                      <a:lumMod val="75000"/>
                    </a:schemeClr>
                  </a:solidFill>
                  <a:round/>
                  <a:headEnd type="triangle" w="med" len="med"/>
                  <a:tailEnd/>
                </a:ln>
              </p:spPr>
              <p:txBody>
                <a:bodyPr vert="horz" wrap="square" lIns="91440" tIns="45720" rIns="91440" bIns="45720" numCol="1" anchor="t" anchorCtr="0" compatLnSpc="1">
                  <a:prstTxWarp prst="textNoShape">
                    <a:avLst/>
                  </a:prstTxWarp>
                </a:bodyPr>
                <a:lstStyle/>
                <a:p>
                  <a:endParaRPr lang="ar-EG"/>
                </a:p>
              </p:txBody>
            </p:sp>
          </p:grpSp>
        </p:grpSp>
      </p:grpSp>
      <p:sp>
        <p:nvSpPr>
          <p:cNvPr id="136" name="Rectangle 135"/>
          <p:cNvSpPr/>
          <p:nvPr/>
        </p:nvSpPr>
        <p:spPr>
          <a:xfrm>
            <a:off x="0" y="1916668"/>
            <a:ext cx="998991" cy="369332"/>
          </a:xfrm>
          <a:prstGeom prst="rect">
            <a:avLst/>
          </a:prstGeom>
        </p:spPr>
        <p:txBody>
          <a:bodyPr wrap="none">
            <a:spAutoFit/>
          </a:bodyPr>
          <a:lstStyle/>
          <a:p>
            <a:r>
              <a:rPr lang="en-US" b="1" dirty="0" smtClean="0">
                <a:solidFill>
                  <a:srgbClr val="002060"/>
                </a:solidFill>
                <a:latin typeface="Comic Sans MS" pitchFamily="66" charset="0"/>
                <a:cs typeface="Times New Roman" pitchFamily="18" charset="0"/>
              </a:rPr>
              <a:t>B.M.D.</a:t>
            </a:r>
            <a:endParaRPr lang="ar-EG" b="1" dirty="0">
              <a:solidFill>
                <a:srgbClr val="002060"/>
              </a:solidFill>
              <a:latin typeface="Comic Sans MS" pitchFamily="66" charset="0"/>
              <a:cs typeface="Times New Roman" pitchFamily="18" charset="0"/>
            </a:endParaRPr>
          </a:p>
        </p:txBody>
      </p:sp>
      <p:sp>
        <p:nvSpPr>
          <p:cNvPr id="137" name="Rectangle 136"/>
          <p:cNvSpPr/>
          <p:nvPr/>
        </p:nvSpPr>
        <p:spPr>
          <a:xfrm>
            <a:off x="0" y="3352800"/>
            <a:ext cx="949299" cy="369332"/>
          </a:xfrm>
          <a:prstGeom prst="rect">
            <a:avLst/>
          </a:prstGeom>
        </p:spPr>
        <p:txBody>
          <a:bodyPr wrap="none">
            <a:spAutoFit/>
          </a:bodyPr>
          <a:lstStyle/>
          <a:p>
            <a:r>
              <a:rPr lang="en-US" b="1" dirty="0" smtClean="0">
                <a:solidFill>
                  <a:srgbClr val="002060"/>
                </a:solidFill>
                <a:latin typeface="Comic Sans MS" pitchFamily="66" charset="0"/>
                <a:cs typeface="Times New Roman" pitchFamily="18" charset="0"/>
              </a:rPr>
              <a:t>S.F.D.</a:t>
            </a:r>
            <a:endParaRPr lang="ar-EG" b="1" dirty="0">
              <a:solidFill>
                <a:srgbClr val="002060"/>
              </a:solidFill>
              <a:latin typeface="Comic Sans MS" pitchFamily="66" charset="0"/>
              <a:cs typeface="Times New Roman" pitchFamily="18" charset="0"/>
            </a:endParaRPr>
          </a:p>
        </p:txBody>
      </p:sp>
      <p:pic>
        <p:nvPicPr>
          <p:cNvPr id="111747" name="Picture 131" descr="CaseI"/>
          <p:cNvPicPr preferRelativeResize="0">
            <a:picLocks noChangeAspect="1" noChangeArrowheads="1"/>
          </p:cNvPicPr>
          <p:nvPr/>
        </p:nvPicPr>
        <p:blipFill>
          <a:blip r:embed="rId3" cstate="print"/>
          <a:srcRect/>
          <a:stretch>
            <a:fillRect/>
          </a:stretch>
        </p:blipFill>
        <p:spPr bwMode="auto">
          <a:xfrm>
            <a:off x="5817570" y="773401"/>
            <a:ext cx="2487600" cy="1879485"/>
          </a:xfrm>
          <a:prstGeom prst="rect">
            <a:avLst/>
          </a:prstGeom>
          <a:noFill/>
          <a:ln w="25400">
            <a:solidFill>
              <a:srgbClr val="002060"/>
            </a:solidFill>
            <a:miter lim="800000"/>
            <a:headEnd/>
            <a:tailEnd/>
          </a:ln>
        </p:spPr>
      </p:pic>
      <p:pic>
        <p:nvPicPr>
          <p:cNvPr id="111748" name="Picture 132" descr="CaeII"/>
          <p:cNvPicPr preferRelativeResize="0">
            <a:picLocks noChangeAspect="1" noChangeArrowheads="1"/>
          </p:cNvPicPr>
          <p:nvPr/>
        </p:nvPicPr>
        <p:blipFill>
          <a:blip r:embed="rId4" cstate="print"/>
          <a:srcRect/>
          <a:stretch>
            <a:fillRect/>
          </a:stretch>
        </p:blipFill>
        <p:spPr bwMode="auto">
          <a:xfrm>
            <a:off x="5817570" y="4530104"/>
            <a:ext cx="2487612" cy="1946896"/>
          </a:xfrm>
          <a:prstGeom prst="rect">
            <a:avLst/>
          </a:prstGeom>
          <a:noFill/>
          <a:ln w="25400">
            <a:solidFill>
              <a:srgbClr val="002060"/>
            </a:solidFill>
            <a:miter lim="800000"/>
            <a:headEnd/>
            <a:tailEnd/>
          </a:ln>
        </p:spPr>
      </p:pic>
      <p:pic>
        <p:nvPicPr>
          <p:cNvPr id="111749" name="Picture 133" descr="CaeIV"/>
          <p:cNvPicPr preferRelativeResize="0">
            <a:picLocks noChangeAspect="1" noChangeArrowheads="1"/>
          </p:cNvPicPr>
          <p:nvPr/>
        </p:nvPicPr>
        <p:blipFill>
          <a:blip r:embed="rId5" cstate="print"/>
          <a:srcRect/>
          <a:stretch>
            <a:fillRect/>
          </a:stretch>
        </p:blipFill>
        <p:spPr bwMode="auto">
          <a:xfrm>
            <a:off x="5817570" y="2667000"/>
            <a:ext cx="2487600" cy="1828200"/>
          </a:xfrm>
          <a:prstGeom prst="rect">
            <a:avLst/>
          </a:prstGeom>
          <a:noFill/>
          <a:ln w="25400">
            <a:solidFill>
              <a:srgbClr val="002060"/>
            </a:solidFill>
            <a:miter lim="800000"/>
            <a:headEnd/>
            <a:tailEnd/>
          </a:ln>
        </p:spPr>
      </p:pic>
      <p:sp>
        <p:nvSpPr>
          <p:cNvPr id="141" name="Rectangle 140"/>
          <p:cNvSpPr/>
          <p:nvPr/>
        </p:nvSpPr>
        <p:spPr>
          <a:xfrm>
            <a:off x="2667000" y="4800600"/>
            <a:ext cx="685800" cy="10668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42" name="Rectangle 141"/>
          <p:cNvSpPr/>
          <p:nvPr/>
        </p:nvSpPr>
        <p:spPr>
          <a:xfrm>
            <a:off x="3168444" y="4800600"/>
            <a:ext cx="914400" cy="10668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43" name="Rectangle 142"/>
          <p:cNvSpPr/>
          <p:nvPr/>
        </p:nvSpPr>
        <p:spPr>
          <a:xfrm>
            <a:off x="3886200" y="4800600"/>
            <a:ext cx="838200" cy="1066800"/>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cxnSp>
        <p:nvCxnSpPr>
          <p:cNvPr id="139" name="Straight Connector 138"/>
          <p:cNvCxnSpPr/>
          <p:nvPr/>
        </p:nvCxnSpPr>
        <p:spPr>
          <a:xfrm rot="5400000">
            <a:off x="1860756" y="3381502"/>
            <a:ext cx="2743200" cy="1588"/>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rot="5400000">
            <a:off x="2591594" y="3381502"/>
            <a:ext cx="2743200" cy="1588"/>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141"/>
                                        </p:tgtEl>
                                        <p:attrNameLst>
                                          <p:attrName>style.visibility</p:attrName>
                                        </p:attrNameLst>
                                      </p:cBhvr>
                                      <p:to>
                                        <p:strVal val="visible"/>
                                      </p:to>
                                    </p:set>
                                    <p:animEffect transition="in" filter="blinds(horizontal)">
                                      <p:cBhvr>
                                        <p:cTn id="13" dur="500"/>
                                        <p:tgtEl>
                                          <p:spTgt spid="141"/>
                                        </p:tgtEl>
                                      </p:cBhvr>
                                    </p:animEffect>
                                  </p:childTnLst>
                                </p:cTn>
                              </p:par>
                              <p:par>
                                <p:cTn id="14" presetID="3" presetClass="entr" presetSubtype="10" fill="hold" nodeType="withEffect">
                                  <p:stCondLst>
                                    <p:cond delay="0"/>
                                  </p:stCondLst>
                                  <p:childTnLst>
                                    <p:set>
                                      <p:cBhvr>
                                        <p:cTn id="15" dur="1" fill="hold">
                                          <p:stCondLst>
                                            <p:cond delay="0"/>
                                          </p:stCondLst>
                                        </p:cTn>
                                        <p:tgtEl>
                                          <p:spTgt spid="111747"/>
                                        </p:tgtEl>
                                        <p:attrNameLst>
                                          <p:attrName>style.visibility</p:attrName>
                                        </p:attrNameLst>
                                      </p:cBhvr>
                                      <p:to>
                                        <p:strVal val="visible"/>
                                      </p:to>
                                    </p:set>
                                    <p:animEffect transition="in" filter="blinds(horizontal)">
                                      <p:cBhvr>
                                        <p:cTn id="16" dur="500"/>
                                        <p:tgtEl>
                                          <p:spTgt spid="111747"/>
                                        </p:tgtEl>
                                      </p:cBhvr>
                                    </p:animEffect>
                                  </p:childTnLst>
                                </p:cTn>
                              </p:par>
                              <p:par>
                                <p:cTn id="17" presetID="3" presetClass="exit" presetSubtype="10" fill="hold" nodeType="withEffect">
                                  <p:stCondLst>
                                    <p:cond delay="0"/>
                                  </p:stCondLst>
                                  <p:childTnLst>
                                    <p:animEffect transition="out" filter="blinds(horizontal)">
                                      <p:cBhvr>
                                        <p:cTn id="18" dur="500"/>
                                        <p:tgtEl>
                                          <p:spTgt spid="139"/>
                                        </p:tgtEl>
                                      </p:cBhvr>
                                    </p:animEffect>
                                    <p:set>
                                      <p:cBhvr>
                                        <p:cTn id="19" dur="1" fill="hold">
                                          <p:stCondLst>
                                            <p:cond delay="499"/>
                                          </p:stCondLst>
                                        </p:cTn>
                                        <p:tgtEl>
                                          <p:spTgt spid="139"/>
                                        </p:tgtEl>
                                        <p:attrNameLst>
                                          <p:attrName>style.visibility</p:attrName>
                                        </p:attrNameLst>
                                      </p:cBhvr>
                                      <p:to>
                                        <p:strVal val="hidden"/>
                                      </p:to>
                                    </p:set>
                                  </p:childTnLst>
                                </p:cTn>
                              </p:par>
                              <p:par>
                                <p:cTn id="20" presetID="3" presetClass="exit" presetSubtype="10" fill="hold" nodeType="withEffect">
                                  <p:stCondLst>
                                    <p:cond delay="0"/>
                                  </p:stCondLst>
                                  <p:childTnLst>
                                    <p:animEffect transition="out" filter="blinds(horizontal)">
                                      <p:cBhvr>
                                        <p:cTn id="21" dur="500"/>
                                        <p:tgtEl>
                                          <p:spTgt spid="140"/>
                                        </p:tgtEl>
                                      </p:cBhvr>
                                    </p:animEffect>
                                    <p:set>
                                      <p:cBhvr>
                                        <p:cTn id="22" dur="1" fill="hold">
                                          <p:stCondLst>
                                            <p:cond delay="499"/>
                                          </p:stCondLst>
                                        </p:cTn>
                                        <p:tgtEl>
                                          <p:spTgt spid="14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xit" presetSubtype="10" fill="hold" grpId="1" nodeType="clickEffect">
                                  <p:stCondLst>
                                    <p:cond delay="0"/>
                                  </p:stCondLst>
                                  <p:childTnLst>
                                    <p:animEffect transition="out" filter="blinds(horizontal)">
                                      <p:cBhvr>
                                        <p:cTn id="26" dur="500"/>
                                        <p:tgtEl>
                                          <p:spTgt spid="141"/>
                                        </p:tgtEl>
                                      </p:cBhvr>
                                    </p:animEffect>
                                    <p:set>
                                      <p:cBhvr>
                                        <p:cTn id="27" dur="1" fill="hold">
                                          <p:stCondLst>
                                            <p:cond delay="499"/>
                                          </p:stCondLst>
                                        </p:cTn>
                                        <p:tgtEl>
                                          <p:spTgt spid="141"/>
                                        </p:tgtEl>
                                        <p:attrNameLst>
                                          <p:attrName>style.visibility</p:attrName>
                                        </p:attrNameLst>
                                      </p:cBhvr>
                                      <p:to>
                                        <p:strVal val="hidden"/>
                                      </p:to>
                                    </p:set>
                                  </p:childTnLst>
                                </p:cTn>
                              </p:par>
                              <p:par>
                                <p:cTn id="28" presetID="3" presetClass="exit" presetSubtype="10" fill="hold" nodeType="withEffect">
                                  <p:stCondLst>
                                    <p:cond delay="0"/>
                                  </p:stCondLst>
                                  <p:childTnLst>
                                    <p:animEffect transition="out" filter="blinds(horizontal)">
                                      <p:cBhvr>
                                        <p:cTn id="29" dur="500"/>
                                        <p:tgtEl>
                                          <p:spTgt spid="111747"/>
                                        </p:tgtEl>
                                      </p:cBhvr>
                                    </p:animEffect>
                                    <p:set>
                                      <p:cBhvr>
                                        <p:cTn id="30" dur="1" fill="hold">
                                          <p:stCondLst>
                                            <p:cond delay="499"/>
                                          </p:stCondLst>
                                        </p:cTn>
                                        <p:tgtEl>
                                          <p:spTgt spid="111747"/>
                                        </p:tgtEl>
                                        <p:attrNameLst>
                                          <p:attrName>style.visibility</p:attrName>
                                        </p:attrNameLst>
                                      </p:cBhvr>
                                      <p:to>
                                        <p:strVal val="hidden"/>
                                      </p:to>
                                    </p:set>
                                  </p:childTnLst>
                                </p:cTn>
                              </p:par>
                              <p:par>
                                <p:cTn id="31" presetID="3" presetClass="entr" presetSubtype="10" fill="hold" grpId="0" nodeType="withEffect">
                                  <p:stCondLst>
                                    <p:cond delay="0"/>
                                  </p:stCondLst>
                                  <p:childTnLst>
                                    <p:set>
                                      <p:cBhvr>
                                        <p:cTn id="32" dur="1" fill="hold">
                                          <p:stCondLst>
                                            <p:cond delay="0"/>
                                          </p:stCondLst>
                                        </p:cTn>
                                        <p:tgtEl>
                                          <p:spTgt spid="143"/>
                                        </p:tgtEl>
                                        <p:attrNameLst>
                                          <p:attrName>style.visibility</p:attrName>
                                        </p:attrNameLst>
                                      </p:cBhvr>
                                      <p:to>
                                        <p:strVal val="visible"/>
                                      </p:to>
                                    </p:set>
                                    <p:animEffect transition="in" filter="blinds(horizontal)">
                                      <p:cBhvr>
                                        <p:cTn id="33" dur="500"/>
                                        <p:tgtEl>
                                          <p:spTgt spid="143"/>
                                        </p:tgtEl>
                                      </p:cBhvr>
                                    </p:animEffect>
                                  </p:childTnLst>
                                </p:cTn>
                              </p:par>
                              <p:par>
                                <p:cTn id="34" presetID="3" presetClass="entr" presetSubtype="10" fill="hold" nodeType="withEffect">
                                  <p:stCondLst>
                                    <p:cond delay="0"/>
                                  </p:stCondLst>
                                  <p:childTnLst>
                                    <p:set>
                                      <p:cBhvr>
                                        <p:cTn id="35" dur="1" fill="hold">
                                          <p:stCondLst>
                                            <p:cond delay="0"/>
                                          </p:stCondLst>
                                        </p:cTn>
                                        <p:tgtEl>
                                          <p:spTgt spid="111748"/>
                                        </p:tgtEl>
                                        <p:attrNameLst>
                                          <p:attrName>style.visibility</p:attrName>
                                        </p:attrNameLst>
                                      </p:cBhvr>
                                      <p:to>
                                        <p:strVal val="visible"/>
                                      </p:to>
                                    </p:set>
                                    <p:animEffect transition="in" filter="blinds(horizontal)">
                                      <p:cBhvr>
                                        <p:cTn id="36" dur="500"/>
                                        <p:tgtEl>
                                          <p:spTgt spid="111748"/>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xit" presetSubtype="10" fill="hold" grpId="1" nodeType="clickEffect">
                                  <p:stCondLst>
                                    <p:cond delay="0"/>
                                  </p:stCondLst>
                                  <p:childTnLst>
                                    <p:animEffect transition="out" filter="blinds(horizontal)">
                                      <p:cBhvr>
                                        <p:cTn id="40" dur="500"/>
                                        <p:tgtEl>
                                          <p:spTgt spid="143"/>
                                        </p:tgtEl>
                                      </p:cBhvr>
                                    </p:animEffect>
                                    <p:set>
                                      <p:cBhvr>
                                        <p:cTn id="41" dur="1" fill="hold">
                                          <p:stCondLst>
                                            <p:cond delay="499"/>
                                          </p:stCondLst>
                                        </p:cTn>
                                        <p:tgtEl>
                                          <p:spTgt spid="143"/>
                                        </p:tgtEl>
                                        <p:attrNameLst>
                                          <p:attrName>style.visibility</p:attrName>
                                        </p:attrNameLst>
                                      </p:cBhvr>
                                      <p:to>
                                        <p:strVal val="hidden"/>
                                      </p:to>
                                    </p:set>
                                  </p:childTnLst>
                                </p:cTn>
                              </p:par>
                              <p:par>
                                <p:cTn id="42" presetID="3" presetClass="exit" presetSubtype="10" fill="hold" nodeType="withEffect">
                                  <p:stCondLst>
                                    <p:cond delay="0"/>
                                  </p:stCondLst>
                                  <p:childTnLst>
                                    <p:animEffect transition="out" filter="blinds(horizontal)">
                                      <p:cBhvr>
                                        <p:cTn id="43" dur="500"/>
                                        <p:tgtEl>
                                          <p:spTgt spid="111748"/>
                                        </p:tgtEl>
                                      </p:cBhvr>
                                    </p:animEffect>
                                    <p:set>
                                      <p:cBhvr>
                                        <p:cTn id="44" dur="1" fill="hold">
                                          <p:stCondLst>
                                            <p:cond delay="499"/>
                                          </p:stCondLst>
                                        </p:cTn>
                                        <p:tgtEl>
                                          <p:spTgt spid="111748"/>
                                        </p:tgtEl>
                                        <p:attrNameLst>
                                          <p:attrName>style.visibility</p:attrName>
                                        </p:attrNameLst>
                                      </p:cBhvr>
                                      <p:to>
                                        <p:strVal val="hidden"/>
                                      </p:to>
                                    </p:set>
                                  </p:childTnLst>
                                </p:cTn>
                              </p:par>
                              <p:par>
                                <p:cTn id="45" presetID="3" presetClass="entr" presetSubtype="10" fill="hold" grpId="0" nodeType="withEffect">
                                  <p:stCondLst>
                                    <p:cond delay="0"/>
                                  </p:stCondLst>
                                  <p:childTnLst>
                                    <p:set>
                                      <p:cBhvr>
                                        <p:cTn id="46" dur="1" fill="hold">
                                          <p:stCondLst>
                                            <p:cond delay="0"/>
                                          </p:stCondLst>
                                        </p:cTn>
                                        <p:tgtEl>
                                          <p:spTgt spid="142"/>
                                        </p:tgtEl>
                                        <p:attrNameLst>
                                          <p:attrName>style.visibility</p:attrName>
                                        </p:attrNameLst>
                                      </p:cBhvr>
                                      <p:to>
                                        <p:strVal val="visible"/>
                                      </p:to>
                                    </p:set>
                                    <p:animEffect transition="in" filter="blinds(horizontal)">
                                      <p:cBhvr>
                                        <p:cTn id="47" dur="500"/>
                                        <p:tgtEl>
                                          <p:spTgt spid="142"/>
                                        </p:tgtEl>
                                      </p:cBhvr>
                                    </p:animEffect>
                                  </p:childTnLst>
                                </p:cTn>
                              </p:par>
                              <p:par>
                                <p:cTn id="48" presetID="3" presetClass="entr" presetSubtype="10" fill="hold" nodeType="withEffect">
                                  <p:stCondLst>
                                    <p:cond delay="0"/>
                                  </p:stCondLst>
                                  <p:childTnLst>
                                    <p:set>
                                      <p:cBhvr>
                                        <p:cTn id="49" dur="1" fill="hold">
                                          <p:stCondLst>
                                            <p:cond delay="0"/>
                                          </p:stCondLst>
                                        </p:cTn>
                                        <p:tgtEl>
                                          <p:spTgt spid="111749"/>
                                        </p:tgtEl>
                                        <p:attrNameLst>
                                          <p:attrName>style.visibility</p:attrName>
                                        </p:attrNameLst>
                                      </p:cBhvr>
                                      <p:to>
                                        <p:strVal val="visible"/>
                                      </p:to>
                                    </p:set>
                                    <p:animEffect transition="in" filter="blinds(horizontal)">
                                      <p:cBhvr>
                                        <p:cTn id="50" dur="500"/>
                                        <p:tgtEl>
                                          <p:spTgt spid="111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41" grpId="1" animBg="1"/>
      <p:bldP spid="142" grpId="0" animBg="1"/>
      <p:bldP spid="143" grpId="0" animBg="1"/>
      <p:bldP spid="143"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_s27701" descr="5%"/>
          <p:cNvSpPr>
            <a:spLocks noChangeArrowheads="1"/>
          </p:cNvSpPr>
          <p:nvPr/>
        </p:nvSpPr>
        <p:spPr bwMode="auto">
          <a:xfrm>
            <a:off x="635000" y="3144838"/>
            <a:ext cx="1597025" cy="423862"/>
          </a:xfrm>
          <a:prstGeom prst="roundRect">
            <a:avLst>
              <a:gd name="adj" fmla="val 16667"/>
            </a:avLst>
          </a:prstGeom>
          <a:gradFill rotWithShape="1">
            <a:gsLst>
              <a:gs pos="0">
                <a:srgbClr val="8488C4"/>
              </a:gs>
              <a:gs pos="53000">
                <a:srgbClr val="D4DEFF"/>
              </a:gs>
              <a:gs pos="83000">
                <a:srgbClr val="D4DEFF"/>
              </a:gs>
              <a:gs pos="100000">
                <a:srgbClr val="96AB94"/>
              </a:gs>
            </a:gsLst>
            <a:lin ang="5400000" scaled="0"/>
          </a:gradFill>
          <a:ln w="25400">
            <a:solidFill>
              <a:srgbClr val="002060"/>
            </a:solidFill>
            <a:round/>
            <a:headEnd/>
            <a:tailEnd/>
          </a:ln>
          <a:effectLst>
            <a:prstShdw prst="shdw11">
              <a:srgbClr val="808080"/>
            </a:prstShdw>
          </a:effectLst>
        </p:spPr>
        <p:txBody>
          <a:bodyPr wrap="none" lIns="18619" tIns="9309" rIns="18619" bIns="9309" anchor="ctr"/>
          <a:lstStyle/>
          <a:p>
            <a:pPr algn="ctr" eaLnBrk="1" hangingPunct="1">
              <a:defRPr/>
            </a:pPr>
            <a:r>
              <a:rPr lang="en-US" b="1" i="1" dirty="0">
                <a:solidFill>
                  <a:srgbClr val="C80025"/>
                </a:solidFill>
                <a:effectLst>
                  <a:outerShdw blurRad="38100" dist="38100" dir="2700000" algn="tl">
                    <a:srgbClr val="000000"/>
                  </a:outerShdw>
                </a:effectLst>
                <a:latin typeface="Tahoma" pitchFamily="34" charset="0"/>
                <a:cs typeface="Arial" charset="0"/>
              </a:rPr>
              <a:t>Contents</a:t>
            </a:r>
          </a:p>
        </p:txBody>
      </p:sp>
      <p:sp>
        <p:nvSpPr>
          <p:cNvPr id="6" name="_s27702" descr="5%"/>
          <p:cNvSpPr>
            <a:spLocks noChangeArrowheads="1"/>
          </p:cNvSpPr>
          <p:nvPr/>
        </p:nvSpPr>
        <p:spPr bwMode="auto">
          <a:xfrm>
            <a:off x="2781300" y="2736850"/>
            <a:ext cx="4587875" cy="458788"/>
          </a:xfrm>
          <a:prstGeom prst="roundRect">
            <a:avLst>
              <a:gd name="adj" fmla="val 16667"/>
            </a:avLst>
          </a:prstGeom>
          <a:gradFill rotWithShape="1">
            <a:gsLst>
              <a:gs pos="0">
                <a:srgbClr val="8488C4"/>
              </a:gs>
              <a:gs pos="53000">
                <a:srgbClr val="D4DEFF"/>
              </a:gs>
              <a:gs pos="83000">
                <a:srgbClr val="D4DEFF"/>
              </a:gs>
              <a:gs pos="100000">
                <a:srgbClr val="96AB94"/>
              </a:gs>
            </a:gsLst>
            <a:lin ang="5400000" scaled="0"/>
          </a:gradFill>
          <a:ln w="25400">
            <a:solidFill>
              <a:srgbClr val="002060"/>
            </a:solidFill>
            <a:round/>
            <a:headEnd/>
            <a:tailEnd/>
          </a:ln>
          <a:effectLst>
            <a:prstShdw prst="shdw11">
              <a:srgbClr val="808080"/>
            </a:prstShdw>
          </a:effectLst>
        </p:spPr>
        <p:txBody>
          <a:bodyPr wrap="none" lIns="18619" tIns="9309" rIns="18619" bIns="9309" anchor="ctr"/>
          <a:lstStyle/>
          <a:p>
            <a:pPr algn="ctr" eaLnBrk="1" hangingPunct="1">
              <a:defRPr/>
            </a:pPr>
            <a:r>
              <a:rPr lang="en-US" b="1" dirty="0" smtClean="0">
                <a:solidFill>
                  <a:schemeClr val="tx1"/>
                </a:solidFill>
                <a:cs typeface="Times New Roman" pitchFamily="18" charset="0"/>
              </a:rPr>
              <a:t>Validation of finite </a:t>
            </a:r>
            <a:r>
              <a:rPr lang="en-US" b="1" dirty="0">
                <a:solidFill>
                  <a:schemeClr val="tx1"/>
                </a:solidFill>
                <a:cs typeface="Times New Roman" pitchFamily="18" charset="0"/>
              </a:rPr>
              <a:t>element </a:t>
            </a:r>
            <a:r>
              <a:rPr lang="en-US" b="1" dirty="0" smtClean="0">
                <a:cs typeface="Times New Roman" pitchFamily="18" charset="0"/>
              </a:rPr>
              <a:t>models</a:t>
            </a:r>
            <a:endParaRPr lang="en-US" b="1" dirty="0">
              <a:solidFill>
                <a:schemeClr val="tx1"/>
              </a:solidFill>
              <a:cs typeface="Times New Roman" pitchFamily="18" charset="0"/>
            </a:endParaRPr>
          </a:p>
        </p:txBody>
      </p:sp>
      <p:sp>
        <p:nvSpPr>
          <p:cNvPr id="7" name="_s27715" descr="5%"/>
          <p:cNvSpPr>
            <a:spLocks noChangeArrowheads="1"/>
          </p:cNvSpPr>
          <p:nvPr/>
        </p:nvSpPr>
        <p:spPr bwMode="auto">
          <a:xfrm>
            <a:off x="3475038" y="4300538"/>
            <a:ext cx="4587875" cy="460375"/>
          </a:xfrm>
          <a:prstGeom prst="roundRect">
            <a:avLst>
              <a:gd name="adj" fmla="val 16667"/>
            </a:avLst>
          </a:prstGeom>
          <a:gradFill rotWithShape="1">
            <a:gsLst>
              <a:gs pos="0">
                <a:srgbClr val="8488C4"/>
              </a:gs>
              <a:gs pos="53000">
                <a:srgbClr val="D4DEFF"/>
              </a:gs>
              <a:gs pos="83000">
                <a:srgbClr val="D4DEFF"/>
              </a:gs>
              <a:gs pos="100000">
                <a:srgbClr val="96AB94"/>
              </a:gs>
            </a:gsLst>
            <a:lin ang="5400000" scaled="0"/>
          </a:gradFill>
          <a:ln w="25400">
            <a:solidFill>
              <a:srgbClr val="002060"/>
            </a:solidFill>
            <a:round/>
            <a:headEnd/>
            <a:tailEnd/>
          </a:ln>
          <a:effectLst>
            <a:prstShdw prst="shdw11">
              <a:srgbClr val="808080"/>
            </a:prstShdw>
          </a:effectLst>
        </p:spPr>
        <p:txBody>
          <a:bodyPr wrap="none" lIns="24055" tIns="12026" rIns="24055" bIns="12026" anchor="ctr"/>
          <a:lstStyle/>
          <a:p>
            <a:pPr algn="ctr">
              <a:defRPr/>
            </a:pPr>
            <a:r>
              <a:rPr lang="en-US" b="1" dirty="0" smtClean="0">
                <a:cs typeface="Times New Roman" pitchFamily="18" charset="0"/>
              </a:rPr>
              <a:t>Results and discussion</a:t>
            </a:r>
            <a:endParaRPr lang="en-US" b="1" dirty="0">
              <a:cs typeface="Times New Roman" pitchFamily="18" charset="0"/>
            </a:endParaRPr>
          </a:p>
        </p:txBody>
      </p:sp>
      <p:sp>
        <p:nvSpPr>
          <p:cNvPr id="8" name="_s27717" descr="5%"/>
          <p:cNvSpPr>
            <a:spLocks noChangeArrowheads="1"/>
          </p:cNvSpPr>
          <p:nvPr/>
        </p:nvSpPr>
        <p:spPr bwMode="auto">
          <a:xfrm>
            <a:off x="3821113" y="5084763"/>
            <a:ext cx="4587875" cy="460375"/>
          </a:xfrm>
          <a:prstGeom prst="roundRect">
            <a:avLst>
              <a:gd name="adj" fmla="val 16667"/>
            </a:avLst>
          </a:prstGeom>
          <a:gradFill rotWithShape="1">
            <a:gsLst>
              <a:gs pos="0">
                <a:srgbClr val="8488C4"/>
              </a:gs>
              <a:gs pos="53000">
                <a:srgbClr val="D4DEFF"/>
              </a:gs>
              <a:gs pos="83000">
                <a:srgbClr val="D4DEFF"/>
              </a:gs>
              <a:gs pos="100000">
                <a:srgbClr val="96AB94"/>
              </a:gs>
            </a:gsLst>
            <a:lin ang="5400000" scaled="0"/>
          </a:gradFill>
          <a:ln w="25400">
            <a:solidFill>
              <a:srgbClr val="002060"/>
            </a:solidFill>
            <a:round/>
            <a:headEnd/>
            <a:tailEnd/>
          </a:ln>
          <a:effectLst>
            <a:prstShdw prst="shdw11">
              <a:srgbClr val="808080"/>
            </a:prstShdw>
          </a:effectLst>
        </p:spPr>
        <p:txBody>
          <a:bodyPr wrap="none" lIns="27648" tIns="13823" rIns="27648" bIns="13823" anchor="ctr"/>
          <a:lstStyle/>
          <a:p>
            <a:pPr algn="ctr">
              <a:defRPr/>
            </a:pPr>
            <a:r>
              <a:rPr lang="en-US" b="1" dirty="0" smtClean="0">
                <a:cs typeface="Times New Roman" pitchFamily="18" charset="0"/>
              </a:rPr>
              <a:t>Recommendations</a:t>
            </a:r>
            <a:endParaRPr lang="en-US" dirty="0" smtClean="0">
              <a:cs typeface="Times New Roman" pitchFamily="18" charset="0"/>
            </a:endParaRPr>
          </a:p>
        </p:txBody>
      </p:sp>
      <p:sp>
        <p:nvSpPr>
          <p:cNvPr id="9" name="_s27703" descr="5%"/>
          <p:cNvSpPr>
            <a:spLocks noChangeArrowheads="1"/>
          </p:cNvSpPr>
          <p:nvPr/>
        </p:nvSpPr>
        <p:spPr bwMode="auto">
          <a:xfrm>
            <a:off x="2433638" y="1952625"/>
            <a:ext cx="4587875" cy="460375"/>
          </a:xfrm>
          <a:prstGeom prst="roundRect">
            <a:avLst>
              <a:gd name="adj" fmla="val 16667"/>
            </a:avLst>
          </a:prstGeom>
          <a:gradFill rotWithShape="1">
            <a:gsLst>
              <a:gs pos="0">
                <a:srgbClr val="8488C4"/>
              </a:gs>
              <a:gs pos="53000">
                <a:srgbClr val="D4DEFF"/>
              </a:gs>
              <a:gs pos="83000">
                <a:srgbClr val="D4DEFF"/>
              </a:gs>
              <a:gs pos="100000">
                <a:srgbClr val="96AB94"/>
              </a:gs>
            </a:gsLst>
            <a:lin ang="5400000" scaled="0"/>
          </a:gradFill>
          <a:ln w="25400">
            <a:solidFill>
              <a:srgbClr val="002060"/>
            </a:solidFill>
            <a:round/>
            <a:headEnd/>
            <a:tailEnd/>
          </a:ln>
          <a:effectLst>
            <a:prstShdw prst="shdw11">
              <a:srgbClr val="808080"/>
            </a:prstShdw>
          </a:effectLst>
        </p:spPr>
        <p:txBody>
          <a:bodyPr wrap="none" lIns="18619" tIns="9309" rIns="18619" bIns="9309" anchor="ctr"/>
          <a:lstStyle/>
          <a:p>
            <a:pPr algn="ctr" eaLnBrk="1" hangingPunct="1">
              <a:defRPr/>
            </a:pPr>
            <a:r>
              <a:rPr lang="en-US" b="1" dirty="0" smtClean="0">
                <a:solidFill>
                  <a:srgbClr val="FF0000"/>
                </a:solidFill>
                <a:cs typeface="Times New Roman" pitchFamily="18" charset="0"/>
              </a:rPr>
              <a:t>Objectives</a:t>
            </a:r>
            <a:endParaRPr lang="en-US" dirty="0">
              <a:solidFill>
                <a:srgbClr val="FF0000"/>
              </a:solidFill>
              <a:cs typeface="Times New Roman" pitchFamily="18" charset="0"/>
            </a:endParaRPr>
          </a:p>
        </p:txBody>
      </p:sp>
      <p:sp>
        <p:nvSpPr>
          <p:cNvPr id="10" name="_s27702" descr="5%">
            <a:hlinkClick r:id="rId3" action="ppaction://hlinkpres?slideindex=1&amp;slidetitle="/>
          </p:cNvPr>
          <p:cNvSpPr>
            <a:spLocks noChangeArrowheads="1"/>
          </p:cNvSpPr>
          <p:nvPr/>
        </p:nvSpPr>
        <p:spPr bwMode="auto">
          <a:xfrm>
            <a:off x="2087563" y="1169988"/>
            <a:ext cx="4587875" cy="458787"/>
          </a:xfrm>
          <a:prstGeom prst="roundRect">
            <a:avLst>
              <a:gd name="adj" fmla="val 16667"/>
            </a:avLst>
          </a:prstGeom>
          <a:gradFill rotWithShape="1">
            <a:gsLst>
              <a:gs pos="0">
                <a:srgbClr val="8488C4"/>
              </a:gs>
              <a:gs pos="53000">
                <a:srgbClr val="D4DEFF"/>
              </a:gs>
              <a:gs pos="83000">
                <a:srgbClr val="D4DEFF"/>
              </a:gs>
              <a:gs pos="100000">
                <a:srgbClr val="96AB94"/>
              </a:gs>
            </a:gsLst>
            <a:lin ang="5400000" scaled="0"/>
          </a:gradFill>
          <a:ln w="25400">
            <a:solidFill>
              <a:srgbClr val="002060"/>
            </a:solidFill>
            <a:round/>
            <a:headEnd/>
            <a:tailEnd/>
          </a:ln>
          <a:effectLst>
            <a:prstShdw prst="shdw11">
              <a:srgbClr val="808080"/>
            </a:prstShdw>
          </a:effectLst>
        </p:spPr>
        <p:txBody>
          <a:bodyPr wrap="none" lIns="18619" tIns="9309" rIns="18619" bIns="9309" anchor="ctr"/>
          <a:lstStyle/>
          <a:p>
            <a:pPr algn="ctr" eaLnBrk="1" hangingPunct="1">
              <a:defRPr/>
            </a:pPr>
            <a:r>
              <a:rPr lang="en-US" b="1" dirty="0">
                <a:solidFill>
                  <a:schemeClr val="tx1"/>
                </a:solidFill>
                <a:cs typeface="Times New Roman" pitchFamily="18" charset="0"/>
              </a:rPr>
              <a:t>Introduction</a:t>
            </a:r>
          </a:p>
        </p:txBody>
      </p:sp>
      <p:sp>
        <p:nvSpPr>
          <p:cNvPr id="11" name="_s27702" descr="5%"/>
          <p:cNvSpPr>
            <a:spLocks noChangeArrowheads="1"/>
          </p:cNvSpPr>
          <p:nvPr/>
        </p:nvSpPr>
        <p:spPr bwMode="auto">
          <a:xfrm>
            <a:off x="3127375" y="3519488"/>
            <a:ext cx="4587875" cy="458787"/>
          </a:xfrm>
          <a:prstGeom prst="roundRect">
            <a:avLst>
              <a:gd name="adj" fmla="val 16667"/>
            </a:avLst>
          </a:prstGeom>
          <a:gradFill rotWithShape="1">
            <a:gsLst>
              <a:gs pos="0">
                <a:srgbClr val="8488C4"/>
              </a:gs>
              <a:gs pos="53000">
                <a:srgbClr val="D4DEFF"/>
              </a:gs>
              <a:gs pos="83000">
                <a:srgbClr val="D4DEFF"/>
              </a:gs>
              <a:gs pos="100000">
                <a:srgbClr val="96AB94"/>
              </a:gs>
            </a:gsLst>
            <a:lin ang="5400000" scaled="0"/>
          </a:gradFill>
          <a:ln w="25400">
            <a:solidFill>
              <a:srgbClr val="002060"/>
            </a:solidFill>
            <a:round/>
            <a:headEnd/>
            <a:tailEnd/>
          </a:ln>
          <a:effectLst>
            <a:prstShdw prst="shdw11">
              <a:srgbClr val="808080"/>
            </a:prstShdw>
          </a:effectLst>
        </p:spPr>
        <p:txBody>
          <a:bodyPr wrap="none" lIns="18619" tIns="9309" rIns="18619" bIns="9309" anchor="ctr"/>
          <a:lstStyle/>
          <a:p>
            <a:pPr algn="ctr" eaLnBrk="1" hangingPunct="1">
              <a:defRPr/>
            </a:pPr>
            <a:r>
              <a:rPr lang="en-US" b="1" dirty="0" smtClean="0">
                <a:solidFill>
                  <a:schemeClr val="tx1"/>
                </a:solidFill>
                <a:cs typeface="Times New Roman" pitchFamily="18" charset="0"/>
              </a:rPr>
              <a:t>Parametric study</a:t>
            </a:r>
            <a:endParaRPr lang="en-US" b="1" dirty="0">
              <a:solidFill>
                <a:schemeClr val="tx1"/>
              </a:solidFill>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1368</TotalTime>
  <Words>2618</Words>
  <Application>Microsoft Office PowerPoint</Application>
  <PresentationFormat>On-screen Show (4:3)</PresentationFormat>
  <Paragraphs>1335</Paragraphs>
  <Slides>38</Slides>
  <Notes>37</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1" baseType="lpstr">
      <vt:lpstr>Office Theme</vt:lpstr>
      <vt:lpstr>Equation</vt:lpstr>
      <vt:lpstr>Bitmap Image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Hp</dc:creator>
  <cp:lastModifiedBy>Hp</cp:lastModifiedBy>
  <cp:revision>230</cp:revision>
  <dcterms:created xsi:type="dcterms:W3CDTF">2006-08-16T00:00:00Z</dcterms:created>
  <dcterms:modified xsi:type="dcterms:W3CDTF">2015-11-11T15:54:11Z</dcterms:modified>
</cp:coreProperties>
</file>