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1"/>
  </p:notesMasterIdLst>
  <p:handoutMasterIdLst>
    <p:handoutMasterId r:id="rId22"/>
  </p:handoutMasterIdLst>
  <p:sldIdLst>
    <p:sldId id="446" r:id="rId2"/>
    <p:sldId id="314" r:id="rId3"/>
    <p:sldId id="520" r:id="rId4"/>
    <p:sldId id="593" r:id="rId5"/>
    <p:sldId id="592" r:id="rId6"/>
    <p:sldId id="381" r:id="rId7"/>
    <p:sldId id="489" r:id="rId8"/>
    <p:sldId id="521" r:id="rId9"/>
    <p:sldId id="522" r:id="rId10"/>
    <p:sldId id="452" r:id="rId11"/>
    <p:sldId id="553" r:id="rId12"/>
    <p:sldId id="528" r:id="rId13"/>
    <p:sldId id="529" r:id="rId14"/>
    <p:sldId id="550" r:id="rId15"/>
    <p:sldId id="524" r:id="rId16"/>
    <p:sldId id="525" r:id="rId17"/>
    <p:sldId id="594" r:id="rId18"/>
    <p:sldId id="526" r:id="rId19"/>
    <p:sldId id="595" r:id="rId20"/>
  </p:sldIdLst>
  <p:sldSz cx="9144000" cy="5143500" type="screen16x9"/>
  <p:notesSz cx="6858000" cy="9144000"/>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ie Topolewski" initials="KT" lastIdx="1" clrIdx="0"/>
  <p:cmAuthor id="1" name="Aafia Chaudhry" initials="AC" lastIdx="2"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04" autoAdjust="0"/>
    <p:restoredTop sz="93961" autoAdjust="0"/>
  </p:normalViewPr>
  <p:slideViewPr>
    <p:cSldViewPr snapToGrid="0">
      <p:cViewPr>
        <p:scale>
          <a:sx n="100" d="100"/>
          <a:sy n="100" d="100"/>
        </p:scale>
        <p:origin x="-534" y="-72"/>
      </p:cViewPr>
      <p:guideLst>
        <p:guide orient="horz" pos="1620"/>
        <p:guide pos="2880"/>
      </p:guideLst>
    </p:cSldViewPr>
  </p:slideViewPr>
  <p:outlineViewPr>
    <p:cViewPr>
      <p:scale>
        <a:sx n="33" d="100"/>
        <a:sy n="33" d="100"/>
      </p:scale>
      <p:origin x="0" y="6850"/>
    </p:cViewPr>
  </p:outlin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09B22C1-AA52-3842-856E-8171C796341C}" type="datetimeFigureOut">
              <a:rPr lang="de-DE" smtClean="0"/>
              <a:pPr/>
              <a:t>21.07.2016</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58E7626-B446-7045-9ADB-116609085BE3}" type="slidenum">
              <a:rPr lang="de-DE" smtClean="0"/>
              <a:pPr/>
              <a:t>‹#›</a:t>
            </a:fld>
            <a:endParaRPr lang="de-DE"/>
          </a:p>
        </p:txBody>
      </p:sp>
    </p:spTree>
    <p:extLst>
      <p:ext uri="{BB962C8B-B14F-4D97-AF65-F5344CB8AC3E}">
        <p14:creationId xmlns="" xmlns:p14="http://schemas.microsoft.com/office/powerpoint/2010/main" val="8573399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405593-B231-4757-85F4-C29AA9129A42}" type="datetimeFigureOut">
              <a:rPr lang="en-US" smtClean="0"/>
              <a:pPr/>
              <a:t>7/21/2016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29E433-587F-4BF8-BE0C-513CB21C20A9}" type="slidenum">
              <a:rPr lang="en-US" smtClean="0"/>
              <a:pPr/>
              <a:t>‹#›</a:t>
            </a:fld>
            <a:endParaRPr lang="en-US"/>
          </a:p>
        </p:txBody>
      </p:sp>
    </p:spTree>
    <p:extLst>
      <p:ext uri="{BB962C8B-B14F-4D97-AF65-F5344CB8AC3E}">
        <p14:creationId xmlns="" xmlns:p14="http://schemas.microsoft.com/office/powerpoint/2010/main" val="3371447951"/>
      </p:ext>
    </p:extLst>
  </p:cSld>
  <p:clrMap bg1="lt1" tx1="dk1" bg2="lt2" tx2="dk2" accent1="accent1" accent2="accent2" accent3="accent3" accent4="accent4" accent5="accent5" accent6="accent6" hlink="hlink" folHlink="folHlink"/>
  <p:hf hdr="0" ftr="0" dt="0"/>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2981B9-F43B-4E45-BC6E-64C00C354054}"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xmlns="" val="1238677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the years our</a:t>
            </a:r>
            <a:r>
              <a:rPr lang="en-US" baseline="0" dirty="0" smtClean="0"/>
              <a:t> understanding of the tumor immunology vastly increased and the now well known cancer immunity cycle provides the framework for how we  can  manipulate the immune system to attack and destroy tumor cells.  There are 7 steps </a:t>
            </a:r>
            <a:endParaRPr lang="en-US" dirty="0"/>
          </a:p>
        </p:txBody>
      </p:sp>
      <p:sp>
        <p:nvSpPr>
          <p:cNvPr id="4" name="Slide Number Placeholder 3"/>
          <p:cNvSpPr>
            <a:spLocks noGrp="1"/>
          </p:cNvSpPr>
          <p:nvPr>
            <p:ph type="sldNum" sz="quarter" idx="10"/>
          </p:nvPr>
        </p:nvSpPr>
        <p:spPr/>
        <p:txBody>
          <a:bodyPr/>
          <a:lstStyle/>
          <a:p>
            <a:pPr>
              <a:defRPr/>
            </a:pPr>
            <a:fld id="{8FDB6368-6BDC-495A-8A79-D0BE1050AF9E}" type="slidenum">
              <a:rPr lang="en-US" smtClean="0"/>
              <a:pPr>
                <a:defRPr/>
              </a:pPr>
              <a:t>14</a:t>
            </a:fld>
            <a:endParaRPr lang="en-US" dirty="0"/>
          </a:p>
        </p:txBody>
      </p:sp>
    </p:spTree>
    <p:extLst>
      <p:ext uri="{BB962C8B-B14F-4D97-AF65-F5344CB8AC3E}">
        <p14:creationId xmlns:p14="http://schemas.microsoft.com/office/powerpoint/2010/main" xmlns="" val="2286550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2981B9-F43B-4E45-BC6E-64C00C354054}" type="slidenum">
              <a:rPr lang="en-US" smtClean="0"/>
              <a:pPr/>
              <a:t>18</a:t>
            </a:fld>
            <a:endParaRPr lang="en-US" dirty="0"/>
          </a:p>
        </p:txBody>
      </p:sp>
    </p:spTree>
    <p:extLst>
      <p:ext uri="{BB962C8B-B14F-4D97-AF65-F5344CB8AC3E}">
        <p14:creationId xmlns:p14="http://schemas.microsoft.com/office/powerpoint/2010/main" xmlns="" val="273640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0529E433-587F-4BF8-BE0C-513CB21C20A9}"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mn-lt"/>
                <a:ea typeface="+mn-ea"/>
                <a:cs typeface="+mn-cs"/>
              </a:rPr>
              <a:t>TTFields exert directional forces on polar microtubules and interfere with the assembly of the normal mitotic spindle. Such interference with microtubule dynamics results in abnormal spindle formation and subsequent mitotic arrest or delay, possibly due to improper attachment of chromosomes to the spindle fibers. Cells can die while in mitotic arrest, however, a more common outcome (highlighted by bold arrow) is progression to cell division. This can lead to the formation of either normal or abnormal aneuploid progeny. The formation of the tetraploid cells can occur either due to mitotic exit through slippage or can occur during improper cell division. Abnormal daughter cells can die in the subsequent </a:t>
            </a:r>
            <a:r>
              <a:rPr lang="en-US" sz="900" kern="1200" dirty="0" err="1" smtClean="0">
                <a:solidFill>
                  <a:schemeClr val="tx1"/>
                </a:solidFill>
                <a:latin typeface="+mn-lt"/>
                <a:ea typeface="+mn-ea"/>
                <a:cs typeface="+mn-cs"/>
              </a:rPr>
              <a:t>interphase</a:t>
            </a:r>
            <a:r>
              <a:rPr lang="en-US" sz="900" kern="1200" dirty="0" smtClean="0">
                <a:solidFill>
                  <a:schemeClr val="tx1"/>
                </a:solidFill>
                <a:latin typeface="+mn-lt"/>
                <a:ea typeface="+mn-ea"/>
                <a:cs typeface="+mn-cs"/>
              </a:rPr>
              <a:t>, can undergo a permanent arrest, or can proliferate through additional mitosis where they will be subjected to further TTFields assault. </a:t>
            </a:r>
          </a:p>
          <a:p>
            <a:endParaRPr lang="he-IL" smtClean="0"/>
          </a:p>
          <a:p>
            <a:endParaRPr lang="he-IL"/>
          </a:p>
        </p:txBody>
      </p:sp>
      <p:sp>
        <p:nvSpPr>
          <p:cNvPr id="4" name="Slide Number Placeholder 3"/>
          <p:cNvSpPr>
            <a:spLocks noGrp="1"/>
          </p:cNvSpPr>
          <p:nvPr>
            <p:ph type="sldNum" sz="quarter" idx="10"/>
          </p:nvPr>
        </p:nvSpPr>
        <p:spPr/>
        <p:txBody>
          <a:bodyPr/>
          <a:lstStyle/>
          <a:p>
            <a:fld id="{0529E433-587F-4BF8-BE0C-513CB21C20A9}"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067" lvl="1" indent="-173067">
              <a:buFont typeface="Arial" panose="020B0604020202020204" pitchFamily="34" charset="0"/>
              <a:buChar char="•"/>
            </a:pPr>
            <a:r>
              <a:rPr lang="en-US" sz="800" dirty="0" smtClean="0">
                <a:latin typeface="Arial" panose="020B0604020202020204" pitchFamily="34" charset="0"/>
                <a:cs typeface="Arial" panose="020B0604020202020204" pitchFamily="34" charset="0"/>
              </a:rPr>
              <a:t>TTFields, or Optune, uses principles of physics and electricity to interrupt cancer cell division</a:t>
            </a:r>
            <a:r>
              <a:rPr lang="en-US" sz="800" baseline="30000" dirty="0" smtClean="0">
                <a:latin typeface="Arial" panose="020B0604020202020204" pitchFamily="34" charset="0"/>
                <a:cs typeface="Arial" panose="020B0604020202020204" pitchFamily="34" charset="0"/>
              </a:rPr>
              <a:t>1,2</a:t>
            </a:r>
            <a:r>
              <a:rPr lang="en-US" sz="800" dirty="0" smtClean="0">
                <a:latin typeface="Arial" panose="020B0604020202020204" pitchFamily="34" charset="0"/>
                <a:cs typeface="Arial" panose="020B0604020202020204" pitchFamily="34" charset="0"/>
              </a:rPr>
              <a:t>:</a:t>
            </a:r>
          </a:p>
          <a:p>
            <a:pPr marL="634580" lvl="1" indent="-173067">
              <a:buFont typeface="Arial" panose="020B0604020202020204" pitchFamily="34" charset="0"/>
              <a:buChar char="•"/>
            </a:pPr>
            <a:r>
              <a:rPr lang="en-US" sz="800" dirty="0" smtClean="0">
                <a:latin typeface="Arial" panose="020B0604020202020204" pitchFamily="34" charset="0"/>
                <a:cs typeface="Arial" panose="020B0604020202020204" pitchFamily="34" charset="0"/>
              </a:rPr>
              <a:t>Optune is FDA approved for treatment of adult patients with recurrent glioblastoma</a:t>
            </a:r>
          </a:p>
          <a:p>
            <a:pPr marL="1096093" lvl="2" indent="-173067">
              <a:buFont typeface="Arial" panose="020B0604020202020204" pitchFamily="34" charset="0"/>
              <a:buChar char="•"/>
            </a:pPr>
            <a:r>
              <a:rPr lang="en-US" sz="800" dirty="0" smtClean="0">
                <a:latin typeface="Arial" panose="020B0604020202020204" pitchFamily="34" charset="0"/>
                <a:cs typeface="Arial" panose="020B0604020202020204" pitchFamily="34" charset="0"/>
              </a:rPr>
              <a:t>Frequency-tuned to specifically target malignant glioma cells (200 kHz)</a:t>
            </a:r>
          </a:p>
          <a:p>
            <a:pPr marL="1096093" lvl="2" indent="-173067">
              <a:buFont typeface="Arial" panose="020B0604020202020204" pitchFamily="34" charset="0"/>
              <a:buChar char="•"/>
            </a:pPr>
            <a:r>
              <a:rPr lang="en-US" sz="800" dirty="0" smtClean="0">
                <a:latin typeface="Arial" panose="020B0604020202020204" pitchFamily="34" charset="0"/>
                <a:cs typeface="Arial" panose="020B0604020202020204" pitchFamily="34" charset="0"/>
              </a:rPr>
              <a:t>Provides portable, noninvasive regional therapy</a:t>
            </a:r>
          </a:p>
          <a:p>
            <a:pPr marL="173067" indent="-173067">
              <a:buFont typeface="Arial" panose="020B0604020202020204" pitchFamily="34" charset="0"/>
              <a:buChar char="•"/>
            </a:pPr>
            <a:r>
              <a:rPr lang="en-US" sz="800" dirty="0" smtClean="0">
                <a:latin typeface="Arial" panose="020B0604020202020204" pitchFamily="34" charset="0"/>
                <a:cs typeface="Arial" panose="020B0604020202020204" pitchFamily="34" charset="0"/>
              </a:rPr>
              <a:t>Sterile, single-use transducer arrays are connected to the electric field generator to deliver TTFields through the scalp</a:t>
            </a:r>
            <a:r>
              <a:rPr lang="en-US" sz="800" baseline="30000" dirty="0" smtClean="0">
                <a:latin typeface="Arial" panose="020B0604020202020204" pitchFamily="34" charset="0"/>
                <a:cs typeface="Arial" panose="020B0604020202020204" pitchFamily="34" charset="0"/>
              </a:rPr>
              <a:t>3</a:t>
            </a:r>
          </a:p>
          <a:p>
            <a:pPr marL="639477" lvl="1" indent="-173067">
              <a:buFont typeface="Arial" panose="020B0604020202020204" pitchFamily="34" charset="0"/>
              <a:buChar char="•"/>
            </a:pPr>
            <a:r>
              <a:rPr lang="en-US" sz="800" dirty="0" smtClean="0">
                <a:solidFill>
                  <a:srgbClr val="000000"/>
                </a:solidFill>
                <a:latin typeface="Arial" panose="020B0604020202020204" pitchFamily="34" charset="0"/>
                <a:cs typeface="Arial" panose="020B0604020202020204" pitchFamily="34" charset="0"/>
              </a:rPr>
              <a:t>Each transducer array comprises:</a:t>
            </a:r>
          </a:p>
          <a:p>
            <a:pPr marL="1100989" lvl="2" indent="-173067">
              <a:buFont typeface="Arial" panose="020B0604020202020204" pitchFamily="34" charset="0"/>
              <a:buChar char="•"/>
            </a:pPr>
            <a:r>
              <a:rPr lang="en-US" sz="800" dirty="0" smtClean="0">
                <a:solidFill>
                  <a:srgbClr val="000000"/>
                </a:solidFill>
                <a:latin typeface="Arial" panose="020B0604020202020204" pitchFamily="34" charset="0"/>
                <a:cs typeface="Arial" panose="020B0604020202020204" pitchFamily="34" charset="0"/>
              </a:rPr>
              <a:t>9 ceramic discs covered by hydrogel</a:t>
            </a:r>
          </a:p>
          <a:p>
            <a:pPr marL="1100989" lvl="2" indent="-173067">
              <a:buFont typeface="Arial" panose="020B0604020202020204" pitchFamily="34" charset="0"/>
              <a:buChar char="•"/>
            </a:pPr>
            <a:r>
              <a:rPr lang="en-US" sz="800" dirty="0" smtClean="0">
                <a:solidFill>
                  <a:srgbClr val="000000"/>
                </a:solidFill>
                <a:latin typeface="Arial" panose="020B0604020202020204" pitchFamily="34" charset="0"/>
                <a:cs typeface="Arial" panose="020B0604020202020204" pitchFamily="34" charset="0"/>
              </a:rPr>
              <a:t>Flexible circuit board</a:t>
            </a:r>
          </a:p>
          <a:p>
            <a:pPr marL="1100989" lvl="2" indent="-173067">
              <a:buFont typeface="Arial" panose="020B0604020202020204" pitchFamily="34" charset="0"/>
              <a:buChar char="•"/>
            </a:pPr>
            <a:r>
              <a:rPr lang="en-US" sz="800" dirty="0" smtClean="0">
                <a:solidFill>
                  <a:srgbClr val="000000"/>
                </a:solidFill>
                <a:latin typeface="Arial" panose="020B0604020202020204" pitchFamily="34" charset="0"/>
                <a:cs typeface="Arial" panose="020B0604020202020204" pitchFamily="34" charset="0"/>
              </a:rPr>
              <a:t>Plastic coated wire that plugs the connection cable into the device</a:t>
            </a:r>
          </a:p>
          <a:p>
            <a:pPr marL="639477" lvl="1" indent="-173067">
              <a:buFont typeface="Arial" panose="020B0604020202020204" pitchFamily="34" charset="0"/>
              <a:buChar char="•"/>
            </a:pPr>
            <a:r>
              <a:rPr lang="en-US" sz="800" dirty="0" smtClean="0">
                <a:solidFill>
                  <a:srgbClr val="000000"/>
                </a:solidFill>
                <a:latin typeface="Arial" panose="020B0604020202020204" pitchFamily="34" charset="0"/>
                <a:cs typeface="Arial" panose="020B0604020202020204" pitchFamily="34" charset="0"/>
              </a:rPr>
              <a:t>The transducer arrays are placed directly on the scalp in a way that targets the tumor and covers the head</a:t>
            </a:r>
          </a:p>
          <a:p>
            <a:pPr marL="639477" lvl="1" indent="-173067">
              <a:buFont typeface="Arial" panose="020B0604020202020204" pitchFamily="34" charset="0"/>
              <a:buChar char="•"/>
            </a:pPr>
            <a:r>
              <a:rPr lang="en-US" sz="800" dirty="0" smtClean="0">
                <a:latin typeface="Arial" panose="020B0604020202020204" pitchFamily="34" charset="0"/>
                <a:cs typeface="Arial" panose="020B0604020202020204" pitchFamily="34" charset="0"/>
              </a:rPr>
              <a:t>Transducer arrays deliver TTFields at a low intensity (1–3 V/cm) and intermediate frequency (200 kHz)</a:t>
            </a:r>
            <a:r>
              <a:rPr lang="en-US" sz="800" baseline="30000" dirty="0" smtClean="0">
                <a:latin typeface="Arial" panose="020B0604020202020204" pitchFamily="34" charset="0"/>
                <a:cs typeface="Arial" panose="020B0604020202020204" pitchFamily="34" charset="0"/>
              </a:rPr>
              <a:t>4</a:t>
            </a:r>
          </a:p>
          <a:p>
            <a:pPr marL="173067" indent="-173067">
              <a:buFont typeface="Arial" panose="020B0604020202020204" pitchFamily="34" charset="0"/>
              <a:buChar char="•"/>
            </a:pPr>
            <a:r>
              <a:rPr lang="en-US" sz="800" dirty="0" smtClean="0">
                <a:latin typeface="Arial" panose="020B0604020202020204" pitchFamily="34" charset="0"/>
                <a:cs typeface="Arial" panose="020B0604020202020204" pitchFamily="34" charset="0"/>
              </a:rPr>
              <a:t>Optune includes</a:t>
            </a:r>
            <a:r>
              <a:rPr lang="en-US" sz="800" baseline="30000" dirty="0" smtClean="0">
                <a:latin typeface="Arial" panose="020B0604020202020204" pitchFamily="34" charset="0"/>
                <a:cs typeface="Arial" panose="020B0604020202020204" pitchFamily="34" charset="0"/>
              </a:rPr>
              <a:t>3</a:t>
            </a:r>
            <a:r>
              <a:rPr lang="en-US" sz="800" dirty="0" smtClean="0">
                <a:latin typeface="Arial" panose="020B0604020202020204" pitchFamily="34" charset="0"/>
                <a:cs typeface="Arial" panose="020B0604020202020204" pitchFamily="34" charset="0"/>
              </a:rPr>
              <a:t>: </a:t>
            </a:r>
          </a:p>
          <a:p>
            <a:pPr marL="634580" lvl="1" indent="-173067">
              <a:buFont typeface="Arial" panose="020B0604020202020204" pitchFamily="34" charset="0"/>
              <a:buChar char="•"/>
            </a:pPr>
            <a:r>
              <a:rPr lang="en-US" sz="800" dirty="0" smtClean="0">
                <a:latin typeface="Arial" panose="020B0604020202020204" pitchFamily="34" charset="0"/>
                <a:cs typeface="Arial" panose="020B0604020202020204" pitchFamily="34" charset="0"/>
              </a:rPr>
              <a:t>Electric field generator</a:t>
            </a:r>
          </a:p>
          <a:p>
            <a:pPr marL="634580" lvl="1" indent="-173067">
              <a:buFont typeface="Arial" panose="020B0604020202020204" pitchFamily="34" charset="0"/>
              <a:buChar char="•"/>
            </a:pPr>
            <a:r>
              <a:rPr lang="en-US" sz="800" dirty="0" smtClean="0">
                <a:latin typeface="Arial" panose="020B0604020202020204" pitchFamily="34" charset="0"/>
                <a:cs typeface="Arial" panose="020B0604020202020204" pitchFamily="34" charset="0"/>
              </a:rPr>
              <a:t>Transducer arrays</a:t>
            </a:r>
          </a:p>
          <a:p>
            <a:pPr marL="634580" lvl="1" indent="-173067">
              <a:buFont typeface="Arial" panose="020B0604020202020204" pitchFamily="34" charset="0"/>
              <a:buChar char="•"/>
            </a:pPr>
            <a:r>
              <a:rPr lang="en-US" sz="800" dirty="0" smtClean="0">
                <a:latin typeface="Arial" panose="020B0604020202020204" pitchFamily="34" charset="0"/>
                <a:cs typeface="Arial" panose="020B0604020202020204" pitchFamily="34" charset="0"/>
              </a:rPr>
              <a:t>Power cords</a:t>
            </a:r>
          </a:p>
          <a:p>
            <a:pPr marL="634580" lvl="1" indent="-173067">
              <a:buFont typeface="Arial" panose="020B0604020202020204" pitchFamily="34" charset="0"/>
              <a:buChar char="•"/>
            </a:pPr>
            <a:r>
              <a:rPr lang="en-US" sz="800" dirty="0" smtClean="0">
                <a:latin typeface="Arial" panose="020B0604020202020204" pitchFamily="34" charset="0"/>
                <a:cs typeface="Arial" panose="020B0604020202020204" pitchFamily="34" charset="0"/>
              </a:rPr>
              <a:t>Portable batteries</a:t>
            </a:r>
          </a:p>
          <a:p>
            <a:pPr marL="634580" lvl="1" indent="-173067">
              <a:buFont typeface="Arial" panose="020B0604020202020204" pitchFamily="34" charset="0"/>
              <a:buChar char="•"/>
            </a:pPr>
            <a:r>
              <a:rPr lang="en-US" sz="800" dirty="0" smtClean="0">
                <a:latin typeface="Arial" panose="020B0604020202020204" pitchFamily="34" charset="0"/>
                <a:cs typeface="Arial" panose="020B0604020202020204" pitchFamily="34" charset="0"/>
              </a:rPr>
              <a:t>Battery charger and rack</a:t>
            </a:r>
          </a:p>
          <a:p>
            <a:pPr marL="634580" lvl="1" indent="-173067">
              <a:buFont typeface="Arial" panose="020B0604020202020204" pitchFamily="34" charset="0"/>
              <a:buChar char="•"/>
            </a:pPr>
            <a:r>
              <a:rPr lang="en-US" sz="800" dirty="0" smtClean="0">
                <a:latin typeface="Arial" panose="020B0604020202020204" pitchFamily="34" charset="0"/>
                <a:cs typeface="Arial" panose="020B0604020202020204" pitchFamily="34" charset="0"/>
              </a:rPr>
              <a:t>Connection cable</a:t>
            </a:r>
          </a:p>
          <a:p>
            <a:pPr marL="634580" lvl="1" indent="-173067">
              <a:buFont typeface="Arial" panose="020B0604020202020204" pitchFamily="34" charset="0"/>
              <a:buChar char="•"/>
            </a:pPr>
            <a:r>
              <a:rPr lang="en-US" sz="800" dirty="0" smtClean="0">
                <a:latin typeface="Arial" panose="020B0604020202020204" pitchFamily="34" charset="0"/>
                <a:cs typeface="Arial" panose="020B0604020202020204" pitchFamily="34" charset="0"/>
              </a:rPr>
              <a:t>Carrying case</a:t>
            </a:r>
          </a:p>
          <a:p>
            <a:pPr marL="173067" indent="-173067">
              <a:buFont typeface="Arial" panose="020B0604020202020204" pitchFamily="34" charset="0"/>
              <a:buChar char="•"/>
            </a:pPr>
            <a:endParaRPr lang="en-US" sz="800" baseline="30000" dirty="0" smtClean="0">
              <a:latin typeface="Arial" panose="020B0604020202020204" pitchFamily="34" charset="0"/>
              <a:cs typeface="Arial" panose="020B0604020202020204" pitchFamily="34" charset="0"/>
            </a:endParaRPr>
          </a:p>
          <a:p>
            <a:r>
              <a:rPr lang="en-US" sz="800" b="1" dirty="0" smtClean="0">
                <a:latin typeface="Arial" panose="020B0604020202020204" pitchFamily="34" charset="0"/>
                <a:cs typeface="Arial" panose="020B0604020202020204" pitchFamily="34" charset="0"/>
              </a:rPr>
              <a:t>References</a:t>
            </a:r>
            <a:r>
              <a:rPr lang="en-US" sz="800" dirty="0" smtClean="0">
                <a:latin typeface="Arial" panose="020B0604020202020204" pitchFamily="34" charset="0"/>
                <a:cs typeface="Arial" panose="020B0604020202020204" pitchFamily="34" charset="0"/>
              </a:rPr>
              <a:t>:</a:t>
            </a:r>
          </a:p>
          <a:p>
            <a:pPr marL="230757" indent="-230757">
              <a:buAutoNum type="arabicPeriod"/>
            </a:pPr>
            <a:r>
              <a:rPr lang="da-DK" sz="800" dirty="0" smtClean="0">
                <a:latin typeface="Arial" panose="020B0604020202020204" pitchFamily="34" charset="0"/>
                <a:cs typeface="Arial" panose="020B0604020202020204" pitchFamily="34" charset="0"/>
              </a:rPr>
              <a:t>Kirson ED, Dbalý V, Tovarys F, et al. </a:t>
            </a:r>
            <a:r>
              <a:rPr lang="da-DK" sz="800" i="1" dirty="0" smtClean="0">
                <a:latin typeface="Arial" panose="020B0604020202020204" pitchFamily="34" charset="0"/>
                <a:cs typeface="Arial" panose="020B0604020202020204" pitchFamily="34" charset="0"/>
              </a:rPr>
              <a:t>Proc Natl Acad Sci USA.</a:t>
            </a:r>
            <a:r>
              <a:rPr lang="da-DK" sz="800" dirty="0" smtClean="0">
                <a:latin typeface="Arial" panose="020B0604020202020204" pitchFamily="34" charset="0"/>
                <a:cs typeface="Arial" panose="020B0604020202020204" pitchFamily="34" charset="0"/>
              </a:rPr>
              <a:t> 2007;104(24):10152-10157. </a:t>
            </a:r>
          </a:p>
          <a:p>
            <a:pPr marL="230757" indent="-230757">
              <a:buAutoNum type="arabicPeriod"/>
            </a:pPr>
            <a:r>
              <a:rPr lang="en-US" sz="800" dirty="0" smtClean="0">
                <a:latin typeface="Arial" panose="020B0604020202020204" pitchFamily="34" charset="0"/>
                <a:cs typeface="Arial" panose="020B0604020202020204" pitchFamily="34" charset="0"/>
              </a:rPr>
              <a:t>Gutin PH, Wong ET. </a:t>
            </a:r>
            <a:r>
              <a:rPr lang="en-US" sz="800" i="1" dirty="0" smtClean="0">
                <a:latin typeface="Arial" panose="020B0604020202020204" pitchFamily="34" charset="0"/>
                <a:cs typeface="Arial" panose="020B0604020202020204" pitchFamily="34" charset="0"/>
              </a:rPr>
              <a:t>Am Soc Clin Oncol Educ Book</a:t>
            </a:r>
            <a:r>
              <a:rPr lang="en-US" sz="800" dirty="0" smtClean="0">
                <a:latin typeface="Arial" panose="020B0604020202020204" pitchFamily="34" charset="0"/>
                <a:cs typeface="Arial" panose="020B0604020202020204" pitchFamily="34" charset="0"/>
              </a:rPr>
              <a:t>. 2012;32:126-131. </a:t>
            </a:r>
            <a:endParaRPr lang="en-US" sz="800" b="1" dirty="0" smtClean="0">
              <a:latin typeface="Arial" panose="020B0604020202020204" pitchFamily="34" charset="0"/>
              <a:cs typeface="Arial" panose="020B0604020202020204" pitchFamily="34" charset="0"/>
            </a:endParaRPr>
          </a:p>
          <a:p>
            <a:pPr marL="230757" indent="-230757">
              <a:buAutoNum type="arabicPeriod"/>
            </a:pPr>
            <a:r>
              <a:rPr lang="en-US" sz="800" dirty="0" smtClean="0">
                <a:latin typeface="Arial" panose="020B0604020202020204" pitchFamily="34" charset="0"/>
                <a:cs typeface="Arial" panose="020B0604020202020204" pitchFamily="34" charset="0"/>
              </a:rPr>
              <a:t>Optune Patient Information and Operation Manual. Novocure Inc. Document number QSD-QR-331. November 1, 2014.</a:t>
            </a:r>
            <a:endParaRPr lang="en-US" sz="800" b="1" dirty="0" smtClean="0">
              <a:latin typeface="Arial" panose="020B0604020202020204" pitchFamily="34" charset="0"/>
              <a:cs typeface="Arial" panose="020B0604020202020204" pitchFamily="34" charset="0"/>
            </a:endParaRPr>
          </a:p>
          <a:p>
            <a:pPr marL="230757" indent="-230757">
              <a:buAutoNum type="arabicPeriod"/>
            </a:pPr>
            <a:r>
              <a:rPr lang="en-US" sz="800" dirty="0" smtClean="0">
                <a:latin typeface="Arial" panose="020B0604020202020204" pitchFamily="34" charset="0"/>
                <a:cs typeface="Arial" panose="020B0604020202020204" pitchFamily="34" charset="0"/>
              </a:rPr>
              <a:t>Optune Instructions for Use. Novocure Inc. Document number QSD-QR-330. November 2014.</a:t>
            </a:r>
          </a:p>
          <a:p>
            <a:endParaRPr lang="en-US" sz="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CBAD8C5-CF42-8644-A5B4-620A44F904E0}" type="slidenum">
              <a:rPr lang="en-US" sz="1000">
                <a:latin typeface="Helvetica Neue"/>
                <a:cs typeface="Arial" panose="020B0604020202020204" pitchFamily="34" charset="0"/>
              </a:rPr>
              <a:pPr/>
              <a:t>4</a:t>
            </a:fld>
            <a:endParaRPr lang="en-US" sz="1000" dirty="0">
              <a:latin typeface="Helvetica Neue"/>
              <a:cs typeface="Arial" panose="020B0604020202020204" pitchFamily="34" charset="0"/>
            </a:endParaRPr>
          </a:p>
        </p:txBody>
      </p:sp>
    </p:spTree>
    <p:extLst>
      <p:ext uri="{BB962C8B-B14F-4D97-AF65-F5344CB8AC3E}">
        <p14:creationId xmlns="" xmlns:p14="http://schemas.microsoft.com/office/powerpoint/2010/main" val="1934867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1450" indent="-171450" eaLnBrk="1" fontAlgn="auto" hangingPunct="1">
              <a:spcBef>
                <a:spcPts val="0"/>
              </a:spcBef>
              <a:spcAft>
                <a:spcPts val="0"/>
              </a:spcAft>
              <a:buFont typeface="Arial"/>
              <a:buChar char="•"/>
              <a:defRPr/>
            </a:pPr>
            <a:r>
              <a:rPr lang="en-US" sz="1000" dirty="0" smtClean="0">
                <a:solidFill>
                  <a:srgbClr val="000000"/>
                </a:solidFill>
              </a:rPr>
              <a:t>Overall survival (OS) was a powered secondary end point in the trial and was to be tested in the per protocol population. TTFields + temozolomide (TMZ) demonstrated significantly longer median OS compared with TMZ alone in the interim analysis (PP).</a:t>
            </a:r>
          </a:p>
          <a:p>
            <a:pPr marL="628650" lvl="1" indent="-171450" eaLnBrk="1" fontAlgn="auto" hangingPunct="1">
              <a:spcBef>
                <a:spcPts val="0"/>
              </a:spcBef>
              <a:spcAft>
                <a:spcPts val="0"/>
              </a:spcAft>
              <a:buFont typeface="Courier New"/>
              <a:buChar char="o"/>
              <a:defRPr/>
            </a:pPr>
            <a:r>
              <a:rPr lang="en-US" sz="1000" dirty="0" smtClean="0">
                <a:solidFill>
                  <a:srgbClr val="000000"/>
                </a:solidFill>
              </a:rPr>
              <a:t>Median OS was significantly increased by almost 5 months in the TTFields + TMZ  group (20.5 months; 95% confidence interval [CI], 16.6-24.9) compared with TMZ alone (15.6 months in the TMZ group; 95% CI, 12.9-18.5). (</a:t>
            </a:r>
            <a:r>
              <a:rPr lang="en-US" sz="1000" i="1" dirty="0" smtClean="0">
                <a:solidFill>
                  <a:srgbClr val="000000"/>
                </a:solidFill>
              </a:rPr>
              <a:t>P</a:t>
            </a:r>
            <a:r>
              <a:rPr lang="en-US" sz="1000" dirty="0" smtClean="0">
                <a:solidFill>
                  <a:srgbClr val="000000"/>
                </a:solidFill>
              </a:rPr>
              <a:t> = 0.0042; hazard ratio=0.666). </a:t>
            </a:r>
          </a:p>
          <a:p>
            <a:pPr marL="171450" indent="-171450" eaLnBrk="1" fontAlgn="auto" hangingPunct="1">
              <a:spcBef>
                <a:spcPts val="0"/>
              </a:spcBef>
              <a:spcAft>
                <a:spcPts val="0"/>
              </a:spcAft>
              <a:buFont typeface="Arial"/>
              <a:buChar char="•"/>
              <a:defRPr/>
            </a:pPr>
            <a:r>
              <a:rPr lang="en-US" sz="1000" dirty="0" smtClean="0">
                <a:solidFill>
                  <a:srgbClr val="000000"/>
                </a:solidFill>
              </a:rPr>
              <a:t>1-year survival was 75% in the TTFields + TMZ group and 70% in the TMZ alone group (</a:t>
            </a:r>
            <a:r>
              <a:rPr lang="en-US" sz="1000" i="1" dirty="0" smtClean="0">
                <a:solidFill>
                  <a:srgbClr val="000000"/>
                </a:solidFill>
              </a:rPr>
              <a:t>P </a:t>
            </a:r>
            <a:r>
              <a:rPr lang="en-US" sz="1000" dirty="0" smtClean="0">
                <a:solidFill>
                  <a:srgbClr val="000000"/>
                </a:solidFill>
              </a:rPr>
              <a:t>=0.162) at the interim analysis</a:t>
            </a:r>
            <a:r>
              <a:rPr lang="en-US" sz="1000" baseline="30000" dirty="0" smtClean="0">
                <a:solidFill>
                  <a:srgbClr val="000000"/>
                </a:solidFill>
              </a:rPr>
              <a:t>1</a:t>
            </a:r>
            <a:endParaRPr lang="en-US" sz="1000" i="1" baseline="30000" dirty="0" smtClean="0">
              <a:solidFill>
                <a:srgbClr val="000000"/>
              </a:solidFill>
            </a:endParaRPr>
          </a:p>
          <a:p>
            <a:pPr marL="171450" indent="-171450" eaLnBrk="1" fontAlgn="auto" hangingPunct="1">
              <a:spcBef>
                <a:spcPts val="0"/>
              </a:spcBef>
              <a:spcAft>
                <a:spcPts val="0"/>
              </a:spcAft>
              <a:buFont typeface="Arial"/>
              <a:buChar char="•"/>
              <a:defRPr/>
            </a:pPr>
            <a:r>
              <a:rPr lang="en-US" sz="1000" dirty="0" smtClean="0">
                <a:solidFill>
                  <a:srgbClr val="000000"/>
                </a:solidFill>
              </a:rPr>
              <a:t>2-year survival was significantly higher in the TTFields + TMZ group compared with the TMZ alone group (48% vs 32 %, respectively; </a:t>
            </a:r>
            <a:r>
              <a:rPr lang="en-US" sz="1000" i="1" dirty="0" smtClean="0">
                <a:solidFill>
                  <a:srgbClr val="000000"/>
                </a:solidFill>
              </a:rPr>
              <a:t>P</a:t>
            </a:r>
            <a:r>
              <a:rPr lang="en-US" sz="1000" dirty="0" smtClean="0">
                <a:solidFill>
                  <a:srgbClr val="000000"/>
                </a:solidFill>
              </a:rPr>
              <a:t>=0.0058).</a:t>
            </a:r>
          </a:p>
          <a:p>
            <a:pPr eaLnBrk="1" fontAlgn="auto" hangingPunct="1">
              <a:spcBef>
                <a:spcPts val="0"/>
              </a:spcBef>
              <a:spcAft>
                <a:spcPts val="0"/>
              </a:spcAft>
              <a:buFont typeface="Arial"/>
              <a:buNone/>
              <a:defRPr/>
            </a:pPr>
            <a:endParaRPr lang="en-US" sz="1000" dirty="0" smtClean="0">
              <a:solidFill>
                <a:srgbClr val="000000"/>
              </a:solidFill>
            </a:endParaRPr>
          </a:p>
          <a:p>
            <a:pPr eaLnBrk="1" fontAlgn="auto" hangingPunct="1">
              <a:spcBef>
                <a:spcPts val="0"/>
              </a:spcBef>
              <a:spcAft>
                <a:spcPts val="0"/>
              </a:spcAft>
              <a:buFont typeface="Arial"/>
              <a:buNone/>
              <a:defRPr/>
            </a:pPr>
            <a:r>
              <a:rPr lang="en-US" sz="1000" dirty="0" smtClean="0">
                <a:solidFill>
                  <a:srgbClr val="000000"/>
                </a:solidFill>
              </a:rPr>
              <a:t>The 1-year survival rates at the final analysis are shown in the table below:</a:t>
            </a:r>
          </a:p>
          <a:p>
            <a:pPr eaLnBrk="1" fontAlgn="auto" hangingPunct="1">
              <a:spcBef>
                <a:spcPts val="0"/>
              </a:spcBef>
              <a:spcAft>
                <a:spcPts val="0"/>
              </a:spcAft>
              <a:defRPr/>
            </a:pPr>
            <a:r>
              <a:rPr lang="en-US" sz="1000" b="1" dirty="0" smtClean="0">
                <a:solidFill>
                  <a:srgbClr val="000000"/>
                </a:solidFill>
              </a:rPr>
              <a:t>Endpoint                        Optune/TMZ      TMZ Alone             </a:t>
            </a:r>
            <a:r>
              <a:rPr lang="en-US" sz="1000" dirty="0" smtClean="0">
                <a:solidFill>
                  <a:srgbClr val="000000"/>
                </a:solidFill>
              </a:rPr>
              <a:t> </a:t>
            </a:r>
            <a:r>
              <a:rPr lang="en-US" sz="1000" b="1" dirty="0" smtClean="0">
                <a:solidFill>
                  <a:srgbClr val="000000"/>
                </a:solidFill>
              </a:rPr>
              <a:t>P-Value</a:t>
            </a:r>
            <a:endParaRPr lang="en-US" sz="1000" dirty="0" smtClean="0">
              <a:solidFill>
                <a:srgbClr val="000000"/>
              </a:solidFill>
            </a:endParaRPr>
          </a:p>
          <a:p>
            <a:pPr eaLnBrk="1" fontAlgn="auto" hangingPunct="1">
              <a:spcBef>
                <a:spcPts val="0"/>
              </a:spcBef>
              <a:spcAft>
                <a:spcPts val="0"/>
              </a:spcAft>
              <a:defRPr/>
            </a:pPr>
            <a:r>
              <a:rPr lang="en-US" sz="1000" dirty="0" smtClean="0">
                <a:solidFill>
                  <a:srgbClr val="000000"/>
                </a:solidFill>
              </a:rPr>
              <a:t>1-year Survival (PP)               69%                 63%                       0.131</a:t>
            </a:r>
          </a:p>
          <a:p>
            <a:pPr eaLnBrk="1" fontAlgn="auto" hangingPunct="1">
              <a:spcBef>
                <a:spcPts val="0"/>
              </a:spcBef>
              <a:spcAft>
                <a:spcPts val="0"/>
              </a:spcAft>
              <a:defRPr/>
            </a:pPr>
            <a:r>
              <a:rPr lang="en-US" sz="1000" dirty="0" smtClean="0">
                <a:solidFill>
                  <a:srgbClr val="000000"/>
                </a:solidFill>
              </a:rPr>
              <a:t>1-year Survival (ITT)              69%                 66%                       0.265</a:t>
            </a:r>
          </a:p>
          <a:p>
            <a:pPr eaLnBrk="1" fontAlgn="auto" hangingPunct="1">
              <a:spcBef>
                <a:spcPts val="0"/>
              </a:spcBef>
              <a:spcAft>
                <a:spcPts val="0"/>
              </a:spcAft>
              <a:buFont typeface="Arial"/>
              <a:buNone/>
              <a:defRPr/>
            </a:pPr>
            <a:endParaRPr lang="en-US" sz="1000" dirty="0" smtClean="0">
              <a:solidFill>
                <a:srgbClr val="000000"/>
              </a:solidFill>
            </a:endParaRPr>
          </a:p>
          <a:p>
            <a:pPr marL="171450" indent="-171450" eaLnBrk="1" fontAlgn="auto" hangingPunct="1">
              <a:spcBef>
                <a:spcPts val="0"/>
              </a:spcBef>
              <a:spcAft>
                <a:spcPts val="0"/>
              </a:spcAft>
              <a:buFont typeface="Arial"/>
              <a:buChar char="•"/>
              <a:defRPr/>
            </a:pPr>
            <a:r>
              <a:rPr lang="en-US" sz="1000" dirty="0" smtClean="0">
                <a:solidFill>
                  <a:srgbClr val="000000"/>
                </a:solidFill>
              </a:rPr>
              <a:t>The final analysis includes all patients randomized to EF-14 who had CRF information available at the database cutoff of December 3, 2014. This included 695/700 patients randomized at that time: 466 in the TTFields + TMZ arm and 229 in the TMZ alone arm.</a:t>
            </a:r>
          </a:p>
          <a:p>
            <a:pPr eaLnBrk="1" fontAlgn="auto" hangingPunct="1">
              <a:spcBef>
                <a:spcPts val="0"/>
              </a:spcBef>
              <a:spcAft>
                <a:spcPts val="0"/>
              </a:spcAft>
              <a:defRPr/>
            </a:pPr>
            <a:endParaRPr lang="en-US" sz="1000" b="1" dirty="0" smtClean="0">
              <a:solidFill>
                <a:srgbClr val="000000"/>
              </a:solidFill>
            </a:endParaRPr>
          </a:p>
          <a:p>
            <a:pPr eaLnBrk="1" fontAlgn="auto" hangingPunct="1">
              <a:spcBef>
                <a:spcPts val="0"/>
              </a:spcBef>
              <a:spcAft>
                <a:spcPts val="0"/>
              </a:spcAft>
              <a:defRPr/>
            </a:pPr>
            <a:r>
              <a:rPr lang="en-US" sz="1000" b="1" dirty="0" smtClean="0">
                <a:solidFill>
                  <a:srgbClr val="000000"/>
                </a:solidFill>
              </a:rPr>
              <a:t>References</a:t>
            </a:r>
          </a:p>
          <a:p>
            <a:pPr marL="182565" indent="-182565" eaLnBrk="1" fontAlgn="auto" hangingPunct="1">
              <a:spcBef>
                <a:spcPts val="0"/>
              </a:spcBef>
              <a:spcAft>
                <a:spcPts val="0"/>
              </a:spcAft>
              <a:buFont typeface="+mj-lt"/>
              <a:buAutoNum type="arabicPeriod"/>
              <a:defRPr/>
            </a:pPr>
            <a:r>
              <a:rPr lang="en-US" sz="1000" dirty="0" smtClean="0">
                <a:solidFill>
                  <a:srgbClr val="000000"/>
                </a:solidFill>
              </a:rPr>
              <a:t>Optune Instructions for Use. Novocure. Document number QSD-QR-330. 2015. </a:t>
            </a:r>
          </a:p>
          <a:p>
            <a:pPr eaLnBrk="1" fontAlgn="auto" hangingPunct="1">
              <a:spcBef>
                <a:spcPts val="0"/>
              </a:spcBef>
              <a:spcAft>
                <a:spcPts val="0"/>
              </a:spcAft>
              <a:defRPr/>
            </a:pPr>
            <a:endParaRPr lang="en-US" sz="1000" dirty="0">
              <a:solidFill>
                <a:srgbClr val="000000"/>
              </a:solidFill>
            </a:endParaRPr>
          </a:p>
        </p:txBody>
      </p:sp>
      <p:sp>
        <p:nvSpPr>
          <p:cNvPr id="50180"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9DEBAFD9-6958-4A59-8B52-20C33D552BAE}" type="slidenum">
              <a:rPr lang="en-US" altLang="en-US" smtClean="0">
                <a:solidFill>
                  <a:srgbClr val="000000"/>
                </a:solidFill>
                <a:latin typeface="Calibri" pitchFamily="34" charset="0"/>
              </a:rPr>
              <a:pPr fontAlgn="base">
                <a:spcBef>
                  <a:spcPct val="0"/>
                </a:spcBef>
                <a:spcAft>
                  <a:spcPct val="0"/>
                </a:spcAft>
                <a:defRPr/>
              </a:pPr>
              <a:t>5</a:t>
            </a:fld>
            <a:endParaRPr lang="en-US" altLang="en-US" smtClean="0">
              <a:solidFill>
                <a:srgbClr val="000000"/>
              </a:solidFill>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900" kern="1200" baseline="0" dirty="0" smtClean="0">
                <a:solidFill>
                  <a:schemeClr val="tx1"/>
                </a:solidFill>
                <a:latin typeface="+mn-lt"/>
                <a:ea typeface="+mn-ea"/>
                <a:cs typeface="+mn-cs"/>
              </a:rPr>
              <a:t>Placement of electrodes on rabbits. The four insulated electrodes were attached to the skin using hydrogel after depilation. The electrodes were wrapped with leucoplast and</a:t>
            </a:r>
          </a:p>
          <a:p>
            <a:r>
              <a:rPr lang="en-US" sz="900" kern="1200" baseline="0" dirty="0" smtClean="0">
                <a:solidFill>
                  <a:schemeClr val="tx1"/>
                </a:solidFill>
                <a:latin typeface="+mn-lt"/>
                <a:ea typeface="+mn-ea"/>
                <a:cs typeface="+mn-cs"/>
              </a:rPr>
              <a:t>electrodes wires were connected to the TTFields generating system or to the sham control system. The four electrodes were functionally divided into two pairs each generating one field direction through the animal. The electrode pairs were placed so as to create two perpendicular field directions at the center of body. Sham electrodes</a:t>
            </a:r>
          </a:p>
          <a:p>
            <a:r>
              <a:rPr lang="en-US" sz="900" kern="1200" baseline="0" dirty="0" smtClean="0">
                <a:solidFill>
                  <a:schemeClr val="tx1"/>
                </a:solidFill>
                <a:latin typeface="+mn-lt"/>
                <a:ea typeface="+mn-ea"/>
                <a:cs typeface="+mn-cs"/>
              </a:rPr>
              <a:t>were placed in the same configuration </a:t>
            </a:r>
          </a:p>
          <a:p>
            <a:r>
              <a:rPr lang="en-US" sz="900" kern="1200" baseline="0" dirty="0" smtClean="0">
                <a:solidFill>
                  <a:schemeClr val="tx1"/>
                </a:solidFill>
                <a:latin typeface="+mn-lt"/>
                <a:ea typeface="+mn-ea"/>
                <a:cs typeface="+mn-cs"/>
              </a:rPr>
              <a:t>Exemplary photos of surface lung metastases in TTFields treated versus sham control rabbits. Treatment was initiated on day 12 from implantation of the kidney tumor. The average total number (±SD) of surface metastases and the average number of large metastases (±SD) in control versus treated rabbits.</a:t>
            </a:r>
          </a:p>
          <a:p>
            <a:r>
              <a:rPr lang="en-US" sz="900" kern="1200" baseline="0" dirty="0" smtClean="0">
                <a:solidFill>
                  <a:schemeClr val="tx1"/>
                </a:solidFill>
                <a:latin typeface="+mn-lt"/>
                <a:ea typeface="+mn-ea"/>
                <a:cs typeface="+mn-cs"/>
              </a:rPr>
              <a:t>Discrete intra-</a:t>
            </a:r>
            <a:r>
              <a:rPr lang="en-US" sz="900" kern="1200" baseline="0" dirty="0" err="1" smtClean="0">
                <a:solidFill>
                  <a:schemeClr val="tx1"/>
                </a:solidFill>
                <a:latin typeface="+mn-lt"/>
                <a:ea typeface="+mn-ea"/>
                <a:cs typeface="+mn-cs"/>
              </a:rPr>
              <a:t>tumoral</a:t>
            </a:r>
            <a:r>
              <a:rPr lang="en-US" sz="900" kern="1200" baseline="0" dirty="0" smtClean="0">
                <a:solidFill>
                  <a:schemeClr val="tx1"/>
                </a:solidFill>
                <a:latin typeface="+mn-lt"/>
                <a:ea typeface="+mn-ea"/>
                <a:cs typeface="+mn-cs"/>
              </a:rPr>
              <a:t> infiltration of CD45 positive T cells in control </a:t>
            </a:r>
            <a:r>
              <a:rPr lang="en-US" sz="900" kern="1200" baseline="0" dirty="0" err="1" smtClean="0">
                <a:solidFill>
                  <a:schemeClr val="tx1"/>
                </a:solidFill>
                <a:latin typeface="+mn-lt"/>
                <a:ea typeface="+mn-ea"/>
                <a:cs typeface="+mn-cs"/>
              </a:rPr>
              <a:t>tumours</a:t>
            </a:r>
            <a:r>
              <a:rPr lang="en-US" sz="900" kern="1200" baseline="0" dirty="0" smtClean="0">
                <a:solidFill>
                  <a:schemeClr val="tx1"/>
                </a:solidFill>
                <a:latin typeface="+mn-lt"/>
                <a:ea typeface="+mn-ea"/>
                <a:cs typeface="+mn-cs"/>
              </a:rPr>
              <a:t> and abundant intra-</a:t>
            </a:r>
            <a:r>
              <a:rPr lang="en-US" sz="900" kern="1200" baseline="0" dirty="0" err="1" smtClean="0">
                <a:solidFill>
                  <a:schemeClr val="tx1"/>
                </a:solidFill>
                <a:latin typeface="+mn-lt"/>
                <a:ea typeface="+mn-ea"/>
                <a:cs typeface="+mn-cs"/>
              </a:rPr>
              <a:t>tumoral</a:t>
            </a:r>
            <a:r>
              <a:rPr lang="en-US" sz="900" kern="1200" baseline="0" dirty="0" smtClean="0">
                <a:solidFill>
                  <a:schemeClr val="tx1"/>
                </a:solidFill>
                <a:latin typeface="+mn-lt"/>
                <a:ea typeface="+mn-ea"/>
                <a:cs typeface="+mn-cs"/>
              </a:rPr>
              <a:t> CD45 positive T cells in TTFields treated </a:t>
            </a:r>
            <a:r>
              <a:rPr lang="en-US" sz="900" kern="1200" baseline="0" dirty="0" err="1" smtClean="0">
                <a:solidFill>
                  <a:schemeClr val="tx1"/>
                </a:solidFill>
                <a:latin typeface="+mn-lt"/>
                <a:ea typeface="+mn-ea"/>
                <a:cs typeface="+mn-cs"/>
              </a:rPr>
              <a:t>tumours</a:t>
            </a:r>
            <a:r>
              <a:rPr lang="en-US" sz="900" kern="1200" baseline="0" dirty="0" smtClean="0">
                <a:solidFill>
                  <a:schemeClr val="tx1"/>
                </a:solidFill>
                <a:latin typeface="+mn-lt"/>
                <a:ea typeface="+mn-ea"/>
                <a:cs typeface="+mn-cs"/>
              </a:rPr>
              <a:t>. Scale bar 100 </a:t>
            </a:r>
            <a:r>
              <a:rPr lang="en-US" sz="900" i="1" kern="1200" baseline="0" dirty="0" smtClean="0">
                <a:solidFill>
                  <a:schemeClr val="tx1"/>
                </a:solidFill>
                <a:latin typeface="+mn-lt"/>
                <a:ea typeface="+mn-ea"/>
                <a:cs typeface="+mn-cs"/>
              </a:rPr>
              <a:t>lm</a:t>
            </a:r>
            <a:endParaRPr lang="en-US" sz="900" kern="1200" baseline="0" dirty="0" smtClean="0">
              <a:solidFill>
                <a:schemeClr val="tx1"/>
              </a:solidFill>
              <a:latin typeface="+mn-lt"/>
              <a:ea typeface="+mn-ea"/>
              <a:cs typeface="+mn-cs"/>
            </a:endParaRPr>
          </a:p>
          <a:p>
            <a:endParaRPr lang="he-IL" dirty="0" smtClean="0"/>
          </a:p>
          <a:p>
            <a:endParaRPr lang="he-IL" dirty="0"/>
          </a:p>
        </p:txBody>
      </p:sp>
      <p:sp>
        <p:nvSpPr>
          <p:cNvPr id="4" name="Slide Number Placeholder 3"/>
          <p:cNvSpPr>
            <a:spLocks noGrp="1"/>
          </p:cNvSpPr>
          <p:nvPr>
            <p:ph type="sldNum" sz="quarter" idx="10"/>
          </p:nvPr>
        </p:nvSpPr>
        <p:spPr/>
        <p:txBody>
          <a:bodyPr/>
          <a:lstStyle/>
          <a:p>
            <a:fld id="{6D92FE2A-F204-4FD7-A764-63856CE19384}"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9C0B11-708F-4D2D-AE95-FB3186397D9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9C0B11-708F-4D2D-AE95-FB3186397D9E}"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2981B9-F43B-4E45-BC6E-64C00C354054}" type="slidenum">
              <a:rPr lang="en-US" smtClean="0"/>
              <a:pPr/>
              <a:t>11</a:t>
            </a:fld>
            <a:endParaRPr lang="en-US" dirty="0"/>
          </a:p>
        </p:txBody>
      </p:sp>
    </p:spTree>
    <p:extLst>
      <p:ext uri="{BB962C8B-B14F-4D97-AF65-F5344CB8AC3E}">
        <p14:creationId xmlns:p14="http://schemas.microsoft.com/office/powerpoint/2010/main" xmlns="" val="2736407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400" dirty="0">
              <a:solidFill>
                <a:prstClr val="white"/>
              </a:solidFill>
            </a:endParaRPr>
          </a:p>
        </p:txBody>
      </p:sp>
      <p:sp>
        <p:nvSpPr>
          <p:cNvPr id="7" name="Rectangle 6"/>
          <p:cNvSpPr/>
          <p:nvPr userDrawn="1"/>
        </p:nvSpPr>
        <p:spPr>
          <a:xfrm>
            <a:off x="1143000" y="685800"/>
            <a:ext cx="8001000" cy="3486150"/>
          </a:xfrm>
          <a:prstGeom prst="rect">
            <a:avLst/>
          </a:prstGeom>
          <a:solidFill>
            <a:srgbClr val="586FAB"/>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400" dirty="0">
              <a:solidFill>
                <a:prstClr val="white"/>
              </a:solidFill>
            </a:endParaRPr>
          </a:p>
        </p:txBody>
      </p:sp>
      <p:sp>
        <p:nvSpPr>
          <p:cNvPr id="8" name="Rectangle 7"/>
          <p:cNvSpPr/>
          <p:nvPr userDrawn="1"/>
        </p:nvSpPr>
        <p:spPr>
          <a:xfrm>
            <a:off x="1143000" y="4229100"/>
            <a:ext cx="8001000" cy="914400"/>
          </a:xfrm>
          <a:prstGeom prst="rect">
            <a:avLst/>
          </a:prstGeom>
          <a:solidFill>
            <a:srgbClr val="7E9FD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400" dirty="0">
              <a:solidFill>
                <a:prstClr val="white"/>
              </a:solidFill>
            </a:endParaRPr>
          </a:p>
        </p:txBody>
      </p:sp>
      <p:sp>
        <p:nvSpPr>
          <p:cNvPr id="9" name="Rectangle 8"/>
          <p:cNvSpPr/>
          <p:nvPr userDrawn="1"/>
        </p:nvSpPr>
        <p:spPr>
          <a:xfrm>
            <a:off x="0" y="685800"/>
            <a:ext cx="1066800" cy="4457700"/>
          </a:xfrm>
          <a:prstGeom prst="rect">
            <a:avLst/>
          </a:prstGeom>
          <a:solidFill>
            <a:srgbClr val="D1D2D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400" dirty="0">
              <a:solidFill>
                <a:prstClr val="white"/>
              </a:solidFill>
            </a:endParaRPr>
          </a:p>
        </p:txBody>
      </p:sp>
      <p:sp>
        <p:nvSpPr>
          <p:cNvPr id="2" name="Title 1"/>
          <p:cNvSpPr>
            <a:spLocks noGrp="1"/>
          </p:cNvSpPr>
          <p:nvPr>
            <p:ph type="ctrTitle"/>
          </p:nvPr>
        </p:nvSpPr>
        <p:spPr>
          <a:xfrm>
            <a:off x="1524000" y="1997871"/>
            <a:ext cx="7086600" cy="1102519"/>
          </a:xfrm>
        </p:spPr>
        <p:txBody>
          <a:bodyPr>
            <a:normAutofit/>
          </a:bodyPr>
          <a:lstStyle>
            <a:lvl1pPr algn="l">
              <a:defRPr sz="3000"/>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314700"/>
            <a:ext cx="6400800" cy="1314450"/>
          </a:xfrm>
        </p:spPr>
        <p:txBody>
          <a:bodyPr/>
          <a:lstStyle>
            <a:lvl1pPr marL="0" indent="0" algn="l">
              <a:buNone/>
              <a:defRPr>
                <a:solidFill>
                  <a:schemeClr val="bg1">
                    <a:lumMod val="8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60AFD774-DB6F-7745-AF36-9FD61CAF9BB7}" type="datetime1">
              <a:rPr lang="de-DE" smtClean="0">
                <a:solidFill>
                  <a:srgbClr val="3B407B">
                    <a:lumMod val="50000"/>
                  </a:srgbClr>
                </a:solidFill>
              </a:rPr>
              <a:pPr/>
              <a:t>21.07.2016</a:t>
            </a:fld>
            <a:endParaRPr lang="en-US" dirty="0">
              <a:solidFill>
                <a:srgbClr val="3B407B">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3B407B">
                  <a:lumMod val="50000"/>
                </a:srgbClr>
              </a:solidFill>
            </a:endParaRPr>
          </a:p>
        </p:txBody>
      </p:sp>
      <p:pic>
        <p:nvPicPr>
          <p:cNvPr id="1026" name="Picture 2" descr="C:\Users\egloria\Desktop\Novocure_logo_248x44.gif"/>
          <p:cNvPicPr>
            <a:picLocks noChangeAspect="1" noChangeArrowheads="1"/>
          </p:cNvPicPr>
          <p:nvPr userDrawn="1"/>
        </p:nvPicPr>
        <p:blipFill>
          <a:blip r:embed="rId2" cstate="print"/>
          <a:srcRect/>
          <a:stretch>
            <a:fillRect/>
          </a:stretch>
        </p:blipFill>
        <p:spPr bwMode="auto">
          <a:xfrm>
            <a:off x="6950057" y="171451"/>
            <a:ext cx="1965342" cy="314325"/>
          </a:xfrm>
          <a:prstGeom prst="rect">
            <a:avLst/>
          </a:prstGeom>
          <a:noFill/>
        </p:spPr>
      </p:pic>
    </p:spTree>
    <p:extLst>
      <p:ext uri="{BB962C8B-B14F-4D97-AF65-F5344CB8AC3E}">
        <p14:creationId xmlns="" xmlns:p14="http://schemas.microsoft.com/office/powerpoint/2010/main" val="966554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F85AEA-EC2A-CD46-BD42-808DAA9BE411}" type="datetime1">
              <a:rPr lang="de-DE" smtClean="0">
                <a:solidFill>
                  <a:srgbClr val="3B407B">
                    <a:lumMod val="50000"/>
                  </a:srgbClr>
                </a:solidFill>
              </a:rPr>
              <a:pPr/>
              <a:t>21.07.2016</a:t>
            </a:fld>
            <a:endParaRPr lang="en-US" dirty="0">
              <a:solidFill>
                <a:srgbClr val="3B407B">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3B407B">
                  <a:lumMod val="50000"/>
                </a:srgbClr>
              </a:solidFill>
            </a:endParaRPr>
          </a:p>
        </p:txBody>
      </p:sp>
    </p:spTree>
    <p:extLst>
      <p:ext uri="{BB962C8B-B14F-4D97-AF65-F5344CB8AC3E}">
        <p14:creationId xmlns="" xmlns:p14="http://schemas.microsoft.com/office/powerpoint/2010/main" val="571870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5719DB-BEE9-2444-AF46-BF5E9CECAFE1}" type="datetime1">
              <a:rPr lang="de-DE" smtClean="0">
                <a:solidFill>
                  <a:srgbClr val="3B407B">
                    <a:lumMod val="50000"/>
                  </a:srgbClr>
                </a:solidFill>
              </a:rPr>
              <a:pPr/>
              <a:t>21.07.2016</a:t>
            </a:fld>
            <a:endParaRPr lang="en-US" dirty="0">
              <a:solidFill>
                <a:srgbClr val="3B407B">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3B407B">
                  <a:lumMod val="50000"/>
                </a:srgbClr>
              </a:solidFill>
            </a:endParaRPr>
          </a:p>
        </p:txBody>
      </p:sp>
    </p:spTree>
    <p:extLst>
      <p:ext uri="{BB962C8B-B14F-4D97-AF65-F5344CB8AC3E}">
        <p14:creationId xmlns="" xmlns:p14="http://schemas.microsoft.com/office/powerpoint/2010/main" val="1389825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ide Bar and Single Text Column">
    <p:spTree>
      <p:nvGrpSpPr>
        <p:cNvPr id="1" name=""/>
        <p:cNvGrpSpPr/>
        <p:nvPr/>
      </p:nvGrpSpPr>
      <p:grpSpPr>
        <a:xfrm>
          <a:off x="0" y="0"/>
          <a:ext cx="0" cy="0"/>
          <a:chOff x="0" y="0"/>
          <a:chExt cx="0" cy="0"/>
        </a:xfrm>
      </p:grpSpPr>
      <p:sp>
        <p:nvSpPr>
          <p:cNvPr id="6" name="Title 6"/>
          <p:cNvSpPr>
            <a:spLocks noGrp="1"/>
          </p:cNvSpPr>
          <p:nvPr>
            <p:ph type="title" hasCustomPrompt="1"/>
          </p:nvPr>
        </p:nvSpPr>
        <p:spPr>
          <a:xfrm>
            <a:off x="773112" y="123827"/>
            <a:ext cx="5997576" cy="684610"/>
          </a:xfrm>
          <a:prstGeom prst="rect">
            <a:avLst/>
          </a:prstGeom>
        </p:spPr>
        <p:txBody>
          <a:bodyPr anchor="ctr" anchorCtr="0">
            <a:noAutofit/>
          </a:bodyPr>
          <a:lstStyle>
            <a:lvl1pPr algn="l">
              <a:lnSpc>
                <a:spcPct val="100000"/>
              </a:lnSpc>
              <a:defRPr sz="1500">
                <a:solidFill>
                  <a:srgbClr val="B8C8E4"/>
                </a:solidFill>
                <a:latin typeface="Verdana"/>
                <a:cs typeface="Verdana"/>
              </a:defRPr>
            </a:lvl1pPr>
          </a:lstStyle>
          <a:p>
            <a:r>
              <a:rPr lang="en-US" dirty="0" smtClean="0"/>
              <a:t>Session #</a:t>
            </a:r>
            <a:br>
              <a:rPr lang="en-US" dirty="0" smtClean="0"/>
            </a:br>
            <a:r>
              <a:rPr lang="en-US" dirty="0" smtClean="0"/>
              <a:t>Session Name </a:t>
            </a:r>
            <a:endParaRPr lang="en-US" dirty="0"/>
          </a:p>
        </p:txBody>
      </p:sp>
      <p:sp>
        <p:nvSpPr>
          <p:cNvPr id="13" name="Text Placeholder 12"/>
          <p:cNvSpPr>
            <a:spLocks noGrp="1"/>
          </p:cNvSpPr>
          <p:nvPr>
            <p:ph type="body" sz="quarter" idx="10"/>
          </p:nvPr>
        </p:nvSpPr>
        <p:spPr>
          <a:xfrm>
            <a:off x="2184400" y="1222775"/>
            <a:ext cx="6684962" cy="3608783"/>
          </a:xfrm>
          <a:prstGeom prst="rect">
            <a:avLst/>
          </a:prstGeom>
        </p:spPr>
        <p:txBody>
          <a:bodyPr vert="horz"/>
          <a:lstStyle>
            <a:lvl1pPr>
              <a:buFont typeface="+mj-lt"/>
              <a:buAutoNum type="arabicPeriod"/>
              <a:defRPr sz="1200">
                <a:solidFill>
                  <a:srgbClr val="00315F"/>
                </a:solidFill>
                <a:latin typeface="Verdana"/>
                <a:cs typeface="Verdana"/>
              </a:defRPr>
            </a:lvl1pPr>
            <a:lvl2pPr marL="557213" indent="-214313">
              <a:buFont typeface="Arial"/>
              <a:buChar char="•"/>
              <a:defRPr sz="1200">
                <a:solidFill>
                  <a:srgbClr val="00315F"/>
                </a:solidFill>
                <a:latin typeface="Verdana"/>
                <a:cs typeface="Verdana"/>
              </a:defRPr>
            </a:lvl2pPr>
            <a:lvl3pPr marL="857250" indent="-171450">
              <a:buFont typeface="Arial"/>
              <a:buChar char="•"/>
              <a:defRPr sz="1200">
                <a:solidFill>
                  <a:srgbClr val="00315F"/>
                </a:solidFill>
                <a:latin typeface="Verdana"/>
                <a:cs typeface="Verdana"/>
              </a:defRPr>
            </a:lvl3pPr>
            <a:lvl4pPr marL="1200150" indent="-171450">
              <a:buFont typeface="Arial"/>
              <a:buChar char="•"/>
              <a:defRPr sz="1200">
                <a:solidFill>
                  <a:srgbClr val="00315F"/>
                </a:solidFill>
                <a:latin typeface="Verdana"/>
                <a:cs typeface="Verdana"/>
              </a:defRPr>
            </a:lvl4pPr>
            <a:lvl5pPr marL="1543050" indent="-171450">
              <a:buFont typeface="Arial"/>
              <a:buChar char="•"/>
              <a:defRPr sz="1200">
                <a:solidFill>
                  <a:srgbClr val="00315F"/>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4"/>
          <p:cNvSpPr>
            <a:spLocks noGrp="1"/>
          </p:cNvSpPr>
          <p:nvPr>
            <p:ph type="body" sz="quarter" idx="11" hasCustomPrompt="1"/>
          </p:nvPr>
        </p:nvSpPr>
        <p:spPr>
          <a:xfrm>
            <a:off x="276228" y="1222772"/>
            <a:ext cx="1624013" cy="3608784"/>
          </a:xfrm>
          <a:prstGeom prst="rect">
            <a:avLst/>
          </a:prstGeom>
        </p:spPr>
        <p:txBody>
          <a:bodyPr vert="horz"/>
          <a:lstStyle>
            <a:lvl1pPr marL="0" indent="0">
              <a:buNone/>
              <a:defRPr sz="1200">
                <a:solidFill>
                  <a:srgbClr val="00315F"/>
                </a:solidFill>
                <a:latin typeface="Verdana"/>
                <a:cs typeface="Verdana"/>
              </a:defRPr>
            </a:lvl1pPr>
          </a:lstStyle>
          <a:p>
            <a:pPr lvl="0"/>
            <a:r>
              <a:rPr lang="en-US" dirty="0" smtClean="0"/>
              <a:t>Side Bar</a:t>
            </a:r>
            <a:endParaRPr lang="en-US" dirty="0"/>
          </a:p>
        </p:txBody>
      </p:sp>
    </p:spTree>
    <p:extLst>
      <p:ext uri="{BB962C8B-B14F-4D97-AF65-F5344CB8AC3E}">
        <p14:creationId xmlns="" xmlns:p14="http://schemas.microsoft.com/office/powerpoint/2010/main" val="4025479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bg>
      <p:bgRef idx="1001">
        <a:schemeClr val="bg1"/>
      </p:bgRef>
    </p:bg>
    <p:spTree>
      <p:nvGrpSpPr>
        <p:cNvPr id="1" name=""/>
        <p:cNvGrpSpPr/>
        <p:nvPr/>
      </p:nvGrpSpPr>
      <p:grpSpPr>
        <a:xfrm>
          <a:off x="0" y="0"/>
          <a:ext cx="0" cy="0"/>
          <a:chOff x="0" y="0"/>
          <a:chExt cx="0" cy="0"/>
        </a:xfrm>
      </p:grpSpPr>
      <p:pic>
        <p:nvPicPr>
          <p:cNvPr id="3" name="Picture 2" descr="NOPT-1417_header.jp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0"/>
            <a:ext cx="9144000" cy="905256"/>
          </a:xfrm>
          <a:prstGeom prst="rect">
            <a:avLst/>
          </a:prstGeom>
        </p:spPr>
      </p:pic>
      <p:sp>
        <p:nvSpPr>
          <p:cNvPr id="2" name="Title 1"/>
          <p:cNvSpPr>
            <a:spLocks noGrp="1"/>
          </p:cNvSpPr>
          <p:nvPr>
            <p:ph type="title"/>
          </p:nvPr>
        </p:nvSpPr>
        <p:spPr>
          <a:xfrm>
            <a:off x="364527" y="141100"/>
            <a:ext cx="8494994" cy="696677"/>
          </a:xfrm>
          <a:prstGeom prst="rect">
            <a:avLst/>
          </a:prstGeom>
        </p:spPr>
        <p:txBody>
          <a:bodyPr anchor="ctr">
            <a:normAutofit/>
          </a:bodyPr>
          <a:lstStyle>
            <a:lvl1pPr algn="l">
              <a:lnSpc>
                <a:spcPct val="90000"/>
              </a:lnSpc>
              <a:defRPr sz="2100" b="0" i="0">
                <a:solidFill>
                  <a:schemeClr val="bg1"/>
                </a:solidFill>
                <a:latin typeface="HelveticaNeue Condensed"/>
                <a:cs typeface="HelveticaNeue Condensed"/>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365125" y="1362808"/>
            <a:ext cx="8199438" cy="3201866"/>
          </a:xfrm>
          <a:prstGeom prst="rect">
            <a:avLst/>
          </a:prstGeom>
        </p:spPr>
        <p:txBody>
          <a:bodyPr>
            <a:normAutofit/>
          </a:bodyPr>
          <a:lstStyle>
            <a:lvl1pPr>
              <a:defRPr sz="1400">
                <a:solidFill>
                  <a:srgbClr val="39417D"/>
                </a:solidFill>
                <a:latin typeface="Helvetica Neue"/>
                <a:cs typeface="Helvetica Neue"/>
              </a:defRPr>
            </a:lvl1pPr>
            <a:lvl2pPr>
              <a:defRPr sz="1400">
                <a:solidFill>
                  <a:srgbClr val="39417D"/>
                </a:solidFill>
                <a:latin typeface="Helvetica Neue"/>
                <a:cs typeface="Helvetica Neue"/>
              </a:defRPr>
            </a:lvl2pPr>
            <a:lvl3pPr>
              <a:defRPr sz="1500">
                <a:solidFill>
                  <a:srgbClr val="39417D"/>
                </a:solidFill>
                <a:latin typeface="Helvetica Neue"/>
                <a:cs typeface="Helvetica Neue"/>
              </a:defRPr>
            </a:lvl3pPr>
            <a:lvl4pPr>
              <a:defRPr sz="1500">
                <a:solidFill>
                  <a:srgbClr val="39417D"/>
                </a:solidFill>
                <a:latin typeface="Helvetica Neue"/>
                <a:cs typeface="Helvetica Neue"/>
              </a:defRPr>
            </a:lvl4pPr>
            <a:lvl5pPr>
              <a:defRPr sz="1500">
                <a:solidFill>
                  <a:srgbClr val="39417D"/>
                </a:solidFill>
                <a:latin typeface="Helvetica Neue"/>
                <a:cs typeface="Helvetica Neue"/>
              </a:defRPr>
            </a:lvl5pPr>
          </a:lstStyle>
          <a:p>
            <a:pPr lvl="0"/>
            <a:r>
              <a:rPr lang="en-US" dirty="0" smtClean="0"/>
              <a:t>Click to edit Master text styles</a:t>
            </a:r>
          </a:p>
          <a:p>
            <a:pPr lvl="1"/>
            <a:r>
              <a:rPr lang="en-US" dirty="0" smtClean="0"/>
              <a:t>Second level</a:t>
            </a:r>
          </a:p>
        </p:txBody>
      </p:sp>
      <p:sp>
        <p:nvSpPr>
          <p:cNvPr id="4" name="Text Placeholder 3"/>
          <p:cNvSpPr>
            <a:spLocks noGrp="1"/>
          </p:cNvSpPr>
          <p:nvPr>
            <p:ph type="body" sz="quarter" idx="11"/>
          </p:nvPr>
        </p:nvSpPr>
        <p:spPr>
          <a:xfrm>
            <a:off x="364529" y="4824086"/>
            <a:ext cx="6786563" cy="157163"/>
          </a:xfrm>
          <a:prstGeom prst="rect">
            <a:avLst/>
          </a:prstGeom>
        </p:spPr>
        <p:txBody>
          <a:bodyPr>
            <a:noAutofit/>
          </a:bodyPr>
          <a:lstStyle>
            <a:lvl1pPr marL="0" indent="0">
              <a:buNone/>
              <a:defRPr sz="800" b="0" i="0">
                <a:solidFill>
                  <a:schemeClr val="tx1">
                    <a:lumMod val="65000"/>
                    <a:lumOff val="35000"/>
                  </a:schemeClr>
                </a:solidFill>
                <a:latin typeface="Helvetica Neue Light"/>
                <a:cs typeface="Helvetica Neue Light"/>
              </a:defRPr>
            </a:lvl1pPr>
          </a:lstStyle>
          <a:p>
            <a:pPr lvl="0"/>
            <a:r>
              <a:rPr lang="en-US" dirty="0" smtClean="0"/>
              <a:t>Click to edit Master text styles</a:t>
            </a:r>
          </a:p>
        </p:txBody>
      </p:sp>
    </p:spTree>
    <p:extLst>
      <p:ext uri="{BB962C8B-B14F-4D97-AF65-F5344CB8AC3E}">
        <p14:creationId xmlns="" xmlns:p14="http://schemas.microsoft.com/office/powerpoint/2010/main" val="775849225"/>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G (text slide)">
    <p:spTree>
      <p:nvGrpSpPr>
        <p:cNvPr id="1" name=""/>
        <p:cNvGrpSpPr/>
        <p:nvPr/>
      </p:nvGrpSpPr>
      <p:grpSpPr>
        <a:xfrm>
          <a:off x="0" y="0"/>
          <a:ext cx="0" cy="0"/>
          <a:chOff x="0" y="0"/>
          <a:chExt cx="0" cy="0"/>
        </a:xfrm>
      </p:grpSpPr>
      <p:pic>
        <p:nvPicPr>
          <p:cNvPr id="12" name="Picture 11" descr="NOPT-1417_header.jp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856536"/>
          </a:xfrm>
          <a:prstGeom prst="rect">
            <a:avLst/>
          </a:prstGeom>
        </p:spPr>
      </p:pic>
      <p:sp>
        <p:nvSpPr>
          <p:cNvPr id="2" name="Title 1"/>
          <p:cNvSpPr>
            <a:spLocks noGrp="1"/>
          </p:cNvSpPr>
          <p:nvPr>
            <p:ph type="ctrTitle" hasCustomPrompt="1"/>
          </p:nvPr>
        </p:nvSpPr>
        <p:spPr>
          <a:xfrm>
            <a:off x="455191" y="994703"/>
            <a:ext cx="5719237" cy="239273"/>
          </a:xfrm>
          <a:prstGeom prst="rect">
            <a:avLst/>
          </a:prstGeom>
        </p:spPr>
        <p:txBody>
          <a:bodyPr lIns="0" tIns="0" rIns="0" bIns="0" anchor="t">
            <a:noAutofit/>
          </a:bodyPr>
          <a:lstStyle>
            <a:lvl1pPr algn="l">
              <a:defRPr sz="1300" b="1">
                <a:latin typeface="Arial"/>
                <a:cs typeface="Arial"/>
              </a:defRPr>
            </a:lvl1pPr>
          </a:lstStyle>
          <a:p>
            <a:r>
              <a:rPr lang="en-US" dirty="0" smtClean="0"/>
              <a:t>Subhead</a:t>
            </a:r>
            <a:endParaRPr lang="en-US" dirty="0"/>
          </a:p>
        </p:txBody>
      </p:sp>
      <p:sp>
        <p:nvSpPr>
          <p:cNvPr id="17" name="Text Placeholder 15"/>
          <p:cNvSpPr>
            <a:spLocks noGrp="1"/>
          </p:cNvSpPr>
          <p:nvPr>
            <p:ph type="body" sz="quarter" idx="11" hasCustomPrompt="1"/>
          </p:nvPr>
        </p:nvSpPr>
        <p:spPr>
          <a:xfrm>
            <a:off x="446053" y="1378982"/>
            <a:ext cx="7749971" cy="697824"/>
          </a:xfrm>
          <a:prstGeom prst="rect">
            <a:avLst/>
          </a:prstGeom>
        </p:spPr>
        <p:txBody>
          <a:bodyPr vert="horz" lIns="0" tIns="0" rIns="0" bIns="0"/>
          <a:lstStyle>
            <a:lvl1pPr marL="0" indent="0">
              <a:lnSpc>
                <a:spcPct val="110000"/>
              </a:lnSpc>
              <a:spcBef>
                <a:spcPts val="0"/>
              </a:spcBef>
              <a:spcAft>
                <a:spcPts val="450"/>
              </a:spcAft>
              <a:buNone/>
              <a:defRPr sz="1300" b="0" baseline="0">
                <a:solidFill>
                  <a:schemeClr val="accent4">
                    <a:lumMod val="50000"/>
                  </a:schemeClr>
                </a:solidFill>
                <a:latin typeface="Arial"/>
                <a:cs typeface="Arial"/>
              </a:defRPr>
            </a:lvl1pPr>
            <a:lvl2pPr>
              <a:defRPr sz="1200">
                <a:solidFill>
                  <a:srgbClr val="58595B"/>
                </a:solidFill>
              </a:defRPr>
            </a:lvl2pPr>
            <a:lvl3pPr>
              <a:defRPr sz="1200">
                <a:solidFill>
                  <a:srgbClr val="58595B"/>
                </a:solidFill>
              </a:defRPr>
            </a:lvl3pPr>
            <a:lvl4pPr>
              <a:defRPr sz="1200">
                <a:solidFill>
                  <a:srgbClr val="58595B"/>
                </a:solidFill>
              </a:defRPr>
            </a:lvl4pPr>
            <a:lvl5pPr>
              <a:defRPr sz="1200">
                <a:solidFill>
                  <a:srgbClr val="58595B"/>
                </a:solidFill>
              </a:defRPr>
            </a:lvl5pPr>
          </a:lstStyle>
          <a:p>
            <a:pPr lvl="0"/>
            <a:r>
              <a:rPr lang="en-US" dirty="0" err="1" smtClean="0"/>
              <a:t>Hent</a:t>
            </a:r>
            <a:r>
              <a:rPr lang="en-US" dirty="0" smtClean="0"/>
              <a:t> qui cone </a:t>
            </a:r>
            <a:r>
              <a:rPr lang="en-US" dirty="0" err="1" smtClean="0"/>
              <a:t>si</a:t>
            </a:r>
            <a:r>
              <a:rPr lang="en-US" dirty="0" smtClean="0"/>
              <a:t> </a:t>
            </a:r>
            <a:r>
              <a:rPr lang="en-US" dirty="0" err="1" smtClean="0"/>
              <a:t>audisci</a:t>
            </a:r>
            <a:r>
              <a:rPr lang="en-US" dirty="0" smtClean="0"/>
              <a:t> </a:t>
            </a:r>
            <a:r>
              <a:rPr lang="en-US" dirty="0" err="1" smtClean="0"/>
              <a:t>ducipsus</a:t>
            </a:r>
            <a:r>
              <a:rPr lang="en-US" dirty="0" smtClean="0"/>
              <a:t> </a:t>
            </a:r>
            <a:r>
              <a:rPr lang="en-US" dirty="0" err="1" smtClean="0"/>
              <a:t>pellace</a:t>
            </a:r>
            <a:r>
              <a:rPr lang="en-US" dirty="0" smtClean="0"/>
              <a:t> </a:t>
            </a:r>
            <a:r>
              <a:rPr lang="en-US" dirty="0" err="1" smtClean="0"/>
              <a:t>rchicat</a:t>
            </a:r>
            <a:r>
              <a:rPr lang="en-US" dirty="0" smtClean="0"/>
              <a:t> </a:t>
            </a:r>
            <a:r>
              <a:rPr lang="en-US" dirty="0" err="1" smtClean="0"/>
              <a:t>fugiamet</a:t>
            </a:r>
            <a:r>
              <a:rPr lang="en-US" dirty="0" smtClean="0"/>
              <a:t> </a:t>
            </a:r>
            <a:r>
              <a:rPr lang="en-US" dirty="0" err="1" smtClean="0"/>
              <a:t>alicid</a:t>
            </a:r>
            <a:r>
              <a:rPr lang="en-US" dirty="0" smtClean="0"/>
              <a:t> </a:t>
            </a:r>
            <a:r>
              <a:rPr lang="en-US" dirty="0" err="1" smtClean="0"/>
              <a:t>molo</a:t>
            </a:r>
            <a:r>
              <a:rPr lang="en-US" dirty="0" smtClean="0"/>
              <a:t> </a:t>
            </a:r>
            <a:r>
              <a:rPr lang="en-US" dirty="0" err="1" smtClean="0"/>
              <a:t>cuptuscid</a:t>
            </a:r>
            <a:r>
              <a:rPr lang="en-US" dirty="0" smtClean="0"/>
              <a:t> </a:t>
            </a:r>
            <a:r>
              <a:rPr lang="en-US" dirty="0" err="1" smtClean="0"/>
              <a:t>quaepel</a:t>
            </a:r>
            <a:r>
              <a:rPr lang="en-US" dirty="0" smtClean="0"/>
              <a:t> </a:t>
            </a:r>
            <a:r>
              <a:rPr lang="en-US" dirty="0" err="1" smtClean="0"/>
              <a:t>lorehent</a:t>
            </a:r>
            <a:r>
              <a:rPr lang="en-US" dirty="0" smtClean="0"/>
              <a:t> in et in com </a:t>
            </a:r>
            <a:r>
              <a:rPr lang="en-US" dirty="0" err="1" smtClean="0"/>
              <a:t>nimilla</a:t>
            </a:r>
            <a:r>
              <a:rPr lang="en-US" dirty="0" smtClean="0"/>
              <a:t> </a:t>
            </a:r>
            <a:r>
              <a:rPr lang="en-US" dirty="0" err="1" smtClean="0"/>
              <a:t>quodipsaped</a:t>
            </a:r>
            <a:r>
              <a:rPr lang="en-US" dirty="0" smtClean="0"/>
              <a:t> </a:t>
            </a:r>
            <a:r>
              <a:rPr lang="en-US" dirty="0" err="1" smtClean="0"/>
              <a:t>maximendam</a:t>
            </a:r>
            <a:r>
              <a:rPr lang="en-US" dirty="0" smtClean="0"/>
              <a:t> </a:t>
            </a:r>
            <a:r>
              <a:rPr lang="en-US" dirty="0" err="1" smtClean="0"/>
              <a:t>idel</a:t>
            </a:r>
            <a:r>
              <a:rPr lang="en-US" dirty="0" smtClean="0"/>
              <a:t> </a:t>
            </a:r>
            <a:r>
              <a:rPr lang="en-US" dirty="0" err="1" smtClean="0"/>
              <a:t>moditiae</a:t>
            </a:r>
            <a:r>
              <a:rPr lang="en-US" dirty="0" smtClean="0"/>
              <a:t> </a:t>
            </a:r>
            <a:r>
              <a:rPr lang="en-US" dirty="0" err="1" smtClean="0"/>
              <a:t>solla</a:t>
            </a:r>
            <a:r>
              <a:rPr lang="en-US" dirty="0" smtClean="0"/>
              <a:t>.</a:t>
            </a:r>
            <a:endParaRPr lang="en-US" dirty="0"/>
          </a:p>
        </p:txBody>
      </p:sp>
      <p:sp>
        <p:nvSpPr>
          <p:cNvPr id="11" name="Text Placeholder 10"/>
          <p:cNvSpPr>
            <a:spLocks noGrp="1"/>
          </p:cNvSpPr>
          <p:nvPr>
            <p:ph type="body" sz="quarter" idx="12"/>
          </p:nvPr>
        </p:nvSpPr>
        <p:spPr>
          <a:xfrm>
            <a:off x="456622" y="2186103"/>
            <a:ext cx="7392187" cy="1240043"/>
          </a:xfrm>
          <a:prstGeom prst="rect">
            <a:avLst/>
          </a:prstGeom>
        </p:spPr>
        <p:txBody>
          <a:bodyPr vert="horz" lIns="0" tIns="0" rIns="0" bIns="0"/>
          <a:lstStyle>
            <a:lvl1pPr marL="0" indent="-171450">
              <a:spcBef>
                <a:spcPts val="450"/>
              </a:spcBef>
              <a:spcAft>
                <a:spcPts val="0"/>
              </a:spcAft>
              <a:buClr>
                <a:schemeClr val="accent1"/>
              </a:buClr>
              <a:buSzPct val="137000"/>
              <a:defRPr sz="1300">
                <a:solidFill>
                  <a:schemeClr val="accent4">
                    <a:lumMod val="50000"/>
                  </a:schemeClr>
                </a:solidFill>
                <a:latin typeface="Arial"/>
                <a:cs typeface="Arial"/>
              </a:defRPr>
            </a:lvl1pPr>
            <a:lvl2pPr marL="418338" indent="-212598">
              <a:buClr>
                <a:schemeClr val="accent1"/>
              </a:buClr>
              <a:buSzPct val="137000"/>
              <a:defRPr sz="1300">
                <a:solidFill>
                  <a:schemeClr val="accent4">
                    <a:lumMod val="50000"/>
                  </a:schemeClr>
                </a:solidFill>
                <a:latin typeface="Arial"/>
                <a:cs typeface="Arial"/>
              </a:defRPr>
            </a:lvl2pPr>
            <a:lvl3pPr marL="617220" indent="-171450">
              <a:buClr>
                <a:schemeClr val="accent1"/>
              </a:buClr>
              <a:buSzPct val="137000"/>
              <a:defRPr sz="1300">
                <a:solidFill>
                  <a:schemeClr val="accent4">
                    <a:lumMod val="50000"/>
                  </a:schemeClr>
                </a:solidFill>
                <a:latin typeface="Arial"/>
                <a:cs typeface="Arial"/>
              </a:defRPr>
            </a:lvl3pPr>
            <a:lvl4pPr marL="822960" indent="-171450">
              <a:buClr>
                <a:schemeClr val="accent1"/>
              </a:buClr>
              <a:buSzPct val="137000"/>
              <a:defRPr sz="1300">
                <a:solidFill>
                  <a:schemeClr val="accent4">
                    <a:lumMod val="50000"/>
                  </a:schemeClr>
                </a:solidFill>
                <a:latin typeface="Arial"/>
                <a:cs typeface="Arial"/>
              </a:defRPr>
            </a:lvl4pPr>
            <a:lvl5pPr marL="994410">
              <a:buClr>
                <a:schemeClr val="accent1"/>
              </a:buClr>
              <a:buSzPct val="137000"/>
              <a:defRPr sz="1300">
                <a:solidFill>
                  <a:schemeClr val="accent4">
                    <a:lumMod val="50000"/>
                  </a:schemeClr>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15"/>
          <p:cNvSpPr>
            <a:spLocks noGrp="1"/>
          </p:cNvSpPr>
          <p:nvPr>
            <p:ph type="body" sz="quarter" idx="13" hasCustomPrompt="1"/>
          </p:nvPr>
        </p:nvSpPr>
        <p:spPr>
          <a:xfrm>
            <a:off x="446051" y="4599546"/>
            <a:ext cx="5027100" cy="286136"/>
          </a:xfrm>
          <a:prstGeom prst="rect">
            <a:avLst/>
          </a:prstGeom>
        </p:spPr>
        <p:txBody>
          <a:bodyPr vert="horz" lIns="0" tIns="0" rIns="0" bIns="0"/>
          <a:lstStyle>
            <a:lvl1pPr marL="0" indent="0">
              <a:lnSpc>
                <a:spcPct val="110000"/>
              </a:lnSpc>
              <a:spcBef>
                <a:spcPts val="0"/>
              </a:spcBef>
              <a:spcAft>
                <a:spcPts val="450"/>
              </a:spcAft>
              <a:buNone/>
              <a:defRPr sz="600" b="0" baseline="0">
                <a:solidFill>
                  <a:schemeClr val="accent4">
                    <a:lumMod val="50000"/>
                  </a:schemeClr>
                </a:solidFill>
                <a:latin typeface="Arial"/>
                <a:cs typeface="Arial"/>
              </a:defRPr>
            </a:lvl1pPr>
            <a:lvl2pPr>
              <a:defRPr sz="1200">
                <a:solidFill>
                  <a:srgbClr val="58595B"/>
                </a:solidFill>
              </a:defRPr>
            </a:lvl2pPr>
            <a:lvl3pPr>
              <a:defRPr sz="1200">
                <a:solidFill>
                  <a:srgbClr val="58595B"/>
                </a:solidFill>
              </a:defRPr>
            </a:lvl3pPr>
            <a:lvl4pPr>
              <a:defRPr sz="1200">
                <a:solidFill>
                  <a:srgbClr val="58595B"/>
                </a:solidFill>
              </a:defRPr>
            </a:lvl4pPr>
            <a:lvl5pPr>
              <a:defRPr sz="1200">
                <a:solidFill>
                  <a:srgbClr val="58595B"/>
                </a:solidFill>
              </a:defRPr>
            </a:lvl5pPr>
          </a:lstStyle>
          <a:p>
            <a:pPr lvl="0"/>
            <a:r>
              <a:rPr lang="en-US" dirty="0" smtClean="0"/>
              <a:t>CI, confidence interval; HR, hazard ratio; ITT, intent-to-treat; </a:t>
            </a:r>
            <a:r>
              <a:rPr lang="en-US" dirty="0" err="1" smtClean="0"/>
              <a:t>mo</a:t>
            </a:r>
            <a:r>
              <a:rPr lang="en-US" dirty="0" smtClean="0"/>
              <a:t>, months; PFS, progression-free survival. Figure reprinted with permission from Elsevier.</a:t>
            </a:r>
            <a:endParaRPr lang="en-US" dirty="0"/>
          </a:p>
        </p:txBody>
      </p:sp>
      <p:sp>
        <p:nvSpPr>
          <p:cNvPr id="14" name="Text Placeholder 15"/>
          <p:cNvSpPr>
            <a:spLocks noGrp="1"/>
          </p:cNvSpPr>
          <p:nvPr>
            <p:ph type="body" sz="quarter" idx="14" hasCustomPrompt="1"/>
          </p:nvPr>
        </p:nvSpPr>
        <p:spPr>
          <a:xfrm>
            <a:off x="446053" y="4832526"/>
            <a:ext cx="5511369" cy="190205"/>
          </a:xfrm>
          <a:prstGeom prst="rect">
            <a:avLst/>
          </a:prstGeom>
        </p:spPr>
        <p:txBody>
          <a:bodyPr vert="horz" lIns="0" tIns="0" rIns="0" bIns="0"/>
          <a:lstStyle>
            <a:lvl1pPr marL="0" indent="0">
              <a:lnSpc>
                <a:spcPct val="110000"/>
              </a:lnSpc>
              <a:spcBef>
                <a:spcPts val="0"/>
              </a:spcBef>
              <a:spcAft>
                <a:spcPts val="450"/>
              </a:spcAft>
              <a:buNone/>
              <a:defRPr sz="600" b="0" baseline="0">
                <a:solidFill>
                  <a:schemeClr val="accent4">
                    <a:lumMod val="50000"/>
                  </a:schemeClr>
                </a:solidFill>
                <a:latin typeface="Arial"/>
                <a:cs typeface="Arial"/>
              </a:defRPr>
            </a:lvl1pPr>
            <a:lvl2pPr>
              <a:defRPr sz="1200">
                <a:solidFill>
                  <a:srgbClr val="58595B"/>
                </a:solidFill>
              </a:defRPr>
            </a:lvl2pPr>
            <a:lvl3pPr>
              <a:defRPr sz="1200">
                <a:solidFill>
                  <a:srgbClr val="58595B"/>
                </a:solidFill>
              </a:defRPr>
            </a:lvl3pPr>
            <a:lvl4pPr>
              <a:defRPr sz="1200">
                <a:solidFill>
                  <a:srgbClr val="58595B"/>
                </a:solidFill>
              </a:defRPr>
            </a:lvl4pPr>
            <a:lvl5pPr>
              <a:defRPr sz="1200">
                <a:solidFill>
                  <a:srgbClr val="58595B"/>
                </a:solidFill>
              </a:defRPr>
            </a:lvl5pPr>
          </a:lstStyle>
          <a:p>
            <a:pPr lvl="0"/>
            <a:r>
              <a:rPr lang="en-US" dirty="0" smtClean="0"/>
              <a:t>1. </a:t>
            </a:r>
            <a:r>
              <a:rPr lang="en-US" dirty="0" err="1" smtClean="0"/>
              <a:t>Stupp</a:t>
            </a:r>
            <a:r>
              <a:rPr lang="en-US" dirty="0" smtClean="0"/>
              <a:t> R, Wong ET, </a:t>
            </a:r>
            <a:r>
              <a:rPr lang="en-US" dirty="0" err="1" smtClean="0"/>
              <a:t>Kanner</a:t>
            </a:r>
            <a:r>
              <a:rPr lang="en-US" dirty="0" smtClean="0"/>
              <a:t> AA, et al. </a:t>
            </a:r>
            <a:r>
              <a:rPr lang="en-US" dirty="0" err="1" smtClean="0"/>
              <a:t>Eur</a:t>
            </a:r>
            <a:r>
              <a:rPr lang="en-US" dirty="0" smtClean="0"/>
              <a:t> J Cancer. 2012; 48(14):2192-2201.</a:t>
            </a:r>
            <a:endParaRPr lang="en-US" dirty="0"/>
          </a:p>
        </p:txBody>
      </p:sp>
      <p:sp>
        <p:nvSpPr>
          <p:cNvPr id="4" name="Text Placeholder 3"/>
          <p:cNvSpPr>
            <a:spLocks noGrp="1"/>
          </p:cNvSpPr>
          <p:nvPr>
            <p:ph type="body" sz="quarter" idx="16"/>
          </p:nvPr>
        </p:nvSpPr>
        <p:spPr>
          <a:xfrm>
            <a:off x="374466" y="267335"/>
            <a:ext cx="11120839" cy="685800"/>
          </a:xfrm>
          <a:prstGeom prst="rect">
            <a:avLst/>
          </a:prstGeom>
        </p:spPr>
        <p:txBody>
          <a:bodyPr vert="horz"/>
          <a:lstStyle>
            <a:lvl1pPr marL="0" indent="0">
              <a:buNone/>
              <a:defRPr sz="1500" b="1">
                <a:solidFill>
                  <a:srgbClr val="FFFFFF"/>
                </a:solidFill>
                <a:latin typeface="Arial"/>
                <a:cs typeface="Arial"/>
              </a:defRPr>
            </a:lvl1pPr>
          </a:lstStyle>
          <a:p>
            <a:pPr lvl="0"/>
            <a:r>
              <a:rPr lang="en-US" smtClean="0"/>
              <a:t>Click to edit Master text styles</a:t>
            </a:r>
          </a:p>
        </p:txBody>
      </p:sp>
    </p:spTree>
    <p:extLst>
      <p:ext uri="{BB962C8B-B14F-4D97-AF65-F5344CB8AC3E}">
        <p14:creationId xmlns="" xmlns:p14="http://schemas.microsoft.com/office/powerpoint/2010/main" val="402974738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801176"/>
            <a:ext cx="5080000" cy="1268434"/>
          </a:xfrm>
          <a:prstGeom prst="rect">
            <a:avLst/>
          </a:prstGeom>
        </p:spPr>
        <p:txBody>
          <a:bodyPr vert="horz" lIns="0" tIns="0" rIns="0" bIns="0" anchor="b" anchorCtr="0"/>
          <a:lstStyle>
            <a:lvl1pPr>
              <a:lnSpc>
                <a:spcPts val="4500"/>
              </a:lnSpc>
              <a:defRPr sz="4500" baseline="0">
                <a:solidFill>
                  <a:schemeClr val="bg1"/>
                </a:solidFill>
              </a:defRPr>
            </a:lvl1pPr>
          </a:lstStyle>
          <a:p>
            <a:r>
              <a:rPr lang="en-US" dirty="0" smtClean="0"/>
              <a:t>insert title here </a:t>
            </a:r>
            <a:br>
              <a:rPr lang="en-US" dirty="0" smtClean="0"/>
            </a:br>
            <a:r>
              <a:rPr lang="en-US" dirty="0" smtClean="0"/>
              <a:t>in lower case</a:t>
            </a:r>
            <a:endParaRPr lang="en-US" dirty="0"/>
          </a:p>
        </p:txBody>
      </p:sp>
      <p:sp>
        <p:nvSpPr>
          <p:cNvPr id="5" name="Text Placeholder 4"/>
          <p:cNvSpPr>
            <a:spLocks noGrp="1"/>
          </p:cNvSpPr>
          <p:nvPr>
            <p:ph type="body" sz="quarter" idx="10" hasCustomPrompt="1"/>
          </p:nvPr>
        </p:nvSpPr>
        <p:spPr>
          <a:xfrm>
            <a:off x="457200" y="3069610"/>
            <a:ext cx="5080000" cy="456636"/>
          </a:xfrm>
          <a:prstGeom prst="rect">
            <a:avLst/>
          </a:prstGeom>
        </p:spPr>
        <p:txBody>
          <a:bodyPr vert="horz" lIns="0" tIns="0" rIns="0" bIns="0"/>
          <a:lstStyle>
            <a:lvl1pPr marL="0" indent="0">
              <a:lnSpc>
                <a:spcPts val="2400"/>
              </a:lnSpc>
              <a:spcBef>
                <a:spcPts val="0"/>
              </a:spcBef>
              <a:buNone/>
              <a:defRPr sz="1600">
                <a:solidFill>
                  <a:schemeClr val="tx2"/>
                </a:solidFill>
              </a:defRPr>
            </a:lvl1pPr>
            <a:lvl2pPr marL="0" indent="0">
              <a:lnSpc>
                <a:spcPts val="2400"/>
              </a:lnSpc>
              <a:spcBef>
                <a:spcPts val="0"/>
              </a:spcBef>
              <a:buNone/>
              <a:defRPr sz="1600">
                <a:solidFill>
                  <a:schemeClr val="tx2"/>
                </a:solidFill>
              </a:defRPr>
            </a:lvl2pPr>
            <a:lvl3pPr marL="0" indent="0">
              <a:lnSpc>
                <a:spcPts val="2400"/>
              </a:lnSpc>
              <a:spcBef>
                <a:spcPts val="0"/>
              </a:spcBef>
              <a:buNone/>
              <a:defRPr sz="1600">
                <a:solidFill>
                  <a:schemeClr val="tx2"/>
                </a:solidFill>
              </a:defRPr>
            </a:lvl3pPr>
            <a:lvl4pPr marL="0" indent="0">
              <a:lnSpc>
                <a:spcPts val="2400"/>
              </a:lnSpc>
              <a:spcBef>
                <a:spcPts val="0"/>
              </a:spcBef>
              <a:buNone/>
              <a:defRPr sz="1600">
                <a:solidFill>
                  <a:schemeClr val="tx2"/>
                </a:solidFill>
              </a:defRPr>
            </a:lvl4pPr>
            <a:lvl5pPr marL="0" indent="0">
              <a:lnSpc>
                <a:spcPts val="2400"/>
              </a:lnSpc>
              <a:spcBef>
                <a:spcPts val="0"/>
              </a:spcBef>
              <a:buNone/>
              <a:defRPr sz="1600">
                <a:solidFill>
                  <a:schemeClr val="tx2"/>
                </a:solidFill>
              </a:defRPr>
            </a:lvl5pPr>
          </a:lstStyle>
          <a:p>
            <a:pPr lvl="0"/>
            <a:r>
              <a:rPr lang="en-US" dirty="0" smtClean="0"/>
              <a:t>insert subhead here in lower case</a:t>
            </a:r>
            <a:endParaRPr lang="en-US" dirty="0"/>
          </a:p>
        </p:txBody>
      </p:sp>
    </p:spTree>
    <p:extLst>
      <p:ext uri="{BB962C8B-B14F-4D97-AF65-F5344CB8AC3E}">
        <p14:creationId xmlns:p14="http://schemas.microsoft.com/office/powerpoint/2010/main" xmlns="" val="114742109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EA1EE18-3CBB-494E-AE05-8CDA392EB9B4}" type="datetime1">
              <a:rPr lang="de-DE" smtClean="0">
                <a:solidFill>
                  <a:srgbClr val="3B407B">
                    <a:lumMod val="50000"/>
                  </a:srgbClr>
                </a:solidFill>
              </a:rPr>
              <a:pPr/>
              <a:t>21.07.2016</a:t>
            </a:fld>
            <a:endParaRPr lang="en-US" dirty="0">
              <a:solidFill>
                <a:srgbClr val="3B407B">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3B407B">
                  <a:lumMod val="50000"/>
                </a:srgbClr>
              </a:solidFill>
            </a:endParaRPr>
          </a:p>
        </p:txBody>
      </p:sp>
    </p:spTree>
    <p:extLst>
      <p:ext uri="{BB962C8B-B14F-4D97-AF65-F5344CB8AC3E}">
        <p14:creationId xmlns="" xmlns:p14="http://schemas.microsoft.com/office/powerpoint/2010/main" val="83369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400" dirty="0">
              <a:solidFill>
                <a:prstClr val="white"/>
              </a:solidFill>
            </a:endParaRPr>
          </a:p>
        </p:txBody>
      </p:sp>
      <p:sp>
        <p:nvSpPr>
          <p:cNvPr id="7" name="Rectangle 6"/>
          <p:cNvSpPr/>
          <p:nvPr userDrawn="1"/>
        </p:nvSpPr>
        <p:spPr>
          <a:xfrm>
            <a:off x="1143000" y="0"/>
            <a:ext cx="8001000" cy="2571750"/>
          </a:xfrm>
          <a:prstGeom prst="rect">
            <a:avLst/>
          </a:prstGeom>
          <a:solidFill>
            <a:srgbClr val="586FAB"/>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400" dirty="0">
              <a:solidFill>
                <a:prstClr val="white"/>
              </a:solidFill>
            </a:endParaRPr>
          </a:p>
        </p:txBody>
      </p:sp>
      <p:sp>
        <p:nvSpPr>
          <p:cNvPr id="8" name="Rectangle 7"/>
          <p:cNvSpPr/>
          <p:nvPr userDrawn="1"/>
        </p:nvSpPr>
        <p:spPr>
          <a:xfrm>
            <a:off x="1143000" y="2628900"/>
            <a:ext cx="8001000" cy="2514600"/>
          </a:xfrm>
          <a:prstGeom prst="rect">
            <a:avLst/>
          </a:prstGeom>
          <a:solidFill>
            <a:srgbClr val="7E9FD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400" dirty="0">
              <a:solidFill>
                <a:prstClr val="white"/>
              </a:solidFill>
            </a:endParaRPr>
          </a:p>
        </p:txBody>
      </p:sp>
      <p:sp>
        <p:nvSpPr>
          <p:cNvPr id="9" name="Rectangle 8"/>
          <p:cNvSpPr/>
          <p:nvPr userDrawn="1"/>
        </p:nvSpPr>
        <p:spPr>
          <a:xfrm>
            <a:off x="0" y="0"/>
            <a:ext cx="1066800" cy="5143500"/>
          </a:xfrm>
          <a:prstGeom prst="rect">
            <a:avLst/>
          </a:prstGeom>
          <a:solidFill>
            <a:srgbClr val="D1D2D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400" dirty="0">
              <a:solidFill>
                <a:prstClr val="white"/>
              </a:solidFill>
            </a:endParaRPr>
          </a:p>
        </p:txBody>
      </p:sp>
      <p:sp>
        <p:nvSpPr>
          <p:cNvPr id="2" name="Title 1"/>
          <p:cNvSpPr>
            <a:spLocks noGrp="1"/>
          </p:cNvSpPr>
          <p:nvPr>
            <p:ph type="title"/>
          </p:nvPr>
        </p:nvSpPr>
        <p:spPr>
          <a:xfrm>
            <a:off x="1371601" y="2807496"/>
            <a:ext cx="7123113" cy="1021556"/>
          </a:xfrm>
        </p:spPr>
        <p:txBody>
          <a:bodyPr anchor="t"/>
          <a:lstStyle>
            <a:lvl1pPr algn="l">
              <a:defRPr sz="3000" b="1"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371601" y="1314451"/>
            <a:ext cx="7123113" cy="1125140"/>
          </a:xfrm>
        </p:spPr>
        <p:txBody>
          <a:bodyPr anchor="b"/>
          <a:lstStyle>
            <a:lvl1pPr marL="0" indent="0">
              <a:buNone/>
              <a:defRPr sz="1500">
                <a:solidFill>
                  <a:schemeClr val="tx2">
                    <a:lumMod val="50000"/>
                  </a:schemeClr>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982CC600-B63D-BF4F-A93B-2A2911A50922}" type="datetime1">
              <a:rPr lang="de-DE" smtClean="0">
                <a:solidFill>
                  <a:srgbClr val="3B407B">
                    <a:lumMod val="50000"/>
                  </a:srgbClr>
                </a:solidFill>
              </a:rPr>
              <a:pPr/>
              <a:t>21.07.2016</a:t>
            </a:fld>
            <a:endParaRPr lang="en-US" dirty="0">
              <a:solidFill>
                <a:srgbClr val="3B407B">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3B407B">
                  <a:lumMod val="50000"/>
                </a:srgbClr>
              </a:solidFill>
            </a:endParaRPr>
          </a:p>
        </p:txBody>
      </p:sp>
      <p:pic>
        <p:nvPicPr>
          <p:cNvPr id="12" name="Picture 2" descr="C:\Users\egloria\Desktop\Novocure for AD\Novocure-negative-Color-large-logo.png"/>
          <p:cNvPicPr>
            <a:picLocks noChangeAspect="1" noChangeArrowheads="1"/>
          </p:cNvPicPr>
          <p:nvPr userDrawn="1"/>
        </p:nvPicPr>
        <p:blipFill>
          <a:blip r:embed="rId2" cstate="print"/>
          <a:srcRect/>
          <a:stretch>
            <a:fillRect/>
          </a:stretch>
        </p:blipFill>
        <p:spPr bwMode="auto">
          <a:xfrm>
            <a:off x="7329311" y="228600"/>
            <a:ext cx="1605141" cy="228600"/>
          </a:xfrm>
          <a:prstGeom prst="rect">
            <a:avLst/>
          </a:prstGeom>
          <a:noFill/>
        </p:spPr>
      </p:pic>
    </p:spTree>
    <p:extLst>
      <p:ext uri="{BB962C8B-B14F-4D97-AF65-F5344CB8AC3E}">
        <p14:creationId xmlns="" xmlns:p14="http://schemas.microsoft.com/office/powerpoint/2010/main" val="11837025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838F932C-4AA5-5F41-BB70-0F87DC05A76D}" type="datetime1">
              <a:rPr lang="de-DE" smtClean="0">
                <a:solidFill>
                  <a:srgbClr val="3B407B">
                    <a:lumMod val="50000"/>
                  </a:srgbClr>
                </a:solidFill>
              </a:rPr>
              <a:pPr/>
              <a:t>21.07.2016</a:t>
            </a:fld>
            <a:endParaRPr lang="en-US" dirty="0">
              <a:solidFill>
                <a:srgbClr val="3B407B">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3B407B">
                  <a:lumMod val="50000"/>
                </a:srgbClr>
              </a:solidFill>
            </a:endParaRPr>
          </a:p>
        </p:txBody>
      </p:sp>
    </p:spTree>
    <p:extLst>
      <p:ext uri="{BB962C8B-B14F-4D97-AF65-F5344CB8AC3E}">
        <p14:creationId xmlns="" xmlns:p14="http://schemas.microsoft.com/office/powerpoint/2010/main" val="3272396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B15FC3-B1D9-3C43-8524-D77EC16A6801}" type="datetime1">
              <a:rPr lang="de-DE" smtClean="0">
                <a:solidFill>
                  <a:srgbClr val="3B407B">
                    <a:lumMod val="50000"/>
                  </a:srgbClr>
                </a:solidFill>
              </a:rPr>
              <a:pPr/>
              <a:t>21.07.2016</a:t>
            </a:fld>
            <a:endParaRPr lang="en-US" dirty="0">
              <a:solidFill>
                <a:srgbClr val="3B407B">
                  <a:lumMod val="50000"/>
                </a:srgbClr>
              </a:solidFill>
            </a:endParaRPr>
          </a:p>
        </p:txBody>
      </p:sp>
      <p:sp>
        <p:nvSpPr>
          <p:cNvPr id="8" name="Footer Placeholder 7"/>
          <p:cNvSpPr>
            <a:spLocks noGrp="1"/>
          </p:cNvSpPr>
          <p:nvPr>
            <p:ph type="ftr" sz="quarter" idx="11"/>
          </p:nvPr>
        </p:nvSpPr>
        <p:spPr/>
        <p:txBody>
          <a:bodyPr/>
          <a:lstStyle/>
          <a:p>
            <a:endParaRPr lang="en-US" dirty="0">
              <a:solidFill>
                <a:srgbClr val="3B407B">
                  <a:lumMod val="50000"/>
                </a:srgbClr>
              </a:solidFill>
            </a:endParaRPr>
          </a:p>
        </p:txBody>
      </p:sp>
    </p:spTree>
    <p:extLst>
      <p:ext uri="{BB962C8B-B14F-4D97-AF65-F5344CB8AC3E}">
        <p14:creationId xmlns="" xmlns:p14="http://schemas.microsoft.com/office/powerpoint/2010/main" val="2354105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831350-63EA-C943-BBE5-5CEC9CC6FA01}" type="datetime1">
              <a:rPr lang="de-DE" smtClean="0">
                <a:solidFill>
                  <a:srgbClr val="3B407B">
                    <a:lumMod val="50000"/>
                  </a:srgbClr>
                </a:solidFill>
              </a:rPr>
              <a:pPr/>
              <a:t>21.07.2016</a:t>
            </a:fld>
            <a:endParaRPr lang="en-US" dirty="0">
              <a:solidFill>
                <a:srgbClr val="3B407B">
                  <a:lumMod val="50000"/>
                </a:srgbClr>
              </a:solidFill>
            </a:endParaRPr>
          </a:p>
        </p:txBody>
      </p:sp>
      <p:sp>
        <p:nvSpPr>
          <p:cNvPr id="4" name="Footer Placeholder 3"/>
          <p:cNvSpPr>
            <a:spLocks noGrp="1"/>
          </p:cNvSpPr>
          <p:nvPr>
            <p:ph type="ftr" sz="quarter" idx="11"/>
          </p:nvPr>
        </p:nvSpPr>
        <p:spPr/>
        <p:txBody>
          <a:bodyPr/>
          <a:lstStyle/>
          <a:p>
            <a:endParaRPr lang="en-US" dirty="0">
              <a:solidFill>
                <a:srgbClr val="3B407B">
                  <a:lumMod val="50000"/>
                </a:srgbClr>
              </a:solidFill>
            </a:endParaRPr>
          </a:p>
        </p:txBody>
      </p:sp>
    </p:spTree>
    <p:extLst>
      <p:ext uri="{BB962C8B-B14F-4D97-AF65-F5344CB8AC3E}">
        <p14:creationId xmlns="" xmlns:p14="http://schemas.microsoft.com/office/powerpoint/2010/main" val="1906182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B04033-E9FA-6B4B-AD26-FDF7140C86DC}" type="datetime1">
              <a:rPr lang="de-DE" smtClean="0">
                <a:solidFill>
                  <a:srgbClr val="3B407B">
                    <a:lumMod val="50000"/>
                  </a:srgbClr>
                </a:solidFill>
              </a:rPr>
              <a:pPr/>
              <a:t>21.07.2016</a:t>
            </a:fld>
            <a:endParaRPr lang="en-US" dirty="0">
              <a:solidFill>
                <a:srgbClr val="3B407B">
                  <a:lumMod val="50000"/>
                </a:srgbClr>
              </a:solidFill>
            </a:endParaRPr>
          </a:p>
        </p:txBody>
      </p:sp>
      <p:sp>
        <p:nvSpPr>
          <p:cNvPr id="3" name="Footer Placeholder 2"/>
          <p:cNvSpPr>
            <a:spLocks noGrp="1"/>
          </p:cNvSpPr>
          <p:nvPr>
            <p:ph type="ftr" sz="quarter" idx="11"/>
          </p:nvPr>
        </p:nvSpPr>
        <p:spPr/>
        <p:txBody>
          <a:bodyPr/>
          <a:lstStyle/>
          <a:p>
            <a:endParaRPr lang="en-US" dirty="0">
              <a:solidFill>
                <a:srgbClr val="3B407B">
                  <a:lumMod val="50000"/>
                </a:srgbClr>
              </a:solidFill>
            </a:endParaRPr>
          </a:p>
        </p:txBody>
      </p:sp>
    </p:spTree>
    <p:extLst>
      <p:ext uri="{BB962C8B-B14F-4D97-AF65-F5344CB8AC3E}">
        <p14:creationId xmlns="" xmlns:p14="http://schemas.microsoft.com/office/powerpoint/2010/main" val="860994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790"/>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C3F2A6-168D-F941-8062-BD4581C4A368}" type="datetime1">
              <a:rPr lang="de-DE" smtClean="0">
                <a:solidFill>
                  <a:srgbClr val="3B407B">
                    <a:lumMod val="50000"/>
                  </a:srgbClr>
                </a:solidFill>
              </a:rPr>
              <a:pPr/>
              <a:t>21.07.2016</a:t>
            </a:fld>
            <a:endParaRPr lang="en-US" dirty="0">
              <a:solidFill>
                <a:srgbClr val="3B407B">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3B407B">
                  <a:lumMod val="50000"/>
                </a:srgbClr>
              </a:solidFill>
            </a:endParaRPr>
          </a:p>
        </p:txBody>
      </p:sp>
    </p:spTree>
    <p:extLst>
      <p:ext uri="{BB962C8B-B14F-4D97-AF65-F5344CB8AC3E}">
        <p14:creationId xmlns="" xmlns:p14="http://schemas.microsoft.com/office/powerpoint/2010/main" val="3793804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B4DB37-E1E1-E947-AFC0-325E717DF106}" type="datetime1">
              <a:rPr lang="de-DE" smtClean="0">
                <a:solidFill>
                  <a:srgbClr val="3B407B">
                    <a:lumMod val="50000"/>
                  </a:srgbClr>
                </a:solidFill>
              </a:rPr>
              <a:pPr/>
              <a:t>21.07.2016</a:t>
            </a:fld>
            <a:endParaRPr lang="en-US" dirty="0">
              <a:solidFill>
                <a:srgbClr val="3B407B">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3B407B">
                  <a:lumMod val="50000"/>
                </a:srgbClr>
              </a:solidFill>
            </a:endParaRPr>
          </a:p>
        </p:txBody>
      </p:sp>
    </p:spTree>
    <p:extLst>
      <p:ext uri="{BB962C8B-B14F-4D97-AF65-F5344CB8AC3E}">
        <p14:creationId xmlns="" xmlns:p14="http://schemas.microsoft.com/office/powerpoint/2010/main" val="9557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gi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800100"/>
          </a:xfrm>
          <a:prstGeom prst="rect">
            <a:avLst/>
          </a:prstGeom>
          <a:solidFill>
            <a:srgbClr val="586FAB"/>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400" dirty="0">
              <a:solidFill>
                <a:prstClr val="white"/>
              </a:solidFill>
            </a:endParaRPr>
          </a:p>
        </p:txBody>
      </p:sp>
      <p:sp>
        <p:nvSpPr>
          <p:cNvPr id="8" name="Rectangle 7"/>
          <p:cNvSpPr/>
          <p:nvPr/>
        </p:nvSpPr>
        <p:spPr>
          <a:xfrm>
            <a:off x="0" y="5058739"/>
            <a:ext cx="9144000" cy="84760"/>
          </a:xfrm>
          <a:prstGeom prst="rect">
            <a:avLst/>
          </a:prstGeom>
          <a:solidFill>
            <a:srgbClr val="7E9FD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400" dirty="0">
              <a:solidFill>
                <a:prstClr val="white"/>
              </a:solidFill>
            </a:endParaRPr>
          </a:p>
        </p:txBody>
      </p:sp>
      <p:sp>
        <p:nvSpPr>
          <p:cNvPr id="2" name="Title Placeholder 1"/>
          <p:cNvSpPr>
            <a:spLocks noGrp="1"/>
          </p:cNvSpPr>
          <p:nvPr>
            <p:ph type="title"/>
          </p:nvPr>
        </p:nvSpPr>
        <p:spPr>
          <a:xfrm>
            <a:off x="457200" y="91678"/>
            <a:ext cx="8229600" cy="594122"/>
          </a:xfrm>
          <a:prstGeom prst="rect">
            <a:avLst/>
          </a:prstGeom>
        </p:spPr>
        <p:txBody>
          <a:bodyPr vert="horz" lIns="68580" tIns="34290" rIns="68580" bIns="3429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91055" y="914401"/>
            <a:ext cx="8564093" cy="3680222"/>
          </a:xfrm>
          <a:prstGeom prst="rect">
            <a:avLst/>
          </a:prstGeom>
        </p:spPr>
        <p:txBody>
          <a:bodyPr vert="horz" lIns="68580" tIns="34290" rIns="68580" bIns="3429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30865" y="4776083"/>
            <a:ext cx="2133600" cy="273844"/>
          </a:xfrm>
          <a:prstGeom prst="rect">
            <a:avLst/>
          </a:prstGeom>
        </p:spPr>
        <p:txBody>
          <a:bodyPr vert="horz" lIns="68580" tIns="34290" rIns="68580" bIns="34290" rtlCol="0" anchor="ctr"/>
          <a:lstStyle>
            <a:lvl1pPr algn="l">
              <a:defRPr sz="900">
                <a:solidFill>
                  <a:schemeClr val="tx2">
                    <a:lumMod val="50000"/>
                  </a:schemeClr>
                </a:solidFill>
              </a:defRPr>
            </a:lvl1pPr>
          </a:lstStyle>
          <a:p>
            <a:fld id="{52238D33-F766-A74F-B2B7-1F93E99BB8D0}" type="datetime1">
              <a:rPr lang="de-DE" smtClean="0">
                <a:solidFill>
                  <a:srgbClr val="3B407B">
                    <a:lumMod val="50000"/>
                  </a:srgbClr>
                </a:solidFill>
              </a:rPr>
              <a:pPr/>
              <a:t>21.07.2016</a:t>
            </a:fld>
            <a:endParaRPr lang="en-US" dirty="0">
              <a:solidFill>
                <a:srgbClr val="3B407B">
                  <a:lumMod val="50000"/>
                </a:srgb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68580" tIns="34290" rIns="68580" bIns="34290" rtlCol="0" anchor="ctr"/>
          <a:lstStyle>
            <a:lvl1pPr algn="ctr">
              <a:defRPr sz="900">
                <a:solidFill>
                  <a:schemeClr val="tx2">
                    <a:lumMod val="50000"/>
                  </a:schemeClr>
                </a:solidFill>
              </a:defRPr>
            </a:lvl1pPr>
          </a:lstStyle>
          <a:p>
            <a:endParaRPr lang="en-US" dirty="0">
              <a:solidFill>
                <a:srgbClr val="3B407B">
                  <a:lumMod val="50000"/>
                </a:srgbClr>
              </a:solidFill>
            </a:endParaRPr>
          </a:p>
        </p:txBody>
      </p:sp>
      <p:pic>
        <p:nvPicPr>
          <p:cNvPr id="13" name="Picture 2" descr="C:\Users\egloria\Desktop\Novocure_logo_248x44.gif"/>
          <p:cNvPicPr>
            <a:picLocks noChangeAspect="1" noChangeArrowheads="1"/>
          </p:cNvPicPr>
          <p:nvPr userDrawn="1"/>
        </p:nvPicPr>
        <p:blipFill>
          <a:blip r:embed="rId17" cstate="print"/>
          <a:srcRect/>
          <a:stretch>
            <a:fillRect/>
          </a:stretch>
        </p:blipFill>
        <p:spPr bwMode="auto">
          <a:xfrm>
            <a:off x="7996459" y="4886542"/>
            <a:ext cx="1152920" cy="184391"/>
          </a:xfrm>
          <a:prstGeom prst="rect">
            <a:avLst/>
          </a:prstGeom>
          <a:noFill/>
        </p:spPr>
      </p:pic>
    </p:spTree>
    <p:extLst>
      <p:ext uri="{BB962C8B-B14F-4D97-AF65-F5344CB8AC3E}">
        <p14:creationId xmlns="" xmlns:p14="http://schemas.microsoft.com/office/powerpoint/2010/main" val="20134189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ftr="0" dt="0"/>
  <p:txStyles>
    <p:titleStyle>
      <a:lvl1pPr algn="ctr" defTabSz="685800" rtl="0" eaLnBrk="1" latinLnBrk="0" hangingPunct="1">
        <a:spcBef>
          <a:spcPct val="0"/>
        </a:spcBef>
        <a:buNone/>
        <a:defRPr sz="2100" kern="1200">
          <a:solidFill>
            <a:schemeClr val="bg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2"/>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2"/>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2"/>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2"/>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2"/>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0.jpe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3.tiff"/><Relationship Id="rId2" Type="http://schemas.openxmlformats.org/officeDocument/2006/relationships/image" Target="../media/image42.tiff"/><Relationship Id="rId1" Type="http://schemas.openxmlformats.org/officeDocument/2006/relationships/slideLayout" Target="../slideLayouts/slideLayout2.xml"/><Relationship Id="rId5" Type="http://schemas.openxmlformats.org/officeDocument/2006/relationships/image" Target="../media/image45.tiff"/><Relationship Id="rId4" Type="http://schemas.openxmlformats.org/officeDocument/2006/relationships/image" Target="../media/image44.tiff"/></Relationships>
</file>

<file path=ppt/slides/_rels/slide16.xml.rels><?xml version="1.0" encoding="UTF-8" standalone="yes"?>
<Relationships xmlns="http://schemas.openxmlformats.org/package/2006/relationships"><Relationship Id="rId3" Type="http://schemas.openxmlformats.org/officeDocument/2006/relationships/image" Target="../media/image47.tiff"/><Relationship Id="rId2" Type="http://schemas.openxmlformats.org/officeDocument/2006/relationships/image" Target="../media/image46.tiff"/><Relationship Id="rId1" Type="http://schemas.openxmlformats.org/officeDocument/2006/relationships/slideLayout" Target="../slideLayouts/slideLayout2.xml"/><Relationship Id="rId6" Type="http://schemas.openxmlformats.org/officeDocument/2006/relationships/image" Target="../media/image50.tiff"/><Relationship Id="rId5" Type="http://schemas.openxmlformats.org/officeDocument/2006/relationships/image" Target="../media/image49.tiff"/><Relationship Id="rId4" Type="http://schemas.openxmlformats.org/officeDocument/2006/relationships/image" Target="../media/image48.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57.jpeg"/><Relationship Id="rId13" Type="http://schemas.openxmlformats.org/officeDocument/2006/relationships/image" Target="../media/image62.jpeg"/><Relationship Id="rId3" Type="http://schemas.openxmlformats.org/officeDocument/2006/relationships/image" Target="../media/image52.jpeg"/><Relationship Id="rId7" Type="http://schemas.openxmlformats.org/officeDocument/2006/relationships/image" Target="../media/image56.jpeg"/><Relationship Id="rId12" Type="http://schemas.openxmlformats.org/officeDocument/2006/relationships/image" Target="../media/image61.jpeg"/><Relationship Id="rId2"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image" Target="../media/image55.jpeg"/><Relationship Id="rId11" Type="http://schemas.openxmlformats.org/officeDocument/2006/relationships/image" Target="../media/image60.jpeg"/><Relationship Id="rId5" Type="http://schemas.openxmlformats.org/officeDocument/2006/relationships/image" Target="../media/image54.jpeg"/><Relationship Id="rId10" Type="http://schemas.openxmlformats.org/officeDocument/2006/relationships/image" Target="../media/image59.jpeg"/><Relationship Id="rId4" Type="http://schemas.openxmlformats.org/officeDocument/2006/relationships/image" Target="../media/image53.jpeg"/><Relationship Id="rId9" Type="http://schemas.openxmlformats.org/officeDocument/2006/relationships/image" Target="../media/image58.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Movies/Preclinical%20movie%202/final/NovoCure%20V12%20H264.mov" TargetMode="External"/><Relationship Id="rId7" Type="http://schemas.openxmlformats.org/officeDocument/2006/relationships/image" Target="../media/image9.tiff"/><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8.tiff"/><Relationship Id="rId11" Type="http://schemas.openxmlformats.org/officeDocument/2006/relationships/image" Target="../media/image13.jpeg"/><Relationship Id="rId5" Type="http://schemas.openxmlformats.org/officeDocument/2006/relationships/image" Target="../media/image7.png"/><Relationship Id="rId10" Type="http://schemas.openxmlformats.org/officeDocument/2006/relationships/image" Target="../media/image12.tiff"/><Relationship Id="rId4" Type="http://schemas.openxmlformats.org/officeDocument/2006/relationships/image" Target="../media/image6.png"/><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tiff"/><Relationship Id="rId7" Type="http://schemas.openxmlformats.org/officeDocument/2006/relationships/image" Target="../media/image27.tiff"/><Relationship Id="rId2" Type="http://schemas.openxmlformats.org/officeDocument/2006/relationships/image" Target="../media/image22.tiff"/><Relationship Id="rId1" Type="http://schemas.openxmlformats.org/officeDocument/2006/relationships/slideLayout" Target="../slideLayouts/slideLayout6.xml"/><Relationship Id="rId6" Type="http://schemas.openxmlformats.org/officeDocument/2006/relationships/image" Target="../media/image26.tiff"/><Relationship Id="rId5" Type="http://schemas.openxmlformats.org/officeDocument/2006/relationships/image" Target="../media/image25.tiff"/><Relationship Id="rId4" Type="http://schemas.openxmlformats.org/officeDocument/2006/relationships/image" Target="../media/image24.tiff"/><Relationship Id="rId9"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image" Target="../media/image30.tiff"/><Relationship Id="rId1" Type="http://schemas.openxmlformats.org/officeDocument/2006/relationships/slideLayout" Target="../slideLayouts/slideLayout6.xml"/><Relationship Id="rId5" Type="http://schemas.openxmlformats.org/officeDocument/2006/relationships/image" Target="../media/image33.tiff"/><Relationship Id="rId4" Type="http://schemas.openxmlformats.org/officeDocument/2006/relationships/image" Target="../media/image3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2540" y="1279313"/>
            <a:ext cx="7757160" cy="835954"/>
          </a:xfrm>
        </p:spPr>
        <p:txBody>
          <a:bodyPr>
            <a:noAutofit/>
          </a:bodyPr>
          <a:lstStyle/>
          <a:p>
            <a:r>
              <a:rPr lang="en-US" sz="2000" b="0" cap="none" dirty="0" smtClean="0"/>
              <a:t>Tumor  Treating Fields (TTFields) induced cancer cell death may be immunogenic resulting in enhanced antitumor efficacy when combined with immune-modulating therapy</a:t>
            </a:r>
            <a:endParaRPr lang="en-US" sz="2000" b="0" cap="none" dirty="0"/>
          </a:p>
        </p:txBody>
      </p:sp>
      <p:sp>
        <p:nvSpPr>
          <p:cNvPr id="5" name="Rectangle 3"/>
          <p:cNvSpPr>
            <a:spLocks noGrp="1" noChangeArrowheads="1"/>
          </p:cNvSpPr>
          <p:nvPr>
            <p:ph type="body" idx="1"/>
          </p:nvPr>
        </p:nvSpPr>
        <p:spPr>
          <a:xfrm>
            <a:off x="2171702" y="2893876"/>
            <a:ext cx="5342335" cy="1590134"/>
          </a:xfrm>
        </p:spPr>
        <p:txBody>
          <a:bodyPr>
            <a:normAutofit lnSpcReduction="10000"/>
          </a:bodyPr>
          <a:lstStyle/>
          <a:p>
            <a:endParaRPr lang="en-US" sz="1800" i="1" dirty="0">
              <a:cs typeface="Arial" panose="020B0604020202020204" pitchFamily="34" charset="0"/>
            </a:endParaRPr>
          </a:p>
          <a:p>
            <a:endParaRPr lang="en-US" sz="1800" i="1" cap="small" dirty="0">
              <a:cs typeface="Arial" panose="020B0604020202020204" pitchFamily="34" charset="0"/>
            </a:endParaRPr>
          </a:p>
          <a:p>
            <a:r>
              <a:rPr lang="en-US" sz="1800" b="1" i="1" dirty="0" smtClean="0">
                <a:cs typeface="Arial" panose="020B0604020202020204" pitchFamily="34" charset="0"/>
              </a:rPr>
              <a:t>Moshe Giladi</a:t>
            </a:r>
          </a:p>
          <a:p>
            <a:r>
              <a:rPr lang="en-US" sz="1800" b="1" i="1" dirty="0" smtClean="0">
                <a:cs typeface="Arial" panose="020B0604020202020204" pitchFamily="34" charset="0"/>
              </a:rPr>
              <a:t>Head of Preclinical Studies</a:t>
            </a:r>
          </a:p>
          <a:p>
            <a:r>
              <a:rPr lang="en-US" sz="1800" b="1" i="1" dirty="0" smtClean="0">
                <a:cs typeface="Arial" panose="020B0604020202020204" pitchFamily="34" charset="0"/>
              </a:rPr>
              <a:t>Novocure Ltd.</a:t>
            </a:r>
          </a:p>
          <a:p>
            <a:endParaRPr lang="en-US" sz="1800" i="1" dirty="0">
              <a:cs typeface="Arial" panose="020B0604020202020204" pitchFamily="34" charset="0"/>
            </a:endParaRPr>
          </a:p>
        </p:txBody>
      </p:sp>
      <p:sp>
        <p:nvSpPr>
          <p:cNvPr id="4" name="Rectangle 3"/>
          <p:cNvSpPr/>
          <p:nvPr/>
        </p:nvSpPr>
        <p:spPr>
          <a:xfrm>
            <a:off x="2359959" y="4911564"/>
            <a:ext cx="4948286" cy="230832"/>
          </a:xfrm>
          <a:prstGeom prst="rect">
            <a:avLst/>
          </a:prstGeom>
        </p:spPr>
        <p:txBody>
          <a:bodyPr wrap="square">
            <a:spAutoFit/>
          </a:bodyPr>
          <a:lstStyle/>
          <a:p>
            <a:r>
              <a:rPr lang="en-US" sz="900" dirty="0" smtClean="0">
                <a:solidFill>
                  <a:srgbClr val="3B5CAD"/>
                </a:solidFill>
                <a:latin typeface="Museo Sans 300"/>
                <a:cs typeface="Museo Sans 300"/>
              </a:rPr>
              <a:t>Confidential  - For internal training purposes only. Not to be distributed or used in the field </a:t>
            </a:r>
            <a:endParaRPr lang="he-IL" sz="900" dirty="0" smtClean="0">
              <a:solidFill>
                <a:srgbClr val="3B5CAD"/>
              </a:solidFill>
              <a:latin typeface="Museo Sans 300"/>
              <a:cs typeface="Museo Sans 300"/>
            </a:endParaRPr>
          </a:p>
        </p:txBody>
      </p:sp>
      <p:sp>
        <p:nvSpPr>
          <p:cNvPr id="6" name="Rectangle 5"/>
          <p:cNvSpPr/>
          <p:nvPr/>
        </p:nvSpPr>
        <p:spPr>
          <a:xfrm>
            <a:off x="2329844" y="4714685"/>
            <a:ext cx="4978401" cy="230832"/>
          </a:xfrm>
          <a:prstGeom prst="rect">
            <a:avLst/>
          </a:prstGeom>
        </p:spPr>
        <p:txBody>
          <a:bodyPr wrap="square">
            <a:spAutoFit/>
          </a:bodyPr>
          <a:lstStyle/>
          <a:p>
            <a:r>
              <a:rPr lang="en-US" sz="900" dirty="0" smtClean="0">
                <a:solidFill>
                  <a:srgbClr val="3B5CAD"/>
                </a:solidFill>
                <a:latin typeface="Museo Sans 300"/>
                <a:cs typeface="Museo Sans 300"/>
              </a:rPr>
              <a:t>(C) 2016 Novocure.  All rights reserved.  Novocure is a trademark of Novocure. SRC-046</a:t>
            </a:r>
          </a:p>
        </p:txBody>
      </p:sp>
    </p:spTree>
    <p:extLst>
      <p:ext uri="{BB962C8B-B14F-4D97-AF65-F5344CB8AC3E}">
        <p14:creationId xmlns:p14="http://schemas.microsoft.com/office/powerpoint/2010/main" xmlns="" val="40328787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457200" y="-16510"/>
            <a:ext cx="8458200" cy="861774"/>
          </a:xfrm>
          <a:prstGeom prst="rect">
            <a:avLst/>
          </a:prstGeom>
        </p:spPr>
        <p:txBody>
          <a:bodyPr wrap="square">
            <a:spAutoFit/>
          </a:bodyPr>
          <a:lstStyle/>
          <a:p>
            <a:pPr algn="ctr"/>
            <a:r>
              <a:rPr lang="en-US" sz="2400" dirty="0">
                <a:solidFill>
                  <a:schemeClr val="bg1"/>
                </a:solidFill>
              </a:rPr>
              <a:t>Sequential </a:t>
            </a:r>
            <a:r>
              <a:rPr lang="en-US" sz="2400" dirty="0" smtClean="0">
                <a:solidFill>
                  <a:schemeClr val="bg1"/>
                </a:solidFill>
              </a:rPr>
              <a:t>Events that Link Tumor-Cell Stress </a:t>
            </a:r>
            <a:r>
              <a:rPr lang="en-US" sz="2400" dirty="0">
                <a:solidFill>
                  <a:schemeClr val="bg1"/>
                </a:solidFill>
              </a:rPr>
              <a:t>with </a:t>
            </a:r>
            <a:r>
              <a:rPr lang="en-US" sz="2400" dirty="0" smtClean="0">
                <a:solidFill>
                  <a:schemeClr val="bg1"/>
                </a:solidFill>
              </a:rPr>
              <a:t>Activation of Antigen-Presenting Cells</a:t>
            </a:r>
            <a:endParaRPr lang="en-US" sz="2400" dirty="0">
              <a:solidFill>
                <a:schemeClr val="bg1"/>
              </a:solidFill>
            </a:endParaRPr>
          </a:p>
        </p:txBody>
      </p:sp>
      <p:pic>
        <p:nvPicPr>
          <p:cNvPr id="1026" name="Picture 2"/>
          <p:cNvPicPr>
            <a:picLocks noChangeAspect="1" noChangeArrowheads="1"/>
          </p:cNvPicPr>
          <p:nvPr/>
        </p:nvPicPr>
        <p:blipFill>
          <a:blip r:embed="rId3" cstate="print"/>
          <a:srcRect/>
          <a:stretch>
            <a:fillRect/>
          </a:stretch>
        </p:blipFill>
        <p:spPr bwMode="auto">
          <a:xfrm>
            <a:off x="995045" y="831850"/>
            <a:ext cx="7245350" cy="4089400"/>
          </a:xfrm>
          <a:prstGeom prst="rect">
            <a:avLst/>
          </a:prstGeom>
          <a:noFill/>
          <a:ln w="9525">
            <a:noFill/>
            <a:miter lim="800000"/>
            <a:headEnd/>
            <a:tailEnd/>
          </a:ln>
        </p:spPr>
      </p:pic>
      <p:sp>
        <p:nvSpPr>
          <p:cNvPr id="4" name="Oval 3"/>
          <p:cNvSpPr/>
          <p:nvPr/>
        </p:nvSpPr>
        <p:spPr>
          <a:xfrm>
            <a:off x="2336799" y="2556932"/>
            <a:ext cx="2523068" cy="491066"/>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a:p>
        </p:txBody>
      </p:sp>
      <p:sp>
        <p:nvSpPr>
          <p:cNvPr id="5" name="Oval 4"/>
          <p:cNvSpPr/>
          <p:nvPr/>
        </p:nvSpPr>
        <p:spPr>
          <a:xfrm>
            <a:off x="2352039" y="3006512"/>
            <a:ext cx="2523068" cy="491066"/>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a:p>
        </p:txBody>
      </p:sp>
      <p:sp>
        <p:nvSpPr>
          <p:cNvPr id="9" name="TextBox 8"/>
          <p:cNvSpPr txBox="1"/>
          <p:nvPr/>
        </p:nvSpPr>
        <p:spPr>
          <a:xfrm>
            <a:off x="1005840" y="3461322"/>
            <a:ext cx="922020" cy="307777"/>
          </a:xfrm>
          <a:prstGeom prst="rect">
            <a:avLst/>
          </a:prstGeom>
          <a:noFill/>
        </p:spPr>
        <p:txBody>
          <a:bodyPr wrap="square" rtlCol="0">
            <a:spAutoFit/>
          </a:bodyPr>
          <a:lstStyle/>
          <a:p>
            <a:r>
              <a:rPr lang="en-US" b="1" dirty="0" smtClean="0">
                <a:solidFill>
                  <a:schemeClr val="accent1"/>
                </a:solidFill>
                <a:latin typeface="Arial" pitchFamily="34" charset="0"/>
                <a:cs typeface="Arial" pitchFamily="34" charset="0"/>
              </a:rPr>
              <a:t>TTFields</a:t>
            </a:r>
          </a:p>
        </p:txBody>
      </p:sp>
      <p:sp>
        <p:nvSpPr>
          <p:cNvPr id="10" name="Lightning Bolt 9"/>
          <p:cNvSpPr/>
          <p:nvPr/>
        </p:nvSpPr>
        <p:spPr>
          <a:xfrm rot="16431722">
            <a:off x="1836674" y="3038696"/>
            <a:ext cx="251012" cy="428065"/>
          </a:xfrm>
          <a:prstGeom prst="lightningBol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sp>
        <p:nvSpPr>
          <p:cNvPr id="8" name="Rectangle 7"/>
          <p:cNvSpPr/>
          <p:nvPr/>
        </p:nvSpPr>
        <p:spPr>
          <a:xfrm>
            <a:off x="2359959" y="4994540"/>
            <a:ext cx="4948286" cy="215444"/>
          </a:xfrm>
          <a:prstGeom prst="rect">
            <a:avLst/>
          </a:prstGeom>
        </p:spPr>
        <p:txBody>
          <a:bodyPr wrap="square">
            <a:spAutoFit/>
          </a:bodyPr>
          <a:lstStyle/>
          <a:p>
            <a:r>
              <a:rPr lang="en-US" sz="800" dirty="0" smtClean="0">
                <a:solidFill>
                  <a:srgbClr val="3B5CAD"/>
                </a:solidFill>
                <a:latin typeface="Museo Sans 300"/>
                <a:cs typeface="Museo Sans 300"/>
              </a:rPr>
              <a:t>Confidential  - For internal training purposes only. Not to be distributed or used in the field </a:t>
            </a:r>
            <a:endParaRPr lang="he-IL" sz="800" dirty="0" smtClean="0">
              <a:solidFill>
                <a:srgbClr val="3B5CAD"/>
              </a:solidFill>
              <a:latin typeface="Museo Sans 300"/>
              <a:cs typeface="Museo Sans 30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sciencedirect.com/science?_ob=MiamiCaptionURL&amp;_method=retrieve&amp;_eid=1-s2.0-S1074761313002963&amp;_image=1-s2.0-S1074761313002963-gr2_lrg.jpg&amp;_cid=272197&amp;_explode=defaultEXP_LIST&amp;_idxType=defaultREF_WORK_INDEX_TYPE&amp;_alpha=defaultALPHA&amp;_ba=&amp;_rdoc=1&amp;_fmt=FULL&amp;_isHiQual=Y&amp;_issn=10747613&amp;_pii=S1074761313002963&amp;md5=555f2bfeefe1f987561639cf93da7398"/>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76399" y="899045"/>
            <a:ext cx="6117337" cy="38564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n-US" altLang="en-US" sz="2400" dirty="0"/>
              <a:t>Cancer Immunity </a:t>
            </a:r>
            <a:r>
              <a:rPr lang="en-US" altLang="en-US" sz="2400" dirty="0" smtClean="0"/>
              <a:t>Cycle</a:t>
            </a:r>
            <a:endParaRPr lang="en-US" sz="2400" dirty="0">
              <a:solidFill>
                <a:schemeClr val="tx1"/>
              </a:solidFill>
            </a:endParaRPr>
          </a:p>
        </p:txBody>
      </p:sp>
      <p:sp>
        <p:nvSpPr>
          <p:cNvPr id="10" name="Oval 9"/>
          <p:cNvSpPr/>
          <p:nvPr/>
        </p:nvSpPr>
        <p:spPr>
          <a:xfrm>
            <a:off x="4942766" y="4041146"/>
            <a:ext cx="1037230" cy="23824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H="1">
            <a:off x="5870812" y="3459708"/>
            <a:ext cx="2154072" cy="700562"/>
          </a:xfrm>
          <a:prstGeom prst="straightConnector1">
            <a:avLst/>
          </a:prstGeom>
          <a:ln>
            <a:solidFill>
              <a:schemeClr val="bg2">
                <a:lumMod val="10000"/>
              </a:schemeClr>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7912423" y="3228874"/>
            <a:ext cx="1061509" cy="523220"/>
          </a:xfrm>
          <a:prstGeom prst="rect">
            <a:avLst/>
          </a:prstGeom>
          <a:noFill/>
        </p:spPr>
        <p:txBody>
          <a:bodyPr wrap="none" rtlCol="0">
            <a:spAutoFit/>
          </a:bodyPr>
          <a:lstStyle/>
          <a:p>
            <a:r>
              <a:rPr lang="en-US" sz="1400" dirty="0" smtClean="0"/>
              <a:t>Anti-PD1</a:t>
            </a:r>
          </a:p>
          <a:p>
            <a:r>
              <a:rPr lang="en-US" sz="1400" dirty="0" smtClean="0"/>
              <a:t>Anti-PD-L1</a:t>
            </a:r>
            <a:endParaRPr lang="en-US" sz="1400" dirty="0"/>
          </a:p>
        </p:txBody>
      </p:sp>
      <p:grpSp>
        <p:nvGrpSpPr>
          <p:cNvPr id="3" name="Group 11"/>
          <p:cNvGrpSpPr/>
          <p:nvPr/>
        </p:nvGrpSpPr>
        <p:grpSpPr>
          <a:xfrm>
            <a:off x="2253347" y="3736823"/>
            <a:ext cx="1233506" cy="369410"/>
            <a:chOff x="827256" y="3674409"/>
            <a:chExt cx="1233506" cy="369410"/>
          </a:xfrm>
        </p:grpSpPr>
        <p:sp>
          <p:nvSpPr>
            <p:cNvPr id="13" name="TextBox 12"/>
            <p:cNvSpPr txBox="1"/>
            <p:nvPr/>
          </p:nvSpPr>
          <p:spPr>
            <a:xfrm>
              <a:off x="827256" y="3736042"/>
              <a:ext cx="918841" cy="307777"/>
            </a:xfrm>
            <a:prstGeom prst="rect">
              <a:avLst/>
            </a:prstGeom>
            <a:noFill/>
          </p:spPr>
          <p:txBody>
            <a:bodyPr wrap="none" rtlCol="0">
              <a:spAutoFit/>
            </a:bodyPr>
            <a:lstStyle/>
            <a:p>
              <a:r>
                <a:rPr lang="en-US" sz="1400" b="1" dirty="0" smtClean="0">
                  <a:solidFill>
                    <a:srgbClr val="0070C0"/>
                  </a:solidFill>
                </a:rPr>
                <a:t>TTFields</a:t>
              </a:r>
              <a:endParaRPr lang="en-US" sz="1400" b="1" dirty="0">
                <a:solidFill>
                  <a:srgbClr val="0070C0"/>
                </a:solidFill>
              </a:endParaRPr>
            </a:p>
          </p:txBody>
        </p:sp>
        <p:sp>
          <p:nvSpPr>
            <p:cNvPr id="15" name="Lightning Bolt 14"/>
            <p:cNvSpPr/>
            <p:nvPr/>
          </p:nvSpPr>
          <p:spPr>
            <a:xfrm rot="16431722">
              <a:off x="1721224" y="3585882"/>
              <a:ext cx="251012" cy="428065"/>
            </a:xfrm>
            <a:prstGeom prst="lightningBol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grpSp>
      <p:sp>
        <p:nvSpPr>
          <p:cNvPr id="16" name="Rectangle 15"/>
          <p:cNvSpPr/>
          <p:nvPr/>
        </p:nvSpPr>
        <p:spPr>
          <a:xfrm>
            <a:off x="0" y="4821228"/>
            <a:ext cx="7127288" cy="230832"/>
          </a:xfrm>
          <a:prstGeom prst="rect">
            <a:avLst/>
          </a:prstGeom>
        </p:spPr>
        <p:txBody>
          <a:bodyPr wrap="square">
            <a:spAutoFit/>
          </a:bodyPr>
          <a:lstStyle/>
          <a:p>
            <a:r>
              <a:rPr lang="en-US" sz="900" dirty="0" smtClean="0">
                <a:solidFill>
                  <a:schemeClr val="tx2"/>
                </a:solidFill>
                <a:latin typeface="Arial" panose="020B0604020202020204" pitchFamily="34" charset="0"/>
                <a:cs typeface="Arial" panose="020B0604020202020204" pitchFamily="34" charset="0"/>
              </a:rPr>
              <a:t>Image from </a:t>
            </a:r>
            <a:r>
              <a:rPr lang="en-US" sz="900" i="1" dirty="0" smtClean="0">
                <a:solidFill>
                  <a:schemeClr val="tx2"/>
                </a:solidFill>
                <a:latin typeface="Arial" panose="020B0604020202020204" pitchFamily="34" charset="0"/>
                <a:cs typeface="Arial" panose="020B0604020202020204" pitchFamily="34" charset="0"/>
              </a:rPr>
              <a:t>Chen DS, et al. Immunity.</a:t>
            </a:r>
            <a:r>
              <a:rPr lang="en-US" sz="900" dirty="0" smtClean="0">
                <a:solidFill>
                  <a:schemeClr val="tx2"/>
                </a:solidFill>
                <a:latin typeface="Arial" panose="020B0604020202020204" pitchFamily="34" charset="0"/>
                <a:cs typeface="Arial" panose="020B0604020202020204" pitchFamily="34" charset="0"/>
              </a:rPr>
              <a:t> </a:t>
            </a:r>
            <a:r>
              <a:rPr lang="en-US" sz="900" i="1" dirty="0" smtClean="0">
                <a:solidFill>
                  <a:schemeClr val="tx2"/>
                </a:solidFill>
                <a:latin typeface="Arial" panose="020B0604020202020204" pitchFamily="34" charset="0"/>
                <a:cs typeface="Arial" panose="020B0604020202020204" pitchFamily="34" charset="0"/>
              </a:rPr>
              <a:t>39:1-10</a:t>
            </a:r>
            <a:r>
              <a:rPr lang="en-US" sz="900" dirty="0" smtClean="0">
                <a:solidFill>
                  <a:schemeClr val="tx2"/>
                </a:solidFill>
                <a:latin typeface="Arial" panose="020B0604020202020204" pitchFamily="34" charset="0"/>
                <a:cs typeface="Arial" panose="020B0604020202020204" pitchFamily="34" charset="0"/>
              </a:rPr>
              <a:t>. Copyright © 2013 Elsevier Inc.</a:t>
            </a:r>
            <a:endParaRPr lang="en-US" sz="900" b="1" dirty="0">
              <a:solidFill>
                <a:schemeClr val="tx2"/>
              </a:solidFill>
              <a:latin typeface="Arial" panose="020B0604020202020204" pitchFamily="34" charset="0"/>
              <a:cs typeface="Arial" panose="020B0604020202020204" pitchFamily="34" charset="0"/>
            </a:endParaRPr>
          </a:p>
        </p:txBody>
      </p:sp>
      <p:sp>
        <p:nvSpPr>
          <p:cNvPr id="17" name="Rectangle 16"/>
          <p:cNvSpPr/>
          <p:nvPr/>
        </p:nvSpPr>
        <p:spPr>
          <a:xfrm>
            <a:off x="2359959" y="4994540"/>
            <a:ext cx="4948286" cy="215444"/>
          </a:xfrm>
          <a:prstGeom prst="rect">
            <a:avLst/>
          </a:prstGeom>
        </p:spPr>
        <p:txBody>
          <a:bodyPr wrap="square">
            <a:spAutoFit/>
          </a:bodyPr>
          <a:lstStyle/>
          <a:p>
            <a:r>
              <a:rPr lang="en-US" sz="800" dirty="0" smtClean="0">
                <a:solidFill>
                  <a:srgbClr val="3B5CAD"/>
                </a:solidFill>
                <a:latin typeface="Museo Sans 300"/>
                <a:cs typeface="Museo Sans 300"/>
              </a:rPr>
              <a:t>Confidential  - For internal training purposes only. Not to be distributed or used in the field </a:t>
            </a:r>
            <a:endParaRPr lang="he-IL" sz="800" dirty="0" smtClean="0">
              <a:solidFill>
                <a:srgbClr val="3B5CAD"/>
              </a:solidFill>
              <a:latin typeface="Museo Sans 300"/>
              <a:cs typeface="Museo Sans 300"/>
            </a:endParaRPr>
          </a:p>
        </p:txBody>
      </p:sp>
      <p:sp>
        <p:nvSpPr>
          <p:cNvPr id="18" name="Oval 17"/>
          <p:cNvSpPr/>
          <p:nvPr/>
        </p:nvSpPr>
        <p:spPr>
          <a:xfrm>
            <a:off x="2783839" y="4318847"/>
            <a:ext cx="1456267" cy="194733"/>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a:p>
        </p:txBody>
      </p:sp>
    </p:spTree>
    <p:extLst>
      <p:ext uri="{BB962C8B-B14F-4D97-AF65-F5344CB8AC3E}">
        <p14:creationId xmlns:p14="http://schemas.microsoft.com/office/powerpoint/2010/main" xmlns="" val="168887021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TextBox 16"/>
          <p:cNvSpPr txBox="1"/>
          <p:nvPr/>
        </p:nvSpPr>
        <p:spPr>
          <a:xfrm>
            <a:off x="602186" y="127107"/>
            <a:ext cx="7848871" cy="461665"/>
          </a:xfrm>
          <a:prstGeom prst="rect">
            <a:avLst/>
          </a:prstGeom>
          <a:noFill/>
        </p:spPr>
        <p:txBody>
          <a:bodyPr wrap="square">
            <a:spAutoFit/>
          </a:bodyPr>
          <a:lstStyle/>
          <a:p>
            <a:pPr algn="ctr">
              <a:defRPr/>
            </a:pPr>
            <a:r>
              <a:rPr lang="en-US" sz="2400" dirty="0" smtClean="0">
                <a:solidFill>
                  <a:schemeClr val="bg1"/>
                </a:solidFill>
              </a:rPr>
              <a:t>Assay design</a:t>
            </a:r>
            <a:endParaRPr lang="en-US" sz="2400" dirty="0">
              <a:solidFill>
                <a:schemeClr val="bg1"/>
              </a:solidFill>
            </a:endParaRPr>
          </a:p>
        </p:txBody>
      </p:sp>
      <p:grpSp>
        <p:nvGrpSpPr>
          <p:cNvPr id="3" name="Group 22"/>
          <p:cNvGrpSpPr/>
          <p:nvPr/>
        </p:nvGrpSpPr>
        <p:grpSpPr>
          <a:xfrm>
            <a:off x="266998" y="903702"/>
            <a:ext cx="2216771" cy="2045859"/>
            <a:chOff x="266997" y="243225"/>
            <a:chExt cx="2216771" cy="2727812"/>
          </a:xfrm>
        </p:grpSpPr>
        <p:pic>
          <p:nvPicPr>
            <p:cNvPr id="1026" name="Picture 2" descr="C:\Users\nes-imtlabr\Desktop\Gil\כתיבה\Various images\70289-425x294-Bloo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0120" y="1437553"/>
              <a:ext cx="2203648" cy="1533484"/>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16" name="TextBox 15"/>
            <p:cNvSpPr txBox="1"/>
            <p:nvPr/>
          </p:nvSpPr>
          <p:spPr>
            <a:xfrm>
              <a:off x="266997" y="243225"/>
              <a:ext cx="2216771" cy="1559401"/>
            </a:xfrm>
            <a:prstGeom prst="rect">
              <a:avLst/>
            </a:prstGeom>
            <a:solidFill>
              <a:schemeClr val="accent6">
                <a:lumMod val="40000"/>
                <a:lumOff val="60000"/>
              </a:schemeClr>
            </a:solidFill>
            <a:ln>
              <a:solidFill>
                <a:schemeClr val="tx1"/>
              </a:solidFill>
            </a:ln>
          </p:spPr>
          <p:txBody>
            <a:bodyPr wrap="square" rtlCol="1">
              <a:spAutoFit/>
            </a:bodyPr>
            <a:lstStyle/>
            <a:p>
              <a:pPr algn="ctr" rtl="0"/>
              <a:r>
                <a:rPr lang="en-US" dirty="0" smtClean="0"/>
                <a:t>Leukocyte fraction of</a:t>
              </a:r>
              <a:br>
                <a:rPr lang="en-US" dirty="0" smtClean="0"/>
              </a:br>
              <a:r>
                <a:rPr lang="en-US" dirty="0" smtClean="0"/>
                <a:t>blood donation </a:t>
              </a:r>
              <a:br>
                <a:rPr lang="en-US" dirty="0" smtClean="0"/>
              </a:br>
              <a:r>
                <a:rPr lang="en-US" dirty="0" smtClean="0"/>
                <a:t>acquired from MADA: ample supply of cells from </a:t>
              </a:r>
              <a:r>
                <a:rPr lang="en-US" smtClean="0"/>
                <a:t>multiple donors (5)</a:t>
              </a:r>
              <a:endParaRPr lang="he-IL" dirty="0"/>
            </a:p>
          </p:txBody>
        </p:sp>
      </p:grpSp>
      <p:sp>
        <p:nvSpPr>
          <p:cNvPr id="18" name="Right Arrow 17"/>
          <p:cNvSpPr/>
          <p:nvPr/>
        </p:nvSpPr>
        <p:spPr>
          <a:xfrm>
            <a:off x="2580240" y="1705774"/>
            <a:ext cx="600685" cy="253892"/>
          </a:xfrm>
          <a:prstGeom prst="rightArrow">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TextBox 19"/>
          <p:cNvSpPr txBox="1"/>
          <p:nvPr/>
        </p:nvSpPr>
        <p:spPr>
          <a:xfrm>
            <a:off x="3349404" y="1117650"/>
            <a:ext cx="1366612" cy="954107"/>
          </a:xfrm>
          <a:prstGeom prst="rect">
            <a:avLst/>
          </a:prstGeom>
          <a:solidFill>
            <a:schemeClr val="accent6">
              <a:lumMod val="40000"/>
              <a:lumOff val="60000"/>
            </a:schemeClr>
          </a:solidFill>
          <a:ln>
            <a:solidFill>
              <a:schemeClr val="tx1"/>
            </a:solidFill>
          </a:ln>
        </p:spPr>
        <p:txBody>
          <a:bodyPr wrap="square" rtlCol="1">
            <a:spAutoFit/>
          </a:bodyPr>
          <a:lstStyle/>
          <a:p>
            <a:pPr algn="ctr" rtl="0"/>
            <a:r>
              <a:rPr lang="en-US" dirty="0" smtClean="0"/>
              <a:t>PBMC production </a:t>
            </a:r>
          </a:p>
          <a:p>
            <a:pPr algn="ctr" rtl="0"/>
            <a:r>
              <a:rPr lang="en-US" dirty="0" smtClean="0"/>
              <a:t>&amp;</a:t>
            </a:r>
          </a:p>
          <a:p>
            <a:pPr algn="ctr" rtl="0"/>
            <a:r>
              <a:rPr lang="en-US" dirty="0" smtClean="0"/>
              <a:t>preservation </a:t>
            </a:r>
          </a:p>
        </p:txBody>
      </p:sp>
      <p:sp>
        <p:nvSpPr>
          <p:cNvPr id="22" name="Right Arrow 21"/>
          <p:cNvSpPr/>
          <p:nvPr/>
        </p:nvSpPr>
        <p:spPr>
          <a:xfrm>
            <a:off x="4814028" y="1705774"/>
            <a:ext cx="600685" cy="253892"/>
          </a:xfrm>
          <a:prstGeom prst="rightArrow">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4" name="Group 18"/>
          <p:cNvGrpSpPr/>
          <p:nvPr/>
        </p:nvGrpSpPr>
        <p:grpSpPr>
          <a:xfrm>
            <a:off x="5964972" y="3272560"/>
            <a:ext cx="2927509" cy="1189153"/>
            <a:chOff x="5964971" y="3653395"/>
            <a:chExt cx="2927509" cy="1253709"/>
          </a:xfrm>
        </p:grpSpPr>
        <p:sp>
          <p:nvSpPr>
            <p:cNvPr id="21" name="TextBox 20"/>
            <p:cNvSpPr txBox="1"/>
            <p:nvPr/>
          </p:nvSpPr>
          <p:spPr>
            <a:xfrm>
              <a:off x="5964971" y="3653395"/>
              <a:ext cx="2927509" cy="551624"/>
            </a:xfrm>
            <a:prstGeom prst="rect">
              <a:avLst/>
            </a:prstGeom>
            <a:solidFill>
              <a:schemeClr val="accent6">
                <a:lumMod val="40000"/>
                <a:lumOff val="60000"/>
              </a:schemeClr>
            </a:solidFill>
            <a:ln>
              <a:solidFill>
                <a:schemeClr val="tx1"/>
              </a:solidFill>
            </a:ln>
          </p:spPr>
          <p:txBody>
            <a:bodyPr wrap="square" rtlCol="1">
              <a:spAutoFit/>
            </a:bodyPr>
            <a:lstStyle/>
            <a:p>
              <a:pPr algn="l" rtl="0"/>
              <a:r>
                <a:rPr lang="en-US" dirty="0" smtClean="0"/>
                <a:t>Incubate in normal conditions / </a:t>
              </a:r>
              <a:r>
                <a:rPr lang="en-US" i="1" dirty="0" smtClean="0"/>
                <a:t>inovitro</a:t>
              </a:r>
              <a:r>
                <a:rPr lang="en-US" dirty="0" smtClean="0"/>
                <a:t> for 3.5 days</a:t>
              </a:r>
              <a:endParaRPr lang="en-US" i="1" dirty="0" smtClean="0"/>
            </a:p>
          </p:txBody>
        </p:sp>
        <p:pic>
          <p:nvPicPr>
            <p:cNvPr id="1029" name="Picture 5" descr="C:\Users\nes-imtlabr\Desktop\Gil\כתיבה\Various images\TTF dishes.jp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colorTemperature colorTemp="8800"/>
                      </a14:imgEffect>
                    </a14:imgLayer>
                  </a14:imgProps>
                </a:ext>
                <a:ext uri="{28A0092B-C50C-407E-A947-70E740481C1C}">
                  <a14:useLocalDpi xmlns:a14="http://schemas.microsoft.com/office/drawing/2010/main" xmlns="" val="0"/>
                </a:ext>
              </a:extLst>
            </a:blip>
            <a:srcRect/>
            <a:stretch>
              <a:fillRect/>
            </a:stretch>
          </p:blipFill>
          <p:spPr bwMode="auto">
            <a:xfrm>
              <a:off x="5974115" y="4149059"/>
              <a:ext cx="2918365" cy="758045"/>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grpSp>
      <p:sp>
        <p:nvSpPr>
          <p:cNvPr id="26" name="Right Arrow 25"/>
          <p:cNvSpPr/>
          <p:nvPr/>
        </p:nvSpPr>
        <p:spPr>
          <a:xfrm rot="5400000">
            <a:off x="7057802" y="2519503"/>
            <a:ext cx="450514" cy="338522"/>
          </a:xfrm>
          <a:prstGeom prst="rightArrow">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TextBox 26"/>
          <p:cNvSpPr txBox="1"/>
          <p:nvPr/>
        </p:nvSpPr>
        <p:spPr>
          <a:xfrm>
            <a:off x="5511184" y="1591791"/>
            <a:ext cx="3381296" cy="698717"/>
          </a:xfrm>
          <a:prstGeom prst="rect">
            <a:avLst/>
          </a:prstGeom>
          <a:solidFill>
            <a:schemeClr val="accent6">
              <a:lumMod val="40000"/>
              <a:lumOff val="60000"/>
            </a:schemeClr>
          </a:solidFill>
          <a:ln>
            <a:solidFill>
              <a:schemeClr val="tx1"/>
            </a:solidFill>
          </a:ln>
        </p:spPr>
        <p:txBody>
          <a:bodyPr wrap="square" rtlCol="1">
            <a:spAutoFit/>
          </a:bodyPr>
          <a:lstStyle/>
          <a:p>
            <a:pPr marL="285750" indent="-285750" algn="l" rtl="0">
              <a:lnSpc>
                <a:spcPct val="150000"/>
              </a:lnSpc>
              <a:buFont typeface="Wingdings" pitchFamily="2" charset="2"/>
              <a:buChar char="Ø"/>
            </a:pPr>
            <a:r>
              <a:rPr lang="en-US" dirty="0" smtClean="0"/>
              <a:t>CFSE staining to detect proliferation</a:t>
            </a:r>
          </a:p>
          <a:p>
            <a:pPr marL="285750" indent="-285750" algn="l" rtl="0">
              <a:lnSpc>
                <a:spcPct val="150000"/>
              </a:lnSpc>
              <a:buFont typeface="Wingdings" pitchFamily="2" charset="2"/>
              <a:buChar char="Ø"/>
            </a:pPr>
            <a:r>
              <a:rPr lang="en-US" dirty="0" smtClean="0"/>
              <a:t>Activate cells with PHA </a:t>
            </a:r>
            <a:r>
              <a:rPr lang="en-US" dirty="0" err="1" smtClean="0"/>
              <a:t>Superantigen</a:t>
            </a:r>
            <a:endParaRPr lang="en-US" dirty="0" smtClean="0"/>
          </a:p>
        </p:txBody>
      </p:sp>
      <p:sp>
        <p:nvSpPr>
          <p:cNvPr id="28" name="Right Arrow 27"/>
          <p:cNvSpPr/>
          <p:nvPr/>
        </p:nvSpPr>
        <p:spPr>
          <a:xfrm rot="10800000">
            <a:off x="5267460" y="3734619"/>
            <a:ext cx="600685" cy="253892"/>
          </a:xfrm>
          <a:prstGeom prst="rightArrow">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TextBox 28"/>
          <p:cNvSpPr txBox="1"/>
          <p:nvPr/>
        </p:nvSpPr>
        <p:spPr>
          <a:xfrm>
            <a:off x="2339752" y="3261400"/>
            <a:ext cx="2868742" cy="1384995"/>
          </a:xfrm>
          <a:prstGeom prst="rect">
            <a:avLst/>
          </a:prstGeom>
          <a:solidFill>
            <a:schemeClr val="accent6">
              <a:lumMod val="40000"/>
              <a:lumOff val="60000"/>
            </a:schemeClr>
          </a:solidFill>
          <a:ln>
            <a:solidFill>
              <a:schemeClr val="tx1"/>
            </a:solidFill>
          </a:ln>
        </p:spPr>
        <p:txBody>
          <a:bodyPr wrap="square" rtlCol="1">
            <a:spAutoFit/>
          </a:bodyPr>
          <a:lstStyle/>
          <a:p>
            <a:pPr algn="l" rtl="0"/>
            <a:r>
              <a:rPr lang="en-US" dirty="0" smtClean="0"/>
              <a:t>Stain to:</a:t>
            </a:r>
          </a:p>
          <a:p>
            <a:pPr marL="179388" indent="-179388" algn="l" rtl="0">
              <a:buFont typeface="Wingdings" pitchFamily="2" charset="2"/>
              <a:buChar char="Ø"/>
            </a:pPr>
            <a:r>
              <a:rPr lang="en-US" dirty="0" smtClean="0"/>
              <a:t>Isolate T-cells</a:t>
            </a:r>
          </a:p>
          <a:p>
            <a:pPr marL="179388" indent="-179388" algn="l" rtl="0">
              <a:buFont typeface="Wingdings" pitchFamily="2" charset="2"/>
              <a:buChar char="Ø"/>
            </a:pPr>
            <a:r>
              <a:rPr lang="en-US" dirty="0" smtClean="0"/>
              <a:t>Detect immune activity: </a:t>
            </a:r>
          </a:p>
          <a:p>
            <a:pPr marL="268288" indent="-179388" algn="l" rtl="0">
              <a:buFont typeface="Wingdings" pitchFamily="2" charset="2"/>
              <a:buChar char="ü"/>
            </a:pPr>
            <a:r>
              <a:rPr lang="en-US" dirty="0" smtClean="0"/>
              <a:t>Cytokine </a:t>
            </a:r>
            <a:r>
              <a:rPr lang="en-US" dirty="0"/>
              <a:t>S</a:t>
            </a:r>
            <a:r>
              <a:rPr lang="en-US" dirty="0" smtClean="0"/>
              <a:t>ecretion </a:t>
            </a:r>
          </a:p>
          <a:p>
            <a:pPr marL="268288" indent="-179388" algn="l" rtl="0">
              <a:buFont typeface="Wingdings" pitchFamily="2" charset="2"/>
              <a:buChar char="ü"/>
            </a:pPr>
            <a:r>
              <a:rPr lang="en-US" dirty="0" smtClean="0"/>
              <a:t>Cytotoxic </a:t>
            </a:r>
            <a:r>
              <a:rPr lang="en-US" dirty="0"/>
              <a:t>D</a:t>
            </a:r>
            <a:r>
              <a:rPr lang="en-US" dirty="0" smtClean="0"/>
              <a:t>egranulation</a:t>
            </a:r>
          </a:p>
          <a:p>
            <a:pPr marL="268288" indent="-179388" algn="l" rtl="0">
              <a:buFont typeface="Wingdings" pitchFamily="2" charset="2"/>
              <a:buChar char="ü"/>
            </a:pPr>
            <a:r>
              <a:rPr lang="en-US" dirty="0"/>
              <a:t>A</a:t>
            </a:r>
            <a:r>
              <a:rPr lang="en-US" dirty="0" smtClean="0"/>
              <a:t>ctivation/ Exhaustion Marker</a:t>
            </a:r>
          </a:p>
        </p:txBody>
      </p:sp>
      <p:sp>
        <p:nvSpPr>
          <p:cNvPr id="30" name="TextBox 29"/>
          <p:cNvSpPr txBox="1"/>
          <p:nvPr/>
        </p:nvSpPr>
        <p:spPr>
          <a:xfrm>
            <a:off x="0" y="3480692"/>
            <a:ext cx="1828799" cy="738664"/>
          </a:xfrm>
          <a:prstGeom prst="rect">
            <a:avLst/>
          </a:prstGeom>
          <a:solidFill>
            <a:schemeClr val="accent6">
              <a:lumMod val="40000"/>
              <a:lumOff val="60000"/>
            </a:schemeClr>
          </a:solidFill>
          <a:ln>
            <a:solidFill>
              <a:schemeClr val="tx1"/>
            </a:solidFill>
          </a:ln>
        </p:spPr>
        <p:txBody>
          <a:bodyPr wrap="square" rtlCol="1">
            <a:spAutoFit/>
          </a:bodyPr>
          <a:lstStyle/>
          <a:p>
            <a:pPr algn="ctr" rtl="0"/>
            <a:r>
              <a:rPr lang="en-US" dirty="0"/>
              <a:t>Flow </a:t>
            </a:r>
          </a:p>
          <a:p>
            <a:pPr algn="ctr" rtl="0"/>
            <a:r>
              <a:rPr lang="en-US" dirty="0"/>
              <a:t>cytometry </a:t>
            </a:r>
          </a:p>
          <a:p>
            <a:pPr algn="ctr" rtl="0"/>
            <a:r>
              <a:rPr lang="en-US" dirty="0"/>
              <a:t>analysis</a:t>
            </a:r>
          </a:p>
        </p:txBody>
      </p:sp>
      <p:sp>
        <p:nvSpPr>
          <p:cNvPr id="33" name="Right Arrow 32"/>
          <p:cNvSpPr/>
          <p:nvPr/>
        </p:nvSpPr>
        <p:spPr>
          <a:xfrm rot="10800000">
            <a:off x="1667060" y="3734619"/>
            <a:ext cx="600685" cy="253892"/>
          </a:xfrm>
          <a:prstGeom prst="rightArrow">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4" name="Picture 23"/>
          <p:cNvPicPr>
            <a:picLocks noChangeAspect="1" noChangeArrowheads="1"/>
          </p:cNvPicPr>
          <p:nvPr/>
        </p:nvPicPr>
        <p:blipFill rotWithShape="1">
          <a:blip r:embed="rId5" cstate="print"/>
          <a:srcRect l="12897" t="9713" r="6897" b="16612"/>
          <a:stretch/>
        </p:blipFill>
        <p:spPr bwMode="auto">
          <a:xfrm>
            <a:off x="1059183" y="4245706"/>
            <a:ext cx="875129" cy="631613"/>
          </a:xfrm>
          <a:prstGeom prst="rect">
            <a:avLst/>
          </a:prstGeom>
          <a:noFill/>
          <a:ln w="9525">
            <a:solidFill>
              <a:schemeClr val="tx1"/>
            </a:solidFill>
            <a:miter lim="800000"/>
            <a:headEnd/>
            <a:tailEnd/>
          </a:ln>
        </p:spPr>
      </p:pic>
      <p:pic>
        <p:nvPicPr>
          <p:cNvPr id="25" name="Picture 11"/>
          <p:cNvPicPr>
            <a:picLocks noChangeAspect="1" noChangeArrowheads="1"/>
          </p:cNvPicPr>
          <p:nvPr/>
        </p:nvPicPr>
        <p:blipFill>
          <a:blip r:embed="rId6" cstate="print"/>
          <a:srcRect l="10744" t="10172" r="6706" b="14157"/>
          <a:stretch>
            <a:fillRect/>
          </a:stretch>
        </p:blipFill>
        <p:spPr bwMode="auto">
          <a:xfrm>
            <a:off x="159303" y="4245705"/>
            <a:ext cx="883917" cy="624458"/>
          </a:xfrm>
          <a:prstGeom prst="rect">
            <a:avLst/>
          </a:prstGeom>
          <a:noFill/>
          <a:ln w="9525">
            <a:solidFill>
              <a:schemeClr val="tx1"/>
            </a:solidFill>
            <a:miter lim="800000"/>
            <a:headEnd/>
            <a:tailEnd/>
          </a:ln>
        </p:spPr>
      </p:pic>
      <p:pic>
        <p:nvPicPr>
          <p:cNvPr id="2" name="Picture 2" descr="C:\Users\nes-imtlabr\Desktop\Gil\כתיבה\Various images\buffy.jpg"/>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l="23755" r="21172"/>
          <a:stretch/>
        </p:blipFill>
        <p:spPr bwMode="auto">
          <a:xfrm>
            <a:off x="3397550" y="1833229"/>
            <a:ext cx="1318467" cy="1101092"/>
          </a:xfrm>
          <a:prstGeom prst="rect">
            <a:avLst/>
          </a:prstGeom>
          <a:noFill/>
          <a:ln w="19050">
            <a:solidFill>
              <a:schemeClr val="tx1"/>
            </a:solidFill>
          </a:ln>
          <a:extLst>
            <a:ext uri="{909E8E84-426E-40DD-AFC4-6F175D3DCCD1}">
              <a14:hiddenFill xmlns:a14="http://schemas.microsoft.com/office/drawing/2010/main" xmlns="">
                <a:solidFill>
                  <a:srgbClr val="FFFFFF"/>
                </a:solidFill>
              </a14:hiddenFill>
            </a:ext>
          </a:extLst>
        </p:spPr>
      </p:pic>
      <p:sp>
        <p:nvSpPr>
          <p:cNvPr id="23" name="Rectangle 22"/>
          <p:cNvSpPr/>
          <p:nvPr/>
        </p:nvSpPr>
        <p:spPr>
          <a:xfrm>
            <a:off x="0" y="4819235"/>
            <a:ext cx="4572000" cy="230832"/>
          </a:xfrm>
          <a:prstGeom prst="rect">
            <a:avLst/>
          </a:prstGeom>
        </p:spPr>
        <p:txBody>
          <a:bodyPr>
            <a:spAutoFit/>
          </a:bodyPr>
          <a:lstStyle/>
          <a:p>
            <a:r>
              <a:rPr lang="en-US" sz="900" dirty="0" smtClean="0">
                <a:solidFill>
                  <a:schemeClr val="tx2"/>
                </a:solidFill>
                <a:latin typeface="Arial" pitchFamily="34" charset="0"/>
                <a:cs typeface="Arial" pitchFamily="34" charset="0"/>
              </a:rPr>
              <a:t>Diamant et al., ISCR 2016</a:t>
            </a:r>
            <a:endParaRPr lang="it-IT" sz="900" dirty="0">
              <a:solidFill>
                <a:schemeClr val="tx2"/>
              </a:solidFill>
              <a:latin typeface="Arial" pitchFamily="34" charset="0"/>
              <a:cs typeface="Arial" pitchFamily="34" charset="0"/>
            </a:endParaRPr>
          </a:p>
        </p:txBody>
      </p:sp>
      <p:sp>
        <p:nvSpPr>
          <p:cNvPr id="31" name="Rectangle 30"/>
          <p:cNvSpPr/>
          <p:nvPr/>
        </p:nvSpPr>
        <p:spPr>
          <a:xfrm>
            <a:off x="2359959" y="4994540"/>
            <a:ext cx="4948286" cy="215444"/>
          </a:xfrm>
          <a:prstGeom prst="rect">
            <a:avLst/>
          </a:prstGeom>
        </p:spPr>
        <p:txBody>
          <a:bodyPr wrap="square">
            <a:spAutoFit/>
          </a:bodyPr>
          <a:lstStyle/>
          <a:p>
            <a:r>
              <a:rPr lang="en-US" sz="800" dirty="0" smtClean="0">
                <a:solidFill>
                  <a:srgbClr val="3B5CAD"/>
                </a:solidFill>
                <a:latin typeface="Museo Sans 300"/>
                <a:cs typeface="Museo Sans 300"/>
              </a:rPr>
              <a:t>Confidential  - For internal training purposes only. Not to be distributed or used in the field </a:t>
            </a:r>
            <a:endParaRPr lang="he-IL" sz="800" dirty="0" smtClean="0">
              <a:solidFill>
                <a:srgbClr val="3B5CAD"/>
              </a:solidFill>
              <a:latin typeface="Museo Sans 300"/>
              <a:cs typeface="Museo Sans 300"/>
            </a:endParaRPr>
          </a:p>
        </p:txBody>
      </p:sp>
    </p:spTree>
    <p:extLst>
      <p:ext uri="{BB962C8B-B14F-4D97-AF65-F5344CB8AC3E}">
        <p14:creationId xmlns:p14="http://schemas.microsoft.com/office/powerpoint/2010/main" xmlns="" val="99830572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TextBox 29"/>
          <p:cNvSpPr txBox="1">
            <a:spLocks noChangeArrowheads="1"/>
          </p:cNvSpPr>
          <p:nvPr/>
        </p:nvSpPr>
        <p:spPr bwMode="auto">
          <a:xfrm>
            <a:off x="179512" y="800992"/>
            <a:ext cx="3683828" cy="1668214"/>
          </a:xfrm>
          <a:prstGeom prst="rect">
            <a:avLst/>
          </a:prstGeom>
          <a:noFill/>
          <a:ln w="9525">
            <a:noFill/>
            <a:miter lim="800000"/>
            <a:headEnd/>
            <a:tailEnd/>
          </a:ln>
        </p:spPr>
        <p:txBody>
          <a:bodyPr wrap="square">
            <a:spAutoFit/>
          </a:bodyPr>
          <a:lstStyle/>
          <a:p>
            <a:pPr marL="285750" indent="-285750" algn="l" rtl="0">
              <a:lnSpc>
                <a:spcPct val="150000"/>
              </a:lnSpc>
              <a:spcAft>
                <a:spcPts val="600"/>
              </a:spcAft>
              <a:buFont typeface="Arial" pitchFamily="34" charset="0"/>
              <a:buChar char="•"/>
            </a:pPr>
            <a:r>
              <a:rPr lang="en-US" altLang="en-US" dirty="0" smtClean="0">
                <a:solidFill>
                  <a:schemeClr val="bg2">
                    <a:lumMod val="50000"/>
                  </a:schemeClr>
                </a:solidFill>
              </a:rPr>
              <a:t>Results indicate activated T cells </a:t>
            </a:r>
            <a:r>
              <a:rPr lang="en-US" altLang="en-US" dirty="0">
                <a:solidFill>
                  <a:schemeClr val="bg2">
                    <a:lumMod val="50000"/>
                  </a:schemeClr>
                </a:solidFill>
              </a:rPr>
              <a:t>treated with </a:t>
            </a:r>
            <a:r>
              <a:rPr lang="en-US" altLang="en-US" dirty="0" smtClean="0">
                <a:solidFill>
                  <a:schemeClr val="bg2">
                    <a:lumMod val="50000"/>
                  </a:schemeClr>
                </a:solidFill>
              </a:rPr>
              <a:t>TTFields </a:t>
            </a:r>
            <a:r>
              <a:rPr lang="en-US" altLang="en-US" b="1" dirty="0" smtClean="0">
                <a:solidFill>
                  <a:schemeClr val="bg2">
                    <a:lumMod val="50000"/>
                  </a:schemeClr>
                </a:solidFill>
              </a:rPr>
              <a:t>exhibit slight /no </a:t>
            </a:r>
            <a:r>
              <a:rPr lang="en-US" altLang="en-US" b="1" dirty="0">
                <a:solidFill>
                  <a:schemeClr val="bg2">
                    <a:lumMod val="50000"/>
                  </a:schemeClr>
                </a:solidFill>
              </a:rPr>
              <a:t>decrease </a:t>
            </a:r>
            <a:r>
              <a:rPr lang="en-US" altLang="en-US" dirty="0">
                <a:solidFill>
                  <a:schemeClr val="bg2">
                    <a:lumMod val="50000"/>
                  </a:schemeClr>
                </a:solidFill>
              </a:rPr>
              <a:t>(sometimes even increase</a:t>
            </a:r>
            <a:r>
              <a:rPr lang="en-US" altLang="en-US" dirty="0" smtClean="0">
                <a:solidFill>
                  <a:schemeClr val="bg2">
                    <a:lumMod val="50000"/>
                  </a:schemeClr>
                </a:solidFill>
              </a:rPr>
              <a:t>) in IFN</a:t>
            </a:r>
            <a:r>
              <a:rPr lang="el-GR" altLang="en-US" dirty="0">
                <a:solidFill>
                  <a:schemeClr val="bg2">
                    <a:lumMod val="50000"/>
                  </a:schemeClr>
                </a:solidFill>
              </a:rPr>
              <a:t>γ</a:t>
            </a:r>
            <a:r>
              <a:rPr lang="en-US" altLang="en-US" dirty="0">
                <a:solidFill>
                  <a:schemeClr val="bg2">
                    <a:lumMod val="50000"/>
                  </a:schemeClr>
                </a:solidFill>
              </a:rPr>
              <a:t> </a:t>
            </a:r>
            <a:r>
              <a:rPr lang="en-US" altLang="en-US" dirty="0" smtClean="0">
                <a:solidFill>
                  <a:schemeClr val="bg2">
                    <a:lumMod val="50000"/>
                  </a:schemeClr>
                </a:solidFill>
              </a:rPr>
              <a:t>secretion, </a:t>
            </a:r>
            <a:r>
              <a:rPr lang="en-US" altLang="en-US" dirty="0">
                <a:solidFill>
                  <a:schemeClr val="bg2">
                    <a:lumMod val="50000"/>
                  </a:schemeClr>
                </a:solidFill>
              </a:rPr>
              <a:t>PD1 </a:t>
            </a:r>
            <a:r>
              <a:rPr lang="en-US" altLang="en-US" dirty="0" smtClean="0">
                <a:solidFill>
                  <a:schemeClr val="bg2">
                    <a:lumMod val="50000"/>
                  </a:schemeClr>
                </a:solidFill>
              </a:rPr>
              <a:t>up-regulation</a:t>
            </a:r>
            <a:r>
              <a:rPr lang="en-US" altLang="en-US" dirty="0">
                <a:solidFill>
                  <a:schemeClr val="bg2">
                    <a:lumMod val="50000"/>
                  </a:schemeClr>
                </a:solidFill>
              </a:rPr>
              <a:t>, </a:t>
            </a:r>
            <a:r>
              <a:rPr lang="en-US" altLang="en-US" dirty="0" smtClean="0">
                <a:solidFill>
                  <a:schemeClr val="bg2">
                    <a:lumMod val="50000"/>
                  </a:schemeClr>
                </a:solidFill>
              </a:rPr>
              <a:t>and cD107a surface presentation</a:t>
            </a:r>
            <a:r>
              <a:rPr lang="en-US" altLang="en-US" b="1" dirty="0" smtClean="0">
                <a:solidFill>
                  <a:schemeClr val="bg2">
                    <a:lumMod val="50000"/>
                  </a:schemeClr>
                </a:solidFill>
              </a:rPr>
              <a:t>. </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xmlns="" val="0"/>
              </a:ext>
            </a:extLst>
          </a:blip>
          <a:srcRect l="15973" r="19874"/>
          <a:stretch/>
        </p:blipFill>
        <p:spPr>
          <a:xfrm>
            <a:off x="3802380" y="1091157"/>
            <a:ext cx="3886200" cy="3732740"/>
          </a:xfrm>
          <a:prstGeom prst="rect">
            <a:avLst/>
          </a:prstGeom>
        </p:spPr>
      </p:pic>
      <p:sp>
        <p:nvSpPr>
          <p:cNvPr id="6" name="TextBox 147"/>
          <p:cNvSpPr txBox="1">
            <a:spLocks noChangeArrowheads="1"/>
          </p:cNvSpPr>
          <p:nvPr/>
        </p:nvSpPr>
        <p:spPr bwMode="auto">
          <a:xfrm>
            <a:off x="7751269" y="1306004"/>
            <a:ext cx="482824" cy="230832"/>
          </a:xfrm>
          <a:prstGeom prst="rect">
            <a:avLst/>
          </a:prstGeom>
          <a:noFill/>
          <a:ln w="9525">
            <a:noFill/>
            <a:miter lim="800000"/>
            <a:headEnd/>
            <a:tailEnd/>
          </a:ln>
        </p:spPr>
        <p:txBody>
          <a:bodyPr wrap="none">
            <a:spAutoFit/>
          </a:bodyPr>
          <a:lstStyle/>
          <a:p>
            <a:pPr algn="l" rtl="0"/>
            <a:r>
              <a:rPr lang="en-US" altLang="en-US" sz="900" b="1" dirty="0" smtClean="0">
                <a:latin typeface="Univers" pitchFamily="34" charset="0"/>
              </a:rPr>
              <a:t>CD</a:t>
            </a:r>
            <a:r>
              <a:rPr lang="he-IL" altLang="en-US" sz="900" b="1" dirty="0" smtClean="0">
                <a:latin typeface="Univers" pitchFamily="34" charset="0"/>
              </a:rPr>
              <a:t>4</a:t>
            </a:r>
            <a:r>
              <a:rPr lang="en-US" altLang="en-US" sz="900" b="1" dirty="0" smtClean="0">
                <a:latin typeface="Univers" pitchFamily="34" charset="0"/>
              </a:rPr>
              <a:t>+</a:t>
            </a:r>
            <a:endParaRPr lang="he-IL" altLang="en-US" sz="900" b="1" dirty="0">
              <a:latin typeface="Univers" pitchFamily="34" charset="0"/>
            </a:endParaRPr>
          </a:p>
        </p:txBody>
      </p:sp>
      <p:sp>
        <p:nvSpPr>
          <p:cNvPr id="7" name="TextBox 147"/>
          <p:cNvSpPr txBox="1">
            <a:spLocks noChangeArrowheads="1"/>
          </p:cNvSpPr>
          <p:nvPr/>
        </p:nvSpPr>
        <p:spPr bwMode="auto">
          <a:xfrm>
            <a:off x="7727384" y="2488596"/>
            <a:ext cx="482824" cy="230832"/>
          </a:xfrm>
          <a:prstGeom prst="rect">
            <a:avLst/>
          </a:prstGeom>
          <a:noFill/>
          <a:ln w="9525">
            <a:noFill/>
            <a:miter lim="800000"/>
            <a:headEnd/>
            <a:tailEnd/>
          </a:ln>
        </p:spPr>
        <p:txBody>
          <a:bodyPr wrap="none">
            <a:spAutoFit/>
          </a:bodyPr>
          <a:lstStyle/>
          <a:p>
            <a:pPr algn="l" rtl="0"/>
            <a:r>
              <a:rPr lang="en-US" altLang="en-US" sz="900" b="1" dirty="0" smtClean="0">
                <a:latin typeface="Univers" pitchFamily="34" charset="0"/>
              </a:rPr>
              <a:t>CD8+</a:t>
            </a:r>
            <a:endParaRPr lang="he-IL" altLang="en-US" sz="900" b="1" dirty="0">
              <a:latin typeface="Univers" pitchFamily="34" charset="0"/>
            </a:endParaRPr>
          </a:p>
        </p:txBody>
      </p:sp>
      <p:sp>
        <p:nvSpPr>
          <p:cNvPr id="8" name="TextBox 147"/>
          <p:cNvSpPr txBox="1">
            <a:spLocks noChangeArrowheads="1"/>
          </p:cNvSpPr>
          <p:nvPr/>
        </p:nvSpPr>
        <p:spPr bwMode="auto">
          <a:xfrm>
            <a:off x="7727384" y="3671385"/>
            <a:ext cx="453970" cy="369332"/>
          </a:xfrm>
          <a:prstGeom prst="rect">
            <a:avLst/>
          </a:prstGeom>
          <a:noFill/>
          <a:ln w="9525">
            <a:noFill/>
            <a:miter lim="800000"/>
            <a:headEnd/>
            <a:tailEnd/>
          </a:ln>
        </p:spPr>
        <p:txBody>
          <a:bodyPr wrap="none">
            <a:spAutoFit/>
          </a:bodyPr>
          <a:lstStyle/>
          <a:p>
            <a:pPr algn="l" rtl="0"/>
            <a:r>
              <a:rPr lang="en-US" altLang="en-US" sz="900" b="1" dirty="0" smtClean="0">
                <a:latin typeface="Univers" pitchFamily="34" charset="0"/>
              </a:rPr>
              <a:t>CD8-</a:t>
            </a:r>
          </a:p>
          <a:p>
            <a:pPr algn="l" rtl="0"/>
            <a:r>
              <a:rPr lang="en-US" altLang="en-US" sz="900" b="1" dirty="0" smtClean="0">
                <a:latin typeface="Univers" pitchFamily="34" charset="0"/>
              </a:rPr>
              <a:t>CD4-</a:t>
            </a:r>
            <a:endParaRPr lang="he-IL" altLang="en-US" sz="900" b="1" dirty="0">
              <a:latin typeface="Univers" pitchFamily="34" charset="0"/>
            </a:endParaRPr>
          </a:p>
        </p:txBody>
      </p:sp>
      <p:sp>
        <p:nvSpPr>
          <p:cNvPr id="9" name="TextBox 8"/>
          <p:cNvSpPr txBox="1"/>
          <p:nvPr/>
        </p:nvSpPr>
        <p:spPr>
          <a:xfrm>
            <a:off x="251520" y="119267"/>
            <a:ext cx="8702127" cy="461665"/>
          </a:xfrm>
          <a:prstGeom prst="rect">
            <a:avLst/>
          </a:prstGeom>
          <a:noFill/>
        </p:spPr>
        <p:txBody>
          <a:bodyPr wrap="square">
            <a:spAutoFit/>
          </a:bodyPr>
          <a:lstStyle/>
          <a:p>
            <a:pPr algn="ctr" rtl="0"/>
            <a:r>
              <a:rPr lang="en-US" altLang="en-US" sz="2400" dirty="0" smtClean="0">
                <a:solidFill>
                  <a:schemeClr val="bg1"/>
                </a:solidFill>
              </a:rPr>
              <a:t>Effect </a:t>
            </a:r>
            <a:r>
              <a:rPr lang="en-US" altLang="en-US" sz="2400" dirty="0">
                <a:solidFill>
                  <a:schemeClr val="bg1"/>
                </a:solidFill>
              </a:rPr>
              <a:t>of TTFields on T-cell activation in PBMC </a:t>
            </a:r>
            <a:r>
              <a:rPr lang="en-US" altLang="en-US" sz="2400" dirty="0" smtClean="0">
                <a:solidFill>
                  <a:schemeClr val="bg1"/>
                </a:solidFill>
              </a:rPr>
              <a:t>culture</a:t>
            </a:r>
            <a:endParaRPr lang="en-US" altLang="en-US" sz="2400" dirty="0">
              <a:solidFill>
                <a:schemeClr val="bg1"/>
              </a:solidFill>
            </a:endParaRPr>
          </a:p>
        </p:txBody>
      </p:sp>
      <p:sp>
        <p:nvSpPr>
          <p:cNvPr id="11" name="TextBox 147"/>
          <p:cNvSpPr txBox="1">
            <a:spLocks noChangeArrowheads="1"/>
          </p:cNvSpPr>
          <p:nvPr/>
        </p:nvSpPr>
        <p:spPr bwMode="auto">
          <a:xfrm>
            <a:off x="5371810" y="888759"/>
            <a:ext cx="1136850" cy="230832"/>
          </a:xfrm>
          <a:prstGeom prst="rect">
            <a:avLst/>
          </a:prstGeom>
          <a:noFill/>
          <a:ln w="9525">
            <a:noFill/>
            <a:miter lim="800000"/>
            <a:headEnd/>
            <a:tailEnd/>
          </a:ln>
        </p:spPr>
        <p:txBody>
          <a:bodyPr wrap="none">
            <a:spAutoFit/>
          </a:bodyPr>
          <a:lstStyle/>
          <a:p>
            <a:pPr algn="l" rtl="0"/>
            <a:r>
              <a:rPr lang="en-US" altLang="en-US" sz="900" b="1" dirty="0" smtClean="0">
                <a:latin typeface="Univers" pitchFamily="34" charset="0"/>
              </a:rPr>
              <a:t>Live CD3+ T cells</a:t>
            </a:r>
            <a:endParaRPr lang="he-IL" altLang="en-US" sz="900" b="1" dirty="0">
              <a:latin typeface="Univers" pitchFamily="34" charset="0"/>
            </a:endParaRPr>
          </a:p>
        </p:txBody>
      </p:sp>
      <p:sp>
        <p:nvSpPr>
          <p:cNvPr id="10" name="Rectangle 9"/>
          <p:cNvSpPr/>
          <p:nvPr/>
        </p:nvSpPr>
        <p:spPr>
          <a:xfrm>
            <a:off x="0" y="4819235"/>
            <a:ext cx="4572000" cy="230832"/>
          </a:xfrm>
          <a:prstGeom prst="rect">
            <a:avLst/>
          </a:prstGeom>
        </p:spPr>
        <p:txBody>
          <a:bodyPr>
            <a:spAutoFit/>
          </a:bodyPr>
          <a:lstStyle/>
          <a:p>
            <a:r>
              <a:rPr lang="en-US" sz="900" dirty="0" smtClean="0">
                <a:solidFill>
                  <a:schemeClr val="tx2"/>
                </a:solidFill>
                <a:latin typeface="Arial" pitchFamily="34" charset="0"/>
                <a:cs typeface="Arial" pitchFamily="34" charset="0"/>
              </a:rPr>
              <a:t>Diamant et al., ISCR 2016</a:t>
            </a:r>
            <a:endParaRPr lang="it-IT" sz="900" dirty="0">
              <a:solidFill>
                <a:schemeClr val="tx2"/>
              </a:solidFill>
              <a:latin typeface="Arial" pitchFamily="34" charset="0"/>
              <a:cs typeface="Arial" pitchFamily="34" charset="0"/>
            </a:endParaRPr>
          </a:p>
        </p:txBody>
      </p:sp>
      <p:sp>
        <p:nvSpPr>
          <p:cNvPr id="12" name="Rectangle 11"/>
          <p:cNvSpPr/>
          <p:nvPr/>
        </p:nvSpPr>
        <p:spPr>
          <a:xfrm>
            <a:off x="2359959" y="4994540"/>
            <a:ext cx="4948286" cy="215444"/>
          </a:xfrm>
          <a:prstGeom prst="rect">
            <a:avLst/>
          </a:prstGeom>
        </p:spPr>
        <p:txBody>
          <a:bodyPr wrap="square">
            <a:spAutoFit/>
          </a:bodyPr>
          <a:lstStyle/>
          <a:p>
            <a:r>
              <a:rPr lang="en-US" sz="800" dirty="0" smtClean="0">
                <a:solidFill>
                  <a:srgbClr val="3B5CAD"/>
                </a:solidFill>
                <a:latin typeface="Museo Sans 300"/>
                <a:cs typeface="Museo Sans 300"/>
              </a:rPr>
              <a:t>Confidential  - For internal training purposes only. Not to be distributed or used in the field </a:t>
            </a:r>
            <a:endParaRPr lang="he-IL" sz="800" dirty="0" smtClean="0">
              <a:solidFill>
                <a:srgbClr val="3B5CAD"/>
              </a:solidFill>
              <a:latin typeface="Museo Sans 300"/>
              <a:cs typeface="Museo Sans 300"/>
            </a:endParaRPr>
          </a:p>
        </p:txBody>
      </p:sp>
    </p:spTree>
    <p:extLst>
      <p:ext uri="{BB962C8B-B14F-4D97-AF65-F5344CB8AC3E}">
        <p14:creationId xmlns:p14="http://schemas.microsoft.com/office/powerpoint/2010/main" xmlns="" val="70473017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21505" name="Straight Connector 5"/>
          <p:cNvCxnSpPr>
            <a:cxnSpLocks noChangeShapeType="1"/>
          </p:cNvCxnSpPr>
          <p:nvPr/>
        </p:nvCxnSpPr>
        <p:spPr bwMode="auto">
          <a:xfrm>
            <a:off x="576264" y="731044"/>
            <a:ext cx="8059737" cy="0"/>
          </a:xfrm>
          <a:prstGeom prst="line">
            <a:avLst/>
          </a:prstGeom>
          <a:noFill/>
          <a:ln w="25400">
            <a:solidFill>
              <a:schemeClr val="accent1"/>
            </a:solidFill>
            <a:round/>
            <a:headEnd/>
            <a:tailEnd/>
          </a:ln>
          <a:effectLst>
            <a:outerShdw dist="20000" dir="5400000" rotWithShape="0">
              <a:srgbClr val="808080">
                <a:alpha val="37999"/>
              </a:srgbClr>
            </a:outerShdw>
          </a:effectLst>
        </p:spPr>
      </p:cxnSp>
      <p:sp>
        <p:nvSpPr>
          <p:cNvPr id="9219" name="Title 1"/>
          <p:cNvSpPr txBox="1">
            <a:spLocks/>
          </p:cNvSpPr>
          <p:nvPr/>
        </p:nvSpPr>
        <p:spPr bwMode="auto">
          <a:xfrm>
            <a:off x="0" y="7144"/>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sz="2400" dirty="0">
                <a:solidFill>
                  <a:schemeClr val="bg1"/>
                </a:solidFill>
                <a:latin typeface="+mj-lt"/>
                <a:ea typeface="+mj-ea"/>
                <a:cs typeface="+mj-cs"/>
              </a:rPr>
              <a:t>Cancer Immunity Cycle </a:t>
            </a:r>
          </a:p>
        </p:txBody>
      </p:sp>
      <p:pic>
        <p:nvPicPr>
          <p:cNvPr id="9220" name="Picture 2" descr="http://www.sciencedirect.com/science?_ob=MiamiCaptionURL&amp;_method=retrieve&amp;_eid=1-s2.0-S1074761313002963&amp;_image=1-s2.0-S1074761313002963-gr2_lrg.jpg&amp;_cid=272197&amp;_explode=defaultEXP_LIST&amp;_idxType=defaultREF_WORK_INDEX_TYPE&amp;_alpha=defaultALPHA&amp;_ba=&amp;_rdoc=1&amp;_fmt=FULL&amp;_isHiQual=Y&amp;_issn=10747613&amp;_pii=S1074761313002963&amp;md5=555f2bfeefe1f987561639cf93da739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97171" y="909645"/>
            <a:ext cx="6545437" cy="3938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21" name="Text Box 6"/>
          <p:cNvSpPr txBox="1">
            <a:spLocks noChangeArrowheads="1"/>
          </p:cNvSpPr>
          <p:nvPr/>
        </p:nvSpPr>
        <p:spPr bwMode="auto">
          <a:xfrm>
            <a:off x="0" y="4860724"/>
            <a:ext cx="2743200"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900" dirty="0">
                <a:solidFill>
                  <a:schemeClr val="tx2"/>
                </a:solidFill>
                <a:ea typeface="+mn-ea"/>
                <a:cs typeface="Arial" pitchFamily="34" charset="0"/>
              </a:rPr>
              <a:t>Chen DS, et al. </a:t>
            </a:r>
            <a:r>
              <a:rPr lang="en-US" altLang="en-US" sz="900" dirty="0" smtClean="0">
                <a:solidFill>
                  <a:schemeClr val="tx2"/>
                </a:solidFill>
                <a:ea typeface="+mn-ea"/>
                <a:cs typeface="Arial" pitchFamily="34" charset="0"/>
              </a:rPr>
              <a:t>Immunity. 39:1-10, 2013.</a:t>
            </a:r>
            <a:endParaRPr lang="en-US" altLang="en-US" sz="900" dirty="0">
              <a:solidFill>
                <a:schemeClr val="tx2"/>
              </a:solidFill>
              <a:ea typeface="+mn-ea"/>
              <a:cs typeface="Arial" pitchFamily="34" charset="0"/>
            </a:endParaRPr>
          </a:p>
        </p:txBody>
      </p:sp>
      <p:sp>
        <p:nvSpPr>
          <p:cNvPr id="6" name="Oval 5"/>
          <p:cNvSpPr/>
          <p:nvPr/>
        </p:nvSpPr>
        <p:spPr>
          <a:xfrm>
            <a:off x="4978399" y="3903133"/>
            <a:ext cx="1456267" cy="22860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a:p>
        </p:txBody>
      </p:sp>
      <p:sp>
        <p:nvSpPr>
          <p:cNvPr id="7" name="Oval 6"/>
          <p:cNvSpPr/>
          <p:nvPr/>
        </p:nvSpPr>
        <p:spPr>
          <a:xfrm>
            <a:off x="5105399" y="4114800"/>
            <a:ext cx="728133" cy="25400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t>
            </a:r>
            <a:endParaRPr lang="he-IL" dirty="0">
              <a:solidFill>
                <a:schemeClr val="tx1"/>
              </a:solidFill>
            </a:endParaRPr>
          </a:p>
        </p:txBody>
      </p:sp>
      <p:sp>
        <p:nvSpPr>
          <p:cNvPr id="8" name="Oval 7"/>
          <p:cNvSpPr/>
          <p:nvPr/>
        </p:nvSpPr>
        <p:spPr>
          <a:xfrm>
            <a:off x="2480733" y="1557867"/>
            <a:ext cx="1930400" cy="1261533"/>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a:p>
        </p:txBody>
      </p:sp>
      <p:sp>
        <p:nvSpPr>
          <p:cNvPr id="9" name="Rectangle 8"/>
          <p:cNvSpPr/>
          <p:nvPr/>
        </p:nvSpPr>
        <p:spPr>
          <a:xfrm>
            <a:off x="2359959" y="4994540"/>
            <a:ext cx="4948286" cy="215444"/>
          </a:xfrm>
          <a:prstGeom prst="rect">
            <a:avLst/>
          </a:prstGeom>
        </p:spPr>
        <p:txBody>
          <a:bodyPr wrap="square">
            <a:spAutoFit/>
          </a:bodyPr>
          <a:lstStyle/>
          <a:p>
            <a:r>
              <a:rPr lang="en-US" sz="800" dirty="0" smtClean="0">
                <a:solidFill>
                  <a:srgbClr val="3B5CAD"/>
                </a:solidFill>
                <a:latin typeface="Museo Sans 300"/>
                <a:cs typeface="Museo Sans 300"/>
              </a:rPr>
              <a:t>Confidential  - For internal training purposes only. Not to be distributed or used in the field </a:t>
            </a:r>
            <a:endParaRPr lang="he-IL" sz="800" dirty="0" smtClean="0">
              <a:solidFill>
                <a:srgbClr val="3B5CAD"/>
              </a:solidFill>
              <a:latin typeface="Museo Sans 300"/>
              <a:cs typeface="Museo Sans 30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t>TTFields in Combination with Anti-PD-1 Lead to an Increase in Antigen Presenting Cells Infiltration to the Tumor</a:t>
            </a:r>
            <a:endParaRPr lang="he-IL" sz="2400" dirty="0"/>
          </a:p>
        </p:txBody>
      </p:sp>
      <p:pic>
        <p:nvPicPr>
          <p:cNvPr id="129026" name="Picture 2" descr="C:\Users\mosheg\Dropbox\AAI 2016\Figure5\5A.tif"/>
          <p:cNvPicPr>
            <a:picLocks noChangeAspect="1" noChangeArrowheads="1"/>
          </p:cNvPicPr>
          <p:nvPr/>
        </p:nvPicPr>
        <p:blipFill>
          <a:blip r:embed="rId2" cstate="print"/>
          <a:srcRect/>
          <a:stretch>
            <a:fillRect/>
          </a:stretch>
        </p:blipFill>
        <p:spPr bwMode="auto">
          <a:xfrm>
            <a:off x="358140" y="830899"/>
            <a:ext cx="4588510" cy="1150072"/>
          </a:xfrm>
          <a:prstGeom prst="rect">
            <a:avLst/>
          </a:prstGeom>
          <a:noFill/>
        </p:spPr>
      </p:pic>
      <p:pic>
        <p:nvPicPr>
          <p:cNvPr id="129028" name="Picture 4" descr="C:\Users\mosheg\Dropbox\AAI 2016\Figure5\5C.tif"/>
          <p:cNvPicPr>
            <a:picLocks noChangeAspect="1" noChangeArrowheads="1"/>
          </p:cNvPicPr>
          <p:nvPr/>
        </p:nvPicPr>
        <p:blipFill>
          <a:blip r:embed="rId3" cstate="print"/>
          <a:srcRect/>
          <a:stretch>
            <a:fillRect/>
          </a:stretch>
        </p:blipFill>
        <p:spPr bwMode="auto">
          <a:xfrm>
            <a:off x="113983" y="1964055"/>
            <a:ext cx="2520000" cy="3090716"/>
          </a:xfrm>
          <a:prstGeom prst="rect">
            <a:avLst/>
          </a:prstGeom>
          <a:noFill/>
        </p:spPr>
      </p:pic>
      <p:pic>
        <p:nvPicPr>
          <p:cNvPr id="129029" name="Picture 5" descr="C:\Users\mosheg\Dropbox\AAI 2016\Figure5\5D.tif"/>
          <p:cNvPicPr>
            <a:picLocks noChangeAspect="1" noChangeArrowheads="1"/>
          </p:cNvPicPr>
          <p:nvPr/>
        </p:nvPicPr>
        <p:blipFill>
          <a:blip r:embed="rId4" cstate="print"/>
          <a:srcRect/>
          <a:stretch>
            <a:fillRect/>
          </a:stretch>
        </p:blipFill>
        <p:spPr bwMode="auto">
          <a:xfrm>
            <a:off x="2732088" y="1962772"/>
            <a:ext cx="2520000" cy="3089288"/>
          </a:xfrm>
          <a:prstGeom prst="rect">
            <a:avLst/>
          </a:prstGeom>
          <a:noFill/>
        </p:spPr>
      </p:pic>
      <p:pic>
        <p:nvPicPr>
          <p:cNvPr id="129030" name="Picture 6" descr="C:\Users\mosheg\Dropbox\AAI 2016\Figure5\5E.tif"/>
          <p:cNvPicPr>
            <a:picLocks noChangeAspect="1" noChangeArrowheads="1"/>
          </p:cNvPicPr>
          <p:nvPr/>
        </p:nvPicPr>
        <p:blipFill>
          <a:blip r:embed="rId5" cstate="print"/>
          <a:srcRect/>
          <a:stretch>
            <a:fillRect/>
          </a:stretch>
        </p:blipFill>
        <p:spPr bwMode="auto">
          <a:xfrm>
            <a:off x="5482908" y="1960880"/>
            <a:ext cx="2520000" cy="3089288"/>
          </a:xfrm>
          <a:prstGeom prst="rect">
            <a:avLst/>
          </a:prstGeom>
          <a:noFill/>
        </p:spPr>
      </p:pic>
      <p:sp>
        <p:nvSpPr>
          <p:cNvPr id="15" name="Rectangle 14"/>
          <p:cNvSpPr/>
          <p:nvPr/>
        </p:nvSpPr>
        <p:spPr>
          <a:xfrm>
            <a:off x="0" y="4819235"/>
            <a:ext cx="4572000" cy="230832"/>
          </a:xfrm>
          <a:prstGeom prst="rect">
            <a:avLst/>
          </a:prstGeom>
        </p:spPr>
        <p:txBody>
          <a:bodyPr>
            <a:spAutoFit/>
          </a:bodyPr>
          <a:lstStyle/>
          <a:p>
            <a:r>
              <a:rPr lang="en-US" sz="900" dirty="0" smtClean="0">
                <a:solidFill>
                  <a:schemeClr val="tx2"/>
                </a:solidFill>
                <a:latin typeface="Arial" pitchFamily="34" charset="0"/>
                <a:cs typeface="Arial" pitchFamily="34" charset="0"/>
              </a:rPr>
              <a:t>Giladi et al., AAI 2016</a:t>
            </a:r>
            <a:endParaRPr lang="it-IT" sz="900" dirty="0">
              <a:solidFill>
                <a:schemeClr val="tx2"/>
              </a:solidFill>
              <a:latin typeface="Arial" pitchFamily="34" charset="0"/>
              <a:cs typeface="Arial" pitchFamily="34" charset="0"/>
            </a:endParaRPr>
          </a:p>
        </p:txBody>
      </p:sp>
      <p:sp>
        <p:nvSpPr>
          <p:cNvPr id="8" name="Rectangle 7"/>
          <p:cNvSpPr/>
          <p:nvPr/>
        </p:nvSpPr>
        <p:spPr>
          <a:xfrm>
            <a:off x="2359959" y="4994540"/>
            <a:ext cx="4948286" cy="215444"/>
          </a:xfrm>
          <a:prstGeom prst="rect">
            <a:avLst/>
          </a:prstGeom>
        </p:spPr>
        <p:txBody>
          <a:bodyPr wrap="square">
            <a:spAutoFit/>
          </a:bodyPr>
          <a:lstStyle/>
          <a:p>
            <a:r>
              <a:rPr lang="en-US" sz="800" dirty="0" smtClean="0">
                <a:solidFill>
                  <a:srgbClr val="3B5CAD"/>
                </a:solidFill>
                <a:latin typeface="Museo Sans 300"/>
                <a:cs typeface="Museo Sans 300"/>
              </a:rPr>
              <a:t>Confidential  - For internal training purposes only. Not to be distributed or used in the field </a:t>
            </a:r>
            <a:endParaRPr lang="he-IL" sz="800" dirty="0" smtClean="0">
              <a:solidFill>
                <a:srgbClr val="3B5CAD"/>
              </a:solidFill>
              <a:latin typeface="Museo Sans 300"/>
              <a:cs typeface="Museo Sans 30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9028"/>
                                        </p:tgtEl>
                                        <p:attrNameLst>
                                          <p:attrName>style.visibility</p:attrName>
                                        </p:attrNameLst>
                                      </p:cBhvr>
                                      <p:to>
                                        <p:strVal val="visible"/>
                                      </p:to>
                                    </p:set>
                                    <p:animEffect transition="in" filter="blinds(horizontal)">
                                      <p:cBhvr>
                                        <p:cTn id="7" dur="500"/>
                                        <p:tgtEl>
                                          <p:spTgt spid="129028"/>
                                        </p:tgtEl>
                                      </p:cBhvr>
                                    </p:animEffect>
                                  </p:childTnLst>
                                </p:cTn>
                              </p:par>
                              <p:par>
                                <p:cTn id="8" presetID="3" presetClass="entr" presetSubtype="10" fill="hold" nodeType="withEffect">
                                  <p:stCondLst>
                                    <p:cond delay="0"/>
                                  </p:stCondLst>
                                  <p:childTnLst>
                                    <p:set>
                                      <p:cBhvr>
                                        <p:cTn id="9" dur="1" fill="hold">
                                          <p:stCondLst>
                                            <p:cond delay="0"/>
                                          </p:stCondLst>
                                        </p:cTn>
                                        <p:tgtEl>
                                          <p:spTgt spid="129029"/>
                                        </p:tgtEl>
                                        <p:attrNameLst>
                                          <p:attrName>style.visibility</p:attrName>
                                        </p:attrNameLst>
                                      </p:cBhvr>
                                      <p:to>
                                        <p:strVal val="visible"/>
                                      </p:to>
                                    </p:set>
                                    <p:animEffect transition="in" filter="blinds(horizontal)">
                                      <p:cBhvr>
                                        <p:cTn id="10" dur="500"/>
                                        <p:tgtEl>
                                          <p:spTgt spid="129029"/>
                                        </p:tgtEl>
                                      </p:cBhvr>
                                    </p:animEffect>
                                  </p:childTnLst>
                                </p:cTn>
                              </p:par>
                              <p:par>
                                <p:cTn id="11" presetID="3" presetClass="entr" presetSubtype="10" fill="hold" nodeType="withEffect">
                                  <p:stCondLst>
                                    <p:cond delay="0"/>
                                  </p:stCondLst>
                                  <p:childTnLst>
                                    <p:set>
                                      <p:cBhvr>
                                        <p:cTn id="12" dur="1" fill="hold">
                                          <p:stCondLst>
                                            <p:cond delay="0"/>
                                          </p:stCondLst>
                                        </p:cTn>
                                        <p:tgtEl>
                                          <p:spTgt spid="129030"/>
                                        </p:tgtEl>
                                        <p:attrNameLst>
                                          <p:attrName>style.visibility</p:attrName>
                                        </p:attrNameLst>
                                      </p:cBhvr>
                                      <p:to>
                                        <p:strVal val="visible"/>
                                      </p:to>
                                    </p:set>
                                    <p:animEffect transition="in" filter="blinds(horizontal)">
                                      <p:cBhvr>
                                        <p:cTn id="13" dur="500"/>
                                        <p:tgtEl>
                                          <p:spTgt spid="129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TTFields</a:t>
            </a:r>
            <a:r>
              <a:rPr lang="en-US" sz="2000" dirty="0" smtClean="0"/>
              <a:t> in Combination with Anti-PD-1 Lead to</a:t>
            </a:r>
            <a:r>
              <a:rPr lang="en-US" dirty="0" smtClean="0"/>
              <a:t> Elevated PD-L1 Expression and Reduced Tumor Volume </a:t>
            </a:r>
            <a:endParaRPr lang="he-IL" dirty="0"/>
          </a:p>
        </p:txBody>
      </p:sp>
      <p:pic>
        <p:nvPicPr>
          <p:cNvPr id="129027" name="Picture 3" descr="C:\Users\mosheg\Dropbox\AAI 2016\Figure5\5B.tif"/>
          <p:cNvPicPr>
            <a:picLocks noChangeAspect="1" noChangeArrowheads="1"/>
          </p:cNvPicPr>
          <p:nvPr/>
        </p:nvPicPr>
        <p:blipFill>
          <a:blip r:embed="rId2" cstate="print"/>
          <a:srcRect b="4481"/>
          <a:stretch>
            <a:fillRect/>
          </a:stretch>
        </p:blipFill>
        <p:spPr bwMode="auto">
          <a:xfrm>
            <a:off x="6502691" y="1668780"/>
            <a:ext cx="2640539" cy="3063240"/>
          </a:xfrm>
          <a:prstGeom prst="rect">
            <a:avLst/>
          </a:prstGeom>
          <a:noFill/>
        </p:spPr>
      </p:pic>
      <p:pic>
        <p:nvPicPr>
          <p:cNvPr id="129031" name="Picture 7" descr="C:\Users\mosheg\Dropbox\AAI 2016\Figure5\5F.tif"/>
          <p:cNvPicPr>
            <a:picLocks noChangeAspect="1" noChangeArrowheads="1"/>
          </p:cNvPicPr>
          <p:nvPr/>
        </p:nvPicPr>
        <p:blipFill>
          <a:blip r:embed="rId3" cstate="print"/>
          <a:srcRect/>
          <a:stretch>
            <a:fillRect/>
          </a:stretch>
        </p:blipFill>
        <p:spPr bwMode="auto">
          <a:xfrm>
            <a:off x="0" y="1882772"/>
            <a:ext cx="2205148" cy="2880000"/>
          </a:xfrm>
          <a:prstGeom prst="rect">
            <a:avLst/>
          </a:prstGeom>
          <a:noFill/>
        </p:spPr>
      </p:pic>
      <p:pic>
        <p:nvPicPr>
          <p:cNvPr id="129032" name="Picture 8" descr="C:\Users\mosheg\Dropbox\AAI 2016\Figure5\5G.tif"/>
          <p:cNvPicPr>
            <a:picLocks noChangeAspect="1" noChangeArrowheads="1"/>
          </p:cNvPicPr>
          <p:nvPr/>
        </p:nvPicPr>
        <p:blipFill>
          <a:blip r:embed="rId4" cstate="print"/>
          <a:srcRect/>
          <a:stretch>
            <a:fillRect/>
          </a:stretch>
        </p:blipFill>
        <p:spPr bwMode="auto">
          <a:xfrm>
            <a:off x="2099310" y="1857163"/>
            <a:ext cx="2377597" cy="2880000"/>
          </a:xfrm>
          <a:prstGeom prst="rect">
            <a:avLst/>
          </a:prstGeom>
          <a:noFill/>
        </p:spPr>
      </p:pic>
      <p:pic>
        <p:nvPicPr>
          <p:cNvPr id="129033" name="Picture 9" descr="C:\Users\mosheg\Dropbox\AAI 2016\Figure5\5H.tif"/>
          <p:cNvPicPr>
            <a:picLocks noChangeAspect="1" noChangeArrowheads="1"/>
          </p:cNvPicPr>
          <p:nvPr/>
        </p:nvPicPr>
        <p:blipFill>
          <a:blip r:embed="rId5" cstate="print"/>
          <a:srcRect/>
          <a:stretch>
            <a:fillRect/>
          </a:stretch>
        </p:blipFill>
        <p:spPr bwMode="auto">
          <a:xfrm>
            <a:off x="4148454" y="1842949"/>
            <a:ext cx="2339738" cy="2880000"/>
          </a:xfrm>
          <a:prstGeom prst="rect">
            <a:avLst/>
          </a:prstGeom>
          <a:noFill/>
        </p:spPr>
      </p:pic>
      <p:pic>
        <p:nvPicPr>
          <p:cNvPr id="11" name="Picture 2" descr="C:\Users\mosheg\Dropbox\AAI 2016\Figure5\5A.tif"/>
          <p:cNvPicPr>
            <a:picLocks noChangeAspect="1" noChangeArrowheads="1"/>
          </p:cNvPicPr>
          <p:nvPr/>
        </p:nvPicPr>
        <p:blipFill>
          <a:blip r:embed="rId6" cstate="print"/>
          <a:srcRect/>
          <a:stretch>
            <a:fillRect/>
          </a:stretch>
        </p:blipFill>
        <p:spPr bwMode="auto">
          <a:xfrm>
            <a:off x="358140" y="830899"/>
            <a:ext cx="2552492" cy="639761"/>
          </a:xfrm>
          <a:prstGeom prst="rect">
            <a:avLst/>
          </a:prstGeom>
          <a:noFill/>
        </p:spPr>
      </p:pic>
      <p:sp>
        <p:nvSpPr>
          <p:cNvPr id="14" name="Rectangle 13"/>
          <p:cNvSpPr/>
          <p:nvPr/>
        </p:nvSpPr>
        <p:spPr>
          <a:xfrm>
            <a:off x="0" y="4819235"/>
            <a:ext cx="4572000" cy="230832"/>
          </a:xfrm>
          <a:prstGeom prst="rect">
            <a:avLst/>
          </a:prstGeom>
        </p:spPr>
        <p:txBody>
          <a:bodyPr>
            <a:spAutoFit/>
          </a:bodyPr>
          <a:lstStyle/>
          <a:p>
            <a:r>
              <a:rPr lang="en-US" sz="900" dirty="0" smtClean="0">
                <a:solidFill>
                  <a:schemeClr val="tx2"/>
                </a:solidFill>
                <a:latin typeface="Arial" pitchFamily="34" charset="0"/>
                <a:cs typeface="Arial" pitchFamily="34" charset="0"/>
              </a:rPr>
              <a:t>Giladi et al., AAI 2016</a:t>
            </a:r>
            <a:endParaRPr lang="it-IT" sz="900" dirty="0">
              <a:solidFill>
                <a:schemeClr val="tx2"/>
              </a:solidFill>
              <a:latin typeface="Arial" pitchFamily="34" charset="0"/>
              <a:cs typeface="Arial" pitchFamily="34" charset="0"/>
            </a:endParaRPr>
          </a:p>
        </p:txBody>
      </p:sp>
      <p:sp>
        <p:nvSpPr>
          <p:cNvPr id="9" name="Rectangle 8"/>
          <p:cNvSpPr/>
          <p:nvPr/>
        </p:nvSpPr>
        <p:spPr>
          <a:xfrm>
            <a:off x="2359959" y="4994540"/>
            <a:ext cx="4948286" cy="215444"/>
          </a:xfrm>
          <a:prstGeom prst="rect">
            <a:avLst/>
          </a:prstGeom>
        </p:spPr>
        <p:txBody>
          <a:bodyPr wrap="square">
            <a:spAutoFit/>
          </a:bodyPr>
          <a:lstStyle/>
          <a:p>
            <a:r>
              <a:rPr lang="en-US" sz="800" dirty="0" smtClean="0">
                <a:solidFill>
                  <a:srgbClr val="3B5CAD"/>
                </a:solidFill>
                <a:latin typeface="Museo Sans 300"/>
                <a:cs typeface="Museo Sans 300"/>
              </a:rPr>
              <a:t>Confidential  - For internal training purposes only. Not to be distributed or used in the field </a:t>
            </a:r>
            <a:endParaRPr lang="he-IL" sz="800" dirty="0" smtClean="0">
              <a:solidFill>
                <a:srgbClr val="3B5CAD"/>
              </a:solidFill>
              <a:latin typeface="Museo Sans 300"/>
              <a:cs typeface="Museo Sans 30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9027"/>
                                        </p:tgtEl>
                                        <p:attrNameLst>
                                          <p:attrName>style.visibility</p:attrName>
                                        </p:attrNameLst>
                                      </p:cBhvr>
                                      <p:to>
                                        <p:strVal val="visible"/>
                                      </p:to>
                                    </p:set>
                                    <p:animEffect transition="in" filter="blinds(horizontal)">
                                      <p:cBhvr>
                                        <p:cTn id="7" dur="500"/>
                                        <p:tgtEl>
                                          <p:spTgt spid="129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TTFields effects</a:t>
            </a:r>
            <a:endParaRPr lang="he-IL" dirty="0"/>
          </a:p>
        </p:txBody>
      </p:sp>
      <p:sp>
        <p:nvSpPr>
          <p:cNvPr id="3" name="Content Placeholder 2"/>
          <p:cNvSpPr>
            <a:spLocks noGrp="1"/>
          </p:cNvSpPr>
          <p:nvPr>
            <p:ph idx="1"/>
          </p:nvPr>
        </p:nvSpPr>
        <p:spPr>
          <a:xfrm>
            <a:off x="291055" y="800101"/>
            <a:ext cx="8564093" cy="3680222"/>
          </a:xfrm>
        </p:spPr>
        <p:txBody>
          <a:bodyPr>
            <a:noAutofit/>
          </a:bodyPr>
          <a:lstStyle/>
          <a:p>
            <a:pPr marL="342900" indent="-342900" defTabSz="914400" eaLnBrk="0" fontAlgn="base" hangingPunct="0">
              <a:lnSpc>
                <a:spcPct val="150000"/>
              </a:lnSpc>
              <a:spcBef>
                <a:spcPct val="0"/>
              </a:spcBef>
              <a:spcAft>
                <a:spcPct val="0"/>
              </a:spcAft>
            </a:pPr>
            <a:r>
              <a:rPr lang="en-US" sz="1800" dirty="0" smtClean="0">
                <a:solidFill>
                  <a:srgbClr val="39417D"/>
                </a:solidFill>
                <a:latin typeface="+mn-lt"/>
                <a:ea typeface="Calibri" pitchFamily="34" charset="0"/>
                <a:cs typeface="Calibri" pitchFamily="34" charset="0"/>
              </a:rPr>
              <a:t>Disrupt normal mitotic spindle assembly leading to mitotic catastrophe</a:t>
            </a:r>
          </a:p>
          <a:p>
            <a:pPr marL="342900" indent="-342900" defTabSz="914400" eaLnBrk="0" fontAlgn="base" hangingPunct="0">
              <a:lnSpc>
                <a:spcPct val="150000"/>
              </a:lnSpc>
              <a:spcBef>
                <a:spcPct val="0"/>
              </a:spcBef>
              <a:spcAft>
                <a:spcPct val="0"/>
              </a:spcAft>
            </a:pPr>
            <a:r>
              <a:rPr lang="en-US" sz="1800" dirty="0" smtClean="0">
                <a:solidFill>
                  <a:srgbClr val="39417D"/>
                </a:solidFill>
                <a:latin typeface="+mn-lt"/>
                <a:ea typeface="Calibri" pitchFamily="34" charset="0"/>
                <a:cs typeface="Calibri" pitchFamily="34" charset="0"/>
              </a:rPr>
              <a:t>Lead to abnormal chromosomal segregation</a:t>
            </a:r>
          </a:p>
          <a:p>
            <a:pPr marL="342900" indent="-342900" defTabSz="914400" eaLnBrk="0" fontAlgn="base" hangingPunct="0">
              <a:lnSpc>
                <a:spcPct val="150000"/>
              </a:lnSpc>
              <a:spcBef>
                <a:spcPct val="0"/>
              </a:spcBef>
              <a:spcAft>
                <a:spcPct val="0"/>
              </a:spcAft>
            </a:pPr>
            <a:r>
              <a:rPr lang="en-US" sz="1800" dirty="0" smtClean="0">
                <a:solidFill>
                  <a:srgbClr val="39417D"/>
                </a:solidFill>
                <a:latin typeface="+mn-lt"/>
                <a:ea typeface="Calibri" pitchFamily="34" charset="0"/>
                <a:cs typeface="Calibri" pitchFamily="34" charset="0"/>
              </a:rPr>
              <a:t>Induce autophagy</a:t>
            </a:r>
          </a:p>
          <a:p>
            <a:pPr marL="342900" indent="-342900" defTabSz="914400" eaLnBrk="0" fontAlgn="base" hangingPunct="0">
              <a:lnSpc>
                <a:spcPct val="150000"/>
              </a:lnSpc>
              <a:spcBef>
                <a:spcPct val="0"/>
              </a:spcBef>
              <a:spcAft>
                <a:spcPct val="0"/>
              </a:spcAft>
            </a:pPr>
            <a:r>
              <a:rPr lang="en-US" sz="1800" dirty="0" smtClean="0">
                <a:solidFill>
                  <a:srgbClr val="39417D"/>
                </a:solidFill>
                <a:latin typeface="+mn-lt"/>
                <a:ea typeface="Calibri" pitchFamily="34" charset="0"/>
                <a:cs typeface="Calibri" pitchFamily="34" charset="0"/>
              </a:rPr>
              <a:t>Activate immunogenic cell death</a:t>
            </a:r>
          </a:p>
          <a:p>
            <a:pPr marL="342900" indent="-342900" defTabSz="914400" eaLnBrk="0" fontAlgn="base" hangingPunct="0">
              <a:lnSpc>
                <a:spcPct val="150000"/>
              </a:lnSpc>
              <a:spcBef>
                <a:spcPct val="0"/>
              </a:spcBef>
              <a:spcAft>
                <a:spcPct val="0"/>
              </a:spcAft>
            </a:pPr>
            <a:r>
              <a:rPr lang="en-US" sz="1800" dirty="0" smtClean="0">
                <a:solidFill>
                  <a:srgbClr val="39417D"/>
                </a:solidFill>
                <a:latin typeface="+mn-lt"/>
                <a:ea typeface="Calibri" pitchFamily="34" charset="0"/>
                <a:cs typeface="Calibri" pitchFamily="34" charset="0"/>
              </a:rPr>
              <a:t>Demonstrate enhanced antitumor efficacy when combined with immune-modulating therapy</a:t>
            </a:r>
            <a:endParaRPr lang="he-IL" sz="1800" dirty="0" smtClean="0">
              <a:solidFill>
                <a:srgbClr val="39417D"/>
              </a:solidFill>
              <a:latin typeface="+mn-lt"/>
              <a:ea typeface="Calibri" pitchFamily="34" charset="0"/>
              <a:cs typeface="Calibri" pitchFamily="34" charset="0"/>
            </a:endParaRPr>
          </a:p>
        </p:txBody>
      </p:sp>
      <p:sp>
        <p:nvSpPr>
          <p:cNvPr id="4" name="Rectangle 3"/>
          <p:cNvSpPr/>
          <p:nvPr/>
        </p:nvSpPr>
        <p:spPr>
          <a:xfrm>
            <a:off x="2359959" y="4994540"/>
            <a:ext cx="4948286" cy="215444"/>
          </a:xfrm>
          <a:prstGeom prst="rect">
            <a:avLst/>
          </a:prstGeom>
        </p:spPr>
        <p:txBody>
          <a:bodyPr wrap="square">
            <a:spAutoFit/>
          </a:bodyPr>
          <a:lstStyle/>
          <a:p>
            <a:r>
              <a:rPr lang="en-US" sz="800" dirty="0" smtClean="0">
                <a:solidFill>
                  <a:srgbClr val="3B5CAD"/>
                </a:solidFill>
                <a:latin typeface="Museo Sans 300"/>
                <a:cs typeface="Museo Sans 300"/>
              </a:rPr>
              <a:t>Confidential  - For internal training purposes only. Not to be distributed or used in the field </a:t>
            </a:r>
            <a:endParaRPr lang="he-IL" sz="800" dirty="0" smtClean="0">
              <a:solidFill>
                <a:srgbClr val="3B5CAD"/>
              </a:solidFill>
              <a:latin typeface="Museo Sans 300"/>
              <a:cs typeface="Museo Sans 30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sciencedirect.com/science?_ob=MiamiCaptionURL&amp;_method=retrieve&amp;_eid=1-s2.0-S1074761313002963&amp;_image=1-s2.0-S1074761313002963-gr2_lrg.jpg&amp;_cid=272197&amp;_explode=defaultEXP_LIST&amp;_idxType=defaultREF_WORK_INDEX_TYPE&amp;_alpha=defaultALPHA&amp;_ba=&amp;_rdoc=1&amp;_fmt=FULL&amp;_isHiQual=Y&amp;_issn=10747613&amp;_pii=S1074761313002963&amp;md5=555f2bfeefe1f987561639cf93da7398"/>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76399" y="899045"/>
            <a:ext cx="6117337" cy="38564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n-US" altLang="en-US" sz="2400" dirty="0"/>
              <a:t>Cancer Immunity </a:t>
            </a:r>
            <a:r>
              <a:rPr lang="en-US" altLang="en-US" sz="2400" dirty="0" smtClean="0"/>
              <a:t>Cycle</a:t>
            </a:r>
            <a:endParaRPr lang="en-US" sz="2400" dirty="0">
              <a:solidFill>
                <a:schemeClr val="tx1"/>
              </a:solidFill>
            </a:endParaRPr>
          </a:p>
        </p:txBody>
      </p:sp>
      <p:grpSp>
        <p:nvGrpSpPr>
          <p:cNvPr id="3" name="Group 11"/>
          <p:cNvGrpSpPr/>
          <p:nvPr/>
        </p:nvGrpSpPr>
        <p:grpSpPr>
          <a:xfrm>
            <a:off x="2253347" y="3736823"/>
            <a:ext cx="1233506" cy="369410"/>
            <a:chOff x="827256" y="3674409"/>
            <a:chExt cx="1233506" cy="369410"/>
          </a:xfrm>
        </p:grpSpPr>
        <p:sp>
          <p:nvSpPr>
            <p:cNvPr id="13" name="TextBox 12"/>
            <p:cNvSpPr txBox="1"/>
            <p:nvPr/>
          </p:nvSpPr>
          <p:spPr>
            <a:xfrm>
              <a:off x="827256" y="3736042"/>
              <a:ext cx="918841" cy="307777"/>
            </a:xfrm>
            <a:prstGeom prst="rect">
              <a:avLst/>
            </a:prstGeom>
            <a:noFill/>
          </p:spPr>
          <p:txBody>
            <a:bodyPr wrap="none" rtlCol="0">
              <a:spAutoFit/>
            </a:bodyPr>
            <a:lstStyle/>
            <a:p>
              <a:r>
                <a:rPr lang="en-US" sz="1400" b="1" dirty="0" smtClean="0">
                  <a:solidFill>
                    <a:srgbClr val="0070C0"/>
                  </a:solidFill>
                </a:rPr>
                <a:t>TTFields</a:t>
              </a:r>
              <a:endParaRPr lang="en-US" sz="1400" b="1" dirty="0">
                <a:solidFill>
                  <a:srgbClr val="0070C0"/>
                </a:solidFill>
              </a:endParaRPr>
            </a:p>
          </p:txBody>
        </p:sp>
        <p:sp>
          <p:nvSpPr>
            <p:cNvPr id="15" name="Lightning Bolt 14"/>
            <p:cNvSpPr/>
            <p:nvPr/>
          </p:nvSpPr>
          <p:spPr>
            <a:xfrm rot="16431722">
              <a:off x="1721224" y="3585882"/>
              <a:ext cx="251012" cy="428065"/>
            </a:xfrm>
            <a:prstGeom prst="lightningBol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grpSp>
      <p:sp>
        <p:nvSpPr>
          <p:cNvPr id="16" name="Rectangle 15"/>
          <p:cNvSpPr/>
          <p:nvPr/>
        </p:nvSpPr>
        <p:spPr>
          <a:xfrm>
            <a:off x="0" y="4821228"/>
            <a:ext cx="7127288" cy="230832"/>
          </a:xfrm>
          <a:prstGeom prst="rect">
            <a:avLst/>
          </a:prstGeom>
        </p:spPr>
        <p:txBody>
          <a:bodyPr wrap="square">
            <a:spAutoFit/>
          </a:bodyPr>
          <a:lstStyle/>
          <a:p>
            <a:r>
              <a:rPr lang="en-US" sz="900" dirty="0" smtClean="0">
                <a:solidFill>
                  <a:schemeClr val="tx2"/>
                </a:solidFill>
                <a:latin typeface="Arial" panose="020B0604020202020204" pitchFamily="34" charset="0"/>
                <a:cs typeface="Arial" panose="020B0604020202020204" pitchFamily="34" charset="0"/>
              </a:rPr>
              <a:t>Image from </a:t>
            </a:r>
            <a:r>
              <a:rPr lang="en-US" sz="900" i="1" dirty="0" smtClean="0">
                <a:solidFill>
                  <a:schemeClr val="tx2"/>
                </a:solidFill>
                <a:latin typeface="Arial" panose="020B0604020202020204" pitchFamily="34" charset="0"/>
                <a:cs typeface="Arial" panose="020B0604020202020204" pitchFamily="34" charset="0"/>
              </a:rPr>
              <a:t>Chen DS, et al. Immunity.</a:t>
            </a:r>
            <a:r>
              <a:rPr lang="en-US" sz="900" dirty="0" smtClean="0">
                <a:solidFill>
                  <a:schemeClr val="tx2"/>
                </a:solidFill>
                <a:latin typeface="Arial" panose="020B0604020202020204" pitchFamily="34" charset="0"/>
                <a:cs typeface="Arial" panose="020B0604020202020204" pitchFamily="34" charset="0"/>
              </a:rPr>
              <a:t> </a:t>
            </a:r>
            <a:r>
              <a:rPr lang="en-US" sz="900" i="1" dirty="0" smtClean="0">
                <a:solidFill>
                  <a:schemeClr val="tx2"/>
                </a:solidFill>
                <a:latin typeface="Arial" panose="020B0604020202020204" pitchFamily="34" charset="0"/>
                <a:cs typeface="Arial" panose="020B0604020202020204" pitchFamily="34" charset="0"/>
              </a:rPr>
              <a:t>39:1-10</a:t>
            </a:r>
            <a:r>
              <a:rPr lang="en-US" sz="900" dirty="0" smtClean="0">
                <a:solidFill>
                  <a:schemeClr val="tx2"/>
                </a:solidFill>
                <a:latin typeface="Arial" panose="020B0604020202020204" pitchFamily="34" charset="0"/>
                <a:cs typeface="Arial" panose="020B0604020202020204" pitchFamily="34" charset="0"/>
              </a:rPr>
              <a:t>. Copyright © 2013 Elsevier Inc.</a:t>
            </a:r>
            <a:endParaRPr lang="en-US" sz="900" b="1" dirty="0">
              <a:solidFill>
                <a:schemeClr val="tx2"/>
              </a:solidFill>
              <a:latin typeface="Arial" panose="020B0604020202020204" pitchFamily="34" charset="0"/>
              <a:cs typeface="Arial" panose="020B0604020202020204" pitchFamily="34" charset="0"/>
            </a:endParaRPr>
          </a:p>
        </p:txBody>
      </p:sp>
      <p:sp>
        <p:nvSpPr>
          <p:cNvPr id="17" name="Rectangle 16"/>
          <p:cNvSpPr/>
          <p:nvPr/>
        </p:nvSpPr>
        <p:spPr>
          <a:xfrm>
            <a:off x="2359959" y="4994540"/>
            <a:ext cx="4948286" cy="215444"/>
          </a:xfrm>
          <a:prstGeom prst="rect">
            <a:avLst/>
          </a:prstGeom>
        </p:spPr>
        <p:txBody>
          <a:bodyPr wrap="square">
            <a:spAutoFit/>
          </a:bodyPr>
          <a:lstStyle/>
          <a:p>
            <a:r>
              <a:rPr lang="en-US" sz="800" dirty="0" smtClean="0">
                <a:solidFill>
                  <a:srgbClr val="3B5CAD"/>
                </a:solidFill>
                <a:latin typeface="Museo Sans 300"/>
                <a:cs typeface="Museo Sans 300"/>
              </a:rPr>
              <a:t>Confidential  - For internal training purposes only. Not to be distributed or used in the field </a:t>
            </a:r>
            <a:endParaRPr lang="he-IL" sz="800" dirty="0" smtClean="0">
              <a:solidFill>
                <a:srgbClr val="3B5CAD"/>
              </a:solidFill>
              <a:latin typeface="Museo Sans 300"/>
              <a:cs typeface="Museo Sans 300"/>
            </a:endParaRPr>
          </a:p>
        </p:txBody>
      </p:sp>
    </p:spTree>
    <p:extLst>
      <p:ext uri="{BB962C8B-B14F-4D97-AF65-F5344CB8AC3E}">
        <p14:creationId xmlns:p14="http://schemas.microsoft.com/office/powerpoint/2010/main" xmlns="" val="168887021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r="31626"/>
          <a:stretch>
            <a:fillRect/>
          </a:stretch>
        </p:blipFill>
        <p:spPr bwMode="auto">
          <a:xfrm>
            <a:off x="5950820" y="2971800"/>
            <a:ext cx="1666744" cy="1942029"/>
          </a:xfrm>
          <a:prstGeom prst="rect">
            <a:avLst/>
          </a:prstGeom>
          <a:ln>
            <a:noFill/>
          </a:ln>
          <a:effectLst>
            <a:outerShdw blurRad="292100" dist="139700" dir="2700000" algn="tl" rotWithShape="0">
              <a:srgbClr val="333333">
                <a:alpha val="65000"/>
              </a:srgbClr>
            </a:outerShdw>
          </a:effectLst>
        </p:spPr>
      </p:pic>
      <p:pic>
        <p:nvPicPr>
          <p:cNvPr id="9" name="Picture 3"/>
          <p:cNvPicPr>
            <a:picLocks noChangeAspect="1" noChangeArrowheads="1"/>
          </p:cNvPicPr>
          <p:nvPr/>
        </p:nvPicPr>
        <p:blipFill>
          <a:blip r:embed="rId3" cstate="print"/>
          <a:srcRect/>
          <a:stretch>
            <a:fillRect/>
          </a:stretch>
        </p:blipFill>
        <p:spPr bwMode="auto">
          <a:xfrm>
            <a:off x="6138333" y="2837006"/>
            <a:ext cx="1549399" cy="2065865"/>
          </a:xfrm>
          <a:prstGeom prst="rect">
            <a:avLst/>
          </a:prstGeom>
          <a:noFill/>
          <a:ln w="9525">
            <a:noFill/>
            <a:miter lim="800000"/>
            <a:headEnd/>
            <a:tailEnd/>
          </a:ln>
          <a:effectLst/>
        </p:spPr>
      </p:pic>
      <p:sp>
        <p:nvSpPr>
          <p:cNvPr id="2" name="Title 1"/>
          <p:cNvSpPr>
            <a:spLocks noGrp="1"/>
          </p:cNvSpPr>
          <p:nvPr>
            <p:ph type="title"/>
          </p:nvPr>
        </p:nvSpPr>
        <p:spPr/>
        <p:txBody>
          <a:bodyPr/>
          <a:lstStyle/>
          <a:p>
            <a:pPr algn="l"/>
            <a:r>
              <a:rPr lang="en-US" dirty="0"/>
              <a:t>Novocure preclinical studies</a:t>
            </a:r>
          </a:p>
        </p:txBody>
      </p:sp>
      <p:pic>
        <p:nvPicPr>
          <p:cNvPr id="5" name="Picture 2"/>
          <p:cNvPicPr>
            <a:picLocks noChangeAspect="1" noChangeArrowheads="1"/>
          </p:cNvPicPr>
          <p:nvPr/>
        </p:nvPicPr>
        <p:blipFill>
          <a:blip r:embed="rId4" cstate="email"/>
          <a:srcRect/>
          <a:stretch>
            <a:fillRect/>
          </a:stretch>
        </p:blipFill>
        <p:spPr bwMode="auto">
          <a:xfrm>
            <a:off x="5112173" y="944452"/>
            <a:ext cx="2256939" cy="1798034"/>
          </a:xfrm>
          <a:prstGeom prst="rect">
            <a:avLst/>
          </a:prstGeom>
          <a:ln>
            <a:noFill/>
          </a:ln>
          <a:effectLst>
            <a:outerShdw blurRad="292100" dist="139700" dir="2700000" algn="tl" rotWithShape="0">
              <a:srgbClr val="333333">
                <a:alpha val="65000"/>
              </a:srgbClr>
            </a:outerShdw>
          </a:effectLst>
        </p:spPr>
      </p:pic>
      <p:pic>
        <p:nvPicPr>
          <p:cNvPr id="7" name="Picture 2"/>
          <p:cNvPicPr>
            <a:picLocks noChangeAspect="1" noChangeArrowheads="1"/>
          </p:cNvPicPr>
          <p:nvPr/>
        </p:nvPicPr>
        <p:blipFill>
          <a:blip r:embed="rId5" cstate="screen"/>
          <a:srcRect/>
          <a:stretch>
            <a:fillRect/>
          </a:stretch>
        </p:blipFill>
        <p:spPr bwMode="auto">
          <a:xfrm>
            <a:off x="-1" y="806444"/>
            <a:ext cx="2172815" cy="1731015"/>
          </a:xfrm>
          <a:prstGeom prst="rect">
            <a:avLst/>
          </a:prstGeom>
          <a:ln>
            <a:noFill/>
          </a:ln>
          <a:effectLst>
            <a:outerShdw blurRad="292100" dist="139700" dir="2700000" algn="tl" rotWithShape="0">
              <a:srgbClr val="333333">
                <a:alpha val="65000"/>
              </a:srgbClr>
            </a:outerShdw>
          </a:effectLst>
        </p:spPr>
      </p:pic>
      <p:pic>
        <p:nvPicPr>
          <p:cNvPr id="6" name="Picture 3"/>
          <p:cNvPicPr>
            <a:picLocks noChangeAspect="1" noChangeArrowheads="1"/>
          </p:cNvPicPr>
          <p:nvPr/>
        </p:nvPicPr>
        <p:blipFill>
          <a:blip r:embed="rId6" cstate="email"/>
          <a:srcRect/>
          <a:stretch>
            <a:fillRect/>
          </a:stretch>
        </p:blipFill>
        <p:spPr bwMode="auto">
          <a:xfrm>
            <a:off x="3208020" y="917314"/>
            <a:ext cx="1859291" cy="1688986"/>
          </a:xfrm>
          <a:prstGeom prst="rect">
            <a:avLst/>
          </a:prstGeom>
          <a:ln>
            <a:noFill/>
          </a:ln>
          <a:effectLst>
            <a:outerShdw blurRad="292100" dist="139700" dir="2700000" algn="tl" rotWithShape="0">
              <a:srgbClr val="333333">
                <a:alpha val="65000"/>
              </a:srgbClr>
            </a:outerShdw>
          </a:effectLst>
        </p:spPr>
      </p:pic>
      <p:pic>
        <p:nvPicPr>
          <p:cNvPr id="4" name="Picture 8"/>
          <p:cNvPicPr>
            <a:picLocks noChangeAspect="1" noChangeArrowheads="1"/>
          </p:cNvPicPr>
          <p:nvPr/>
        </p:nvPicPr>
        <p:blipFill>
          <a:blip r:embed="rId7" cstate="screen"/>
          <a:srcRect/>
          <a:stretch>
            <a:fillRect/>
          </a:stretch>
        </p:blipFill>
        <p:spPr bwMode="auto">
          <a:xfrm>
            <a:off x="3937001" y="3221348"/>
            <a:ext cx="2387968" cy="1771870"/>
          </a:xfrm>
          <a:prstGeom prst="rect">
            <a:avLst/>
          </a:prstGeom>
          <a:ln>
            <a:noFill/>
          </a:ln>
          <a:effectLst>
            <a:outerShdw blurRad="292100" dist="139700" dir="2700000" algn="tl" rotWithShape="0">
              <a:srgbClr val="333333">
                <a:alpha val="65000"/>
              </a:srgbClr>
            </a:outerShdw>
          </a:effectLst>
        </p:spPr>
      </p:pic>
      <p:pic>
        <p:nvPicPr>
          <p:cNvPr id="1026" name="yui_3_16_0_1_1457454024447_2736" descr="Inline image"/>
          <p:cNvPicPr>
            <a:picLocks noChangeAspect="1" noChangeArrowheads="1"/>
          </p:cNvPicPr>
          <p:nvPr/>
        </p:nvPicPr>
        <p:blipFill>
          <a:blip r:embed="rId8" cstate="print"/>
          <a:srcRect/>
          <a:stretch>
            <a:fillRect/>
          </a:stretch>
        </p:blipFill>
        <p:spPr bwMode="auto">
          <a:xfrm>
            <a:off x="7649103" y="804333"/>
            <a:ext cx="1494897" cy="1494897"/>
          </a:xfrm>
          <a:prstGeom prst="rect">
            <a:avLst/>
          </a:prstGeom>
          <a:noFill/>
          <a:ln w="9525">
            <a:noFill/>
            <a:miter lim="800000"/>
            <a:headEnd/>
            <a:tailEnd/>
          </a:ln>
        </p:spPr>
      </p:pic>
      <p:pic>
        <p:nvPicPr>
          <p:cNvPr id="1028" name="8E58DE88-E339-4244-B97B-1806E9D6597D" descr="8E58DE88-E339-4244-B97B-1806E9D6597D"/>
          <p:cNvPicPr>
            <a:picLocks noChangeAspect="1" noChangeArrowheads="1"/>
          </p:cNvPicPr>
          <p:nvPr/>
        </p:nvPicPr>
        <p:blipFill>
          <a:blip r:embed="rId9" cstate="print"/>
          <a:srcRect/>
          <a:stretch>
            <a:fillRect/>
          </a:stretch>
        </p:blipFill>
        <p:spPr bwMode="auto">
          <a:xfrm flipV="1">
            <a:off x="1202267" y="3843867"/>
            <a:ext cx="1591733" cy="1193800"/>
          </a:xfrm>
          <a:prstGeom prst="rect">
            <a:avLst/>
          </a:prstGeom>
          <a:noFill/>
          <a:ln w="9525">
            <a:noFill/>
            <a:miter lim="800000"/>
            <a:headEnd/>
            <a:tailEnd/>
          </a:ln>
        </p:spPr>
      </p:pic>
      <p:pic>
        <p:nvPicPr>
          <p:cNvPr id="3" name="Picture 2"/>
          <p:cNvPicPr>
            <a:picLocks noChangeAspect="1" noChangeArrowheads="1"/>
          </p:cNvPicPr>
          <p:nvPr/>
        </p:nvPicPr>
        <p:blipFill>
          <a:blip r:embed="rId10" cstate="print"/>
          <a:srcRect/>
          <a:stretch>
            <a:fillRect/>
          </a:stretch>
        </p:blipFill>
        <p:spPr bwMode="auto">
          <a:xfrm>
            <a:off x="7704000" y="2371834"/>
            <a:ext cx="1440000" cy="2560000"/>
          </a:xfrm>
          <a:prstGeom prst="rect">
            <a:avLst/>
          </a:prstGeom>
          <a:noFill/>
          <a:ln w="9525">
            <a:noFill/>
            <a:miter lim="800000"/>
            <a:headEnd/>
            <a:tailEnd/>
          </a:ln>
          <a:effectLst/>
        </p:spPr>
      </p:pic>
      <p:sp>
        <p:nvSpPr>
          <p:cNvPr id="15" name="Rectangle 14"/>
          <p:cNvSpPr/>
          <p:nvPr/>
        </p:nvSpPr>
        <p:spPr>
          <a:xfrm>
            <a:off x="2359959" y="4994540"/>
            <a:ext cx="4948286" cy="215444"/>
          </a:xfrm>
          <a:prstGeom prst="rect">
            <a:avLst/>
          </a:prstGeom>
        </p:spPr>
        <p:txBody>
          <a:bodyPr wrap="square">
            <a:spAutoFit/>
          </a:bodyPr>
          <a:lstStyle/>
          <a:p>
            <a:r>
              <a:rPr lang="en-US" sz="800" dirty="0" smtClean="0">
                <a:solidFill>
                  <a:srgbClr val="3B5CAD"/>
                </a:solidFill>
                <a:latin typeface="Museo Sans 300"/>
                <a:cs typeface="Museo Sans 300"/>
              </a:rPr>
              <a:t>Confidential  - For internal training purposes only. Not to be distributed or used in the field </a:t>
            </a:r>
            <a:endParaRPr lang="he-IL" sz="800" dirty="0" smtClean="0">
              <a:solidFill>
                <a:srgbClr val="3B5CAD"/>
              </a:solidFill>
              <a:latin typeface="Museo Sans 300"/>
              <a:cs typeface="Museo Sans 300"/>
            </a:endParaRPr>
          </a:p>
        </p:txBody>
      </p:sp>
      <p:pic>
        <p:nvPicPr>
          <p:cNvPr id="10" name="Picture 2"/>
          <p:cNvPicPr>
            <a:picLocks noChangeAspect="1" noChangeArrowheads="1"/>
          </p:cNvPicPr>
          <p:nvPr/>
        </p:nvPicPr>
        <p:blipFill>
          <a:blip r:embed="rId11" cstate="print"/>
          <a:srcRect t="30136" r="16081" b="19229"/>
          <a:stretch>
            <a:fillRect/>
          </a:stretch>
        </p:blipFill>
        <p:spPr bwMode="auto">
          <a:xfrm>
            <a:off x="2096347" y="2346113"/>
            <a:ext cx="1785274" cy="1864027"/>
          </a:xfrm>
          <a:prstGeom prst="rect">
            <a:avLst/>
          </a:prstGeom>
          <a:noFill/>
          <a:ln w="9525">
            <a:noFill/>
            <a:miter lim="800000"/>
            <a:headEnd/>
            <a:tailEnd/>
          </a:ln>
          <a:effectLst/>
        </p:spPr>
      </p:pic>
      <p:pic>
        <p:nvPicPr>
          <p:cNvPr id="14" name="Picture 7" descr="Moshe Giladi"/>
          <p:cNvPicPr>
            <a:picLocks noChangeAspect="1" noChangeArrowheads="1"/>
          </p:cNvPicPr>
          <p:nvPr/>
        </p:nvPicPr>
        <p:blipFill>
          <a:blip r:embed="rId12" cstate="screen"/>
          <a:srcRect/>
          <a:stretch>
            <a:fillRect/>
          </a:stretch>
        </p:blipFill>
        <p:spPr bwMode="auto">
          <a:xfrm>
            <a:off x="1168396" y="3761814"/>
            <a:ext cx="1320799" cy="1267386"/>
          </a:xfrm>
          <a:prstGeom prst="rect">
            <a:avLst/>
          </a:prstGeom>
          <a:ln>
            <a:noFill/>
          </a:ln>
          <a:effectLst>
            <a:outerShdw blurRad="292100" dist="139700" dir="2700000" algn="tl" rotWithShape="0">
              <a:srgbClr val="333333">
                <a:alpha val="65000"/>
              </a:srgbClr>
            </a:outerShdw>
          </a:effectLst>
        </p:spPr>
      </p:pic>
      <p:pic>
        <p:nvPicPr>
          <p:cNvPr id="46082" name="Picture 2"/>
          <p:cNvPicPr>
            <a:picLocks noChangeAspect="1" noChangeArrowheads="1"/>
          </p:cNvPicPr>
          <p:nvPr/>
        </p:nvPicPr>
        <p:blipFill>
          <a:blip r:embed="rId13" cstate="print"/>
          <a:srcRect/>
          <a:stretch>
            <a:fillRect/>
          </a:stretch>
        </p:blipFill>
        <p:spPr bwMode="auto">
          <a:xfrm>
            <a:off x="0" y="2548465"/>
            <a:ext cx="1329267" cy="1772356"/>
          </a:xfrm>
          <a:prstGeom prst="rect">
            <a:avLst/>
          </a:prstGeom>
          <a:noFill/>
          <a:ln w="9525">
            <a:noFill/>
            <a:miter lim="800000"/>
            <a:headEnd/>
            <a:tailEnd/>
          </a:ln>
          <a:effectLst/>
        </p:spPr>
      </p:pic>
    </p:spTree>
    <p:extLst>
      <p:ext uri="{BB962C8B-B14F-4D97-AF65-F5344CB8AC3E}">
        <p14:creationId xmlns:p14="http://schemas.microsoft.com/office/powerpoint/2010/main" xmlns="" val="2428351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xit" presetSubtype="10" fill="hold" nodeType="withEffect">
                                  <p:stCondLst>
                                    <p:cond delay="0"/>
                                  </p:stCondLst>
                                  <p:childTnLst>
                                    <p:animEffect transition="out" filter="blinds(horizontal)">
                                      <p:cBhvr>
                                        <p:cTn id="9" dur="500"/>
                                        <p:tgtEl>
                                          <p:spTgt spid="14"/>
                                        </p:tgtEl>
                                      </p:cBhvr>
                                    </p:animEffect>
                                    <p:set>
                                      <p:cBhvr>
                                        <p:cTn id="10" dur="1" fill="hold">
                                          <p:stCondLst>
                                            <p:cond delay="499"/>
                                          </p:stCondLst>
                                        </p:cTn>
                                        <p:tgtEl>
                                          <p:spTgt spid="14"/>
                                        </p:tgtEl>
                                        <p:attrNameLst>
                                          <p:attrName>style.visibility</p:attrName>
                                        </p:attrNameLst>
                                      </p:cBhvr>
                                      <p:to>
                                        <p:strVal val="hidden"/>
                                      </p:to>
                                    </p:set>
                                  </p:childTnLst>
                                </p:cTn>
                              </p:par>
                              <p:par>
                                <p:cTn id="11" presetID="3" presetClass="entr" presetSubtype="1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blinds(horizontal)">
                                      <p:cBhvr>
                                        <p:cTn id="13"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273502" y="929879"/>
            <a:ext cx="8611737" cy="3431381"/>
          </a:xfrm>
          <a:prstGeom prst="rect">
            <a:avLst/>
          </a:prstGeom>
          <a:solidFill>
            <a:schemeClr val="bg1"/>
          </a:solidFill>
          <a:ln>
            <a:solidFill>
              <a:schemeClr val="accent6"/>
            </a:solidFill>
          </a:ln>
          <a:effectLst>
            <a:outerShdw blurRad="40000" dist="19050"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ln>
                <a:solidFill>
                  <a:srgbClr val="3B407B">
                    <a:lumMod val="40000"/>
                    <a:lumOff val="60000"/>
                  </a:srgbClr>
                </a:solidFill>
              </a:ln>
              <a:solidFill>
                <a:srgbClr val="FFFFFF"/>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noAutofit/>
          </a:bodyPr>
          <a:lstStyle/>
          <a:p>
            <a:r>
              <a:rPr lang="en-US" sz="2400" dirty="0" smtClean="0"/>
              <a:t>TTFields Distribution in and Around Quiescent</a:t>
            </a:r>
            <a:br>
              <a:rPr lang="en-US" sz="2400" dirty="0" smtClean="0"/>
            </a:br>
            <a:r>
              <a:rPr lang="en-US" sz="2400" dirty="0" smtClean="0"/>
              <a:t>and Dividing Cells</a:t>
            </a:r>
            <a:endParaRPr lang="he-IL" sz="2400" dirty="0"/>
          </a:p>
        </p:txBody>
      </p:sp>
      <p:sp>
        <p:nvSpPr>
          <p:cNvPr id="7" name="Rectangle 6"/>
          <p:cNvSpPr/>
          <p:nvPr/>
        </p:nvSpPr>
        <p:spPr>
          <a:xfrm>
            <a:off x="0" y="4821228"/>
            <a:ext cx="4572000" cy="230832"/>
          </a:xfrm>
          <a:prstGeom prst="rect">
            <a:avLst/>
          </a:prstGeom>
        </p:spPr>
        <p:txBody>
          <a:bodyPr>
            <a:spAutoFit/>
          </a:bodyPr>
          <a:lstStyle/>
          <a:p>
            <a:r>
              <a:rPr lang="en-US" sz="900" dirty="0" smtClean="0">
                <a:solidFill>
                  <a:schemeClr val="tx2"/>
                </a:solidFill>
                <a:latin typeface="Arial" pitchFamily="34" charset="0"/>
                <a:cs typeface="Arial" pitchFamily="34" charset="0"/>
              </a:rPr>
              <a:t>Kirson ED, Dbalý V, Tovarys F, et al. </a:t>
            </a:r>
            <a:r>
              <a:rPr lang="en-US" sz="900" i="1" dirty="0" smtClean="0">
                <a:solidFill>
                  <a:schemeClr val="tx2"/>
                </a:solidFill>
                <a:latin typeface="Arial" pitchFamily="34" charset="0"/>
                <a:cs typeface="Arial" pitchFamily="34" charset="0"/>
              </a:rPr>
              <a:t>PNAS</a:t>
            </a:r>
            <a:r>
              <a:rPr lang="en-US" sz="900" dirty="0" smtClean="0">
                <a:solidFill>
                  <a:schemeClr val="tx2"/>
                </a:solidFill>
                <a:latin typeface="Arial" pitchFamily="34" charset="0"/>
                <a:cs typeface="Arial" pitchFamily="34" charset="0"/>
              </a:rPr>
              <a:t>. 2007;104(24):10151-10157.</a:t>
            </a:r>
            <a:endParaRPr lang="he-IL" sz="900" dirty="0">
              <a:latin typeface="Arial" pitchFamily="34" charset="0"/>
              <a:cs typeface="Arial" pitchFamily="34" charset="0"/>
            </a:endParaRPr>
          </a:p>
        </p:txBody>
      </p:sp>
      <p:grpSp>
        <p:nvGrpSpPr>
          <p:cNvPr id="12" name="Group 11"/>
          <p:cNvGrpSpPr/>
          <p:nvPr/>
        </p:nvGrpSpPr>
        <p:grpSpPr>
          <a:xfrm>
            <a:off x="331599" y="1068033"/>
            <a:ext cx="8510184" cy="2773204"/>
            <a:chOff x="331599" y="1424044"/>
            <a:chExt cx="8510184" cy="3697605"/>
          </a:xfrm>
        </p:grpSpPr>
        <p:grpSp>
          <p:nvGrpSpPr>
            <p:cNvPr id="20" name="Group 19"/>
            <p:cNvGrpSpPr/>
            <p:nvPr/>
          </p:nvGrpSpPr>
          <p:grpSpPr>
            <a:xfrm>
              <a:off x="331599" y="1424044"/>
              <a:ext cx="8476992" cy="3697605"/>
              <a:chOff x="260349" y="1585969"/>
              <a:chExt cx="8476992" cy="3697605"/>
            </a:xfrm>
          </p:grpSpPr>
          <p:grpSp>
            <p:nvGrpSpPr>
              <p:cNvPr id="15" name="Group 14"/>
              <p:cNvGrpSpPr/>
              <p:nvPr/>
            </p:nvGrpSpPr>
            <p:grpSpPr>
              <a:xfrm>
                <a:off x="260349" y="1605643"/>
                <a:ext cx="4311651" cy="3677930"/>
                <a:chOff x="6358896" y="1491344"/>
                <a:chExt cx="5886162" cy="3765764"/>
              </a:xfrm>
            </p:grpSpPr>
            <p:pic>
              <p:nvPicPr>
                <p:cNvPr id="1028" name="Picture 4"/>
                <p:cNvPicPr>
                  <a:picLocks noChangeAspect="1" noChangeArrowheads="1"/>
                </p:cNvPicPr>
                <p:nvPr/>
              </p:nvPicPr>
              <p:blipFill>
                <a:blip r:embed="rId4" cstate="print"/>
                <a:srcRect t="-6743"/>
                <a:stretch>
                  <a:fillRect/>
                </a:stretch>
              </p:blipFill>
              <p:spPr bwMode="auto">
                <a:xfrm>
                  <a:off x="6422585" y="1491344"/>
                  <a:ext cx="5822473" cy="2669722"/>
                </a:xfrm>
                <a:prstGeom prst="rect">
                  <a:avLst/>
                </a:prstGeom>
                <a:noFill/>
                <a:ln w="9525">
                  <a:noFill/>
                  <a:miter lim="800000"/>
                  <a:headEnd/>
                  <a:tailEnd/>
                </a:ln>
              </p:spPr>
            </p:pic>
            <p:sp>
              <p:nvSpPr>
                <p:cNvPr id="10" name="TextBox 9"/>
                <p:cNvSpPr txBox="1"/>
                <p:nvPr/>
              </p:nvSpPr>
              <p:spPr>
                <a:xfrm>
                  <a:off x="6358896" y="4466833"/>
                  <a:ext cx="4462364" cy="790275"/>
                </a:xfrm>
                <a:prstGeom prst="roundRect">
                  <a:avLst/>
                </a:prstGeom>
                <a:solidFill>
                  <a:schemeClr val="bg2">
                    <a:lumMod val="20000"/>
                    <a:lumOff val="80000"/>
                  </a:schemeClr>
                </a:solidFill>
              </p:spPr>
              <p:txBody>
                <a:bodyPr wrap="square" rtlCol="1">
                  <a:spAutoFit/>
                </a:bodyPr>
                <a:lstStyle/>
                <a:p>
                  <a:pPr algn="ctr"/>
                  <a:r>
                    <a:rPr lang="en-US" dirty="0" smtClean="0">
                      <a:solidFill>
                        <a:schemeClr val="tx2"/>
                      </a:solidFill>
                      <a:latin typeface="Arial" pitchFamily="34" charset="0"/>
                      <a:cs typeface="Arial" pitchFamily="34" charset="0"/>
                    </a:rPr>
                    <a:t>uniform electric field leading to dipoles alignment</a:t>
                  </a:r>
                  <a:endParaRPr lang="he-IL" dirty="0" smtClean="0">
                    <a:solidFill>
                      <a:schemeClr val="tx2"/>
                    </a:solidFill>
                    <a:latin typeface="Arial" pitchFamily="34" charset="0"/>
                    <a:cs typeface="Arial" pitchFamily="34" charset="0"/>
                  </a:endParaRPr>
                </a:p>
              </p:txBody>
            </p:sp>
          </p:grpSp>
          <p:pic>
            <p:nvPicPr>
              <p:cNvPr id="1029" name="Picture 5"/>
              <p:cNvPicPr>
                <a:picLocks noChangeAspect="1" noChangeArrowheads="1"/>
              </p:cNvPicPr>
              <p:nvPr/>
            </p:nvPicPr>
            <p:blipFill rotWithShape="1">
              <a:blip r:embed="rId5" cstate="print"/>
              <a:srcRect r="2364"/>
              <a:stretch/>
            </p:blipFill>
            <p:spPr bwMode="auto">
              <a:xfrm>
                <a:off x="4427578" y="1857371"/>
                <a:ext cx="4231986" cy="2242925"/>
              </a:xfrm>
              <a:prstGeom prst="rect">
                <a:avLst/>
              </a:prstGeom>
              <a:noFill/>
              <a:ln w="9525">
                <a:noFill/>
                <a:miter lim="800000"/>
                <a:headEnd/>
                <a:tailEnd/>
              </a:ln>
            </p:spPr>
          </p:pic>
          <p:sp>
            <p:nvSpPr>
              <p:cNvPr id="11" name="TextBox 10"/>
              <p:cNvSpPr txBox="1"/>
              <p:nvPr/>
            </p:nvSpPr>
            <p:spPr>
              <a:xfrm>
                <a:off x="4736368" y="4511731"/>
                <a:ext cx="3273552" cy="771843"/>
              </a:xfrm>
              <a:prstGeom prst="roundRect">
                <a:avLst/>
              </a:prstGeom>
              <a:solidFill>
                <a:schemeClr val="bg2">
                  <a:lumMod val="20000"/>
                  <a:lumOff val="80000"/>
                </a:schemeClr>
              </a:solidFill>
            </p:spPr>
            <p:txBody>
              <a:bodyPr wrap="square" rtlCol="1">
                <a:spAutoFit/>
              </a:bodyPr>
              <a:lstStyle/>
              <a:p>
                <a:pPr algn="ctr"/>
                <a:r>
                  <a:rPr lang="en-US" dirty="0" smtClean="0">
                    <a:solidFill>
                      <a:schemeClr val="tx2"/>
                    </a:solidFill>
                    <a:latin typeface="Arial" pitchFamily="34" charset="0"/>
                    <a:cs typeface="Arial" pitchFamily="34" charset="0"/>
                  </a:rPr>
                  <a:t>nonuniform electric field leading to dielectrophoresis</a:t>
                </a:r>
                <a:endParaRPr lang="he-IL" dirty="0" smtClean="0">
                  <a:solidFill>
                    <a:schemeClr val="tx2"/>
                  </a:solidFill>
                  <a:latin typeface="Arial" pitchFamily="34" charset="0"/>
                  <a:cs typeface="Arial" pitchFamily="34" charset="0"/>
                </a:endParaRPr>
              </a:p>
            </p:txBody>
          </p:sp>
          <p:sp>
            <p:nvSpPr>
              <p:cNvPr id="3" name="Freeform 2"/>
              <p:cNvSpPr/>
              <p:nvPr/>
            </p:nvSpPr>
            <p:spPr>
              <a:xfrm>
                <a:off x="3297677" y="2047672"/>
                <a:ext cx="1225685" cy="685800"/>
              </a:xfrm>
              <a:custGeom>
                <a:avLst/>
                <a:gdLst>
                  <a:gd name="connsiteX0" fmla="*/ 267510 w 1225685"/>
                  <a:gd name="connsiteY0" fmla="*/ 0 h 685800"/>
                  <a:gd name="connsiteX1" fmla="*/ 257783 w 1225685"/>
                  <a:gd name="connsiteY1" fmla="*/ 243192 h 685800"/>
                  <a:gd name="connsiteX2" fmla="*/ 0 w 1225685"/>
                  <a:gd name="connsiteY2" fmla="*/ 286966 h 685800"/>
                  <a:gd name="connsiteX3" fmla="*/ 14591 w 1225685"/>
                  <a:gd name="connsiteY3" fmla="*/ 685800 h 685800"/>
                  <a:gd name="connsiteX4" fmla="*/ 1225685 w 1225685"/>
                  <a:gd name="connsiteY4" fmla="*/ 666345 h 685800"/>
                  <a:gd name="connsiteX5" fmla="*/ 1201366 w 1225685"/>
                  <a:gd name="connsiteY5" fmla="*/ 14592 h 685800"/>
                  <a:gd name="connsiteX6" fmla="*/ 267510 w 1225685"/>
                  <a:gd name="connsiteY6"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685" h="685800">
                    <a:moveTo>
                      <a:pt x="267510" y="0"/>
                    </a:moveTo>
                    <a:lnTo>
                      <a:pt x="257783" y="243192"/>
                    </a:lnTo>
                    <a:lnTo>
                      <a:pt x="0" y="286966"/>
                    </a:lnTo>
                    <a:lnTo>
                      <a:pt x="14591" y="685800"/>
                    </a:lnTo>
                    <a:lnTo>
                      <a:pt x="1225685" y="666345"/>
                    </a:lnTo>
                    <a:lnTo>
                      <a:pt x="1201366" y="14592"/>
                    </a:lnTo>
                    <a:lnTo>
                      <a:pt x="26751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3240003" y="2090490"/>
                <a:ext cx="1331997" cy="800219"/>
              </a:xfrm>
              <a:prstGeom prst="rect">
                <a:avLst/>
              </a:prstGeom>
              <a:noFill/>
            </p:spPr>
            <p:txBody>
              <a:bodyPr wrap="square" rtlCol="0">
                <a:spAutoFit/>
              </a:bodyPr>
              <a:lstStyle/>
              <a:p>
                <a:pPr algn="ctr"/>
                <a:r>
                  <a:rPr lang="en-US" sz="1100" dirty="0" smtClean="0">
                    <a:solidFill>
                      <a:schemeClr val="tx2"/>
                    </a:solidFill>
                  </a:rPr>
                  <a:t>Oscillating</a:t>
                </a:r>
                <a:br>
                  <a:rPr lang="en-US" sz="1100" dirty="0" smtClean="0">
                    <a:solidFill>
                      <a:schemeClr val="tx2"/>
                    </a:solidFill>
                  </a:rPr>
                </a:br>
                <a:r>
                  <a:rPr lang="en-US" sz="1100" dirty="0" smtClean="0">
                    <a:solidFill>
                      <a:schemeClr val="tx2"/>
                    </a:solidFill>
                  </a:rPr>
                  <a:t>direction of force acting on charge </a:t>
                </a:r>
                <a:endParaRPr lang="en-US" sz="1100" dirty="0">
                  <a:solidFill>
                    <a:schemeClr val="tx2"/>
                  </a:solidFill>
                </a:endParaRPr>
              </a:p>
            </p:txBody>
          </p:sp>
          <p:sp>
            <p:nvSpPr>
              <p:cNvPr id="4" name="Freeform 3"/>
              <p:cNvSpPr/>
              <p:nvPr/>
            </p:nvSpPr>
            <p:spPr>
              <a:xfrm>
                <a:off x="3302541" y="3073940"/>
                <a:ext cx="1269459" cy="729574"/>
              </a:xfrm>
              <a:custGeom>
                <a:avLst/>
                <a:gdLst>
                  <a:gd name="connsiteX0" fmla="*/ 233463 w 1269459"/>
                  <a:gd name="connsiteY0" fmla="*/ 0 h 729574"/>
                  <a:gd name="connsiteX1" fmla="*/ 233463 w 1269459"/>
                  <a:gd name="connsiteY1" fmla="*/ 0 h 729574"/>
                  <a:gd name="connsiteX2" fmla="*/ 967902 w 1269459"/>
                  <a:gd name="connsiteY2" fmla="*/ 4863 h 729574"/>
                  <a:gd name="connsiteX3" fmla="*/ 1021404 w 1269459"/>
                  <a:gd name="connsiteY3" fmla="*/ 165370 h 729574"/>
                  <a:gd name="connsiteX4" fmla="*/ 1269459 w 1269459"/>
                  <a:gd name="connsiteY4" fmla="*/ 238327 h 729574"/>
                  <a:gd name="connsiteX5" fmla="*/ 1211093 w 1269459"/>
                  <a:gd name="connsiteY5" fmla="*/ 719846 h 729574"/>
                  <a:gd name="connsiteX6" fmla="*/ 1099225 w 1269459"/>
                  <a:gd name="connsiteY6" fmla="*/ 700391 h 729574"/>
                  <a:gd name="connsiteX7" fmla="*/ 1040859 w 1269459"/>
                  <a:gd name="connsiteY7" fmla="*/ 695527 h 729574"/>
                  <a:gd name="connsiteX8" fmla="*/ 14591 w 1269459"/>
                  <a:gd name="connsiteY8" fmla="*/ 729574 h 729574"/>
                  <a:gd name="connsiteX9" fmla="*/ 0 w 1269459"/>
                  <a:gd name="connsiteY9" fmla="*/ 272374 h 729574"/>
                  <a:gd name="connsiteX10" fmla="*/ 262646 w 1269459"/>
                  <a:gd name="connsiteY10" fmla="*/ 233463 h 729574"/>
                  <a:gd name="connsiteX11" fmla="*/ 233463 w 1269459"/>
                  <a:gd name="connsiteY11" fmla="*/ 0 h 729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459" h="729574">
                    <a:moveTo>
                      <a:pt x="233463" y="0"/>
                    </a:moveTo>
                    <a:lnTo>
                      <a:pt x="233463" y="0"/>
                    </a:lnTo>
                    <a:lnTo>
                      <a:pt x="967902" y="4863"/>
                    </a:lnTo>
                    <a:lnTo>
                      <a:pt x="1021404" y="165370"/>
                    </a:lnTo>
                    <a:lnTo>
                      <a:pt x="1269459" y="238327"/>
                    </a:lnTo>
                    <a:lnTo>
                      <a:pt x="1211093" y="719846"/>
                    </a:lnTo>
                    <a:cubicBezTo>
                      <a:pt x="1155451" y="708718"/>
                      <a:pt x="1146864" y="705155"/>
                      <a:pt x="1099225" y="700391"/>
                    </a:cubicBezTo>
                    <a:cubicBezTo>
                      <a:pt x="1079799" y="698448"/>
                      <a:pt x="1040859" y="695527"/>
                      <a:pt x="1040859" y="695527"/>
                    </a:cubicBezTo>
                    <a:lnTo>
                      <a:pt x="14591" y="729574"/>
                    </a:lnTo>
                    <a:lnTo>
                      <a:pt x="0" y="272374"/>
                    </a:lnTo>
                    <a:lnTo>
                      <a:pt x="262646" y="233463"/>
                    </a:lnTo>
                    <a:lnTo>
                      <a:pt x="23346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 name="TextBox 16"/>
              <p:cNvSpPr txBox="1"/>
              <p:nvPr/>
            </p:nvSpPr>
            <p:spPr>
              <a:xfrm>
                <a:off x="3271271" y="3124918"/>
                <a:ext cx="1331997" cy="800219"/>
              </a:xfrm>
              <a:prstGeom prst="rect">
                <a:avLst/>
              </a:prstGeom>
              <a:noFill/>
            </p:spPr>
            <p:txBody>
              <a:bodyPr wrap="square" rtlCol="0">
                <a:spAutoFit/>
              </a:bodyPr>
              <a:lstStyle/>
              <a:p>
                <a:pPr algn="ctr"/>
                <a:r>
                  <a:rPr lang="en-US" sz="1100" dirty="0" smtClean="0">
                    <a:solidFill>
                      <a:schemeClr val="tx2"/>
                    </a:solidFill>
                  </a:rPr>
                  <a:t>Oscillating</a:t>
                </a:r>
                <a:br>
                  <a:rPr lang="en-US" sz="1100" dirty="0" smtClean="0">
                    <a:solidFill>
                      <a:schemeClr val="tx2"/>
                    </a:solidFill>
                  </a:rPr>
                </a:br>
                <a:r>
                  <a:rPr lang="en-US" sz="1100" dirty="0" smtClean="0">
                    <a:solidFill>
                      <a:schemeClr val="tx2"/>
                    </a:solidFill>
                  </a:rPr>
                  <a:t>direction of force acting on dipole</a:t>
                </a:r>
                <a:endParaRPr lang="en-US" sz="1100" dirty="0">
                  <a:solidFill>
                    <a:schemeClr val="tx2"/>
                  </a:solidFill>
                </a:endParaRPr>
              </a:p>
            </p:txBody>
          </p:sp>
          <p:sp>
            <p:nvSpPr>
              <p:cNvPr id="5" name="Rectangle 4"/>
              <p:cNvSpPr/>
              <p:nvPr/>
            </p:nvSpPr>
            <p:spPr>
              <a:xfrm>
                <a:off x="7185738" y="1923786"/>
                <a:ext cx="1456603" cy="1811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8" name="TextBox 17"/>
              <p:cNvSpPr txBox="1"/>
              <p:nvPr/>
            </p:nvSpPr>
            <p:spPr>
              <a:xfrm>
                <a:off x="7179680" y="1996322"/>
                <a:ext cx="1557661" cy="1025921"/>
              </a:xfrm>
              <a:prstGeom prst="rect">
                <a:avLst/>
              </a:prstGeom>
              <a:noFill/>
            </p:spPr>
            <p:txBody>
              <a:bodyPr wrap="square" rtlCol="0">
                <a:spAutoFit/>
              </a:bodyPr>
              <a:lstStyle/>
              <a:p>
                <a:pPr algn="ctr"/>
                <a:r>
                  <a:rPr lang="en-US" sz="1100" dirty="0" smtClean="0">
                    <a:solidFill>
                      <a:schemeClr val="tx2"/>
                    </a:solidFill>
                  </a:rPr>
                  <a:t>Unidirectional net force acting on </a:t>
                </a:r>
                <a:br>
                  <a:rPr lang="en-US" sz="1100" dirty="0" smtClean="0">
                    <a:solidFill>
                      <a:schemeClr val="tx2"/>
                    </a:solidFill>
                  </a:rPr>
                </a:br>
                <a:r>
                  <a:rPr lang="en-US" sz="1100" dirty="0" smtClean="0">
                    <a:solidFill>
                      <a:schemeClr val="tx2"/>
                    </a:solidFill>
                  </a:rPr>
                  <a:t>dipole during all </a:t>
                </a:r>
                <a:br>
                  <a:rPr lang="en-US" sz="1100" dirty="0" smtClean="0">
                    <a:solidFill>
                      <a:schemeClr val="tx2"/>
                    </a:solidFill>
                  </a:rPr>
                </a:br>
                <a:r>
                  <a:rPr lang="en-US" sz="1100" dirty="0" smtClean="0">
                    <a:solidFill>
                      <a:schemeClr val="tx2"/>
                    </a:solidFill>
                  </a:rPr>
                  <a:t>cycle phases</a:t>
                </a:r>
                <a:endParaRPr lang="en-US" sz="1100" dirty="0">
                  <a:solidFill>
                    <a:schemeClr val="tx2"/>
                  </a:solidFill>
                </a:endParaRPr>
              </a:p>
            </p:txBody>
          </p:sp>
          <p:sp>
            <p:nvSpPr>
              <p:cNvPr id="19" name="TextBox 18"/>
              <p:cNvSpPr txBox="1"/>
              <p:nvPr/>
            </p:nvSpPr>
            <p:spPr>
              <a:xfrm>
                <a:off x="7217303" y="2978834"/>
                <a:ext cx="1442260" cy="1025921"/>
              </a:xfrm>
              <a:prstGeom prst="rect">
                <a:avLst/>
              </a:prstGeom>
              <a:noFill/>
            </p:spPr>
            <p:txBody>
              <a:bodyPr wrap="square" rtlCol="0">
                <a:spAutoFit/>
              </a:bodyPr>
              <a:lstStyle/>
              <a:p>
                <a:pPr algn="ctr"/>
                <a:r>
                  <a:rPr lang="en-US" sz="1100" dirty="0" smtClean="0">
                    <a:solidFill>
                      <a:schemeClr val="tx2"/>
                    </a:solidFill>
                  </a:rPr>
                  <a:t>Unidirectional net force acting on charge during all cycle phases</a:t>
                </a:r>
                <a:endParaRPr lang="en-US" sz="1100" dirty="0">
                  <a:solidFill>
                    <a:schemeClr val="tx2"/>
                  </a:solidFill>
                </a:endParaRPr>
              </a:p>
            </p:txBody>
          </p:sp>
          <p:sp>
            <p:nvSpPr>
              <p:cNvPr id="21" name="TextBox 20"/>
              <p:cNvSpPr txBox="1"/>
              <p:nvPr/>
            </p:nvSpPr>
            <p:spPr>
              <a:xfrm>
                <a:off x="455296" y="3936095"/>
                <a:ext cx="2645923" cy="369332"/>
              </a:xfrm>
              <a:prstGeom prst="rect">
                <a:avLst/>
              </a:prstGeom>
              <a:solidFill>
                <a:schemeClr val="bg1"/>
              </a:solidFill>
            </p:spPr>
            <p:txBody>
              <a:bodyPr wrap="square" rtlCol="0">
                <a:spAutoFit/>
              </a:bodyPr>
              <a:lstStyle/>
              <a:p>
                <a:pPr algn="ctr"/>
                <a:r>
                  <a:rPr lang="en-US" sz="1200" dirty="0" smtClean="0">
                    <a:solidFill>
                      <a:schemeClr val="tx2"/>
                    </a:solidFill>
                  </a:rPr>
                  <a:t>Field of alternating direction</a:t>
                </a:r>
                <a:endParaRPr lang="en-US" sz="1200" dirty="0">
                  <a:solidFill>
                    <a:schemeClr val="tx2"/>
                  </a:solidFill>
                </a:endParaRPr>
              </a:p>
            </p:txBody>
          </p:sp>
          <p:sp>
            <p:nvSpPr>
              <p:cNvPr id="22" name="TextBox 21"/>
              <p:cNvSpPr txBox="1"/>
              <p:nvPr/>
            </p:nvSpPr>
            <p:spPr>
              <a:xfrm>
                <a:off x="4599955" y="3906746"/>
                <a:ext cx="2645923" cy="369332"/>
              </a:xfrm>
              <a:prstGeom prst="rect">
                <a:avLst/>
              </a:prstGeom>
              <a:solidFill>
                <a:schemeClr val="bg1"/>
              </a:solidFill>
            </p:spPr>
            <p:txBody>
              <a:bodyPr wrap="square" rtlCol="0">
                <a:spAutoFit/>
              </a:bodyPr>
              <a:lstStyle/>
              <a:p>
                <a:pPr algn="ctr"/>
                <a:r>
                  <a:rPr lang="en-US" sz="1200" dirty="0" smtClean="0">
                    <a:solidFill>
                      <a:schemeClr val="tx2"/>
                    </a:solidFill>
                  </a:rPr>
                  <a:t>Field of alternating direction</a:t>
                </a:r>
                <a:endParaRPr lang="en-US" sz="1200" dirty="0">
                  <a:solidFill>
                    <a:schemeClr val="tx2"/>
                  </a:solidFill>
                </a:endParaRPr>
              </a:p>
            </p:txBody>
          </p:sp>
          <p:sp>
            <p:nvSpPr>
              <p:cNvPr id="6" name="TextBox 5"/>
              <p:cNvSpPr txBox="1"/>
              <p:nvPr/>
            </p:nvSpPr>
            <p:spPr>
              <a:xfrm>
                <a:off x="371474" y="1585969"/>
                <a:ext cx="346983" cy="492443"/>
              </a:xfrm>
              <a:prstGeom prst="rect">
                <a:avLst/>
              </a:prstGeom>
              <a:solidFill>
                <a:schemeClr val="bg1"/>
              </a:solidFill>
            </p:spPr>
            <p:txBody>
              <a:bodyPr wrap="square" rtlCol="0">
                <a:spAutoFit/>
              </a:bodyPr>
              <a:lstStyle/>
              <a:p>
                <a:r>
                  <a:rPr lang="en-US" dirty="0" smtClean="0">
                    <a:solidFill>
                      <a:schemeClr val="tx2"/>
                    </a:solidFill>
                  </a:rPr>
                  <a:t>A</a:t>
                </a:r>
                <a:endParaRPr lang="en-US" dirty="0">
                  <a:solidFill>
                    <a:schemeClr val="tx2"/>
                  </a:solidFill>
                </a:endParaRPr>
              </a:p>
            </p:txBody>
          </p:sp>
          <p:sp>
            <p:nvSpPr>
              <p:cNvPr id="24" name="TextBox 23"/>
              <p:cNvSpPr txBox="1"/>
              <p:nvPr/>
            </p:nvSpPr>
            <p:spPr>
              <a:xfrm>
                <a:off x="4686162" y="1585969"/>
                <a:ext cx="346983" cy="492443"/>
              </a:xfrm>
              <a:prstGeom prst="rect">
                <a:avLst/>
              </a:prstGeom>
              <a:solidFill>
                <a:schemeClr val="bg1"/>
              </a:solidFill>
            </p:spPr>
            <p:txBody>
              <a:bodyPr wrap="square" rtlCol="0">
                <a:spAutoFit/>
              </a:bodyPr>
              <a:lstStyle/>
              <a:p>
                <a:r>
                  <a:rPr lang="en-US" dirty="0" smtClean="0">
                    <a:solidFill>
                      <a:schemeClr val="tx2"/>
                    </a:solidFill>
                  </a:rPr>
                  <a:t>B</a:t>
                </a:r>
                <a:endParaRPr lang="en-US" dirty="0">
                  <a:solidFill>
                    <a:schemeClr val="tx2"/>
                  </a:solidFill>
                </a:endParaRPr>
              </a:p>
            </p:txBody>
          </p:sp>
        </p:grpSp>
        <p:sp>
          <p:nvSpPr>
            <p:cNvPr id="8" name="Rectangle 7"/>
            <p:cNvSpPr/>
            <p:nvPr/>
          </p:nvSpPr>
          <p:spPr>
            <a:xfrm>
              <a:off x="8655803" y="2022529"/>
              <a:ext cx="185980" cy="15498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p:cNvSpPr/>
          <p:nvPr/>
        </p:nvSpPr>
        <p:spPr>
          <a:xfrm>
            <a:off x="2359959" y="4994540"/>
            <a:ext cx="4948286" cy="215444"/>
          </a:xfrm>
          <a:prstGeom prst="rect">
            <a:avLst/>
          </a:prstGeom>
        </p:spPr>
        <p:txBody>
          <a:bodyPr wrap="square">
            <a:spAutoFit/>
          </a:bodyPr>
          <a:lstStyle/>
          <a:p>
            <a:r>
              <a:rPr lang="en-US" sz="800" dirty="0" smtClean="0">
                <a:solidFill>
                  <a:srgbClr val="3B5CAD"/>
                </a:solidFill>
                <a:latin typeface="Museo Sans 300"/>
                <a:cs typeface="Museo Sans 300"/>
              </a:rPr>
              <a:t>Confidential  - For internal training purposes only. Not to be distributed or used in the field </a:t>
            </a:r>
            <a:endParaRPr lang="he-IL" sz="800" dirty="0" smtClean="0">
              <a:solidFill>
                <a:srgbClr val="3B5CAD"/>
              </a:solidFill>
              <a:latin typeface="Museo Sans 300"/>
              <a:cs typeface="Museo Sans 300"/>
            </a:endParaRPr>
          </a:p>
        </p:txBody>
      </p:sp>
    </p:spTree>
    <p:custDataLst>
      <p:tags r:id="rId1"/>
    </p:custDataLst>
    <p:extLst>
      <p:ext uri="{BB962C8B-B14F-4D97-AF65-F5344CB8AC3E}">
        <p14:creationId xmlns="" xmlns:p14="http://schemas.microsoft.com/office/powerpoint/2010/main" val="4149448299"/>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TTFields MOA Summary</a:t>
            </a:r>
            <a:endParaRPr lang="he-IL" sz="2400" dirty="0"/>
          </a:p>
        </p:txBody>
      </p:sp>
      <p:grpSp>
        <p:nvGrpSpPr>
          <p:cNvPr id="3" name="Group 32"/>
          <p:cNvGrpSpPr/>
          <p:nvPr/>
        </p:nvGrpSpPr>
        <p:grpSpPr>
          <a:xfrm>
            <a:off x="2416810" y="806935"/>
            <a:ext cx="4322982" cy="4069865"/>
            <a:chOff x="2226310" y="852655"/>
            <a:chExt cx="4322982" cy="4121511"/>
          </a:xfrm>
        </p:grpSpPr>
        <p:pic>
          <p:nvPicPr>
            <p:cNvPr id="8" name="Picture 3">
              <a:hlinkClick r:id="rId3" action="ppaction://hlinkfile"/>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226310" y="852655"/>
              <a:ext cx="4322982" cy="41215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8370" name="Picture 2"/>
            <p:cNvPicPr>
              <a:picLocks noChangeAspect="1" noChangeArrowheads="1"/>
            </p:cNvPicPr>
            <p:nvPr/>
          </p:nvPicPr>
          <p:blipFill>
            <a:blip r:embed="rId5" cstate="print"/>
            <a:srcRect/>
            <a:stretch>
              <a:fillRect/>
            </a:stretch>
          </p:blipFill>
          <p:spPr bwMode="auto">
            <a:xfrm>
              <a:off x="2613660" y="1396474"/>
              <a:ext cx="790817" cy="668744"/>
            </a:xfrm>
            <a:prstGeom prst="rect">
              <a:avLst/>
            </a:prstGeom>
            <a:noFill/>
            <a:ln w="9525">
              <a:noFill/>
              <a:miter lim="800000"/>
              <a:headEnd/>
              <a:tailEnd/>
            </a:ln>
          </p:spPr>
        </p:pic>
        <p:sp>
          <p:nvSpPr>
            <p:cNvPr id="6" name="TextBox 5"/>
            <p:cNvSpPr txBox="1"/>
            <p:nvPr/>
          </p:nvSpPr>
          <p:spPr>
            <a:xfrm>
              <a:off x="2589323" y="2025608"/>
              <a:ext cx="830677" cy="307777"/>
            </a:xfrm>
            <a:prstGeom prst="rect">
              <a:avLst/>
            </a:prstGeom>
            <a:noFill/>
          </p:spPr>
          <p:txBody>
            <a:bodyPr wrap="none" rtlCol="1">
              <a:spAutoFit/>
            </a:bodyPr>
            <a:lstStyle/>
            <a:p>
              <a:pPr algn="ctr"/>
              <a:r>
                <a:rPr lang="en-US" sz="700" b="1" dirty="0" smtClean="0">
                  <a:solidFill>
                    <a:schemeClr val="tx1">
                      <a:lumMod val="75000"/>
                      <a:lumOff val="25000"/>
                    </a:schemeClr>
                  </a:solidFill>
                  <a:latin typeface="Aharoni" pitchFamily="2" charset="-79"/>
                  <a:cs typeface="Aharoni" pitchFamily="2" charset="-79"/>
                </a:rPr>
                <a:t>Contractile ring</a:t>
              </a:r>
            </a:p>
            <a:p>
              <a:pPr algn="ctr"/>
              <a:r>
                <a:rPr lang="en-US" sz="700" b="1" dirty="0" smtClean="0">
                  <a:solidFill>
                    <a:schemeClr val="tx1">
                      <a:lumMod val="75000"/>
                      <a:lumOff val="25000"/>
                    </a:schemeClr>
                  </a:solidFill>
                  <a:latin typeface="Aharoni" pitchFamily="2" charset="-79"/>
                  <a:cs typeface="Aharoni" pitchFamily="2" charset="-79"/>
                </a:rPr>
                <a:t>mislocalization</a:t>
              </a:r>
              <a:endParaRPr lang="he-IL" sz="700" b="1" dirty="0">
                <a:solidFill>
                  <a:schemeClr val="tx1">
                    <a:lumMod val="75000"/>
                    <a:lumOff val="25000"/>
                  </a:schemeClr>
                </a:solidFill>
                <a:latin typeface="Aharoni" pitchFamily="2" charset="-79"/>
                <a:cs typeface="Aharoni" pitchFamily="2" charset="-79"/>
              </a:endParaRPr>
            </a:p>
          </p:txBody>
        </p:sp>
        <p:cxnSp>
          <p:nvCxnSpPr>
            <p:cNvPr id="31" name="Straight Connector 30"/>
            <p:cNvCxnSpPr/>
            <p:nvPr/>
          </p:nvCxnSpPr>
          <p:spPr>
            <a:xfrm>
              <a:off x="3291840" y="1684020"/>
              <a:ext cx="54864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32" name="Rectangle 31"/>
          <p:cNvSpPr/>
          <p:nvPr/>
        </p:nvSpPr>
        <p:spPr>
          <a:xfrm>
            <a:off x="0" y="4824768"/>
            <a:ext cx="6789420" cy="230832"/>
          </a:xfrm>
          <a:prstGeom prst="rect">
            <a:avLst/>
          </a:prstGeom>
        </p:spPr>
        <p:txBody>
          <a:bodyPr wrap="square">
            <a:spAutoFit/>
          </a:bodyPr>
          <a:lstStyle/>
          <a:p>
            <a:r>
              <a:rPr lang="en-US" sz="900" dirty="0" smtClean="0">
                <a:solidFill>
                  <a:schemeClr val="tx2"/>
                </a:solidFill>
                <a:latin typeface="Arial" pitchFamily="34" charset="0"/>
                <a:cs typeface="Arial" pitchFamily="34" charset="0"/>
              </a:rPr>
              <a:t>Modified from Giladi M, Schneiderman RS, </a:t>
            </a:r>
            <a:r>
              <a:rPr lang="en-US" sz="900" i="1" dirty="0" smtClean="0">
                <a:solidFill>
                  <a:schemeClr val="tx2"/>
                </a:solidFill>
                <a:latin typeface="Arial" pitchFamily="34" charset="0"/>
                <a:cs typeface="Arial" pitchFamily="34" charset="0"/>
              </a:rPr>
              <a:t>Scientific Reports, </a:t>
            </a:r>
            <a:r>
              <a:rPr lang="en-US" sz="900" dirty="0" smtClean="0">
                <a:solidFill>
                  <a:schemeClr val="tx2"/>
                </a:solidFill>
                <a:latin typeface="Arial" pitchFamily="34" charset="0"/>
                <a:cs typeface="Arial" pitchFamily="34" charset="0"/>
              </a:rPr>
              <a:t>2015 and Gera et al., </a:t>
            </a:r>
            <a:r>
              <a:rPr lang="en-US" sz="900" dirty="0" err="1" smtClean="0">
                <a:solidFill>
                  <a:schemeClr val="tx2"/>
                </a:solidFill>
                <a:latin typeface="Arial" pitchFamily="34" charset="0"/>
                <a:cs typeface="Arial" pitchFamily="34" charset="0"/>
              </a:rPr>
              <a:t>PLoS</a:t>
            </a:r>
            <a:r>
              <a:rPr lang="en-US" sz="900" dirty="0" smtClean="0">
                <a:solidFill>
                  <a:schemeClr val="tx2"/>
                </a:solidFill>
                <a:latin typeface="Arial" pitchFamily="34" charset="0"/>
                <a:cs typeface="Arial" pitchFamily="34" charset="0"/>
              </a:rPr>
              <a:t> One. 2015 </a:t>
            </a:r>
            <a:endParaRPr lang="he-IL" sz="900" i="1" dirty="0">
              <a:solidFill>
                <a:schemeClr val="tx2"/>
              </a:solidFill>
              <a:latin typeface="Arial" pitchFamily="34" charset="0"/>
              <a:cs typeface="Arial" pitchFamily="34" charset="0"/>
            </a:endParaRPr>
          </a:p>
        </p:txBody>
      </p:sp>
      <p:sp>
        <p:nvSpPr>
          <p:cNvPr id="9" name="Rectangle 8"/>
          <p:cNvSpPr/>
          <p:nvPr/>
        </p:nvSpPr>
        <p:spPr>
          <a:xfrm>
            <a:off x="2359959" y="4994540"/>
            <a:ext cx="4948286" cy="215444"/>
          </a:xfrm>
          <a:prstGeom prst="rect">
            <a:avLst/>
          </a:prstGeom>
        </p:spPr>
        <p:txBody>
          <a:bodyPr wrap="square">
            <a:spAutoFit/>
          </a:bodyPr>
          <a:lstStyle/>
          <a:p>
            <a:r>
              <a:rPr lang="en-US" sz="800" dirty="0" smtClean="0">
                <a:solidFill>
                  <a:srgbClr val="3B5CAD"/>
                </a:solidFill>
                <a:latin typeface="Museo Sans 300"/>
                <a:cs typeface="Museo Sans 300"/>
              </a:rPr>
              <a:t>Confidential  - For internal training purposes only. Not to be distributed or used in the field </a:t>
            </a:r>
            <a:endParaRPr lang="he-IL" sz="800" dirty="0" smtClean="0">
              <a:solidFill>
                <a:srgbClr val="3B5CAD"/>
              </a:solidFill>
              <a:latin typeface="Museo Sans 300"/>
              <a:cs typeface="Museo Sans 300"/>
            </a:endParaRPr>
          </a:p>
        </p:txBody>
      </p:sp>
      <p:grpSp>
        <p:nvGrpSpPr>
          <p:cNvPr id="10" name="Group 9"/>
          <p:cNvGrpSpPr>
            <a:grpSpLocks noChangeAspect="1"/>
          </p:cNvGrpSpPr>
          <p:nvPr/>
        </p:nvGrpSpPr>
        <p:grpSpPr>
          <a:xfrm>
            <a:off x="248625" y="810455"/>
            <a:ext cx="1908000" cy="1549166"/>
            <a:chOff x="4616897" y="922689"/>
            <a:chExt cx="4291276" cy="2684493"/>
          </a:xfrm>
        </p:grpSpPr>
        <p:pic>
          <p:nvPicPr>
            <p:cNvPr id="11" name="Picture 2"/>
            <p:cNvPicPr>
              <a:picLocks noChangeAspect="1" noChangeArrowheads="1"/>
            </p:cNvPicPr>
            <p:nvPr/>
          </p:nvPicPr>
          <p:blipFill>
            <a:blip r:embed="rId6" cstate="print"/>
            <a:srcRect/>
            <a:stretch>
              <a:fillRect/>
            </a:stretch>
          </p:blipFill>
          <p:spPr bwMode="auto">
            <a:xfrm>
              <a:off x="4616897" y="1193338"/>
              <a:ext cx="4291276" cy="2413844"/>
            </a:xfrm>
            <a:prstGeom prst="rect">
              <a:avLst/>
            </a:prstGeom>
            <a:solidFill>
              <a:schemeClr val="tx2"/>
            </a:solidFill>
            <a:ln>
              <a:noFill/>
            </a:ln>
          </p:spPr>
        </p:pic>
        <p:sp>
          <p:nvSpPr>
            <p:cNvPr id="12" name="Rectangle 11"/>
            <p:cNvSpPr/>
            <p:nvPr/>
          </p:nvSpPr>
          <p:spPr>
            <a:xfrm>
              <a:off x="4616897" y="922689"/>
              <a:ext cx="4291276" cy="2529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t>NSCLC</a:t>
              </a:r>
              <a:endParaRPr lang="en-US" sz="1200" dirty="0"/>
            </a:p>
          </p:txBody>
        </p:sp>
      </p:grpSp>
      <p:grpSp>
        <p:nvGrpSpPr>
          <p:cNvPr id="13" name="Group 12"/>
          <p:cNvGrpSpPr>
            <a:grpSpLocks noChangeAspect="1"/>
          </p:cNvGrpSpPr>
          <p:nvPr/>
        </p:nvGrpSpPr>
        <p:grpSpPr>
          <a:xfrm>
            <a:off x="248624" y="2372547"/>
            <a:ext cx="1908000" cy="1300291"/>
            <a:chOff x="446745" y="2478826"/>
            <a:chExt cx="1805693" cy="1230572"/>
          </a:xfrm>
        </p:grpSpPr>
        <p:sp>
          <p:nvSpPr>
            <p:cNvPr id="14" name="Rectangle 13"/>
            <p:cNvSpPr>
              <a:spLocks noChangeAspect="1"/>
            </p:cNvSpPr>
            <p:nvPr/>
          </p:nvSpPr>
          <p:spPr>
            <a:xfrm>
              <a:off x="446745" y="2478826"/>
              <a:ext cx="1805693" cy="13772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t>Ovarian</a:t>
              </a:r>
              <a:endParaRPr lang="en-US" sz="1200" dirty="0"/>
            </a:p>
          </p:txBody>
        </p:sp>
        <p:pic>
          <p:nvPicPr>
            <p:cNvPr id="15" name="Picture 2" descr="C:\Users\mosheg\Dropbox\Ovarian cancer\Ovcar confocal\TTF final\Image 27 for 26\Image 27 for 26\Image 27 for 26_c1+2.tif"/>
            <p:cNvPicPr>
              <a:picLocks noChangeAspect="1" noChangeArrowheads="1"/>
            </p:cNvPicPr>
            <p:nvPr/>
          </p:nvPicPr>
          <p:blipFill>
            <a:blip r:embed="rId7" cstate="print"/>
            <a:srcRect t="21006" b="19032"/>
            <a:stretch>
              <a:fillRect/>
            </a:stretch>
          </p:blipFill>
          <p:spPr bwMode="auto">
            <a:xfrm>
              <a:off x="452438" y="2627684"/>
              <a:ext cx="1800000" cy="1081714"/>
            </a:xfrm>
            <a:prstGeom prst="rect">
              <a:avLst/>
            </a:prstGeom>
            <a:noFill/>
          </p:spPr>
        </p:pic>
      </p:grpSp>
      <p:grpSp>
        <p:nvGrpSpPr>
          <p:cNvPr id="23" name="Group 22"/>
          <p:cNvGrpSpPr/>
          <p:nvPr/>
        </p:nvGrpSpPr>
        <p:grpSpPr>
          <a:xfrm>
            <a:off x="6816571" y="3162302"/>
            <a:ext cx="2289328" cy="1716617"/>
            <a:chOff x="6399990" y="2613399"/>
            <a:chExt cx="2744009" cy="1998815"/>
          </a:xfrm>
        </p:grpSpPr>
        <p:pic>
          <p:nvPicPr>
            <p:cNvPr id="17" name="Picture 11" descr="F:\Preclinical studies\Biology\karyotype\A2780 110613 karyotype and sky\Sky\3-44.jpg"/>
            <p:cNvPicPr>
              <a:picLocks noChangeArrowheads="1"/>
            </p:cNvPicPr>
            <p:nvPr/>
          </p:nvPicPr>
          <p:blipFill rotWithShape="1">
            <a:blip r:embed="rId8" cstate="print"/>
            <a:srcRect b="4253"/>
            <a:stretch/>
          </p:blipFill>
          <p:spPr bwMode="auto">
            <a:xfrm>
              <a:off x="6400824" y="2613399"/>
              <a:ext cx="2743175" cy="904913"/>
            </a:xfrm>
            <a:prstGeom prst="rect">
              <a:avLst/>
            </a:prstGeom>
            <a:noFill/>
          </p:spPr>
        </p:pic>
        <p:pic>
          <p:nvPicPr>
            <p:cNvPr id="18" name="Picture 10" descr="F:\Preclinical studies\Biology\karyotype\A2780 110613 karyotype and sky\Sky\3-92.jpg"/>
            <p:cNvPicPr>
              <a:picLocks noChangeAspect="1" noChangeArrowheads="1"/>
            </p:cNvPicPr>
            <p:nvPr/>
          </p:nvPicPr>
          <p:blipFill rotWithShape="1">
            <a:blip r:embed="rId9" cstate="print"/>
            <a:srcRect b="4352"/>
            <a:stretch/>
          </p:blipFill>
          <p:spPr bwMode="auto">
            <a:xfrm>
              <a:off x="6399990" y="3548896"/>
              <a:ext cx="2743226" cy="1063318"/>
            </a:xfrm>
            <a:prstGeom prst="rect">
              <a:avLst/>
            </a:prstGeom>
            <a:noFill/>
          </p:spPr>
        </p:pic>
      </p:grpSp>
      <p:grpSp>
        <p:nvGrpSpPr>
          <p:cNvPr id="19" name="Group 16"/>
          <p:cNvGrpSpPr/>
          <p:nvPr/>
        </p:nvGrpSpPr>
        <p:grpSpPr>
          <a:xfrm>
            <a:off x="7164465" y="3393665"/>
            <a:ext cx="1617209" cy="226583"/>
            <a:chOff x="2872952" y="3356977"/>
            <a:chExt cx="2131184" cy="432063"/>
          </a:xfrm>
        </p:grpSpPr>
        <p:sp>
          <p:nvSpPr>
            <p:cNvPr id="20" name="Oval 19"/>
            <p:cNvSpPr/>
            <p:nvPr/>
          </p:nvSpPr>
          <p:spPr>
            <a:xfrm>
              <a:off x="2872952" y="3356977"/>
              <a:ext cx="432049" cy="43204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Oval 20"/>
            <p:cNvSpPr/>
            <p:nvPr/>
          </p:nvSpPr>
          <p:spPr>
            <a:xfrm>
              <a:off x="4572088" y="3356992"/>
              <a:ext cx="432048" cy="43204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22" name="TextBox 21"/>
          <p:cNvSpPr txBox="1"/>
          <p:nvPr/>
        </p:nvSpPr>
        <p:spPr>
          <a:xfrm>
            <a:off x="5036820" y="3121874"/>
            <a:ext cx="3429964" cy="246221"/>
          </a:xfrm>
          <a:prstGeom prst="rect">
            <a:avLst/>
          </a:prstGeom>
          <a:noFill/>
          <a:scene3d>
            <a:camera prst="orthographicFront">
              <a:rot lat="0" lon="0" rev="5400000"/>
            </a:camera>
            <a:lightRig rig="threePt" dir="t"/>
          </a:scene3d>
        </p:spPr>
        <p:txBody>
          <a:bodyPr wrap="square" rtlCol="0">
            <a:spAutoFit/>
          </a:bodyPr>
          <a:lstStyle/>
          <a:p>
            <a:r>
              <a:rPr lang="en-US" sz="1000" b="1" dirty="0" smtClean="0">
                <a:solidFill>
                  <a:schemeClr val="tx2"/>
                </a:solidFill>
                <a:latin typeface="Arial" pitchFamily="34" charset="0"/>
                <a:cs typeface="Arial" pitchFamily="34" charset="0"/>
              </a:rPr>
              <a:t>TTFields 48h     TTFields 24h</a:t>
            </a:r>
            <a:endParaRPr lang="en-US" sz="1000" b="1" dirty="0">
              <a:solidFill>
                <a:schemeClr val="tx2"/>
              </a:solidFill>
              <a:latin typeface="Arial" pitchFamily="34" charset="0"/>
              <a:cs typeface="Arial" pitchFamily="34" charset="0"/>
            </a:endParaRPr>
          </a:p>
        </p:txBody>
      </p:sp>
      <p:sp>
        <p:nvSpPr>
          <p:cNvPr id="25" name="Rectangle 24"/>
          <p:cNvSpPr/>
          <p:nvPr/>
        </p:nvSpPr>
        <p:spPr>
          <a:xfrm>
            <a:off x="6827521" y="3017520"/>
            <a:ext cx="2278380" cy="1295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t>Ovarian</a:t>
            </a:r>
            <a:endParaRPr lang="en-US" sz="1200" dirty="0"/>
          </a:p>
        </p:txBody>
      </p:sp>
      <p:grpSp>
        <p:nvGrpSpPr>
          <p:cNvPr id="33" name="Group 32"/>
          <p:cNvGrpSpPr/>
          <p:nvPr/>
        </p:nvGrpSpPr>
        <p:grpSpPr>
          <a:xfrm>
            <a:off x="6819899" y="868680"/>
            <a:ext cx="2289601" cy="2071606"/>
            <a:chOff x="6819899" y="868680"/>
            <a:chExt cx="2289601" cy="2071606"/>
          </a:xfrm>
        </p:grpSpPr>
        <p:pic>
          <p:nvPicPr>
            <p:cNvPr id="27" name="Picture 2" descr="C:\Users\mosheg\Pictures\WRF 1507 - A549 - TTF - 24hr -2\WRF 1507 - A549 - TTF - 24hr -2_z10c1+2+3+4.tif"/>
            <p:cNvPicPr>
              <a:picLocks noChangeAspect="1" noChangeArrowheads="1"/>
            </p:cNvPicPr>
            <p:nvPr/>
          </p:nvPicPr>
          <p:blipFill>
            <a:blip r:embed="rId10" cstate="print"/>
            <a:srcRect/>
            <a:stretch>
              <a:fillRect/>
            </a:stretch>
          </p:blipFill>
          <p:spPr bwMode="auto">
            <a:xfrm>
              <a:off x="6819900" y="1007214"/>
              <a:ext cx="2289600" cy="1933072"/>
            </a:xfrm>
            <a:prstGeom prst="rect">
              <a:avLst/>
            </a:prstGeom>
            <a:noFill/>
          </p:spPr>
        </p:pic>
        <p:sp>
          <p:nvSpPr>
            <p:cNvPr id="28" name="Rectangle 27"/>
            <p:cNvSpPr/>
            <p:nvPr/>
          </p:nvSpPr>
          <p:spPr>
            <a:xfrm>
              <a:off x="6819899" y="868680"/>
              <a:ext cx="2289600" cy="1219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t>NSCLC</a:t>
              </a:r>
              <a:endParaRPr lang="en-US" sz="1200" dirty="0"/>
            </a:p>
          </p:txBody>
        </p:sp>
      </p:grpSp>
      <p:pic>
        <p:nvPicPr>
          <p:cNvPr id="30" name="Picture 2" descr="C:\Users\mosheg\Documents\Novocure\presentations\Neuro Tumor club 2016\5A.jpg"/>
          <p:cNvPicPr>
            <a:picLocks noChangeAspect="1" noChangeArrowheads="1"/>
          </p:cNvPicPr>
          <p:nvPr/>
        </p:nvPicPr>
        <p:blipFill>
          <a:blip r:embed="rId11" cstate="print"/>
          <a:srcRect l="66961" t="39542" r="184" b="2331"/>
          <a:stretch>
            <a:fillRect/>
          </a:stretch>
        </p:blipFill>
        <p:spPr bwMode="auto">
          <a:xfrm>
            <a:off x="251460" y="3909060"/>
            <a:ext cx="1897380" cy="960120"/>
          </a:xfrm>
          <a:prstGeom prst="rect">
            <a:avLst/>
          </a:prstGeom>
          <a:noFill/>
        </p:spPr>
      </p:pic>
      <p:sp>
        <p:nvSpPr>
          <p:cNvPr id="34" name="Rectangle 33"/>
          <p:cNvSpPr>
            <a:spLocks noChangeAspect="1"/>
          </p:cNvSpPr>
          <p:nvPr/>
        </p:nvSpPr>
        <p:spPr>
          <a:xfrm>
            <a:off x="248624" y="3744151"/>
            <a:ext cx="1908000" cy="1455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t>Glioma</a:t>
            </a:r>
            <a:endParaRPr lang="en-US" sz="1200" dirty="0"/>
          </a:p>
        </p:txBody>
      </p:sp>
    </p:spTree>
    <p:extLst>
      <p:ext uri="{BB962C8B-B14F-4D97-AF65-F5344CB8AC3E}">
        <p14:creationId xmlns="" xmlns:p14="http://schemas.microsoft.com/office/powerpoint/2010/main" val="560221353"/>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 y="4676661"/>
            <a:ext cx="6848261" cy="369332"/>
          </a:xfrm>
          <a:prstGeom prst="rect">
            <a:avLst/>
          </a:prstGeom>
          <a:noFill/>
        </p:spPr>
        <p:txBody>
          <a:bodyPr wrap="square" rtlCol="0" anchor="b">
            <a:spAutoFit/>
          </a:bodyPr>
          <a:lstStyle/>
          <a:p>
            <a:pPr>
              <a:spcAft>
                <a:spcPts val="0"/>
              </a:spcAft>
            </a:pPr>
            <a:r>
              <a:rPr lang="en-US" sz="900" b="1" dirty="0">
                <a:solidFill>
                  <a:schemeClr val="tx2"/>
                </a:solidFill>
                <a:cs typeface="Helvetica Neue Light"/>
              </a:rPr>
              <a:t>1</a:t>
            </a:r>
            <a:r>
              <a:rPr lang="en-US" sz="900" dirty="0">
                <a:solidFill>
                  <a:schemeClr val="tx2"/>
                </a:solidFill>
                <a:cs typeface="Helvetica Neue Light"/>
              </a:rPr>
              <a:t>.</a:t>
            </a:r>
            <a:r>
              <a:rPr lang="en-US" sz="900" b="1" dirty="0">
                <a:solidFill>
                  <a:schemeClr val="tx2"/>
                </a:solidFill>
                <a:cs typeface="Helvetica Neue Light"/>
              </a:rPr>
              <a:t> </a:t>
            </a:r>
            <a:r>
              <a:rPr lang="en-US" sz="900" dirty="0" err="1" smtClean="0">
                <a:solidFill>
                  <a:schemeClr val="tx2"/>
                </a:solidFill>
                <a:cs typeface="Helvetica Neue Light"/>
              </a:rPr>
              <a:t>Optune</a:t>
            </a:r>
            <a:r>
              <a:rPr lang="en-US" sz="900" dirty="0" smtClean="0">
                <a:solidFill>
                  <a:schemeClr val="tx2"/>
                </a:solidFill>
                <a:cs typeface="Helvetica Neue Light"/>
              </a:rPr>
              <a:t> </a:t>
            </a:r>
            <a:r>
              <a:rPr lang="en-US" sz="900" dirty="0">
                <a:solidFill>
                  <a:schemeClr val="tx2"/>
                </a:solidFill>
                <a:cs typeface="Helvetica Neue Light"/>
              </a:rPr>
              <a:t>Patient Information and Operation Manual. Novocure Inc. Document number QSD-QR-331. November 1, 2014. </a:t>
            </a:r>
            <a:r>
              <a:rPr lang="en-US" sz="900" b="1" dirty="0" smtClean="0">
                <a:solidFill>
                  <a:schemeClr val="tx2"/>
                </a:solidFill>
                <a:cs typeface="Helvetica Neue Light"/>
              </a:rPr>
              <a:t>2</a:t>
            </a:r>
            <a:r>
              <a:rPr lang="en-US" sz="900" dirty="0" smtClean="0">
                <a:solidFill>
                  <a:schemeClr val="tx2"/>
                </a:solidFill>
                <a:cs typeface="Helvetica Neue Light"/>
              </a:rPr>
              <a:t>. </a:t>
            </a:r>
            <a:r>
              <a:rPr lang="en-US" sz="900" dirty="0">
                <a:solidFill>
                  <a:schemeClr val="tx2"/>
                </a:solidFill>
                <a:cs typeface="Helvetica Neue Light"/>
              </a:rPr>
              <a:t>Optune Instructions for Use. Novocure Inc. Document number QSD-QR-330. November </a:t>
            </a:r>
            <a:r>
              <a:rPr lang="en-US" sz="900" dirty="0" smtClean="0">
                <a:solidFill>
                  <a:schemeClr val="tx2"/>
                </a:solidFill>
                <a:cs typeface="Helvetica Neue Light"/>
              </a:rPr>
              <a:t>2014.</a:t>
            </a:r>
            <a:endParaRPr lang="en-US" sz="900" dirty="0">
              <a:solidFill>
                <a:schemeClr val="tx2"/>
              </a:solidFill>
              <a:cs typeface="Helvetica Neue Light"/>
            </a:endParaRPr>
          </a:p>
        </p:txBody>
      </p:sp>
      <p:sp>
        <p:nvSpPr>
          <p:cNvPr id="10" name="Title 1"/>
          <p:cNvSpPr txBox="1">
            <a:spLocks/>
          </p:cNvSpPr>
          <p:nvPr/>
        </p:nvSpPr>
        <p:spPr>
          <a:xfrm>
            <a:off x="348198" y="141099"/>
            <a:ext cx="8494994" cy="696677"/>
          </a:xfrm>
          <a:prstGeom prst="rect">
            <a:avLst/>
          </a:prstGeom>
        </p:spPr>
        <p:txBody>
          <a:bodyPr anchor="ctr">
            <a:normAutofit/>
          </a:bodyPr>
          <a:lstStyle>
            <a:lvl1pPr algn="l" defTabSz="457200" rtl="0" eaLnBrk="1" latinLnBrk="0" hangingPunct="1">
              <a:lnSpc>
                <a:spcPct val="90000"/>
              </a:lnSpc>
              <a:spcBef>
                <a:spcPct val="0"/>
              </a:spcBef>
              <a:buNone/>
              <a:defRPr sz="2800" b="0" i="0" kern="1200">
                <a:solidFill>
                  <a:schemeClr val="bg1"/>
                </a:solidFill>
                <a:latin typeface="HelveticaNeue Condensed"/>
                <a:ea typeface="+mj-ea"/>
                <a:cs typeface="HelveticaNeue Condensed"/>
              </a:defRPr>
            </a:lvl1pPr>
          </a:lstStyle>
          <a:p>
            <a:endParaRPr lang="en-US" dirty="0">
              <a:solidFill>
                <a:prstClr val="white"/>
              </a:solidFill>
            </a:endParaRPr>
          </a:p>
        </p:txBody>
      </p:sp>
      <p:pic>
        <p:nvPicPr>
          <p:cNvPr id="33" name="Picture 32"/>
          <p:cNvPicPr>
            <a:picLocks noChangeAspect="1"/>
          </p:cNvPicPr>
          <p:nvPr/>
        </p:nvPicPr>
        <p:blipFill rotWithShape="1">
          <a:blip r:embed="rId4" cstate="print">
            <a:extLst>
              <a:ext uri="{28A0092B-C50C-407E-A947-70E740481C1C}">
                <a14:useLocalDpi xmlns="" xmlns:a14="http://schemas.microsoft.com/office/drawing/2010/main" val="0"/>
              </a:ext>
            </a:extLst>
          </a:blip>
          <a:srcRect l="5976" t="10470" r="14320"/>
          <a:stretch/>
        </p:blipFill>
        <p:spPr>
          <a:xfrm flipH="1">
            <a:off x="4220238" y="954324"/>
            <a:ext cx="2194072" cy="1233731"/>
          </a:xfrm>
          <a:prstGeom prst="rect">
            <a:avLst/>
          </a:prstGeom>
          <a:effectLst>
            <a:outerShdw blurRad="50800" dist="38100" dir="2700000" algn="tl" rotWithShape="0">
              <a:prstClr val="black">
                <a:alpha val="40000"/>
              </a:prstClr>
            </a:outerShdw>
          </a:effectLst>
        </p:spPr>
      </p:pic>
      <p:sp>
        <p:nvSpPr>
          <p:cNvPr id="15" name="Title 14"/>
          <p:cNvSpPr>
            <a:spLocks noGrp="1"/>
          </p:cNvSpPr>
          <p:nvPr>
            <p:ph type="title"/>
          </p:nvPr>
        </p:nvSpPr>
        <p:spPr/>
        <p:txBody>
          <a:bodyPr>
            <a:noAutofit/>
          </a:bodyPr>
          <a:lstStyle/>
          <a:p>
            <a:r>
              <a:rPr lang="en-US" sz="2400" dirty="0" smtClean="0"/>
              <a:t>TTFields Are Delivered by Optune</a:t>
            </a:r>
            <a:endParaRPr lang="en-US" sz="2400" dirty="0"/>
          </a:p>
        </p:txBody>
      </p:sp>
      <p:sp>
        <p:nvSpPr>
          <p:cNvPr id="18" name="Content Placeholder 2"/>
          <p:cNvSpPr>
            <a:spLocks noGrp="1"/>
          </p:cNvSpPr>
          <p:nvPr>
            <p:ph idx="1"/>
          </p:nvPr>
        </p:nvSpPr>
        <p:spPr>
          <a:xfrm>
            <a:off x="226061" y="914401"/>
            <a:ext cx="3725332" cy="3680222"/>
          </a:xfrm>
        </p:spPr>
        <p:txBody>
          <a:bodyPr>
            <a:normAutofit/>
          </a:bodyPr>
          <a:lstStyle/>
          <a:p>
            <a:r>
              <a:rPr lang="en-US" sz="2000" dirty="0" smtClean="0"/>
              <a:t>Single-use transducer arrays deliver TTFields through the scalp</a:t>
            </a:r>
            <a:r>
              <a:rPr lang="en-US" sz="2000" baseline="30000" dirty="0" smtClean="0"/>
              <a:t>1</a:t>
            </a:r>
          </a:p>
          <a:p>
            <a:pPr lvl="1"/>
            <a:r>
              <a:rPr lang="en-US" sz="2000" dirty="0" smtClean="0"/>
              <a:t>Arrays deliver TTFields at a low intensity (1-3 V/cm) and intermediate frequency (200 kHz)</a:t>
            </a:r>
            <a:r>
              <a:rPr lang="en-US" sz="2000" baseline="30000" dirty="0" smtClean="0"/>
              <a:t>2</a:t>
            </a:r>
            <a:endParaRPr lang="en-US" sz="2000" baseline="30000" dirty="0"/>
          </a:p>
        </p:txBody>
      </p:sp>
      <p:sp>
        <p:nvSpPr>
          <p:cNvPr id="9" name="Rectangle 8"/>
          <p:cNvSpPr/>
          <p:nvPr/>
        </p:nvSpPr>
        <p:spPr>
          <a:xfrm>
            <a:off x="2359959" y="4994540"/>
            <a:ext cx="4948286" cy="215444"/>
          </a:xfrm>
          <a:prstGeom prst="rect">
            <a:avLst/>
          </a:prstGeom>
        </p:spPr>
        <p:txBody>
          <a:bodyPr wrap="square">
            <a:spAutoFit/>
          </a:bodyPr>
          <a:lstStyle/>
          <a:p>
            <a:r>
              <a:rPr lang="en-US" sz="800" dirty="0" smtClean="0">
                <a:solidFill>
                  <a:srgbClr val="3B5CAD"/>
                </a:solidFill>
                <a:latin typeface="Museo Sans 300"/>
                <a:cs typeface="Museo Sans 300"/>
              </a:rPr>
              <a:t>Confidential  - For internal training purposes only. Not to be distributed or used in the field </a:t>
            </a:r>
            <a:endParaRPr lang="he-IL" sz="800" dirty="0" smtClean="0">
              <a:solidFill>
                <a:srgbClr val="3B5CAD"/>
              </a:solidFill>
              <a:latin typeface="Museo Sans 300"/>
              <a:cs typeface="Museo Sans 300"/>
            </a:endParaRPr>
          </a:p>
        </p:txBody>
      </p:sp>
      <p:pic>
        <p:nvPicPr>
          <p:cNvPr id="1026" name="Picture 2"/>
          <p:cNvPicPr>
            <a:picLocks noChangeAspect="1" noChangeArrowheads="1"/>
          </p:cNvPicPr>
          <p:nvPr/>
        </p:nvPicPr>
        <p:blipFill>
          <a:blip r:embed="rId5" cstate="print"/>
          <a:srcRect/>
          <a:stretch>
            <a:fillRect/>
          </a:stretch>
        </p:blipFill>
        <p:spPr bwMode="auto">
          <a:xfrm>
            <a:off x="3680459" y="2417959"/>
            <a:ext cx="3046095" cy="2145469"/>
          </a:xfrm>
          <a:prstGeom prst="rect">
            <a:avLst/>
          </a:prstGeom>
          <a:noFill/>
          <a:ln w="9525">
            <a:noFill/>
            <a:miter lim="800000"/>
            <a:headEnd/>
            <a:tailEnd/>
          </a:ln>
        </p:spPr>
      </p:pic>
      <p:pic>
        <p:nvPicPr>
          <p:cNvPr id="1028" name="Picture 4" descr="C:\Users\mosheg\Documents\Novocure\presentations\Euroimmunology 2016\gen 2 images\dev-1150.jpg"/>
          <p:cNvPicPr>
            <a:picLocks noChangeAspect="1" noChangeArrowheads="1"/>
          </p:cNvPicPr>
          <p:nvPr/>
        </p:nvPicPr>
        <p:blipFill>
          <a:blip r:embed="rId6" cstate="print"/>
          <a:srcRect l="15925" r="10596"/>
          <a:stretch>
            <a:fillRect/>
          </a:stretch>
        </p:blipFill>
        <p:spPr bwMode="auto">
          <a:xfrm>
            <a:off x="6537959" y="1851660"/>
            <a:ext cx="2552554" cy="2316480"/>
          </a:xfrm>
          <a:prstGeom prst="rect">
            <a:avLst/>
          </a:prstGeom>
          <a:noFill/>
        </p:spPr>
      </p:pic>
    </p:spTree>
    <p:custDataLst>
      <p:tags r:id="rId1"/>
    </p:custDataLst>
    <p:extLst>
      <p:ext uri="{BB962C8B-B14F-4D97-AF65-F5344CB8AC3E}">
        <p14:creationId xmlns="" xmlns:p14="http://schemas.microsoft.com/office/powerpoint/2010/main" val="199830036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Autofit/>
          </a:bodyPr>
          <a:lstStyle/>
          <a:p>
            <a:pPr eaLnBrk="1" hangingPunct="1"/>
            <a:r>
              <a:rPr altLang="en-US" sz="2400" dirty="0" smtClean="0">
                <a:cs typeface="Arial" pitchFamily="34" charset="0"/>
              </a:rPr>
              <a:t>EF-14: Secondary Endpoint, OS</a:t>
            </a:r>
            <a:r>
              <a:rPr altLang="en-US" sz="2400" baseline="30000" dirty="0" smtClean="0">
                <a:cs typeface="Arial" pitchFamily="34" charset="0"/>
              </a:rPr>
              <a:t>1</a:t>
            </a:r>
            <a:r>
              <a:rPr altLang="en-US" sz="2400" dirty="0" smtClean="0">
                <a:cs typeface="Arial" pitchFamily="34" charset="0"/>
              </a:rPr>
              <a:t> </a:t>
            </a:r>
            <a:br>
              <a:rPr altLang="en-US" sz="2400" dirty="0" smtClean="0">
                <a:cs typeface="Arial" pitchFamily="34" charset="0"/>
              </a:rPr>
            </a:br>
            <a:r>
              <a:rPr altLang="en-US" sz="2400" dirty="0" smtClean="0">
                <a:cs typeface="Arial" pitchFamily="34" charset="0"/>
              </a:rPr>
              <a:t>Interim Analysis, Per Protocol Population</a:t>
            </a:r>
          </a:p>
        </p:txBody>
      </p:sp>
      <p:sp>
        <p:nvSpPr>
          <p:cNvPr id="31747" name="TextBox 482"/>
          <p:cNvSpPr txBox="1">
            <a:spLocks noChangeArrowheads="1"/>
          </p:cNvSpPr>
          <p:nvPr/>
        </p:nvSpPr>
        <p:spPr bwMode="auto">
          <a:xfrm>
            <a:off x="3433595" y="3667125"/>
            <a:ext cx="2168863" cy="215444"/>
          </a:xfrm>
          <a:prstGeom prst="rect">
            <a:avLst/>
          </a:prstGeom>
          <a:noFill/>
          <a:ln w="9525">
            <a:noFill/>
            <a:miter lim="800000"/>
            <a:headEnd/>
            <a:tailEnd/>
          </a:ln>
        </p:spPr>
        <p:txBody>
          <a:bodyPr wrap="none" lIns="0" tIns="0" rIns="0" bIns="0">
            <a:spAutoFit/>
          </a:bodyPr>
          <a:lstStyle/>
          <a:p>
            <a:pPr algn="ctr" defTabSz="914400"/>
            <a:r>
              <a:rPr lang="en-US" altLang="en-US" sz="1400" b="1">
                <a:solidFill>
                  <a:srgbClr val="000000"/>
                </a:solidFill>
              </a:rPr>
              <a:t>Overall Survival (months)</a:t>
            </a:r>
          </a:p>
        </p:txBody>
      </p:sp>
      <p:grpSp>
        <p:nvGrpSpPr>
          <p:cNvPr id="2" name="Group 207"/>
          <p:cNvGrpSpPr>
            <a:grpSpLocks/>
          </p:cNvGrpSpPr>
          <p:nvPr/>
        </p:nvGrpSpPr>
        <p:grpSpPr bwMode="auto">
          <a:xfrm>
            <a:off x="2895601" y="1342460"/>
            <a:ext cx="1736273" cy="416660"/>
            <a:chOff x="2270925" y="1534650"/>
            <a:chExt cx="1736131" cy="555147"/>
          </a:xfrm>
        </p:grpSpPr>
        <p:sp>
          <p:nvSpPr>
            <p:cNvPr id="485" name="Line 7"/>
            <p:cNvSpPr>
              <a:spLocks noChangeShapeType="1"/>
            </p:cNvSpPr>
            <p:nvPr/>
          </p:nvSpPr>
          <p:spPr bwMode="auto">
            <a:xfrm>
              <a:off x="2270925" y="1665485"/>
              <a:ext cx="379382" cy="0"/>
            </a:xfrm>
            <a:prstGeom prst="line">
              <a:avLst/>
            </a:prstGeom>
            <a:noFill/>
            <a:ln w="22225">
              <a:solidFill>
                <a:schemeClr val="accent1"/>
              </a:solidFill>
              <a:prstDash val="solid"/>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sz="1400" kern="0" dirty="0">
                <a:solidFill>
                  <a:srgbClr val="4060AF"/>
                </a:solidFill>
                <a:latin typeface="Arial"/>
                <a:cs typeface="+mn-cs"/>
              </a:endParaRPr>
            </a:p>
          </p:txBody>
        </p:sp>
        <p:sp>
          <p:nvSpPr>
            <p:cNvPr id="486" name="Line 8"/>
            <p:cNvSpPr>
              <a:spLocks noChangeShapeType="1"/>
            </p:cNvSpPr>
            <p:nvPr/>
          </p:nvSpPr>
          <p:spPr bwMode="auto">
            <a:xfrm>
              <a:off x="2270925" y="1930407"/>
              <a:ext cx="379382" cy="0"/>
            </a:xfrm>
            <a:prstGeom prst="line">
              <a:avLst/>
            </a:prstGeom>
            <a:noFill/>
            <a:ln w="22225">
              <a:solidFill>
                <a:schemeClr val="accent3">
                  <a:lumMod val="60000"/>
                  <a:lumOff val="40000"/>
                </a:schemeClr>
              </a:solidFill>
              <a:prstDash val="solid"/>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sz="1400" kern="0" dirty="0">
                <a:solidFill>
                  <a:srgbClr val="4060AF"/>
                </a:solidFill>
                <a:latin typeface="Arial"/>
                <a:cs typeface="+mn-cs"/>
              </a:endParaRPr>
            </a:p>
          </p:txBody>
        </p:sp>
        <p:sp>
          <p:nvSpPr>
            <p:cNvPr id="487" name="TextBox 486"/>
            <p:cNvSpPr txBox="1"/>
            <p:nvPr/>
          </p:nvSpPr>
          <p:spPr>
            <a:xfrm>
              <a:off x="2740787" y="1802745"/>
              <a:ext cx="854331" cy="287052"/>
            </a:xfrm>
            <a:prstGeom prst="rect">
              <a:avLst/>
            </a:prstGeom>
            <a:noFill/>
          </p:spPr>
          <p:txBody>
            <a:bodyPr wrap="none" lIns="0" tIns="0" rIns="0" bIns="0" anchor="ctr">
              <a:spAutoFit/>
            </a:bodyPr>
            <a:lstStyle/>
            <a:p>
              <a:pPr fontAlgn="auto">
                <a:spcBef>
                  <a:spcPts val="1200"/>
                </a:spcBef>
                <a:spcAft>
                  <a:spcPts val="0"/>
                </a:spcAft>
                <a:defRPr/>
              </a:pPr>
              <a:r>
                <a:rPr lang="en-US" sz="1400" kern="0" dirty="0">
                  <a:solidFill>
                    <a:srgbClr val="000000"/>
                  </a:solidFill>
                  <a:latin typeface="Arial"/>
                </a:rPr>
                <a:t>TMZ alone</a:t>
              </a:r>
            </a:p>
          </p:txBody>
        </p:sp>
        <p:sp>
          <p:nvSpPr>
            <p:cNvPr id="488" name="TextBox 487"/>
            <p:cNvSpPr txBox="1"/>
            <p:nvPr/>
          </p:nvSpPr>
          <p:spPr>
            <a:xfrm>
              <a:off x="2740787" y="1534650"/>
              <a:ext cx="1266269" cy="287052"/>
            </a:xfrm>
            <a:prstGeom prst="rect">
              <a:avLst/>
            </a:prstGeom>
            <a:noFill/>
          </p:spPr>
          <p:txBody>
            <a:bodyPr wrap="none" lIns="0" tIns="0" rIns="0" bIns="0" anchor="ctr">
              <a:spAutoFit/>
            </a:bodyPr>
            <a:lstStyle/>
            <a:p>
              <a:pPr fontAlgn="auto">
                <a:spcBef>
                  <a:spcPts val="1200"/>
                </a:spcBef>
                <a:spcAft>
                  <a:spcPts val="0"/>
                </a:spcAft>
                <a:defRPr/>
              </a:pPr>
              <a:r>
                <a:rPr lang="en-US" sz="1400" kern="0" dirty="0">
                  <a:solidFill>
                    <a:srgbClr val="000000"/>
                  </a:solidFill>
                  <a:latin typeface="Arial"/>
                </a:rPr>
                <a:t>TTFields + TMZ</a:t>
              </a:r>
            </a:p>
          </p:txBody>
        </p:sp>
      </p:grpSp>
      <p:graphicFrame>
        <p:nvGraphicFramePr>
          <p:cNvPr id="156" name="Table 5"/>
          <p:cNvGraphicFramePr>
            <a:graphicFrameLocks noGrp="1"/>
          </p:cNvGraphicFramePr>
          <p:nvPr/>
        </p:nvGraphicFramePr>
        <p:xfrm>
          <a:off x="5181600" y="1073944"/>
          <a:ext cx="3575050" cy="1725216"/>
        </p:xfrm>
        <a:graphic>
          <a:graphicData uri="http://schemas.openxmlformats.org/drawingml/2006/table">
            <a:tbl>
              <a:tblPr>
                <a:tableStyleId>{5C22544A-7EE6-4342-B048-85BDC9FD1C3A}</a:tableStyleId>
              </a:tblPr>
              <a:tblGrid>
                <a:gridCol w="1618446"/>
                <a:gridCol w="1056068"/>
                <a:gridCol w="900536"/>
              </a:tblGrid>
              <a:tr h="408152">
                <a:tc>
                  <a:txBody>
                    <a:bodyPr/>
                    <a:lstStyle/>
                    <a:p>
                      <a:pPr defTabSz="914400" fontAlgn="b">
                        <a:lnSpc>
                          <a:spcPct val="90000"/>
                        </a:lnSpc>
                        <a:defRPr/>
                      </a:pPr>
                      <a:r>
                        <a:rPr lang="en-US" sz="800" b="1" dirty="0" smtClean="0">
                          <a:solidFill>
                            <a:srgbClr val="FFFFFF"/>
                          </a:solidFill>
                          <a:latin typeface="+mj-lt"/>
                          <a:cs typeface="Arial" panose="020B0604020202020204" pitchFamily="34" charset="0"/>
                        </a:rPr>
                        <a:t>4</a:t>
                      </a:r>
                      <a:endParaRPr lang="en-US" sz="800" b="1" dirty="0">
                        <a:solidFill>
                          <a:srgbClr val="FFFFFF"/>
                        </a:solidFill>
                        <a:latin typeface="+mj-lt"/>
                        <a:cs typeface="Arial" panose="020B0604020202020204" pitchFamily="34" charset="0"/>
                      </a:endParaRPr>
                    </a:p>
                  </a:txBody>
                  <a:tcPr marL="45720" marR="45720" marT="34298" marB="34298" anchor="ctr">
                    <a:lnL w="12700" cap="flat" cmpd="sng" algn="ctr">
                      <a:no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prstClr val="white"/>
                          </a:solidFill>
                          <a:effectLst/>
                          <a:uLnTx/>
                          <a:uFillTx/>
                          <a:cs typeface="Arial" panose="020B0604020202020204" pitchFamily="34" charset="0"/>
                        </a:rPr>
                        <a:t>TTFields + TMZ </a:t>
                      </a:r>
                      <a:br>
                        <a:rPr kumimoji="0" lang="en-US" sz="800" b="1" i="0" u="none" strike="noStrike" kern="0" cap="none" spc="0" normalizeH="0" baseline="0" noProof="0" dirty="0" smtClean="0">
                          <a:ln>
                            <a:noFill/>
                          </a:ln>
                          <a:solidFill>
                            <a:prstClr val="white"/>
                          </a:solidFill>
                          <a:effectLst/>
                          <a:uLnTx/>
                          <a:uFillTx/>
                          <a:cs typeface="Arial" panose="020B0604020202020204" pitchFamily="34" charset="0"/>
                        </a:rPr>
                      </a:br>
                      <a:r>
                        <a:rPr kumimoji="0" lang="en-US" sz="800" b="1" i="0" u="none" strike="noStrike" kern="0" cap="none" spc="0" normalizeH="0" baseline="0" noProof="0" dirty="0" smtClean="0">
                          <a:ln>
                            <a:noFill/>
                          </a:ln>
                          <a:solidFill>
                            <a:prstClr val="white"/>
                          </a:solidFill>
                          <a:effectLst/>
                          <a:uLnTx/>
                          <a:uFillTx/>
                          <a:cs typeface="Arial" panose="020B0604020202020204" pitchFamily="34" charset="0"/>
                        </a:rPr>
                        <a:t>(n=196)</a:t>
                      </a:r>
                    </a:p>
                  </a:txBody>
                  <a:tcPr marL="45720" marR="45720" marT="34298" marB="34298"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prstClr val="white"/>
                          </a:solidFill>
                          <a:effectLst/>
                          <a:uLnTx/>
                          <a:uFillTx/>
                          <a:cs typeface="Arial" panose="020B0604020202020204" pitchFamily="34" charset="0"/>
                        </a:rPr>
                        <a:t>TMZ Alone</a:t>
                      </a:r>
                      <a:br>
                        <a:rPr kumimoji="0" lang="en-US" sz="800" b="1" i="0" u="none" strike="noStrike" kern="0" cap="none" spc="0" normalizeH="0" baseline="0" noProof="0" dirty="0" smtClean="0">
                          <a:ln>
                            <a:noFill/>
                          </a:ln>
                          <a:solidFill>
                            <a:prstClr val="white"/>
                          </a:solidFill>
                          <a:effectLst/>
                          <a:uLnTx/>
                          <a:uFillTx/>
                          <a:cs typeface="Arial" panose="020B0604020202020204" pitchFamily="34" charset="0"/>
                        </a:rPr>
                      </a:br>
                      <a:r>
                        <a:rPr kumimoji="0" lang="en-US" sz="800" b="1" i="0" u="none" strike="noStrike" kern="0" cap="none" spc="0" normalizeH="0" baseline="0" noProof="0" dirty="0" smtClean="0">
                          <a:ln>
                            <a:noFill/>
                          </a:ln>
                          <a:solidFill>
                            <a:prstClr val="white"/>
                          </a:solidFill>
                          <a:effectLst/>
                          <a:uLnTx/>
                          <a:uFillTx/>
                          <a:cs typeface="Arial" panose="020B0604020202020204" pitchFamily="34" charset="0"/>
                        </a:rPr>
                        <a:t>(n=84)</a:t>
                      </a:r>
                    </a:p>
                  </a:txBody>
                  <a:tcPr marL="45720" marR="45720" marT="34298" marB="34298" anchor="ctr">
                    <a:lnL w="12700" cap="flat" cmpd="sng" algn="ctr">
                      <a:solidFill>
                        <a:srgbClr val="D9D9D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294968">
                <a:tc>
                  <a:txBody>
                    <a:bodyPr/>
                    <a:lstStyle/>
                    <a:p>
                      <a:pPr algn="l" fontAlgn="b">
                        <a:lnSpc>
                          <a:spcPct val="90000"/>
                        </a:lnSpc>
                      </a:pPr>
                      <a:r>
                        <a:rPr lang="en-US" sz="800" b="0" i="0" u="none" strike="noStrike" dirty="0" smtClean="0">
                          <a:solidFill>
                            <a:srgbClr val="1E1C11"/>
                          </a:solidFill>
                          <a:effectLst/>
                          <a:latin typeface="Arial" panose="020B0604020202020204" pitchFamily="34" charset="0"/>
                          <a:cs typeface="Arial" panose="020B0604020202020204" pitchFamily="34" charset="0"/>
                        </a:rPr>
                        <a:t>Median OS from randomization, months</a:t>
                      </a:r>
                      <a:r>
                        <a:rPr lang="en-US" sz="800" b="0" i="0" u="none" strike="noStrike" baseline="30000" dirty="0" smtClean="0">
                          <a:solidFill>
                            <a:srgbClr val="1E1C11"/>
                          </a:solidFill>
                          <a:effectLst/>
                          <a:latin typeface="Arial" panose="020B0604020202020204" pitchFamily="34" charset="0"/>
                          <a:cs typeface="Arial" panose="020B0604020202020204" pitchFamily="34" charset="0"/>
                        </a:rPr>
                        <a:t>1</a:t>
                      </a:r>
                    </a:p>
                  </a:txBody>
                  <a:tcPr marL="45720" marR="45720" marT="34298" marB="34298"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lnSpc>
                          <a:spcPct val="90000"/>
                        </a:lnSpc>
                      </a:pPr>
                      <a:r>
                        <a:rPr lang="en-US" sz="800" b="1" u="none" strike="noStrike" dirty="0" smtClean="0">
                          <a:solidFill>
                            <a:srgbClr val="1E1C11"/>
                          </a:solidFill>
                          <a:effectLst/>
                          <a:latin typeface="Arial" panose="020B0604020202020204" pitchFamily="34" charset="0"/>
                          <a:cs typeface="Arial" panose="020B0604020202020204" pitchFamily="34" charset="0"/>
                        </a:rPr>
                        <a:t>20.5</a:t>
                      </a:r>
                      <a:endParaRPr lang="en-US" sz="800" b="1" i="0" u="none" strike="noStrike" dirty="0">
                        <a:solidFill>
                          <a:srgbClr val="1E1C11"/>
                        </a:solidFill>
                        <a:effectLst/>
                        <a:latin typeface="Arial" panose="020B0604020202020204" pitchFamily="34" charset="0"/>
                        <a:cs typeface="Arial" panose="020B0604020202020204" pitchFamily="34" charset="0"/>
                      </a:endParaRPr>
                    </a:p>
                  </a:txBody>
                  <a:tcPr marL="45720" marR="45720" marT="34298" marB="34298"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lnSpc>
                          <a:spcPct val="90000"/>
                        </a:lnSpc>
                      </a:pPr>
                      <a:r>
                        <a:rPr lang="en-US" sz="800" b="1" i="0" u="none" strike="noStrike" dirty="0" smtClean="0">
                          <a:solidFill>
                            <a:srgbClr val="1E1C11"/>
                          </a:solidFill>
                          <a:effectLst/>
                          <a:latin typeface="Arial" panose="020B0604020202020204" pitchFamily="34" charset="0"/>
                          <a:cs typeface="Arial" panose="020B0604020202020204" pitchFamily="34" charset="0"/>
                        </a:rPr>
                        <a:t>15.6</a:t>
                      </a:r>
                      <a:endParaRPr lang="en-US" sz="800" b="1" i="0" u="none" strike="noStrike" dirty="0">
                        <a:solidFill>
                          <a:srgbClr val="1E1C11"/>
                        </a:solidFill>
                        <a:effectLst/>
                        <a:latin typeface="Arial" panose="020B0604020202020204" pitchFamily="34" charset="0"/>
                        <a:cs typeface="Arial" panose="020B0604020202020204" pitchFamily="34" charset="0"/>
                      </a:endParaRPr>
                    </a:p>
                  </a:txBody>
                  <a:tcPr marL="45720" marR="45720" marT="34298" marB="34298"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r>
              <a:tr h="181782">
                <a:tc>
                  <a:txBody>
                    <a:bodyPr/>
                    <a:lstStyle/>
                    <a:p>
                      <a:pPr algn="l" fontAlgn="b">
                        <a:lnSpc>
                          <a:spcPct val="90000"/>
                        </a:lnSpc>
                      </a:pPr>
                      <a:r>
                        <a:rPr lang="en-US" sz="800" b="0" i="0" u="none" strike="noStrike" dirty="0" smtClean="0">
                          <a:solidFill>
                            <a:srgbClr val="1E1C11"/>
                          </a:solidFill>
                          <a:effectLst/>
                          <a:latin typeface="Arial" panose="020B0604020202020204" pitchFamily="34" charset="0"/>
                          <a:cs typeface="Arial" panose="020B0604020202020204" pitchFamily="34" charset="0"/>
                        </a:rPr>
                        <a:t>95% CI, months</a:t>
                      </a:r>
                      <a:r>
                        <a:rPr lang="en-US" sz="800" b="0" i="0" u="none" strike="noStrike" baseline="30000" dirty="0" smtClean="0">
                          <a:solidFill>
                            <a:srgbClr val="1E1C11"/>
                          </a:solidFill>
                          <a:effectLst/>
                          <a:latin typeface="Arial" panose="020B0604020202020204" pitchFamily="34" charset="0"/>
                          <a:cs typeface="Arial" panose="020B0604020202020204" pitchFamily="34" charset="0"/>
                        </a:rPr>
                        <a:t>1</a:t>
                      </a:r>
                    </a:p>
                  </a:txBody>
                  <a:tcPr marL="45720" marR="45720" marT="34298" marB="34298"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lnSpc>
                          <a:spcPct val="90000"/>
                        </a:lnSpc>
                      </a:pPr>
                      <a:r>
                        <a:rPr lang="en-US" sz="800" b="1" i="0" u="none" strike="noStrike" dirty="0" smtClean="0">
                          <a:solidFill>
                            <a:srgbClr val="1E1C11"/>
                          </a:solidFill>
                          <a:effectLst/>
                          <a:latin typeface="Arial" panose="020B0604020202020204" pitchFamily="34" charset="0"/>
                          <a:cs typeface="Arial" panose="020B0604020202020204" pitchFamily="34" charset="0"/>
                        </a:rPr>
                        <a:t>16.6-24.9</a:t>
                      </a:r>
                      <a:endParaRPr lang="en-US" sz="800" b="1" i="0" u="none" strike="noStrike" dirty="0">
                        <a:solidFill>
                          <a:srgbClr val="1E1C11"/>
                        </a:solidFill>
                        <a:effectLst/>
                        <a:latin typeface="Arial" panose="020B0604020202020204" pitchFamily="34" charset="0"/>
                        <a:cs typeface="Arial" panose="020B0604020202020204" pitchFamily="34" charset="0"/>
                      </a:endParaRPr>
                    </a:p>
                  </a:txBody>
                  <a:tcPr marL="45720" marR="45720" marT="34298" marB="34298"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lnSpc>
                          <a:spcPct val="90000"/>
                        </a:lnSpc>
                      </a:pPr>
                      <a:r>
                        <a:rPr lang="en-US" sz="800" b="1" i="0" u="none" strike="noStrike" dirty="0" smtClean="0">
                          <a:solidFill>
                            <a:srgbClr val="1E1C11"/>
                          </a:solidFill>
                          <a:effectLst/>
                          <a:latin typeface="Arial" panose="020B0604020202020204" pitchFamily="34" charset="0"/>
                          <a:cs typeface="Arial" panose="020B0604020202020204" pitchFamily="34" charset="0"/>
                        </a:rPr>
                        <a:t>12.9-18.5</a:t>
                      </a:r>
                      <a:endParaRPr lang="en-US" sz="800" b="1" i="0" u="none" strike="noStrike" dirty="0">
                        <a:solidFill>
                          <a:srgbClr val="1E1C11"/>
                        </a:solidFill>
                        <a:effectLst/>
                        <a:latin typeface="Arial" panose="020B0604020202020204" pitchFamily="34" charset="0"/>
                        <a:cs typeface="Arial" panose="020B0604020202020204" pitchFamily="34" charset="0"/>
                      </a:endParaRPr>
                    </a:p>
                  </a:txBody>
                  <a:tcPr marL="45720" marR="45720" marT="34298" marB="34298"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r>
              <a:tr h="181782">
                <a:tc>
                  <a:txBody>
                    <a:bodyPr/>
                    <a:lstStyle/>
                    <a:p>
                      <a:pPr algn="l" fontAlgn="b">
                        <a:lnSpc>
                          <a:spcPct val="90000"/>
                        </a:lnSpc>
                      </a:pPr>
                      <a:r>
                        <a:rPr lang="en-US" sz="800" b="0" i="0" u="none" strike="noStrike" dirty="0" smtClean="0">
                          <a:solidFill>
                            <a:srgbClr val="1E1C11"/>
                          </a:solidFill>
                          <a:effectLst/>
                          <a:latin typeface="Arial" panose="020B0604020202020204" pitchFamily="34" charset="0"/>
                          <a:cs typeface="Arial" panose="020B0604020202020204" pitchFamily="34" charset="0"/>
                        </a:rPr>
                        <a:t>Stratified log-rank</a:t>
                      </a:r>
                      <a:r>
                        <a:rPr lang="en-US" sz="800" b="0" i="0" u="none" strike="noStrike" baseline="30000" dirty="0" smtClean="0">
                          <a:solidFill>
                            <a:srgbClr val="1E1C11"/>
                          </a:solidFill>
                          <a:effectLst/>
                          <a:latin typeface="Arial" panose="020B0604020202020204" pitchFamily="34" charset="0"/>
                          <a:cs typeface="Arial" panose="020B0604020202020204" pitchFamily="34" charset="0"/>
                        </a:rPr>
                        <a:t>1</a:t>
                      </a:r>
                    </a:p>
                  </a:txBody>
                  <a:tcPr marL="45720" marR="45720" marT="34298" marB="34298"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p>
                      <a:pPr algn="ctr" fontAlgn="b">
                        <a:lnSpc>
                          <a:spcPct val="90000"/>
                        </a:lnSpc>
                      </a:pPr>
                      <a:r>
                        <a:rPr lang="en-US" sz="800" b="1" i="1" u="none" strike="noStrike" dirty="0" smtClean="0">
                          <a:solidFill>
                            <a:srgbClr val="1E1C11"/>
                          </a:solidFill>
                          <a:effectLst/>
                          <a:latin typeface="Arial" panose="020B0604020202020204" pitchFamily="34" charset="0"/>
                          <a:cs typeface="Arial" panose="020B0604020202020204" pitchFamily="34" charset="0"/>
                        </a:rPr>
                        <a:t>P</a:t>
                      </a:r>
                      <a:r>
                        <a:rPr lang="en-US" sz="800" b="1" u="none" strike="noStrike" dirty="0" smtClean="0">
                          <a:solidFill>
                            <a:srgbClr val="1E1C11"/>
                          </a:solidFill>
                          <a:effectLst/>
                          <a:latin typeface="Arial" panose="020B0604020202020204" pitchFamily="34" charset="0"/>
                          <a:cs typeface="Arial" panose="020B0604020202020204" pitchFamily="34" charset="0"/>
                        </a:rPr>
                        <a:t>=0.0042</a:t>
                      </a:r>
                    </a:p>
                  </a:txBody>
                  <a:tcPr marL="45720" marR="45720" marT="34298" marB="34298"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r>
              <a:tr h="181782">
                <a:tc>
                  <a:txBody>
                    <a:bodyPr/>
                    <a:lstStyle/>
                    <a:p>
                      <a:pPr marL="0" marR="0" indent="0" algn="l" defTabSz="457200" rtl="0" eaLnBrk="1" fontAlgn="b" latinLnBrk="0" hangingPunct="1">
                        <a:lnSpc>
                          <a:spcPct val="9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1E1C11"/>
                          </a:solidFill>
                          <a:effectLst/>
                          <a:uLnTx/>
                          <a:uFillTx/>
                          <a:latin typeface="+mn-lt"/>
                          <a:ea typeface="+mn-ea"/>
                          <a:cs typeface="Arial" panose="020B0604020202020204" pitchFamily="34" charset="0"/>
                        </a:rPr>
                        <a:t>HR (95% CI)</a:t>
                      </a:r>
                      <a:r>
                        <a:rPr lang="en-US" sz="800" b="0" i="0" u="none" strike="noStrike" baseline="30000" dirty="0" smtClean="0">
                          <a:solidFill>
                            <a:srgbClr val="1E1C11"/>
                          </a:solidFill>
                          <a:effectLst/>
                          <a:latin typeface="+mn-lt"/>
                          <a:cs typeface="Arial" panose="020B0604020202020204" pitchFamily="34" charset="0"/>
                        </a:rPr>
                        <a:t>1</a:t>
                      </a:r>
                    </a:p>
                  </a:txBody>
                  <a:tcPr marL="45720" marR="45720" marT="34298" marB="34298"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p>
                      <a:pPr algn="ctr" fontAlgn="b">
                        <a:lnSpc>
                          <a:spcPct val="90000"/>
                        </a:lnSpc>
                      </a:pPr>
                      <a:r>
                        <a:rPr lang="en-US" sz="800" b="1" i="0" u="none" strike="noStrike" dirty="0" smtClean="0">
                          <a:solidFill>
                            <a:srgbClr val="1E1C11"/>
                          </a:solidFill>
                          <a:effectLst/>
                          <a:latin typeface="Arial" panose="020B0604020202020204" pitchFamily="34" charset="0"/>
                          <a:cs typeface="Arial" panose="020B0604020202020204" pitchFamily="34" charset="0"/>
                        </a:rPr>
                        <a:t>0.666 (0.495-0.898)</a:t>
                      </a:r>
                    </a:p>
                  </a:txBody>
                  <a:tcPr marL="45720" marR="45720" marT="34298" marB="34298"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r>
              <a:tr h="294968">
                <a:tc>
                  <a:txBody>
                    <a:bodyPr/>
                    <a:lstStyle/>
                    <a:p>
                      <a:pPr marL="0" marR="0" indent="0" algn="l" defTabSz="457200" rtl="0" eaLnBrk="1" fontAlgn="b" latinLnBrk="0" hangingPunct="1">
                        <a:lnSpc>
                          <a:spcPct val="90000"/>
                        </a:lnSpc>
                        <a:spcBef>
                          <a:spcPts val="0"/>
                        </a:spcBef>
                        <a:spcAft>
                          <a:spcPts val="0"/>
                        </a:spcAft>
                        <a:buClrTx/>
                        <a:buSzTx/>
                        <a:buFontTx/>
                        <a:buNone/>
                        <a:tabLst/>
                        <a:defRPr/>
                      </a:pPr>
                      <a:r>
                        <a:rPr lang="en-US" sz="800" b="0" i="0" u="none" strike="noStrike" baseline="0" dirty="0" smtClean="0">
                          <a:solidFill>
                            <a:srgbClr val="1E1C11"/>
                          </a:solidFill>
                          <a:effectLst/>
                          <a:latin typeface="+mn-lt"/>
                          <a:cs typeface="Arial" panose="020B0604020202020204" pitchFamily="34" charset="0"/>
                        </a:rPr>
                        <a:t>Median OS from diagnosis, months</a:t>
                      </a:r>
                      <a:r>
                        <a:rPr lang="en-US" sz="800" b="0" i="0" u="none" strike="noStrike" baseline="30000" dirty="0" smtClean="0">
                          <a:solidFill>
                            <a:srgbClr val="1E1C11"/>
                          </a:solidFill>
                          <a:effectLst/>
                          <a:latin typeface="+mn-lt"/>
                          <a:cs typeface="Arial" panose="020B0604020202020204" pitchFamily="34" charset="0"/>
                        </a:rPr>
                        <a:t>2</a:t>
                      </a:r>
                    </a:p>
                  </a:txBody>
                  <a:tcPr marL="45720" marR="45720" marT="34298" marB="34298"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lnSpc>
                          <a:spcPct val="90000"/>
                        </a:lnSpc>
                      </a:pPr>
                      <a:r>
                        <a:rPr lang="en-US" sz="800" b="1" i="0" u="none" strike="noStrike" dirty="0" smtClean="0">
                          <a:solidFill>
                            <a:srgbClr val="1E1C11"/>
                          </a:solidFill>
                          <a:effectLst/>
                          <a:latin typeface="Arial" panose="020B0604020202020204" pitchFamily="34" charset="0"/>
                          <a:cs typeface="Arial" panose="020B0604020202020204" pitchFamily="34" charset="0"/>
                        </a:rPr>
                        <a:t>24.4</a:t>
                      </a:r>
                    </a:p>
                  </a:txBody>
                  <a:tcPr marL="45720" marR="45720" marT="34298" marB="34298"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lnSpc>
                          <a:spcPct val="90000"/>
                        </a:lnSpc>
                      </a:pPr>
                      <a:r>
                        <a:rPr lang="en-US" sz="800" b="1" i="0" u="none" strike="noStrike" dirty="0" smtClean="0">
                          <a:solidFill>
                            <a:srgbClr val="1E1C11"/>
                          </a:solidFill>
                          <a:effectLst/>
                          <a:latin typeface="Arial" panose="020B0604020202020204" pitchFamily="34" charset="0"/>
                          <a:cs typeface="Arial" panose="020B0604020202020204" pitchFamily="34" charset="0"/>
                        </a:rPr>
                        <a:t>19.4</a:t>
                      </a:r>
                    </a:p>
                  </a:txBody>
                  <a:tcPr marL="45720" marR="45720" marT="34298" marB="34298"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r>
              <a:tr h="181782">
                <a:tc>
                  <a:txBody>
                    <a:bodyPr/>
                    <a:lstStyle/>
                    <a:p>
                      <a:pPr marL="0" marR="0" indent="0" algn="l" defTabSz="457200" rtl="0" eaLnBrk="1" fontAlgn="b" latinLnBrk="0" hangingPunct="1">
                        <a:lnSpc>
                          <a:spcPct val="90000"/>
                        </a:lnSpc>
                        <a:spcBef>
                          <a:spcPts val="0"/>
                        </a:spcBef>
                        <a:spcAft>
                          <a:spcPts val="0"/>
                        </a:spcAft>
                        <a:buClrTx/>
                        <a:buSzTx/>
                        <a:buFontTx/>
                        <a:buNone/>
                        <a:tabLst/>
                        <a:defRPr/>
                      </a:pPr>
                      <a:r>
                        <a:rPr lang="en-US" sz="800" b="0" i="0" u="none" strike="noStrike" baseline="0" dirty="0" smtClean="0">
                          <a:solidFill>
                            <a:srgbClr val="1E1C11"/>
                          </a:solidFill>
                          <a:effectLst/>
                          <a:latin typeface="+mn-lt"/>
                          <a:cs typeface="Arial" panose="020B0604020202020204" pitchFamily="34" charset="0"/>
                        </a:rPr>
                        <a:t>2-year OS</a:t>
                      </a:r>
                      <a:r>
                        <a:rPr lang="en-US" sz="800" b="0" i="0" u="none" strike="noStrike" baseline="30000" dirty="0" smtClean="0">
                          <a:solidFill>
                            <a:srgbClr val="1E1C11"/>
                          </a:solidFill>
                          <a:effectLst/>
                          <a:latin typeface="+mn-lt"/>
                          <a:cs typeface="Arial" panose="020B0604020202020204" pitchFamily="34" charset="0"/>
                        </a:rPr>
                        <a:t>1</a:t>
                      </a:r>
                    </a:p>
                  </a:txBody>
                  <a:tcPr marL="45720" marR="45720" marT="34298" marB="34298"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lnSpc>
                          <a:spcPct val="90000"/>
                        </a:lnSpc>
                      </a:pPr>
                      <a:r>
                        <a:rPr lang="en-US" sz="800" b="1" i="0" u="none" strike="noStrike" dirty="0" smtClean="0">
                          <a:solidFill>
                            <a:srgbClr val="1E1C11"/>
                          </a:solidFill>
                          <a:effectLst/>
                          <a:latin typeface="Arial" panose="020B0604020202020204" pitchFamily="34" charset="0"/>
                          <a:cs typeface="Arial" panose="020B0604020202020204" pitchFamily="34" charset="0"/>
                        </a:rPr>
                        <a:t>48%</a:t>
                      </a:r>
                    </a:p>
                  </a:txBody>
                  <a:tcPr marL="45720" marR="45720" marT="34298" marB="34298"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lnSpc>
                          <a:spcPct val="90000"/>
                        </a:lnSpc>
                      </a:pPr>
                      <a:r>
                        <a:rPr lang="en-US" sz="800" b="1" i="0" u="none" strike="noStrike" dirty="0" smtClean="0">
                          <a:solidFill>
                            <a:srgbClr val="1E1C11"/>
                          </a:solidFill>
                          <a:effectLst/>
                          <a:latin typeface="Arial" panose="020B0604020202020204" pitchFamily="34" charset="0"/>
                          <a:cs typeface="Arial" panose="020B0604020202020204" pitchFamily="34" charset="0"/>
                        </a:rPr>
                        <a:t>32%</a:t>
                      </a:r>
                    </a:p>
                  </a:txBody>
                  <a:tcPr marL="45720" marR="45720" marT="34298" marB="34298"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r>
            </a:tbl>
          </a:graphicData>
        </a:graphic>
      </p:graphicFrame>
      <p:sp>
        <p:nvSpPr>
          <p:cNvPr id="31778" name="Content Placeholder 2"/>
          <p:cNvSpPr txBox="1">
            <a:spLocks/>
          </p:cNvSpPr>
          <p:nvPr/>
        </p:nvSpPr>
        <p:spPr bwMode="auto">
          <a:xfrm>
            <a:off x="304800" y="4663187"/>
            <a:ext cx="8458200" cy="369332"/>
          </a:xfrm>
          <a:prstGeom prst="rect">
            <a:avLst/>
          </a:prstGeom>
          <a:noFill/>
          <a:ln w="9525">
            <a:noFill/>
            <a:miter lim="800000"/>
            <a:headEnd/>
            <a:tailEnd/>
          </a:ln>
        </p:spPr>
        <p:txBody>
          <a:bodyPr lIns="0" anchor="b">
            <a:spAutoFit/>
          </a:bodyPr>
          <a:lstStyle/>
          <a:p>
            <a:pPr>
              <a:spcBef>
                <a:spcPts val="600"/>
              </a:spcBef>
              <a:spcAft>
                <a:spcPts val="600"/>
              </a:spcAft>
              <a:buClr>
                <a:srgbClr val="4C67AC"/>
              </a:buClr>
            </a:pPr>
            <a:r>
              <a:rPr lang="en-US" altLang="en-US" sz="900" dirty="0">
                <a:solidFill>
                  <a:schemeClr val="bg2"/>
                </a:solidFill>
              </a:rPr>
              <a:t>TMZ, temozolomide; CI, confidence interval; HR, hazard ratio; OS, overall survival.</a:t>
            </a:r>
            <a:br>
              <a:rPr lang="en-US" altLang="en-US" sz="900" dirty="0">
                <a:solidFill>
                  <a:schemeClr val="bg2"/>
                </a:solidFill>
              </a:rPr>
            </a:br>
            <a:r>
              <a:rPr lang="en-US" altLang="en-US" sz="900" dirty="0">
                <a:solidFill>
                  <a:schemeClr val="bg2"/>
                </a:solidFill>
              </a:rPr>
              <a:t>References: </a:t>
            </a:r>
            <a:r>
              <a:rPr lang="en-US" altLang="en-US" sz="900" b="1" dirty="0">
                <a:solidFill>
                  <a:schemeClr val="bg2"/>
                </a:solidFill>
              </a:rPr>
              <a:t>1. </a:t>
            </a:r>
            <a:r>
              <a:rPr lang="de-DE" altLang="en-US" sz="900" dirty="0">
                <a:solidFill>
                  <a:schemeClr val="bg2"/>
                </a:solidFill>
              </a:rPr>
              <a:t>Optune Instructions for Use. Novocure. Document number QSD-QR-330. 2015. </a:t>
            </a:r>
            <a:r>
              <a:rPr lang="de-DE" altLang="en-US" sz="900" b="1" dirty="0">
                <a:solidFill>
                  <a:schemeClr val="bg2"/>
                </a:solidFill>
              </a:rPr>
              <a:t>2</a:t>
            </a:r>
            <a:r>
              <a:rPr lang="de-DE" altLang="en-US" sz="900" dirty="0">
                <a:solidFill>
                  <a:schemeClr val="bg2"/>
                </a:solidFill>
              </a:rPr>
              <a:t>. Novocure Data on File OPT-103.</a:t>
            </a:r>
            <a:endParaRPr lang="en-US" altLang="en-US" sz="900" dirty="0">
              <a:solidFill>
                <a:schemeClr val="bg2"/>
              </a:solidFill>
            </a:endParaRPr>
          </a:p>
        </p:txBody>
      </p:sp>
      <p:sp>
        <p:nvSpPr>
          <p:cNvPr id="31804" name="Content Placeholder 9"/>
          <p:cNvSpPr txBox="1">
            <a:spLocks/>
          </p:cNvSpPr>
          <p:nvPr/>
        </p:nvSpPr>
        <p:spPr bwMode="auto">
          <a:xfrm>
            <a:off x="381000" y="4335998"/>
            <a:ext cx="8458200" cy="221456"/>
          </a:xfrm>
          <a:prstGeom prst="rect">
            <a:avLst/>
          </a:prstGeom>
          <a:noFill/>
          <a:ln w="9525">
            <a:noFill/>
            <a:miter lim="800000"/>
            <a:headEnd/>
            <a:tailEnd/>
          </a:ln>
        </p:spPr>
        <p:txBody>
          <a:bodyPr/>
          <a:lstStyle/>
          <a:p>
            <a:pPr marL="287338" lvl="2" indent="-287338">
              <a:lnSpc>
                <a:spcPct val="80000"/>
              </a:lnSpc>
              <a:spcBef>
                <a:spcPts val="600"/>
              </a:spcBef>
              <a:spcAft>
                <a:spcPts val="600"/>
              </a:spcAft>
              <a:buClr>
                <a:srgbClr val="4060AF"/>
              </a:buClr>
              <a:buFont typeface="Arial" pitchFamily="34" charset="0"/>
              <a:buChar char="•"/>
            </a:pPr>
            <a:r>
              <a:rPr lang="en-US" altLang="en-US" sz="1200" dirty="0">
                <a:solidFill>
                  <a:srgbClr val="1E1C11"/>
                </a:solidFill>
              </a:rPr>
              <a:t>In the final analysis (n=609), TTFields + TMZ extended median OS by 4.4 months, consistent with the interim analysis (n=280)</a:t>
            </a:r>
            <a:r>
              <a:rPr lang="en-US" altLang="en-US" sz="1200" baseline="30000" dirty="0">
                <a:solidFill>
                  <a:srgbClr val="1E1C11"/>
                </a:solidFill>
              </a:rPr>
              <a:t>1</a:t>
            </a:r>
          </a:p>
        </p:txBody>
      </p:sp>
      <p:grpSp>
        <p:nvGrpSpPr>
          <p:cNvPr id="3" name="Group 192"/>
          <p:cNvGrpSpPr>
            <a:grpSpLocks/>
          </p:cNvGrpSpPr>
          <p:nvPr/>
        </p:nvGrpSpPr>
        <p:grpSpPr bwMode="auto">
          <a:xfrm>
            <a:off x="455607" y="914400"/>
            <a:ext cx="5335593" cy="2818835"/>
            <a:chOff x="299462" y="970496"/>
            <a:chExt cx="8282986" cy="4343797"/>
          </a:xfrm>
        </p:grpSpPr>
        <p:sp>
          <p:nvSpPr>
            <p:cNvPr id="31806" name="TextBox 164"/>
            <p:cNvSpPr txBox="1">
              <a:spLocks noChangeArrowheads="1"/>
            </p:cNvSpPr>
            <p:nvPr/>
          </p:nvSpPr>
          <p:spPr bwMode="auto">
            <a:xfrm>
              <a:off x="1806860" y="970496"/>
              <a:ext cx="188283" cy="474281"/>
            </a:xfrm>
            <a:prstGeom prst="rect">
              <a:avLst/>
            </a:prstGeom>
            <a:noFill/>
            <a:ln w="9525">
              <a:noFill/>
              <a:miter lim="800000"/>
              <a:headEnd/>
              <a:tailEnd/>
            </a:ln>
          </p:spPr>
          <p:txBody>
            <a:bodyPr wrap="none">
              <a:spAutoFit/>
            </a:bodyPr>
            <a:lstStyle/>
            <a:p>
              <a:pPr defTabSz="914400"/>
              <a:endParaRPr lang="en-US" altLang="en-US">
                <a:solidFill>
                  <a:srgbClr val="000000"/>
                </a:solidFill>
              </a:endParaRPr>
            </a:p>
          </p:txBody>
        </p:sp>
        <p:grpSp>
          <p:nvGrpSpPr>
            <p:cNvPr id="4" name="Group 383"/>
            <p:cNvGrpSpPr>
              <a:grpSpLocks/>
            </p:cNvGrpSpPr>
            <p:nvPr/>
          </p:nvGrpSpPr>
          <p:grpSpPr bwMode="auto">
            <a:xfrm>
              <a:off x="640361" y="1186923"/>
              <a:ext cx="253244" cy="3862042"/>
              <a:chOff x="509727" y="1112275"/>
              <a:chExt cx="253244" cy="3862042"/>
            </a:xfrm>
          </p:grpSpPr>
          <p:sp>
            <p:nvSpPr>
              <p:cNvPr id="31935" name="TextBox 293"/>
              <p:cNvSpPr txBox="1">
                <a:spLocks noChangeArrowheads="1"/>
              </p:cNvSpPr>
              <p:nvPr/>
            </p:nvSpPr>
            <p:spPr bwMode="auto">
              <a:xfrm>
                <a:off x="509727" y="1112275"/>
                <a:ext cx="253244" cy="331997"/>
              </a:xfrm>
              <a:prstGeom prst="rect">
                <a:avLst/>
              </a:prstGeom>
              <a:noFill/>
              <a:ln w="9525">
                <a:noFill/>
                <a:miter lim="800000"/>
                <a:headEnd/>
                <a:tailEnd/>
              </a:ln>
            </p:spPr>
            <p:txBody>
              <a:bodyPr wrap="none" lIns="0" tIns="0" rIns="0" bIns="0" anchor="ctr">
                <a:spAutoFit/>
              </a:bodyPr>
              <a:lstStyle/>
              <a:p>
                <a:pPr algn="r" defTabSz="914400"/>
                <a:r>
                  <a:rPr lang="en-US" altLang="en-US" sz="1400">
                    <a:solidFill>
                      <a:srgbClr val="000000"/>
                    </a:solidFill>
                  </a:rPr>
                  <a:t>1.0</a:t>
                </a:r>
              </a:p>
            </p:txBody>
          </p:sp>
          <p:sp>
            <p:nvSpPr>
              <p:cNvPr id="31936" name="TextBox 294"/>
              <p:cNvSpPr txBox="1">
                <a:spLocks noChangeArrowheads="1"/>
              </p:cNvSpPr>
              <p:nvPr/>
            </p:nvSpPr>
            <p:spPr bwMode="auto">
              <a:xfrm>
                <a:off x="509727" y="1465280"/>
                <a:ext cx="253244" cy="331997"/>
              </a:xfrm>
              <a:prstGeom prst="rect">
                <a:avLst/>
              </a:prstGeom>
              <a:noFill/>
              <a:ln w="9525">
                <a:noFill/>
                <a:miter lim="800000"/>
                <a:headEnd/>
                <a:tailEnd/>
              </a:ln>
            </p:spPr>
            <p:txBody>
              <a:bodyPr wrap="none" lIns="0" tIns="0" rIns="0" bIns="0" anchor="ctr">
                <a:spAutoFit/>
              </a:bodyPr>
              <a:lstStyle/>
              <a:p>
                <a:pPr algn="r" defTabSz="914400"/>
                <a:r>
                  <a:rPr lang="en-US" altLang="en-US" sz="1400">
                    <a:solidFill>
                      <a:srgbClr val="000000"/>
                    </a:solidFill>
                  </a:rPr>
                  <a:t>0.9</a:t>
                </a:r>
              </a:p>
            </p:txBody>
          </p:sp>
          <p:sp>
            <p:nvSpPr>
              <p:cNvPr id="31937" name="TextBox 295"/>
              <p:cNvSpPr txBox="1">
                <a:spLocks noChangeArrowheads="1"/>
              </p:cNvSpPr>
              <p:nvPr/>
            </p:nvSpPr>
            <p:spPr bwMode="auto">
              <a:xfrm>
                <a:off x="509727" y="1818284"/>
                <a:ext cx="253244" cy="331997"/>
              </a:xfrm>
              <a:prstGeom prst="rect">
                <a:avLst/>
              </a:prstGeom>
              <a:noFill/>
              <a:ln w="9525">
                <a:noFill/>
                <a:miter lim="800000"/>
                <a:headEnd/>
                <a:tailEnd/>
              </a:ln>
            </p:spPr>
            <p:txBody>
              <a:bodyPr wrap="none" lIns="0" tIns="0" rIns="0" bIns="0" anchor="ctr">
                <a:spAutoFit/>
              </a:bodyPr>
              <a:lstStyle/>
              <a:p>
                <a:pPr algn="r" defTabSz="914400"/>
                <a:r>
                  <a:rPr lang="en-US" altLang="en-US" sz="1400">
                    <a:solidFill>
                      <a:srgbClr val="000000"/>
                    </a:solidFill>
                  </a:rPr>
                  <a:t>0.8</a:t>
                </a:r>
              </a:p>
            </p:txBody>
          </p:sp>
          <p:sp>
            <p:nvSpPr>
              <p:cNvPr id="31938" name="TextBox 296"/>
              <p:cNvSpPr txBox="1">
                <a:spLocks noChangeArrowheads="1"/>
              </p:cNvSpPr>
              <p:nvPr/>
            </p:nvSpPr>
            <p:spPr bwMode="auto">
              <a:xfrm>
                <a:off x="509727" y="2171290"/>
                <a:ext cx="253244" cy="331997"/>
              </a:xfrm>
              <a:prstGeom prst="rect">
                <a:avLst/>
              </a:prstGeom>
              <a:noFill/>
              <a:ln w="9525">
                <a:noFill/>
                <a:miter lim="800000"/>
                <a:headEnd/>
                <a:tailEnd/>
              </a:ln>
            </p:spPr>
            <p:txBody>
              <a:bodyPr wrap="none" lIns="0" tIns="0" rIns="0" bIns="0" anchor="ctr">
                <a:spAutoFit/>
              </a:bodyPr>
              <a:lstStyle/>
              <a:p>
                <a:pPr algn="r" defTabSz="914400"/>
                <a:r>
                  <a:rPr lang="en-US" altLang="en-US" sz="1400">
                    <a:solidFill>
                      <a:srgbClr val="000000"/>
                    </a:solidFill>
                  </a:rPr>
                  <a:t>0.7</a:t>
                </a:r>
              </a:p>
            </p:txBody>
          </p:sp>
          <p:sp>
            <p:nvSpPr>
              <p:cNvPr id="31939" name="TextBox 297"/>
              <p:cNvSpPr txBox="1">
                <a:spLocks noChangeArrowheads="1"/>
              </p:cNvSpPr>
              <p:nvPr/>
            </p:nvSpPr>
            <p:spPr bwMode="auto">
              <a:xfrm>
                <a:off x="509727" y="2524295"/>
                <a:ext cx="253244" cy="331997"/>
              </a:xfrm>
              <a:prstGeom prst="rect">
                <a:avLst/>
              </a:prstGeom>
              <a:noFill/>
              <a:ln w="9525">
                <a:noFill/>
                <a:miter lim="800000"/>
                <a:headEnd/>
                <a:tailEnd/>
              </a:ln>
            </p:spPr>
            <p:txBody>
              <a:bodyPr wrap="none" lIns="0" tIns="0" rIns="0" bIns="0" anchor="ctr">
                <a:spAutoFit/>
              </a:bodyPr>
              <a:lstStyle/>
              <a:p>
                <a:pPr algn="r" defTabSz="914400"/>
                <a:r>
                  <a:rPr lang="en-US" altLang="en-US" sz="1400">
                    <a:solidFill>
                      <a:srgbClr val="000000"/>
                    </a:solidFill>
                  </a:rPr>
                  <a:t>0.6</a:t>
                </a:r>
              </a:p>
            </p:txBody>
          </p:sp>
          <p:sp>
            <p:nvSpPr>
              <p:cNvPr id="31940" name="TextBox 298"/>
              <p:cNvSpPr txBox="1">
                <a:spLocks noChangeArrowheads="1"/>
              </p:cNvSpPr>
              <p:nvPr/>
            </p:nvSpPr>
            <p:spPr bwMode="auto">
              <a:xfrm>
                <a:off x="509727" y="2877301"/>
                <a:ext cx="253244" cy="331997"/>
              </a:xfrm>
              <a:prstGeom prst="rect">
                <a:avLst/>
              </a:prstGeom>
              <a:noFill/>
              <a:ln w="9525">
                <a:noFill/>
                <a:miter lim="800000"/>
                <a:headEnd/>
                <a:tailEnd/>
              </a:ln>
            </p:spPr>
            <p:txBody>
              <a:bodyPr wrap="none" lIns="0" tIns="0" rIns="0" bIns="0" anchor="ctr">
                <a:spAutoFit/>
              </a:bodyPr>
              <a:lstStyle/>
              <a:p>
                <a:pPr algn="r" defTabSz="914400"/>
                <a:r>
                  <a:rPr lang="en-US" altLang="en-US" sz="1400">
                    <a:solidFill>
                      <a:srgbClr val="000000"/>
                    </a:solidFill>
                  </a:rPr>
                  <a:t>0.5</a:t>
                </a:r>
              </a:p>
            </p:txBody>
          </p:sp>
          <p:sp>
            <p:nvSpPr>
              <p:cNvPr id="31941" name="TextBox 299"/>
              <p:cNvSpPr txBox="1">
                <a:spLocks noChangeArrowheads="1"/>
              </p:cNvSpPr>
              <p:nvPr/>
            </p:nvSpPr>
            <p:spPr bwMode="auto">
              <a:xfrm>
                <a:off x="509727" y="3230305"/>
                <a:ext cx="253244" cy="331997"/>
              </a:xfrm>
              <a:prstGeom prst="rect">
                <a:avLst/>
              </a:prstGeom>
              <a:noFill/>
              <a:ln w="9525">
                <a:noFill/>
                <a:miter lim="800000"/>
                <a:headEnd/>
                <a:tailEnd/>
              </a:ln>
            </p:spPr>
            <p:txBody>
              <a:bodyPr wrap="none" lIns="0" tIns="0" rIns="0" bIns="0" anchor="ctr">
                <a:spAutoFit/>
              </a:bodyPr>
              <a:lstStyle/>
              <a:p>
                <a:pPr algn="r" defTabSz="914400"/>
                <a:r>
                  <a:rPr lang="en-US" altLang="en-US" sz="1400">
                    <a:solidFill>
                      <a:srgbClr val="000000"/>
                    </a:solidFill>
                  </a:rPr>
                  <a:t>0.4</a:t>
                </a:r>
              </a:p>
            </p:txBody>
          </p:sp>
          <p:sp>
            <p:nvSpPr>
              <p:cNvPr id="31942" name="TextBox 300"/>
              <p:cNvSpPr txBox="1">
                <a:spLocks noChangeArrowheads="1"/>
              </p:cNvSpPr>
              <p:nvPr/>
            </p:nvSpPr>
            <p:spPr bwMode="auto">
              <a:xfrm>
                <a:off x="509727" y="3583310"/>
                <a:ext cx="253244" cy="331997"/>
              </a:xfrm>
              <a:prstGeom prst="rect">
                <a:avLst/>
              </a:prstGeom>
              <a:noFill/>
              <a:ln w="9525">
                <a:noFill/>
                <a:miter lim="800000"/>
                <a:headEnd/>
                <a:tailEnd/>
              </a:ln>
            </p:spPr>
            <p:txBody>
              <a:bodyPr wrap="none" lIns="0" tIns="0" rIns="0" bIns="0" anchor="ctr">
                <a:spAutoFit/>
              </a:bodyPr>
              <a:lstStyle/>
              <a:p>
                <a:pPr algn="r" defTabSz="914400"/>
                <a:r>
                  <a:rPr lang="en-US" altLang="en-US" sz="1400">
                    <a:solidFill>
                      <a:srgbClr val="000000"/>
                    </a:solidFill>
                  </a:rPr>
                  <a:t>0.3</a:t>
                </a:r>
              </a:p>
            </p:txBody>
          </p:sp>
          <p:sp>
            <p:nvSpPr>
              <p:cNvPr id="31943" name="TextBox 301"/>
              <p:cNvSpPr txBox="1">
                <a:spLocks noChangeArrowheads="1"/>
              </p:cNvSpPr>
              <p:nvPr/>
            </p:nvSpPr>
            <p:spPr bwMode="auto">
              <a:xfrm>
                <a:off x="509727" y="3936315"/>
                <a:ext cx="253244" cy="331997"/>
              </a:xfrm>
              <a:prstGeom prst="rect">
                <a:avLst/>
              </a:prstGeom>
              <a:noFill/>
              <a:ln w="9525">
                <a:noFill/>
                <a:miter lim="800000"/>
                <a:headEnd/>
                <a:tailEnd/>
              </a:ln>
            </p:spPr>
            <p:txBody>
              <a:bodyPr wrap="none" lIns="0" tIns="0" rIns="0" bIns="0" anchor="ctr">
                <a:spAutoFit/>
              </a:bodyPr>
              <a:lstStyle/>
              <a:p>
                <a:pPr algn="r" defTabSz="914400"/>
                <a:r>
                  <a:rPr lang="en-US" altLang="en-US" sz="1400">
                    <a:solidFill>
                      <a:srgbClr val="000000"/>
                    </a:solidFill>
                  </a:rPr>
                  <a:t>0.2</a:t>
                </a:r>
              </a:p>
            </p:txBody>
          </p:sp>
          <p:sp>
            <p:nvSpPr>
              <p:cNvPr id="31944" name="TextBox 302"/>
              <p:cNvSpPr txBox="1">
                <a:spLocks noChangeArrowheads="1"/>
              </p:cNvSpPr>
              <p:nvPr/>
            </p:nvSpPr>
            <p:spPr bwMode="auto">
              <a:xfrm>
                <a:off x="509727" y="4289321"/>
                <a:ext cx="253244" cy="331997"/>
              </a:xfrm>
              <a:prstGeom prst="rect">
                <a:avLst/>
              </a:prstGeom>
              <a:noFill/>
              <a:ln w="9525">
                <a:noFill/>
                <a:miter lim="800000"/>
                <a:headEnd/>
                <a:tailEnd/>
              </a:ln>
            </p:spPr>
            <p:txBody>
              <a:bodyPr wrap="none" lIns="0" tIns="0" rIns="0" bIns="0" anchor="ctr">
                <a:spAutoFit/>
              </a:bodyPr>
              <a:lstStyle/>
              <a:p>
                <a:pPr algn="r" defTabSz="914400"/>
                <a:r>
                  <a:rPr lang="en-US" altLang="en-US" sz="1400">
                    <a:solidFill>
                      <a:srgbClr val="000000"/>
                    </a:solidFill>
                  </a:rPr>
                  <a:t>0.1</a:t>
                </a:r>
              </a:p>
            </p:txBody>
          </p:sp>
          <p:sp>
            <p:nvSpPr>
              <p:cNvPr id="31945" name="TextBox 303"/>
              <p:cNvSpPr txBox="1">
                <a:spLocks noChangeArrowheads="1"/>
              </p:cNvSpPr>
              <p:nvPr/>
            </p:nvSpPr>
            <p:spPr bwMode="auto">
              <a:xfrm>
                <a:off x="509727" y="4642320"/>
                <a:ext cx="253244" cy="331997"/>
              </a:xfrm>
              <a:prstGeom prst="rect">
                <a:avLst/>
              </a:prstGeom>
              <a:noFill/>
              <a:ln w="9525">
                <a:noFill/>
                <a:miter lim="800000"/>
                <a:headEnd/>
                <a:tailEnd/>
              </a:ln>
            </p:spPr>
            <p:txBody>
              <a:bodyPr wrap="none" lIns="0" tIns="0" rIns="0" bIns="0" anchor="ctr">
                <a:spAutoFit/>
              </a:bodyPr>
              <a:lstStyle/>
              <a:p>
                <a:pPr algn="r" defTabSz="914400"/>
                <a:r>
                  <a:rPr lang="en-US" altLang="en-US" sz="1400">
                    <a:solidFill>
                      <a:srgbClr val="000000"/>
                    </a:solidFill>
                  </a:rPr>
                  <a:t>0.0</a:t>
                </a:r>
              </a:p>
            </p:txBody>
          </p:sp>
        </p:grpSp>
        <p:grpSp>
          <p:nvGrpSpPr>
            <p:cNvPr id="5" name="Group 389"/>
            <p:cNvGrpSpPr>
              <a:grpSpLocks/>
            </p:cNvGrpSpPr>
            <p:nvPr/>
          </p:nvGrpSpPr>
          <p:grpSpPr bwMode="auto">
            <a:xfrm>
              <a:off x="954921" y="4982296"/>
              <a:ext cx="7627527" cy="331997"/>
              <a:chOff x="954921" y="4982296"/>
              <a:chExt cx="7627527" cy="331997"/>
            </a:xfrm>
          </p:grpSpPr>
          <p:sp>
            <p:nvSpPr>
              <p:cNvPr id="31924" name="TextBox 282"/>
              <p:cNvSpPr txBox="1">
                <a:spLocks noChangeArrowheads="1"/>
              </p:cNvSpPr>
              <p:nvPr/>
            </p:nvSpPr>
            <p:spPr bwMode="auto">
              <a:xfrm>
                <a:off x="954921" y="4982296"/>
                <a:ext cx="101297" cy="331997"/>
              </a:xfrm>
              <a:prstGeom prst="rect">
                <a:avLst/>
              </a:prstGeom>
              <a:noFill/>
              <a:ln w="9525">
                <a:noFill/>
                <a:miter lim="800000"/>
                <a:headEnd/>
                <a:tailEnd/>
              </a:ln>
            </p:spPr>
            <p:txBody>
              <a:bodyPr wrap="none" lIns="0" tIns="0" rIns="0" bIns="0">
                <a:spAutoFit/>
              </a:bodyPr>
              <a:lstStyle/>
              <a:p>
                <a:pPr algn="ctr" defTabSz="914400"/>
                <a:r>
                  <a:rPr lang="en-US" altLang="en-US" sz="1400">
                    <a:solidFill>
                      <a:srgbClr val="000000"/>
                    </a:solidFill>
                  </a:rPr>
                  <a:t>0</a:t>
                </a:r>
              </a:p>
            </p:txBody>
          </p:sp>
          <p:sp>
            <p:nvSpPr>
              <p:cNvPr id="31925" name="TextBox 283"/>
              <p:cNvSpPr txBox="1">
                <a:spLocks noChangeArrowheads="1"/>
              </p:cNvSpPr>
              <p:nvPr/>
            </p:nvSpPr>
            <p:spPr bwMode="auto">
              <a:xfrm>
                <a:off x="1707812" y="4982296"/>
                <a:ext cx="101297" cy="331997"/>
              </a:xfrm>
              <a:prstGeom prst="rect">
                <a:avLst/>
              </a:prstGeom>
              <a:noFill/>
              <a:ln w="9525">
                <a:noFill/>
                <a:miter lim="800000"/>
                <a:headEnd/>
                <a:tailEnd/>
              </a:ln>
            </p:spPr>
            <p:txBody>
              <a:bodyPr wrap="none" lIns="0" tIns="0" rIns="0" bIns="0">
                <a:spAutoFit/>
              </a:bodyPr>
              <a:lstStyle/>
              <a:p>
                <a:pPr algn="ctr" defTabSz="914400"/>
                <a:r>
                  <a:rPr lang="en-US" altLang="en-US" sz="1400">
                    <a:solidFill>
                      <a:srgbClr val="000000"/>
                    </a:solidFill>
                  </a:rPr>
                  <a:t>6</a:t>
                </a:r>
              </a:p>
            </p:txBody>
          </p:sp>
          <p:sp>
            <p:nvSpPr>
              <p:cNvPr id="31926" name="TextBox 284"/>
              <p:cNvSpPr txBox="1">
                <a:spLocks noChangeArrowheads="1"/>
              </p:cNvSpPr>
              <p:nvPr/>
            </p:nvSpPr>
            <p:spPr bwMode="auto">
              <a:xfrm>
                <a:off x="2405298" y="4982296"/>
                <a:ext cx="202595" cy="331997"/>
              </a:xfrm>
              <a:prstGeom prst="rect">
                <a:avLst/>
              </a:prstGeom>
              <a:noFill/>
              <a:ln w="9525">
                <a:noFill/>
                <a:miter lim="800000"/>
                <a:headEnd/>
                <a:tailEnd/>
              </a:ln>
            </p:spPr>
            <p:txBody>
              <a:bodyPr wrap="none" lIns="0" tIns="0" rIns="0" bIns="0">
                <a:spAutoFit/>
              </a:bodyPr>
              <a:lstStyle/>
              <a:p>
                <a:pPr algn="ctr" defTabSz="914400"/>
                <a:r>
                  <a:rPr lang="en-US" altLang="en-US" sz="1400">
                    <a:solidFill>
                      <a:srgbClr val="000000"/>
                    </a:solidFill>
                  </a:rPr>
                  <a:t>12</a:t>
                </a:r>
              </a:p>
            </p:txBody>
          </p:sp>
          <p:sp>
            <p:nvSpPr>
              <p:cNvPr id="31927" name="TextBox 285"/>
              <p:cNvSpPr txBox="1">
                <a:spLocks noChangeArrowheads="1"/>
              </p:cNvSpPr>
              <p:nvPr/>
            </p:nvSpPr>
            <p:spPr bwMode="auto">
              <a:xfrm>
                <a:off x="3155394" y="4982296"/>
                <a:ext cx="202595" cy="331997"/>
              </a:xfrm>
              <a:prstGeom prst="rect">
                <a:avLst/>
              </a:prstGeom>
              <a:noFill/>
              <a:ln w="9525">
                <a:noFill/>
                <a:miter lim="800000"/>
                <a:headEnd/>
                <a:tailEnd/>
              </a:ln>
            </p:spPr>
            <p:txBody>
              <a:bodyPr wrap="none" lIns="0" tIns="0" rIns="0" bIns="0">
                <a:spAutoFit/>
              </a:bodyPr>
              <a:lstStyle/>
              <a:p>
                <a:pPr algn="ctr" defTabSz="914400"/>
                <a:r>
                  <a:rPr lang="en-US" altLang="en-US" sz="1400">
                    <a:solidFill>
                      <a:srgbClr val="000000"/>
                    </a:solidFill>
                  </a:rPr>
                  <a:t>18</a:t>
                </a:r>
              </a:p>
            </p:txBody>
          </p:sp>
          <p:sp>
            <p:nvSpPr>
              <p:cNvPr id="31928" name="TextBox 286"/>
              <p:cNvSpPr txBox="1">
                <a:spLocks noChangeArrowheads="1"/>
              </p:cNvSpPr>
              <p:nvPr/>
            </p:nvSpPr>
            <p:spPr bwMode="auto">
              <a:xfrm>
                <a:off x="3895995" y="4982296"/>
                <a:ext cx="202595" cy="331997"/>
              </a:xfrm>
              <a:prstGeom prst="rect">
                <a:avLst/>
              </a:prstGeom>
              <a:noFill/>
              <a:ln w="9525">
                <a:noFill/>
                <a:miter lim="800000"/>
                <a:headEnd/>
                <a:tailEnd/>
              </a:ln>
            </p:spPr>
            <p:txBody>
              <a:bodyPr wrap="none" lIns="0" tIns="0" rIns="0" bIns="0">
                <a:spAutoFit/>
              </a:bodyPr>
              <a:lstStyle/>
              <a:p>
                <a:pPr algn="ctr" defTabSz="914400"/>
                <a:r>
                  <a:rPr lang="en-US" altLang="en-US" sz="1400">
                    <a:solidFill>
                      <a:srgbClr val="000000"/>
                    </a:solidFill>
                  </a:rPr>
                  <a:t>24</a:t>
                </a:r>
              </a:p>
            </p:txBody>
          </p:sp>
          <p:sp>
            <p:nvSpPr>
              <p:cNvPr id="31929" name="TextBox 287"/>
              <p:cNvSpPr txBox="1">
                <a:spLocks noChangeArrowheads="1"/>
              </p:cNvSpPr>
              <p:nvPr/>
            </p:nvSpPr>
            <p:spPr bwMode="auto">
              <a:xfrm>
                <a:off x="4643672" y="4982296"/>
                <a:ext cx="202595" cy="331997"/>
              </a:xfrm>
              <a:prstGeom prst="rect">
                <a:avLst/>
              </a:prstGeom>
              <a:noFill/>
              <a:ln w="9525">
                <a:noFill/>
                <a:miter lim="800000"/>
                <a:headEnd/>
                <a:tailEnd/>
              </a:ln>
            </p:spPr>
            <p:txBody>
              <a:bodyPr wrap="none" lIns="0" tIns="0" rIns="0" bIns="0">
                <a:spAutoFit/>
              </a:bodyPr>
              <a:lstStyle/>
              <a:p>
                <a:pPr algn="ctr" defTabSz="914400"/>
                <a:r>
                  <a:rPr lang="en-US" altLang="en-US" sz="1400">
                    <a:solidFill>
                      <a:srgbClr val="000000"/>
                    </a:solidFill>
                  </a:rPr>
                  <a:t>30</a:t>
                </a:r>
              </a:p>
            </p:txBody>
          </p:sp>
          <p:sp>
            <p:nvSpPr>
              <p:cNvPr id="31930" name="TextBox 288"/>
              <p:cNvSpPr txBox="1">
                <a:spLocks noChangeArrowheads="1"/>
              </p:cNvSpPr>
              <p:nvPr/>
            </p:nvSpPr>
            <p:spPr bwMode="auto">
              <a:xfrm>
                <a:off x="5391386" y="4982296"/>
                <a:ext cx="202595" cy="331997"/>
              </a:xfrm>
              <a:prstGeom prst="rect">
                <a:avLst/>
              </a:prstGeom>
              <a:noFill/>
              <a:ln w="9525">
                <a:noFill/>
                <a:miter lim="800000"/>
                <a:headEnd/>
                <a:tailEnd/>
              </a:ln>
            </p:spPr>
            <p:txBody>
              <a:bodyPr wrap="none" lIns="0" tIns="0" rIns="0" bIns="0">
                <a:spAutoFit/>
              </a:bodyPr>
              <a:lstStyle/>
              <a:p>
                <a:pPr algn="ctr" defTabSz="914400"/>
                <a:r>
                  <a:rPr lang="en-US" altLang="en-US" sz="1400">
                    <a:solidFill>
                      <a:srgbClr val="000000"/>
                    </a:solidFill>
                  </a:rPr>
                  <a:t>36</a:t>
                </a:r>
              </a:p>
            </p:txBody>
          </p:sp>
          <p:sp>
            <p:nvSpPr>
              <p:cNvPr id="31931" name="TextBox 289"/>
              <p:cNvSpPr txBox="1">
                <a:spLocks noChangeArrowheads="1"/>
              </p:cNvSpPr>
              <p:nvPr/>
            </p:nvSpPr>
            <p:spPr bwMode="auto">
              <a:xfrm>
                <a:off x="6141481" y="4982296"/>
                <a:ext cx="202595" cy="331997"/>
              </a:xfrm>
              <a:prstGeom prst="rect">
                <a:avLst/>
              </a:prstGeom>
              <a:noFill/>
              <a:ln w="9525">
                <a:noFill/>
                <a:miter lim="800000"/>
                <a:headEnd/>
                <a:tailEnd/>
              </a:ln>
            </p:spPr>
            <p:txBody>
              <a:bodyPr wrap="none" lIns="0" tIns="0" rIns="0" bIns="0">
                <a:spAutoFit/>
              </a:bodyPr>
              <a:lstStyle/>
              <a:p>
                <a:pPr algn="ctr" defTabSz="914400"/>
                <a:r>
                  <a:rPr lang="en-US" altLang="en-US" sz="1400">
                    <a:solidFill>
                      <a:srgbClr val="000000"/>
                    </a:solidFill>
                  </a:rPr>
                  <a:t>42</a:t>
                </a:r>
              </a:p>
            </p:txBody>
          </p:sp>
          <p:sp>
            <p:nvSpPr>
              <p:cNvPr id="31932" name="TextBox 290"/>
              <p:cNvSpPr txBox="1">
                <a:spLocks noChangeArrowheads="1"/>
              </p:cNvSpPr>
              <p:nvPr/>
            </p:nvSpPr>
            <p:spPr bwMode="auto">
              <a:xfrm>
                <a:off x="6882053" y="4982296"/>
                <a:ext cx="202595" cy="331997"/>
              </a:xfrm>
              <a:prstGeom prst="rect">
                <a:avLst/>
              </a:prstGeom>
              <a:noFill/>
              <a:ln w="9525">
                <a:noFill/>
                <a:miter lim="800000"/>
                <a:headEnd/>
                <a:tailEnd/>
              </a:ln>
            </p:spPr>
            <p:txBody>
              <a:bodyPr wrap="none" lIns="0" tIns="0" rIns="0" bIns="0">
                <a:spAutoFit/>
              </a:bodyPr>
              <a:lstStyle/>
              <a:p>
                <a:pPr algn="ctr" defTabSz="914400"/>
                <a:r>
                  <a:rPr lang="en-US" altLang="en-US" sz="1400">
                    <a:solidFill>
                      <a:srgbClr val="000000"/>
                    </a:solidFill>
                  </a:rPr>
                  <a:t>48</a:t>
                </a:r>
              </a:p>
            </p:txBody>
          </p:sp>
          <p:sp>
            <p:nvSpPr>
              <p:cNvPr id="31933" name="TextBox 291"/>
              <p:cNvSpPr txBox="1">
                <a:spLocks noChangeArrowheads="1"/>
              </p:cNvSpPr>
              <p:nvPr/>
            </p:nvSpPr>
            <p:spPr bwMode="auto">
              <a:xfrm>
                <a:off x="7629767" y="4982296"/>
                <a:ext cx="202595" cy="331997"/>
              </a:xfrm>
              <a:prstGeom prst="rect">
                <a:avLst/>
              </a:prstGeom>
              <a:noFill/>
              <a:ln w="9525">
                <a:noFill/>
                <a:miter lim="800000"/>
                <a:headEnd/>
                <a:tailEnd/>
              </a:ln>
            </p:spPr>
            <p:txBody>
              <a:bodyPr wrap="none" lIns="0" tIns="0" rIns="0" bIns="0">
                <a:spAutoFit/>
              </a:bodyPr>
              <a:lstStyle/>
              <a:p>
                <a:pPr algn="ctr" defTabSz="914400"/>
                <a:r>
                  <a:rPr lang="en-US" altLang="en-US" sz="1400">
                    <a:solidFill>
                      <a:srgbClr val="000000"/>
                    </a:solidFill>
                  </a:rPr>
                  <a:t>54</a:t>
                </a:r>
              </a:p>
            </p:txBody>
          </p:sp>
          <p:sp>
            <p:nvSpPr>
              <p:cNvPr id="31934" name="TextBox 292"/>
              <p:cNvSpPr txBox="1">
                <a:spLocks noChangeArrowheads="1"/>
              </p:cNvSpPr>
              <p:nvPr/>
            </p:nvSpPr>
            <p:spPr bwMode="auto">
              <a:xfrm>
                <a:off x="8379853" y="4982296"/>
                <a:ext cx="202595" cy="331997"/>
              </a:xfrm>
              <a:prstGeom prst="rect">
                <a:avLst/>
              </a:prstGeom>
              <a:noFill/>
              <a:ln w="9525">
                <a:noFill/>
                <a:miter lim="800000"/>
                <a:headEnd/>
                <a:tailEnd/>
              </a:ln>
            </p:spPr>
            <p:txBody>
              <a:bodyPr wrap="none" lIns="0" tIns="0" rIns="0" bIns="0">
                <a:spAutoFit/>
              </a:bodyPr>
              <a:lstStyle/>
              <a:p>
                <a:pPr algn="ctr" defTabSz="914400"/>
                <a:r>
                  <a:rPr lang="en-US" altLang="en-US" sz="1400">
                    <a:solidFill>
                      <a:srgbClr val="000000"/>
                    </a:solidFill>
                  </a:rPr>
                  <a:t>60</a:t>
                </a:r>
              </a:p>
            </p:txBody>
          </p:sp>
        </p:grpSp>
        <p:sp>
          <p:nvSpPr>
            <p:cNvPr id="31809" name="TextBox 167"/>
            <p:cNvSpPr txBox="1">
              <a:spLocks noChangeArrowheads="1"/>
            </p:cNvSpPr>
            <p:nvPr/>
          </p:nvSpPr>
          <p:spPr bwMode="auto">
            <a:xfrm>
              <a:off x="1089438" y="4578455"/>
              <a:ext cx="947620" cy="331997"/>
            </a:xfrm>
            <a:prstGeom prst="rect">
              <a:avLst/>
            </a:prstGeom>
            <a:noFill/>
            <a:ln w="9525">
              <a:noFill/>
              <a:miter lim="800000"/>
              <a:headEnd/>
              <a:tailEnd/>
            </a:ln>
          </p:spPr>
          <p:txBody>
            <a:bodyPr wrap="none" lIns="0" tIns="0" rIns="0" bIns="0">
              <a:spAutoFit/>
            </a:bodyPr>
            <a:lstStyle/>
            <a:p>
              <a:pPr defTabSz="914400"/>
              <a:r>
                <a:rPr lang="en-US" altLang="en-US" sz="1400" dirty="0">
                  <a:solidFill>
                    <a:srgbClr val="000000"/>
                  </a:solidFill>
                </a:rPr>
                <a:t>+ Censored</a:t>
              </a:r>
            </a:p>
          </p:txBody>
        </p:sp>
        <p:grpSp>
          <p:nvGrpSpPr>
            <p:cNvPr id="6" name="Group 291"/>
            <p:cNvGrpSpPr>
              <a:grpSpLocks/>
            </p:cNvGrpSpPr>
            <p:nvPr/>
          </p:nvGrpSpPr>
          <p:grpSpPr bwMode="auto">
            <a:xfrm>
              <a:off x="1013237" y="1359128"/>
              <a:ext cx="6864626" cy="3301935"/>
              <a:chOff x="1013237" y="1284480"/>
              <a:chExt cx="6864626" cy="3301935"/>
            </a:xfrm>
          </p:grpSpPr>
          <p:sp>
            <p:nvSpPr>
              <p:cNvPr id="263" name="Freeform 93"/>
              <p:cNvSpPr>
                <a:spLocks/>
              </p:cNvSpPr>
              <p:nvPr/>
            </p:nvSpPr>
            <p:spPr bwMode="auto">
              <a:xfrm>
                <a:off x="1013019" y="1284813"/>
                <a:ext cx="6813516" cy="3275014"/>
              </a:xfrm>
              <a:custGeom>
                <a:avLst/>
                <a:gdLst>
                  <a:gd name="T0" fmla="*/ 44 w 2863"/>
                  <a:gd name="T1" fmla="*/ 0 h 1768"/>
                  <a:gd name="T2" fmla="*/ 143 w 2863"/>
                  <a:gd name="T3" fmla="*/ 45 h 1768"/>
                  <a:gd name="T4" fmla="*/ 153 w 2863"/>
                  <a:gd name="T5" fmla="*/ 67 h 1768"/>
                  <a:gd name="T6" fmla="*/ 159 w 2863"/>
                  <a:gd name="T7" fmla="*/ 119 h 1768"/>
                  <a:gd name="T8" fmla="*/ 224 w 2863"/>
                  <a:gd name="T9" fmla="*/ 138 h 1768"/>
                  <a:gd name="T10" fmla="*/ 262 w 2863"/>
                  <a:gd name="T11" fmla="*/ 160 h 1768"/>
                  <a:gd name="T12" fmla="*/ 268 w 2863"/>
                  <a:gd name="T13" fmla="*/ 188 h 1768"/>
                  <a:gd name="T14" fmla="*/ 313 w 2863"/>
                  <a:gd name="T15" fmla="*/ 206 h 1768"/>
                  <a:gd name="T16" fmla="*/ 321 w 2863"/>
                  <a:gd name="T17" fmla="*/ 226 h 1768"/>
                  <a:gd name="T18" fmla="*/ 335 w 2863"/>
                  <a:gd name="T19" fmla="*/ 255 h 1768"/>
                  <a:gd name="T20" fmla="*/ 353 w 2863"/>
                  <a:gd name="T21" fmla="*/ 277 h 1768"/>
                  <a:gd name="T22" fmla="*/ 383 w 2863"/>
                  <a:gd name="T23" fmla="*/ 301 h 1768"/>
                  <a:gd name="T24" fmla="*/ 403 w 2863"/>
                  <a:gd name="T25" fmla="*/ 325 h 1768"/>
                  <a:gd name="T26" fmla="*/ 407 w 2863"/>
                  <a:gd name="T27" fmla="*/ 346 h 1768"/>
                  <a:gd name="T28" fmla="*/ 424 w 2863"/>
                  <a:gd name="T29" fmla="*/ 370 h 1768"/>
                  <a:gd name="T30" fmla="*/ 440 w 2863"/>
                  <a:gd name="T31" fmla="*/ 388 h 1768"/>
                  <a:gd name="T32" fmla="*/ 444 w 2863"/>
                  <a:gd name="T33" fmla="*/ 420 h 1768"/>
                  <a:gd name="T34" fmla="*/ 460 w 2863"/>
                  <a:gd name="T35" fmla="*/ 442 h 1768"/>
                  <a:gd name="T36" fmla="*/ 468 w 2863"/>
                  <a:gd name="T37" fmla="*/ 465 h 1768"/>
                  <a:gd name="T38" fmla="*/ 518 w 2863"/>
                  <a:gd name="T39" fmla="*/ 489 h 1768"/>
                  <a:gd name="T40" fmla="*/ 543 w 2863"/>
                  <a:gd name="T41" fmla="*/ 507 h 1768"/>
                  <a:gd name="T42" fmla="*/ 557 w 2863"/>
                  <a:gd name="T43" fmla="*/ 533 h 1768"/>
                  <a:gd name="T44" fmla="*/ 571 w 2863"/>
                  <a:gd name="T45" fmla="*/ 557 h 1768"/>
                  <a:gd name="T46" fmla="*/ 627 w 2863"/>
                  <a:gd name="T47" fmla="*/ 580 h 1768"/>
                  <a:gd name="T48" fmla="*/ 650 w 2863"/>
                  <a:gd name="T49" fmla="*/ 604 h 1768"/>
                  <a:gd name="T50" fmla="*/ 654 w 2863"/>
                  <a:gd name="T51" fmla="*/ 630 h 1768"/>
                  <a:gd name="T52" fmla="*/ 660 w 2863"/>
                  <a:gd name="T53" fmla="*/ 650 h 1768"/>
                  <a:gd name="T54" fmla="*/ 666 w 2863"/>
                  <a:gd name="T55" fmla="*/ 678 h 1768"/>
                  <a:gd name="T56" fmla="*/ 666 w 2863"/>
                  <a:gd name="T57" fmla="*/ 717 h 1768"/>
                  <a:gd name="T58" fmla="*/ 672 w 2863"/>
                  <a:gd name="T59" fmla="*/ 723 h 1768"/>
                  <a:gd name="T60" fmla="*/ 678 w 2863"/>
                  <a:gd name="T61" fmla="*/ 747 h 1768"/>
                  <a:gd name="T62" fmla="*/ 694 w 2863"/>
                  <a:gd name="T63" fmla="*/ 771 h 1768"/>
                  <a:gd name="T64" fmla="*/ 702 w 2863"/>
                  <a:gd name="T65" fmla="*/ 791 h 1768"/>
                  <a:gd name="T66" fmla="*/ 708 w 2863"/>
                  <a:gd name="T67" fmla="*/ 816 h 1768"/>
                  <a:gd name="T68" fmla="*/ 714 w 2863"/>
                  <a:gd name="T69" fmla="*/ 864 h 1768"/>
                  <a:gd name="T70" fmla="*/ 726 w 2863"/>
                  <a:gd name="T71" fmla="*/ 935 h 1768"/>
                  <a:gd name="T72" fmla="*/ 815 w 2863"/>
                  <a:gd name="T73" fmla="*/ 959 h 1768"/>
                  <a:gd name="T74" fmla="*/ 845 w 2863"/>
                  <a:gd name="T75" fmla="*/ 983 h 1768"/>
                  <a:gd name="T76" fmla="*/ 869 w 2863"/>
                  <a:gd name="T77" fmla="*/ 1007 h 1768"/>
                  <a:gd name="T78" fmla="*/ 876 w 2863"/>
                  <a:gd name="T79" fmla="*/ 1032 h 1768"/>
                  <a:gd name="T80" fmla="*/ 892 w 2863"/>
                  <a:gd name="T81" fmla="*/ 1080 h 1768"/>
                  <a:gd name="T82" fmla="*/ 910 w 2863"/>
                  <a:gd name="T83" fmla="*/ 1106 h 1768"/>
                  <a:gd name="T84" fmla="*/ 948 w 2863"/>
                  <a:gd name="T85" fmla="*/ 1133 h 1768"/>
                  <a:gd name="T86" fmla="*/ 966 w 2863"/>
                  <a:gd name="T87" fmla="*/ 1157 h 1768"/>
                  <a:gd name="T88" fmla="*/ 976 w 2863"/>
                  <a:gd name="T89" fmla="*/ 1183 h 1768"/>
                  <a:gd name="T90" fmla="*/ 997 w 2863"/>
                  <a:gd name="T91" fmla="*/ 1207 h 1768"/>
                  <a:gd name="T92" fmla="*/ 1007 w 2863"/>
                  <a:gd name="T93" fmla="*/ 1254 h 1768"/>
                  <a:gd name="T94" fmla="*/ 1104 w 2863"/>
                  <a:gd name="T95" fmla="*/ 1284 h 1768"/>
                  <a:gd name="T96" fmla="*/ 1166 w 2863"/>
                  <a:gd name="T97" fmla="*/ 1314 h 1768"/>
                  <a:gd name="T98" fmla="*/ 1237 w 2863"/>
                  <a:gd name="T99" fmla="*/ 1344 h 1768"/>
                  <a:gd name="T100" fmla="*/ 1245 w 2863"/>
                  <a:gd name="T101" fmla="*/ 1379 h 1768"/>
                  <a:gd name="T102" fmla="*/ 1350 w 2863"/>
                  <a:gd name="T103" fmla="*/ 1409 h 1768"/>
                  <a:gd name="T104" fmla="*/ 1372 w 2863"/>
                  <a:gd name="T105" fmla="*/ 1445 h 1768"/>
                  <a:gd name="T106" fmla="*/ 1441 w 2863"/>
                  <a:gd name="T107" fmla="*/ 1482 h 1768"/>
                  <a:gd name="T108" fmla="*/ 1527 w 2863"/>
                  <a:gd name="T109" fmla="*/ 1522 h 1768"/>
                  <a:gd name="T110" fmla="*/ 1535 w 2863"/>
                  <a:gd name="T111" fmla="*/ 1558 h 1768"/>
                  <a:gd name="T112" fmla="*/ 1646 w 2863"/>
                  <a:gd name="T113" fmla="*/ 1599 h 1768"/>
                  <a:gd name="T114" fmla="*/ 1669 w 2863"/>
                  <a:gd name="T115" fmla="*/ 1633 h 1768"/>
                  <a:gd name="T116" fmla="*/ 1985 w 2863"/>
                  <a:gd name="T117" fmla="*/ 1700 h 1768"/>
                  <a:gd name="T118" fmla="*/ 2526 w 2863"/>
                  <a:gd name="T119" fmla="*/ 1768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63" h="1768">
                    <a:moveTo>
                      <a:pt x="0" y="0"/>
                    </a:moveTo>
                    <a:lnTo>
                      <a:pt x="44" y="0"/>
                    </a:lnTo>
                    <a:lnTo>
                      <a:pt x="44" y="45"/>
                    </a:lnTo>
                    <a:lnTo>
                      <a:pt x="143" y="45"/>
                    </a:lnTo>
                    <a:lnTo>
                      <a:pt x="143" y="67"/>
                    </a:lnTo>
                    <a:lnTo>
                      <a:pt x="153" y="67"/>
                    </a:lnTo>
                    <a:lnTo>
                      <a:pt x="153" y="119"/>
                    </a:lnTo>
                    <a:lnTo>
                      <a:pt x="159" y="119"/>
                    </a:lnTo>
                    <a:lnTo>
                      <a:pt x="159" y="138"/>
                    </a:lnTo>
                    <a:lnTo>
                      <a:pt x="224" y="138"/>
                    </a:lnTo>
                    <a:lnTo>
                      <a:pt x="224" y="160"/>
                    </a:lnTo>
                    <a:lnTo>
                      <a:pt x="262" y="160"/>
                    </a:lnTo>
                    <a:lnTo>
                      <a:pt x="262" y="188"/>
                    </a:lnTo>
                    <a:lnTo>
                      <a:pt x="268" y="188"/>
                    </a:lnTo>
                    <a:lnTo>
                      <a:pt x="268" y="206"/>
                    </a:lnTo>
                    <a:lnTo>
                      <a:pt x="313" y="206"/>
                    </a:lnTo>
                    <a:lnTo>
                      <a:pt x="313" y="226"/>
                    </a:lnTo>
                    <a:lnTo>
                      <a:pt x="321" y="226"/>
                    </a:lnTo>
                    <a:lnTo>
                      <a:pt x="321" y="255"/>
                    </a:lnTo>
                    <a:lnTo>
                      <a:pt x="335" y="255"/>
                    </a:lnTo>
                    <a:lnTo>
                      <a:pt x="335" y="277"/>
                    </a:lnTo>
                    <a:lnTo>
                      <a:pt x="353" y="277"/>
                    </a:lnTo>
                    <a:lnTo>
                      <a:pt x="353" y="301"/>
                    </a:lnTo>
                    <a:lnTo>
                      <a:pt x="383" y="301"/>
                    </a:lnTo>
                    <a:lnTo>
                      <a:pt x="383" y="325"/>
                    </a:lnTo>
                    <a:lnTo>
                      <a:pt x="403" y="325"/>
                    </a:lnTo>
                    <a:lnTo>
                      <a:pt x="403" y="346"/>
                    </a:lnTo>
                    <a:lnTo>
                      <a:pt x="407" y="346"/>
                    </a:lnTo>
                    <a:lnTo>
                      <a:pt x="407" y="370"/>
                    </a:lnTo>
                    <a:lnTo>
                      <a:pt x="424" y="370"/>
                    </a:lnTo>
                    <a:lnTo>
                      <a:pt x="424" y="388"/>
                    </a:lnTo>
                    <a:lnTo>
                      <a:pt x="440" y="388"/>
                    </a:lnTo>
                    <a:lnTo>
                      <a:pt x="440" y="420"/>
                    </a:lnTo>
                    <a:lnTo>
                      <a:pt x="444" y="420"/>
                    </a:lnTo>
                    <a:lnTo>
                      <a:pt x="444" y="442"/>
                    </a:lnTo>
                    <a:lnTo>
                      <a:pt x="460" y="442"/>
                    </a:lnTo>
                    <a:lnTo>
                      <a:pt x="460" y="465"/>
                    </a:lnTo>
                    <a:lnTo>
                      <a:pt x="468" y="465"/>
                    </a:lnTo>
                    <a:lnTo>
                      <a:pt x="468" y="489"/>
                    </a:lnTo>
                    <a:lnTo>
                      <a:pt x="518" y="489"/>
                    </a:lnTo>
                    <a:lnTo>
                      <a:pt x="518" y="507"/>
                    </a:lnTo>
                    <a:lnTo>
                      <a:pt x="543" y="507"/>
                    </a:lnTo>
                    <a:lnTo>
                      <a:pt x="543" y="533"/>
                    </a:lnTo>
                    <a:lnTo>
                      <a:pt x="557" y="533"/>
                    </a:lnTo>
                    <a:lnTo>
                      <a:pt x="557" y="557"/>
                    </a:lnTo>
                    <a:lnTo>
                      <a:pt x="571" y="557"/>
                    </a:lnTo>
                    <a:lnTo>
                      <a:pt x="571" y="580"/>
                    </a:lnTo>
                    <a:lnTo>
                      <a:pt x="627" y="580"/>
                    </a:lnTo>
                    <a:lnTo>
                      <a:pt x="627" y="604"/>
                    </a:lnTo>
                    <a:lnTo>
                      <a:pt x="650" y="604"/>
                    </a:lnTo>
                    <a:lnTo>
                      <a:pt x="650" y="630"/>
                    </a:lnTo>
                    <a:lnTo>
                      <a:pt x="654" y="630"/>
                    </a:lnTo>
                    <a:lnTo>
                      <a:pt x="654" y="650"/>
                    </a:lnTo>
                    <a:lnTo>
                      <a:pt x="660" y="650"/>
                    </a:lnTo>
                    <a:lnTo>
                      <a:pt x="660" y="678"/>
                    </a:lnTo>
                    <a:lnTo>
                      <a:pt x="666" y="678"/>
                    </a:lnTo>
                    <a:lnTo>
                      <a:pt x="666" y="697"/>
                    </a:lnTo>
                    <a:lnTo>
                      <a:pt x="666" y="717"/>
                    </a:lnTo>
                    <a:lnTo>
                      <a:pt x="672" y="717"/>
                    </a:lnTo>
                    <a:lnTo>
                      <a:pt x="672" y="723"/>
                    </a:lnTo>
                    <a:lnTo>
                      <a:pt x="678" y="723"/>
                    </a:lnTo>
                    <a:lnTo>
                      <a:pt x="678" y="747"/>
                    </a:lnTo>
                    <a:lnTo>
                      <a:pt x="694" y="747"/>
                    </a:lnTo>
                    <a:lnTo>
                      <a:pt x="694" y="771"/>
                    </a:lnTo>
                    <a:lnTo>
                      <a:pt x="702" y="771"/>
                    </a:lnTo>
                    <a:lnTo>
                      <a:pt x="702" y="791"/>
                    </a:lnTo>
                    <a:lnTo>
                      <a:pt x="708" y="791"/>
                    </a:lnTo>
                    <a:lnTo>
                      <a:pt x="708" y="816"/>
                    </a:lnTo>
                    <a:lnTo>
                      <a:pt x="714" y="816"/>
                    </a:lnTo>
                    <a:lnTo>
                      <a:pt x="714" y="864"/>
                    </a:lnTo>
                    <a:lnTo>
                      <a:pt x="726" y="864"/>
                    </a:lnTo>
                    <a:lnTo>
                      <a:pt x="726" y="935"/>
                    </a:lnTo>
                    <a:lnTo>
                      <a:pt x="815" y="935"/>
                    </a:lnTo>
                    <a:lnTo>
                      <a:pt x="815" y="959"/>
                    </a:lnTo>
                    <a:lnTo>
                      <a:pt x="845" y="959"/>
                    </a:lnTo>
                    <a:lnTo>
                      <a:pt x="845" y="983"/>
                    </a:lnTo>
                    <a:lnTo>
                      <a:pt x="869" y="983"/>
                    </a:lnTo>
                    <a:lnTo>
                      <a:pt x="869" y="1007"/>
                    </a:lnTo>
                    <a:lnTo>
                      <a:pt x="876" y="1007"/>
                    </a:lnTo>
                    <a:lnTo>
                      <a:pt x="876" y="1032"/>
                    </a:lnTo>
                    <a:lnTo>
                      <a:pt x="892" y="1032"/>
                    </a:lnTo>
                    <a:lnTo>
                      <a:pt x="892" y="1080"/>
                    </a:lnTo>
                    <a:lnTo>
                      <a:pt x="910" y="1080"/>
                    </a:lnTo>
                    <a:lnTo>
                      <a:pt x="910" y="1106"/>
                    </a:lnTo>
                    <a:lnTo>
                      <a:pt x="948" y="1106"/>
                    </a:lnTo>
                    <a:lnTo>
                      <a:pt x="948" y="1133"/>
                    </a:lnTo>
                    <a:lnTo>
                      <a:pt x="966" y="1133"/>
                    </a:lnTo>
                    <a:lnTo>
                      <a:pt x="966" y="1157"/>
                    </a:lnTo>
                    <a:lnTo>
                      <a:pt x="976" y="1157"/>
                    </a:lnTo>
                    <a:lnTo>
                      <a:pt x="976" y="1183"/>
                    </a:lnTo>
                    <a:lnTo>
                      <a:pt x="997" y="1183"/>
                    </a:lnTo>
                    <a:lnTo>
                      <a:pt x="997" y="1207"/>
                    </a:lnTo>
                    <a:lnTo>
                      <a:pt x="1007" y="1207"/>
                    </a:lnTo>
                    <a:lnTo>
                      <a:pt x="1007" y="1254"/>
                    </a:lnTo>
                    <a:lnTo>
                      <a:pt x="1104" y="1254"/>
                    </a:lnTo>
                    <a:lnTo>
                      <a:pt x="1104" y="1284"/>
                    </a:lnTo>
                    <a:lnTo>
                      <a:pt x="1166" y="1284"/>
                    </a:lnTo>
                    <a:lnTo>
                      <a:pt x="1166" y="1314"/>
                    </a:lnTo>
                    <a:lnTo>
                      <a:pt x="1237" y="1314"/>
                    </a:lnTo>
                    <a:lnTo>
                      <a:pt x="1237" y="1344"/>
                    </a:lnTo>
                    <a:lnTo>
                      <a:pt x="1245" y="1344"/>
                    </a:lnTo>
                    <a:lnTo>
                      <a:pt x="1245" y="1379"/>
                    </a:lnTo>
                    <a:lnTo>
                      <a:pt x="1350" y="1379"/>
                    </a:lnTo>
                    <a:lnTo>
                      <a:pt x="1350" y="1409"/>
                    </a:lnTo>
                    <a:lnTo>
                      <a:pt x="1372" y="1409"/>
                    </a:lnTo>
                    <a:lnTo>
                      <a:pt x="1372" y="1445"/>
                    </a:lnTo>
                    <a:lnTo>
                      <a:pt x="1441" y="1445"/>
                    </a:lnTo>
                    <a:lnTo>
                      <a:pt x="1441" y="1482"/>
                    </a:lnTo>
                    <a:lnTo>
                      <a:pt x="1527" y="1482"/>
                    </a:lnTo>
                    <a:lnTo>
                      <a:pt x="1527" y="1522"/>
                    </a:lnTo>
                    <a:lnTo>
                      <a:pt x="1535" y="1522"/>
                    </a:lnTo>
                    <a:lnTo>
                      <a:pt x="1535" y="1558"/>
                    </a:lnTo>
                    <a:lnTo>
                      <a:pt x="1646" y="1558"/>
                    </a:lnTo>
                    <a:lnTo>
                      <a:pt x="1646" y="1599"/>
                    </a:lnTo>
                    <a:lnTo>
                      <a:pt x="1669" y="1599"/>
                    </a:lnTo>
                    <a:lnTo>
                      <a:pt x="1669" y="1633"/>
                    </a:lnTo>
                    <a:lnTo>
                      <a:pt x="1985" y="1633"/>
                    </a:lnTo>
                    <a:lnTo>
                      <a:pt x="1985" y="1700"/>
                    </a:lnTo>
                    <a:lnTo>
                      <a:pt x="2526" y="1700"/>
                    </a:lnTo>
                    <a:lnTo>
                      <a:pt x="2526" y="1768"/>
                    </a:lnTo>
                    <a:lnTo>
                      <a:pt x="2863" y="1768"/>
                    </a:lnTo>
                  </a:path>
                </a:pathLst>
              </a:custGeom>
              <a:noFill/>
              <a:ln w="22225">
                <a:solidFill>
                  <a:schemeClr val="accent3">
                    <a:lumMod val="60000"/>
                    <a:lumOff val="40000"/>
                  </a:schemeClr>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defTabSz="914400" fontAlgn="auto">
                  <a:spcBef>
                    <a:spcPts val="0"/>
                  </a:spcBef>
                  <a:spcAft>
                    <a:spcPts val="0"/>
                  </a:spcAft>
                  <a:defRPr/>
                </a:pPr>
                <a:endParaRPr lang="en-US" dirty="0">
                  <a:solidFill>
                    <a:srgbClr val="3B407B"/>
                  </a:solidFill>
                  <a:latin typeface="Arial"/>
                </a:endParaRPr>
              </a:p>
            </p:txBody>
          </p:sp>
          <p:sp>
            <p:nvSpPr>
              <p:cNvPr id="31905" name="Line 94"/>
              <p:cNvSpPr>
                <a:spLocks noChangeShapeType="1"/>
              </p:cNvSpPr>
              <p:nvPr/>
            </p:nvSpPr>
            <p:spPr bwMode="auto">
              <a:xfrm>
                <a:off x="7839793" y="4541944"/>
                <a:ext cx="0" cy="44471"/>
              </a:xfrm>
              <a:prstGeom prst="line">
                <a:avLst/>
              </a:prstGeom>
              <a:noFill/>
              <a:ln w="6350">
                <a:solidFill>
                  <a:srgbClr val="58595B"/>
                </a:solidFill>
                <a:round/>
                <a:headEnd/>
                <a:tailEnd/>
              </a:ln>
            </p:spPr>
            <p:txBody>
              <a:bodyPr/>
              <a:lstStyle/>
              <a:p>
                <a:endParaRPr lang="he-IL"/>
              </a:p>
            </p:txBody>
          </p:sp>
          <p:sp>
            <p:nvSpPr>
              <p:cNvPr id="31906" name="Line 95"/>
              <p:cNvSpPr>
                <a:spLocks noChangeShapeType="1"/>
              </p:cNvSpPr>
              <p:nvPr/>
            </p:nvSpPr>
            <p:spPr bwMode="auto">
              <a:xfrm flipH="1">
                <a:off x="7825516" y="4564179"/>
                <a:ext cx="52347" cy="0"/>
              </a:xfrm>
              <a:prstGeom prst="line">
                <a:avLst/>
              </a:prstGeom>
              <a:noFill/>
              <a:ln w="6350">
                <a:solidFill>
                  <a:srgbClr val="58595B"/>
                </a:solidFill>
                <a:round/>
                <a:headEnd/>
                <a:tailEnd/>
              </a:ln>
            </p:spPr>
            <p:txBody>
              <a:bodyPr/>
              <a:lstStyle/>
              <a:p>
                <a:endParaRPr lang="he-IL"/>
              </a:p>
            </p:txBody>
          </p:sp>
          <p:sp>
            <p:nvSpPr>
              <p:cNvPr id="31907" name="Line 96"/>
              <p:cNvSpPr>
                <a:spLocks noChangeShapeType="1"/>
              </p:cNvSpPr>
              <p:nvPr/>
            </p:nvSpPr>
            <p:spPr bwMode="auto">
              <a:xfrm>
                <a:off x="7509053" y="4541944"/>
                <a:ext cx="0" cy="44471"/>
              </a:xfrm>
              <a:prstGeom prst="line">
                <a:avLst/>
              </a:prstGeom>
              <a:noFill/>
              <a:ln w="6350">
                <a:solidFill>
                  <a:srgbClr val="58595B"/>
                </a:solidFill>
                <a:round/>
                <a:headEnd/>
                <a:tailEnd/>
              </a:ln>
            </p:spPr>
            <p:txBody>
              <a:bodyPr/>
              <a:lstStyle/>
              <a:p>
                <a:endParaRPr lang="he-IL"/>
              </a:p>
            </p:txBody>
          </p:sp>
          <p:sp>
            <p:nvSpPr>
              <p:cNvPr id="31908" name="Line 97"/>
              <p:cNvSpPr>
                <a:spLocks noChangeShapeType="1"/>
              </p:cNvSpPr>
              <p:nvPr/>
            </p:nvSpPr>
            <p:spPr bwMode="auto">
              <a:xfrm>
                <a:off x="5462752" y="4288092"/>
                <a:ext cx="0" cy="40765"/>
              </a:xfrm>
              <a:prstGeom prst="line">
                <a:avLst/>
              </a:prstGeom>
              <a:noFill/>
              <a:ln w="6350">
                <a:solidFill>
                  <a:srgbClr val="58595B"/>
                </a:solidFill>
                <a:round/>
                <a:headEnd/>
                <a:tailEnd/>
              </a:ln>
            </p:spPr>
            <p:txBody>
              <a:bodyPr/>
              <a:lstStyle/>
              <a:p>
                <a:endParaRPr lang="he-IL"/>
              </a:p>
            </p:txBody>
          </p:sp>
          <p:sp>
            <p:nvSpPr>
              <p:cNvPr id="31909" name="Line 98"/>
              <p:cNvSpPr>
                <a:spLocks noChangeShapeType="1"/>
              </p:cNvSpPr>
              <p:nvPr/>
            </p:nvSpPr>
            <p:spPr bwMode="auto">
              <a:xfrm>
                <a:off x="5319987" y="4288092"/>
                <a:ext cx="0" cy="40765"/>
              </a:xfrm>
              <a:prstGeom prst="line">
                <a:avLst/>
              </a:prstGeom>
              <a:noFill/>
              <a:ln w="6350">
                <a:solidFill>
                  <a:srgbClr val="58595B"/>
                </a:solidFill>
                <a:round/>
                <a:headEnd/>
                <a:tailEnd/>
              </a:ln>
            </p:spPr>
            <p:txBody>
              <a:bodyPr/>
              <a:lstStyle/>
              <a:p>
                <a:endParaRPr lang="he-IL"/>
              </a:p>
            </p:txBody>
          </p:sp>
          <p:sp>
            <p:nvSpPr>
              <p:cNvPr id="31910" name="Line 99"/>
              <p:cNvSpPr>
                <a:spLocks noChangeShapeType="1"/>
              </p:cNvSpPr>
              <p:nvPr/>
            </p:nvSpPr>
            <p:spPr bwMode="auto">
              <a:xfrm>
                <a:off x="5151048" y="4288092"/>
                <a:ext cx="0" cy="40765"/>
              </a:xfrm>
              <a:prstGeom prst="line">
                <a:avLst/>
              </a:prstGeom>
              <a:noFill/>
              <a:ln w="6350">
                <a:solidFill>
                  <a:srgbClr val="58595B"/>
                </a:solidFill>
                <a:round/>
                <a:headEnd/>
                <a:tailEnd/>
              </a:ln>
            </p:spPr>
            <p:txBody>
              <a:bodyPr/>
              <a:lstStyle/>
              <a:p>
                <a:endParaRPr lang="he-IL"/>
              </a:p>
            </p:txBody>
          </p:sp>
          <p:sp>
            <p:nvSpPr>
              <p:cNvPr id="31911" name="Line 100"/>
              <p:cNvSpPr>
                <a:spLocks noChangeShapeType="1"/>
              </p:cNvSpPr>
              <p:nvPr/>
            </p:nvSpPr>
            <p:spPr bwMode="auto">
              <a:xfrm>
                <a:off x="4392013" y="3936034"/>
                <a:ext cx="0" cy="44471"/>
              </a:xfrm>
              <a:prstGeom prst="line">
                <a:avLst/>
              </a:prstGeom>
              <a:noFill/>
              <a:ln w="6350">
                <a:solidFill>
                  <a:srgbClr val="58595B"/>
                </a:solidFill>
                <a:round/>
                <a:headEnd/>
                <a:tailEnd/>
              </a:ln>
            </p:spPr>
            <p:txBody>
              <a:bodyPr/>
              <a:lstStyle/>
              <a:p>
                <a:endParaRPr lang="he-IL"/>
              </a:p>
            </p:txBody>
          </p:sp>
          <p:sp>
            <p:nvSpPr>
              <p:cNvPr id="31912" name="Line 101"/>
              <p:cNvSpPr>
                <a:spLocks noChangeShapeType="1"/>
              </p:cNvSpPr>
              <p:nvPr/>
            </p:nvSpPr>
            <p:spPr bwMode="auto">
              <a:xfrm>
                <a:off x="4311113" y="3936034"/>
                <a:ext cx="0" cy="44471"/>
              </a:xfrm>
              <a:prstGeom prst="line">
                <a:avLst/>
              </a:prstGeom>
              <a:noFill/>
              <a:ln w="6350">
                <a:solidFill>
                  <a:srgbClr val="58595B"/>
                </a:solidFill>
                <a:round/>
                <a:headEnd/>
                <a:tailEnd/>
              </a:ln>
            </p:spPr>
            <p:txBody>
              <a:bodyPr/>
              <a:lstStyle/>
              <a:p>
                <a:endParaRPr lang="he-IL"/>
              </a:p>
            </p:txBody>
          </p:sp>
          <p:sp>
            <p:nvSpPr>
              <p:cNvPr id="31913" name="Line 102"/>
              <p:cNvSpPr>
                <a:spLocks noChangeShapeType="1"/>
              </p:cNvSpPr>
              <p:nvPr/>
            </p:nvSpPr>
            <p:spPr bwMode="auto">
              <a:xfrm>
                <a:off x="3947062" y="3697005"/>
                <a:ext cx="0" cy="44471"/>
              </a:xfrm>
              <a:prstGeom prst="line">
                <a:avLst/>
              </a:prstGeom>
              <a:noFill/>
              <a:ln w="6350">
                <a:solidFill>
                  <a:srgbClr val="58595B"/>
                </a:solidFill>
                <a:round/>
                <a:headEnd/>
                <a:tailEnd/>
              </a:ln>
            </p:spPr>
            <p:txBody>
              <a:bodyPr/>
              <a:lstStyle/>
              <a:p>
                <a:endParaRPr lang="he-IL"/>
              </a:p>
            </p:txBody>
          </p:sp>
          <p:sp>
            <p:nvSpPr>
              <p:cNvPr id="31914" name="Line 103"/>
              <p:cNvSpPr>
                <a:spLocks noChangeShapeType="1"/>
              </p:cNvSpPr>
              <p:nvPr/>
            </p:nvSpPr>
            <p:spPr bwMode="auto">
              <a:xfrm>
                <a:off x="3816194" y="3697005"/>
                <a:ext cx="0" cy="44471"/>
              </a:xfrm>
              <a:prstGeom prst="line">
                <a:avLst/>
              </a:prstGeom>
              <a:noFill/>
              <a:ln w="6350">
                <a:solidFill>
                  <a:srgbClr val="58595B"/>
                </a:solidFill>
                <a:round/>
                <a:headEnd/>
                <a:tailEnd/>
              </a:ln>
            </p:spPr>
            <p:txBody>
              <a:bodyPr/>
              <a:lstStyle/>
              <a:p>
                <a:endParaRPr lang="he-IL"/>
              </a:p>
            </p:txBody>
          </p:sp>
          <p:sp>
            <p:nvSpPr>
              <p:cNvPr id="31915" name="Line 104"/>
              <p:cNvSpPr>
                <a:spLocks noChangeShapeType="1"/>
              </p:cNvSpPr>
              <p:nvPr/>
            </p:nvSpPr>
            <p:spPr bwMode="auto">
              <a:xfrm>
                <a:off x="3618702" y="3585828"/>
                <a:ext cx="0" cy="40765"/>
              </a:xfrm>
              <a:prstGeom prst="line">
                <a:avLst/>
              </a:prstGeom>
              <a:noFill/>
              <a:ln w="6350">
                <a:solidFill>
                  <a:srgbClr val="58595B"/>
                </a:solidFill>
                <a:round/>
                <a:headEnd/>
                <a:tailEnd/>
              </a:ln>
            </p:spPr>
            <p:txBody>
              <a:bodyPr/>
              <a:lstStyle/>
              <a:p>
                <a:endParaRPr lang="he-IL"/>
              </a:p>
            </p:txBody>
          </p:sp>
          <p:sp>
            <p:nvSpPr>
              <p:cNvPr id="31916" name="Line 105"/>
              <p:cNvSpPr>
                <a:spLocks noChangeShapeType="1"/>
              </p:cNvSpPr>
              <p:nvPr/>
            </p:nvSpPr>
            <p:spPr bwMode="auto">
              <a:xfrm>
                <a:off x="3609184" y="3585828"/>
                <a:ext cx="0" cy="40765"/>
              </a:xfrm>
              <a:prstGeom prst="line">
                <a:avLst/>
              </a:prstGeom>
              <a:noFill/>
              <a:ln w="6350">
                <a:solidFill>
                  <a:srgbClr val="58595B"/>
                </a:solidFill>
                <a:round/>
                <a:headEnd/>
                <a:tailEnd/>
              </a:ln>
            </p:spPr>
            <p:txBody>
              <a:bodyPr/>
              <a:lstStyle/>
              <a:p>
                <a:endParaRPr lang="he-IL"/>
              </a:p>
            </p:txBody>
          </p:sp>
          <p:sp>
            <p:nvSpPr>
              <p:cNvPr id="31917" name="Line 106"/>
              <p:cNvSpPr>
                <a:spLocks noChangeShapeType="1"/>
              </p:cNvSpPr>
              <p:nvPr/>
            </p:nvSpPr>
            <p:spPr bwMode="auto">
              <a:xfrm>
                <a:off x="3590149" y="3585828"/>
                <a:ext cx="0" cy="40765"/>
              </a:xfrm>
              <a:prstGeom prst="line">
                <a:avLst/>
              </a:prstGeom>
              <a:noFill/>
              <a:ln w="6350">
                <a:solidFill>
                  <a:srgbClr val="58595B"/>
                </a:solidFill>
                <a:round/>
                <a:headEnd/>
                <a:tailEnd/>
              </a:ln>
            </p:spPr>
            <p:txBody>
              <a:bodyPr/>
              <a:lstStyle/>
              <a:p>
                <a:endParaRPr lang="he-IL"/>
              </a:p>
            </p:txBody>
          </p:sp>
          <p:sp>
            <p:nvSpPr>
              <p:cNvPr id="31918" name="Line 107"/>
              <p:cNvSpPr>
                <a:spLocks noChangeShapeType="1"/>
              </p:cNvSpPr>
              <p:nvPr/>
            </p:nvSpPr>
            <p:spPr bwMode="auto">
              <a:xfrm>
                <a:off x="3009570" y="3039212"/>
                <a:ext cx="0" cy="44471"/>
              </a:xfrm>
              <a:prstGeom prst="line">
                <a:avLst/>
              </a:prstGeom>
              <a:noFill/>
              <a:ln w="6350">
                <a:solidFill>
                  <a:srgbClr val="58595B"/>
                </a:solidFill>
                <a:round/>
                <a:headEnd/>
                <a:tailEnd/>
              </a:ln>
            </p:spPr>
            <p:txBody>
              <a:bodyPr/>
              <a:lstStyle/>
              <a:p>
                <a:endParaRPr lang="he-IL"/>
              </a:p>
            </p:txBody>
          </p:sp>
          <p:sp>
            <p:nvSpPr>
              <p:cNvPr id="31919" name="Line 108"/>
              <p:cNvSpPr>
                <a:spLocks noChangeShapeType="1"/>
              </p:cNvSpPr>
              <p:nvPr/>
            </p:nvSpPr>
            <p:spPr bwMode="auto">
              <a:xfrm>
                <a:off x="3097609" y="3165212"/>
                <a:ext cx="0" cy="46323"/>
              </a:xfrm>
              <a:prstGeom prst="line">
                <a:avLst/>
              </a:prstGeom>
              <a:noFill/>
              <a:ln w="6350">
                <a:solidFill>
                  <a:srgbClr val="58595B"/>
                </a:solidFill>
                <a:round/>
                <a:headEnd/>
                <a:tailEnd/>
              </a:ln>
            </p:spPr>
            <p:txBody>
              <a:bodyPr/>
              <a:lstStyle/>
              <a:p>
                <a:endParaRPr lang="he-IL"/>
              </a:p>
            </p:txBody>
          </p:sp>
          <p:sp>
            <p:nvSpPr>
              <p:cNvPr id="31920" name="Line 109"/>
              <p:cNvSpPr>
                <a:spLocks noChangeShapeType="1"/>
              </p:cNvSpPr>
              <p:nvPr/>
            </p:nvSpPr>
            <p:spPr bwMode="auto">
              <a:xfrm>
                <a:off x="3057159" y="3189300"/>
                <a:ext cx="54727" cy="0"/>
              </a:xfrm>
              <a:prstGeom prst="line">
                <a:avLst/>
              </a:prstGeom>
              <a:noFill/>
              <a:ln w="6350">
                <a:solidFill>
                  <a:srgbClr val="58595B"/>
                </a:solidFill>
                <a:round/>
                <a:headEnd/>
                <a:tailEnd/>
              </a:ln>
            </p:spPr>
            <p:txBody>
              <a:bodyPr/>
              <a:lstStyle/>
              <a:p>
                <a:endParaRPr lang="he-IL"/>
              </a:p>
            </p:txBody>
          </p:sp>
          <p:sp>
            <p:nvSpPr>
              <p:cNvPr id="31921" name="Line 110"/>
              <p:cNvSpPr>
                <a:spLocks noChangeShapeType="1"/>
              </p:cNvSpPr>
              <p:nvPr/>
            </p:nvSpPr>
            <p:spPr bwMode="auto">
              <a:xfrm>
                <a:off x="2145841" y="2164625"/>
                <a:ext cx="0" cy="44471"/>
              </a:xfrm>
              <a:prstGeom prst="line">
                <a:avLst/>
              </a:prstGeom>
              <a:noFill/>
              <a:ln w="6350">
                <a:solidFill>
                  <a:srgbClr val="58595B"/>
                </a:solidFill>
                <a:round/>
                <a:headEnd/>
                <a:tailEnd/>
              </a:ln>
            </p:spPr>
            <p:txBody>
              <a:bodyPr/>
              <a:lstStyle/>
              <a:p>
                <a:endParaRPr lang="he-IL"/>
              </a:p>
            </p:txBody>
          </p:sp>
          <p:sp>
            <p:nvSpPr>
              <p:cNvPr id="31922" name="Line 111"/>
              <p:cNvSpPr>
                <a:spLocks noChangeShapeType="1"/>
              </p:cNvSpPr>
              <p:nvPr/>
            </p:nvSpPr>
            <p:spPr bwMode="auto">
              <a:xfrm>
                <a:off x="1267835" y="1349333"/>
                <a:ext cx="0" cy="40765"/>
              </a:xfrm>
              <a:prstGeom prst="line">
                <a:avLst/>
              </a:prstGeom>
              <a:noFill/>
              <a:ln w="6350">
                <a:solidFill>
                  <a:srgbClr val="58595B"/>
                </a:solidFill>
                <a:round/>
                <a:headEnd/>
                <a:tailEnd/>
              </a:ln>
            </p:spPr>
            <p:txBody>
              <a:bodyPr/>
              <a:lstStyle/>
              <a:p>
                <a:endParaRPr lang="he-IL"/>
              </a:p>
            </p:txBody>
          </p:sp>
          <p:sp>
            <p:nvSpPr>
              <p:cNvPr id="31923" name="Line 112"/>
              <p:cNvSpPr>
                <a:spLocks noChangeShapeType="1"/>
              </p:cNvSpPr>
              <p:nvPr/>
            </p:nvSpPr>
            <p:spPr bwMode="auto">
              <a:xfrm>
                <a:off x="1339218" y="1490156"/>
                <a:ext cx="57106" cy="0"/>
              </a:xfrm>
              <a:prstGeom prst="line">
                <a:avLst/>
              </a:prstGeom>
              <a:noFill/>
              <a:ln w="6350">
                <a:solidFill>
                  <a:srgbClr val="58595B"/>
                </a:solidFill>
                <a:round/>
                <a:headEnd/>
                <a:tailEnd/>
              </a:ln>
            </p:spPr>
            <p:txBody>
              <a:bodyPr/>
              <a:lstStyle/>
              <a:p>
                <a:endParaRPr lang="he-IL"/>
              </a:p>
            </p:txBody>
          </p:sp>
        </p:grpSp>
        <p:grpSp>
          <p:nvGrpSpPr>
            <p:cNvPr id="7" name="Group 312"/>
            <p:cNvGrpSpPr>
              <a:grpSpLocks/>
            </p:cNvGrpSpPr>
            <p:nvPr/>
          </p:nvGrpSpPr>
          <p:grpSpPr bwMode="auto">
            <a:xfrm>
              <a:off x="1037031" y="1359128"/>
              <a:ext cx="7490414" cy="2933201"/>
              <a:chOff x="1037031" y="1284480"/>
              <a:chExt cx="7490414" cy="2933201"/>
            </a:xfrm>
          </p:grpSpPr>
          <p:sp>
            <p:nvSpPr>
              <p:cNvPr id="31839" name="Freeform 5"/>
              <p:cNvSpPr>
                <a:spLocks/>
              </p:cNvSpPr>
              <p:nvPr/>
            </p:nvSpPr>
            <p:spPr bwMode="auto">
              <a:xfrm>
                <a:off x="1037031" y="1284480"/>
                <a:ext cx="7466619" cy="2912818"/>
              </a:xfrm>
              <a:custGeom>
                <a:avLst/>
                <a:gdLst>
                  <a:gd name="T0" fmla="*/ 2147483647 w 3138"/>
                  <a:gd name="T1" fmla="*/ 2147483647 h 1572"/>
                  <a:gd name="T2" fmla="*/ 2147483647 w 3138"/>
                  <a:gd name="T3" fmla="*/ 2147483647 h 1572"/>
                  <a:gd name="T4" fmla="*/ 2147483647 w 3138"/>
                  <a:gd name="T5" fmla="*/ 2147483647 h 1572"/>
                  <a:gd name="T6" fmla="*/ 2147483647 w 3138"/>
                  <a:gd name="T7" fmla="*/ 2147483647 h 1572"/>
                  <a:gd name="T8" fmla="*/ 2147483647 w 3138"/>
                  <a:gd name="T9" fmla="*/ 2147483647 h 1572"/>
                  <a:gd name="T10" fmla="*/ 2147483647 w 3138"/>
                  <a:gd name="T11" fmla="*/ 2147483647 h 1572"/>
                  <a:gd name="T12" fmla="*/ 2147483647 w 3138"/>
                  <a:gd name="T13" fmla="*/ 2147483647 h 1572"/>
                  <a:gd name="T14" fmla="*/ 2147483647 w 3138"/>
                  <a:gd name="T15" fmla="*/ 2147483647 h 1572"/>
                  <a:gd name="T16" fmla="*/ 2147483647 w 3138"/>
                  <a:gd name="T17" fmla="*/ 2147483647 h 1572"/>
                  <a:gd name="T18" fmla="*/ 2147483647 w 3138"/>
                  <a:gd name="T19" fmla="*/ 2147483647 h 1572"/>
                  <a:gd name="T20" fmla="*/ 2147483647 w 3138"/>
                  <a:gd name="T21" fmla="*/ 2147483647 h 1572"/>
                  <a:gd name="T22" fmla="*/ 2147483647 w 3138"/>
                  <a:gd name="T23" fmla="*/ 2147483647 h 1572"/>
                  <a:gd name="T24" fmla="*/ 2147483647 w 3138"/>
                  <a:gd name="T25" fmla="*/ 2147483647 h 1572"/>
                  <a:gd name="T26" fmla="*/ 2147483647 w 3138"/>
                  <a:gd name="T27" fmla="*/ 2147483647 h 1572"/>
                  <a:gd name="T28" fmla="*/ 2147483647 w 3138"/>
                  <a:gd name="T29" fmla="*/ 2147483647 h 1572"/>
                  <a:gd name="T30" fmla="*/ 2147483647 w 3138"/>
                  <a:gd name="T31" fmla="*/ 2147483647 h 1572"/>
                  <a:gd name="T32" fmla="*/ 2147483647 w 3138"/>
                  <a:gd name="T33" fmla="*/ 2147483647 h 1572"/>
                  <a:gd name="T34" fmla="*/ 2147483647 w 3138"/>
                  <a:gd name="T35" fmla="*/ 2147483647 h 1572"/>
                  <a:gd name="T36" fmla="*/ 2147483647 w 3138"/>
                  <a:gd name="T37" fmla="*/ 2147483647 h 1572"/>
                  <a:gd name="T38" fmla="*/ 2147483647 w 3138"/>
                  <a:gd name="T39" fmla="*/ 2147483647 h 1572"/>
                  <a:gd name="T40" fmla="*/ 2147483647 w 3138"/>
                  <a:gd name="T41" fmla="*/ 2147483647 h 1572"/>
                  <a:gd name="T42" fmla="*/ 2147483647 w 3138"/>
                  <a:gd name="T43" fmla="*/ 2147483647 h 1572"/>
                  <a:gd name="T44" fmla="*/ 2147483647 w 3138"/>
                  <a:gd name="T45" fmla="*/ 2147483647 h 1572"/>
                  <a:gd name="T46" fmla="*/ 2147483647 w 3138"/>
                  <a:gd name="T47" fmla="*/ 2147483647 h 1572"/>
                  <a:gd name="T48" fmla="*/ 2147483647 w 3138"/>
                  <a:gd name="T49" fmla="*/ 2147483647 h 1572"/>
                  <a:gd name="T50" fmla="*/ 2147483647 w 3138"/>
                  <a:gd name="T51" fmla="*/ 2147483647 h 1572"/>
                  <a:gd name="T52" fmla="*/ 2147483647 w 3138"/>
                  <a:gd name="T53" fmla="*/ 2147483647 h 1572"/>
                  <a:gd name="T54" fmla="*/ 2147483647 w 3138"/>
                  <a:gd name="T55" fmla="*/ 2147483647 h 1572"/>
                  <a:gd name="T56" fmla="*/ 2147483647 w 3138"/>
                  <a:gd name="T57" fmla="*/ 2147483647 h 1572"/>
                  <a:gd name="T58" fmla="*/ 2147483647 w 3138"/>
                  <a:gd name="T59" fmla="*/ 2147483647 h 1572"/>
                  <a:gd name="T60" fmla="*/ 2147483647 w 3138"/>
                  <a:gd name="T61" fmla="*/ 1946725952 h 1572"/>
                  <a:gd name="T62" fmla="*/ 2147483647 w 3138"/>
                  <a:gd name="T63" fmla="*/ 1829990879 h 1572"/>
                  <a:gd name="T64" fmla="*/ 2147483647 w 3138"/>
                  <a:gd name="T65" fmla="*/ 1740721901 h 1572"/>
                  <a:gd name="T66" fmla="*/ 2147483647 w 3138"/>
                  <a:gd name="T67" fmla="*/ 1672055738 h 1572"/>
                  <a:gd name="T68" fmla="*/ 2147483647 w 3138"/>
                  <a:gd name="T69" fmla="*/ 1582786760 h 1572"/>
                  <a:gd name="T70" fmla="*/ 2147483647 w 3138"/>
                  <a:gd name="T71" fmla="*/ 1496953129 h 1572"/>
                  <a:gd name="T72" fmla="*/ 2147483647 w 3138"/>
                  <a:gd name="T73" fmla="*/ 1414551138 h 1572"/>
                  <a:gd name="T74" fmla="*/ 2147483647 w 3138"/>
                  <a:gd name="T75" fmla="*/ 1352750109 h 1572"/>
                  <a:gd name="T76" fmla="*/ 2147483647 w 3138"/>
                  <a:gd name="T77" fmla="*/ 1277216958 h 1572"/>
                  <a:gd name="T78" fmla="*/ 2147483647 w 3138"/>
                  <a:gd name="T79" fmla="*/ 1215415928 h 1572"/>
                  <a:gd name="T80" fmla="*/ 2147483647 w 3138"/>
                  <a:gd name="T81" fmla="*/ 1122715310 h 1572"/>
                  <a:gd name="T82" fmla="*/ 2147483647 w 3138"/>
                  <a:gd name="T83" fmla="*/ 1019712358 h 1572"/>
                  <a:gd name="T84" fmla="*/ 2147483647 w 3138"/>
                  <a:gd name="T85" fmla="*/ 930445234 h 1572"/>
                  <a:gd name="T86" fmla="*/ 2147483647 w 3138"/>
                  <a:gd name="T87" fmla="*/ 848045096 h 1572"/>
                  <a:gd name="T88" fmla="*/ 2147483647 w 3138"/>
                  <a:gd name="T89" fmla="*/ 734743517 h 1572"/>
                  <a:gd name="T90" fmla="*/ 2147483647 w 3138"/>
                  <a:gd name="T91" fmla="*/ 645474539 h 1572"/>
                  <a:gd name="T92" fmla="*/ 2134437022 w 3138"/>
                  <a:gd name="T93" fmla="*/ 549340428 h 1572"/>
                  <a:gd name="T94" fmla="*/ 2055173793 w 3138"/>
                  <a:gd name="T95" fmla="*/ 487539398 h 1572"/>
                  <a:gd name="T96" fmla="*/ 1806062827 w 3138"/>
                  <a:gd name="T97" fmla="*/ 432605355 h 1572"/>
                  <a:gd name="T98" fmla="*/ 1726799599 w 3138"/>
                  <a:gd name="T99" fmla="*/ 381104806 h 1572"/>
                  <a:gd name="T100" fmla="*/ 1392762385 w 3138"/>
                  <a:gd name="T101" fmla="*/ 230036652 h 1572"/>
                  <a:gd name="T102" fmla="*/ 1200267332 w 3138"/>
                  <a:gd name="T103" fmla="*/ 154501648 h 1572"/>
                  <a:gd name="T104" fmla="*/ 1075711849 w 3138"/>
                  <a:gd name="T105" fmla="*/ 120168566 h 1572"/>
                  <a:gd name="T106" fmla="*/ 900201094 w 3138"/>
                  <a:gd name="T107" fmla="*/ 65234523 h 1572"/>
                  <a:gd name="T108" fmla="*/ 351021511 w 3138"/>
                  <a:gd name="T109" fmla="*/ 13733974 h 15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138" h="1572">
                    <a:moveTo>
                      <a:pt x="3138" y="1572"/>
                    </a:moveTo>
                    <a:lnTo>
                      <a:pt x="2308" y="1572"/>
                    </a:lnTo>
                    <a:lnTo>
                      <a:pt x="2308" y="1534"/>
                    </a:lnTo>
                    <a:lnTo>
                      <a:pt x="2203" y="1534"/>
                    </a:lnTo>
                    <a:lnTo>
                      <a:pt x="2203" y="1490"/>
                    </a:lnTo>
                    <a:lnTo>
                      <a:pt x="2181" y="1490"/>
                    </a:lnTo>
                    <a:lnTo>
                      <a:pt x="2181" y="1453"/>
                    </a:lnTo>
                    <a:lnTo>
                      <a:pt x="2054" y="1453"/>
                    </a:lnTo>
                    <a:lnTo>
                      <a:pt x="2054" y="1431"/>
                    </a:lnTo>
                    <a:lnTo>
                      <a:pt x="2018" y="1431"/>
                    </a:lnTo>
                    <a:lnTo>
                      <a:pt x="2018" y="1411"/>
                    </a:lnTo>
                    <a:lnTo>
                      <a:pt x="1883" y="1411"/>
                    </a:lnTo>
                    <a:lnTo>
                      <a:pt x="1883" y="1391"/>
                    </a:lnTo>
                    <a:lnTo>
                      <a:pt x="1852" y="1391"/>
                    </a:lnTo>
                    <a:lnTo>
                      <a:pt x="1852" y="1375"/>
                    </a:lnTo>
                    <a:lnTo>
                      <a:pt x="1788" y="1375"/>
                    </a:lnTo>
                    <a:lnTo>
                      <a:pt x="1788" y="1357"/>
                    </a:lnTo>
                    <a:lnTo>
                      <a:pt x="1713" y="1357"/>
                    </a:lnTo>
                    <a:lnTo>
                      <a:pt x="1713" y="1334"/>
                    </a:lnTo>
                    <a:lnTo>
                      <a:pt x="1701" y="1334"/>
                    </a:lnTo>
                    <a:lnTo>
                      <a:pt x="1701" y="1318"/>
                    </a:lnTo>
                    <a:lnTo>
                      <a:pt x="1677" y="1318"/>
                    </a:lnTo>
                    <a:lnTo>
                      <a:pt x="1677" y="1306"/>
                    </a:lnTo>
                    <a:lnTo>
                      <a:pt x="1640" y="1306"/>
                    </a:lnTo>
                    <a:lnTo>
                      <a:pt x="1640" y="1288"/>
                    </a:lnTo>
                    <a:lnTo>
                      <a:pt x="1618" y="1288"/>
                    </a:lnTo>
                    <a:lnTo>
                      <a:pt x="1618" y="1270"/>
                    </a:lnTo>
                    <a:lnTo>
                      <a:pt x="1582" y="1270"/>
                    </a:lnTo>
                    <a:lnTo>
                      <a:pt x="1582" y="1254"/>
                    </a:lnTo>
                    <a:lnTo>
                      <a:pt x="1564" y="1254"/>
                    </a:lnTo>
                    <a:lnTo>
                      <a:pt x="1564" y="1244"/>
                    </a:lnTo>
                    <a:lnTo>
                      <a:pt x="1558" y="1244"/>
                    </a:lnTo>
                    <a:lnTo>
                      <a:pt x="1558" y="1223"/>
                    </a:lnTo>
                    <a:lnTo>
                      <a:pt x="1527" y="1223"/>
                    </a:lnTo>
                    <a:lnTo>
                      <a:pt x="1527" y="1209"/>
                    </a:lnTo>
                    <a:lnTo>
                      <a:pt x="1416" y="1209"/>
                    </a:lnTo>
                    <a:lnTo>
                      <a:pt x="1416" y="1191"/>
                    </a:lnTo>
                    <a:lnTo>
                      <a:pt x="1392" y="1191"/>
                    </a:lnTo>
                    <a:lnTo>
                      <a:pt x="1392" y="1177"/>
                    </a:lnTo>
                    <a:lnTo>
                      <a:pt x="1376" y="1177"/>
                    </a:lnTo>
                    <a:lnTo>
                      <a:pt x="1376" y="1161"/>
                    </a:lnTo>
                    <a:lnTo>
                      <a:pt x="1307" y="1161"/>
                    </a:lnTo>
                    <a:lnTo>
                      <a:pt x="1307" y="1122"/>
                    </a:lnTo>
                    <a:lnTo>
                      <a:pt x="1299" y="1122"/>
                    </a:lnTo>
                    <a:lnTo>
                      <a:pt x="1299" y="1104"/>
                    </a:lnTo>
                    <a:lnTo>
                      <a:pt x="1293" y="1104"/>
                    </a:lnTo>
                    <a:lnTo>
                      <a:pt x="1293" y="1082"/>
                    </a:lnTo>
                    <a:lnTo>
                      <a:pt x="1263" y="1082"/>
                    </a:lnTo>
                    <a:lnTo>
                      <a:pt x="1263" y="1066"/>
                    </a:lnTo>
                    <a:lnTo>
                      <a:pt x="1251" y="1066"/>
                    </a:lnTo>
                    <a:lnTo>
                      <a:pt x="1251" y="1058"/>
                    </a:lnTo>
                    <a:lnTo>
                      <a:pt x="1241" y="1058"/>
                    </a:lnTo>
                    <a:lnTo>
                      <a:pt x="1241" y="1048"/>
                    </a:lnTo>
                    <a:lnTo>
                      <a:pt x="1235" y="1048"/>
                    </a:lnTo>
                    <a:lnTo>
                      <a:pt x="1235" y="1040"/>
                    </a:lnTo>
                    <a:lnTo>
                      <a:pt x="1209" y="1040"/>
                    </a:lnTo>
                    <a:lnTo>
                      <a:pt x="1209" y="1024"/>
                    </a:lnTo>
                    <a:lnTo>
                      <a:pt x="1168" y="1024"/>
                    </a:lnTo>
                    <a:lnTo>
                      <a:pt x="1168" y="1015"/>
                    </a:lnTo>
                    <a:lnTo>
                      <a:pt x="1146" y="1015"/>
                    </a:lnTo>
                    <a:lnTo>
                      <a:pt x="1146" y="997"/>
                    </a:lnTo>
                    <a:lnTo>
                      <a:pt x="1108" y="997"/>
                    </a:lnTo>
                    <a:lnTo>
                      <a:pt x="1108" y="991"/>
                    </a:lnTo>
                    <a:lnTo>
                      <a:pt x="1085" y="991"/>
                    </a:lnTo>
                    <a:lnTo>
                      <a:pt x="1085" y="981"/>
                    </a:lnTo>
                    <a:lnTo>
                      <a:pt x="1081" y="981"/>
                    </a:lnTo>
                    <a:lnTo>
                      <a:pt x="1081" y="971"/>
                    </a:lnTo>
                    <a:lnTo>
                      <a:pt x="1073" y="971"/>
                    </a:lnTo>
                    <a:lnTo>
                      <a:pt x="1073" y="963"/>
                    </a:lnTo>
                    <a:lnTo>
                      <a:pt x="1063" y="963"/>
                    </a:lnTo>
                    <a:lnTo>
                      <a:pt x="1063" y="947"/>
                    </a:lnTo>
                    <a:lnTo>
                      <a:pt x="1017" y="947"/>
                    </a:lnTo>
                    <a:lnTo>
                      <a:pt x="1017" y="931"/>
                    </a:lnTo>
                    <a:lnTo>
                      <a:pt x="987" y="931"/>
                    </a:lnTo>
                    <a:lnTo>
                      <a:pt x="987" y="913"/>
                    </a:lnTo>
                    <a:lnTo>
                      <a:pt x="977" y="913"/>
                    </a:lnTo>
                    <a:lnTo>
                      <a:pt x="977" y="907"/>
                    </a:lnTo>
                    <a:lnTo>
                      <a:pt x="934" y="907"/>
                    </a:lnTo>
                    <a:lnTo>
                      <a:pt x="934" y="896"/>
                    </a:lnTo>
                    <a:lnTo>
                      <a:pt x="918" y="896"/>
                    </a:lnTo>
                    <a:lnTo>
                      <a:pt x="918" y="884"/>
                    </a:lnTo>
                    <a:lnTo>
                      <a:pt x="912" y="884"/>
                    </a:lnTo>
                    <a:lnTo>
                      <a:pt x="912" y="868"/>
                    </a:lnTo>
                    <a:lnTo>
                      <a:pt x="906" y="868"/>
                    </a:lnTo>
                    <a:lnTo>
                      <a:pt x="906" y="848"/>
                    </a:lnTo>
                    <a:lnTo>
                      <a:pt x="896" y="848"/>
                    </a:lnTo>
                    <a:lnTo>
                      <a:pt x="896" y="828"/>
                    </a:lnTo>
                    <a:lnTo>
                      <a:pt x="866" y="828"/>
                    </a:lnTo>
                    <a:lnTo>
                      <a:pt x="866" y="818"/>
                    </a:lnTo>
                    <a:lnTo>
                      <a:pt x="857" y="810"/>
                    </a:lnTo>
                    <a:lnTo>
                      <a:pt x="853" y="810"/>
                    </a:lnTo>
                    <a:lnTo>
                      <a:pt x="853" y="796"/>
                    </a:lnTo>
                    <a:lnTo>
                      <a:pt x="837" y="796"/>
                    </a:lnTo>
                    <a:lnTo>
                      <a:pt x="837" y="787"/>
                    </a:lnTo>
                    <a:lnTo>
                      <a:pt x="829" y="787"/>
                    </a:lnTo>
                    <a:lnTo>
                      <a:pt x="823" y="781"/>
                    </a:lnTo>
                    <a:lnTo>
                      <a:pt x="803" y="781"/>
                    </a:lnTo>
                    <a:lnTo>
                      <a:pt x="803" y="767"/>
                    </a:lnTo>
                    <a:lnTo>
                      <a:pt x="795" y="767"/>
                    </a:lnTo>
                    <a:lnTo>
                      <a:pt x="795" y="757"/>
                    </a:lnTo>
                    <a:lnTo>
                      <a:pt x="789" y="757"/>
                    </a:lnTo>
                    <a:lnTo>
                      <a:pt x="789" y="749"/>
                    </a:lnTo>
                    <a:lnTo>
                      <a:pt x="769" y="749"/>
                    </a:lnTo>
                    <a:lnTo>
                      <a:pt x="769" y="731"/>
                    </a:lnTo>
                    <a:lnTo>
                      <a:pt x="761" y="731"/>
                    </a:lnTo>
                    <a:lnTo>
                      <a:pt x="761" y="725"/>
                    </a:lnTo>
                    <a:lnTo>
                      <a:pt x="755" y="725"/>
                    </a:lnTo>
                    <a:lnTo>
                      <a:pt x="755" y="717"/>
                    </a:lnTo>
                    <a:lnTo>
                      <a:pt x="746" y="717"/>
                    </a:lnTo>
                    <a:lnTo>
                      <a:pt x="746" y="709"/>
                    </a:lnTo>
                    <a:lnTo>
                      <a:pt x="742" y="709"/>
                    </a:lnTo>
                    <a:lnTo>
                      <a:pt x="742" y="693"/>
                    </a:lnTo>
                    <a:lnTo>
                      <a:pt x="730" y="693"/>
                    </a:lnTo>
                    <a:lnTo>
                      <a:pt x="730" y="670"/>
                    </a:lnTo>
                    <a:lnTo>
                      <a:pt x="724" y="670"/>
                    </a:lnTo>
                    <a:lnTo>
                      <a:pt x="724" y="660"/>
                    </a:lnTo>
                    <a:lnTo>
                      <a:pt x="716" y="652"/>
                    </a:lnTo>
                    <a:lnTo>
                      <a:pt x="712" y="652"/>
                    </a:lnTo>
                    <a:lnTo>
                      <a:pt x="712" y="638"/>
                    </a:lnTo>
                    <a:lnTo>
                      <a:pt x="696" y="638"/>
                    </a:lnTo>
                    <a:lnTo>
                      <a:pt x="696" y="590"/>
                    </a:lnTo>
                    <a:lnTo>
                      <a:pt x="688" y="590"/>
                    </a:lnTo>
                    <a:lnTo>
                      <a:pt x="688" y="567"/>
                    </a:lnTo>
                    <a:lnTo>
                      <a:pt x="674" y="567"/>
                    </a:lnTo>
                    <a:lnTo>
                      <a:pt x="674" y="555"/>
                    </a:lnTo>
                    <a:lnTo>
                      <a:pt x="666" y="555"/>
                    </a:lnTo>
                    <a:lnTo>
                      <a:pt x="666" y="533"/>
                    </a:lnTo>
                    <a:lnTo>
                      <a:pt x="660" y="533"/>
                    </a:lnTo>
                    <a:lnTo>
                      <a:pt x="660" y="519"/>
                    </a:lnTo>
                    <a:lnTo>
                      <a:pt x="652" y="519"/>
                    </a:lnTo>
                    <a:lnTo>
                      <a:pt x="652" y="507"/>
                    </a:lnTo>
                    <a:lnTo>
                      <a:pt x="633" y="507"/>
                    </a:lnTo>
                    <a:lnTo>
                      <a:pt x="633" y="499"/>
                    </a:lnTo>
                    <a:lnTo>
                      <a:pt x="617" y="499"/>
                    </a:lnTo>
                    <a:lnTo>
                      <a:pt x="617" y="487"/>
                    </a:lnTo>
                    <a:lnTo>
                      <a:pt x="609" y="487"/>
                    </a:lnTo>
                    <a:lnTo>
                      <a:pt x="609" y="475"/>
                    </a:lnTo>
                    <a:lnTo>
                      <a:pt x="601" y="475"/>
                    </a:lnTo>
                    <a:lnTo>
                      <a:pt x="601" y="461"/>
                    </a:lnTo>
                    <a:lnTo>
                      <a:pt x="595" y="461"/>
                    </a:lnTo>
                    <a:lnTo>
                      <a:pt x="595" y="444"/>
                    </a:lnTo>
                    <a:lnTo>
                      <a:pt x="583" y="444"/>
                    </a:lnTo>
                    <a:lnTo>
                      <a:pt x="583" y="436"/>
                    </a:lnTo>
                    <a:lnTo>
                      <a:pt x="577" y="436"/>
                    </a:lnTo>
                    <a:lnTo>
                      <a:pt x="577" y="424"/>
                    </a:lnTo>
                    <a:lnTo>
                      <a:pt x="571" y="424"/>
                    </a:lnTo>
                    <a:lnTo>
                      <a:pt x="571" y="412"/>
                    </a:lnTo>
                    <a:lnTo>
                      <a:pt x="565" y="412"/>
                    </a:lnTo>
                    <a:lnTo>
                      <a:pt x="565" y="398"/>
                    </a:lnTo>
                    <a:lnTo>
                      <a:pt x="557" y="398"/>
                    </a:lnTo>
                    <a:lnTo>
                      <a:pt x="557" y="394"/>
                    </a:lnTo>
                    <a:lnTo>
                      <a:pt x="549" y="394"/>
                    </a:lnTo>
                    <a:lnTo>
                      <a:pt x="549" y="386"/>
                    </a:lnTo>
                    <a:lnTo>
                      <a:pt x="527" y="386"/>
                    </a:lnTo>
                    <a:lnTo>
                      <a:pt x="527" y="372"/>
                    </a:lnTo>
                    <a:lnTo>
                      <a:pt x="520" y="372"/>
                    </a:lnTo>
                    <a:lnTo>
                      <a:pt x="520" y="360"/>
                    </a:lnTo>
                    <a:lnTo>
                      <a:pt x="510" y="360"/>
                    </a:lnTo>
                    <a:lnTo>
                      <a:pt x="510" y="354"/>
                    </a:lnTo>
                    <a:lnTo>
                      <a:pt x="502" y="354"/>
                    </a:lnTo>
                    <a:lnTo>
                      <a:pt x="502" y="335"/>
                    </a:lnTo>
                    <a:lnTo>
                      <a:pt x="482" y="335"/>
                    </a:lnTo>
                    <a:lnTo>
                      <a:pt x="482" y="327"/>
                    </a:lnTo>
                    <a:lnTo>
                      <a:pt x="478" y="327"/>
                    </a:lnTo>
                    <a:lnTo>
                      <a:pt x="478" y="305"/>
                    </a:lnTo>
                    <a:lnTo>
                      <a:pt x="466" y="305"/>
                    </a:lnTo>
                    <a:lnTo>
                      <a:pt x="466" y="297"/>
                    </a:lnTo>
                    <a:lnTo>
                      <a:pt x="460" y="297"/>
                    </a:lnTo>
                    <a:lnTo>
                      <a:pt x="460" y="283"/>
                    </a:lnTo>
                    <a:lnTo>
                      <a:pt x="454" y="283"/>
                    </a:lnTo>
                    <a:lnTo>
                      <a:pt x="454" y="271"/>
                    </a:lnTo>
                    <a:lnTo>
                      <a:pt x="446" y="271"/>
                    </a:lnTo>
                    <a:lnTo>
                      <a:pt x="446" y="261"/>
                    </a:lnTo>
                    <a:lnTo>
                      <a:pt x="438" y="261"/>
                    </a:lnTo>
                    <a:lnTo>
                      <a:pt x="438" y="247"/>
                    </a:lnTo>
                    <a:lnTo>
                      <a:pt x="430" y="247"/>
                    </a:lnTo>
                    <a:lnTo>
                      <a:pt x="430" y="230"/>
                    </a:lnTo>
                    <a:lnTo>
                      <a:pt x="424" y="230"/>
                    </a:lnTo>
                    <a:lnTo>
                      <a:pt x="424" y="214"/>
                    </a:lnTo>
                    <a:lnTo>
                      <a:pt x="416" y="214"/>
                    </a:lnTo>
                    <a:lnTo>
                      <a:pt x="416" y="198"/>
                    </a:lnTo>
                    <a:lnTo>
                      <a:pt x="403" y="198"/>
                    </a:lnTo>
                    <a:lnTo>
                      <a:pt x="403" y="188"/>
                    </a:lnTo>
                    <a:lnTo>
                      <a:pt x="393" y="188"/>
                    </a:lnTo>
                    <a:lnTo>
                      <a:pt x="393" y="168"/>
                    </a:lnTo>
                    <a:lnTo>
                      <a:pt x="385" y="168"/>
                    </a:lnTo>
                    <a:lnTo>
                      <a:pt x="385" y="160"/>
                    </a:lnTo>
                    <a:lnTo>
                      <a:pt x="377" y="160"/>
                    </a:lnTo>
                    <a:lnTo>
                      <a:pt x="377" y="152"/>
                    </a:lnTo>
                    <a:lnTo>
                      <a:pt x="369" y="152"/>
                    </a:lnTo>
                    <a:lnTo>
                      <a:pt x="369" y="142"/>
                    </a:lnTo>
                    <a:lnTo>
                      <a:pt x="363" y="142"/>
                    </a:lnTo>
                    <a:lnTo>
                      <a:pt x="363" y="132"/>
                    </a:lnTo>
                    <a:lnTo>
                      <a:pt x="359" y="132"/>
                    </a:lnTo>
                    <a:lnTo>
                      <a:pt x="359" y="126"/>
                    </a:lnTo>
                    <a:lnTo>
                      <a:pt x="319" y="126"/>
                    </a:lnTo>
                    <a:lnTo>
                      <a:pt x="319" y="119"/>
                    </a:lnTo>
                    <a:lnTo>
                      <a:pt x="313" y="119"/>
                    </a:lnTo>
                    <a:lnTo>
                      <a:pt x="313" y="111"/>
                    </a:lnTo>
                    <a:lnTo>
                      <a:pt x="305" y="111"/>
                    </a:lnTo>
                    <a:lnTo>
                      <a:pt x="305" y="79"/>
                    </a:lnTo>
                    <a:lnTo>
                      <a:pt x="268" y="79"/>
                    </a:lnTo>
                    <a:lnTo>
                      <a:pt x="268" y="67"/>
                    </a:lnTo>
                    <a:lnTo>
                      <a:pt x="246" y="67"/>
                    </a:lnTo>
                    <a:lnTo>
                      <a:pt x="246" y="57"/>
                    </a:lnTo>
                    <a:lnTo>
                      <a:pt x="220" y="57"/>
                    </a:lnTo>
                    <a:lnTo>
                      <a:pt x="220" y="45"/>
                    </a:lnTo>
                    <a:lnTo>
                      <a:pt x="212" y="45"/>
                    </a:lnTo>
                    <a:lnTo>
                      <a:pt x="212" y="41"/>
                    </a:lnTo>
                    <a:lnTo>
                      <a:pt x="198" y="41"/>
                    </a:lnTo>
                    <a:lnTo>
                      <a:pt x="198" y="35"/>
                    </a:lnTo>
                    <a:lnTo>
                      <a:pt x="190" y="35"/>
                    </a:lnTo>
                    <a:lnTo>
                      <a:pt x="190" y="27"/>
                    </a:lnTo>
                    <a:lnTo>
                      <a:pt x="184" y="27"/>
                    </a:lnTo>
                    <a:lnTo>
                      <a:pt x="184" y="19"/>
                    </a:lnTo>
                    <a:lnTo>
                      <a:pt x="159" y="19"/>
                    </a:lnTo>
                    <a:lnTo>
                      <a:pt x="159" y="11"/>
                    </a:lnTo>
                    <a:lnTo>
                      <a:pt x="68" y="11"/>
                    </a:lnTo>
                    <a:lnTo>
                      <a:pt x="68" y="4"/>
                    </a:lnTo>
                    <a:lnTo>
                      <a:pt x="62" y="4"/>
                    </a:lnTo>
                    <a:lnTo>
                      <a:pt x="62" y="0"/>
                    </a:lnTo>
                    <a:lnTo>
                      <a:pt x="0" y="0"/>
                    </a:lnTo>
                  </a:path>
                </a:pathLst>
              </a:custGeom>
              <a:noFill/>
              <a:ln w="22225">
                <a:solidFill>
                  <a:schemeClr val="accent1"/>
                </a:solidFill>
                <a:prstDash val="solid"/>
                <a:round/>
                <a:headEnd/>
                <a:tailEnd/>
              </a:ln>
            </p:spPr>
            <p:txBody>
              <a:bodyPr/>
              <a:lstStyle/>
              <a:p>
                <a:endParaRPr lang="he-IL"/>
              </a:p>
            </p:txBody>
          </p:sp>
          <p:sp>
            <p:nvSpPr>
              <p:cNvPr id="31840" name="Line 6"/>
              <p:cNvSpPr>
                <a:spLocks noChangeShapeType="1"/>
              </p:cNvSpPr>
              <p:nvPr/>
            </p:nvSpPr>
            <p:spPr bwMode="auto">
              <a:xfrm>
                <a:off x="1253559" y="1284480"/>
                <a:ext cx="0" cy="42618"/>
              </a:xfrm>
              <a:prstGeom prst="line">
                <a:avLst/>
              </a:prstGeom>
              <a:noFill/>
              <a:ln w="6350">
                <a:solidFill>
                  <a:schemeClr val="tx2"/>
                </a:solidFill>
                <a:round/>
                <a:headEnd/>
                <a:tailEnd/>
              </a:ln>
            </p:spPr>
            <p:txBody>
              <a:bodyPr/>
              <a:lstStyle/>
              <a:p>
                <a:endParaRPr lang="he-IL"/>
              </a:p>
            </p:txBody>
          </p:sp>
          <p:sp>
            <p:nvSpPr>
              <p:cNvPr id="31841" name="Line 7"/>
              <p:cNvSpPr>
                <a:spLocks noChangeShapeType="1"/>
              </p:cNvSpPr>
              <p:nvPr/>
            </p:nvSpPr>
            <p:spPr bwMode="auto">
              <a:xfrm>
                <a:off x="1367771" y="1284480"/>
                <a:ext cx="0" cy="42618"/>
              </a:xfrm>
              <a:prstGeom prst="line">
                <a:avLst/>
              </a:prstGeom>
              <a:noFill/>
              <a:ln w="6350">
                <a:solidFill>
                  <a:schemeClr val="tx2"/>
                </a:solidFill>
                <a:round/>
                <a:headEnd/>
                <a:tailEnd/>
              </a:ln>
            </p:spPr>
            <p:txBody>
              <a:bodyPr/>
              <a:lstStyle/>
              <a:p>
                <a:endParaRPr lang="he-IL"/>
              </a:p>
            </p:txBody>
          </p:sp>
          <p:sp>
            <p:nvSpPr>
              <p:cNvPr id="31842" name="Line 8"/>
              <p:cNvSpPr>
                <a:spLocks noChangeShapeType="1"/>
              </p:cNvSpPr>
              <p:nvPr/>
            </p:nvSpPr>
            <p:spPr bwMode="auto">
              <a:xfrm>
                <a:off x="1748478" y="1401215"/>
                <a:ext cx="0" cy="44471"/>
              </a:xfrm>
              <a:prstGeom prst="line">
                <a:avLst/>
              </a:prstGeom>
              <a:noFill/>
              <a:ln w="6350">
                <a:solidFill>
                  <a:schemeClr val="tx2"/>
                </a:solidFill>
                <a:round/>
                <a:headEnd/>
                <a:tailEnd/>
              </a:ln>
            </p:spPr>
            <p:txBody>
              <a:bodyPr/>
              <a:lstStyle/>
              <a:p>
                <a:endParaRPr lang="he-IL"/>
              </a:p>
            </p:txBody>
          </p:sp>
          <p:sp>
            <p:nvSpPr>
              <p:cNvPr id="31843" name="Line 9"/>
              <p:cNvSpPr>
                <a:spLocks noChangeShapeType="1"/>
              </p:cNvSpPr>
              <p:nvPr/>
            </p:nvSpPr>
            <p:spPr bwMode="auto">
              <a:xfrm>
                <a:off x="2045905" y="1662479"/>
                <a:ext cx="0" cy="40765"/>
              </a:xfrm>
              <a:prstGeom prst="line">
                <a:avLst/>
              </a:prstGeom>
              <a:noFill/>
              <a:ln w="6350">
                <a:solidFill>
                  <a:schemeClr val="tx2"/>
                </a:solidFill>
                <a:round/>
                <a:headEnd/>
                <a:tailEnd/>
              </a:ln>
            </p:spPr>
            <p:txBody>
              <a:bodyPr/>
              <a:lstStyle/>
              <a:p>
                <a:endParaRPr lang="he-IL"/>
              </a:p>
            </p:txBody>
          </p:sp>
          <p:sp>
            <p:nvSpPr>
              <p:cNvPr id="31844" name="Line 10"/>
              <p:cNvSpPr>
                <a:spLocks noChangeShapeType="1"/>
              </p:cNvSpPr>
              <p:nvPr/>
            </p:nvSpPr>
            <p:spPr bwMode="auto">
              <a:xfrm flipH="1">
                <a:off x="2031629" y="1688420"/>
                <a:ext cx="52347" cy="0"/>
              </a:xfrm>
              <a:prstGeom prst="line">
                <a:avLst/>
              </a:prstGeom>
              <a:noFill/>
              <a:ln w="6350">
                <a:solidFill>
                  <a:schemeClr val="tx2"/>
                </a:solidFill>
                <a:round/>
                <a:headEnd/>
                <a:tailEnd/>
              </a:ln>
            </p:spPr>
            <p:txBody>
              <a:bodyPr/>
              <a:lstStyle/>
              <a:p>
                <a:endParaRPr lang="he-IL"/>
              </a:p>
            </p:txBody>
          </p:sp>
          <p:sp>
            <p:nvSpPr>
              <p:cNvPr id="31845" name="Line 11"/>
              <p:cNvSpPr>
                <a:spLocks noChangeShapeType="1"/>
              </p:cNvSpPr>
              <p:nvPr/>
            </p:nvSpPr>
            <p:spPr bwMode="auto">
              <a:xfrm flipH="1">
                <a:off x="2083976" y="1790332"/>
                <a:ext cx="57106" cy="0"/>
              </a:xfrm>
              <a:prstGeom prst="line">
                <a:avLst/>
              </a:prstGeom>
              <a:noFill/>
              <a:ln w="6350">
                <a:solidFill>
                  <a:schemeClr val="tx2"/>
                </a:solidFill>
                <a:round/>
                <a:headEnd/>
                <a:tailEnd/>
              </a:ln>
            </p:spPr>
            <p:txBody>
              <a:bodyPr/>
              <a:lstStyle/>
              <a:p>
                <a:endParaRPr lang="he-IL"/>
              </a:p>
            </p:txBody>
          </p:sp>
          <p:sp>
            <p:nvSpPr>
              <p:cNvPr id="31846" name="Line 12"/>
              <p:cNvSpPr>
                <a:spLocks noChangeShapeType="1"/>
              </p:cNvSpPr>
              <p:nvPr/>
            </p:nvSpPr>
            <p:spPr bwMode="auto">
              <a:xfrm flipH="1">
                <a:off x="2457545" y="2186861"/>
                <a:ext cx="57106" cy="0"/>
              </a:xfrm>
              <a:prstGeom prst="line">
                <a:avLst/>
              </a:prstGeom>
              <a:noFill/>
              <a:ln w="6350">
                <a:solidFill>
                  <a:schemeClr val="tx2"/>
                </a:solidFill>
                <a:round/>
                <a:headEnd/>
                <a:tailEnd/>
              </a:ln>
            </p:spPr>
            <p:txBody>
              <a:bodyPr/>
              <a:lstStyle/>
              <a:p>
                <a:endParaRPr lang="he-IL"/>
              </a:p>
            </p:txBody>
          </p:sp>
          <p:sp>
            <p:nvSpPr>
              <p:cNvPr id="31847" name="Line 13"/>
              <p:cNvSpPr>
                <a:spLocks noChangeShapeType="1"/>
              </p:cNvSpPr>
              <p:nvPr/>
            </p:nvSpPr>
            <p:spPr bwMode="auto">
              <a:xfrm flipH="1">
                <a:off x="2833493" y="2668624"/>
                <a:ext cx="57106" cy="0"/>
              </a:xfrm>
              <a:prstGeom prst="line">
                <a:avLst/>
              </a:prstGeom>
              <a:noFill/>
              <a:ln w="6350">
                <a:solidFill>
                  <a:schemeClr val="tx2"/>
                </a:solidFill>
                <a:round/>
                <a:headEnd/>
                <a:tailEnd/>
              </a:ln>
            </p:spPr>
            <p:txBody>
              <a:bodyPr/>
              <a:lstStyle/>
              <a:p>
                <a:endParaRPr lang="he-IL"/>
              </a:p>
            </p:txBody>
          </p:sp>
          <p:sp>
            <p:nvSpPr>
              <p:cNvPr id="31848" name="Line 14"/>
              <p:cNvSpPr>
                <a:spLocks noChangeShapeType="1"/>
              </p:cNvSpPr>
              <p:nvPr/>
            </p:nvSpPr>
            <p:spPr bwMode="auto">
              <a:xfrm flipH="1">
                <a:off x="2890599" y="2668624"/>
                <a:ext cx="57106" cy="0"/>
              </a:xfrm>
              <a:prstGeom prst="line">
                <a:avLst/>
              </a:prstGeom>
              <a:noFill/>
              <a:ln w="6350">
                <a:solidFill>
                  <a:schemeClr val="tx2"/>
                </a:solidFill>
                <a:round/>
                <a:headEnd/>
                <a:tailEnd/>
              </a:ln>
            </p:spPr>
            <p:txBody>
              <a:bodyPr/>
              <a:lstStyle/>
              <a:p>
                <a:endParaRPr lang="he-IL"/>
              </a:p>
            </p:txBody>
          </p:sp>
          <p:sp>
            <p:nvSpPr>
              <p:cNvPr id="31849" name="Line 15"/>
              <p:cNvSpPr>
                <a:spLocks noChangeShapeType="1"/>
              </p:cNvSpPr>
              <p:nvPr/>
            </p:nvSpPr>
            <p:spPr bwMode="auto">
              <a:xfrm>
                <a:off x="2659796" y="2309154"/>
                <a:ext cx="0" cy="46323"/>
              </a:xfrm>
              <a:prstGeom prst="line">
                <a:avLst/>
              </a:prstGeom>
              <a:noFill/>
              <a:ln w="6350">
                <a:solidFill>
                  <a:schemeClr val="tx2"/>
                </a:solidFill>
                <a:round/>
                <a:headEnd/>
                <a:tailEnd/>
              </a:ln>
            </p:spPr>
            <p:txBody>
              <a:bodyPr/>
              <a:lstStyle/>
              <a:p>
                <a:endParaRPr lang="he-IL"/>
              </a:p>
            </p:txBody>
          </p:sp>
          <p:sp>
            <p:nvSpPr>
              <p:cNvPr id="31850" name="Line 16"/>
              <p:cNvSpPr>
                <a:spLocks noChangeShapeType="1"/>
              </p:cNvSpPr>
              <p:nvPr/>
            </p:nvSpPr>
            <p:spPr bwMode="auto">
              <a:xfrm>
                <a:off x="2919152" y="2638977"/>
                <a:ext cx="0" cy="40765"/>
              </a:xfrm>
              <a:prstGeom prst="line">
                <a:avLst/>
              </a:prstGeom>
              <a:noFill/>
              <a:ln w="6350">
                <a:solidFill>
                  <a:schemeClr val="tx2"/>
                </a:solidFill>
                <a:round/>
                <a:headEnd/>
                <a:tailEnd/>
              </a:ln>
            </p:spPr>
            <p:txBody>
              <a:bodyPr/>
              <a:lstStyle/>
              <a:p>
                <a:endParaRPr lang="he-IL"/>
              </a:p>
            </p:txBody>
          </p:sp>
          <p:sp>
            <p:nvSpPr>
              <p:cNvPr id="31851" name="Line 17"/>
              <p:cNvSpPr>
                <a:spLocks noChangeShapeType="1"/>
              </p:cNvSpPr>
              <p:nvPr/>
            </p:nvSpPr>
            <p:spPr bwMode="auto">
              <a:xfrm>
                <a:off x="2862046" y="2646389"/>
                <a:ext cx="0" cy="40765"/>
              </a:xfrm>
              <a:prstGeom prst="line">
                <a:avLst/>
              </a:prstGeom>
              <a:noFill/>
              <a:ln w="6350">
                <a:solidFill>
                  <a:schemeClr val="tx2"/>
                </a:solidFill>
                <a:round/>
                <a:headEnd/>
                <a:tailEnd/>
              </a:ln>
            </p:spPr>
            <p:txBody>
              <a:bodyPr/>
              <a:lstStyle/>
              <a:p>
                <a:endParaRPr lang="he-IL"/>
              </a:p>
            </p:txBody>
          </p:sp>
          <p:sp>
            <p:nvSpPr>
              <p:cNvPr id="31852" name="Line 18"/>
              <p:cNvSpPr>
                <a:spLocks noChangeShapeType="1"/>
              </p:cNvSpPr>
              <p:nvPr/>
            </p:nvSpPr>
            <p:spPr bwMode="auto">
              <a:xfrm>
                <a:off x="3499731" y="3028094"/>
                <a:ext cx="0" cy="40765"/>
              </a:xfrm>
              <a:prstGeom prst="line">
                <a:avLst/>
              </a:prstGeom>
              <a:noFill/>
              <a:ln w="6350">
                <a:solidFill>
                  <a:schemeClr val="tx2"/>
                </a:solidFill>
                <a:round/>
                <a:headEnd/>
                <a:tailEnd/>
              </a:ln>
            </p:spPr>
            <p:txBody>
              <a:bodyPr/>
              <a:lstStyle/>
              <a:p>
                <a:endParaRPr lang="he-IL"/>
              </a:p>
            </p:txBody>
          </p:sp>
          <p:sp>
            <p:nvSpPr>
              <p:cNvPr id="31853" name="Line 19"/>
              <p:cNvSpPr>
                <a:spLocks noChangeShapeType="1"/>
              </p:cNvSpPr>
              <p:nvPr/>
            </p:nvSpPr>
            <p:spPr bwMode="auto">
              <a:xfrm>
                <a:off x="3311757" y="2933594"/>
                <a:ext cx="0" cy="42618"/>
              </a:xfrm>
              <a:prstGeom prst="line">
                <a:avLst/>
              </a:prstGeom>
              <a:noFill/>
              <a:ln w="6350">
                <a:solidFill>
                  <a:schemeClr val="tx2"/>
                </a:solidFill>
                <a:round/>
                <a:headEnd/>
                <a:tailEnd/>
              </a:ln>
            </p:spPr>
            <p:txBody>
              <a:bodyPr/>
              <a:lstStyle/>
              <a:p>
                <a:endParaRPr lang="he-IL"/>
              </a:p>
            </p:txBody>
          </p:sp>
          <p:sp>
            <p:nvSpPr>
              <p:cNvPr id="31854" name="Line 20"/>
              <p:cNvSpPr>
                <a:spLocks noChangeShapeType="1"/>
              </p:cNvSpPr>
              <p:nvPr/>
            </p:nvSpPr>
            <p:spPr bwMode="auto">
              <a:xfrm>
                <a:off x="3311757" y="2941006"/>
                <a:ext cx="0" cy="46323"/>
              </a:xfrm>
              <a:prstGeom prst="line">
                <a:avLst/>
              </a:prstGeom>
              <a:noFill/>
              <a:ln w="6350">
                <a:solidFill>
                  <a:schemeClr val="tx2"/>
                </a:solidFill>
                <a:round/>
                <a:headEnd/>
                <a:tailEnd/>
              </a:ln>
            </p:spPr>
            <p:txBody>
              <a:bodyPr/>
              <a:lstStyle/>
              <a:p>
                <a:endParaRPr lang="he-IL"/>
              </a:p>
            </p:txBody>
          </p:sp>
          <p:sp>
            <p:nvSpPr>
              <p:cNvPr id="31855" name="Line 21"/>
              <p:cNvSpPr>
                <a:spLocks noChangeShapeType="1"/>
              </p:cNvSpPr>
              <p:nvPr/>
            </p:nvSpPr>
            <p:spPr bwMode="auto">
              <a:xfrm>
                <a:off x="3159474" y="2792771"/>
                <a:ext cx="0" cy="44471"/>
              </a:xfrm>
              <a:prstGeom prst="line">
                <a:avLst/>
              </a:prstGeom>
              <a:noFill/>
              <a:ln w="6350">
                <a:solidFill>
                  <a:schemeClr val="tx2"/>
                </a:solidFill>
                <a:round/>
                <a:headEnd/>
                <a:tailEnd/>
              </a:ln>
            </p:spPr>
            <p:txBody>
              <a:bodyPr/>
              <a:lstStyle/>
              <a:p>
                <a:endParaRPr lang="he-IL"/>
              </a:p>
            </p:txBody>
          </p:sp>
          <p:sp>
            <p:nvSpPr>
              <p:cNvPr id="31856" name="Line 22"/>
              <p:cNvSpPr>
                <a:spLocks noChangeShapeType="1"/>
              </p:cNvSpPr>
              <p:nvPr/>
            </p:nvSpPr>
            <p:spPr bwMode="auto">
              <a:xfrm>
                <a:off x="3618702" y="3098506"/>
                <a:ext cx="0" cy="44471"/>
              </a:xfrm>
              <a:prstGeom prst="line">
                <a:avLst/>
              </a:prstGeom>
              <a:noFill/>
              <a:ln w="6350">
                <a:solidFill>
                  <a:schemeClr val="tx2"/>
                </a:solidFill>
                <a:round/>
                <a:headEnd/>
                <a:tailEnd/>
              </a:ln>
            </p:spPr>
            <p:txBody>
              <a:bodyPr/>
              <a:lstStyle/>
              <a:p>
                <a:endParaRPr lang="he-IL"/>
              </a:p>
            </p:txBody>
          </p:sp>
          <p:sp>
            <p:nvSpPr>
              <p:cNvPr id="31857" name="Line 23"/>
              <p:cNvSpPr>
                <a:spLocks noChangeShapeType="1"/>
              </p:cNvSpPr>
              <p:nvPr/>
            </p:nvSpPr>
            <p:spPr bwMode="auto">
              <a:xfrm>
                <a:off x="3659152" y="3091094"/>
                <a:ext cx="0" cy="40765"/>
              </a:xfrm>
              <a:prstGeom prst="line">
                <a:avLst/>
              </a:prstGeom>
              <a:noFill/>
              <a:ln w="6350">
                <a:solidFill>
                  <a:schemeClr val="tx2"/>
                </a:solidFill>
                <a:round/>
                <a:headEnd/>
                <a:tailEnd/>
              </a:ln>
            </p:spPr>
            <p:txBody>
              <a:bodyPr/>
              <a:lstStyle/>
              <a:p>
                <a:endParaRPr lang="he-IL"/>
              </a:p>
            </p:txBody>
          </p:sp>
          <p:sp>
            <p:nvSpPr>
              <p:cNvPr id="31858" name="Line 24"/>
              <p:cNvSpPr>
                <a:spLocks noChangeShapeType="1"/>
              </p:cNvSpPr>
              <p:nvPr/>
            </p:nvSpPr>
            <p:spPr bwMode="auto">
              <a:xfrm>
                <a:off x="3644876" y="3091094"/>
                <a:ext cx="0" cy="40765"/>
              </a:xfrm>
              <a:prstGeom prst="line">
                <a:avLst/>
              </a:prstGeom>
              <a:noFill/>
              <a:ln w="6350">
                <a:solidFill>
                  <a:schemeClr val="tx2"/>
                </a:solidFill>
                <a:round/>
                <a:headEnd/>
                <a:tailEnd/>
              </a:ln>
            </p:spPr>
            <p:txBody>
              <a:bodyPr/>
              <a:lstStyle/>
              <a:p>
                <a:endParaRPr lang="he-IL"/>
              </a:p>
            </p:txBody>
          </p:sp>
          <p:sp>
            <p:nvSpPr>
              <p:cNvPr id="31859" name="Line 25"/>
              <p:cNvSpPr>
                <a:spLocks noChangeShapeType="1"/>
              </p:cNvSpPr>
              <p:nvPr/>
            </p:nvSpPr>
            <p:spPr bwMode="auto">
              <a:xfrm>
                <a:off x="3887576" y="3165212"/>
                <a:ext cx="0" cy="46323"/>
              </a:xfrm>
              <a:prstGeom prst="line">
                <a:avLst/>
              </a:prstGeom>
              <a:noFill/>
              <a:ln w="6350">
                <a:solidFill>
                  <a:schemeClr val="tx2"/>
                </a:solidFill>
                <a:round/>
                <a:headEnd/>
                <a:tailEnd/>
              </a:ln>
            </p:spPr>
            <p:txBody>
              <a:bodyPr/>
              <a:lstStyle/>
              <a:p>
                <a:endParaRPr lang="he-IL"/>
              </a:p>
            </p:txBody>
          </p:sp>
          <p:sp>
            <p:nvSpPr>
              <p:cNvPr id="31860" name="Line 26"/>
              <p:cNvSpPr>
                <a:spLocks noChangeShapeType="1"/>
              </p:cNvSpPr>
              <p:nvPr/>
            </p:nvSpPr>
            <p:spPr bwMode="auto">
              <a:xfrm>
                <a:off x="3899473" y="3165212"/>
                <a:ext cx="0" cy="46323"/>
              </a:xfrm>
              <a:prstGeom prst="line">
                <a:avLst/>
              </a:prstGeom>
              <a:noFill/>
              <a:ln w="6350">
                <a:solidFill>
                  <a:schemeClr val="tx2"/>
                </a:solidFill>
                <a:round/>
                <a:headEnd/>
                <a:tailEnd/>
              </a:ln>
            </p:spPr>
            <p:txBody>
              <a:bodyPr/>
              <a:lstStyle/>
              <a:p>
                <a:endParaRPr lang="he-IL"/>
              </a:p>
            </p:txBody>
          </p:sp>
          <p:sp>
            <p:nvSpPr>
              <p:cNvPr id="31861" name="Line 27"/>
              <p:cNvSpPr>
                <a:spLocks noChangeShapeType="1"/>
              </p:cNvSpPr>
              <p:nvPr/>
            </p:nvSpPr>
            <p:spPr bwMode="auto">
              <a:xfrm>
                <a:off x="3975615" y="3189300"/>
                <a:ext cx="0" cy="40765"/>
              </a:xfrm>
              <a:prstGeom prst="line">
                <a:avLst/>
              </a:prstGeom>
              <a:noFill/>
              <a:ln w="6350">
                <a:solidFill>
                  <a:schemeClr val="tx2"/>
                </a:solidFill>
                <a:round/>
                <a:headEnd/>
                <a:tailEnd/>
              </a:ln>
            </p:spPr>
            <p:txBody>
              <a:bodyPr/>
              <a:lstStyle/>
              <a:p>
                <a:endParaRPr lang="he-IL"/>
              </a:p>
            </p:txBody>
          </p:sp>
          <p:sp>
            <p:nvSpPr>
              <p:cNvPr id="31862" name="Line 28"/>
              <p:cNvSpPr>
                <a:spLocks noChangeShapeType="1"/>
              </p:cNvSpPr>
              <p:nvPr/>
            </p:nvSpPr>
            <p:spPr bwMode="auto">
              <a:xfrm>
                <a:off x="4263525" y="3413505"/>
                <a:ext cx="0" cy="44471"/>
              </a:xfrm>
              <a:prstGeom prst="line">
                <a:avLst/>
              </a:prstGeom>
              <a:noFill/>
              <a:ln w="6350">
                <a:solidFill>
                  <a:schemeClr val="tx2"/>
                </a:solidFill>
                <a:round/>
                <a:headEnd/>
                <a:tailEnd/>
              </a:ln>
            </p:spPr>
            <p:txBody>
              <a:bodyPr/>
              <a:lstStyle/>
              <a:p>
                <a:endParaRPr lang="he-IL"/>
              </a:p>
            </p:txBody>
          </p:sp>
          <p:sp>
            <p:nvSpPr>
              <p:cNvPr id="31863" name="Line 29"/>
              <p:cNvSpPr>
                <a:spLocks noChangeShapeType="1"/>
              </p:cNvSpPr>
              <p:nvPr/>
            </p:nvSpPr>
            <p:spPr bwMode="auto">
              <a:xfrm>
                <a:off x="4273042" y="3413505"/>
                <a:ext cx="0" cy="44471"/>
              </a:xfrm>
              <a:prstGeom prst="line">
                <a:avLst/>
              </a:prstGeom>
              <a:noFill/>
              <a:ln w="6350">
                <a:solidFill>
                  <a:schemeClr val="tx2"/>
                </a:solidFill>
                <a:round/>
                <a:headEnd/>
                <a:tailEnd/>
              </a:ln>
            </p:spPr>
            <p:txBody>
              <a:bodyPr/>
              <a:lstStyle/>
              <a:p>
                <a:endParaRPr lang="he-IL"/>
              </a:p>
            </p:txBody>
          </p:sp>
          <p:sp>
            <p:nvSpPr>
              <p:cNvPr id="31864" name="Line 30"/>
              <p:cNvSpPr>
                <a:spLocks noChangeShapeType="1"/>
              </p:cNvSpPr>
              <p:nvPr/>
            </p:nvSpPr>
            <p:spPr bwMode="auto">
              <a:xfrm>
                <a:off x="4358701" y="3472799"/>
                <a:ext cx="0" cy="44471"/>
              </a:xfrm>
              <a:prstGeom prst="line">
                <a:avLst/>
              </a:prstGeom>
              <a:noFill/>
              <a:ln w="6350">
                <a:solidFill>
                  <a:schemeClr val="tx2"/>
                </a:solidFill>
                <a:round/>
                <a:headEnd/>
                <a:tailEnd/>
              </a:ln>
            </p:spPr>
            <p:txBody>
              <a:bodyPr/>
              <a:lstStyle/>
              <a:p>
                <a:endParaRPr lang="he-IL"/>
              </a:p>
            </p:txBody>
          </p:sp>
          <p:sp>
            <p:nvSpPr>
              <p:cNvPr id="31865" name="Line 31"/>
              <p:cNvSpPr>
                <a:spLocks noChangeShapeType="1"/>
              </p:cNvSpPr>
              <p:nvPr/>
            </p:nvSpPr>
            <p:spPr bwMode="auto">
              <a:xfrm>
                <a:off x="4432463" y="3495035"/>
                <a:ext cx="0" cy="40765"/>
              </a:xfrm>
              <a:prstGeom prst="line">
                <a:avLst/>
              </a:prstGeom>
              <a:noFill/>
              <a:ln w="6350">
                <a:solidFill>
                  <a:schemeClr val="tx2"/>
                </a:solidFill>
                <a:round/>
                <a:headEnd/>
                <a:tailEnd/>
              </a:ln>
            </p:spPr>
            <p:txBody>
              <a:bodyPr/>
              <a:lstStyle/>
              <a:p>
                <a:endParaRPr lang="he-IL"/>
              </a:p>
            </p:txBody>
          </p:sp>
          <p:sp>
            <p:nvSpPr>
              <p:cNvPr id="31866" name="Line 32"/>
              <p:cNvSpPr>
                <a:spLocks noChangeShapeType="1"/>
              </p:cNvSpPr>
              <p:nvPr/>
            </p:nvSpPr>
            <p:spPr bwMode="auto">
              <a:xfrm>
                <a:off x="4489570" y="3502446"/>
                <a:ext cx="0" cy="44471"/>
              </a:xfrm>
              <a:prstGeom prst="line">
                <a:avLst/>
              </a:prstGeom>
              <a:noFill/>
              <a:ln w="6350">
                <a:solidFill>
                  <a:schemeClr val="tx2"/>
                </a:solidFill>
                <a:round/>
                <a:headEnd/>
                <a:tailEnd/>
              </a:ln>
            </p:spPr>
            <p:txBody>
              <a:bodyPr/>
              <a:lstStyle/>
              <a:p>
                <a:endParaRPr lang="he-IL"/>
              </a:p>
            </p:txBody>
          </p:sp>
          <p:sp>
            <p:nvSpPr>
              <p:cNvPr id="31867" name="Line 33"/>
              <p:cNvSpPr>
                <a:spLocks noChangeShapeType="1"/>
              </p:cNvSpPr>
              <p:nvPr/>
            </p:nvSpPr>
            <p:spPr bwMode="auto">
              <a:xfrm>
                <a:off x="4499087" y="3502446"/>
                <a:ext cx="0" cy="44471"/>
              </a:xfrm>
              <a:prstGeom prst="line">
                <a:avLst/>
              </a:prstGeom>
              <a:noFill/>
              <a:ln w="6350">
                <a:solidFill>
                  <a:schemeClr val="tx2"/>
                </a:solidFill>
                <a:round/>
                <a:headEnd/>
                <a:tailEnd/>
              </a:ln>
            </p:spPr>
            <p:txBody>
              <a:bodyPr/>
              <a:lstStyle/>
              <a:p>
                <a:endParaRPr lang="he-IL"/>
              </a:p>
            </p:txBody>
          </p:sp>
          <p:sp>
            <p:nvSpPr>
              <p:cNvPr id="31868" name="Line 34"/>
              <p:cNvSpPr>
                <a:spLocks noChangeShapeType="1"/>
              </p:cNvSpPr>
              <p:nvPr/>
            </p:nvSpPr>
            <p:spPr bwMode="auto">
              <a:xfrm>
                <a:off x="4646611" y="3502446"/>
                <a:ext cx="0" cy="44471"/>
              </a:xfrm>
              <a:prstGeom prst="line">
                <a:avLst/>
              </a:prstGeom>
              <a:noFill/>
              <a:ln w="6350">
                <a:solidFill>
                  <a:schemeClr val="tx2"/>
                </a:solidFill>
                <a:round/>
                <a:headEnd/>
                <a:tailEnd/>
              </a:ln>
            </p:spPr>
            <p:txBody>
              <a:bodyPr/>
              <a:lstStyle/>
              <a:p>
                <a:endParaRPr lang="he-IL"/>
              </a:p>
            </p:txBody>
          </p:sp>
          <p:sp>
            <p:nvSpPr>
              <p:cNvPr id="31869" name="Line 35"/>
              <p:cNvSpPr>
                <a:spLocks noChangeShapeType="1"/>
              </p:cNvSpPr>
              <p:nvPr/>
            </p:nvSpPr>
            <p:spPr bwMode="auto">
              <a:xfrm>
                <a:off x="4729891" y="3524682"/>
                <a:ext cx="0" cy="40765"/>
              </a:xfrm>
              <a:prstGeom prst="line">
                <a:avLst/>
              </a:prstGeom>
              <a:noFill/>
              <a:ln w="6350">
                <a:solidFill>
                  <a:schemeClr val="tx2"/>
                </a:solidFill>
                <a:round/>
                <a:headEnd/>
                <a:tailEnd/>
              </a:ln>
            </p:spPr>
            <p:txBody>
              <a:bodyPr/>
              <a:lstStyle/>
              <a:p>
                <a:endParaRPr lang="he-IL"/>
              </a:p>
            </p:txBody>
          </p:sp>
          <p:sp>
            <p:nvSpPr>
              <p:cNvPr id="31870" name="Line 36"/>
              <p:cNvSpPr>
                <a:spLocks noChangeShapeType="1"/>
              </p:cNvSpPr>
              <p:nvPr/>
            </p:nvSpPr>
            <p:spPr bwMode="auto">
              <a:xfrm>
                <a:off x="4998765" y="3674769"/>
                <a:ext cx="0" cy="44471"/>
              </a:xfrm>
              <a:prstGeom prst="line">
                <a:avLst/>
              </a:prstGeom>
              <a:noFill/>
              <a:ln w="6350">
                <a:solidFill>
                  <a:schemeClr val="tx2"/>
                </a:solidFill>
                <a:round/>
                <a:headEnd/>
                <a:tailEnd/>
              </a:ln>
            </p:spPr>
            <p:txBody>
              <a:bodyPr/>
              <a:lstStyle/>
              <a:p>
                <a:endParaRPr lang="he-IL"/>
              </a:p>
            </p:txBody>
          </p:sp>
          <p:sp>
            <p:nvSpPr>
              <p:cNvPr id="31871" name="Line 37"/>
              <p:cNvSpPr>
                <a:spLocks noChangeShapeType="1"/>
              </p:cNvSpPr>
              <p:nvPr/>
            </p:nvSpPr>
            <p:spPr bwMode="auto">
              <a:xfrm>
                <a:off x="5022560" y="3704416"/>
                <a:ext cx="0" cy="40765"/>
              </a:xfrm>
              <a:prstGeom prst="line">
                <a:avLst/>
              </a:prstGeom>
              <a:noFill/>
              <a:ln w="6350">
                <a:solidFill>
                  <a:schemeClr val="tx2"/>
                </a:solidFill>
                <a:round/>
                <a:headEnd/>
                <a:tailEnd/>
              </a:ln>
            </p:spPr>
            <p:txBody>
              <a:bodyPr/>
              <a:lstStyle/>
              <a:p>
                <a:endParaRPr lang="he-IL"/>
              </a:p>
            </p:txBody>
          </p:sp>
          <p:sp>
            <p:nvSpPr>
              <p:cNvPr id="31872" name="Line 38"/>
              <p:cNvSpPr>
                <a:spLocks noChangeShapeType="1"/>
              </p:cNvSpPr>
              <p:nvPr/>
            </p:nvSpPr>
            <p:spPr bwMode="auto">
              <a:xfrm>
                <a:off x="5070148" y="3704416"/>
                <a:ext cx="0" cy="40765"/>
              </a:xfrm>
              <a:prstGeom prst="line">
                <a:avLst/>
              </a:prstGeom>
              <a:noFill/>
              <a:ln w="6350">
                <a:solidFill>
                  <a:schemeClr val="tx2"/>
                </a:solidFill>
                <a:round/>
                <a:headEnd/>
                <a:tailEnd/>
              </a:ln>
            </p:spPr>
            <p:txBody>
              <a:bodyPr/>
              <a:lstStyle/>
              <a:p>
                <a:endParaRPr lang="he-IL"/>
              </a:p>
            </p:txBody>
          </p:sp>
          <p:sp>
            <p:nvSpPr>
              <p:cNvPr id="31873" name="Line 39"/>
              <p:cNvSpPr>
                <a:spLocks noChangeShapeType="1"/>
              </p:cNvSpPr>
              <p:nvPr/>
            </p:nvSpPr>
            <p:spPr bwMode="auto">
              <a:xfrm>
                <a:off x="5155807" y="3771122"/>
                <a:ext cx="0" cy="46323"/>
              </a:xfrm>
              <a:prstGeom prst="line">
                <a:avLst/>
              </a:prstGeom>
              <a:noFill/>
              <a:ln w="6350">
                <a:solidFill>
                  <a:schemeClr val="tx2"/>
                </a:solidFill>
                <a:round/>
                <a:headEnd/>
                <a:tailEnd/>
              </a:ln>
            </p:spPr>
            <p:txBody>
              <a:bodyPr/>
              <a:lstStyle/>
              <a:p>
                <a:endParaRPr lang="he-IL"/>
              </a:p>
            </p:txBody>
          </p:sp>
          <p:sp>
            <p:nvSpPr>
              <p:cNvPr id="31874" name="Line 40"/>
              <p:cNvSpPr>
                <a:spLocks noChangeShapeType="1"/>
              </p:cNvSpPr>
              <p:nvPr/>
            </p:nvSpPr>
            <p:spPr bwMode="auto">
              <a:xfrm>
                <a:off x="5377093" y="3817446"/>
                <a:ext cx="0" cy="40765"/>
              </a:xfrm>
              <a:prstGeom prst="line">
                <a:avLst/>
              </a:prstGeom>
              <a:noFill/>
              <a:ln w="6350">
                <a:solidFill>
                  <a:schemeClr val="tx2"/>
                </a:solidFill>
                <a:round/>
                <a:headEnd/>
                <a:tailEnd/>
              </a:ln>
            </p:spPr>
            <p:txBody>
              <a:bodyPr/>
              <a:lstStyle/>
              <a:p>
                <a:endParaRPr lang="he-IL"/>
              </a:p>
            </p:txBody>
          </p:sp>
          <p:sp>
            <p:nvSpPr>
              <p:cNvPr id="31875" name="Line 41"/>
              <p:cNvSpPr>
                <a:spLocks noChangeShapeType="1"/>
              </p:cNvSpPr>
              <p:nvPr/>
            </p:nvSpPr>
            <p:spPr bwMode="auto">
              <a:xfrm>
                <a:off x="5574585" y="3876740"/>
                <a:ext cx="0" cy="40765"/>
              </a:xfrm>
              <a:prstGeom prst="line">
                <a:avLst/>
              </a:prstGeom>
              <a:noFill/>
              <a:ln w="6350">
                <a:solidFill>
                  <a:schemeClr val="tx2"/>
                </a:solidFill>
                <a:round/>
                <a:headEnd/>
                <a:tailEnd/>
              </a:ln>
            </p:spPr>
            <p:txBody>
              <a:bodyPr/>
              <a:lstStyle/>
              <a:p>
                <a:endParaRPr lang="he-IL"/>
              </a:p>
            </p:txBody>
          </p:sp>
          <p:sp>
            <p:nvSpPr>
              <p:cNvPr id="31876" name="Line 42"/>
              <p:cNvSpPr>
                <a:spLocks noChangeShapeType="1"/>
              </p:cNvSpPr>
              <p:nvPr/>
            </p:nvSpPr>
            <p:spPr bwMode="auto">
              <a:xfrm>
                <a:off x="5593620" y="3876740"/>
                <a:ext cx="0" cy="40765"/>
              </a:xfrm>
              <a:prstGeom prst="line">
                <a:avLst/>
              </a:prstGeom>
              <a:noFill/>
              <a:ln w="6350">
                <a:solidFill>
                  <a:schemeClr val="tx2"/>
                </a:solidFill>
                <a:round/>
                <a:headEnd/>
                <a:tailEnd/>
              </a:ln>
            </p:spPr>
            <p:txBody>
              <a:bodyPr/>
              <a:lstStyle/>
              <a:p>
                <a:endParaRPr lang="he-IL"/>
              </a:p>
            </p:txBody>
          </p:sp>
          <p:sp>
            <p:nvSpPr>
              <p:cNvPr id="31877" name="Line 43"/>
              <p:cNvSpPr>
                <a:spLocks noChangeShapeType="1"/>
              </p:cNvSpPr>
              <p:nvPr/>
            </p:nvSpPr>
            <p:spPr bwMode="auto">
              <a:xfrm>
                <a:off x="5688797" y="3876740"/>
                <a:ext cx="0" cy="40765"/>
              </a:xfrm>
              <a:prstGeom prst="line">
                <a:avLst/>
              </a:prstGeom>
              <a:noFill/>
              <a:ln w="6350">
                <a:solidFill>
                  <a:schemeClr val="tx2"/>
                </a:solidFill>
                <a:round/>
                <a:headEnd/>
                <a:tailEnd/>
              </a:ln>
            </p:spPr>
            <p:txBody>
              <a:bodyPr/>
              <a:lstStyle/>
              <a:p>
                <a:endParaRPr lang="he-IL"/>
              </a:p>
            </p:txBody>
          </p:sp>
          <p:sp>
            <p:nvSpPr>
              <p:cNvPr id="31878" name="Line 44"/>
              <p:cNvSpPr>
                <a:spLocks noChangeShapeType="1"/>
              </p:cNvSpPr>
              <p:nvPr/>
            </p:nvSpPr>
            <p:spPr bwMode="auto">
              <a:xfrm>
                <a:off x="5717350" y="3876740"/>
                <a:ext cx="0" cy="40765"/>
              </a:xfrm>
              <a:prstGeom prst="line">
                <a:avLst/>
              </a:prstGeom>
              <a:noFill/>
              <a:ln w="6350">
                <a:solidFill>
                  <a:schemeClr val="tx2"/>
                </a:solidFill>
                <a:round/>
                <a:headEnd/>
                <a:tailEnd/>
              </a:ln>
            </p:spPr>
            <p:txBody>
              <a:bodyPr/>
              <a:lstStyle/>
              <a:p>
                <a:endParaRPr lang="he-IL"/>
              </a:p>
            </p:txBody>
          </p:sp>
          <p:sp>
            <p:nvSpPr>
              <p:cNvPr id="31879" name="Line 45"/>
              <p:cNvSpPr>
                <a:spLocks noChangeShapeType="1"/>
              </p:cNvSpPr>
              <p:nvPr/>
            </p:nvSpPr>
            <p:spPr bwMode="auto">
              <a:xfrm>
                <a:off x="5924360" y="3958269"/>
                <a:ext cx="0" cy="46323"/>
              </a:xfrm>
              <a:prstGeom prst="line">
                <a:avLst/>
              </a:prstGeom>
              <a:noFill/>
              <a:ln w="6350">
                <a:solidFill>
                  <a:schemeClr val="tx2"/>
                </a:solidFill>
                <a:round/>
                <a:headEnd/>
                <a:tailEnd/>
              </a:ln>
            </p:spPr>
            <p:txBody>
              <a:bodyPr/>
              <a:lstStyle/>
              <a:p>
                <a:endParaRPr lang="he-IL"/>
              </a:p>
            </p:txBody>
          </p:sp>
          <p:sp>
            <p:nvSpPr>
              <p:cNvPr id="31880" name="Line 46"/>
              <p:cNvSpPr>
                <a:spLocks noChangeShapeType="1"/>
              </p:cNvSpPr>
              <p:nvPr/>
            </p:nvSpPr>
            <p:spPr bwMode="auto">
              <a:xfrm>
                <a:off x="6029054" y="3958269"/>
                <a:ext cx="0" cy="46323"/>
              </a:xfrm>
              <a:prstGeom prst="line">
                <a:avLst/>
              </a:prstGeom>
              <a:noFill/>
              <a:ln w="6350">
                <a:solidFill>
                  <a:schemeClr val="tx2"/>
                </a:solidFill>
                <a:round/>
                <a:headEnd/>
                <a:tailEnd/>
              </a:ln>
            </p:spPr>
            <p:txBody>
              <a:bodyPr/>
              <a:lstStyle/>
              <a:p>
                <a:endParaRPr lang="he-IL"/>
              </a:p>
            </p:txBody>
          </p:sp>
          <p:sp>
            <p:nvSpPr>
              <p:cNvPr id="31881" name="Line 47"/>
              <p:cNvSpPr>
                <a:spLocks noChangeShapeType="1"/>
              </p:cNvSpPr>
              <p:nvPr/>
            </p:nvSpPr>
            <p:spPr bwMode="auto">
              <a:xfrm>
                <a:off x="6064745" y="3958269"/>
                <a:ext cx="0" cy="46323"/>
              </a:xfrm>
              <a:prstGeom prst="line">
                <a:avLst/>
              </a:prstGeom>
              <a:noFill/>
              <a:ln w="6350">
                <a:solidFill>
                  <a:schemeClr val="tx2"/>
                </a:solidFill>
                <a:round/>
                <a:headEnd/>
                <a:tailEnd/>
              </a:ln>
            </p:spPr>
            <p:txBody>
              <a:bodyPr/>
              <a:lstStyle/>
              <a:p>
                <a:endParaRPr lang="he-IL"/>
              </a:p>
            </p:txBody>
          </p:sp>
          <p:sp>
            <p:nvSpPr>
              <p:cNvPr id="31882" name="Line 48"/>
              <p:cNvSpPr>
                <a:spLocks noChangeShapeType="1"/>
              </p:cNvSpPr>
              <p:nvPr/>
            </p:nvSpPr>
            <p:spPr bwMode="auto">
              <a:xfrm>
                <a:off x="6093299" y="3958269"/>
                <a:ext cx="0" cy="46323"/>
              </a:xfrm>
              <a:prstGeom prst="line">
                <a:avLst/>
              </a:prstGeom>
              <a:noFill/>
              <a:ln w="6350">
                <a:solidFill>
                  <a:schemeClr val="tx2"/>
                </a:solidFill>
                <a:round/>
                <a:headEnd/>
                <a:tailEnd/>
              </a:ln>
            </p:spPr>
            <p:txBody>
              <a:bodyPr/>
              <a:lstStyle/>
              <a:p>
                <a:endParaRPr lang="he-IL"/>
              </a:p>
            </p:txBody>
          </p:sp>
          <p:sp>
            <p:nvSpPr>
              <p:cNvPr id="31883" name="Line 49"/>
              <p:cNvSpPr>
                <a:spLocks noChangeShapeType="1"/>
              </p:cNvSpPr>
              <p:nvPr/>
            </p:nvSpPr>
            <p:spPr bwMode="auto">
              <a:xfrm>
                <a:off x="6140887" y="3958269"/>
                <a:ext cx="0" cy="46323"/>
              </a:xfrm>
              <a:prstGeom prst="line">
                <a:avLst/>
              </a:prstGeom>
              <a:noFill/>
              <a:ln w="6350">
                <a:solidFill>
                  <a:schemeClr val="tx2"/>
                </a:solidFill>
                <a:round/>
                <a:headEnd/>
                <a:tailEnd/>
              </a:ln>
            </p:spPr>
            <p:txBody>
              <a:bodyPr/>
              <a:lstStyle/>
              <a:p>
                <a:endParaRPr lang="he-IL"/>
              </a:p>
            </p:txBody>
          </p:sp>
          <p:sp>
            <p:nvSpPr>
              <p:cNvPr id="31884" name="Line 50"/>
              <p:cNvSpPr>
                <a:spLocks noChangeShapeType="1"/>
              </p:cNvSpPr>
              <p:nvPr/>
            </p:nvSpPr>
            <p:spPr bwMode="auto">
              <a:xfrm>
                <a:off x="6150405" y="3958269"/>
                <a:ext cx="0" cy="46323"/>
              </a:xfrm>
              <a:prstGeom prst="line">
                <a:avLst/>
              </a:prstGeom>
              <a:noFill/>
              <a:ln w="6350">
                <a:solidFill>
                  <a:schemeClr val="tx2"/>
                </a:solidFill>
                <a:round/>
                <a:headEnd/>
                <a:tailEnd/>
              </a:ln>
            </p:spPr>
            <p:txBody>
              <a:bodyPr/>
              <a:lstStyle/>
              <a:p>
                <a:endParaRPr lang="he-IL"/>
              </a:p>
            </p:txBody>
          </p:sp>
          <p:sp>
            <p:nvSpPr>
              <p:cNvPr id="31885" name="Line 51"/>
              <p:cNvSpPr>
                <a:spLocks noChangeShapeType="1"/>
              </p:cNvSpPr>
              <p:nvPr/>
            </p:nvSpPr>
            <p:spPr bwMode="auto">
              <a:xfrm>
                <a:off x="6297929" y="4100945"/>
                <a:ext cx="0" cy="40765"/>
              </a:xfrm>
              <a:prstGeom prst="line">
                <a:avLst/>
              </a:prstGeom>
              <a:noFill/>
              <a:ln w="6350">
                <a:solidFill>
                  <a:schemeClr val="tx2"/>
                </a:solidFill>
                <a:round/>
                <a:headEnd/>
                <a:tailEnd/>
              </a:ln>
            </p:spPr>
            <p:txBody>
              <a:bodyPr/>
              <a:lstStyle/>
              <a:p>
                <a:endParaRPr lang="he-IL"/>
              </a:p>
            </p:txBody>
          </p:sp>
          <p:sp>
            <p:nvSpPr>
              <p:cNvPr id="31886" name="Line 52"/>
              <p:cNvSpPr>
                <a:spLocks noChangeShapeType="1"/>
              </p:cNvSpPr>
              <p:nvPr/>
            </p:nvSpPr>
            <p:spPr bwMode="auto">
              <a:xfrm>
                <a:off x="6597736" y="4175063"/>
                <a:ext cx="0" cy="42618"/>
              </a:xfrm>
              <a:prstGeom prst="line">
                <a:avLst/>
              </a:prstGeom>
              <a:noFill/>
              <a:ln w="6350">
                <a:solidFill>
                  <a:schemeClr val="tx2"/>
                </a:solidFill>
                <a:round/>
                <a:headEnd/>
                <a:tailEnd/>
              </a:ln>
            </p:spPr>
            <p:txBody>
              <a:bodyPr/>
              <a:lstStyle/>
              <a:p>
                <a:endParaRPr lang="he-IL"/>
              </a:p>
            </p:txBody>
          </p:sp>
          <p:sp>
            <p:nvSpPr>
              <p:cNvPr id="31887" name="Line 53"/>
              <p:cNvSpPr>
                <a:spLocks noChangeShapeType="1"/>
              </p:cNvSpPr>
              <p:nvPr/>
            </p:nvSpPr>
            <p:spPr bwMode="auto">
              <a:xfrm>
                <a:off x="6702430" y="4175063"/>
                <a:ext cx="0" cy="42618"/>
              </a:xfrm>
              <a:prstGeom prst="line">
                <a:avLst/>
              </a:prstGeom>
              <a:noFill/>
              <a:ln w="6350">
                <a:solidFill>
                  <a:schemeClr val="tx2"/>
                </a:solidFill>
                <a:round/>
                <a:headEnd/>
                <a:tailEnd/>
              </a:ln>
            </p:spPr>
            <p:txBody>
              <a:bodyPr/>
              <a:lstStyle/>
              <a:p>
                <a:endParaRPr lang="he-IL"/>
              </a:p>
            </p:txBody>
          </p:sp>
          <p:sp>
            <p:nvSpPr>
              <p:cNvPr id="31888" name="Line 54"/>
              <p:cNvSpPr>
                <a:spLocks noChangeShapeType="1"/>
              </p:cNvSpPr>
              <p:nvPr/>
            </p:nvSpPr>
            <p:spPr bwMode="auto">
              <a:xfrm>
                <a:off x="7268732" y="4175063"/>
                <a:ext cx="0" cy="42618"/>
              </a:xfrm>
              <a:prstGeom prst="line">
                <a:avLst/>
              </a:prstGeom>
              <a:noFill/>
              <a:ln w="6350">
                <a:solidFill>
                  <a:schemeClr val="tx2"/>
                </a:solidFill>
                <a:round/>
                <a:headEnd/>
                <a:tailEnd/>
              </a:ln>
            </p:spPr>
            <p:txBody>
              <a:bodyPr/>
              <a:lstStyle/>
              <a:p>
                <a:endParaRPr lang="he-IL"/>
              </a:p>
            </p:txBody>
          </p:sp>
          <p:sp>
            <p:nvSpPr>
              <p:cNvPr id="31889" name="Line 55"/>
              <p:cNvSpPr>
                <a:spLocks noChangeShapeType="1"/>
              </p:cNvSpPr>
              <p:nvPr/>
            </p:nvSpPr>
            <p:spPr bwMode="auto">
              <a:xfrm>
                <a:off x="7413876" y="4175063"/>
                <a:ext cx="0" cy="42618"/>
              </a:xfrm>
              <a:prstGeom prst="line">
                <a:avLst/>
              </a:prstGeom>
              <a:noFill/>
              <a:ln w="6350">
                <a:solidFill>
                  <a:schemeClr val="tx2"/>
                </a:solidFill>
                <a:round/>
                <a:headEnd/>
                <a:tailEnd/>
              </a:ln>
            </p:spPr>
            <p:txBody>
              <a:bodyPr/>
              <a:lstStyle/>
              <a:p>
                <a:endParaRPr lang="he-IL"/>
              </a:p>
            </p:txBody>
          </p:sp>
          <p:sp>
            <p:nvSpPr>
              <p:cNvPr id="31890" name="Line 56"/>
              <p:cNvSpPr>
                <a:spLocks noChangeShapeType="1"/>
              </p:cNvSpPr>
              <p:nvPr/>
            </p:nvSpPr>
            <p:spPr bwMode="auto">
              <a:xfrm>
                <a:off x="7566159" y="4175063"/>
                <a:ext cx="0" cy="42618"/>
              </a:xfrm>
              <a:prstGeom prst="line">
                <a:avLst/>
              </a:prstGeom>
              <a:noFill/>
              <a:ln w="6350">
                <a:solidFill>
                  <a:schemeClr val="tx2"/>
                </a:solidFill>
                <a:round/>
                <a:headEnd/>
                <a:tailEnd/>
              </a:ln>
            </p:spPr>
            <p:txBody>
              <a:bodyPr/>
              <a:lstStyle/>
              <a:p>
                <a:endParaRPr lang="he-IL"/>
              </a:p>
            </p:txBody>
          </p:sp>
          <p:sp>
            <p:nvSpPr>
              <p:cNvPr id="31891" name="Line 57"/>
              <p:cNvSpPr>
                <a:spLocks noChangeShapeType="1"/>
              </p:cNvSpPr>
              <p:nvPr/>
            </p:nvSpPr>
            <p:spPr bwMode="auto">
              <a:xfrm>
                <a:off x="7604230" y="4175063"/>
                <a:ext cx="0" cy="42618"/>
              </a:xfrm>
              <a:prstGeom prst="line">
                <a:avLst/>
              </a:prstGeom>
              <a:noFill/>
              <a:ln w="6350">
                <a:solidFill>
                  <a:schemeClr val="tx2"/>
                </a:solidFill>
                <a:round/>
                <a:headEnd/>
                <a:tailEnd/>
              </a:ln>
            </p:spPr>
            <p:txBody>
              <a:bodyPr/>
              <a:lstStyle/>
              <a:p>
                <a:endParaRPr lang="he-IL"/>
              </a:p>
            </p:txBody>
          </p:sp>
          <p:sp>
            <p:nvSpPr>
              <p:cNvPr id="31892" name="Line 58"/>
              <p:cNvSpPr>
                <a:spLocks noChangeShapeType="1"/>
              </p:cNvSpPr>
              <p:nvPr/>
            </p:nvSpPr>
            <p:spPr bwMode="auto">
              <a:xfrm>
                <a:off x="8387059" y="4175063"/>
                <a:ext cx="0" cy="42618"/>
              </a:xfrm>
              <a:prstGeom prst="line">
                <a:avLst/>
              </a:prstGeom>
              <a:noFill/>
              <a:ln w="6350">
                <a:solidFill>
                  <a:schemeClr val="tx2"/>
                </a:solidFill>
                <a:round/>
                <a:headEnd/>
                <a:tailEnd/>
              </a:ln>
            </p:spPr>
            <p:txBody>
              <a:bodyPr/>
              <a:lstStyle/>
              <a:p>
                <a:endParaRPr lang="he-IL"/>
              </a:p>
            </p:txBody>
          </p:sp>
          <p:sp>
            <p:nvSpPr>
              <p:cNvPr id="31893" name="Line 59"/>
              <p:cNvSpPr>
                <a:spLocks noChangeShapeType="1"/>
              </p:cNvSpPr>
              <p:nvPr/>
            </p:nvSpPr>
            <p:spPr bwMode="auto">
              <a:xfrm>
                <a:off x="8503651" y="4175063"/>
                <a:ext cx="0" cy="42618"/>
              </a:xfrm>
              <a:prstGeom prst="line">
                <a:avLst/>
              </a:prstGeom>
              <a:noFill/>
              <a:ln w="6350">
                <a:solidFill>
                  <a:schemeClr val="tx2"/>
                </a:solidFill>
                <a:round/>
                <a:headEnd/>
                <a:tailEnd/>
              </a:ln>
            </p:spPr>
            <p:txBody>
              <a:bodyPr/>
              <a:lstStyle/>
              <a:p>
                <a:endParaRPr lang="he-IL"/>
              </a:p>
            </p:txBody>
          </p:sp>
          <p:sp>
            <p:nvSpPr>
              <p:cNvPr id="31894" name="Line 60"/>
              <p:cNvSpPr>
                <a:spLocks noChangeShapeType="1"/>
              </p:cNvSpPr>
              <p:nvPr/>
            </p:nvSpPr>
            <p:spPr bwMode="auto">
              <a:xfrm>
                <a:off x="8475098" y="4197298"/>
                <a:ext cx="52347" cy="0"/>
              </a:xfrm>
              <a:prstGeom prst="line">
                <a:avLst/>
              </a:prstGeom>
              <a:noFill/>
              <a:ln w="6350">
                <a:solidFill>
                  <a:schemeClr val="tx2"/>
                </a:solidFill>
                <a:round/>
                <a:headEnd/>
                <a:tailEnd/>
              </a:ln>
            </p:spPr>
            <p:txBody>
              <a:bodyPr/>
              <a:lstStyle/>
              <a:p>
                <a:endParaRPr lang="he-IL"/>
              </a:p>
            </p:txBody>
          </p:sp>
          <p:sp>
            <p:nvSpPr>
              <p:cNvPr id="31895" name="Line 61"/>
              <p:cNvSpPr>
                <a:spLocks noChangeShapeType="1"/>
              </p:cNvSpPr>
              <p:nvPr/>
            </p:nvSpPr>
            <p:spPr bwMode="auto">
              <a:xfrm>
                <a:off x="5895807" y="3980504"/>
                <a:ext cx="52347" cy="0"/>
              </a:xfrm>
              <a:prstGeom prst="line">
                <a:avLst/>
              </a:prstGeom>
              <a:noFill/>
              <a:ln w="6350">
                <a:solidFill>
                  <a:schemeClr val="tx2"/>
                </a:solidFill>
                <a:round/>
                <a:headEnd/>
                <a:tailEnd/>
              </a:ln>
            </p:spPr>
            <p:txBody>
              <a:bodyPr/>
              <a:lstStyle/>
              <a:p>
                <a:endParaRPr lang="he-IL"/>
              </a:p>
            </p:txBody>
          </p:sp>
          <p:sp>
            <p:nvSpPr>
              <p:cNvPr id="31896" name="Line 62"/>
              <p:cNvSpPr>
                <a:spLocks noChangeShapeType="1"/>
              </p:cNvSpPr>
              <p:nvPr/>
            </p:nvSpPr>
            <p:spPr bwMode="auto">
              <a:xfrm>
                <a:off x="4994007" y="3722946"/>
                <a:ext cx="57106" cy="0"/>
              </a:xfrm>
              <a:prstGeom prst="line">
                <a:avLst/>
              </a:prstGeom>
              <a:noFill/>
              <a:ln w="6350">
                <a:solidFill>
                  <a:schemeClr val="tx2"/>
                </a:solidFill>
                <a:round/>
                <a:headEnd/>
                <a:tailEnd/>
              </a:ln>
            </p:spPr>
            <p:txBody>
              <a:bodyPr/>
              <a:lstStyle/>
              <a:p>
                <a:endParaRPr lang="he-IL"/>
              </a:p>
            </p:txBody>
          </p:sp>
          <p:sp>
            <p:nvSpPr>
              <p:cNvPr id="31897" name="Line 63"/>
              <p:cNvSpPr>
                <a:spLocks noChangeShapeType="1"/>
              </p:cNvSpPr>
              <p:nvPr/>
            </p:nvSpPr>
            <p:spPr bwMode="auto">
              <a:xfrm>
                <a:off x="4715614" y="3546917"/>
                <a:ext cx="52347" cy="0"/>
              </a:xfrm>
              <a:prstGeom prst="line">
                <a:avLst/>
              </a:prstGeom>
              <a:noFill/>
              <a:ln w="6350">
                <a:solidFill>
                  <a:schemeClr val="tx2"/>
                </a:solidFill>
                <a:round/>
                <a:headEnd/>
                <a:tailEnd/>
              </a:ln>
            </p:spPr>
            <p:txBody>
              <a:bodyPr/>
              <a:lstStyle/>
              <a:p>
                <a:endParaRPr lang="he-IL"/>
              </a:p>
            </p:txBody>
          </p:sp>
          <p:sp>
            <p:nvSpPr>
              <p:cNvPr id="31898" name="Line 64"/>
              <p:cNvSpPr>
                <a:spLocks noChangeShapeType="1"/>
              </p:cNvSpPr>
              <p:nvPr/>
            </p:nvSpPr>
            <p:spPr bwMode="auto">
              <a:xfrm>
                <a:off x="4085068" y="3330123"/>
                <a:ext cx="52347" cy="0"/>
              </a:xfrm>
              <a:prstGeom prst="line">
                <a:avLst/>
              </a:prstGeom>
              <a:noFill/>
              <a:ln w="6350">
                <a:solidFill>
                  <a:schemeClr val="tx2"/>
                </a:solidFill>
                <a:round/>
                <a:headEnd/>
                <a:tailEnd/>
              </a:ln>
            </p:spPr>
            <p:txBody>
              <a:bodyPr/>
              <a:lstStyle/>
              <a:p>
                <a:endParaRPr lang="he-IL"/>
              </a:p>
            </p:txBody>
          </p:sp>
          <p:sp>
            <p:nvSpPr>
              <p:cNvPr id="31899" name="Line 65"/>
              <p:cNvSpPr>
                <a:spLocks noChangeShapeType="1"/>
              </p:cNvSpPr>
              <p:nvPr/>
            </p:nvSpPr>
            <p:spPr bwMode="auto">
              <a:xfrm>
                <a:off x="3947062" y="3211535"/>
                <a:ext cx="57106" cy="0"/>
              </a:xfrm>
              <a:prstGeom prst="line">
                <a:avLst/>
              </a:prstGeom>
              <a:noFill/>
              <a:ln w="6350">
                <a:solidFill>
                  <a:schemeClr val="tx2"/>
                </a:solidFill>
                <a:round/>
                <a:headEnd/>
                <a:tailEnd/>
              </a:ln>
            </p:spPr>
            <p:txBody>
              <a:bodyPr/>
              <a:lstStyle/>
              <a:p>
                <a:endParaRPr lang="he-IL"/>
              </a:p>
            </p:txBody>
          </p:sp>
          <p:sp>
            <p:nvSpPr>
              <p:cNvPr id="31900" name="Line 66"/>
              <p:cNvSpPr>
                <a:spLocks noChangeShapeType="1"/>
              </p:cNvSpPr>
              <p:nvPr/>
            </p:nvSpPr>
            <p:spPr bwMode="auto">
              <a:xfrm>
                <a:off x="3590149" y="3120741"/>
                <a:ext cx="59485" cy="0"/>
              </a:xfrm>
              <a:prstGeom prst="line">
                <a:avLst/>
              </a:prstGeom>
              <a:noFill/>
              <a:ln w="6350">
                <a:solidFill>
                  <a:schemeClr val="tx2"/>
                </a:solidFill>
                <a:round/>
                <a:headEnd/>
                <a:tailEnd/>
              </a:ln>
            </p:spPr>
            <p:txBody>
              <a:bodyPr/>
              <a:lstStyle/>
              <a:p>
                <a:endParaRPr lang="he-IL"/>
              </a:p>
            </p:txBody>
          </p:sp>
          <p:sp>
            <p:nvSpPr>
              <p:cNvPr id="31901" name="Line 67"/>
              <p:cNvSpPr>
                <a:spLocks noChangeShapeType="1"/>
              </p:cNvSpPr>
              <p:nvPr/>
            </p:nvSpPr>
            <p:spPr bwMode="auto">
              <a:xfrm>
                <a:off x="3183268" y="2933594"/>
                <a:ext cx="57106" cy="0"/>
              </a:xfrm>
              <a:prstGeom prst="line">
                <a:avLst/>
              </a:prstGeom>
              <a:noFill/>
              <a:ln w="6350">
                <a:solidFill>
                  <a:schemeClr val="tx2"/>
                </a:solidFill>
                <a:round/>
                <a:headEnd/>
                <a:tailEnd/>
              </a:ln>
            </p:spPr>
            <p:txBody>
              <a:bodyPr/>
              <a:lstStyle/>
              <a:p>
                <a:endParaRPr lang="he-IL"/>
              </a:p>
            </p:txBody>
          </p:sp>
          <p:sp>
            <p:nvSpPr>
              <p:cNvPr id="31902" name="Line 68"/>
              <p:cNvSpPr>
                <a:spLocks noChangeShapeType="1"/>
              </p:cNvSpPr>
              <p:nvPr/>
            </p:nvSpPr>
            <p:spPr bwMode="auto">
              <a:xfrm>
                <a:off x="3159474" y="2881712"/>
                <a:ext cx="52347" cy="0"/>
              </a:xfrm>
              <a:prstGeom prst="line">
                <a:avLst/>
              </a:prstGeom>
              <a:noFill/>
              <a:ln w="6350">
                <a:solidFill>
                  <a:schemeClr val="tx2"/>
                </a:solidFill>
                <a:round/>
                <a:headEnd/>
                <a:tailEnd/>
              </a:ln>
            </p:spPr>
            <p:txBody>
              <a:bodyPr/>
              <a:lstStyle/>
              <a:p>
                <a:endParaRPr lang="he-IL"/>
              </a:p>
            </p:txBody>
          </p:sp>
          <p:sp>
            <p:nvSpPr>
              <p:cNvPr id="31903" name="Line 69"/>
              <p:cNvSpPr>
                <a:spLocks noChangeShapeType="1"/>
              </p:cNvSpPr>
              <p:nvPr/>
            </p:nvSpPr>
            <p:spPr bwMode="auto">
              <a:xfrm>
                <a:off x="3140439" y="2852065"/>
                <a:ext cx="52347" cy="0"/>
              </a:xfrm>
              <a:prstGeom prst="line">
                <a:avLst/>
              </a:prstGeom>
              <a:noFill/>
              <a:ln w="6350">
                <a:solidFill>
                  <a:schemeClr val="tx2"/>
                </a:solidFill>
                <a:round/>
                <a:headEnd/>
                <a:tailEnd/>
              </a:ln>
            </p:spPr>
            <p:txBody>
              <a:bodyPr/>
              <a:lstStyle/>
              <a:p>
                <a:endParaRPr lang="he-IL"/>
              </a:p>
            </p:txBody>
          </p:sp>
        </p:grpSp>
        <p:grpSp>
          <p:nvGrpSpPr>
            <p:cNvPr id="8" name="Group 382"/>
            <p:cNvGrpSpPr>
              <a:grpSpLocks/>
            </p:cNvGrpSpPr>
            <p:nvPr/>
          </p:nvGrpSpPr>
          <p:grpSpPr bwMode="auto">
            <a:xfrm>
              <a:off x="931871" y="1359128"/>
              <a:ext cx="73152" cy="3518728"/>
              <a:chOff x="796710" y="1284480"/>
              <a:chExt cx="66624" cy="3518728"/>
            </a:xfrm>
          </p:grpSpPr>
          <p:sp>
            <p:nvSpPr>
              <p:cNvPr id="31828" name="Line 71"/>
              <p:cNvSpPr>
                <a:spLocks noChangeShapeType="1"/>
              </p:cNvSpPr>
              <p:nvPr/>
            </p:nvSpPr>
            <p:spPr bwMode="auto">
              <a:xfrm>
                <a:off x="796710" y="4803208"/>
                <a:ext cx="66624" cy="0"/>
              </a:xfrm>
              <a:prstGeom prst="line">
                <a:avLst/>
              </a:prstGeom>
              <a:noFill/>
              <a:ln w="12700">
                <a:solidFill>
                  <a:srgbClr val="000000"/>
                </a:solidFill>
                <a:round/>
                <a:headEnd/>
                <a:tailEnd/>
              </a:ln>
            </p:spPr>
            <p:txBody>
              <a:bodyPr/>
              <a:lstStyle/>
              <a:p>
                <a:endParaRPr lang="he-IL"/>
              </a:p>
            </p:txBody>
          </p:sp>
          <p:sp>
            <p:nvSpPr>
              <p:cNvPr id="31829" name="Line 72"/>
              <p:cNvSpPr>
                <a:spLocks noChangeShapeType="1"/>
              </p:cNvSpPr>
              <p:nvPr/>
            </p:nvSpPr>
            <p:spPr bwMode="auto">
              <a:xfrm>
                <a:off x="796710" y="4460415"/>
                <a:ext cx="66624" cy="0"/>
              </a:xfrm>
              <a:prstGeom prst="line">
                <a:avLst/>
              </a:prstGeom>
              <a:noFill/>
              <a:ln w="12700">
                <a:solidFill>
                  <a:srgbClr val="000000"/>
                </a:solidFill>
                <a:round/>
                <a:headEnd/>
                <a:tailEnd/>
              </a:ln>
            </p:spPr>
            <p:txBody>
              <a:bodyPr/>
              <a:lstStyle/>
              <a:p>
                <a:endParaRPr lang="he-IL"/>
              </a:p>
            </p:txBody>
          </p:sp>
          <p:sp>
            <p:nvSpPr>
              <p:cNvPr id="31830" name="Line 73"/>
              <p:cNvSpPr>
                <a:spLocks noChangeShapeType="1"/>
              </p:cNvSpPr>
              <p:nvPr/>
            </p:nvSpPr>
            <p:spPr bwMode="auto">
              <a:xfrm>
                <a:off x="796710" y="4097239"/>
                <a:ext cx="66624" cy="0"/>
              </a:xfrm>
              <a:prstGeom prst="line">
                <a:avLst/>
              </a:prstGeom>
              <a:noFill/>
              <a:ln w="12700">
                <a:solidFill>
                  <a:srgbClr val="000000"/>
                </a:solidFill>
                <a:round/>
                <a:headEnd/>
                <a:tailEnd/>
              </a:ln>
            </p:spPr>
            <p:txBody>
              <a:bodyPr/>
              <a:lstStyle/>
              <a:p>
                <a:endParaRPr lang="he-IL"/>
              </a:p>
            </p:txBody>
          </p:sp>
          <p:sp>
            <p:nvSpPr>
              <p:cNvPr id="31831" name="Line 74"/>
              <p:cNvSpPr>
                <a:spLocks noChangeShapeType="1"/>
              </p:cNvSpPr>
              <p:nvPr/>
            </p:nvSpPr>
            <p:spPr bwMode="auto">
              <a:xfrm>
                <a:off x="796710" y="3756299"/>
                <a:ext cx="66624" cy="0"/>
              </a:xfrm>
              <a:prstGeom prst="line">
                <a:avLst/>
              </a:prstGeom>
              <a:noFill/>
              <a:ln w="12700">
                <a:solidFill>
                  <a:srgbClr val="000000"/>
                </a:solidFill>
                <a:round/>
                <a:headEnd/>
                <a:tailEnd/>
              </a:ln>
            </p:spPr>
            <p:txBody>
              <a:bodyPr/>
              <a:lstStyle/>
              <a:p>
                <a:endParaRPr lang="he-IL"/>
              </a:p>
            </p:txBody>
          </p:sp>
          <p:sp>
            <p:nvSpPr>
              <p:cNvPr id="31832" name="Line 75"/>
              <p:cNvSpPr>
                <a:spLocks noChangeShapeType="1"/>
              </p:cNvSpPr>
              <p:nvPr/>
            </p:nvSpPr>
            <p:spPr bwMode="auto">
              <a:xfrm>
                <a:off x="796710" y="3394976"/>
                <a:ext cx="66624" cy="0"/>
              </a:xfrm>
              <a:prstGeom prst="line">
                <a:avLst/>
              </a:prstGeom>
              <a:noFill/>
              <a:ln w="12700">
                <a:solidFill>
                  <a:srgbClr val="000000"/>
                </a:solidFill>
                <a:round/>
                <a:headEnd/>
                <a:tailEnd/>
              </a:ln>
            </p:spPr>
            <p:txBody>
              <a:bodyPr/>
              <a:lstStyle/>
              <a:p>
                <a:endParaRPr lang="he-IL"/>
              </a:p>
            </p:txBody>
          </p:sp>
          <p:sp>
            <p:nvSpPr>
              <p:cNvPr id="31833" name="Line 76"/>
              <p:cNvSpPr>
                <a:spLocks noChangeShapeType="1"/>
              </p:cNvSpPr>
              <p:nvPr/>
            </p:nvSpPr>
            <p:spPr bwMode="auto">
              <a:xfrm>
                <a:off x="796710" y="3039212"/>
                <a:ext cx="66624" cy="0"/>
              </a:xfrm>
              <a:prstGeom prst="line">
                <a:avLst/>
              </a:prstGeom>
              <a:noFill/>
              <a:ln w="12700">
                <a:solidFill>
                  <a:srgbClr val="000000"/>
                </a:solidFill>
                <a:round/>
                <a:headEnd/>
                <a:tailEnd/>
              </a:ln>
            </p:spPr>
            <p:txBody>
              <a:bodyPr/>
              <a:lstStyle/>
              <a:p>
                <a:endParaRPr lang="he-IL"/>
              </a:p>
            </p:txBody>
          </p:sp>
          <p:sp>
            <p:nvSpPr>
              <p:cNvPr id="31834" name="Line 77"/>
              <p:cNvSpPr>
                <a:spLocks noChangeShapeType="1"/>
              </p:cNvSpPr>
              <p:nvPr/>
            </p:nvSpPr>
            <p:spPr bwMode="auto">
              <a:xfrm>
                <a:off x="796710" y="2694565"/>
                <a:ext cx="66624" cy="0"/>
              </a:xfrm>
              <a:prstGeom prst="line">
                <a:avLst/>
              </a:prstGeom>
              <a:noFill/>
              <a:ln w="12700">
                <a:solidFill>
                  <a:srgbClr val="000000"/>
                </a:solidFill>
                <a:round/>
                <a:headEnd/>
                <a:tailEnd/>
              </a:ln>
            </p:spPr>
            <p:txBody>
              <a:bodyPr/>
              <a:lstStyle/>
              <a:p>
                <a:endParaRPr lang="he-IL"/>
              </a:p>
            </p:txBody>
          </p:sp>
          <p:sp>
            <p:nvSpPr>
              <p:cNvPr id="31835" name="Line 78"/>
              <p:cNvSpPr>
                <a:spLocks noChangeShapeType="1"/>
              </p:cNvSpPr>
              <p:nvPr/>
            </p:nvSpPr>
            <p:spPr bwMode="auto">
              <a:xfrm>
                <a:off x="796710" y="2340654"/>
                <a:ext cx="66624" cy="0"/>
              </a:xfrm>
              <a:prstGeom prst="line">
                <a:avLst/>
              </a:prstGeom>
              <a:noFill/>
              <a:ln w="12700">
                <a:solidFill>
                  <a:srgbClr val="000000"/>
                </a:solidFill>
                <a:round/>
                <a:headEnd/>
                <a:tailEnd/>
              </a:ln>
            </p:spPr>
            <p:txBody>
              <a:bodyPr/>
              <a:lstStyle/>
              <a:p>
                <a:endParaRPr lang="he-IL"/>
              </a:p>
            </p:txBody>
          </p:sp>
          <p:sp>
            <p:nvSpPr>
              <p:cNvPr id="31836" name="Line 79"/>
              <p:cNvSpPr>
                <a:spLocks noChangeShapeType="1"/>
              </p:cNvSpPr>
              <p:nvPr/>
            </p:nvSpPr>
            <p:spPr bwMode="auto">
              <a:xfrm>
                <a:off x="796710" y="1988596"/>
                <a:ext cx="66624" cy="0"/>
              </a:xfrm>
              <a:prstGeom prst="line">
                <a:avLst/>
              </a:prstGeom>
              <a:noFill/>
              <a:ln w="12700">
                <a:solidFill>
                  <a:srgbClr val="000000"/>
                </a:solidFill>
                <a:round/>
                <a:headEnd/>
                <a:tailEnd/>
              </a:ln>
            </p:spPr>
            <p:txBody>
              <a:bodyPr/>
              <a:lstStyle/>
              <a:p>
                <a:endParaRPr lang="he-IL"/>
              </a:p>
            </p:txBody>
          </p:sp>
          <p:sp>
            <p:nvSpPr>
              <p:cNvPr id="31837" name="Line 80"/>
              <p:cNvSpPr>
                <a:spLocks noChangeShapeType="1"/>
              </p:cNvSpPr>
              <p:nvPr/>
            </p:nvSpPr>
            <p:spPr bwMode="auto">
              <a:xfrm>
                <a:off x="796710" y="1632832"/>
                <a:ext cx="66624" cy="0"/>
              </a:xfrm>
              <a:prstGeom prst="line">
                <a:avLst/>
              </a:prstGeom>
              <a:noFill/>
              <a:ln w="12700">
                <a:solidFill>
                  <a:srgbClr val="000000"/>
                </a:solidFill>
                <a:round/>
                <a:headEnd/>
                <a:tailEnd/>
              </a:ln>
            </p:spPr>
            <p:txBody>
              <a:bodyPr/>
              <a:lstStyle/>
              <a:p>
                <a:endParaRPr lang="he-IL"/>
              </a:p>
            </p:txBody>
          </p:sp>
          <p:sp>
            <p:nvSpPr>
              <p:cNvPr id="31838" name="Line 81"/>
              <p:cNvSpPr>
                <a:spLocks noChangeShapeType="1"/>
              </p:cNvSpPr>
              <p:nvPr/>
            </p:nvSpPr>
            <p:spPr bwMode="auto">
              <a:xfrm>
                <a:off x="796710" y="1284480"/>
                <a:ext cx="66624" cy="0"/>
              </a:xfrm>
              <a:prstGeom prst="line">
                <a:avLst/>
              </a:prstGeom>
              <a:noFill/>
              <a:ln w="12700">
                <a:solidFill>
                  <a:srgbClr val="000000"/>
                </a:solidFill>
                <a:round/>
                <a:headEnd/>
                <a:tailEnd/>
              </a:ln>
            </p:spPr>
            <p:txBody>
              <a:bodyPr/>
              <a:lstStyle/>
              <a:p>
                <a:endParaRPr lang="he-IL"/>
              </a:p>
            </p:txBody>
          </p:sp>
        </p:grpSp>
        <p:grpSp>
          <p:nvGrpSpPr>
            <p:cNvPr id="9" name="Group 175"/>
            <p:cNvGrpSpPr>
              <a:grpSpLocks/>
            </p:cNvGrpSpPr>
            <p:nvPr/>
          </p:nvGrpSpPr>
          <p:grpSpPr bwMode="auto">
            <a:xfrm>
              <a:off x="1003301" y="4879179"/>
              <a:ext cx="7476556" cy="73152"/>
              <a:chOff x="1003301" y="4879179"/>
              <a:chExt cx="7476556" cy="73152"/>
            </a:xfrm>
          </p:grpSpPr>
          <p:sp>
            <p:nvSpPr>
              <p:cNvPr id="31817" name="Line 82"/>
              <p:cNvSpPr>
                <a:spLocks noChangeShapeType="1"/>
              </p:cNvSpPr>
              <p:nvPr/>
            </p:nvSpPr>
            <p:spPr bwMode="auto">
              <a:xfrm flipV="1">
                <a:off x="1003301" y="4879179"/>
                <a:ext cx="0" cy="73152"/>
              </a:xfrm>
              <a:prstGeom prst="line">
                <a:avLst/>
              </a:prstGeom>
              <a:noFill/>
              <a:ln w="12700">
                <a:solidFill>
                  <a:srgbClr val="000000"/>
                </a:solidFill>
                <a:round/>
                <a:headEnd/>
                <a:tailEnd/>
              </a:ln>
            </p:spPr>
            <p:txBody>
              <a:bodyPr/>
              <a:lstStyle/>
              <a:p>
                <a:endParaRPr lang="he-IL"/>
              </a:p>
            </p:txBody>
          </p:sp>
          <p:sp>
            <p:nvSpPr>
              <p:cNvPr id="31818" name="Line 83"/>
              <p:cNvSpPr>
                <a:spLocks noChangeShapeType="1"/>
              </p:cNvSpPr>
              <p:nvPr/>
            </p:nvSpPr>
            <p:spPr bwMode="auto">
              <a:xfrm flipV="1">
                <a:off x="1757996" y="4879179"/>
                <a:ext cx="0" cy="73152"/>
              </a:xfrm>
              <a:prstGeom prst="line">
                <a:avLst/>
              </a:prstGeom>
              <a:noFill/>
              <a:ln w="12700">
                <a:solidFill>
                  <a:srgbClr val="000000"/>
                </a:solidFill>
                <a:round/>
                <a:headEnd/>
                <a:tailEnd/>
              </a:ln>
            </p:spPr>
            <p:txBody>
              <a:bodyPr/>
              <a:lstStyle/>
              <a:p>
                <a:endParaRPr lang="he-IL"/>
              </a:p>
            </p:txBody>
          </p:sp>
          <p:sp>
            <p:nvSpPr>
              <p:cNvPr id="31819" name="Line 84"/>
              <p:cNvSpPr>
                <a:spLocks noChangeShapeType="1"/>
              </p:cNvSpPr>
              <p:nvPr/>
            </p:nvSpPr>
            <p:spPr bwMode="auto">
              <a:xfrm flipV="1">
                <a:off x="2505133" y="4879179"/>
                <a:ext cx="0" cy="73152"/>
              </a:xfrm>
              <a:prstGeom prst="line">
                <a:avLst/>
              </a:prstGeom>
              <a:noFill/>
              <a:ln w="12700">
                <a:solidFill>
                  <a:srgbClr val="000000"/>
                </a:solidFill>
                <a:round/>
                <a:headEnd/>
                <a:tailEnd/>
              </a:ln>
            </p:spPr>
            <p:txBody>
              <a:bodyPr/>
              <a:lstStyle/>
              <a:p>
                <a:endParaRPr lang="he-IL"/>
              </a:p>
            </p:txBody>
          </p:sp>
          <p:sp>
            <p:nvSpPr>
              <p:cNvPr id="31820" name="Line 85"/>
              <p:cNvSpPr>
                <a:spLocks noChangeShapeType="1"/>
              </p:cNvSpPr>
              <p:nvPr/>
            </p:nvSpPr>
            <p:spPr bwMode="auto">
              <a:xfrm flipV="1">
                <a:off x="3254651" y="4879179"/>
                <a:ext cx="0" cy="73152"/>
              </a:xfrm>
              <a:prstGeom prst="line">
                <a:avLst/>
              </a:prstGeom>
              <a:noFill/>
              <a:ln w="12700">
                <a:solidFill>
                  <a:srgbClr val="000000"/>
                </a:solidFill>
                <a:round/>
                <a:headEnd/>
                <a:tailEnd/>
              </a:ln>
            </p:spPr>
            <p:txBody>
              <a:bodyPr/>
              <a:lstStyle/>
              <a:p>
                <a:endParaRPr lang="he-IL"/>
              </a:p>
            </p:txBody>
          </p:sp>
          <p:sp>
            <p:nvSpPr>
              <p:cNvPr id="31821" name="Line 86"/>
              <p:cNvSpPr>
                <a:spLocks noChangeShapeType="1"/>
              </p:cNvSpPr>
              <p:nvPr/>
            </p:nvSpPr>
            <p:spPr bwMode="auto">
              <a:xfrm flipV="1">
                <a:off x="3994650" y="4879179"/>
                <a:ext cx="0" cy="73152"/>
              </a:xfrm>
              <a:prstGeom prst="line">
                <a:avLst/>
              </a:prstGeom>
              <a:noFill/>
              <a:ln w="12700">
                <a:solidFill>
                  <a:srgbClr val="000000"/>
                </a:solidFill>
                <a:round/>
                <a:headEnd/>
                <a:tailEnd/>
              </a:ln>
            </p:spPr>
            <p:txBody>
              <a:bodyPr/>
              <a:lstStyle/>
              <a:p>
                <a:endParaRPr lang="he-IL"/>
              </a:p>
            </p:txBody>
          </p:sp>
          <p:sp>
            <p:nvSpPr>
              <p:cNvPr id="31822" name="Line 87"/>
              <p:cNvSpPr>
                <a:spLocks noChangeShapeType="1"/>
              </p:cNvSpPr>
              <p:nvPr/>
            </p:nvSpPr>
            <p:spPr bwMode="auto">
              <a:xfrm flipV="1">
                <a:off x="4744167" y="4879179"/>
                <a:ext cx="0" cy="73152"/>
              </a:xfrm>
              <a:prstGeom prst="line">
                <a:avLst/>
              </a:prstGeom>
              <a:noFill/>
              <a:ln w="12700">
                <a:solidFill>
                  <a:srgbClr val="000000"/>
                </a:solidFill>
                <a:round/>
                <a:headEnd/>
                <a:tailEnd/>
              </a:ln>
            </p:spPr>
            <p:txBody>
              <a:bodyPr/>
              <a:lstStyle/>
              <a:p>
                <a:endParaRPr lang="he-IL"/>
              </a:p>
            </p:txBody>
          </p:sp>
          <p:sp>
            <p:nvSpPr>
              <p:cNvPr id="31823" name="Line 88"/>
              <p:cNvSpPr>
                <a:spLocks noChangeShapeType="1"/>
              </p:cNvSpPr>
              <p:nvPr/>
            </p:nvSpPr>
            <p:spPr bwMode="auto">
              <a:xfrm flipV="1">
                <a:off x="5491305" y="4879179"/>
                <a:ext cx="0" cy="73152"/>
              </a:xfrm>
              <a:prstGeom prst="line">
                <a:avLst/>
              </a:prstGeom>
              <a:noFill/>
              <a:ln w="12700">
                <a:solidFill>
                  <a:srgbClr val="000000"/>
                </a:solidFill>
                <a:round/>
                <a:headEnd/>
                <a:tailEnd/>
              </a:ln>
            </p:spPr>
            <p:txBody>
              <a:bodyPr/>
              <a:lstStyle/>
              <a:p>
                <a:endParaRPr lang="he-IL"/>
              </a:p>
            </p:txBody>
          </p:sp>
          <p:sp>
            <p:nvSpPr>
              <p:cNvPr id="31824" name="Line 89"/>
              <p:cNvSpPr>
                <a:spLocks noChangeShapeType="1"/>
              </p:cNvSpPr>
              <p:nvPr/>
            </p:nvSpPr>
            <p:spPr bwMode="auto">
              <a:xfrm flipV="1">
                <a:off x="6240823" y="4879179"/>
                <a:ext cx="0" cy="73152"/>
              </a:xfrm>
              <a:prstGeom prst="line">
                <a:avLst/>
              </a:prstGeom>
              <a:noFill/>
              <a:ln w="12700">
                <a:solidFill>
                  <a:srgbClr val="000000"/>
                </a:solidFill>
                <a:round/>
                <a:headEnd/>
                <a:tailEnd/>
              </a:ln>
            </p:spPr>
            <p:txBody>
              <a:bodyPr/>
              <a:lstStyle/>
              <a:p>
                <a:endParaRPr lang="he-IL"/>
              </a:p>
            </p:txBody>
          </p:sp>
          <p:sp>
            <p:nvSpPr>
              <p:cNvPr id="31825" name="Line 90"/>
              <p:cNvSpPr>
                <a:spLocks noChangeShapeType="1"/>
              </p:cNvSpPr>
              <p:nvPr/>
            </p:nvSpPr>
            <p:spPr bwMode="auto">
              <a:xfrm flipV="1">
                <a:off x="6980822" y="4879179"/>
                <a:ext cx="0" cy="73152"/>
              </a:xfrm>
              <a:prstGeom prst="line">
                <a:avLst/>
              </a:prstGeom>
              <a:noFill/>
              <a:ln w="12700">
                <a:solidFill>
                  <a:srgbClr val="000000"/>
                </a:solidFill>
                <a:round/>
                <a:headEnd/>
                <a:tailEnd/>
              </a:ln>
            </p:spPr>
            <p:txBody>
              <a:bodyPr/>
              <a:lstStyle/>
              <a:p>
                <a:endParaRPr lang="he-IL"/>
              </a:p>
            </p:txBody>
          </p:sp>
          <p:sp>
            <p:nvSpPr>
              <p:cNvPr id="31826" name="Line 91"/>
              <p:cNvSpPr>
                <a:spLocks noChangeShapeType="1"/>
              </p:cNvSpPr>
              <p:nvPr/>
            </p:nvSpPr>
            <p:spPr bwMode="auto">
              <a:xfrm flipV="1">
                <a:off x="7730339" y="4879179"/>
                <a:ext cx="0" cy="73152"/>
              </a:xfrm>
              <a:prstGeom prst="line">
                <a:avLst/>
              </a:prstGeom>
              <a:noFill/>
              <a:ln w="12700">
                <a:solidFill>
                  <a:srgbClr val="000000"/>
                </a:solidFill>
                <a:round/>
                <a:headEnd/>
                <a:tailEnd/>
              </a:ln>
            </p:spPr>
            <p:txBody>
              <a:bodyPr/>
              <a:lstStyle/>
              <a:p>
                <a:endParaRPr lang="he-IL"/>
              </a:p>
            </p:txBody>
          </p:sp>
          <p:sp>
            <p:nvSpPr>
              <p:cNvPr id="31827" name="Line 92"/>
              <p:cNvSpPr>
                <a:spLocks noChangeShapeType="1"/>
              </p:cNvSpPr>
              <p:nvPr/>
            </p:nvSpPr>
            <p:spPr bwMode="auto">
              <a:xfrm flipV="1">
                <a:off x="8479857" y="4879179"/>
                <a:ext cx="0" cy="73152"/>
              </a:xfrm>
              <a:prstGeom prst="line">
                <a:avLst/>
              </a:prstGeom>
              <a:noFill/>
              <a:ln w="12700">
                <a:solidFill>
                  <a:srgbClr val="000000"/>
                </a:solidFill>
                <a:round/>
                <a:headEnd/>
                <a:tailEnd/>
              </a:ln>
            </p:spPr>
            <p:txBody>
              <a:bodyPr/>
              <a:lstStyle/>
              <a:p>
                <a:endParaRPr lang="he-IL"/>
              </a:p>
            </p:txBody>
          </p:sp>
        </p:grpSp>
        <p:cxnSp>
          <p:nvCxnSpPr>
            <p:cNvPr id="173" name="Straight Connector 172"/>
            <p:cNvCxnSpPr/>
            <p:nvPr/>
          </p:nvCxnSpPr>
          <p:spPr>
            <a:xfrm>
              <a:off x="1008165" y="1352122"/>
              <a:ext cx="0" cy="3531878"/>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008165" y="4882164"/>
              <a:ext cx="7473671"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31816" name="TextBox 174"/>
            <p:cNvSpPr txBox="1">
              <a:spLocks noChangeArrowheads="1"/>
            </p:cNvSpPr>
            <p:nvPr/>
          </p:nvSpPr>
          <p:spPr bwMode="auto">
            <a:xfrm rot="16200000">
              <a:off x="-709751" y="3015592"/>
              <a:ext cx="2238014" cy="219587"/>
            </a:xfrm>
            <a:prstGeom prst="rect">
              <a:avLst/>
            </a:prstGeom>
            <a:noFill/>
            <a:ln w="9525">
              <a:noFill/>
              <a:miter lim="800000"/>
              <a:headEnd/>
              <a:tailEnd/>
            </a:ln>
          </p:spPr>
          <p:txBody>
            <a:bodyPr wrap="none" lIns="0" tIns="0" rIns="0" bIns="0" anchor="b">
              <a:spAutoFit/>
            </a:bodyPr>
            <a:lstStyle/>
            <a:p>
              <a:pPr algn="ctr" defTabSz="914400"/>
              <a:r>
                <a:rPr lang="en-US" altLang="en-US" sz="1400" b="1">
                  <a:solidFill>
                    <a:srgbClr val="000000"/>
                  </a:solidFill>
                </a:rPr>
                <a:t>Fraction Survival</a:t>
              </a:r>
            </a:p>
          </p:txBody>
        </p:sp>
      </p:grpSp>
      <p:sp>
        <p:nvSpPr>
          <p:cNvPr id="153" name="Rectangle 152"/>
          <p:cNvSpPr/>
          <p:nvPr/>
        </p:nvSpPr>
        <p:spPr>
          <a:xfrm>
            <a:off x="2359959" y="4994540"/>
            <a:ext cx="4948286" cy="215444"/>
          </a:xfrm>
          <a:prstGeom prst="rect">
            <a:avLst/>
          </a:prstGeom>
        </p:spPr>
        <p:txBody>
          <a:bodyPr wrap="square">
            <a:spAutoFit/>
          </a:bodyPr>
          <a:lstStyle/>
          <a:p>
            <a:r>
              <a:rPr lang="en-US" sz="800" dirty="0" smtClean="0">
                <a:solidFill>
                  <a:srgbClr val="3B5CAD"/>
                </a:solidFill>
                <a:latin typeface="Museo Sans 300"/>
                <a:cs typeface="Museo Sans 300"/>
              </a:rPr>
              <a:t>Confidential  - For internal training purposes only. Not to be distributed or used in the field </a:t>
            </a:r>
            <a:endParaRPr lang="he-IL" sz="800" dirty="0" smtClean="0">
              <a:solidFill>
                <a:srgbClr val="3B5CAD"/>
              </a:solidFill>
              <a:latin typeface="Museo Sans 300"/>
              <a:cs typeface="Museo Sans 30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In Vivo Evidence of Immune Stimulation in Response to TTFields Application</a:t>
            </a:r>
            <a:endParaRPr lang="he-IL" sz="2400" dirty="0"/>
          </a:p>
        </p:txBody>
      </p:sp>
      <p:pic>
        <p:nvPicPr>
          <p:cNvPr id="2050" name="Picture 2"/>
          <p:cNvPicPr>
            <a:picLocks noChangeAspect="1" noChangeArrowheads="1"/>
          </p:cNvPicPr>
          <p:nvPr/>
        </p:nvPicPr>
        <p:blipFill>
          <a:blip r:embed="rId3" cstate="print"/>
          <a:srcRect/>
          <a:stretch>
            <a:fillRect/>
          </a:stretch>
        </p:blipFill>
        <p:spPr bwMode="auto">
          <a:xfrm>
            <a:off x="294595" y="1027540"/>
            <a:ext cx="1565597" cy="1453311"/>
          </a:xfrm>
          <a:prstGeom prst="rect">
            <a:avLst/>
          </a:prstGeom>
          <a:noFill/>
          <a:ln w="9525">
            <a:noFill/>
            <a:miter lim="800000"/>
            <a:headEnd/>
            <a:tailEnd/>
          </a:ln>
        </p:spPr>
      </p:pic>
      <p:sp>
        <p:nvSpPr>
          <p:cNvPr id="11" name="Rectangle 10"/>
          <p:cNvSpPr/>
          <p:nvPr/>
        </p:nvSpPr>
        <p:spPr>
          <a:xfrm>
            <a:off x="0" y="4877035"/>
            <a:ext cx="7439418" cy="184666"/>
          </a:xfrm>
          <a:prstGeom prst="rect">
            <a:avLst/>
          </a:prstGeom>
        </p:spPr>
        <p:txBody>
          <a:bodyPr vert="horz" lIns="91440" tIns="45720" rIns="91440" bIns="45720" rtlCol="0" anchor="ctr">
            <a:noAutofit/>
          </a:bodyPr>
          <a:lstStyle/>
          <a:p>
            <a:pPr>
              <a:lnSpc>
                <a:spcPct val="90000"/>
              </a:lnSpc>
              <a:spcBef>
                <a:spcPct val="20000"/>
              </a:spcBef>
            </a:pPr>
            <a:r>
              <a:rPr lang="en-US" sz="900" dirty="0" smtClean="0">
                <a:solidFill>
                  <a:schemeClr val="tx2"/>
                </a:solidFill>
                <a:latin typeface="Arial" pitchFamily="34" charset="0"/>
                <a:cs typeface="Arial" pitchFamily="34" charset="0"/>
              </a:rPr>
              <a:t>Kirson ED, Giladi M, Gurvich Z.et </a:t>
            </a:r>
            <a:r>
              <a:rPr lang="en-US" sz="900" dirty="0">
                <a:solidFill>
                  <a:schemeClr val="tx2"/>
                </a:solidFill>
                <a:latin typeface="Arial" pitchFamily="34" charset="0"/>
                <a:cs typeface="Arial" pitchFamily="34" charset="0"/>
              </a:rPr>
              <a:t>al. </a:t>
            </a:r>
            <a:r>
              <a:rPr lang="en-US" sz="900" dirty="0" err="1" smtClean="0">
                <a:solidFill>
                  <a:schemeClr val="tx2"/>
                </a:solidFill>
                <a:latin typeface="Arial" pitchFamily="34" charset="0"/>
                <a:cs typeface="Arial" pitchFamily="34" charset="0"/>
              </a:rPr>
              <a:t>Clin</a:t>
            </a:r>
            <a:r>
              <a:rPr lang="en-US" sz="900" dirty="0" smtClean="0">
                <a:solidFill>
                  <a:schemeClr val="tx2"/>
                </a:solidFill>
                <a:latin typeface="Arial" pitchFamily="34" charset="0"/>
                <a:cs typeface="Arial" pitchFamily="34" charset="0"/>
              </a:rPr>
              <a:t> Exp Met. 2009;26:633-640</a:t>
            </a:r>
            <a:r>
              <a:rPr lang="en-US" sz="1000" dirty="0" smtClean="0">
                <a:cs typeface="Arial" panose="020B0604020202020204" pitchFamily="34" charset="0"/>
              </a:rPr>
              <a:t>. </a:t>
            </a:r>
            <a:endParaRPr lang="en-US" sz="1000" dirty="0">
              <a:cs typeface="Arial" panose="020B0604020202020204" pitchFamily="34" charset="0"/>
            </a:endParaRPr>
          </a:p>
        </p:txBody>
      </p:sp>
      <p:grpSp>
        <p:nvGrpSpPr>
          <p:cNvPr id="4" name="Group 14"/>
          <p:cNvGrpSpPr/>
          <p:nvPr/>
        </p:nvGrpSpPr>
        <p:grpSpPr>
          <a:xfrm>
            <a:off x="245288" y="2385963"/>
            <a:ext cx="3098640" cy="2282048"/>
            <a:chOff x="308786" y="2311881"/>
            <a:chExt cx="3098640" cy="2027642"/>
          </a:xfrm>
        </p:grpSpPr>
        <p:pic>
          <p:nvPicPr>
            <p:cNvPr id="2051" name="Picture 3"/>
            <p:cNvPicPr>
              <a:picLocks noChangeAspect="1" noChangeArrowheads="1"/>
            </p:cNvPicPr>
            <p:nvPr/>
          </p:nvPicPr>
          <p:blipFill>
            <a:blip r:embed="rId4" cstate="print"/>
            <a:srcRect/>
            <a:stretch>
              <a:fillRect/>
            </a:stretch>
          </p:blipFill>
          <p:spPr bwMode="auto">
            <a:xfrm>
              <a:off x="308786" y="2371101"/>
              <a:ext cx="3098640" cy="1968422"/>
            </a:xfrm>
            <a:prstGeom prst="rect">
              <a:avLst/>
            </a:prstGeom>
            <a:noFill/>
            <a:ln w="9525">
              <a:noFill/>
              <a:miter lim="800000"/>
              <a:headEnd/>
              <a:tailEnd/>
            </a:ln>
          </p:spPr>
        </p:pic>
        <p:sp>
          <p:nvSpPr>
            <p:cNvPr id="12" name="Rectangle 11"/>
            <p:cNvSpPr/>
            <p:nvPr/>
          </p:nvSpPr>
          <p:spPr>
            <a:xfrm rot="16200000">
              <a:off x="-68217" y="2718115"/>
              <a:ext cx="1052422" cy="2399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1400" dirty="0" smtClean="0">
                  <a:solidFill>
                    <a:schemeClr val="accent3">
                      <a:lumMod val="50000"/>
                    </a:schemeClr>
                  </a:solidFill>
                </a:rPr>
                <a:t>TTFields</a:t>
              </a:r>
              <a:endParaRPr lang="he-IL" sz="1400" dirty="0">
                <a:solidFill>
                  <a:schemeClr val="accent3">
                    <a:lumMod val="50000"/>
                  </a:schemeClr>
                </a:solidFill>
              </a:endParaRPr>
            </a:p>
          </p:txBody>
        </p:sp>
        <p:sp>
          <p:nvSpPr>
            <p:cNvPr id="14" name="Rectangle 13"/>
            <p:cNvSpPr/>
            <p:nvPr/>
          </p:nvSpPr>
          <p:spPr>
            <a:xfrm rot="16200000">
              <a:off x="1441344" y="2738246"/>
              <a:ext cx="1012159" cy="2399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1400" dirty="0" smtClean="0">
                  <a:solidFill>
                    <a:schemeClr val="accent3">
                      <a:lumMod val="50000"/>
                    </a:schemeClr>
                  </a:solidFill>
                </a:rPr>
                <a:t>Control</a:t>
              </a:r>
              <a:endParaRPr lang="he-IL" sz="1400" dirty="0">
                <a:solidFill>
                  <a:schemeClr val="accent3">
                    <a:lumMod val="50000"/>
                  </a:schemeClr>
                </a:solidFill>
              </a:endParaRPr>
            </a:p>
          </p:txBody>
        </p:sp>
      </p:grpSp>
      <p:grpSp>
        <p:nvGrpSpPr>
          <p:cNvPr id="15" name="Group 14"/>
          <p:cNvGrpSpPr/>
          <p:nvPr/>
        </p:nvGrpSpPr>
        <p:grpSpPr>
          <a:xfrm>
            <a:off x="3617088" y="977115"/>
            <a:ext cx="5442074" cy="3764217"/>
            <a:chOff x="3617088" y="977115"/>
            <a:chExt cx="5442074" cy="3764217"/>
          </a:xfrm>
        </p:grpSpPr>
        <p:grpSp>
          <p:nvGrpSpPr>
            <p:cNvPr id="3" name="Group 9"/>
            <p:cNvGrpSpPr/>
            <p:nvPr/>
          </p:nvGrpSpPr>
          <p:grpSpPr>
            <a:xfrm>
              <a:off x="3617088" y="977115"/>
              <a:ext cx="5442074" cy="3764217"/>
              <a:chOff x="3236100" y="977116"/>
              <a:chExt cx="5442074" cy="3344578"/>
            </a:xfrm>
          </p:grpSpPr>
          <p:pic>
            <p:nvPicPr>
              <p:cNvPr id="2052" name="Picture 4"/>
              <p:cNvPicPr>
                <a:picLocks noChangeAspect="1" noChangeArrowheads="1"/>
              </p:cNvPicPr>
              <p:nvPr/>
            </p:nvPicPr>
            <p:blipFill>
              <a:blip r:embed="rId5" cstate="print"/>
              <a:srcRect/>
              <a:stretch>
                <a:fillRect/>
              </a:stretch>
            </p:blipFill>
            <p:spPr bwMode="auto">
              <a:xfrm>
                <a:off x="3240689" y="977116"/>
                <a:ext cx="5437485" cy="1272233"/>
              </a:xfrm>
              <a:prstGeom prst="rect">
                <a:avLst/>
              </a:prstGeom>
              <a:noFill/>
              <a:ln w="9525">
                <a:noFill/>
                <a:miter lim="800000"/>
                <a:headEnd/>
                <a:tailEnd/>
              </a:ln>
            </p:spPr>
          </p:pic>
          <p:pic>
            <p:nvPicPr>
              <p:cNvPr id="2053" name="Picture 5"/>
              <p:cNvPicPr>
                <a:picLocks noChangeAspect="1" noChangeArrowheads="1"/>
              </p:cNvPicPr>
              <p:nvPr/>
            </p:nvPicPr>
            <p:blipFill>
              <a:blip r:embed="rId6" cstate="print"/>
              <a:srcRect/>
              <a:stretch>
                <a:fillRect/>
              </a:stretch>
            </p:blipFill>
            <p:spPr bwMode="auto">
              <a:xfrm>
                <a:off x="3236100" y="2269162"/>
                <a:ext cx="5441960" cy="2052532"/>
              </a:xfrm>
              <a:prstGeom prst="rect">
                <a:avLst/>
              </a:prstGeom>
              <a:noFill/>
              <a:ln w="9525">
                <a:noFill/>
                <a:miter lim="800000"/>
                <a:headEnd/>
                <a:tailEnd/>
              </a:ln>
            </p:spPr>
          </p:pic>
        </p:grpSp>
        <p:sp>
          <p:nvSpPr>
            <p:cNvPr id="13" name="TextBox 12"/>
            <p:cNvSpPr txBox="1"/>
            <p:nvPr/>
          </p:nvSpPr>
          <p:spPr>
            <a:xfrm>
              <a:off x="4583024" y="2245672"/>
              <a:ext cx="3491597" cy="307777"/>
            </a:xfrm>
            <a:prstGeom prst="rect">
              <a:avLst/>
            </a:prstGeom>
            <a:noFill/>
            <a:ln>
              <a:noFill/>
            </a:ln>
            <a:scene3d>
              <a:camera prst="orthographicFront">
                <a:rot lat="0" lon="0" rev="0"/>
              </a:camera>
              <a:lightRig rig="threePt" dir="t"/>
            </a:scene3d>
          </p:spPr>
          <p:txBody>
            <a:bodyPr wrap="none" rtlCol="0">
              <a:spAutoFit/>
            </a:bodyPr>
            <a:lstStyle/>
            <a:p>
              <a:r>
                <a:rPr lang="en-US" sz="1400" dirty="0" smtClean="0">
                  <a:latin typeface="Arial" pitchFamily="34" charset="0"/>
                  <a:cs typeface="Arial" pitchFamily="34" charset="0"/>
                </a:rPr>
                <a:t>Control                                         TTFields</a:t>
              </a:r>
              <a:endParaRPr lang="en-US" sz="1400" dirty="0">
                <a:latin typeface="Arial" pitchFamily="34" charset="0"/>
                <a:cs typeface="Arial" pitchFamily="34" charset="0"/>
              </a:endParaRPr>
            </a:p>
          </p:txBody>
        </p:sp>
      </p:grpSp>
      <p:sp>
        <p:nvSpPr>
          <p:cNvPr id="16" name="Rectangle 15"/>
          <p:cNvSpPr/>
          <p:nvPr/>
        </p:nvSpPr>
        <p:spPr>
          <a:xfrm>
            <a:off x="2359959" y="4994540"/>
            <a:ext cx="4948286" cy="215444"/>
          </a:xfrm>
          <a:prstGeom prst="rect">
            <a:avLst/>
          </a:prstGeom>
        </p:spPr>
        <p:txBody>
          <a:bodyPr wrap="square">
            <a:spAutoFit/>
          </a:bodyPr>
          <a:lstStyle/>
          <a:p>
            <a:r>
              <a:rPr lang="en-US" sz="800" dirty="0" smtClean="0">
                <a:solidFill>
                  <a:srgbClr val="3B5CAD"/>
                </a:solidFill>
                <a:latin typeface="Museo Sans 300"/>
                <a:cs typeface="Museo Sans 300"/>
              </a:rPr>
              <a:t>Confidential  - For internal training purposes only. Not to be distributed or used in the field </a:t>
            </a:r>
            <a:endParaRPr lang="he-IL" sz="800" dirty="0" smtClean="0">
              <a:solidFill>
                <a:srgbClr val="3B5CAD"/>
              </a:solidFill>
              <a:latin typeface="Museo Sans 300"/>
              <a:cs typeface="Museo Sans 300"/>
            </a:endParaRPr>
          </a:p>
        </p:txBody>
      </p:sp>
    </p:spTree>
    <p:extLst>
      <p:ext uri="{BB962C8B-B14F-4D97-AF65-F5344CB8AC3E}">
        <p14:creationId xmlns="" xmlns:p14="http://schemas.microsoft.com/office/powerpoint/2010/main" val="408572814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2667001" y="905510"/>
            <a:ext cx="3722491" cy="3950494"/>
          </a:xfrm>
          <a:prstGeom prst="rect">
            <a:avLst/>
          </a:prstGeom>
          <a:noFill/>
          <a:ln w="9525">
            <a:noFill/>
            <a:miter lim="800000"/>
            <a:headEnd/>
            <a:tailEnd/>
          </a:ln>
        </p:spPr>
      </p:pic>
      <p:sp>
        <p:nvSpPr>
          <p:cNvPr id="6" name="Rectangle 5"/>
          <p:cNvSpPr/>
          <p:nvPr/>
        </p:nvSpPr>
        <p:spPr>
          <a:xfrm>
            <a:off x="169333" y="-1270"/>
            <a:ext cx="8746067" cy="861774"/>
          </a:xfrm>
          <a:prstGeom prst="rect">
            <a:avLst/>
          </a:prstGeom>
        </p:spPr>
        <p:txBody>
          <a:bodyPr wrap="square">
            <a:spAutoFit/>
          </a:bodyPr>
          <a:lstStyle/>
          <a:p>
            <a:pPr algn="ctr"/>
            <a:r>
              <a:rPr lang="en-US" sz="2400" dirty="0" smtClean="0">
                <a:solidFill>
                  <a:schemeClr val="bg1"/>
                </a:solidFill>
              </a:rPr>
              <a:t>Immunogenic Cell Death - Sequential Events that Link Tumor-Cell Stress </a:t>
            </a:r>
            <a:r>
              <a:rPr lang="en-US" sz="2400" dirty="0">
                <a:solidFill>
                  <a:schemeClr val="bg1"/>
                </a:solidFill>
              </a:rPr>
              <a:t>with </a:t>
            </a:r>
            <a:r>
              <a:rPr lang="en-US" sz="2400" dirty="0" smtClean="0">
                <a:solidFill>
                  <a:schemeClr val="bg1"/>
                </a:solidFill>
              </a:rPr>
              <a:t>Activation of Antigen-Presenting Cells</a:t>
            </a:r>
            <a:endParaRPr lang="en-US" sz="2400" dirty="0">
              <a:solidFill>
                <a:schemeClr val="bg1"/>
              </a:solidFill>
            </a:endParaRPr>
          </a:p>
        </p:txBody>
      </p:sp>
      <p:sp>
        <p:nvSpPr>
          <p:cNvPr id="7" name="Rectangle 6"/>
          <p:cNvSpPr/>
          <p:nvPr/>
        </p:nvSpPr>
        <p:spPr>
          <a:xfrm>
            <a:off x="5080" y="4828119"/>
            <a:ext cx="5923280" cy="230832"/>
          </a:xfrm>
          <a:prstGeom prst="rect">
            <a:avLst/>
          </a:prstGeom>
        </p:spPr>
        <p:txBody>
          <a:bodyPr wrap="square">
            <a:spAutoFit/>
          </a:bodyPr>
          <a:lstStyle/>
          <a:p>
            <a:r>
              <a:rPr lang="en-US" altLang="en-US" sz="900" dirty="0" err="1">
                <a:solidFill>
                  <a:schemeClr val="tx2"/>
                </a:solidFill>
                <a:latin typeface="Arial" pitchFamily="34" charset="0"/>
                <a:cs typeface="Arial" pitchFamily="34" charset="0"/>
              </a:rPr>
              <a:t>Zitvogel</a:t>
            </a:r>
            <a:r>
              <a:rPr lang="en-US" altLang="en-US" sz="900" dirty="0">
                <a:solidFill>
                  <a:schemeClr val="tx2"/>
                </a:solidFill>
                <a:latin typeface="Arial" pitchFamily="34" charset="0"/>
                <a:cs typeface="Arial" pitchFamily="34" charset="0"/>
              </a:rPr>
              <a:t> et.al , Nature reviews Immunology </a:t>
            </a:r>
            <a:r>
              <a:rPr lang="en-US" altLang="en-US" sz="900" dirty="0" smtClean="0">
                <a:solidFill>
                  <a:schemeClr val="tx2"/>
                </a:solidFill>
                <a:latin typeface="Arial" pitchFamily="34" charset="0"/>
                <a:cs typeface="Arial" pitchFamily="34" charset="0"/>
              </a:rPr>
              <a:t>2008</a:t>
            </a:r>
            <a:endParaRPr lang="en-US" dirty="0"/>
          </a:p>
        </p:txBody>
      </p:sp>
      <p:sp>
        <p:nvSpPr>
          <p:cNvPr id="11" name="Rectangle 10"/>
          <p:cNvSpPr/>
          <p:nvPr/>
        </p:nvSpPr>
        <p:spPr>
          <a:xfrm>
            <a:off x="6217302" y="1858433"/>
            <a:ext cx="2604965" cy="400110"/>
          </a:xfrm>
          <a:prstGeom prst="rect">
            <a:avLst/>
          </a:prstGeom>
        </p:spPr>
        <p:txBody>
          <a:bodyPr wrap="square">
            <a:spAutoFit/>
          </a:bodyPr>
          <a:lstStyle/>
          <a:p>
            <a:r>
              <a:rPr lang="en-US" sz="1000" dirty="0" smtClean="0">
                <a:solidFill>
                  <a:schemeClr val="bg2">
                    <a:lumMod val="50000"/>
                  </a:schemeClr>
                </a:solidFill>
              </a:rPr>
              <a:t>Calreticulin acts on the scavenger receptor (Eat me signal)</a:t>
            </a:r>
            <a:endParaRPr lang="en-US" sz="1000" dirty="0">
              <a:solidFill>
                <a:schemeClr val="bg2">
                  <a:lumMod val="50000"/>
                </a:schemeClr>
              </a:solidFill>
            </a:endParaRPr>
          </a:p>
        </p:txBody>
      </p:sp>
      <p:sp>
        <p:nvSpPr>
          <p:cNvPr id="8" name="Rectangle 7"/>
          <p:cNvSpPr/>
          <p:nvPr/>
        </p:nvSpPr>
        <p:spPr>
          <a:xfrm>
            <a:off x="6217296" y="2984538"/>
            <a:ext cx="2604965" cy="400110"/>
          </a:xfrm>
          <a:prstGeom prst="rect">
            <a:avLst/>
          </a:prstGeom>
        </p:spPr>
        <p:txBody>
          <a:bodyPr wrap="square">
            <a:spAutoFit/>
          </a:bodyPr>
          <a:lstStyle/>
          <a:p>
            <a:r>
              <a:rPr lang="en-US" sz="1000" dirty="0" smtClean="0">
                <a:solidFill>
                  <a:schemeClr val="bg2">
                    <a:lumMod val="50000"/>
                  </a:schemeClr>
                </a:solidFill>
              </a:rPr>
              <a:t>Toll-like receptor 4 is responsible for activating the innate immune system.</a:t>
            </a:r>
            <a:endParaRPr lang="en-US" sz="1000" dirty="0">
              <a:solidFill>
                <a:schemeClr val="bg2">
                  <a:lumMod val="50000"/>
                </a:schemeClr>
              </a:solidFill>
            </a:endParaRPr>
          </a:p>
        </p:txBody>
      </p:sp>
      <p:sp>
        <p:nvSpPr>
          <p:cNvPr id="9" name="Rectangle 8"/>
          <p:cNvSpPr/>
          <p:nvPr/>
        </p:nvSpPr>
        <p:spPr>
          <a:xfrm>
            <a:off x="2359959" y="4994540"/>
            <a:ext cx="4948286" cy="215444"/>
          </a:xfrm>
          <a:prstGeom prst="rect">
            <a:avLst/>
          </a:prstGeom>
        </p:spPr>
        <p:txBody>
          <a:bodyPr wrap="square">
            <a:spAutoFit/>
          </a:bodyPr>
          <a:lstStyle/>
          <a:p>
            <a:r>
              <a:rPr lang="en-US" sz="800" dirty="0" smtClean="0">
                <a:solidFill>
                  <a:srgbClr val="3B5CAD"/>
                </a:solidFill>
                <a:latin typeface="Museo Sans 300"/>
                <a:cs typeface="Museo Sans 300"/>
              </a:rPr>
              <a:t>Confidential  - For internal training purposes only. Not to be distributed or used in the field </a:t>
            </a:r>
            <a:endParaRPr lang="he-IL" sz="800" dirty="0" smtClean="0">
              <a:solidFill>
                <a:srgbClr val="3B5CAD"/>
              </a:solidFill>
              <a:latin typeface="Museo Sans 300"/>
              <a:cs typeface="Museo Sans 30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TTFields Application Mediate Cell Surface Exposure of Calreticulin</a:t>
            </a:r>
            <a:endParaRPr lang="he-IL" sz="2400" dirty="0"/>
          </a:p>
        </p:txBody>
      </p:sp>
      <p:pic>
        <p:nvPicPr>
          <p:cNvPr id="126984" name="Picture 8" descr="C:\Users\mosheg\Dropbox\AAI 2016\Figure 3\New\3B.tif"/>
          <p:cNvPicPr>
            <a:picLocks noChangeAspect="1" noChangeArrowheads="1"/>
          </p:cNvPicPr>
          <p:nvPr/>
        </p:nvPicPr>
        <p:blipFill>
          <a:blip r:embed="rId2" cstate="print"/>
          <a:srcRect/>
          <a:stretch>
            <a:fillRect/>
          </a:stretch>
        </p:blipFill>
        <p:spPr bwMode="auto">
          <a:xfrm>
            <a:off x="1346835" y="957263"/>
            <a:ext cx="1800000" cy="2077444"/>
          </a:xfrm>
          <a:prstGeom prst="rect">
            <a:avLst/>
          </a:prstGeom>
          <a:noFill/>
        </p:spPr>
      </p:pic>
      <p:grpSp>
        <p:nvGrpSpPr>
          <p:cNvPr id="12" name="Group 11"/>
          <p:cNvGrpSpPr/>
          <p:nvPr/>
        </p:nvGrpSpPr>
        <p:grpSpPr>
          <a:xfrm>
            <a:off x="3690938" y="956628"/>
            <a:ext cx="4061235" cy="2092317"/>
            <a:chOff x="3690938" y="956628"/>
            <a:chExt cx="4061235" cy="2092317"/>
          </a:xfrm>
        </p:grpSpPr>
        <p:pic>
          <p:nvPicPr>
            <p:cNvPr id="126985" name="Picture 9" descr="C:\Users\mosheg\Dropbox\AAI 2016\Figure 3\New\3C.tif"/>
            <p:cNvPicPr>
              <a:picLocks noChangeAspect="1" noChangeArrowheads="1"/>
            </p:cNvPicPr>
            <p:nvPr/>
          </p:nvPicPr>
          <p:blipFill>
            <a:blip r:embed="rId3" cstate="print"/>
            <a:srcRect/>
            <a:stretch>
              <a:fillRect/>
            </a:stretch>
          </p:blipFill>
          <p:spPr bwMode="auto">
            <a:xfrm>
              <a:off x="3690938" y="957263"/>
              <a:ext cx="1800000" cy="2085283"/>
            </a:xfrm>
            <a:prstGeom prst="rect">
              <a:avLst/>
            </a:prstGeom>
            <a:noFill/>
          </p:spPr>
        </p:pic>
        <p:pic>
          <p:nvPicPr>
            <p:cNvPr id="126986" name="Picture 10" descr="C:\Users\mosheg\Dropbox\AAI 2016\Figure 3\New\3D.tif"/>
            <p:cNvPicPr>
              <a:picLocks noChangeAspect="1" noChangeArrowheads="1"/>
            </p:cNvPicPr>
            <p:nvPr/>
          </p:nvPicPr>
          <p:blipFill>
            <a:blip r:embed="rId4" cstate="print"/>
            <a:srcRect/>
            <a:stretch>
              <a:fillRect/>
            </a:stretch>
          </p:blipFill>
          <p:spPr bwMode="auto">
            <a:xfrm>
              <a:off x="5952173" y="956628"/>
              <a:ext cx="1800000" cy="2092317"/>
            </a:xfrm>
            <a:prstGeom prst="rect">
              <a:avLst/>
            </a:prstGeom>
            <a:noFill/>
          </p:spPr>
        </p:pic>
      </p:grpSp>
      <p:pic>
        <p:nvPicPr>
          <p:cNvPr id="126987" name="Picture 11" descr="C:\Users\mosheg\Dropbox\AAI 2016\Figure 3\New\3F.tif"/>
          <p:cNvPicPr>
            <a:picLocks noChangeAspect="1" noChangeArrowheads="1"/>
          </p:cNvPicPr>
          <p:nvPr/>
        </p:nvPicPr>
        <p:blipFill>
          <a:blip r:embed="rId5" cstate="print"/>
          <a:srcRect/>
          <a:stretch>
            <a:fillRect/>
          </a:stretch>
        </p:blipFill>
        <p:spPr bwMode="auto">
          <a:xfrm>
            <a:off x="1343978" y="2968943"/>
            <a:ext cx="1800000" cy="2085283"/>
          </a:xfrm>
          <a:prstGeom prst="rect">
            <a:avLst/>
          </a:prstGeom>
          <a:noFill/>
        </p:spPr>
      </p:pic>
      <p:grpSp>
        <p:nvGrpSpPr>
          <p:cNvPr id="13" name="Group 12"/>
          <p:cNvGrpSpPr/>
          <p:nvPr/>
        </p:nvGrpSpPr>
        <p:grpSpPr>
          <a:xfrm>
            <a:off x="3689985" y="2941321"/>
            <a:ext cx="4065998" cy="2107985"/>
            <a:chOff x="3689985" y="2941321"/>
            <a:chExt cx="4065998" cy="2107985"/>
          </a:xfrm>
        </p:grpSpPr>
        <p:pic>
          <p:nvPicPr>
            <p:cNvPr id="126988" name="Picture 12" descr="C:\Users\mosheg\Dropbox\AAI 2016\Figure 3\New\3G.tif"/>
            <p:cNvPicPr>
              <a:picLocks noChangeAspect="1" noChangeArrowheads="1"/>
            </p:cNvPicPr>
            <p:nvPr/>
          </p:nvPicPr>
          <p:blipFill>
            <a:blip r:embed="rId6" cstate="print"/>
            <a:srcRect/>
            <a:stretch>
              <a:fillRect/>
            </a:stretch>
          </p:blipFill>
          <p:spPr bwMode="auto">
            <a:xfrm>
              <a:off x="3689985" y="2997835"/>
              <a:ext cx="1800000" cy="2050154"/>
            </a:xfrm>
            <a:prstGeom prst="rect">
              <a:avLst/>
            </a:prstGeom>
            <a:noFill/>
          </p:spPr>
        </p:pic>
        <p:pic>
          <p:nvPicPr>
            <p:cNvPr id="126989" name="Picture 13" descr="C:\Users\mosheg\Dropbox\AAI 2016\Figure 3\New\3H.tif"/>
            <p:cNvPicPr>
              <a:picLocks noChangeAspect="1" noChangeArrowheads="1"/>
            </p:cNvPicPr>
            <p:nvPr/>
          </p:nvPicPr>
          <p:blipFill>
            <a:blip r:embed="rId7" cstate="print"/>
            <a:srcRect/>
            <a:stretch>
              <a:fillRect/>
            </a:stretch>
          </p:blipFill>
          <p:spPr bwMode="auto">
            <a:xfrm>
              <a:off x="5955983" y="2941321"/>
              <a:ext cx="1800000" cy="2107985"/>
            </a:xfrm>
            <a:prstGeom prst="rect">
              <a:avLst/>
            </a:prstGeom>
            <a:noFill/>
          </p:spPr>
        </p:pic>
      </p:grpSp>
      <p:sp>
        <p:nvSpPr>
          <p:cNvPr id="9" name="TextBox 8"/>
          <p:cNvSpPr txBox="1"/>
          <p:nvPr/>
        </p:nvSpPr>
        <p:spPr>
          <a:xfrm>
            <a:off x="0" y="1121982"/>
            <a:ext cx="1440180" cy="2677656"/>
          </a:xfrm>
          <a:prstGeom prst="rect">
            <a:avLst/>
          </a:prstGeom>
          <a:noFill/>
        </p:spPr>
        <p:txBody>
          <a:bodyPr wrap="square" rtlCol="0">
            <a:spAutoFit/>
          </a:bodyPr>
          <a:lstStyle/>
          <a:p>
            <a:r>
              <a:rPr lang="en-US" dirty="0" smtClean="0">
                <a:solidFill>
                  <a:schemeClr val="accent3">
                    <a:lumMod val="50000"/>
                  </a:schemeClr>
                </a:solidFill>
                <a:latin typeface="Arial" pitchFamily="34" charset="0"/>
                <a:cs typeface="Arial" pitchFamily="34" charset="0"/>
              </a:rPr>
              <a:t>LLC-1</a:t>
            </a:r>
          </a:p>
          <a:p>
            <a:r>
              <a:rPr lang="en-US" dirty="0" smtClean="0">
                <a:solidFill>
                  <a:schemeClr val="accent3">
                    <a:lumMod val="50000"/>
                  </a:schemeClr>
                </a:solidFill>
                <a:latin typeface="Arial" pitchFamily="34" charset="0"/>
                <a:cs typeface="Arial" pitchFamily="34" charset="0"/>
              </a:rPr>
              <a:t>Mouse lung cancer</a:t>
            </a:r>
          </a:p>
          <a:p>
            <a:endParaRPr lang="en-US" dirty="0" smtClean="0">
              <a:solidFill>
                <a:schemeClr val="accent3">
                  <a:lumMod val="50000"/>
                </a:schemeClr>
              </a:solidFill>
              <a:latin typeface="Arial" pitchFamily="34" charset="0"/>
              <a:cs typeface="Arial" pitchFamily="34" charset="0"/>
            </a:endParaRPr>
          </a:p>
          <a:p>
            <a:endParaRPr lang="en-US" dirty="0" smtClean="0">
              <a:solidFill>
                <a:schemeClr val="accent3">
                  <a:lumMod val="50000"/>
                </a:schemeClr>
              </a:solidFill>
              <a:latin typeface="Arial" pitchFamily="34" charset="0"/>
              <a:cs typeface="Arial" pitchFamily="34" charset="0"/>
            </a:endParaRPr>
          </a:p>
          <a:p>
            <a:endParaRPr lang="en-US" dirty="0" smtClean="0">
              <a:solidFill>
                <a:schemeClr val="accent3">
                  <a:lumMod val="50000"/>
                </a:schemeClr>
              </a:solidFill>
              <a:latin typeface="Arial" pitchFamily="34" charset="0"/>
              <a:cs typeface="Arial" pitchFamily="34" charset="0"/>
            </a:endParaRPr>
          </a:p>
          <a:p>
            <a:endParaRPr lang="en-US" dirty="0" smtClean="0">
              <a:solidFill>
                <a:schemeClr val="accent3">
                  <a:lumMod val="50000"/>
                </a:schemeClr>
              </a:solidFill>
              <a:latin typeface="Arial" pitchFamily="34" charset="0"/>
              <a:cs typeface="Arial" pitchFamily="34" charset="0"/>
            </a:endParaRPr>
          </a:p>
          <a:p>
            <a:endParaRPr lang="en-US" dirty="0" smtClean="0">
              <a:solidFill>
                <a:schemeClr val="accent3">
                  <a:lumMod val="50000"/>
                </a:schemeClr>
              </a:solidFill>
              <a:latin typeface="Arial" pitchFamily="34" charset="0"/>
              <a:cs typeface="Arial" pitchFamily="34" charset="0"/>
            </a:endParaRPr>
          </a:p>
          <a:p>
            <a:endParaRPr lang="en-US" dirty="0" smtClean="0">
              <a:solidFill>
                <a:schemeClr val="accent3">
                  <a:lumMod val="50000"/>
                </a:schemeClr>
              </a:solidFill>
              <a:latin typeface="Arial" pitchFamily="34" charset="0"/>
              <a:cs typeface="Arial" pitchFamily="34" charset="0"/>
            </a:endParaRPr>
          </a:p>
          <a:p>
            <a:r>
              <a:rPr lang="en-US" dirty="0" smtClean="0">
                <a:solidFill>
                  <a:schemeClr val="accent3">
                    <a:lumMod val="50000"/>
                  </a:schemeClr>
                </a:solidFill>
                <a:latin typeface="Arial" pitchFamily="34" charset="0"/>
                <a:cs typeface="Arial" pitchFamily="34" charset="0"/>
              </a:rPr>
              <a:t>MOSE-L </a:t>
            </a:r>
          </a:p>
          <a:p>
            <a:r>
              <a:rPr lang="en-US" sz="1400" dirty="0" smtClean="0">
                <a:solidFill>
                  <a:schemeClr val="accent3">
                    <a:lumMod val="50000"/>
                  </a:schemeClr>
                </a:solidFill>
                <a:latin typeface="Arial" pitchFamily="34" charset="0"/>
                <a:cs typeface="Arial" pitchFamily="34" charset="0"/>
              </a:rPr>
              <a:t>Mouse ovarian cancer</a:t>
            </a:r>
            <a:endParaRPr lang="en-US" sz="1400" dirty="0">
              <a:solidFill>
                <a:schemeClr val="accent3">
                  <a:lumMod val="50000"/>
                </a:schemeClr>
              </a:solidFill>
              <a:latin typeface="Arial" pitchFamily="34" charset="0"/>
              <a:cs typeface="Arial" pitchFamily="34" charset="0"/>
            </a:endParaRPr>
          </a:p>
        </p:txBody>
      </p:sp>
      <p:sp>
        <p:nvSpPr>
          <p:cNvPr id="10" name="Rectangle 9"/>
          <p:cNvSpPr/>
          <p:nvPr/>
        </p:nvSpPr>
        <p:spPr>
          <a:xfrm>
            <a:off x="2359959" y="4994540"/>
            <a:ext cx="4948286" cy="215444"/>
          </a:xfrm>
          <a:prstGeom prst="rect">
            <a:avLst/>
          </a:prstGeom>
        </p:spPr>
        <p:txBody>
          <a:bodyPr wrap="square">
            <a:spAutoFit/>
          </a:bodyPr>
          <a:lstStyle/>
          <a:p>
            <a:r>
              <a:rPr lang="en-US" sz="800" dirty="0" smtClean="0">
                <a:solidFill>
                  <a:srgbClr val="3B5CAD"/>
                </a:solidFill>
                <a:latin typeface="Museo Sans 300"/>
                <a:cs typeface="Museo Sans 300"/>
              </a:rPr>
              <a:t>Confidential  - For internal training purposes only. Not to be distributed or used in the field </a:t>
            </a:r>
            <a:endParaRPr lang="he-IL" sz="800" dirty="0" smtClean="0">
              <a:solidFill>
                <a:srgbClr val="3B5CAD"/>
              </a:solidFill>
              <a:latin typeface="Museo Sans 300"/>
              <a:cs typeface="Museo Sans 300"/>
            </a:endParaRPr>
          </a:p>
        </p:txBody>
      </p:sp>
      <p:pic>
        <p:nvPicPr>
          <p:cNvPr id="11" name="Picture 8" descr="C:\Users\tvoloshin\Desktop\AAI\Figure 3\MOSE-Layout.png"/>
          <p:cNvPicPr>
            <a:picLocks noChangeAspect="1" noChangeArrowheads="1"/>
          </p:cNvPicPr>
          <p:nvPr/>
        </p:nvPicPr>
        <p:blipFill>
          <a:blip r:embed="rId8" cstate="print"/>
          <a:srcRect/>
          <a:stretch>
            <a:fillRect/>
          </a:stretch>
        </p:blipFill>
        <p:spPr bwMode="auto">
          <a:xfrm>
            <a:off x="3454515" y="785203"/>
            <a:ext cx="5146043" cy="2057400"/>
          </a:xfrm>
          <a:prstGeom prst="rect">
            <a:avLst/>
          </a:prstGeom>
          <a:noFill/>
        </p:spPr>
      </p:pic>
      <p:pic>
        <p:nvPicPr>
          <p:cNvPr id="14" name="Picture 11" descr="C:\Users\tvoloshin\Desktop\AAI\Figure 3\LLC.png"/>
          <p:cNvPicPr>
            <a:picLocks noChangeAspect="1" noChangeArrowheads="1"/>
          </p:cNvPicPr>
          <p:nvPr/>
        </p:nvPicPr>
        <p:blipFill>
          <a:blip r:embed="rId9" cstate="print"/>
          <a:srcRect/>
          <a:stretch>
            <a:fillRect/>
          </a:stretch>
        </p:blipFill>
        <p:spPr bwMode="auto">
          <a:xfrm>
            <a:off x="3444239" y="2789970"/>
            <a:ext cx="3360421" cy="2032352"/>
          </a:xfrm>
          <a:prstGeom prst="rect">
            <a:avLst/>
          </a:prstGeom>
          <a:noFill/>
        </p:spPr>
      </p:pic>
      <p:sp>
        <p:nvSpPr>
          <p:cNvPr id="15" name="Rectangle 14"/>
          <p:cNvSpPr/>
          <p:nvPr/>
        </p:nvSpPr>
        <p:spPr>
          <a:xfrm>
            <a:off x="0" y="4819235"/>
            <a:ext cx="4572000" cy="230832"/>
          </a:xfrm>
          <a:prstGeom prst="rect">
            <a:avLst/>
          </a:prstGeom>
        </p:spPr>
        <p:txBody>
          <a:bodyPr>
            <a:spAutoFit/>
          </a:bodyPr>
          <a:lstStyle/>
          <a:p>
            <a:r>
              <a:rPr lang="en-US" sz="900" dirty="0" smtClean="0">
                <a:solidFill>
                  <a:schemeClr val="tx2"/>
                </a:solidFill>
                <a:latin typeface="Arial" pitchFamily="34" charset="0"/>
                <a:cs typeface="Arial" pitchFamily="34" charset="0"/>
              </a:rPr>
              <a:t>Giladi et al., AAI 2016</a:t>
            </a:r>
            <a:endParaRPr lang="it-IT" sz="900" dirty="0">
              <a:solidFill>
                <a:schemeClr val="tx2"/>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3" presetClass="exit" presetSubtype="10" fill="hold" nodeType="withEffect">
                                  <p:stCondLst>
                                    <p:cond delay="0"/>
                                  </p:stCondLst>
                                  <p:childTnLst>
                                    <p:animEffect transition="out" filter="blinds(horizontal)">
                                      <p:cBhvr>
                                        <p:cTn id="9" dur="500"/>
                                        <p:tgtEl>
                                          <p:spTgt spid="14"/>
                                        </p:tgtEl>
                                      </p:cBhvr>
                                    </p:animEffect>
                                    <p:set>
                                      <p:cBhvr>
                                        <p:cTn id="10" dur="1" fill="hold">
                                          <p:stCondLst>
                                            <p:cond delay="499"/>
                                          </p:stCondLst>
                                        </p:cTn>
                                        <p:tgtEl>
                                          <p:spTgt spid="14"/>
                                        </p:tgtEl>
                                        <p:attrNameLst>
                                          <p:attrName>style.visibility</p:attrName>
                                        </p:attrNameLst>
                                      </p:cBhvr>
                                      <p:to>
                                        <p:strVal val="hidden"/>
                                      </p:to>
                                    </p:set>
                                  </p:childTnLst>
                                </p:cTn>
                              </p:par>
                              <p:par>
                                <p:cTn id="11" presetID="3" presetClass="entr" presetSubtype="1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par>
                                <p:cTn id="14" presetID="3" presetClass="entr" presetSubtype="1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linds(horizontal)">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TTFields Induce an Increase in HMGB1 Release and a Reduction in Intracellular ATP Levels</a:t>
            </a:r>
            <a:endParaRPr lang="he-IL" sz="2400" dirty="0"/>
          </a:p>
        </p:txBody>
      </p:sp>
      <p:pic>
        <p:nvPicPr>
          <p:cNvPr id="128002" name="Picture 2" descr="C:\Users\mosheg\Dropbox\AAI 2016\Figure 4\New\4A.tif"/>
          <p:cNvPicPr>
            <a:picLocks noChangeAspect="1" noChangeArrowheads="1"/>
          </p:cNvPicPr>
          <p:nvPr/>
        </p:nvPicPr>
        <p:blipFill>
          <a:blip r:embed="rId2" cstate="print"/>
          <a:srcRect/>
          <a:stretch>
            <a:fillRect/>
          </a:stretch>
        </p:blipFill>
        <p:spPr bwMode="auto">
          <a:xfrm>
            <a:off x="1946910" y="850583"/>
            <a:ext cx="1800000" cy="2063223"/>
          </a:xfrm>
          <a:prstGeom prst="rect">
            <a:avLst/>
          </a:prstGeom>
          <a:noFill/>
        </p:spPr>
      </p:pic>
      <p:pic>
        <p:nvPicPr>
          <p:cNvPr id="128003" name="Picture 3" descr="C:\Users\mosheg\Dropbox\AAI 2016\Figure 4\New\4B.tif"/>
          <p:cNvPicPr>
            <a:picLocks noChangeAspect="1" noChangeArrowheads="1"/>
          </p:cNvPicPr>
          <p:nvPr/>
        </p:nvPicPr>
        <p:blipFill>
          <a:blip r:embed="rId3" cstate="print"/>
          <a:srcRect/>
          <a:stretch>
            <a:fillRect/>
          </a:stretch>
        </p:blipFill>
        <p:spPr bwMode="auto">
          <a:xfrm>
            <a:off x="1944053" y="2960688"/>
            <a:ext cx="1800000" cy="2093442"/>
          </a:xfrm>
          <a:prstGeom prst="rect">
            <a:avLst/>
          </a:prstGeom>
          <a:noFill/>
        </p:spPr>
      </p:pic>
      <p:pic>
        <p:nvPicPr>
          <p:cNvPr id="128004" name="Picture 4" descr="C:\Users\mosheg\Dropbox\AAI 2016\Figure 4\New\4C.tif"/>
          <p:cNvPicPr>
            <a:picLocks noChangeAspect="1" noChangeArrowheads="1"/>
          </p:cNvPicPr>
          <p:nvPr/>
        </p:nvPicPr>
        <p:blipFill>
          <a:blip r:embed="rId4" cstate="print"/>
          <a:srcRect/>
          <a:stretch>
            <a:fillRect/>
          </a:stretch>
        </p:blipFill>
        <p:spPr bwMode="auto">
          <a:xfrm>
            <a:off x="4860925" y="804863"/>
            <a:ext cx="1800000" cy="2132218"/>
          </a:xfrm>
          <a:prstGeom prst="rect">
            <a:avLst/>
          </a:prstGeom>
          <a:noFill/>
        </p:spPr>
      </p:pic>
      <p:pic>
        <p:nvPicPr>
          <p:cNvPr id="128005" name="Picture 5" descr="C:\Users\mosheg\Dropbox\AAI 2016\Figure 4\New\4D.tif"/>
          <p:cNvPicPr>
            <a:picLocks noChangeAspect="1" noChangeArrowheads="1"/>
          </p:cNvPicPr>
          <p:nvPr/>
        </p:nvPicPr>
        <p:blipFill>
          <a:blip r:embed="rId5" cstate="print"/>
          <a:srcRect/>
          <a:stretch>
            <a:fillRect/>
          </a:stretch>
        </p:blipFill>
        <p:spPr bwMode="auto">
          <a:xfrm>
            <a:off x="4858068" y="2873375"/>
            <a:ext cx="1800000" cy="2178826"/>
          </a:xfrm>
          <a:prstGeom prst="rect">
            <a:avLst/>
          </a:prstGeom>
          <a:noFill/>
        </p:spPr>
      </p:pic>
      <p:sp>
        <p:nvSpPr>
          <p:cNvPr id="8" name="Rectangle 7"/>
          <p:cNvSpPr/>
          <p:nvPr/>
        </p:nvSpPr>
        <p:spPr>
          <a:xfrm>
            <a:off x="2359959" y="4994540"/>
            <a:ext cx="4948286" cy="215444"/>
          </a:xfrm>
          <a:prstGeom prst="rect">
            <a:avLst/>
          </a:prstGeom>
        </p:spPr>
        <p:txBody>
          <a:bodyPr wrap="square">
            <a:spAutoFit/>
          </a:bodyPr>
          <a:lstStyle/>
          <a:p>
            <a:r>
              <a:rPr lang="en-US" sz="800" dirty="0" smtClean="0">
                <a:solidFill>
                  <a:srgbClr val="3B5CAD"/>
                </a:solidFill>
                <a:latin typeface="Museo Sans 300"/>
                <a:cs typeface="Museo Sans 300"/>
              </a:rPr>
              <a:t>Confidential  - For internal training purposes only. Not to be distributed or used in the field </a:t>
            </a:r>
            <a:endParaRPr lang="he-IL" sz="800" dirty="0" smtClean="0">
              <a:solidFill>
                <a:srgbClr val="3B5CAD"/>
              </a:solidFill>
              <a:latin typeface="Museo Sans 300"/>
              <a:cs typeface="Museo Sans 300"/>
            </a:endParaRPr>
          </a:p>
        </p:txBody>
      </p:sp>
      <p:sp>
        <p:nvSpPr>
          <p:cNvPr id="10" name="TextBox 9"/>
          <p:cNvSpPr txBox="1"/>
          <p:nvPr/>
        </p:nvSpPr>
        <p:spPr>
          <a:xfrm>
            <a:off x="0" y="1121982"/>
            <a:ext cx="1440180" cy="2677656"/>
          </a:xfrm>
          <a:prstGeom prst="rect">
            <a:avLst/>
          </a:prstGeom>
          <a:noFill/>
        </p:spPr>
        <p:txBody>
          <a:bodyPr wrap="square" rtlCol="0">
            <a:spAutoFit/>
          </a:bodyPr>
          <a:lstStyle/>
          <a:p>
            <a:r>
              <a:rPr lang="en-US" dirty="0" smtClean="0">
                <a:solidFill>
                  <a:schemeClr val="accent3">
                    <a:lumMod val="50000"/>
                  </a:schemeClr>
                </a:solidFill>
                <a:latin typeface="Arial" pitchFamily="34" charset="0"/>
                <a:cs typeface="Arial" pitchFamily="34" charset="0"/>
              </a:rPr>
              <a:t>LLC-1</a:t>
            </a:r>
          </a:p>
          <a:p>
            <a:r>
              <a:rPr lang="en-US" dirty="0" smtClean="0">
                <a:solidFill>
                  <a:schemeClr val="accent3">
                    <a:lumMod val="50000"/>
                  </a:schemeClr>
                </a:solidFill>
                <a:latin typeface="Arial" pitchFamily="34" charset="0"/>
                <a:cs typeface="Arial" pitchFamily="34" charset="0"/>
              </a:rPr>
              <a:t>Mouse lung cancer</a:t>
            </a:r>
          </a:p>
          <a:p>
            <a:endParaRPr lang="en-US" dirty="0" smtClean="0">
              <a:solidFill>
                <a:schemeClr val="accent3">
                  <a:lumMod val="50000"/>
                </a:schemeClr>
              </a:solidFill>
              <a:latin typeface="Arial" pitchFamily="34" charset="0"/>
              <a:cs typeface="Arial" pitchFamily="34" charset="0"/>
            </a:endParaRPr>
          </a:p>
          <a:p>
            <a:endParaRPr lang="en-US" dirty="0" smtClean="0">
              <a:solidFill>
                <a:schemeClr val="accent3">
                  <a:lumMod val="50000"/>
                </a:schemeClr>
              </a:solidFill>
              <a:latin typeface="Arial" pitchFamily="34" charset="0"/>
              <a:cs typeface="Arial" pitchFamily="34" charset="0"/>
            </a:endParaRPr>
          </a:p>
          <a:p>
            <a:endParaRPr lang="en-US" dirty="0" smtClean="0">
              <a:solidFill>
                <a:schemeClr val="accent3">
                  <a:lumMod val="50000"/>
                </a:schemeClr>
              </a:solidFill>
              <a:latin typeface="Arial" pitchFamily="34" charset="0"/>
              <a:cs typeface="Arial" pitchFamily="34" charset="0"/>
            </a:endParaRPr>
          </a:p>
          <a:p>
            <a:endParaRPr lang="en-US" dirty="0" smtClean="0">
              <a:solidFill>
                <a:schemeClr val="accent3">
                  <a:lumMod val="50000"/>
                </a:schemeClr>
              </a:solidFill>
              <a:latin typeface="Arial" pitchFamily="34" charset="0"/>
              <a:cs typeface="Arial" pitchFamily="34" charset="0"/>
            </a:endParaRPr>
          </a:p>
          <a:p>
            <a:endParaRPr lang="en-US" dirty="0" smtClean="0">
              <a:solidFill>
                <a:schemeClr val="accent3">
                  <a:lumMod val="50000"/>
                </a:schemeClr>
              </a:solidFill>
              <a:latin typeface="Arial" pitchFamily="34" charset="0"/>
              <a:cs typeface="Arial" pitchFamily="34" charset="0"/>
            </a:endParaRPr>
          </a:p>
          <a:p>
            <a:endParaRPr lang="en-US" dirty="0" smtClean="0">
              <a:solidFill>
                <a:schemeClr val="accent3">
                  <a:lumMod val="50000"/>
                </a:schemeClr>
              </a:solidFill>
              <a:latin typeface="Arial" pitchFamily="34" charset="0"/>
              <a:cs typeface="Arial" pitchFamily="34" charset="0"/>
            </a:endParaRPr>
          </a:p>
          <a:p>
            <a:r>
              <a:rPr lang="en-US" dirty="0" smtClean="0">
                <a:solidFill>
                  <a:schemeClr val="accent3">
                    <a:lumMod val="50000"/>
                  </a:schemeClr>
                </a:solidFill>
                <a:latin typeface="Arial" pitchFamily="34" charset="0"/>
                <a:cs typeface="Arial" pitchFamily="34" charset="0"/>
              </a:rPr>
              <a:t>MOSE-L </a:t>
            </a:r>
          </a:p>
          <a:p>
            <a:r>
              <a:rPr lang="en-US" sz="1400" dirty="0" smtClean="0">
                <a:solidFill>
                  <a:schemeClr val="accent3">
                    <a:lumMod val="50000"/>
                  </a:schemeClr>
                </a:solidFill>
                <a:latin typeface="Arial" pitchFamily="34" charset="0"/>
                <a:cs typeface="Arial" pitchFamily="34" charset="0"/>
              </a:rPr>
              <a:t>Mouse ovarian cancer</a:t>
            </a:r>
            <a:endParaRPr lang="en-US" sz="1400" dirty="0">
              <a:solidFill>
                <a:schemeClr val="accent3">
                  <a:lumMod val="50000"/>
                </a:schemeClr>
              </a:solidFill>
              <a:latin typeface="Arial" pitchFamily="34" charset="0"/>
              <a:cs typeface="Arial" pitchFamily="34" charset="0"/>
            </a:endParaRPr>
          </a:p>
        </p:txBody>
      </p:sp>
      <p:sp>
        <p:nvSpPr>
          <p:cNvPr id="9" name="Rectangle 8"/>
          <p:cNvSpPr/>
          <p:nvPr/>
        </p:nvSpPr>
        <p:spPr>
          <a:xfrm>
            <a:off x="0" y="4819235"/>
            <a:ext cx="4572000" cy="230832"/>
          </a:xfrm>
          <a:prstGeom prst="rect">
            <a:avLst/>
          </a:prstGeom>
        </p:spPr>
        <p:txBody>
          <a:bodyPr>
            <a:spAutoFit/>
          </a:bodyPr>
          <a:lstStyle/>
          <a:p>
            <a:r>
              <a:rPr lang="en-US" sz="900" dirty="0" smtClean="0">
                <a:solidFill>
                  <a:schemeClr val="tx2"/>
                </a:solidFill>
                <a:latin typeface="Arial" pitchFamily="34" charset="0"/>
                <a:cs typeface="Arial" pitchFamily="34" charset="0"/>
              </a:rPr>
              <a:t>Giladi et al., AAI 2016</a:t>
            </a:r>
            <a:endParaRPr lang="it-IT" sz="900" dirty="0">
              <a:solidFill>
                <a:schemeClr val="tx2"/>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eneral ad board">
  <a:themeElements>
    <a:clrScheme name="Custom 10">
      <a:dk1>
        <a:sysClr val="windowText" lastClr="000000"/>
      </a:dk1>
      <a:lt1>
        <a:sysClr val="window" lastClr="FFFFFF"/>
      </a:lt1>
      <a:dk2>
        <a:srgbClr val="3B407B"/>
      </a:dk2>
      <a:lt2>
        <a:srgbClr val="809FD3"/>
      </a:lt2>
      <a:accent1>
        <a:srgbClr val="4060AF"/>
      </a:accent1>
      <a:accent2>
        <a:srgbClr val="809FD3"/>
      </a:accent2>
      <a:accent3>
        <a:srgbClr val="4060AF"/>
      </a:accent3>
      <a:accent4>
        <a:srgbClr val="CF4520"/>
      </a:accent4>
      <a:accent5>
        <a:srgbClr val="58595B"/>
      </a:accent5>
      <a:accent6>
        <a:srgbClr val="809FD3"/>
      </a:accent6>
      <a:hlink>
        <a:srgbClr val="3B407B"/>
      </a:hlink>
      <a:folHlink>
        <a:srgbClr val="809FD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5019</TotalTime>
  <Words>1895</Words>
  <Application>Microsoft Office PowerPoint</Application>
  <PresentationFormat>On-screen Show (16:9)</PresentationFormat>
  <Paragraphs>241</Paragraphs>
  <Slides>19</Slides>
  <Notes>11</Notes>
  <HiddenSlides>4</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General ad board</vt:lpstr>
      <vt:lpstr>Tumor  Treating Fields (TTFields) induced cancer cell death may be immunogenic resulting in enhanced antitumor efficacy when combined with immune-modulating therapy</vt:lpstr>
      <vt:lpstr>TTFields Distribution in and Around Quiescent and Dividing Cells</vt:lpstr>
      <vt:lpstr>TTFields MOA Summary</vt:lpstr>
      <vt:lpstr>TTFields Are Delivered by Optune</vt:lpstr>
      <vt:lpstr>EF-14: Secondary Endpoint, OS1  Interim Analysis, Per Protocol Population</vt:lpstr>
      <vt:lpstr>In Vivo Evidence of Immune Stimulation in Response to TTFields Application</vt:lpstr>
      <vt:lpstr>Slide 7</vt:lpstr>
      <vt:lpstr>TTFields Application Mediate Cell Surface Exposure of Calreticulin</vt:lpstr>
      <vt:lpstr>TTFields Induce an Increase in HMGB1 Release and a Reduction in Intracellular ATP Levels</vt:lpstr>
      <vt:lpstr>Slide 10</vt:lpstr>
      <vt:lpstr>Cancer Immunity Cycle</vt:lpstr>
      <vt:lpstr>Slide 12</vt:lpstr>
      <vt:lpstr>Slide 13</vt:lpstr>
      <vt:lpstr>Slide 14</vt:lpstr>
      <vt:lpstr>TTFields in Combination with Anti-PD-1 Lead to an Increase in Antigen Presenting Cells Infiltration to the Tumor</vt:lpstr>
      <vt:lpstr>TTFields in Combination with Anti-PD-1 Lead to Elevated PD-L1 Expression and Reduced Tumor Volume </vt:lpstr>
      <vt:lpstr>Summary of TTFields effects</vt:lpstr>
      <vt:lpstr>Cancer Immunity Cycle</vt:lpstr>
      <vt:lpstr>Novocure preclinical studies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 Directions</dc:title>
  <dc:creator>Eilon Kirson</dc:creator>
  <cp:lastModifiedBy>Nivedita-Pc</cp:lastModifiedBy>
  <cp:revision>173</cp:revision>
  <dcterms:created xsi:type="dcterms:W3CDTF">2015-07-21T09:05:46Z</dcterms:created>
  <dcterms:modified xsi:type="dcterms:W3CDTF">2016-07-21T17:19:43Z</dcterms:modified>
</cp:coreProperties>
</file>