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49" r:id="rId2"/>
    <p:sldId id="350" r:id="rId3"/>
    <p:sldId id="326" r:id="rId4"/>
    <p:sldId id="338" r:id="rId5"/>
    <p:sldId id="258" r:id="rId6"/>
    <p:sldId id="351" r:id="rId7"/>
    <p:sldId id="352" r:id="rId8"/>
    <p:sldId id="353" r:id="rId9"/>
    <p:sldId id="354" r:id="rId10"/>
    <p:sldId id="355" r:id="rId11"/>
    <p:sldId id="356" r:id="rId12"/>
    <p:sldId id="367" r:id="rId13"/>
    <p:sldId id="357" r:id="rId14"/>
    <p:sldId id="368" r:id="rId15"/>
    <p:sldId id="358" r:id="rId16"/>
    <p:sldId id="360" r:id="rId17"/>
    <p:sldId id="359" r:id="rId18"/>
    <p:sldId id="361" r:id="rId19"/>
    <p:sldId id="362" r:id="rId20"/>
    <p:sldId id="363" r:id="rId21"/>
    <p:sldId id="364" r:id="rId22"/>
    <p:sldId id="365" r:id="rId23"/>
    <p:sldId id="366" r:id="rId24"/>
    <p:sldId id="308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1A2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 snapToGrid="0" snapToObjects="1">
      <p:cViewPr>
        <p:scale>
          <a:sx n="100" d="100"/>
          <a:sy n="100" d="100"/>
        </p:scale>
        <p:origin x="-51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Glioblastoma</c:v>
                </c:pt>
                <c:pt idx="1">
                  <c:v>All Other Astrocytomas</c:v>
                </c:pt>
                <c:pt idx="2">
                  <c:v>Anaplastic Astrocytoma</c:v>
                </c:pt>
                <c:pt idx="3">
                  <c:v>Diffuse Astrocytoma</c:v>
                </c:pt>
                <c:pt idx="4">
                  <c:v>Pilocytic Astrocytoma</c:v>
                </c:pt>
                <c:pt idx="5">
                  <c:v>Oligodendrogliomas</c:v>
                </c:pt>
                <c:pt idx="6">
                  <c:v>Ependymomas</c:v>
                </c:pt>
                <c:pt idx="7">
                  <c:v>All Other Gliomas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0.50700000000000001</c:v>
                </c:pt>
                <c:pt idx="1">
                  <c:v>9.1000000000000011E-2</c:v>
                </c:pt>
                <c:pt idx="2">
                  <c:v>7.9000000000000015E-2</c:v>
                </c:pt>
                <c:pt idx="3">
                  <c:v>1.7000000000000005E-2</c:v>
                </c:pt>
                <c:pt idx="4" formatCode="0%">
                  <c:v>5.7000000000000002E-2</c:v>
                </c:pt>
                <c:pt idx="5">
                  <c:v>9.2000000000000012E-2</c:v>
                </c:pt>
                <c:pt idx="6">
                  <c:v>5.6000000000000001E-2</c:v>
                </c:pt>
                <c:pt idx="7" formatCode="0%">
                  <c:v>0.10100000000000001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4372-9856-8F4B-8A9A-30C023BDE131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03119-A8EE-8F49-91D8-0C866BDD4F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50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03119-A8EE-8F49-91D8-0C866BDD4FC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03119-A8EE-8F49-91D8-0C866BDD4FC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03119-A8EE-8F49-91D8-0C866BDD4FC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4FF8-F98D-E644-B033-17B86CD562EA}" type="slidenum">
              <a:rPr lang="de-DE"/>
              <a:pPr/>
              <a:t>9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03119-A8EE-8F49-91D8-0C866BDD4FC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F92C-36EE-9541-BA98-BFB234ABC14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ED56-C70A-3141-81D5-0564DE65C3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!OLE_LINK2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!OLE_LINK3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!OLE_LINK4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!OLE_LINK1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1944" y="2150832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Arial"/>
                <a:cs typeface="Arial"/>
              </a:rPr>
              <a:t>HKS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644" y="2557232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/>
                <a:cs typeface="Arial"/>
              </a:rPr>
              <a:t>Tumore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1944" y="4826000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Arial"/>
                <a:cs typeface="Arial"/>
              </a:rPr>
              <a:t>HKS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925" y="5511800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/>
                <a:cs typeface="Arial"/>
              </a:rPr>
              <a:t>Tumore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de-DE" sz="2800" dirty="0" smtClean="0"/>
              <a:t>Epigenetics in glioma</a:t>
            </a:r>
            <a:br>
              <a:rPr lang="de-DE" sz="2800" dirty="0" smtClean="0"/>
            </a:br>
            <a:r>
              <a:rPr lang="de-DE" sz="2800" dirty="0" smtClean="0"/>
              <a:t>-</a:t>
            </a:r>
            <a:br>
              <a:rPr lang="de-DE" sz="2800" dirty="0" smtClean="0"/>
            </a:br>
            <a:r>
              <a:rPr lang="de-DE" sz="2800" dirty="0" smtClean="0"/>
              <a:t>MGMT, ABCB1 and ABCG2 methylation in glioma</a:t>
            </a:r>
            <a:br>
              <a:rPr lang="de-DE" sz="2800" dirty="0" smtClean="0"/>
            </a:br>
            <a:endParaRPr lang="de-DE" sz="2800" b="1" dirty="0" smtClean="0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2206" y="4257477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Moritz C. Oberstadt, PhD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30325"/>
            <a:ext cx="3232150" cy="34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t_ste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16075"/>
            <a:ext cx="338931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/>
          <a:srcRect l="24857" t="47855" r="3951" b="34601"/>
          <a:stretch>
            <a:fillRect/>
          </a:stretch>
        </p:blipFill>
        <p:spPr bwMode="auto">
          <a:xfrm>
            <a:off x="500063" y="4941888"/>
            <a:ext cx="81438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_dat_logo_kle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8" name="Picture 7" descr="548MSKLocku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2255" y="304800"/>
            <a:ext cx="3345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Analysis of methylation</a:t>
            </a:r>
          </a:p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Pyrosequencing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feld 2"/>
          <p:cNvSpPr txBox="1">
            <a:spLocks noChangeArrowheads="1"/>
          </p:cNvSpPr>
          <p:nvPr/>
        </p:nvSpPr>
        <p:spPr bwMode="auto">
          <a:xfrm>
            <a:off x="1581150" y="2143125"/>
            <a:ext cx="55451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MGMT (</a:t>
            </a:r>
            <a:r>
              <a:rPr lang="de-DE" sz="2000" dirty="0" smtClean="0">
                <a:latin typeface="Arial"/>
                <a:cs typeface="Arial"/>
              </a:rPr>
              <a:t>O6 methylguanine methyltransferase</a:t>
            </a:r>
            <a:r>
              <a:rPr lang="de-DE" sz="2000" dirty="0">
                <a:latin typeface="Arial"/>
                <a:cs typeface="Arial"/>
              </a:rPr>
              <a:t>)</a:t>
            </a:r>
          </a:p>
          <a:p>
            <a:pPr>
              <a:buFont typeface="Arial" charset="0"/>
              <a:buChar char="•"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ABCB1 (P-gp)</a:t>
            </a:r>
          </a:p>
          <a:p>
            <a:pPr>
              <a:buFont typeface="Arial" charset="0"/>
              <a:buChar char="•"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ABCG2 (BCRP)</a:t>
            </a:r>
          </a:p>
        </p:txBody>
      </p:sp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825" y="3048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Genes to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feld 2"/>
          <p:cNvSpPr txBox="1">
            <a:spLocks noChangeArrowheads="1"/>
          </p:cNvSpPr>
          <p:nvPr/>
        </p:nvSpPr>
        <p:spPr bwMode="auto">
          <a:xfrm>
            <a:off x="1581150" y="2143125"/>
            <a:ext cx="55451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MGMT (</a:t>
            </a:r>
            <a:r>
              <a:rPr lang="de-DE" sz="2000" dirty="0" smtClean="0">
                <a:latin typeface="Arial"/>
                <a:cs typeface="Arial"/>
              </a:rPr>
              <a:t>O6 methylguanine methyltransferase</a:t>
            </a:r>
            <a:r>
              <a:rPr lang="de-DE" sz="2000" dirty="0">
                <a:latin typeface="Arial"/>
                <a:cs typeface="Arial"/>
              </a:rPr>
              <a:t>)</a:t>
            </a:r>
          </a:p>
          <a:p>
            <a:pPr>
              <a:buFont typeface="Arial" charset="0"/>
              <a:buChar char="•"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ABCB1 (P-gp)</a:t>
            </a:r>
          </a:p>
          <a:p>
            <a:pPr>
              <a:buFont typeface="Arial" charset="0"/>
              <a:buChar char="•"/>
            </a:pPr>
            <a:endParaRPr lang="de-DE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ABCG2 (BCRP)</a:t>
            </a:r>
          </a:p>
        </p:txBody>
      </p:sp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825" y="3048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Genes to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977900"/>
            <a:ext cx="8229600" cy="3543300"/>
          </a:xfrm>
        </p:spPr>
        <p:txBody>
          <a:bodyPr/>
          <a:lstStyle/>
          <a:p>
            <a:pPr eaLnBrk="1" hangingPunct="1">
              <a:buNone/>
            </a:pPr>
            <a:endParaRPr lang="de-DE" sz="2000" dirty="0" smtClean="0">
              <a:latin typeface="Arial"/>
              <a:cs typeface="Arial"/>
            </a:endParaRPr>
          </a:p>
          <a:p>
            <a:pPr eaLnBrk="1" hangingPunct="1"/>
            <a:r>
              <a:rPr lang="de-DE" sz="2000" dirty="0" smtClean="0">
                <a:latin typeface="Arial"/>
                <a:cs typeface="Arial"/>
              </a:rPr>
              <a:t>DNA repair enzyme, removing mutagenic adducts from the O6 position of guanine</a:t>
            </a:r>
          </a:p>
          <a:p>
            <a:pPr eaLnBrk="1" hangingPunct="1"/>
            <a:endParaRPr lang="de-DE" sz="2000" dirty="0">
              <a:latin typeface="Arial"/>
              <a:cs typeface="Arial"/>
            </a:endParaRPr>
          </a:p>
          <a:p>
            <a:pPr eaLnBrk="1" hangingPunct="1"/>
            <a:r>
              <a:rPr lang="de-DE" sz="2000" dirty="0">
                <a:latin typeface="Arial"/>
                <a:cs typeface="Arial"/>
              </a:rPr>
              <a:t>MGMT causes resistance to alkylating drugs</a:t>
            </a:r>
          </a:p>
          <a:p>
            <a:pPr eaLnBrk="1" hangingPunct="1"/>
            <a:endParaRPr lang="de-DE" sz="2000" dirty="0" smtClean="0">
              <a:latin typeface="Arial"/>
              <a:cs typeface="Arial"/>
            </a:endParaRPr>
          </a:p>
          <a:p>
            <a:pPr eaLnBrk="1" hangingPunct="1"/>
            <a:r>
              <a:rPr lang="de-DE" sz="2000" dirty="0" smtClean="0">
                <a:latin typeface="Arial"/>
                <a:cs typeface="Arial"/>
              </a:rPr>
              <a:t>Survival </a:t>
            </a:r>
            <a:r>
              <a:rPr lang="de-DE" sz="2000" dirty="0">
                <a:latin typeface="Arial"/>
                <a:cs typeface="Arial"/>
              </a:rPr>
              <a:t>of patients with gliomas is significantly </a:t>
            </a:r>
            <a:r>
              <a:rPr lang="de-DE" sz="2000" dirty="0" smtClean="0">
                <a:latin typeface="Arial"/>
                <a:cs typeface="Arial"/>
              </a:rPr>
              <a:t>better in previous</a:t>
            </a:r>
          </a:p>
          <a:p>
            <a:pPr eaLnBrk="1" hangingPunct="1">
              <a:buNone/>
            </a:pPr>
            <a:r>
              <a:rPr lang="de-DE" sz="2000" dirty="0" smtClean="0">
                <a:latin typeface="Arial"/>
                <a:cs typeface="Arial"/>
              </a:rPr>
              <a:t>	publications, </a:t>
            </a:r>
            <a:r>
              <a:rPr lang="de-DE" sz="2000" dirty="0">
                <a:latin typeface="Arial"/>
                <a:cs typeface="Arial"/>
              </a:rPr>
              <a:t>if the promoter of MGMT is methylated</a:t>
            </a:r>
          </a:p>
        </p:txBody>
      </p:sp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4414" y="30480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MGMT</a:t>
            </a:r>
          </a:p>
        </p:txBody>
      </p:sp>
      <p:pic>
        <p:nvPicPr>
          <p:cNvPr id="10" name="Picture 21" descr="nrneur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52900"/>
            <a:ext cx="7429500" cy="2266950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12700" y="6559490"/>
            <a:ext cx="909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Weller, M. </a:t>
            </a:r>
            <a:r>
              <a:rPr lang="en-US" sz="1000" i="1" dirty="0"/>
              <a:t>et al.</a:t>
            </a:r>
            <a:r>
              <a:rPr lang="en-US" sz="1000" dirty="0"/>
              <a:t> </a:t>
            </a:r>
            <a:r>
              <a:rPr lang="en-GB" sz="1000" dirty="0"/>
              <a:t>(2009)</a:t>
            </a:r>
            <a:r>
              <a:rPr lang="en-US" sz="1000" dirty="0"/>
              <a:t> </a:t>
            </a:r>
            <a:r>
              <a:rPr lang="en-US" sz="1000" i="1" dirty="0"/>
              <a:t>MGMT </a:t>
            </a:r>
            <a:r>
              <a:rPr lang="en-US" sz="1000" dirty="0"/>
              <a:t>promoter methylation in malignant </a:t>
            </a:r>
            <a:r>
              <a:rPr lang="en-US" sz="1000" dirty="0" err="1"/>
              <a:t>gliomas</a:t>
            </a:r>
            <a:r>
              <a:rPr lang="en-US" sz="1000" dirty="0"/>
              <a:t>: ready for personalized medicine</a:t>
            </a:r>
            <a:r>
              <a:rPr lang="en-US" sz="1000" dirty="0" smtClean="0"/>
              <a:t>?</a:t>
            </a:r>
            <a:r>
              <a:rPr lang="en-US" sz="1000" dirty="0">
                <a:ea typeface="Arial" charset="0"/>
                <a:cs typeface="Arial" charset="0"/>
              </a:rPr>
              <a:t> </a:t>
            </a:r>
            <a:r>
              <a:rPr lang="en-US" sz="1000" i="1" dirty="0" smtClean="0"/>
              <a:t>Nat</a:t>
            </a:r>
            <a:r>
              <a:rPr lang="en-US" sz="1000" i="1" dirty="0"/>
              <a:t>. Rev. Neurol.</a:t>
            </a:r>
            <a:r>
              <a:rPr lang="en-US" sz="1000" dirty="0"/>
              <a:t> doi:10.1038/nrneurol.2009.197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feld 2"/>
          <p:cNvSpPr txBox="1">
            <a:spLocks noChangeArrowheads="1"/>
          </p:cNvSpPr>
          <p:nvPr/>
        </p:nvSpPr>
        <p:spPr bwMode="auto">
          <a:xfrm>
            <a:off x="1581150" y="2143125"/>
            <a:ext cx="55451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000" dirty="0">
                <a:solidFill>
                  <a:srgbClr val="A6A6A6"/>
                </a:solidFill>
                <a:latin typeface="Arial"/>
                <a:cs typeface="Arial"/>
              </a:rPr>
              <a:t> MGMT (</a:t>
            </a:r>
            <a:r>
              <a:rPr lang="de-DE" sz="2000" dirty="0" smtClean="0">
                <a:solidFill>
                  <a:srgbClr val="A6A6A6"/>
                </a:solidFill>
                <a:latin typeface="Arial"/>
                <a:cs typeface="Arial"/>
              </a:rPr>
              <a:t>O6 methylguanine methyltransferase</a:t>
            </a:r>
            <a:r>
              <a:rPr lang="de-DE" sz="2000" dirty="0">
                <a:solidFill>
                  <a:srgbClr val="A6A6A6"/>
                </a:solidFill>
                <a:latin typeface="Arial"/>
                <a:cs typeface="Arial"/>
              </a:rPr>
              <a:t>)</a:t>
            </a:r>
          </a:p>
          <a:p>
            <a:pPr>
              <a:buFont typeface="Arial" charset="0"/>
              <a:buChar char="•"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ABCB1 (P-gp)</a:t>
            </a:r>
          </a:p>
          <a:p>
            <a:pPr>
              <a:buFont typeface="Arial" charset="0"/>
              <a:buChar char="•"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de-DE" sz="2000" dirty="0">
                <a:latin typeface="Arial"/>
                <a:cs typeface="Arial"/>
              </a:rPr>
              <a:t> ABCG2 (BCRP)</a:t>
            </a:r>
          </a:p>
        </p:txBody>
      </p:sp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825" y="3048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Genes to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32050" y="3051175"/>
            <a:ext cx="4000500" cy="13573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+mj-lt"/>
            </a:endParaRP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4432300" y="2909888"/>
            <a:ext cx="2000250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4432300" y="1557338"/>
            <a:ext cx="2000250" cy="10509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2432050" y="1557338"/>
            <a:ext cx="2000250" cy="10509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432050" y="2908300"/>
            <a:ext cx="2000250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15367" name="Textfeld 7"/>
          <p:cNvSpPr txBox="1">
            <a:spLocks noChangeArrowheads="1"/>
          </p:cNvSpPr>
          <p:nvPr/>
        </p:nvSpPr>
        <p:spPr bwMode="auto">
          <a:xfrm>
            <a:off x="4859338" y="30432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cs typeface="Times New Roman" pitchFamily="18" charset="0"/>
              </a:rPr>
              <a:t>endothelium</a:t>
            </a:r>
          </a:p>
        </p:txBody>
      </p:sp>
      <p:sp>
        <p:nvSpPr>
          <p:cNvPr id="15368" name="Textfeld 8"/>
          <p:cNvSpPr txBox="1">
            <a:spLocks noChangeArrowheads="1"/>
          </p:cNvSpPr>
          <p:nvPr/>
        </p:nvSpPr>
        <p:spPr bwMode="auto">
          <a:xfrm>
            <a:off x="4787900" y="1819275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cs typeface="Times New Roman" pitchFamily="18" charset="0"/>
              </a:rPr>
              <a:t>tumor cell</a:t>
            </a:r>
          </a:p>
        </p:txBody>
      </p:sp>
      <p:sp>
        <p:nvSpPr>
          <p:cNvPr id="15369" name="Textfeld 9"/>
          <p:cNvSpPr txBox="1">
            <a:spLocks noChangeArrowheads="1"/>
          </p:cNvSpPr>
          <p:nvPr/>
        </p:nvSpPr>
        <p:spPr bwMode="auto">
          <a:xfrm>
            <a:off x="5073650" y="3763963"/>
            <a:ext cx="74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cs typeface="Times New Roman" pitchFamily="18" charset="0"/>
              </a:rPr>
              <a:t>blood</a:t>
            </a: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2411413" y="4418013"/>
            <a:ext cx="403225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084888" y="23352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5940425" y="2444750"/>
            <a:ext cx="287338" cy="28733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5581650" y="2311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 flipV="1">
            <a:off x="5437188" y="2459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3625850" y="32369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3481388" y="3336925"/>
            <a:ext cx="287337" cy="287338"/>
          </a:xfrm>
          <a:prstGeom prst="ellipse">
            <a:avLst/>
          </a:prstGeom>
          <a:solidFill>
            <a:srgbClr val="35A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3203575" y="32083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 flipV="1">
            <a:off x="3059113" y="33369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273550" y="266065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4129088" y="2760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3851275" y="26320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 flipV="1">
            <a:off x="3706813" y="2760663"/>
            <a:ext cx="287337" cy="287337"/>
          </a:xfrm>
          <a:prstGeom prst="ellipse">
            <a:avLst/>
          </a:prstGeom>
          <a:solidFill>
            <a:srgbClr val="35A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grpSp>
        <p:nvGrpSpPr>
          <p:cNvPr id="3" name="Gruppieren 29"/>
          <p:cNvGrpSpPr>
            <a:grpSpLocks/>
          </p:cNvGrpSpPr>
          <p:nvPr/>
        </p:nvGrpSpPr>
        <p:grpSpPr bwMode="auto">
          <a:xfrm>
            <a:off x="3059113" y="5840413"/>
            <a:ext cx="4392612" cy="504825"/>
            <a:chOff x="3059113" y="4868863"/>
            <a:chExt cx="4392612" cy="504825"/>
          </a:xfrm>
        </p:grpSpPr>
        <p:sp>
          <p:nvSpPr>
            <p:cNvPr id="15389" name="Line 34"/>
            <p:cNvSpPr>
              <a:spLocks noChangeShapeType="1"/>
            </p:cNvSpPr>
            <p:nvPr/>
          </p:nvSpPr>
          <p:spPr bwMode="auto">
            <a:xfrm flipV="1">
              <a:off x="3203575" y="4868863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15390" name="Oval 35"/>
            <p:cNvSpPr>
              <a:spLocks noChangeArrowheads="1"/>
            </p:cNvSpPr>
            <p:nvPr/>
          </p:nvSpPr>
          <p:spPr bwMode="auto">
            <a:xfrm flipV="1">
              <a:off x="3059113" y="4997450"/>
              <a:ext cx="287337" cy="28733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15391" name="Text Box 36"/>
            <p:cNvSpPr txBox="1">
              <a:spLocks noChangeArrowheads="1"/>
            </p:cNvSpPr>
            <p:nvPr/>
          </p:nvSpPr>
          <p:spPr bwMode="auto">
            <a:xfrm>
              <a:off x="3492500" y="4895850"/>
              <a:ext cx="3959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000" dirty="0" smtClean="0">
                  <a:latin typeface="+mj-lt"/>
                </a:rPr>
                <a:t>Influxtransporter, e.g. </a:t>
              </a:r>
              <a:r>
                <a:rPr lang="de-DE" sz="2000" dirty="0">
                  <a:latin typeface="+mj-lt"/>
                </a:rPr>
                <a:t>OATP2B1</a:t>
              </a:r>
            </a:p>
          </p:txBody>
        </p:sp>
      </p:grp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3059113" y="4800600"/>
            <a:ext cx="4392612" cy="707886"/>
            <a:chOff x="3059113" y="5459463"/>
            <a:chExt cx="4392612" cy="707617"/>
          </a:xfrm>
        </p:grpSpPr>
        <p:sp>
          <p:nvSpPr>
            <p:cNvPr id="15386" name="Line 37"/>
            <p:cNvSpPr>
              <a:spLocks noChangeShapeType="1"/>
            </p:cNvSpPr>
            <p:nvPr/>
          </p:nvSpPr>
          <p:spPr bwMode="auto">
            <a:xfrm>
              <a:off x="3203575" y="5588000"/>
              <a:ext cx="0" cy="504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15387" name="Oval 38"/>
            <p:cNvSpPr>
              <a:spLocks noChangeArrowheads="1"/>
            </p:cNvSpPr>
            <p:nvPr/>
          </p:nvSpPr>
          <p:spPr bwMode="auto">
            <a:xfrm>
              <a:off x="3059113" y="5687974"/>
              <a:ext cx="287337" cy="287229"/>
            </a:xfrm>
            <a:prstGeom prst="ellipse">
              <a:avLst/>
            </a:prstGeom>
            <a:solidFill>
              <a:srgbClr val="35AC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27676" name="Text Box 39"/>
            <p:cNvSpPr txBox="1">
              <a:spLocks noChangeArrowheads="1"/>
            </p:cNvSpPr>
            <p:nvPr/>
          </p:nvSpPr>
          <p:spPr bwMode="auto">
            <a:xfrm>
              <a:off x="3492500" y="5459463"/>
              <a:ext cx="3959225" cy="7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 smtClean="0"/>
                <a:t>Effluxtransporter, e.g. ABCB1, ABCG2</a:t>
              </a:r>
              <a:endParaRPr lang="de-DE" sz="2000" dirty="0"/>
            </a:p>
          </p:txBody>
        </p:sp>
      </p:grpSp>
      <p:pic>
        <p:nvPicPr>
          <p:cNvPr id="32" name="Picture 31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33" name="Picture 32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49440" y="304800"/>
            <a:ext cx="267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Transport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5" grpId="0" animBg="1"/>
      <p:bldP spid="7197" grpId="0" animBg="1"/>
      <p:bldP spid="7190" grpId="0" animBg="1"/>
      <p:bldP spid="7193" grpId="0" animBg="1"/>
      <p:bldP spid="7199" grpId="0" animBg="1"/>
      <p:bldP spid="72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247900" y="547996"/>
          <a:ext cx="4991100" cy="6275645"/>
        </p:xfrm>
        <a:graphic>
          <a:graphicData uri="http://schemas.openxmlformats.org/presentationml/2006/ole">
            <p:oleObj spid="_x0000_s84994" name="Document" r:id="rId5" imgW="5625893" imgH="7073640" progId="Word.Document.12">
              <p:link updateAutomatic="1"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892" y="76200"/>
            <a:ext cx="322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Clinical characteristics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0687" y="279400"/>
            <a:ext cx="393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Methylation and expression </a:t>
            </a:r>
          </a:p>
        </p:txBody>
      </p:sp>
      <p:pic>
        <p:nvPicPr>
          <p:cNvPr id="11" name="Picture 10" descr="070313_Figure 1.jpg"/>
          <p:cNvPicPr>
            <a:picLocks noChangeAspect="1"/>
          </p:cNvPicPr>
          <p:nvPr/>
        </p:nvPicPr>
        <p:blipFill>
          <a:blip r:embed="rId4"/>
          <a:srcRect t="11139"/>
          <a:stretch>
            <a:fillRect/>
          </a:stretch>
        </p:blipFill>
        <p:spPr>
          <a:xfrm>
            <a:off x="2000536" y="763897"/>
            <a:ext cx="5142928" cy="6094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2488" y="342900"/>
            <a:ext cx="390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MGMT methylation and OS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504949" y="1390650"/>
          <a:ext cx="6984427" cy="5060950"/>
        </p:xfrm>
        <a:graphic>
          <a:graphicData uri="http://schemas.openxmlformats.org/presentationml/2006/ole">
            <p:oleObj spid="_x0000_s86018" name="Document" r:id="rId5" imgW="5625893" imgH="407655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977" y="342900"/>
            <a:ext cx="408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ABCB1 methylation and OS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479550" y="1390650"/>
          <a:ext cx="7019480" cy="5086350"/>
        </p:xfrm>
        <a:graphic>
          <a:graphicData uri="http://schemas.openxmlformats.org/presentationml/2006/ole">
            <p:oleObj spid="_x0000_s87043" name="Document" r:id="rId5" imgW="5625893" imgH="407655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3476" y="304800"/>
            <a:ext cx="236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Tumor diseases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145" y="4397893"/>
            <a:ext cx="68440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High maligne tumors with low 5 years overall survival (OS):</a:t>
            </a:r>
          </a:p>
          <a:p>
            <a:endParaRPr lang="de-DE" dirty="0" smtClean="0">
              <a:latin typeface="Arial"/>
              <a:cs typeface="Arial"/>
            </a:endParaRPr>
          </a:p>
          <a:p>
            <a:r>
              <a:rPr lang="de-DE" dirty="0" smtClean="0">
                <a:latin typeface="Arial"/>
                <a:cs typeface="Arial"/>
              </a:rPr>
              <a:t>	- Brain tumors </a:t>
            </a:r>
            <a:r>
              <a:rPr lang="de-DE" sz="1600" dirty="0" smtClean="0">
                <a:latin typeface="Arial"/>
                <a:cs typeface="Arial"/>
              </a:rPr>
              <a:t>(13%/15%)</a:t>
            </a:r>
          </a:p>
          <a:p>
            <a:endParaRPr lang="de-DE" sz="1000" dirty="0" smtClean="0">
              <a:latin typeface="Arial"/>
              <a:cs typeface="Arial"/>
            </a:endParaRPr>
          </a:p>
          <a:p>
            <a:r>
              <a:rPr lang="de-DE" dirty="0" smtClean="0">
                <a:latin typeface="Arial"/>
                <a:cs typeface="Arial"/>
              </a:rPr>
              <a:t>	- Stomach- </a:t>
            </a:r>
            <a:r>
              <a:rPr lang="de-DE" sz="1600" dirty="0" smtClean="0">
                <a:latin typeface="Arial"/>
                <a:cs typeface="Arial"/>
              </a:rPr>
              <a:t>(12%/13%)</a:t>
            </a:r>
            <a:r>
              <a:rPr lang="de-DE" dirty="0" smtClean="0">
                <a:latin typeface="Arial"/>
                <a:cs typeface="Arial"/>
              </a:rPr>
              <a:t> and Oesophaguscarcinoma </a:t>
            </a:r>
            <a:r>
              <a:rPr lang="de-DE" sz="1600" dirty="0" smtClean="0">
                <a:latin typeface="Arial"/>
                <a:cs typeface="Arial"/>
              </a:rPr>
              <a:t>(7%/8%)</a:t>
            </a:r>
          </a:p>
          <a:p>
            <a:endParaRPr lang="de-DE" sz="1000" dirty="0" smtClean="0">
              <a:latin typeface="Arial"/>
              <a:cs typeface="Arial"/>
            </a:endParaRPr>
          </a:p>
          <a:p>
            <a:r>
              <a:rPr lang="de-DE" dirty="0" smtClean="0">
                <a:latin typeface="Arial"/>
                <a:cs typeface="Arial"/>
              </a:rPr>
              <a:t>	- Lung carcinoma </a:t>
            </a:r>
            <a:r>
              <a:rPr lang="de-DE" sz="1600" dirty="0" smtClean="0">
                <a:latin typeface="Arial"/>
                <a:cs typeface="Arial"/>
              </a:rPr>
              <a:t>(6%/6%)</a:t>
            </a:r>
          </a:p>
          <a:p>
            <a:endParaRPr lang="de-DE" sz="1000" dirty="0" smtClean="0">
              <a:latin typeface="Arial"/>
              <a:cs typeface="Arial"/>
            </a:endParaRPr>
          </a:p>
          <a:p>
            <a:r>
              <a:rPr lang="de-DE" dirty="0" smtClean="0">
                <a:latin typeface="Arial"/>
                <a:cs typeface="Arial"/>
              </a:rPr>
              <a:t>	- Pancreas carcinoma </a:t>
            </a:r>
            <a:r>
              <a:rPr lang="de-DE" sz="1600" dirty="0" smtClean="0">
                <a:latin typeface="Arial"/>
                <a:cs typeface="Arial"/>
              </a:rPr>
              <a:t>(3%/2%)	</a:t>
            </a:r>
            <a:r>
              <a:rPr lang="de-DE" dirty="0" smtClean="0">
                <a:latin typeface="Arial"/>
                <a:cs typeface="Arial"/>
              </a:rPr>
              <a:t>		</a:t>
            </a:r>
            <a:r>
              <a:rPr lang="en-US" sz="1200" dirty="0" smtClean="0"/>
              <a:t>http://</a:t>
            </a:r>
            <a:r>
              <a:rPr lang="en-US" sz="1200" dirty="0" err="1" smtClean="0"/>
              <a:t>info.cancerresearchuk.org</a:t>
            </a:r>
            <a:endParaRPr lang="de-DE" sz="1200" dirty="0" smtClean="0">
              <a:latin typeface="Arial"/>
              <a:cs typeface="Arial"/>
            </a:endParaRPr>
          </a:p>
          <a:p>
            <a:endParaRPr lang="de-DE" dirty="0" smtClean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145" y="3930394"/>
            <a:ext cx="6324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US Mortality Files, National Center for Health Statistics, Centers for Disease control and Prevention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2844" y="1135511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Arial"/>
                <a:cs typeface="Arial"/>
              </a:rPr>
              <a:t>HKS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6544" y="1541911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/>
                <a:cs typeface="Arial"/>
              </a:rPr>
              <a:t>Tumore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Ovale 4"/>
          <p:cNvSpPr/>
          <p:nvPr/>
        </p:nvSpPr>
        <p:spPr>
          <a:xfrm>
            <a:off x="1392541" y="4914900"/>
            <a:ext cx="3283187" cy="423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 l="54313" t="38117" b="29124"/>
          <a:stretch>
            <a:fillRect/>
          </a:stretch>
        </p:blipFill>
        <p:spPr>
          <a:xfrm>
            <a:off x="1126447" y="1303588"/>
            <a:ext cx="5111750" cy="2675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1400" y="851358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One of the leading death causes</a:t>
            </a:r>
            <a:endParaRPr lang="de-DE" sz="1200" dirty="0" smtClean="0">
              <a:latin typeface="Arial"/>
              <a:cs typeface="Arial"/>
            </a:endParaRPr>
          </a:p>
          <a:p>
            <a:endParaRPr lang="de-DE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675" y="342900"/>
            <a:ext cx="402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ABCG2 methylation and OS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543049" y="1390650"/>
          <a:ext cx="7089587" cy="5137150"/>
        </p:xfrm>
        <a:graphic>
          <a:graphicData uri="http://schemas.openxmlformats.org/presentationml/2006/ole">
            <p:oleObj spid="_x0000_s88067" name="Document" r:id="rId5" imgW="5625893" imgH="407655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3066" y="342900"/>
            <a:ext cx="454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Methylation and Polymorphisms</a:t>
            </a:r>
          </a:p>
        </p:txBody>
      </p:sp>
      <p:pic>
        <p:nvPicPr>
          <p:cNvPr id="7" name="Picture 6" descr="070313_Figure 2.jpg"/>
          <p:cNvPicPr>
            <a:picLocks noChangeAspect="1"/>
          </p:cNvPicPr>
          <p:nvPr/>
        </p:nvPicPr>
        <p:blipFill>
          <a:blip r:embed="rId4"/>
          <a:srcRect l="14070" t="10000" r="33951" b="61915"/>
          <a:stretch>
            <a:fillRect/>
          </a:stretch>
        </p:blipFill>
        <p:spPr>
          <a:xfrm>
            <a:off x="573777" y="1138532"/>
            <a:ext cx="3478578" cy="2506368"/>
          </a:xfrm>
          <a:prstGeom prst="rect">
            <a:avLst/>
          </a:prstGeom>
        </p:spPr>
      </p:pic>
      <p:pic>
        <p:nvPicPr>
          <p:cNvPr id="9" name="Picture 8" descr="070313_Figure 2.jpg"/>
          <p:cNvPicPr>
            <a:picLocks noChangeAspect="1"/>
          </p:cNvPicPr>
          <p:nvPr/>
        </p:nvPicPr>
        <p:blipFill>
          <a:blip r:embed="rId4"/>
          <a:srcRect l="14247" t="65928" r="34493" b="6482"/>
          <a:stretch>
            <a:fillRect/>
          </a:stretch>
        </p:blipFill>
        <p:spPr>
          <a:xfrm>
            <a:off x="2615029" y="3937000"/>
            <a:ext cx="3505200" cy="2515797"/>
          </a:xfrm>
          <a:prstGeom prst="rect">
            <a:avLst/>
          </a:prstGeom>
        </p:spPr>
      </p:pic>
      <p:pic>
        <p:nvPicPr>
          <p:cNvPr id="10" name="Picture 9" descr="070313_Figure 2.jpg"/>
          <p:cNvPicPr>
            <a:picLocks noChangeAspect="1"/>
          </p:cNvPicPr>
          <p:nvPr/>
        </p:nvPicPr>
        <p:blipFill>
          <a:blip r:embed="rId4"/>
          <a:srcRect l="14007" t="38085" r="35212" b="34072"/>
          <a:stretch>
            <a:fillRect/>
          </a:stretch>
        </p:blipFill>
        <p:spPr>
          <a:xfrm>
            <a:off x="4367629" y="1211377"/>
            <a:ext cx="3380542" cy="247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0203" y="228600"/>
            <a:ext cx="333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Methylation in relapses</a:t>
            </a:r>
          </a:p>
        </p:txBody>
      </p:sp>
      <p:pic>
        <p:nvPicPr>
          <p:cNvPr id="7" name="Picture 6" descr="070313_Figure 3.jpg"/>
          <p:cNvPicPr>
            <a:picLocks noChangeAspect="1"/>
          </p:cNvPicPr>
          <p:nvPr/>
        </p:nvPicPr>
        <p:blipFill>
          <a:blip r:embed="rId4"/>
          <a:srcRect l="18823" t="5000" r="33702" b="63608"/>
          <a:stretch>
            <a:fillRect/>
          </a:stretch>
        </p:blipFill>
        <p:spPr>
          <a:xfrm>
            <a:off x="419099" y="728597"/>
            <a:ext cx="3557621" cy="3136900"/>
          </a:xfrm>
          <a:prstGeom prst="rect">
            <a:avLst/>
          </a:prstGeom>
        </p:spPr>
      </p:pic>
      <p:pic>
        <p:nvPicPr>
          <p:cNvPr id="10" name="Picture 9" descr="070313_Figure 3.jpg"/>
          <p:cNvPicPr>
            <a:picLocks noChangeAspect="1"/>
          </p:cNvPicPr>
          <p:nvPr/>
        </p:nvPicPr>
        <p:blipFill>
          <a:blip r:embed="rId4"/>
          <a:srcRect l="17035" t="67798" r="32836"/>
          <a:stretch>
            <a:fillRect/>
          </a:stretch>
        </p:blipFill>
        <p:spPr>
          <a:xfrm>
            <a:off x="2721534" y="3695511"/>
            <a:ext cx="3691966" cy="3162489"/>
          </a:xfrm>
          <a:prstGeom prst="rect">
            <a:avLst/>
          </a:prstGeom>
        </p:spPr>
      </p:pic>
      <p:pic>
        <p:nvPicPr>
          <p:cNvPr id="9" name="Picture 8" descr="070313_Figure 3.jpg"/>
          <p:cNvPicPr>
            <a:picLocks noChangeAspect="1"/>
          </p:cNvPicPr>
          <p:nvPr/>
        </p:nvPicPr>
        <p:blipFill>
          <a:blip r:embed="rId4"/>
          <a:srcRect l="15682" t="36392" r="35177" b="31825"/>
          <a:stretch>
            <a:fillRect/>
          </a:stretch>
        </p:blipFill>
        <p:spPr>
          <a:xfrm>
            <a:off x="3976720" y="728597"/>
            <a:ext cx="3660292" cy="315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_dat_logo_kle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828" y="228600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Conclusions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23900" y="144780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Methylation of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MGMT, ABCB1 and ABCG2 have no prognostic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aseline="0" dirty="0" smtClean="0">
                <a:latin typeface="Arial"/>
                <a:cs typeface="Arial"/>
              </a:rPr>
              <a:t>	impact</a:t>
            </a:r>
            <a:r>
              <a:rPr lang="de-DE" sz="2000" dirty="0" smtClean="0">
                <a:latin typeface="Arial"/>
                <a:cs typeface="Arial"/>
              </a:rPr>
              <a:t> for OS in glioblastoma multiforme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3900" y="207010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2000" dirty="0" smtClean="0">
                <a:latin typeface="Arial"/>
                <a:cs typeface="Arial"/>
              </a:rPr>
              <a:t>Significant negative correlation between MGMT methylation and expression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23900" y="262890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Markedly elevated MGMT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ABCB1 methylation in glioblastoma specimens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23900" y="393065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 correlation between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MGMT methylation and MGMT C-56T polymorphism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23900" y="4889500"/>
            <a:ext cx="82296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 correlation of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ABCG2 methylation in primary tumors and </a:t>
            </a:r>
            <a:r>
              <a:rPr lang="de-DE" sz="2000" dirty="0" smtClean="0">
                <a:latin typeface="Arial"/>
                <a:cs typeface="Arial"/>
              </a:rPr>
              <a:t>relapses</a:t>
            </a:r>
            <a:endParaRPr kumimoji="0" lang="de-DE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88" y="527976"/>
            <a:ext cx="1673490" cy="1170692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082" y="896276"/>
            <a:ext cx="2743200" cy="798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0" y="1749468"/>
            <a:ext cx="2646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Heyo K. Kroemer, PhD</a:t>
            </a:r>
          </a:p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S. Bien-Möller, PhD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S. Herzog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M. Ricker</a:t>
            </a:r>
          </a:p>
          <a:p>
            <a:r>
              <a:rPr lang="de-DE" sz="1600" dirty="0" smtClean="0">
                <a:latin typeface="Arial"/>
                <a:cs typeface="Arial"/>
              </a:rPr>
              <a:t>and all members of </a:t>
            </a:r>
          </a:p>
          <a:p>
            <a:r>
              <a:rPr lang="de-DE" sz="1600" dirty="0" smtClean="0">
                <a:latin typeface="Arial"/>
                <a:cs typeface="Arial"/>
              </a:rPr>
              <a:t>the Kroemer Lab</a:t>
            </a:r>
          </a:p>
          <a:p>
            <a:endParaRPr lang="de-DE" sz="1600" dirty="0" smtClean="0">
              <a:latin typeface="Arial"/>
              <a:cs typeface="Arial"/>
            </a:endParaRPr>
          </a:p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de-DE" sz="12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6006" y="1749468"/>
            <a:ext cx="29161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Eric C. Holland, MD, PhD</a:t>
            </a:r>
          </a:p>
          <a:p>
            <a:pPr>
              <a:buFont typeface="Arial"/>
              <a:buChar char="•"/>
            </a:pPr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E. Bazzoli, MD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M. Squatrito, PhD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N. Schultz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B. Wee Trent</a:t>
            </a:r>
          </a:p>
          <a:p>
            <a:r>
              <a:rPr lang="de-DE" sz="1600" dirty="0" smtClean="0">
                <a:latin typeface="Arial"/>
                <a:cs typeface="Arial"/>
              </a:rPr>
              <a:t>and all members of</a:t>
            </a:r>
          </a:p>
          <a:p>
            <a:r>
              <a:rPr lang="de-DE" sz="1600" dirty="0" smtClean="0">
                <a:latin typeface="Arial"/>
                <a:cs typeface="Arial"/>
              </a:rPr>
              <a:t>the Holland Lab</a:t>
            </a:r>
          </a:p>
          <a:p>
            <a:endParaRPr lang="de-DE" dirty="0" smtClean="0">
              <a:latin typeface="Arial"/>
              <a:cs typeface="Arial"/>
            </a:endParaRPr>
          </a:p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de-DE" sz="1200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00" y="4902200"/>
            <a:ext cx="8484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Acknowledgements for the financial support by</a:t>
            </a:r>
          </a:p>
          <a:p>
            <a:r>
              <a:rPr lang="de-DE" dirty="0" smtClean="0">
                <a:latin typeface="Arial"/>
                <a:cs typeface="Arial"/>
              </a:rPr>
              <a:t>	- Gerhard-Domagk-Program of the University medicine Greifswald, Germany</a:t>
            </a:r>
          </a:p>
          <a:p>
            <a:r>
              <a:rPr lang="de-DE" dirty="0" smtClean="0">
                <a:latin typeface="Arial"/>
                <a:cs typeface="Arial"/>
              </a:rPr>
              <a:t>	- Rottendorf Foundation, Ennigerloh, Germany </a:t>
            </a:r>
          </a:p>
          <a:p>
            <a:pPr>
              <a:buFont typeface="Arial"/>
              <a:buChar char="•"/>
            </a:pPr>
            <a:endParaRPr lang="de-DE" sz="1200" dirty="0" smtClean="0">
              <a:latin typeface="Arial"/>
              <a:cs typeface="Arial"/>
            </a:endParaRPr>
          </a:p>
        </p:txBody>
      </p:sp>
      <p:pic>
        <p:nvPicPr>
          <p:cNvPr id="10" name="Picture 9" descr="Rottendorf-Bi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5883196"/>
            <a:ext cx="2854306" cy="779956"/>
          </a:xfrm>
          <a:prstGeom prst="rect">
            <a:avLst/>
          </a:prstGeom>
        </p:spPr>
      </p:pic>
      <p:pic>
        <p:nvPicPr>
          <p:cNvPr id="11" name="Picture 10" descr="gerhard_domagk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69" y="5755645"/>
            <a:ext cx="2316556" cy="894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720" y="152400"/>
            <a:ext cx="286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Acknowledgements</a:t>
            </a:r>
          </a:p>
        </p:txBody>
      </p:sp>
      <p:pic>
        <p:nvPicPr>
          <p:cNvPr id="14" name="Picture 13" descr="Logo_NC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500" y="2641600"/>
            <a:ext cx="1422400" cy="142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5725" y="4077829"/>
            <a:ext cx="3147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Henry W. S. Schroeder, MD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latin typeface="Arial"/>
                <a:cs typeface="Arial"/>
              </a:rPr>
              <a:t> PD Dr. Vogelgesang</a:t>
            </a:r>
          </a:p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de-DE" sz="12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5" name="Picture 4" descr="548MSKLock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3382" y="304800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Glioblastoma multiforme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1751467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Referring to WHO cassification of brain tumors: Grade IV</a:t>
            </a:r>
            <a:endParaRPr lang="de-DE" sz="12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1230767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Glioblastoma multiforme is the most frequent and aggressive </a:t>
            </a:r>
          </a:p>
          <a:p>
            <a:r>
              <a:rPr lang="de-DE" dirty="0" smtClean="0">
                <a:latin typeface="Arial"/>
                <a:cs typeface="Arial"/>
              </a:rPr>
              <a:t>	primary brain tumor in adults</a:t>
            </a:r>
            <a:endParaRPr lang="de-DE" sz="1200" dirty="0" smtClean="0">
              <a:latin typeface="Arial"/>
              <a:cs typeface="Arial"/>
            </a:endParaRPr>
          </a:p>
          <a:p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14" name="Picture 13" descr="MRI Glioblastoma Radiopaedia o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31" y="2663142"/>
            <a:ext cx="3164337" cy="32703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2301" y="6037487"/>
            <a:ext cx="153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www.radiopaedia.org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84990" y="6037487"/>
            <a:ext cx="1424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cs typeface="Arial"/>
              </a:rPr>
              <a:t>www.medscape.org</a:t>
            </a:r>
            <a:endParaRPr lang="de-DE" sz="1200" dirty="0">
              <a:cs typeface="Arial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3411878" y="3022600"/>
          <a:ext cx="5866878" cy="291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9" name="Straight Arrow Connector 113"/>
          <p:cNvCxnSpPr>
            <a:cxnSpLocks noChangeShapeType="1"/>
          </p:cNvCxnSpPr>
          <p:nvPr/>
        </p:nvCxnSpPr>
        <p:spPr bwMode="auto">
          <a:xfrm>
            <a:off x="7645400" y="4305301"/>
            <a:ext cx="266700" cy="1588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113"/>
          <p:cNvCxnSpPr>
            <a:cxnSpLocks noChangeShapeType="1"/>
          </p:cNvCxnSpPr>
          <p:nvPr/>
        </p:nvCxnSpPr>
        <p:spPr bwMode="auto">
          <a:xfrm rot="16200000" flipV="1">
            <a:off x="5769622" y="3101328"/>
            <a:ext cx="178594" cy="97338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113"/>
          <p:cNvCxnSpPr>
            <a:cxnSpLocks noChangeShapeType="1"/>
          </p:cNvCxnSpPr>
          <p:nvPr/>
        </p:nvCxnSpPr>
        <p:spPr bwMode="auto">
          <a:xfrm rot="10800000">
            <a:off x="5194300" y="3404394"/>
            <a:ext cx="186238" cy="178594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113"/>
          <p:cNvCxnSpPr>
            <a:cxnSpLocks noChangeShapeType="1"/>
          </p:cNvCxnSpPr>
          <p:nvPr/>
        </p:nvCxnSpPr>
        <p:spPr bwMode="auto">
          <a:xfrm rot="10800000">
            <a:off x="4819650" y="3987800"/>
            <a:ext cx="285750" cy="95250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113"/>
          <p:cNvCxnSpPr>
            <a:cxnSpLocks noChangeShapeType="1"/>
          </p:cNvCxnSpPr>
          <p:nvPr/>
        </p:nvCxnSpPr>
        <p:spPr bwMode="auto">
          <a:xfrm rot="10800000" flipV="1">
            <a:off x="4787901" y="4725988"/>
            <a:ext cx="273050" cy="80962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113"/>
          <p:cNvCxnSpPr>
            <a:cxnSpLocks noChangeShapeType="1"/>
          </p:cNvCxnSpPr>
          <p:nvPr/>
        </p:nvCxnSpPr>
        <p:spPr bwMode="auto">
          <a:xfrm rot="10800000" flipV="1">
            <a:off x="4857750" y="4984750"/>
            <a:ext cx="273050" cy="80962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113"/>
          <p:cNvCxnSpPr>
            <a:cxnSpLocks noChangeShapeType="1"/>
          </p:cNvCxnSpPr>
          <p:nvPr/>
        </p:nvCxnSpPr>
        <p:spPr bwMode="auto">
          <a:xfrm rot="10800000" flipV="1">
            <a:off x="5105401" y="5322888"/>
            <a:ext cx="228601" cy="163512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113"/>
          <p:cNvCxnSpPr>
            <a:cxnSpLocks noChangeShapeType="1"/>
          </p:cNvCxnSpPr>
          <p:nvPr/>
        </p:nvCxnSpPr>
        <p:spPr bwMode="auto">
          <a:xfrm rot="5400000">
            <a:off x="5746615" y="5772511"/>
            <a:ext cx="224611" cy="97339"/>
          </a:xfrm>
          <a:prstGeom prst="straightConnector1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966451" y="4069434"/>
            <a:ext cx="1007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Glioblastoma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50.7 %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3342" y="5892351"/>
            <a:ext cx="1600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All other Astrocytomas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9.1 %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1202" y="5441500"/>
            <a:ext cx="1663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Anaplastic Astrocytoma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7.9 %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2044" y="5031244"/>
            <a:ext cx="1436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Diffuse Astrocytoma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1.7 %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257" y="4506302"/>
            <a:ext cx="1517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Pilozytic Astrocytoma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5.7 %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72730" y="3701526"/>
            <a:ext cx="1368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Oligodendroglioma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9.2 %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38199" y="3060699"/>
            <a:ext cx="105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Ependymoma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5.6 %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54407" y="2604412"/>
            <a:ext cx="12715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>
                <a:latin typeface="Arial"/>
                <a:cs typeface="Arial"/>
              </a:rPr>
              <a:t>All other Gliomas</a:t>
            </a:r>
          </a:p>
          <a:p>
            <a:pPr algn="ctr"/>
            <a:r>
              <a:rPr lang="de-DE" sz="1100" dirty="0" smtClean="0">
                <a:latin typeface="Arial"/>
                <a:cs typeface="Arial"/>
              </a:rPr>
              <a:t>10.1 %</a:t>
            </a:r>
            <a:endParaRPr lang="de-DE" sz="1100" dirty="0">
              <a:latin typeface="Arial"/>
              <a:cs typeface="Arial"/>
            </a:endParaRPr>
          </a:p>
        </p:txBody>
      </p:sp>
      <p:sp>
        <p:nvSpPr>
          <p:cNvPr id="48" name="Ovale 4"/>
          <p:cNvSpPr/>
          <p:nvPr/>
        </p:nvSpPr>
        <p:spPr>
          <a:xfrm>
            <a:off x="7979053" y="4000497"/>
            <a:ext cx="999852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Graphic spid="13" grpId="0">
        <p:bldAsOne/>
      </p:bldGraphic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" y="925967"/>
            <a:ext cx="771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Multimodal therapy with resection, radiotherapy and chemotherapy with </a:t>
            </a:r>
          </a:p>
          <a:p>
            <a:r>
              <a:rPr lang="de-DE" dirty="0" smtClean="0">
                <a:latin typeface="Arial"/>
                <a:cs typeface="Arial"/>
              </a:rPr>
              <a:t>	temozolomide leads to a median OS of 14.6 months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" y="1640007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2 year OS rate of patients with glioblastoma just 26,5%</a:t>
            </a:r>
            <a:endParaRPr lang="de-DE" sz="1200" dirty="0" smtClean="0">
              <a:latin typeface="Arial"/>
              <a:cs typeface="Arial"/>
            </a:endParaRPr>
          </a:p>
        </p:txBody>
      </p:sp>
      <p:pic>
        <p:nvPicPr>
          <p:cNvPr id="14" name="Picture 13" descr="548MSKLock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pic>
        <p:nvPicPr>
          <p:cNvPr id="15" name="Picture 14" descr="c_dat_logo_kle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3382" y="304800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Glioblastoma multiforme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6990" y="6489700"/>
            <a:ext cx="1345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Ohgaki et al., 2011</a:t>
            </a:r>
            <a:endParaRPr lang="de-DE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46250" y="2584450"/>
            <a:ext cx="146706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Glial progenitor cells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70134" y="2584450"/>
            <a:ext cx="321166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Glial progenitor cells</a:t>
            </a:r>
            <a:endParaRPr lang="de-DE" sz="1200" dirty="0"/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rot="16200000">
            <a:off x="4331016" y="3119650"/>
            <a:ext cx="278769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0388" y="2954865"/>
            <a:ext cx="1488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IDH1</a:t>
            </a:r>
            <a:r>
              <a:rPr lang="de-DE" sz="1100" b="1" dirty="0" smtClean="0"/>
              <a:t> mutation (&gt;85%)</a:t>
            </a:r>
            <a:endParaRPr lang="de-DE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70134" y="3318079"/>
            <a:ext cx="321166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Common precursor cells</a:t>
            </a:r>
            <a:endParaRPr lang="de-DE" sz="1200" dirty="0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rot="16200000">
            <a:off x="3475909" y="3898048"/>
            <a:ext cx="41417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rot="16200000">
            <a:off x="5236977" y="3898048"/>
            <a:ext cx="41417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7565" y="3674251"/>
            <a:ext cx="1489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TP53</a:t>
            </a:r>
            <a:r>
              <a:rPr lang="de-DE" sz="1100" b="1" dirty="0" smtClean="0"/>
              <a:t> mutation (&gt;65%)</a:t>
            </a:r>
            <a:endParaRPr lang="de-DE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58131" y="3674251"/>
            <a:ext cx="1043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b="1" dirty="0" smtClean="0"/>
              <a:t>Loss of 1p/19q </a:t>
            </a:r>
          </a:p>
          <a:p>
            <a:pPr algn="ctr"/>
            <a:r>
              <a:rPr lang="de-DE" sz="1100" b="1" dirty="0" smtClean="0"/>
              <a:t>(&gt;75%)</a:t>
            </a:r>
            <a:endParaRPr lang="de-DE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84332" y="4233333"/>
            <a:ext cx="1544869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Diffuse astrocytoma</a:t>
            </a:r>
            <a:endParaRPr lang="de-DE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2734" y="4233333"/>
            <a:ext cx="145906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Oligodendroglioma</a:t>
            </a:r>
            <a:endParaRPr lang="de-DE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81800" y="4233333"/>
            <a:ext cx="67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cs typeface="Arial"/>
              </a:rPr>
              <a:t>Grade II</a:t>
            </a:r>
            <a:endParaRPr lang="de-DE" sz="1200" dirty="0">
              <a:cs typeface="Arial"/>
            </a:endParaRPr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rot="16200000">
            <a:off x="5236977" y="4785792"/>
            <a:ext cx="41417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rot="16200000">
            <a:off x="4562719" y="4785791"/>
            <a:ext cx="41417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84600" y="5038983"/>
            <a:ext cx="1244600" cy="447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Anaplastic astrocytoma</a:t>
            </a:r>
            <a:endParaRPr lang="de-DE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2734" y="5038983"/>
            <a:ext cx="1459066" cy="447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Anaplastic Oligodendroglioma</a:t>
            </a:r>
            <a:endParaRPr lang="de-DE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5116264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cs typeface="Arial"/>
              </a:rPr>
              <a:t>Grade III</a:t>
            </a:r>
            <a:endParaRPr lang="de-DE" sz="1200" dirty="0">
              <a:cs typeface="Arial"/>
            </a:endParaRP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rot="16200000">
            <a:off x="2957015" y="5299250"/>
            <a:ext cx="144109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rot="16200000">
            <a:off x="4570844" y="5820832"/>
            <a:ext cx="397934" cy="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0134" y="6078390"/>
            <a:ext cx="1459066" cy="4748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Secondary</a:t>
            </a:r>
          </a:p>
          <a:p>
            <a:pPr algn="ctr"/>
            <a:r>
              <a:rPr lang="de-DE" sz="1200" dirty="0" smtClean="0"/>
              <a:t>Glioblastoma</a:t>
            </a:r>
            <a:endParaRPr lang="de-D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682996" y="5656586"/>
            <a:ext cx="1116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LOH 10q (&gt;60%)</a:t>
            </a:r>
            <a:endParaRPr lang="de-DE" sz="1100" b="1" dirty="0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rot="16200000">
            <a:off x="999864" y="3766699"/>
            <a:ext cx="162400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rot="16200000">
            <a:off x="1091316" y="5299251"/>
            <a:ext cx="144109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46250" y="6078390"/>
            <a:ext cx="1459066" cy="4748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200" dirty="0" smtClean="0"/>
              <a:t> Primary</a:t>
            </a:r>
          </a:p>
          <a:p>
            <a:pPr algn="ctr"/>
            <a:r>
              <a:rPr lang="de-DE" sz="1200" dirty="0" smtClean="0"/>
              <a:t>Glioblastoma</a:t>
            </a:r>
            <a:endParaRPr lang="de-DE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746250" y="4878973"/>
            <a:ext cx="1738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EGFR</a:t>
            </a:r>
            <a:r>
              <a:rPr lang="de-DE" sz="1100" b="1" dirty="0" smtClean="0"/>
              <a:t> amplification (≈35%)</a:t>
            </a:r>
            <a:endParaRPr lang="de-DE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49060" y="5018070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8" name="TextBox 47"/>
          <p:cNvSpPr txBox="1"/>
          <p:nvPr/>
        </p:nvSpPr>
        <p:spPr>
          <a:xfrm>
            <a:off x="1746250" y="5022478"/>
            <a:ext cx="1489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TP53</a:t>
            </a:r>
            <a:r>
              <a:rPr lang="de-DE" sz="1100" b="1" dirty="0" smtClean="0"/>
              <a:t> mutation (≈30%)</a:t>
            </a:r>
            <a:endParaRPr lang="de-DE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92413" y="5159887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0" name="TextBox 49"/>
          <p:cNvSpPr txBox="1"/>
          <p:nvPr/>
        </p:nvSpPr>
        <p:spPr>
          <a:xfrm>
            <a:off x="1746250" y="5174878"/>
            <a:ext cx="1508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PTEN</a:t>
            </a:r>
            <a:r>
              <a:rPr lang="de-DE" sz="1100" b="1" dirty="0" smtClean="0"/>
              <a:t> mutation (≈25%)</a:t>
            </a:r>
            <a:endParaRPr lang="de-DE" sz="11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811459" y="5317050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2" name="TextBox 51"/>
          <p:cNvSpPr txBox="1"/>
          <p:nvPr/>
        </p:nvSpPr>
        <p:spPr>
          <a:xfrm>
            <a:off x="1746250" y="5326390"/>
            <a:ext cx="1361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 smtClean="0"/>
              <a:t>NF1</a:t>
            </a:r>
            <a:r>
              <a:rPr lang="de-DE" sz="1100" b="1" dirty="0" smtClean="0"/>
              <a:t> changes (≈20%)</a:t>
            </a:r>
            <a:endParaRPr lang="de-DE" sz="11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082929" y="5469450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4" name="TextBox 53"/>
          <p:cNvSpPr txBox="1"/>
          <p:nvPr/>
        </p:nvSpPr>
        <p:spPr>
          <a:xfrm>
            <a:off x="1746250" y="5478790"/>
            <a:ext cx="1116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LOH 10p (≈70%)</a:t>
            </a:r>
            <a:endParaRPr lang="de-DE" sz="11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409401" y="5618781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6" name="TextBox 55"/>
          <p:cNvSpPr txBox="1"/>
          <p:nvPr/>
        </p:nvSpPr>
        <p:spPr>
          <a:xfrm>
            <a:off x="1746250" y="5631190"/>
            <a:ext cx="1112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LOH 10q (≈70%)</a:t>
            </a:r>
            <a:endParaRPr lang="de-DE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406757" y="5771181"/>
            <a:ext cx="63500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9" name="TextBox 58"/>
          <p:cNvSpPr txBox="1"/>
          <p:nvPr/>
        </p:nvSpPr>
        <p:spPr>
          <a:xfrm>
            <a:off x="6781800" y="61595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cs typeface="Arial"/>
              </a:rPr>
              <a:t>Grade IV</a:t>
            </a:r>
            <a:endParaRPr lang="de-DE" sz="12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4" grpId="0" animBg="1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2"/>
          <a:srcRect l="45520" t="52987" r="20000" b="12222"/>
          <a:stretch>
            <a:fillRect/>
          </a:stretch>
        </p:blipFill>
        <p:spPr>
          <a:xfrm>
            <a:off x="4229100" y="2235200"/>
            <a:ext cx="2433355" cy="1841500"/>
          </a:xfrm>
          <a:prstGeom prst="rect">
            <a:avLst/>
          </a:prstGeom>
        </p:spPr>
      </p:pic>
      <p:pic>
        <p:nvPicPr>
          <p:cNvPr id="9" name="Picture 8" descr="Slide1.jpg"/>
          <p:cNvPicPr>
            <a:picLocks noChangeAspect="1"/>
          </p:cNvPicPr>
          <p:nvPr/>
        </p:nvPicPr>
        <p:blipFill>
          <a:blip r:embed="rId2"/>
          <a:srcRect l="10833" t="15556" r="53472" b="47623"/>
          <a:stretch>
            <a:fillRect/>
          </a:stretch>
        </p:blipFill>
        <p:spPr>
          <a:xfrm>
            <a:off x="1680841" y="2341265"/>
            <a:ext cx="2519094" cy="1948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" y="4558167"/>
            <a:ext cx="65325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/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Necrotic centers typically surrounded by hypercellular zones: </a:t>
            </a:r>
          </a:p>
          <a:p>
            <a:r>
              <a:rPr lang="de-DE" dirty="0" smtClean="0">
                <a:latin typeface="Arial"/>
                <a:cs typeface="Arial"/>
              </a:rPr>
              <a:t>	pseudopallisades</a:t>
            </a:r>
            <a:endParaRPr lang="de-DE" sz="1200" dirty="0" smtClean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9741" y="4103745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D.P. Agamanolis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03700" y="4089400"/>
            <a:ext cx="211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PD Dr. Vogelgesang, Greifswald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" y="1350806"/>
            <a:ext cx="7186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>
                <a:latin typeface="Arial"/>
                <a:cs typeface="Arial"/>
              </a:rPr>
              <a:t> Markers: High cellular proliferation rate, diffuse infiltration, necrosis, </a:t>
            </a:r>
          </a:p>
          <a:p>
            <a:r>
              <a:rPr lang="de-DE" dirty="0" smtClean="0">
                <a:latin typeface="Arial"/>
                <a:cs typeface="Arial"/>
              </a:rPr>
              <a:t>	angiogenesis, apoptosis resistence and genomic instability. </a:t>
            </a:r>
          </a:p>
          <a:p>
            <a:r>
              <a:rPr lang="de-DE" sz="1200" dirty="0" smtClean="0">
                <a:latin typeface="Arial"/>
                <a:cs typeface="Arial"/>
              </a:rPr>
              <a:t>	 </a:t>
            </a:r>
          </a:p>
          <a:p>
            <a:r>
              <a:rPr lang="de-DE" sz="1200" dirty="0" smtClean="0">
                <a:latin typeface="Arial"/>
                <a:cs typeface="Arial"/>
              </a:rPr>
              <a:t> </a:t>
            </a:r>
          </a:p>
        </p:txBody>
      </p:sp>
      <p:pic>
        <p:nvPicPr>
          <p:cNvPr id="16" name="Picture 1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pic>
        <p:nvPicPr>
          <p:cNvPr id="17" name="Picture 16" descr="c_dat_logo_kle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3382" y="304800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Glioblastoma multiforme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1481138" y="2243138"/>
            <a:ext cx="2633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000" dirty="0"/>
              <a:t> DNA-Methylation</a:t>
            </a:r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>
              <a:buFont typeface="Arial" charset="0"/>
              <a:buChar char="•"/>
            </a:pPr>
            <a:r>
              <a:rPr lang="de-DE" sz="2000" dirty="0"/>
              <a:t> Histone modification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327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225550" y="2222500"/>
            <a:ext cx="2571750" cy="50323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 descr="548MSKLock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pic>
        <p:nvPicPr>
          <p:cNvPr id="7" name="Picture 6" descr="c_dat_logo_kle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7346" y="304800"/>
            <a:ext cx="343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Epigenetic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imgsrv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157" t="32756" r="21796" b="24442"/>
          <a:stretch>
            <a:fillRect/>
          </a:stretch>
        </p:blipFill>
        <p:spPr bwMode="auto">
          <a:xfrm>
            <a:off x="1957778" y="1602343"/>
            <a:ext cx="165576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gsrv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2678" t="32756" r="21921" b="26961"/>
          <a:stretch>
            <a:fillRect/>
          </a:stretch>
        </p:blipFill>
        <p:spPr bwMode="auto">
          <a:xfrm>
            <a:off x="4881953" y="1621393"/>
            <a:ext cx="158273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5078803" y="1662668"/>
            <a:ext cx="452438" cy="452438"/>
          </a:xfrm>
          <a:prstGeom prst="ellips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238346" y="1114981"/>
            <a:ext cx="1008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Cytosine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4842266" y="1114981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Methyl-Cytosine</a:t>
            </a:r>
          </a:p>
        </p:txBody>
      </p:sp>
      <p:sp>
        <p:nvSpPr>
          <p:cNvPr id="18440" name="Freeform 10"/>
          <p:cNvSpPr>
            <a:spLocks/>
          </p:cNvSpPr>
          <p:nvPr/>
        </p:nvSpPr>
        <p:spPr bwMode="auto">
          <a:xfrm>
            <a:off x="2986478" y="2786618"/>
            <a:ext cx="2235200" cy="407988"/>
          </a:xfrm>
          <a:custGeom>
            <a:avLst/>
            <a:gdLst>
              <a:gd name="T0" fmla="*/ 0 w 1408"/>
              <a:gd name="T1" fmla="*/ 2147483647 h 257"/>
              <a:gd name="T2" fmla="*/ 2147483647 w 1408"/>
              <a:gd name="T3" fmla="*/ 2147483647 h 257"/>
              <a:gd name="T4" fmla="*/ 2147483647 w 1408"/>
              <a:gd name="T5" fmla="*/ 0 h 257"/>
              <a:gd name="T6" fmla="*/ 0 60000 65536"/>
              <a:gd name="T7" fmla="*/ 0 60000 65536"/>
              <a:gd name="T8" fmla="*/ 0 60000 65536"/>
              <a:gd name="T9" fmla="*/ 0 w 1408"/>
              <a:gd name="T10" fmla="*/ 0 h 257"/>
              <a:gd name="T11" fmla="*/ 1408 w 1408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257">
                <a:moveTo>
                  <a:pt x="0" y="9"/>
                </a:moveTo>
                <a:cubicBezTo>
                  <a:pt x="248" y="133"/>
                  <a:pt x="497" y="257"/>
                  <a:pt x="732" y="256"/>
                </a:cubicBezTo>
                <a:cubicBezTo>
                  <a:pt x="967" y="255"/>
                  <a:pt x="1295" y="43"/>
                  <a:pt x="140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431828" y="3186668"/>
            <a:ext cx="149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/>
              <a:t>DNA-Methyl-</a:t>
            </a:r>
          </a:p>
          <a:p>
            <a:pPr algn="ctr"/>
            <a:r>
              <a:rPr lang="en-US" b="1" i="1" dirty="0" err="1"/>
              <a:t>transferase</a:t>
            </a:r>
            <a:endParaRPr lang="en-US" b="1" i="1" dirty="0"/>
          </a:p>
        </p:txBody>
      </p:sp>
      <p:sp>
        <p:nvSpPr>
          <p:cNvPr id="18442" name="Freeform 12"/>
          <p:cNvSpPr>
            <a:spLocks/>
          </p:cNvSpPr>
          <p:nvPr/>
        </p:nvSpPr>
        <p:spPr bwMode="auto">
          <a:xfrm flipV="1">
            <a:off x="3056328" y="3815318"/>
            <a:ext cx="2235200" cy="407988"/>
          </a:xfrm>
          <a:custGeom>
            <a:avLst/>
            <a:gdLst>
              <a:gd name="T0" fmla="*/ 0 w 1408"/>
              <a:gd name="T1" fmla="*/ 2147483647 h 257"/>
              <a:gd name="T2" fmla="*/ 2147483647 w 1408"/>
              <a:gd name="T3" fmla="*/ 2147483647 h 257"/>
              <a:gd name="T4" fmla="*/ 2147483647 w 1408"/>
              <a:gd name="T5" fmla="*/ 0 h 257"/>
              <a:gd name="T6" fmla="*/ 0 60000 65536"/>
              <a:gd name="T7" fmla="*/ 0 60000 65536"/>
              <a:gd name="T8" fmla="*/ 0 60000 65536"/>
              <a:gd name="T9" fmla="*/ 0 w 1408"/>
              <a:gd name="T10" fmla="*/ 0 h 257"/>
              <a:gd name="T11" fmla="*/ 1408 w 1408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257">
                <a:moveTo>
                  <a:pt x="0" y="9"/>
                </a:moveTo>
                <a:cubicBezTo>
                  <a:pt x="248" y="133"/>
                  <a:pt x="497" y="257"/>
                  <a:pt x="732" y="256"/>
                </a:cubicBezTo>
                <a:cubicBezTo>
                  <a:pt x="967" y="255"/>
                  <a:pt x="1295" y="43"/>
                  <a:pt x="140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717507" y="4216956"/>
            <a:ext cx="2353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/>
              <a:t>S-Adenosylmethionine</a:t>
            </a:r>
          </a:p>
          <a:p>
            <a:pPr algn="ctr"/>
            <a:r>
              <a:rPr lang="de-DE" b="1" dirty="0"/>
              <a:t>(SAM)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4185031" y="4216956"/>
            <a:ext cx="2595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/>
              <a:t>S-Adenosylhomocysteine</a:t>
            </a:r>
          </a:p>
          <a:p>
            <a:pPr algn="ctr"/>
            <a:r>
              <a:rPr lang="de-DE" b="1" dirty="0"/>
              <a:t>(SAH)</a:t>
            </a:r>
          </a:p>
        </p:txBody>
      </p:sp>
      <p:sp>
        <p:nvSpPr>
          <p:cNvPr id="18445" name="Freeform 15"/>
          <p:cNvSpPr>
            <a:spLocks/>
          </p:cNvSpPr>
          <p:nvPr/>
        </p:nvSpPr>
        <p:spPr bwMode="auto">
          <a:xfrm flipH="1">
            <a:off x="3054741" y="4886881"/>
            <a:ext cx="2235200" cy="407987"/>
          </a:xfrm>
          <a:custGeom>
            <a:avLst/>
            <a:gdLst>
              <a:gd name="T0" fmla="*/ 0 w 1408"/>
              <a:gd name="T1" fmla="*/ 2147483647 h 257"/>
              <a:gd name="T2" fmla="*/ 2147483647 w 1408"/>
              <a:gd name="T3" fmla="*/ 2147483647 h 257"/>
              <a:gd name="T4" fmla="*/ 2147483647 w 1408"/>
              <a:gd name="T5" fmla="*/ 0 h 257"/>
              <a:gd name="T6" fmla="*/ 0 60000 65536"/>
              <a:gd name="T7" fmla="*/ 0 60000 65536"/>
              <a:gd name="T8" fmla="*/ 0 60000 65536"/>
              <a:gd name="T9" fmla="*/ 0 w 1408"/>
              <a:gd name="T10" fmla="*/ 0 h 257"/>
              <a:gd name="T11" fmla="*/ 1408 w 1408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257">
                <a:moveTo>
                  <a:pt x="0" y="9"/>
                </a:moveTo>
                <a:cubicBezTo>
                  <a:pt x="248" y="133"/>
                  <a:pt x="497" y="257"/>
                  <a:pt x="732" y="256"/>
                </a:cubicBezTo>
                <a:cubicBezTo>
                  <a:pt x="967" y="255"/>
                  <a:pt x="1295" y="43"/>
                  <a:pt x="140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2630878" y="5352018"/>
            <a:ext cx="3217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Vitamin B12, Folate, Vitamin B6</a:t>
            </a:r>
          </a:p>
        </p:txBody>
      </p:sp>
      <p:pic>
        <p:nvPicPr>
          <p:cNvPr id="16" name="Picture 15" descr="c_dat_logo_kle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17" name="Picture 16" descr="548MSKLock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46367" y="304800"/>
            <a:ext cx="247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DNA methylation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446213"/>
            <a:ext cx="8229600" cy="157321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GB" sz="1800" dirty="0">
                <a:latin typeface="Arial"/>
                <a:cs typeface="Arial"/>
              </a:rPr>
              <a:t>Clusters of </a:t>
            </a:r>
            <a:r>
              <a:rPr lang="en-GB" sz="1800" dirty="0" err="1">
                <a:latin typeface="Arial"/>
                <a:cs typeface="Arial"/>
              </a:rPr>
              <a:t>CpG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smtClean="0">
                <a:latin typeface="Arial"/>
                <a:cs typeface="Arial"/>
              </a:rPr>
              <a:t>sites: </a:t>
            </a:r>
            <a:r>
              <a:rPr lang="en-GB" sz="1800" dirty="0" err="1">
                <a:latin typeface="Arial"/>
                <a:cs typeface="Arial"/>
              </a:rPr>
              <a:t>CpG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smtClean="0">
                <a:latin typeface="Arial"/>
                <a:cs typeface="Arial"/>
              </a:rPr>
              <a:t>islands</a:t>
            </a:r>
          </a:p>
          <a:p>
            <a:pPr eaLnBrk="1" hangingPunct="1">
              <a:spcBef>
                <a:spcPct val="40000"/>
              </a:spcBef>
            </a:pPr>
            <a:endParaRPr lang="en-GB" sz="1800" dirty="0">
              <a:latin typeface="Arial"/>
              <a:cs typeface="Arial"/>
            </a:endParaRPr>
          </a:p>
          <a:p>
            <a:pPr eaLnBrk="1" hangingPunct="1">
              <a:spcBef>
                <a:spcPct val="50000"/>
              </a:spcBef>
            </a:pPr>
            <a:endParaRPr lang="de-DE" sz="1800" dirty="0">
              <a:latin typeface="Arial"/>
              <a:cs typeface="Arial"/>
            </a:endParaRPr>
          </a:p>
          <a:p>
            <a:pPr eaLnBrk="1" hangingPunct="1">
              <a:spcBef>
                <a:spcPct val="55000"/>
              </a:spcBef>
            </a:pPr>
            <a:endParaRPr lang="en-GB" sz="1800" dirty="0">
              <a:latin typeface="Arial"/>
              <a:cs typeface="Arial"/>
            </a:endParaRPr>
          </a:p>
          <a:p>
            <a:pPr eaLnBrk="1" hangingPunct="1">
              <a:spcBef>
                <a:spcPct val="55000"/>
              </a:spcBef>
            </a:pPr>
            <a:r>
              <a:rPr lang="en-GB" sz="1800" dirty="0" err="1">
                <a:latin typeface="Arial"/>
                <a:cs typeface="Arial"/>
              </a:rPr>
              <a:t>CpG</a:t>
            </a:r>
            <a:r>
              <a:rPr lang="en-GB" sz="1800" dirty="0">
                <a:latin typeface="Arial"/>
                <a:cs typeface="Arial"/>
              </a:rPr>
              <a:t> islands</a:t>
            </a:r>
            <a:r>
              <a:rPr lang="en-GB" sz="1800" dirty="0" smtClean="0">
                <a:latin typeface="Arial"/>
                <a:cs typeface="Arial"/>
              </a:rPr>
              <a:t> in promoters </a:t>
            </a:r>
            <a:r>
              <a:rPr lang="en-GB" sz="1800" dirty="0">
                <a:latin typeface="Arial"/>
                <a:cs typeface="Arial"/>
              </a:rPr>
              <a:t>of about 60% of all human </a:t>
            </a:r>
            <a:r>
              <a:rPr lang="en-GB" sz="1800" dirty="0" smtClean="0">
                <a:latin typeface="Arial"/>
                <a:cs typeface="Arial"/>
              </a:rPr>
              <a:t>genes</a:t>
            </a:r>
          </a:p>
          <a:p>
            <a:pPr eaLnBrk="1" hangingPunct="1">
              <a:spcBef>
                <a:spcPct val="55000"/>
              </a:spcBef>
            </a:pPr>
            <a:endParaRPr lang="en-GB" sz="1800" dirty="0" smtClean="0">
              <a:latin typeface="Arial"/>
              <a:cs typeface="Arial"/>
            </a:endParaRPr>
          </a:p>
          <a:p>
            <a:pPr eaLnBrk="1" hangingPunct="1">
              <a:spcBef>
                <a:spcPct val="55000"/>
              </a:spcBef>
            </a:pPr>
            <a:r>
              <a:rPr lang="en-GB" sz="1800" dirty="0" smtClean="0">
                <a:latin typeface="Arial"/>
                <a:cs typeface="Arial"/>
              </a:rPr>
              <a:t>Loss of methylation throughout the genome in cancer cells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56734"/>
          <a:stretch>
            <a:fillRect/>
          </a:stretch>
        </p:blipFill>
        <p:spPr bwMode="auto">
          <a:xfrm>
            <a:off x="1187450" y="4467225"/>
            <a:ext cx="4751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 b="53185"/>
          <a:stretch>
            <a:fillRect/>
          </a:stretch>
        </p:blipFill>
        <p:spPr bwMode="auto">
          <a:xfrm>
            <a:off x="1187450" y="1884363"/>
            <a:ext cx="68405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_dat_logo_kle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8" name="Picture 7" descr="548MSKLock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6367" y="304800"/>
            <a:ext cx="247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DNA methylation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iviewcapture_date_15_02_2007_time_11_09_58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19189" t="14584" r="50569" b="18489"/>
          <a:stretch>
            <a:fillRect/>
          </a:stretch>
        </p:blipFill>
        <p:spPr bwMode="auto">
          <a:xfrm>
            <a:off x="1042988" y="1252537"/>
            <a:ext cx="3351212" cy="55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82436" y="2276475"/>
            <a:ext cx="2846302" cy="830997"/>
          </a:xfrm>
          <a:prstGeom prst="rect">
            <a:avLst/>
          </a:prstGeom>
          <a:solidFill>
            <a:srgbClr val="CCCCFF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de-DE" sz="2400" dirty="0"/>
              <a:t>Pyrosequencing after</a:t>
            </a:r>
            <a:endParaRPr lang="de-DE" sz="2400" dirty="0" smtClean="0"/>
          </a:p>
          <a:p>
            <a:pPr algn="ctr" eaLnBrk="0" hangingPunct="0">
              <a:defRPr/>
            </a:pPr>
            <a:r>
              <a:rPr lang="de-DE" sz="2400" dirty="0" smtClean="0"/>
              <a:t>Bisulfite treatment</a:t>
            </a:r>
            <a:endParaRPr lang="de-DE" sz="2400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16338"/>
            <a:ext cx="3463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_dat_logo_kle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866" y="209330"/>
            <a:ext cx="1250612" cy="874867"/>
          </a:xfrm>
          <a:prstGeom prst="rect">
            <a:avLst/>
          </a:prstGeom>
        </p:spPr>
      </p:pic>
      <p:pic>
        <p:nvPicPr>
          <p:cNvPr id="8" name="Picture 7" descr="548MSKLocku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209330"/>
            <a:ext cx="1905000" cy="554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2255" y="304800"/>
            <a:ext cx="3345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Analysis of methylation</a:t>
            </a:r>
          </a:p>
          <a:p>
            <a:pPr algn="ct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Pyrosequencing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Bildschirmpräsentation (4:3)</PresentationFormat>
  <Paragraphs>202</Paragraphs>
  <Slides>24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Verknüpfungen</vt:lpstr>
      </vt:variant>
      <vt:variant>
        <vt:i4>4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Office Theme</vt:lpstr>
      <vt:lpstr>!OLE_LINK2</vt:lpstr>
      <vt:lpstr>!OLE_LINK3</vt:lpstr>
      <vt:lpstr>!OLE_LINK4</vt:lpstr>
      <vt:lpstr>!OLE_LINK1</vt:lpstr>
      <vt:lpstr>Epigenetics in glioma - MGMT, ABCB1 and ABCG2 methylation in glioma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</vt:vector>
  </TitlesOfParts>
  <Company>MSKCC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Moritz Caspar Franz Oberstadt</dc:creator>
  <cp:lastModifiedBy>Pumpi</cp:lastModifiedBy>
  <cp:revision>311</cp:revision>
  <cp:lastPrinted>2012-07-15T10:33:03Z</cp:lastPrinted>
  <dcterms:created xsi:type="dcterms:W3CDTF">2014-10-28T08:43:21Z</dcterms:created>
  <dcterms:modified xsi:type="dcterms:W3CDTF">2014-10-28T14:51:16Z</dcterms:modified>
</cp:coreProperties>
</file>