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4"/>
  </p:notesMasterIdLst>
  <p:sldIdLst>
    <p:sldId id="256" r:id="rId2"/>
    <p:sldId id="257" r:id="rId3"/>
    <p:sldId id="259" r:id="rId4"/>
    <p:sldId id="260" r:id="rId5"/>
    <p:sldId id="348" r:id="rId6"/>
    <p:sldId id="261" r:id="rId7"/>
    <p:sldId id="262" r:id="rId8"/>
    <p:sldId id="263" r:id="rId9"/>
    <p:sldId id="264" r:id="rId10"/>
    <p:sldId id="265" r:id="rId11"/>
    <p:sldId id="266" r:id="rId12"/>
    <p:sldId id="267" r:id="rId13"/>
    <p:sldId id="268" r:id="rId14"/>
    <p:sldId id="269" r:id="rId15"/>
    <p:sldId id="372" r:id="rId16"/>
    <p:sldId id="270" r:id="rId17"/>
    <p:sldId id="271" r:id="rId18"/>
    <p:sldId id="370" r:id="rId19"/>
    <p:sldId id="371" r:id="rId20"/>
    <p:sldId id="366" r:id="rId21"/>
    <p:sldId id="367" r:id="rId22"/>
    <p:sldId id="368" r:id="rId23"/>
    <p:sldId id="369" r:id="rId24"/>
    <p:sldId id="272" r:id="rId25"/>
    <p:sldId id="273" r:id="rId26"/>
    <p:sldId id="274" r:id="rId27"/>
    <p:sldId id="275" r:id="rId28"/>
    <p:sldId id="276" r:id="rId29"/>
    <p:sldId id="277" r:id="rId30"/>
    <p:sldId id="278" r:id="rId31"/>
    <p:sldId id="279" r:id="rId32"/>
    <p:sldId id="373" r:id="rId33"/>
    <p:sldId id="280" r:id="rId34"/>
    <p:sldId id="337" r:id="rId35"/>
    <p:sldId id="281" r:id="rId36"/>
    <p:sldId id="282" r:id="rId37"/>
    <p:sldId id="283" r:id="rId38"/>
    <p:sldId id="338" r:id="rId39"/>
    <p:sldId id="284" r:id="rId40"/>
    <p:sldId id="285" r:id="rId41"/>
    <p:sldId id="339" r:id="rId42"/>
    <p:sldId id="292" r:id="rId43"/>
    <p:sldId id="293" r:id="rId44"/>
    <p:sldId id="340" r:id="rId45"/>
    <p:sldId id="294" r:id="rId46"/>
    <p:sldId id="295" r:id="rId47"/>
    <p:sldId id="296" r:id="rId48"/>
    <p:sldId id="299" r:id="rId49"/>
    <p:sldId id="300" r:id="rId50"/>
    <p:sldId id="301" r:id="rId51"/>
    <p:sldId id="303" r:id="rId52"/>
    <p:sldId id="304" r:id="rId53"/>
    <p:sldId id="305" r:id="rId54"/>
    <p:sldId id="306" r:id="rId55"/>
    <p:sldId id="308" r:id="rId56"/>
    <p:sldId id="309" r:id="rId57"/>
    <p:sldId id="310" r:id="rId58"/>
    <p:sldId id="312" r:id="rId59"/>
    <p:sldId id="313" r:id="rId60"/>
    <p:sldId id="314" r:id="rId61"/>
    <p:sldId id="316" r:id="rId62"/>
    <p:sldId id="317" r:id="rId63"/>
    <p:sldId id="318" r:id="rId64"/>
    <p:sldId id="319" r:id="rId65"/>
    <p:sldId id="320" r:id="rId66"/>
    <p:sldId id="321" r:id="rId67"/>
    <p:sldId id="322" r:id="rId68"/>
    <p:sldId id="323" r:id="rId69"/>
    <p:sldId id="376" r:id="rId70"/>
    <p:sldId id="377" r:id="rId71"/>
    <p:sldId id="326" r:id="rId72"/>
    <p:sldId id="327" r:id="rId73"/>
    <p:sldId id="328" r:id="rId74"/>
    <p:sldId id="329" r:id="rId75"/>
    <p:sldId id="330" r:id="rId76"/>
    <p:sldId id="331" r:id="rId77"/>
    <p:sldId id="378" r:id="rId78"/>
    <p:sldId id="352" r:id="rId79"/>
    <p:sldId id="332" r:id="rId80"/>
    <p:sldId id="347" r:id="rId81"/>
    <p:sldId id="350" r:id="rId82"/>
    <p:sldId id="333" r:id="rId83"/>
    <p:sldId id="334" r:id="rId84"/>
    <p:sldId id="351" r:id="rId85"/>
    <p:sldId id="335" r:id="rId86"/>
    <p:sldId id="353" r:id="rId87"/>
    <p:sldId id="336" r:id="rId88"/>
    <p:sldId id="362" r:id="rId89"/>
    <p:sldId id="341" r:id="rId90"/>
    <p:sldId id="355" r:id="rId91"/>
    <p:sldId id="342" r:id="rId92"/>
    <p:sldId id="356" r:id="rId93"/>
    <p:sldId id="343" r:id="rId94"/>
    <p:sldId id="344" r:id="rId95"/>
    <p:sldId id="357" r:id="rId96"/>
    <p:sldId id="345" r:id="rId97"/>
    <p:sldId id="358" r:id="rId98"/>
    <p:sldId id="359" r:id="rId99"/>
    <p:sldId id="360" r:id="rId100"/>
    <p:sldId id="361" r:id="rId101"/>
    <p:sldId id="346" r:id="rId102"/>
    <p:sldId id="349"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32"/>
    <a:srgbClr val="6FF83E"/>
    <a:srgbClr val="D8F339"/>
    <a:srgbClr val="532476"/>
    <a:srgbClr val="000000"/>
    <a:srgbClr val="140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522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ARTICLE%20WORK\transport%20fraction%20comparis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may%20report\ARTICLE%20WORK\abs%20by%20elim%20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G:\ARTICLE%20WORK\transport%20fraction%20compari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file:///F:\may%20report\ARTICLE%20WORK\ARTICLE%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ARTICLE%20WORK\transport%20fract%20perce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may%20report\ARTICLE%20WORK\abs%20by%20elim%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may%20report\ARTICLE%20WORK\ARTICLE%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ARTICLE%20WORK\transport%20fract%20perc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Transport fraction of vanadium and Antipyrine with </a:t>
            </a:r>
            <a:r>
              <a:rPr lang="en-US" dirty="0" smtClean="0"/>
              <a:t>1g/l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lumMod val="75000"/>
                </a:schemeClr>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'[transport fraction comparison.xlsx]Sheet1'!$X$58:$Z$58</c:f>
                <c:numCache>
                  <c:formatCode>General</c:formatCode>
                  <c:ptCount val="3"/>
                  <c:pt idx="0">
                    <c:v>5.4766233007006999</c:v>
                  </c:pt>
                  <c:pt idx="1">
                    <c:v>5.7932491842757106</c:v>
                  </c:pt>
                  <c:pt idx="2">
                    <c:v>10.029698576517537</c:v>
                  </c:pt>
                </c:numCache>
              </c:numRef>
            </c:plus>
            <c:minus>
              <c:numRef>
                <c:f>'[transport fraction comparison.xlsx]Sheet1'!$X$58:$Z$58</c:f>
                <c:numCache>
                  <c:formatCode>General</c:formatCode>
                  <c:ptCount val="3"/>
                  <c:pt idx="0">
                    <c:v>5.4766233007006999</c:v>
                  </c:pt>
                  <c:pt idx="1">
                    <c:v>5.7932491842757106</c:v>
                  </c:pt>
                  <c:pt idx="2">
                    <c:v>10.029698576517537</c:v>
                  </c:pt>
                </c:numCache>
              </c:numRef>
            </c:minus>
            <c:spPr>
              <a:ln w="28575"/>
            </c:spPr>
          </c:errBars>
          <c:cat>
            <c:strRef>
              <c:f>'[transport fraction comparison.xlsx]Sheet1'!$AB$23:$AD$23</c:f>
              <c:strCache>
                <c:ptCount val="3"/>
                <c:pt idx="0">
                  <c:v>TRANSPORT FRACTION V (A)</c:v>
                </c:pt>
                <c:pt idx="1">
                  <c:v>Transport Fraction Antipyrine (B)</c:v>
                </c:pt>
                <c:pt idx="2">
                  <c:v>Transfer ratio A/B</c:v>
                </c:pt>
              </c:strCache>
            </c:strRef>
          </c:cat>
          <c:val>
            <c:numRef>
              <c:f>'[transport fraction comparison.xlsx]Sheet1'!$X$56:$Z$56</c:f>
              <c:numCache>
                <c:formatCode>General</c:formatCode>
                <c:ptCount val="3"/>
                <c:pt idx="0">
                  <c:v>61.24166666666666</c:v>
                </c:pt>
                <c:pt idx="1">
                  <c:v>73.191666666666663</c:v>
                </c:pt>
                <c:pt idx="2">
                  <c:v>88.753566775713594</c:v>
                </c:pt>
              </c:numCache>
            </c:numRef>
          </c:val>
        </c:ser>
        <c:dLbls>
          <c:showLegendKey val="0"/>
          <c:showVal val="0"/>
          <c:showCatName val="0"/>
          <c:showSerName val="0"/>
          <c:showPercent val="0"/>
          <c:showBubbleSize val="0"/>
        </c:dLbls>
        <c:gapWidth val="150"/>
        <c:axId val="145599688"/>
        <c:axId val="4761296"/>
      </c:barChart>
      <c:catAx>
        <c:axId val="145599688"/>
        <c:scaling>
          <c:orientation val="minMax"/>
        </c:scaling>
        <c:delete val="0"/>
        <c:axPos val="b"/>
        <c:numFmt formatCode="General" sourceLinked="0"/>
        <c:majorTickMark val="out"/>
        <c:minorTickMark val="none"/>
        <c:tickLblPos val="nextTo"/>
        <c:spPr>
          <a:ln>
            <a:solidFill>
              <a:schemeClr val="tx2"/>
            </a:solidFill>
          </a:ln>
        </c:spPr>
        <c:crossAx val="4761296"/>
        <c:crosses val="autoZero"/>
        <c:auto val="1"/>
        <c:lblAlgn val="ctr"/>
        <c:lblOffset val="100"/>
        <c:noMultiLvlLbl val="0"/>
      </c:catAx>
      <c:valAx>
        <c:axId val="4761296"/>
        <c:scaling>
          <c:orientation val="minMax"/>
        </c:scaling>
        <c:delete val="0"/>
        <c:axPos val="l"/>
        <c:title>
          <c:tx>
            <c:rich>
              <a:bodyPr rot="-5400000" vert="horz"/>
              <a:lstStyle/>
              <a:p>
                <a:pPr>
                  <a:defRPr/>
                </a:pPr>
                <a:r>
                  <a:rPr lang="en-US"/>
                  <a:t>percentage transport fraction</a:t>
                </a:r>
              </a:p>
            </c:rich>
          </c:tx>
          <c:layout/>
          <c:overlay val="0"/>
        </c:title>
        <c:numFmt formatCode="General" sourceLinked="1"/>
        <c:majorTickMark val="out"/>
        <c:minorTickMark val="none"/>
        <c:tickLblPos val="nextTo"/>
        <c:spPr>
          <a:ln>
            <a:solidFill>
              <a:schemeClr val="tx2"/>
            </a:solidFill>
          </a:ln>
        </c:spPr>
        <c:crossAx val="145599688"/>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absorption / elimination rate of Cr , </a:t>
            </a:r>
            <a:r>
              <a:rPr lang="en-US" dirty="0" err="1"/>
              <a:t>antipyrine</a:t>
            </a:r>
            <a:r>
              <a:rPr lang="en-US" dirty="0"/>
              <a:t> and index or Cr/Antipyrine with </a:t>
            </a:r>
            <a:r>
              <a:rPr lang="en-US" dirty="0" smtClean="0"/>
              <a:t>2g/l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92D050"/>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Sheet1!$B$13:$D$13</c:f>
                <c:numCache>
                  <c:formatCode>General</c:formatCode>
                  <c:ptCount val="3"/>
                  <c:pt idx="0">
                    <c:v>1.4732360283437078E-3</c:v>
                  </c:pt>
                  <c:pt idx="1">
                    <c:v>5.2109741867216964E-3</c:v>
                  </c:pt>
                  <c:pt idx="2">
                    <c:v>2.4692251445749689E-2</c:v>
                  </c:pt>
                </c:numCache>
              </c:numRef>
            </c:plus>
            <c:minus>
              <c:numRef>
                <c:f>Sheet1!$B$13:$D$13</c:f>
                <c:numCache>
                  <c:formatCode>General</c:formatCode>
                  <c:ptCount val="3"/>
                  <c:pt idx="0">
                    <c:v>1.4732360283437078E-3</c:v>
                  </c:pt>
                  <c:pt idx="1">
                    <c:v>5.2109741867216964E-3</c:v>
                  </c:pt>
                  <c:pt idx="2">
                    <c:v>2.4692251445749689E-2</c:v>
                  </c:pt>
                </c:numCache>
              </c:numRef>
            </c:minus>
            <c:spPr>
              <a:ln w="28575"/>
            </c:spPr>
          </c:errBars>
          <c:cat>
            <c:strRef>
              <c:f>Sheet1!$B$9:$D$9</c:f>
              <c:strCache>
                <c:ptCount val="3"/>
                <c:pt idx="0">
                  <c:v>Cr Abs/Elim (A)</c:v>
                </c:pt>
                <c:pt idx="1">
                  <c:v>Antipyrine Abs/Elim (B)</c:v>
                </c:pt>
                <c:pt idx="2">
                  <c:v>A/B Index</c:v>
                </c:pt>
              </c:strCache>
            </c:strRef>
          </c:cat>
          <c:val>
            <c:numRef>
              <c:f>Sheet1!$B$11:$D$11</c:f>
              <c:numCache>
                <c:formatCode>0.0000</c:formatCode>
                <c:ptCount val="3"/>
                <c:pt idx="0">
                  <c:v>3.1273967878460026E-3</c:v>
                </c:pt>
                <c:pt idx="1">
                  <c:v>7.8128666947686415E-2</c:v>
                </c:pt>
                <c:pt idx="2">
                  <c:v>4.7860718725777081E-2</c:v>
                </c:pt>
              </c:numCache>
            </c:numRef>
          </c:val>
        </c:ser>
        <c:dLbls>
          <c:showLegendKey val="0"/>
          <c:showVal val="0"/>
          <c:showCatName val="0"/>
          <c:showSerName val="0"/>
          <c:showPercent val="0"/>
          <c:showBubbleSize val="0"/>
        </c:dLbls>
        <c:gapWidth val="150"/>
        <c:axId val="145360080"/>
        <c:axId val="145359688"/>
      </c:barChart>
      <c:catAx>
        <c:axId val="145360080"/>
        <c:scaling>
          <c:orientation val="minMax"/>
        </c:scaling>
        <c:delete val="0"/>
        <c:axPos val="b"/>
        <c:numFmt formatCode="General" sourceLinked="0"/>
        <c:majorTickMark val="out"/>
        <c:minorTickMark val="none"/>
        <c:tickLblPos val="nextTo"/>
        <c:crossAx val="145359688"/>
        <c:crosses val="autoZero"/>
        <c:auto val="1"/>
        <c:lblAlgn val="ctr"/>
        <c:lblOffset val="100"/>
        <c:noMultiLvlLbl val="0"/>
      </c:catAx>
      <c:valAx>
        <c:axId val="145359688"/>
        <c:scaling>
          <c:orientation val="minMax"/>
          <c:max val="0.1"/>
        </c:scaling>
        <c:delete val="0"/>
        <c:axPos val="l"/>
        <c:title>
          <c:tx>
            <c:rich>
              <a:bodyPr rot="-5400000" vert="horz"/>
              <a:lstStyle/>
              <a:p>
                <a:pPr>
                  <a:defRPr/>
                </a:pPr>
                <a:r>
                  <a:rPr lang="en-US"/>
                  <a:t>Absorption /Elimination</a:t>
                </a:r>
              </a:p>
            </c:rich>
          </c:tx>
          <c:layout/>
          <c:overlay val="0"/>
        </c:title>
        <c:numFmt formatCode="0.00" sourceLinked="0"/>
        <c:majorTickMark val="out"/>
        <c:minorTickMark val="none"/>
        <c:tickLblPos val="nextTo"/>
        <c:crossAx val="145360080"/>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0318788276468"/>
          <c:y val="5.0438274957009685E-2"/>
          <c:w val="0.83875437445319334"/>
          <c:h val="0.76745824385588168"/>
        </c:manualLayout>
      </c:layout>
      <c:barChart>
        <c:barDir val="col"/>
        <c:grouping val="clustered"/>
        <c:varyColors val="0"/>
        <c:ser>
          <c:idx val="0"/>
          <c:order val="0"/>
          <c:tx>
            <c:strRef>
              <c:f>Sheet1!$B$1</c:f>
              <c:strCache>
                <c:ptCount val="1"/>
                <c:pt idx="0">
                  <c:v>Series 1</c:v>
                </c:pt>
              </c:strCache>
            </c:strRef>
          </c:tx>
          <c:spPr>
            <a:ln>
              <a:solidFill>
                <a:schemeClr val="tx2"/>
              </a:solidFill>
            </a:ln>
          </c:spPr>
          <c:invertIfNegative val="0"/>
          <c:dPt>
            <c:idx val="1"/>
            <c:invertIfNegative val="0"/>
            <c:bubble3D val="0"/>
            <c:spPr>
              <a:solidFill>
                <a:srgbClr val="00B0F0"/>
              </a:solidFill>
              <a:ln>
                <a:solidFill>
                  <a:schemeClr val="tx2"/>
                </a:solidFill>
              </a:ln>
            </c:spPr>
          </c:dPt>
          <c:dLbls>
            <c:dLbl>
              <c:idx val="0"/>
              <c:layout>
                <c:manualLayout>
                  <c:x val="-5.8139534883720929E-3"/>
                  <c:y val="-7.4712643678160925E-2"/>
                </c:manualLayout>
              </c:layout>
              <c:tx>
                <c:rich>
                  <a:bodyPr/>
                  <a:lstStyle/>
                  <a:p>
                    <a:r>
                      <a:rPr lang="en-US" dirty="0" smtClean="0"/>
                      <a:t>0.71±0.07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7519379844961239E-3"/>
                  <c:y val="-6.0344827586206899E-2"/>
                </c:manualLayout>
              </c:layout>
              <c:tx>
                <c:rich>
                  <a:bodyPr/>
                  <a:lstStyle/>
                  <a:p>
                    <a:r>
                      <a:rPr lang="en-US" dirty="0" smtClean="0"/>
                      <a:t>0.54 ± 0.04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Sheet1!$C$2:$C$3</c:f>
                <c:numCache>
                  <c:formatCode>General</c:formatCode>
                  <c:ptCount val="2"/>
                  <c:pt idx="0">
                    <c:v>7.0000000000000007E-2</c:v>
                  </c:pt>
                  <c:pt idx="1">
                    <c:v>0.04</c:v>
                  </c:pt>
                </c:numCache>
              </c:numRef>
            </c:plus>
            <c:minus>
              <c:numRef>
                <c:f>Sheet1!$C$2:$C$3</c:f>
                <c:numCache>
                  <c:formatCode>General</c:formatCode>
                  <c:ptCount val="2"/>
                  <c:pt idx="0">
                    <c:v>7.0000000000000007E-2</c:v>
                  </c:pt>
                  <c:pt idx="1">
                    <c:v>0.04</c:v>
                  </c:pt>
                </c:numCache>
              </c:numRef>
            </c:minus>
            <c:spPr>
              <a:ln w="38100">
                <a:solidFill>
                  <a:schemeClr val="tx2"/>
                </a:solidFill>
              </a:ln>
            </c:spPr>
          </c:errBars>
          <c:cat>
            <c:strRef>
              <c:f>Sheet1!$A$2:$A$3</c:f>
              <c:strCache>
                <c:ptCount val="2"/>
                <c:pt idx="0">
                  <c:v>NORMOGLYCEMIA(1g/L glucose)</c:v>
                </c:pt>
                <c:pt idx="1">
                  <c:v>HYPERGLYCEMIA (2g/L glucose)</c:v>
                </c:pt>
              </c:strCache>
            </c:strRef>
          </c:cat>
          <c:val>
            <c:numRef>
              <c:f>Sheet1!$B$2:$B$3</c:f>
              <c:numCache>
                <c:formatCode>General</c:formatCode>
                <c:ptCount val="2"/>
                <c:pt idx="0">
                  <c:v>0.71</c:v>
                </c:pt>
                <c:pt idx="1">
                  <c:v>0.54</c:v>
                </c:pt>
              </c:numCache>
            </c:numRef>
          </c:val>
        </c:ser>
        <c:dLbls>
          <c:showLegendKey val="0"/>
          <c:showVal val="0"/>
          <c:showCatName val="0"/>
          <c:showSerName val="0"/>
          <c:showPercent val="0"/>
          <c:showBubbleSize val="0"/>
        </c:dLbls>
        <c:gapWidth val="150"/>
        <c:axId val="173776744"/>
        <c:axId val="173777136"/>
      </c:barChart>
      <c:catAx>
        <c:axId val="173776744"/>
        <c:scaling>
          <c:orientation val="minMax"/>
        </c:scaling>
        <c:delete val="0"/>
        <c:axPos val="b"/>
        <c:numFmt formatCode="General" sourceLinked="0"/>
        <c:majorTickMark val="out"/>
        <c:minorTickMark val="none"/>
        <c:tickLblPos val="nextTo"/>
        <c:crossAx val="173777136"/>
        <c:crosses val="autoZero"/>
        <c:auto val="1"/>
        <c:lblAlgn val="ctr"/>
        <c:lblOffset val="100"/>
        <c:noMultiLvlLbl val="0"/>
      </c:catAx>
      <c:valAx>
        <c:axId val="173777136"/>
        <c:scaling>
          <c:orientation val="minMax"/>
        </c:scaling>
        <c:delete val="0"/>
        <c:axPos val="l"/>
        <c:title>
          <c:tx>
            <c:rich>
              <a:bodyPr rot="-5400000" vert="horz"/>
              <a:lstStyle/>
              <a:p>
                <a:pPr>
                  <a:defRPr/>
                </a:pPr>
                <a:r>
                  <a:rPr lang="en-US"/>
                  <a:t>Chromium TF INDEX</a:t>
                </a:r>
              </a:p>
            </c:rich>
          </c:tx>
          <c:layout>
            <c:manualLayout>
              <c:xMode val="edge"/>
              <c:yMode val="edge"/>
              <c:x val="1.1721757436570427E-2"/>
              <c:y val="0.21357631432434582"/>
            </c:manualLayout>
          </c:layout>
          <c:overlay val="0"/>
        </c:title>
        <c:numFmt formatCode="General" sourceLinked="1"/>
        <c:majorTickMark val="out"/>
        <c:minorTickMark val="none"/>
        <c:tickLblPos val="nextTo"/>
        <c:crossAx val="173776744"/>
        <c:crosses val="autoZero"/>
        <c:crossBetween val="between"/>
      </c:valAx>
    </c:plotArea>
    <c:plotVisOnly val="1"/>
    <c:dispBlanksAs val="gap"/>
    <c:showDLblsOverMax val="0"/>
  </c:chart>
  <c:txPr>
    <a:bodyPr/>
    <a:lstStyle/>
    <a:p>
      <a:pPr>
        <a:defRPr sz="1800" b="1">
          <a:solidFill>
            <a:srgbClr val="FFFF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3486528469656"/>
          <c:y val="5.0438274957009685E-2"/>
          <c:w val="0.84489487351315129"/>
          <c:h val="0.84321590189157392"/>
        </c:manualLayout>
      </c:layout>
      <c:barChart>
        <c:barDir val="col"/>
        <c:grouping val="clustered"/>
        <c:varyColors val="0"/>
        <c:ser>
          <c:idx val="0"/>
          <c:order val="0"/>
          <c:tx>
            <c:strRef>
              <c:f>Sheet1!$B$1</c:f>
              <c:strCache>
                <c:ptCount val="1"/>
                <c:pt idx="0">
                  <c:v>Series 1</c:v>
                </c:pt>
              </c:strCache>
            </c:strRef>
          </c:tx>
          <c:spPr>
            <a:ln>
              <a:solidFill>
                <a:schemeClr val="tx2"/>
              </a:solidFill>
            </a:ln>
          </c:spPr>
          <c:invertIfNegative val="0"/>
          <c:dPt>
            <c:idx val="1"/>
            <c:invertIfNegative val="0"/>
            <c:bubble3D val="0"/>
            <c:spPr>
              <a:solidFill>
                <a:srgbClr val="00B0F0"/>
              </a:solidFill>
              <a:ln>
                <a:solidFill>
                  <a:schemeClr val="tx2"/>
                </a:solidFill>
              </a:ln>
            </c:spPr>
          </c:dPt>
          <c:dLbls>
            <c:dLbl>
              <c:idx val="0"/>
              <c:layout>
                <c:manualLayout>
                  <c:x val="0"/>
                  <c:y val="-4.8850574712643681E-2"/>
                </c:manualLayout>
              </c:layout>
              <c:tx>
                <c:rich>
                  <a:bodyPr/>
                  <a:lstStyle/>
                  <a:p>
                    <a:r>
                      <a:rPr lang="en-US" dirty="0" smtClean="0"/>
                      <a:t>0.99± 0.06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835016835016834E-3"/>
                  <c:y val="-5.459770114942529E-2"/>
                </c:manualLayout>
              </c:layout>
              <c:tx>
                <c:rich>
                  <a:bodyPr/>
                  <a:lstStyle/>
                  <a:p>
                    <a:r>
                      <a:rPr lang="en-US" dirty="0" smtClean="0"/>
                      <a:t>0.79 ± 0.09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Sheet1!$C$2:$C$3</c:f>
                <c:numCache>
                  <c:formatCode>General</c:formatCode>
                  <c:ptCount val="2"/>
                  <c:pt idx="0">
                    <c:v>0.06</c:v>
                  </c:pt>
                  <c:pt idx="1">
                    <c:v>0.09</c:v>
                  </c:pt>
                </c:numCache>
              </c:numRef>
            </c:plus>
            <c:minus>
              <c:numRef>
                <c:f>Sheet1!$C$2:$C$3</c:f>
                <c:numCache>
                  <c:formatCode>General</c:formatCode>
                  <c:ptCount val="2"/>
                  <c:pt idx="0">
                    <c:v>0.06</c:v>
                  </c:pt>
                  <c:pt idx="1">
                    <c:v>0.09</c:v>
                  </c:pt>
                </c:numCache>
              </c:numRef>
            </c:minus>
            <c:spPr>
              <a:ln>
                <a:solidFill>
                  <a:schemeClr val="tx2"/>
                </a:solidFill>
              </a:ln>
            </c:spPr>
          </c:errBars>
          <c:cat>
            <c:strRef>
              <c:f>Sheet1!$A$2:$A$3</c:f>
              <c:strCache>
                <c:ptCount val="2"/>
                <c:pt idx="0">
                  <c:v>NORMOGLYCEMIA (1g/L glucose)</c:v>
                </c:pt>
                <c:pt idx="1">
                  <c:v>HYPERGLYCEMIA (2g/L glucose)</c:v>
                </c:pt>
              </c:strCache>
            </c:strRef>
          </c:cat>
          <c:val>
            <c:numRef>
              <c:f>Sheet1!$B$2:$B$3</c:f>
              <c:numCache>
                <c:formatCode>General</c:formatCode>
                <c:ptCount val="2"/>
                <c:pt idx="0">
                  <c:v>0.99</c:v>
                </c:pt>
                <c:pt idx="1">
                  <c:v>0.79</c:v>
                </c:pt>
              </c:numCache>
            </c:numRef>
          </c:val>
        </c:ser>
        <c:dLbls>
          <c:showLegendKey val="0"/>
          <c:showVal val="0"/>
          <c:showCatName val="0"/>
          <c:showSerName val="0"/>
          <c:showPercent val="0"/>
          <c:showBubbleSize val="0"/>
        </c:dLbls>
        <c:gapWidth val="150"/>
        <c:axId val="173777920"/>
        <c:axId val="173778312"/>
      </c:barChart>
      <c:catAx>
        <c:axId val="173777920"/>
        <c:scaling>
          <c:orientation val="minMax"/>
        </c:scaling>
        <c:delete val="0"/>
        <c:axPos val="b"/>
        <c:numFmt formatCode="General" sourceLinked="0"/>
        <c:majorTickMark val="out"/>
        <c:minorTickMark val="none"/>
        <c:tickLblPos val="nextTo"/>
        <c:crossAx val="173778312"/>
        <c:crosses val="autoZero"/>
        <c:auto val="1"/>
        <c:lblAlgn val="ctr"/>
        <c:lblOffset val="100"/>
        <c:noMultiLvlLbl val="0"/>
      </c:catAx>
      <c:valAx>
        <c:axId val="173778312"/>
        <c:scaling>
          <c:orientation val="minMax"/>
        </c:scaling>
        <c:delete val="0"/>
        <c:axPos val="l"/>
        <c:title>
          <c:tx>
            <c:rich>
              <a:bodyPr rot="-5400000" vert="horz"/>
              <a:lstStyle/>
              <a:p>
                <a:pPr>
                  <a:defRPr/>
                </a:pPr>
                <a:r>
                  <a:rPr lang="en-US"/>
                  <a:t>Vanadium TF INDEX</a:t>
                </a:r>
              </a:p>
            </c:rich>
          </c:tx>
          <c:layout>
            <c:manualLayout>
              <c:xMode val="edge"/>
              <c:yMode val="edge"/>
              <c:x val="6.9031549627725118E-3"/>
              <c:y val="0.24805910037107431"/>
            </c:manualLayout>
          </c:layout>
          <c:overlay val="0"/>
        </c:title>
        <c:numFmt formatCode="General" sourceLinked="1"/>
        <c:majorTickMark val="out"/>
        <c:minorTickMark val="none"/>
        <c:tickLblPos val="nextTo"/>
        <c:crossAx val="173777920"/>
        <c:crosses val="autoZero"/>
        <c:crossBetween val="between"/>
      </c:valAx>
    </c:plotArea>
    <c:plotVisOnly val="1"/>
    <c:dispBlanksAs val="gap"/>
    <c:showDLblsOverMax val="0"/>
  </c:chart>
  <c:txPr>
    <a:bodyPr/>
    <a:lstStyle/>
    <a:p>
      <a:pPr>
        <a:defRPr sz="1800" b="1">
          <a:solidFill>
            <a:srgbClr val="FFFF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0512648684871"/>
          <c:y val="5.0438274957009685E-2"/>
          <c:w val="0.84489487351315129"/>
          <c:h val="0.84321590189157392"/>
        </c:manualLayout>
      </c:layout>
      <c:barChart>
        <c:barDir val="col"/>
        <c:grouping val="clustered"/>
        <c:varyColors val="0"/>
        <c:ser>
          <c:idx val="0"/>
          <c:order val="0"/>
          <c:tx>
            <c:strRef>
              <c:f>Sheet1!$B$1</c:f>
              <c:strCache>
                <c:ptCount val="1"/>
                <c:pt idx="0">
                  <c:v>Series 1</c:v>
                </c:pt>
              </c:strCache>
            </c:strRef>
          </c:tx>
          <c:spPr>
            <a:ln>
              <a:solidFill>
                <a:schemeClr val="tx2"/>
              </a:solidFill>
            </a:ln>
          </c:spPr>
          <c:invertIfNegative val="0"/>
          <c:dPt>
            <c:idx val="1"/>
            <c:invertIfNegative val="0"/>
            <c:bubble3D val="0"/>
            <c:spPr>
              <a:solidFill>
                <a:srgbClr val="00B0F0"/>
              </a:solidFill>
              <a:ln>
                <a:solidFill>
                  <a:schemeClr val="tx2"/>
                </a:solidFill>
              </a:ln>
            </c:spPr>
          </c:dPt>
          <c:dLbls>
            <c:dLbl>
              <c:idx val="0"/>
              <c:layout>
                <c:manualLayout>
                  <c:x val="-1.3605442176870748E-2"/>
                  <c:y val="-5.7471264367816091E-2"/>
                </c:manualLayout>
              </c:layout>
              <c:tx>
                <c:rich>
                  <a:bodyPr/>
                  <a:lstStyle/>
                  <a:p>
                    <a:r>
                      <a:rPr lang="en-US" dirty="0" smtClean="0"/>
                      <a:t>8.01±0.58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0.08±0.01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Sheet1!$C$2:$C$3</c:f>
                <c:numCache>
                  <c:formatCode>General</c:formatCode>
                  <c:ptCount val="2"/>
                  <c:pt idx="0">
                    <c:v>0.57999999999999996</c:v>
                  </c:pt>
                  <c:pt idx="1">
                    <c:v>0.01</c:v>
                  </c:pt>
                </c:numCache>
              </c:numRef>
            </c:plus>
            <c:minus>
              <c:numRef>
                <c:f>Sheet1!$C$2:$C$3</c:f>
                <c:numCache>
                  <c:formatCode>General</c:formatCode>
                  <c:ptCount val="2"/>
                  <c:pt idx="0">
                    <c:v>0.57999999999999996</c:v>
                  </c:pt>
                  <c:pt idx="1">
                    <c:v>0.01</c:v>
                  </c:pt>
                </c:numCache>
              </c:numRef>
            </c:minus>
            <c:spPr>
              <a:ln w="28575">
                <a:solidFill>
                  <a:schemeClr val="tx2"/>
                </a:solidFill>
              </a:ln>
            </c:spPr>
          </c:errBars>
          <c:cat>
            <c:strRef>
              <c:f>Sheet1!$A$2:$A$3</c:f>
              <c:strCache>
                <c:ptCount val="2"/>
                <c:pt idx="0">
                  <c:v>NORMOGLYCEMIA (1g/L glucose)</c:v>
                </c:pt>
                <c:pt idx="1">
                  <c:v>HYPERGLYCEMIA (2g/L glucose)</c:v>
                </c:pt>
              </c:strCache>
            </c:strRef>
          </c:cat>
          <c:val>
            <c:numRef>
              <c:f>Sheet1!$B$2:$B$3</c:f>
              <c:numCache>
                <c:formatCode>General</c:formatCode>
                <c:ptCount val="2"/>
                <c:pt idx="0">
                  <c:v>8.01</c:v>
                </c:pt>
                <c:pt idx="1">
                  <c:v>0.08</c:v>
                </c:pt>
              </c:numCache>
            </c:numRef>
          </c:val>
        </c:ser>
        <c:dLbls>
          <c:showLegendKey val="0"/>
          <c:showVal val="0"/>
          <c:showCatName val="0"/>
          <c:showSerName val="0"/>
          <c:showPercent val="0"/>
          <c:showBubbleSize val="0"/>
        </c:dLbls>
        <c:gapWidth val="150"/>
        <c:axId val="173779096"/>
        <c:axId val="173779488"/>
      </c:barChart>
      <c:catAx>
        <c:axId val="173779096"/>
        <c:scaling>
          <c:orientation val="minMax"/>
        </c:scaling>
        <c:delete val="0"/>
        <c:axPos val="b"/>
        <c:numFmt formatCode="General" sourceLinked="0"/>
        <c:majorTickMark val="out"/>
        <c:minorTickMark val="none"/>
        <c:tickLblPos val="nextTo"/>
        <c:crossAx val="173779488"/>
        <c:crosses val="autoZero"/>
        <c:auto val="1"/>
        <c:lblAlgn val="ctr"/>
        <c:lblOffset val="100"/>
        <c:noMultiLvlLbl val="0"/>
      </c:catAx>
      <c:valAx>
        <c:axId val="173779488"/>
        <c:scaling>
          <c:orientation val="minMax"/>
        </c:scaling>
        <c:delete val="0"/>
        <c:axPos val="l"/>
        <c:title>
          <c:tx>
            <c:rich>
              <a:bodyPr rot="-5400000" vert="horz"/>
              <a:lstStyle/>
              <a:p>
                <a:pPr>
                  <a:defRPr/>
                </a:pPr>
                <a:r>
                  <a:rPr lang="en-US"/>
                  <a:t>Absorption rate ug/sec.*10-7</a:t>
                </a:r>
              </a:p>
            </c:rich>
          </c:tx>
          <c:layout>
            <c:manualLayout>
              <c:xMode val="edge"/>
              <c:yMode val="edge"/>
              <c:x val="2.5610637955969788E-2"/>
              <c:y val="6.9898180830844411E-2"/>
            </c:manualLayout>
          </c:layout>
          <c:overlay val="0"/>
        </c:title>
        <c:numFmt formatCode="General" sourceLinked="1"/>
        <c:majorTickMark val="out"/>
        <c:minorTickMark val="none"/>
        <c:tickLblPos val="nextTo"/>
        <c:crossAx val="173779096"/>
        <c:crosses val="autoZero"/>
        <c:crossBetween val="between"/>
      </c:valAx>
      <c:spPr>
        <a:ln>
          <a:noFill/>
        </a:ln>
      </c:spPr>
    </c:plotArea>
    <c:plotVisOnly val="1"/>
    <c:dispBlanksAs val="gap"/>
    <c:showDLblsOverMax val="0"/>
  </c:chart>
  <c:spPr>
    <a:ln>
      <a:noFill/>
    </a:ln>
  </c:spPr>
  <c:txPr>
    <a:bodyPr/>
    <a:lstStyle/>
    <a:p>
      <a:pPr>
        <a:defRPr sz="1800" b="1">
          <a:solidFill>
            <a:srgbClr val="FFFF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0512648684871"/>
          <c:y val="5.0438274957009685E-2"/>
          <c:w val="0.84489487351315129"/>
          <c:h val="0.84321590189157392"/>
        </c:manualLayout>
      </c:layout>
      <c:barChart>
        <c:barDir val="col"/>
        <c:grouping val="clustered"/>
        <c:varyColors val="0"/>
        <c:ser>
          <c:idx val="0"/>
          <c:order val="0"/>
          <c:tx>
            <c:strRef>
              <c:f>Sheet1!$B$1</c:f>
              <c:strCache>
                <c:ptCount val="1"/>
                <c:pt idx="0">
                  <c:v>Series 1</c:v>
                </c:pt>
              </c:strCache>
            </c:strRef>
          </c:tx>
          <c:spPr>
            <a:ln>
              <a:solidFill>
                <a:schemeClr val="tx2"/>
              </a:solidFill>
            </a:ln>
          </c:spPr>
          <c:invertIfNegative val="0"/>
          <c:dPt>
            <c:idx val="1"/>
            <c:invertIfNegative val="0"/>
            <c:bubble3D val="0"/>
            <c:spPr>
              <a:solidFill>
                <a:srgbClr val="00B0F0"/>
              </a:solidFill>
              <a:ln>
                <a:solidFill>
                  <a:schemeClr val="tx2"/>
                </a:solidFill>
              </a:ln>
            </c:spPr>
          </c:dPt>
          <c:dLbls>
            <c:dLbl>
              <c:idx val="0"/>
              <c:layout>
                <c:manualLayout>
                  <c:x val="-3.4013605442176869E-3"/>
                  <c:y val="-3.4482758620689655E-2"/>
                </c:manualLayout>
              </c:layout>
              <c:tx>
                <c:rich>
                  <a:bodyPr/>
                  <a:lstStyle/>
                  <a:p>
                    <a:r>
                      <a:rPr lang="en-US" dirty="0" smtClean="0"/>
                      <a:t>0.35±0.02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06802721088437E-2"/>
                  <c:y val="-5.459770114942529E-2"/>
                </c:manualLayout>
              </c:layout>
              <c:tx>
                <c:rich>
                  <a:bodyPr/>
                  <a:lstStyle/>
                  <a:p>
                    <a:r>
                      <a:rPr lang="en-US" dirty="0" smtClean="0"/>
                      <a:t>0.28±0.02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Sheet1!$C$2:$C$3</c:f>
                <c:numCache>
                  <c:formatCode>General</c:formatCode>
                  <c:ptCount val="2"/>
                  <c:pt idx="0">
                    <c:v>0.02</c:v>
                  </c:pt>
                  <c:pt idx="1">
                    <c:v>0.02</c:v>
                  </c:pt>
                </c:numCache>
              </c:numRef>
            </c:plus>
            <c:minus>
              <c:numRef>
                <c:f>Sheet1!$C$2:$C$3</c:f>
                <c:numCache>
                  <c:formatCode>General</c:formatCode>
                  <c:ptCount val="2"/>
                  <c:pt idx="0">
                    <c:v>0.02</c:v>
                  </c:pt>
                  <c:pt idx="1">
                    <c:v>0.02</c:v>
                  </c:pt>
                </c:numCache>
              </c:numRef>
            </c:minus>
            <c:spPr>
              <a:ln>
                <a:solidFill>
                  <a:schemeClr val="tx2"/>
                </a:solidFill>
              </a:ln>
            </c:spPr>
          </c:errBars>
          <c:cat>
            <c:strRef>
              <c:f>Sheet1!$A$2:$A$3</c:f>
              <c:strCache>
                <c:ptCount val="2"/>
                <c:pt idx="0">
                  <c:v>NORMOGLYCEMIA (1g/L glucose)</c:v>
                </c:pt>
                <c:pt idx="1">
                  <c:v>HYPERGLYCEMIA (2g/L glucose)</c:v>
                </c:pt>
              </c:strCache>
            </c:strRef>
          </c:cat>
          <c:val>
            <c:numRef>
              <c:f>Sheet1!$B$2:$B$3</c:f>
              <c:numCache>
                <c:formatCode>General</c:formatCode>
                <c:ptCount val="2"/>
                <c:pt idx="0">
                  <c:v>0.35</c:v>
                </c:pt>
                <c:pt idx="1">
                  <c:v>0.28000000000000003</c:v>
                </c:pt>
              </c:numCache>
            </c:numRef>
          </c:val>
        </c:ser>
        <c:dLbls>
          <c:showLegendKey val="0"/>
          <c:showVal val="0"/>
          <c:showCatName val="0"/>
          <c:showSerName val="0"/>
          <c:showPercent val="0"/>
          <c:showBubbleSize val="0"/>
        </c:dLbls>
        <c:gapWidth val="150"/>
        <c:axId val="173780272"/>
        <c:axId val="173780664"/>
      </c:barChart>
      <c:catAx>
        <c:axId val="173780272"/>
        <c:scaling>
          <c:orientation val="minMax"/>
        </c:scaling>
        <c:delete val="0"/>
        <c:axPos val="b"/>
        <c:numFmt formatCode="General" sourceLinked="0"/>
        <c:majorTickMark val="out"/>
        <c:minorTickMark val="none"/>
        <c:tickLblPos val="nextTo"/>
        <c:crossAx val="173780664"/>
        <c:crosses val="autoZero"/>
        <c:auto val="1"/>
        <c:lblAlgn val="ctr"/>
        <c:lblOffset val="100"/>
        <c:noMultiLvlLbl val="0"/>
      </c:catAx>
      <c:valAx>
        <c:axId val="173780664"/>
        <c:scaling>
          <c:orientation val="minMax"/>
        </c:scaling>
        <c:delete val="0"/>
        <c:axPos val="l"/>
        <c:title>
          <c:tx>
            <c:rich>
              <a:bodyPr rot="-5400000" vert="horz"/>
              <a:lstStyle/>
              <a:p>
                <a:pPr>
                  <a:defRPr/>
                </a:pPr>
                <a:r>
                  <a:rPr lang="en-US"/>
                  <a:t>Absorption rate ug/sec.*10-7</a:t>
                </a:r>
              </a:p>
            </c:rich>
          </c:tx>
          <c:layout>
            <c:manualLayout>
              <c:xMode val="edge"/>
              <c:yMode val="edge"/>
              <c:x val="1.2005195779099044E-2"/>
              <c:y val="6.9898180830844425E-2"/>
            </c:manualLayout>
          </c:layout>
          <c:overlay val="0"/>
        </c:title>
        <c:numFmt formatCode="General" sourceLinked="1"/>
        <c:majorTickMark val="out"/>
        <c:minorTickMark val="none"/>
        <c:tickLblPos val="nextTo"/>
        <c:crossAx val="173780272"/>
        <c:crosses val="autoZero"/>
        <c:crossBetween val="between"/>
      </c:valAx>
    </c:plotArea>
    <c:plotVisOnly val="1"/>
    <c:dispBlanksAs val="gap"/>
    <c:showDLblsOverMax val="0"/>
  </c:chart>
  <c:txPr>
    <a:bodyPr/>
    <a:lstStyle/>
    <a:p>
      <a:pPr>
        <a:defRPr sz="1800" b="1">
          <a:solidFill>
            <a:srgbClr val="FFFF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anose="02020603050405020304" pitchFamily="18" charset="0"/>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Normoglycemic Perfusions (1 g/L)</a:t>
            </a:r>
          </a:p>
        </c:rich>
      </c:tx>
      <c:layout/>
      <c:overlay val="0"/>
    </c:title>
    <c:autoTitleDeleted val="0"/>
    <c:plotArea>
      <c:layout>
        <c:manualLayout>
          <c:layoutTarget val="inner"/>
          <c:xMode val="edge"/>
          <c:yMode val="edge"/>
          <c:x val="0.16301304863582447"/>
          <c:y val="0.16353025343677133"/>
          <c:w val="0.69354723008378394"/>
          <c:h val="0.73701652417658581"/>
        </c:manualLayout>
      </c:layout>
      <c:barChart>
        <c:barDir val="col"/>
        <c:grouping val="clustered"/>
        <c:varyColors val="1"/>
        <c:ser>
          <c:idx val="0"/>
          <c:order val="0"/>
          <c:tx>
            <c:strRef>
              <c:f>Sheet1!$B$3</c:f>
              <c:strCache>
                <c:ptCount val="1"/>
                <c:pt idx="0">
                  <c:v>Transport Fraction </c:v>
                </c:pt>
              </c:strCache>
            </c:strRef>
          </c:tx>
          <c:invertIfNegative val="0"/>
          <c:dLbls>
            <c:dLbl>
              <c:idx val="0"/>
              <c:layout>
                <c:manualLayout>
                  <c:x val="2.3724792408066431E-3"/>
                  <c:y val="-3.8369298760278822E-2"/>
                </c:manualLayout>
              </c:layout>
              <c:tx>
                <c:rich>
                  <a:bodyPr/>
                  <a:lstStyle/>
                  <a:p>
                    <a:r>
                      <a:rPr lang="en-US" sz="1400">
                        <a:latin typeface="Times New Roman" panose="02020603050405020304" pitchFamily="18" charset="0"/>
                        <a:cs typeface="Times New Roman" panose="02020603050405020304" pitchFamily="18" charset="0"/>
                      </a:rPr>
                      <a:t>54.9 ± 5.95</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3717018264390487E-2"/>
                </c:manualLayout>
              </c:layout>
              <c:tx>
                <c:rich>
                  <a:bodyPr/>
                  <a:lstStyle/>
                  <a:p>
                    <a:r>
                      <a:rPr lang="en-US" sz="1400">
                        <a:latin typeface="Times New Roman" panose="02020603050405020304" pitchFamily="18" charset="0"/>
                        <a:cs typeface="Times New Roman" panose="02020603050405020304" pitchFamily="18" charset="0"/>
                      </a:rPr>
                      <a:t>89.2 ± 8.2</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5227807892474121E-2"/>
                </c:manualLayout>
              </c:layout>
              <c:tx>
                <c:rich>
                  <a:bodyPr/>
                  <a:lstStyle/>
                  <a:p>
                    <a:r>
                      <a:rPr lang="en-US" sz="1400">
                        <a:latin typeface="Times New Roman" panose="02020603050405020304" pitchFamily="18" charset="0"/>
                        <a:cs typeface="Times New Roman" panose="02020603050405020304" pitchFamily="18" charset="0"/>
                      </a:rPr>
                      <a:t>61.8 ± 8.8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Sheet1!$C$4:$E$4</c:f>
                <c:numCache>
                  <c:formatCode>General</c:formatCode>
                  <c:ptCount val="3"/>
                  <c:pt idx="0">
                    <c:v>5.95</c:v>
                  </c:pt>
                  <c:pt idx="1">
                    <c:v>8.1999999999999993</c:v>
                  </c:pt>
                  <c:pt idx="2">
                    <c:v>8.8000000000000007</c:v>
                  </c:pt>
                </c:numCache>
              </c:numRef>
            </c:plus>
            <c:minus>
              <c:numRef>
                <c:f>Sheet1!$C$4:$E$4</c:f>
                <c:numCache>
                  <c:formatCode>General</c:formatCode>
                  <c:ptCount val="3"/>
                  <c:pt idx="0">
                    <c:v>5.95</c:v>
                  </c:pt>
                  <c:pt idx="1">
                    <c:v>8.1999999999999993</c:v>
                  </c:pt>
                  <c:pt idx="2">
                    <c:v>8.8000000000000007</c:v>
                  </c:pt>
                </c:numCache>
              </c:numRef>
            </c:minus>
          </c:errBars>
          <c:cat>
            <c:strRef>
              <c:f>Sheet1!$C$2:$E$2</c:f>
              <c:strCache>
                <c:ptCount val="3"/>
                <c:pt idx="0">
                  <c:v>Mn</c:v>
                </c:pt>
                <c:pt idx="1">
                  <c:v>Antipyrine</c:v>
                </c:pt>
                <c:pt idx="2">
                  <c:v>Mn/A</c:v>
                </c:pt>
              </c:strCache>
            </c:strRef>
          </c:cat>
          <c:val>
            <c:numRef>
              <c:f>Sheet1!$C$3:$E$3</c:f>
              <c:numCache>
                <c:formatCode>General</c:formatCode>
                <c:ptCount val="3"/>
                <c:pt idx="0">
                  <c:v>54.9</c:v>
                </c:pt>
                <c:pt idx="1">
                  <c:v>89.2</c:v>
                </c:pt>
                <c:pt idx="2">
                  <c:v>61.8</c:v>
                </c:pt>
              </c:numCache>
            </c:numRef>
          </c:val>
        </c:ser>
        <c:dLbls>
          <c:dLblPos val="outEnd"/>
          <c:showLegendKey val="0"/>
          <c:showVal val="1"/>
          <c:showCatName val="0"/>
          <c:showSerName val="0"/>
          <c:showPercent val="0"/>
          <c:showBubbleSize val="0"/>
        </c:dLbls>
        <c:gapWidth val="150"/>
        <c:axId val="173781448"/>
        <c:axId val="173781840"/>
      </c:barChart>
      <c:catAx>
        <c:axId val="173781448"/>
        <c:scaling>
          <c:orientation val="minMax"/>
        </c:scaling>
        <c:delete val="0"/>
        <c:axPos val="b"/>
        <c:numFmt formatCode="General" sourceLinked="0"/>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en-US"/>
          </a:p>
        </c:txPr>
        <c:crossAx val="173781840"/>
        <c:crosses val="autoZero"/>
        <c:auto val="1"/>
        <c:lblAlgn val="ctr"/>
        <c:lblOffset val="100"/>
        <c:noMultiLvlLbl val="0"/>
      </c:catAx>
      <c:valAx>
        <c:axId val="173781840"/>
        <c:scaling>
          <c:orientation val="minMax"/>
        </c:scaling>
        <c:delete val="0"/>
        <c:axPos val="l"/>
        <c:title>
          <c:tx>
            <c:rich>
              <a:bodyPr rot="-5400000" vert="horz"/>
              <a:lstStyle/>
              <a:p>
                <a:pPr>
                  <a:defRPr sz="1600"/>
                </a:pPr>
                <a:r>
                  <a:rPr lang="en-US" sz="1600" b="1" dirty="0">
                    <a:latin typeface="Times New Roman" panose="02020603050405020304" pitchFamily="18" charset="0"/>
                    <a:cs typeface="Times New Roman" panose="02020603050405020304" pitchFamily="18" charset="0"/>
                  </a:rPr>
                  <a:t>Transport Fraction (%)</a:t>
                </a:r>
              </a:p>
            </c:rich>
          </c:tx>
          <c:layout>
            <c:manualLayout>
              <c:xMode val="edge"/>
              <c:yMode val="edge"/>
              <c:x val="4.9566564596092155E-2"/>
              <c:y val="0.35876246719160104"/>
            </c:manualLayout>
          </c:layout>
          <c:overlay val="0"/>
        </c:title>
        <c:numFmt formatCode="General" sourceLinked="1"/>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en-US"/>
          </a:p>
        </c:txPr>
        <c:crossAx val="173781448"/>
        <c:crosses val="autoZero"/>
        <c:crossBetween val="between"/>
        <c:majorUnit val="20"/>
      </c:valAx>
    </c:plotArea>
    <c:legend>
      <c:legendPos val="r"/>
      <c:layout/>
      <c:overlay val="0"/>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anose="02020603050405020304" pitchFamily="18" charset="0"/>
                <a:cs typeface="Times New Roman" panose="02020603050405020304" pitchFamily="18" charset="0"/>
              </a:defRPr>
            </a:pPr>
            <a:r>
              <a:rPr lang="en-US" sz="2400" dirty="0" smtClean="0">
                <a:latin typeface="Times New Roman" panose="02020603050405020304" pitchFamily="18" charset="0"/>
                <a:cs typeface="Times New Roman" panose="02020603050405020304" pitchFamily="18" charset="0"/>
              </a:rPr>
              <a:t>Hyperglycemic </a:t>
            </a:r>
            <a:r>
              <a:rPr lang="en-US" sz="2400" dirty="0">
                <a:latin typeface="Times New Roman" panose="02020603050405020304" pitchFamily="18" charset="0"/>
                <a:cs typeface="Times New Roman" panose="02020603050405020304" pitchFamily="18" charset="0"/>
              </a:rPr>
              <a:t>Perfusions (2 g/L)</a:t>
            </a:r>
          </a:p>
        </c:rich>
      </c:tx>
      <c:layout/>
      <c:overlay val="0"/>
    </c:title>
    <c:autoTitleDeleted val="0"/>
    <c:plotArea>
      <c:layout>
        <c:manualLayout>
          <c:layoutTarget val="inner"/>
          <c:xMode val="edge"/>
          <c:yMode val="edge"/>
          <c:x val="0.13217081850533804"/>
          <c:y val="0.14050867418060398"/>
          <c:w val="0.69354723008378394"/>
          <c:h val="0.77154889306083674"/>
        </c:manualLayout>
      </c:layout>
      <c:barChart>
        <c:barDir val="col"/>
        <c:grouping val="clustered"/>
        <c:varyColors val="1"/>
        <c:ser>
          <c:idx val="0"/>
          <c:order val="0"/>
          <c:tx>
            <c:strRef>
              <c:f>Sheet1!$B$39</c:f>
              <c:strCache>
                <c:ptCount val="1"/>
                <c:pt idx="0">
                  <c:v>Transport Fraction </c:v>
                </c:pt>
              </c:strCache>
            </c:strRef>
          </c:tx>
          <c:invertIfNegative val="0"/>
          <c:dLbls>
            <c:dLbl>
              <c:idx val="0"/>
              <c:layout>
                <c:manualLayout>
                  <c:x val="0"/>
                  <c:y val="-4.6043158512334675E-2"/>
                </c:manualLayout>
              </c:layout>
              <c:tx>
                <c:rich>
                  <a:bodyPr/>
                  <a:lstStyle/>
                  <a:p>
                    <a:r>
                      <a:rPr lang="en-US" sz="1400">
                        <a:latin typeface="Times New Roman" panose="02020603050405020304" pitchFamily="18" charset="0"/>
                        <a:cs typeface="Times New Roman" panose="02020603050405020304" pitchFamily="18" charset="0"/>
                      </a:rPr>
                      <a:t>33.2 ± 2.8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174377224199285E-3"/>
                  <c:y val="-5.3717018264390452E-2"/>
                </c:manualLayout>
              </c:layout>
              <c:tx>
                <c:rich>
                  <a:bodyPr/>
                  <a:lstStyle/>
                  <a:p>
                    <a:r>
                      <a:rPr lang="en-US" sz="1400">
                        <a:latin typeface="Times New Roman" panose="02020603050405020304" pitchFamily="18" charset="0"/>
                        <a:cs typeface="Times New Roman" panose="02020603050405020304" pitchFamily="18" charset="0"/>
                      </a:rPr>
                      <a:t>85.9 ± 6.9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449584816132862E-3"/>
                  <c:y val="-8.4412457272613636E-2"/>
                </c:manualLayout>
              </c:layout>
              <c:tx>
                <c:rich>
                  <a:bodyPr/>
                  <a:lstStyle/>
                  <a:p>
                    <a:r>
                      <a:rPr lang="en-US" sz="1400">
                        <a:latin typeface="Times New Roman" panose="02020603050405020304" pitchFamily="18" charset="0"/>
                        <a:cs typeface="Times New Roman" panose="02020603050405020304" pitchFamily="18" charset="0"/>
                      </a:rPr>
                      <a:t>27.9 ± 3.9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Sheet1!$C$40:$E$40</c:f>
                <c:numCache>
                  <c:formatCode>General</c:formatCode>
                  <c:ptCount val="3"/>
                  <c:pt idx="0">
                    <c:v>2.8</c:v>
                  </c:pt>
                  <c:pt idx="1">
                    <c:v>6.9</c:v>
                  </c:pt>
                  <c:pt idx="2">
                    <c:v>3.9</c:v>
                  </c:pt>
                </c:numCache>
              </c:numRef>
            </c:plus>
            <c:minus>
              <c:numRef>
                <c:f>Sheet1!$C$40:$E$40</c:f>
                <c:numCache>
                  <c:formatCode>General</c:formatCode>
                  <c:ptCount val="3"/>
                  <c:pt idx="0">
                    <c:v>2.8</c:v>
                  </c:pt>
                  <c:pt idx="1">
                    <c:v>6.9</c:v>
                  </c:pt>
                  <c:pt idx="2">
                    <c:v>3.9</c:v>
                  </c:pt>
                </c:numCache>
              </c:numRef>
            </c:minus>
          </c:errBars>
          <c:cat>
            <c:strRef>
              <c:f>Sheet1!$C$2:$E$2</c:f>
              <c:strCache>
                <c:ptCount val="3"/>
                <c:pt idx="0">
                  <c:v>Mn</c:v>
                </c:pt>
                <c:pt idx="1">
                  <c:v>Antipyrine</c:v>
                </c:pt>
                <c:pt idx="2">
                  <c:v>Mn/A</c:v>
                </c:pt>
              </c:strCache>
            </c:strRef>
          </c:cat>
          <c:val>
            <c:numRef>
              <c:f>Sheet1!$C$39:$E$39</c:f>
              <c:numCache>
                <c:formatCode>General</c:formatCode>
                <c:ptCount val="3"/>
                <c:pt idx="0">
                  <c:v>33.200000000000003</c:v>
                </c:pt>
                <c:pt idx="1">
                  <c:v>85.9</c:v>
                </c:pt>
                <c:pt idx="2">
                  <c:v>27.9</c:v>
                </c:pt>
              </c:numCache>
            </c:numRef>
          </c:val>
        </c:ser>
        <c:dLbls>
          <c:dLblPos val="outEnd"/>
          <c:showLegendKey val="0"/>
          <c:showVal val="1"/>
          <c:showCatName val="0"/>
          <c:showSerName val="0"/>
          <c:showPercent val="0"/>
          <c:showBubbleSize val="0"/>
        </c:dLbls>
        <c:gapWidth val="150"/>
        <c:axId val="173782624"/>
        <c:axId val="173783016"/>
      </c:barChart>
      <c:catAx>
        <c:axId val="173782624"/>
        <c:scaling>
          <c:orientation val="minMax"/>
        </c:scaling>
        <c:delete val="0"/>
        <c:axPos val="b"/>
        <c:numFmt formatCode="General" sourceLinked="0"/>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en-US"/>
          </a:p>
        </c:txPr>
        <c:crossAx val="173783016"/>
        <c:crosses val="autoZero"/>
        <c:auto val="1"/>
        <c:lblAlgn val="ctr"/>
        <c:lblOffset val="100"/>
        <c:noMultiLvlLbl val="0"/>
      </c:catAx>
      <c:valAx>
        <c:axId val="173783016"/>
        <c:scaling>
          <c:orientation val="minMax"/>
        </c:scaling>
        <c:delete val="0"/>
        <c:axPos val="l"/>
        <c:title>
          <c:tx>
            <c:rich>
              <a:bodyPr rot="-5400000" vert="horz"/>
              <a:lstStyle/>
              <a:p>
                <a:pPr>
                  <a:defRPr sz="1600"/>
                </a:pPr>
                <a:r>
                  <a:rPr lang="en-US" sz="1600" b="1">
                    <a:latin typeface="Times New Roman" panose="02020603050405020304" pitchFamily="18" charset="0"/>
                    <a:cs typeface="Times New Roman" panose="02020603050405020304" pitchFamily="18" charset="0"/>
                  </a:rPr>
                  <a:t>Transport Fraction (%)</a:t>
                </a:r>
              </a:p>
            </c:rich>
          </c:tx>
          <c:layout>
            <c:manualLayout>
              <c:xMode val="edge"/>
              <c:yMode val="edge"/>
              <c:x val="3.075342801775946E-2"/>
              <c:y val="0.36543410217330968"/>
            </c:manualLayout>
          </c:layout>
          <c:overlay val="0"/>
        </c:title>
        <c:numFmt formatCode="General" sourceLinked="1"/>
        <c:majorTickMark val="out"/>
        <c:minorTickMark val="none"/>
        <c:tickLblPos val="nextTo"/>
        <c:txPr>
          <a:bodyPr/>
          <a:lstStyle/>
          <a:p>
            <a:pPr>
              <a:defRPr sz="1600" b="1">
                <a:latin typeface="Times New Roman" panose="02020603050405020304" pitchFamily="18" charset="0"/>
                <a:cs typeface="Times New Roman" panose="02020603050405020304" pitchFamily="18" charset="0"/>
              </a:defRPr>
            </a:pPr>
            <a:endParaRPr lang="en-US"/>
          </a:p>
        </c:txPr>
        <c:crossAx val="173782624"/>
        <c:crosses val="autoZero"/>
        <c:crossBetween val="between"/>
        <c:majorUnit val="20"/>
      </c:valAx>
    </c:plotArea>
    <c:legend>
      <c:legendPos val="r"/>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absorption / elimination rate of V, </a:t>
            </a:r>
            <a:r>
              <a:rPr lang="en-US" dirty="0" err="1"/>
              <a:t>antipyrine</a:t>
            </a:r>
            <a:r>
              <a:rPr lang="en-US" dirty="0"/>
              <a:t> and index or V/Antipyrine with </a:t>
            </a:r>
            <a:r>
              <a:rPr lang="en-US" dirty="0" smtClean="0"/>
              <a:t>1g/l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lumMod val="75000"/>
                </a:schemeClr>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Sheet1!$B$39:$D$39</c:f>
                <c:numCache>
                  <c:formatCode>General</c:formatCode>
                  <c:ptCount val="3"/>
                  <c:pt idx="0">
                    <c:v>1.32E-2</c:v>
                  </c:pt>
                  <c:pt idx="1">
                    <c:v>8.6999999999999994E-3</c:v>
                  </c:pt>
                  <c:pt idx="2">
                    <c:v>0.25190000000000001</c:v>
                  </c:pt>
                </c:numCache>
              </c:numRef>
            </c:plus>
            <c:minus>
              <c:numRef>
                <c:f>Sheet1!$B$39:$D$39</c:f>
                <c:numCache>
                  <c:formatCode>General</c:formatCode>
                  <c:ptCount val="3"/>
                  <c:pt idx="0">
                    <c:v>1.32E-2</c:v>
                  </c:pt>
                  <c:pt idx="1">
                    <c:v>8.6999999999999994E-3</c:v>
                  </c:pt>
                  <c:pt idx="2">
                    <c:v>0.25190000000000001</c:v>
                  </c:pt>
                </c:numCache>
              </c:numRef>
            </c:minus>
            <c:spPr>
              <a:ln w="28575"/>
            </c:spPr>
          </c:errBars>
          <c:cat>
            <c:strRef>
              <c:f>Sheet1!$B$35:$D$35</c:f>
              <c:strCache>
                <c:ptCount val="3"/>
                <c:pt idx="0">
                  <c:v>V Abs/Elim (A)</c:v>
                </c:pt>
                <c:pt idx="1">
                  <c:v>Antipyrine Abs/Elim (B)</c:v>
                </c:pt>
                <c:pt idx="2">
                  <c:v>A/B Index</c:v>
                </c:pt>
              </c:strCache>
            </c:strRef>
          </c:cat>
          <c:val>
            <c:numRef>
              <c:f>Sheet1!$B$37:$D$37</c:f>
              <c:numCache>
                <c:formatCode>0.0000</c:formatCode>
                <c:ptCount val="3"/>
                <c:pt idx="0">
                  <c:v>8.4000000000000005E-2</c:v>
                </c:pt>
                <c:pt idx="1">
                  <c:v>7.8899999999999998E-2</c:v>
                </c:pt>
                <c:pt idx="2">
                  <c:v>1.2396</c:v>
                </c:pt>
              </c:numCache>
            </c:numRef>
          </c:val>
        </c:ser>
        <c:dLbls>
          <c:showLegendKey val="0"/>
          <c:showVal val="0"/>
          <c:showCatName val="0"/>
          <c:showSerName val="0"/>
          <c:showPercent val="0"/>
          <c:showBubbleSize val="0"/>
        </c:dLbls>
        <c:gapWidth val="150"/>
        <c:axId val="167002136"/>
        <c:axId val="167002528"/>
      </c:barChart>
      <c:catAx>
        <c:axId val="167002136"/>
        <c:scaling>
          <c:orientation val="minMax"/>
        </c:scaling>
        <c:delete val="0"/>
        <c:axPos val="b"/>
        <c:numFmt formatCode="General" sourceLinked="0"/>
        <c:majorTickMark val="out"/>
        <c:minorTickMark val="none"/>
        <c:tickLblPos val="nextTo"/>
        <c:crossAx val="167002528"/>
        <c:crosses val="autoZero"/>
        <c:auto val="1"/>
        <c:lblAlgn val="ctr"/>
        <c:lblOffset val="100"/>
        <c:noMultiLvlLbl val="0"/>
      </c:catAx>
      <c:valAx>
        <c:axId val="167002528"/>
        <c:scaling>
          <c:orientation val="minMax"/>
          <c:min val="0"/>
        </c:scaling>
        <c:delete val="0"/>
        <c:axPos val="l"/>
        <c:title>
          <c:tx>
            <c:rich>
              <a:bodyPr rot="-5400000" vert="horz"/>
              <a:lstStyle/>
              <a:p>
                <a:pPr>
                  <a:defRPr/>
                </a:pPr>
                <a:r>
                  <a:rPr lang="en-US"/>
                  <a:t>Absorption /Elimination</a:t>
                </a:r>
              </a:p>
            </c:rich>
          </c:tx>
          <c:layout/>
          <c:overlay val="0"/>
        </c:title>
        <c:numFmt formatCode="0.00" sourceLinked="0"/>
        <c:majorTickMark val="out"/>
        <c:minorTickMark val="none"/>
        <c:tickLblPos val="nextTo"/>
        <c:crossAx val="167002136"/>
        <c:crosses val="autoZero"/>
        <c:crossBetween val="between"/>
      </c:valAx>
    </c:plotArea>
    <c:plotVisOnly val="1"/>
    <c:dispBlanksAs val="gap"/>
    <c:showDLblsOverMax val="0"/>
  </c:chart>
  <c:txPr>
    <a:bodyPr/>
    <a:lstStyle/>
    <a:p>
      <a:pPr>
        <a:defRPr sz="1800">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dirty="0"/>
              <a:t>Transport fraction of vanadium and Antipyrine with </a:t>
            </a:r>
            <a:r>
              <a:rPr lang="en-US" dirty="0" smtClean="0"/>
              <a:t>2g/l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3">
                  <a:lumMod val="75000"/>
                </a:schemeClr>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'[transport fraction comparison.xlsx]Sheet1'!$AB$58:$AD$58</c:f>
                <c:numCache>
                  <c:formatCode>General</c:formatCode>
                  <c:ptCount val="3"/>
                  <c:pt idx="0">
                    <c:v>9.491406267213149</c:v>
                  </c:pt>
                  <c:pt idx="1">
                    <c:v>6.5507266926669985</c:v>
                  </c:pt>
                  <c:pt idx="2">
                    <c:v>10.700295614652973</c:v>
                  </c:pt>
                </c:numCache>
              </c:numRef>
            </c:plus>
            <c:minus>
              <c:numRef>
                <c:f>'[transport fraction comparison.xlsx]Sheet1'!$AB$58:$AD$58</c:f>
                <c:numCache>
                  <c:formatCode>General</c:formatCode>
                  <c:ptCount val="3"/>
                  <c:pt idx="0">
                    <c:v>9.491406267213149</c:v>
                  </c:pt>
                  <c:pt idx="1">
                    <c:v>6.5507266926669985</c:v>
                  </c:pt>
                  <c:pt idx="2">
                    <c:v>10.700295614652973</c:v>
                  </c:pt>
                </c:numCache>
              </c:numRef>
            </c:minus>
            <c:spPr>
              <a:ln w="15875"/>
            </c:spPr>
          </c:errBars>
          <c:cat>
            <c:strRef>
              <c:f>'[transport fraction comparison.xlsx]Sheet1'!$AB$23:$AD$23</c:f>
              <c:strCache>
                <c:ptCount val="3"/>
                <c:pt idx="0">
                  <c:v>TRANSPORT FRACTION V (A)</c:v>
                </c:pt>
                <c:pt idx="1">
                  <c:v>Transport Fraction Antipyrine (B)</c:v>
                </c:pt>
                <c:pt idx="2">
                  <c:v>Transfer ratio A/B</c:v>
                </c:pt>
              </c:strCache>
            </c:strRef>
          </c:cat>
          <c:val>
            <c:numRef>
              <c:f>'[transport fraction comparison.xlsx]Sheet1'!$AB$56:$AD$56</c:f>
              <c:numCache>
                <c:formatCode>General</c:formatCode>
                <c:ptCount val="3"/>
                <c:pt idx="0">
                  <c:v>79.216666666666669</c:v>
                </c:pt>
                <c:pt idx="1">
                  <c:v>99.033333333333317</c:v>
                </c:pt>
                <c:pt idx="2">
                  <c:v>82.377135894345983</c:v>
                </c:pt>
              </c:numCache>
            </c:numRef>
          </c:val>
        </c:ser>
        <c:dLbls>
          <c:showLegendKey val="0"/>
          <c:showVal val="0"/>
          <c:showCatName val="0"/>
          <c:showSerName val="0"/>
          <c:showPercent val="0"/>
          <c:showBubbleSize val="0"/>
        </c:dLbls>
        <c:gapWidth val="150"/>
        <c:axId val="61624080"/>
        <c:axId val="145377760"/>
      </c:barChart>
      <c:catAx>
        <c:axId val="61624080"/>
        <c:scaling>
          <c:orientation val="minMax"/>
        </c:scaling>
        <c:delete val="0"/>
        <c:axPos val="b"/>
        <c:numFmt formatCode="General" sourceLinked="0"/>
        <c:majorTickMark val="out"/>
        <c:minorTickMark val="none"/>
        <c:tickLblPos val="nextTo"/>
        <c:spPr>
          <a:ln>
            <a:solidFill>
              <a:schemeClr val="tx1">
                <a:shade val="95000"/>
                <a:satMod val="105000"/>
              </a:schemeClr>
            </a:solidFill>
          </a:ln>
        </c:spPr>
        <c:crossAx val="145377760"/>
        <c:crosses val="autoZero"/>
        <c:auto val="1"/>
        <c:lblAlgn val="ctr"/>
        <c:lblOffset val="100"/>
        <c:noMultiLvlLbl val="0"/>
      </c:catAx>
      <c:valAx>
        <c:axId val="145377760"/>
        <c:scaling>
          <c:orientation val="minMax"/>
        </c:scaling>
        <c:delete val="0"/>
        <c:axPos val="l"/>
        <c:title>
          <c:tx>
            <c:rich>
              <a:bodyPr rot="-5400000" vert="horz"/>
              <a:lstStyle/>
              <a:p>
                <a:pPr>
                  <a:defRPr/>
                </a:pPr>
                <a:r>
                  <a:rPr lang="en-US"/>
                  <a:t>percentage transport fraction</a:t>
                </a:r>
              </a:p>
            </c:rich>
          </c:tx>
          <c:layout/>
          <c:overlay val="0"/>
        </c:title>
        <c:numFmt formatCode="General" sourceLinked="1"/>
        <c:majorTickMark val="out"/>
        <c:minorTickMark val="none"/>
        <c:tickLblPos val="nextTo"/>
        <c:spPr>
          <a:ln>
            <a:solidFill>
              <a:schemeClr val="tx1">
                <a:shade val="95000"/>
                <a:satMod val="105000"/>
              </a:schemeClr>
            </a:solidFill>
          </a:ln>
        </c:spPr>
        <c:crossAx val="61624080"/>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dirty="0"/>
              <a:t>absorption / elimination rate of V, </a:t>
            </a:r>
            <a:r>
              <a:rPr lang="en-US" dirty="0" err="1"/>
              <a:t>antipyrine</a:t>
            </a:r>
            <a:r>
              <a:rPr lang="en-US" dirty="0"/>
              <a:t> and index or V/Antipyrine with </a:t>
            </a:r>
            <a:r>
              <a:rPr lang="en-US" dirty="0" smtClean="0"/>
              <a:t>2g/l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92D050"/>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Sheet1!$B$48:$D$48</c:f>
                <c:numCache>
                  <c:formatCode>General</c:formatCode>
                  <c:ptCount val="3"/>
                  <c:pt idx="0">
                    <c:v>2.41E-2</c:v>
                  </c:pt>
                  <c:pt idx="1">
                    <c:v>5.1999999999999998E-3</c:v>
                  </c:pt>
                  <c:pt idx="2">
                    <c:v>0.36459999999999998</c:v>
                  </c:pt>
                </c:numCache>
              </c:numRef>
            </c:plus>
            <c:minus>
              <c:numRef>
                <c:f>Sheet1!$B$48:$D$48</c:f>
                <c:numCache>
                  <c:formatCode>General</c:formatCode>
                  <c:ptCount val="3"/>
                  <c:pt idx="0">
                    <c:v>2.41E-2</c:v>
                  </c:pt>
                  <c:pt idx="1">
                    <c:v>5.1999999999999998E-3</c:v>
                  </c:pt>
                  <c:pt idx="2">
                    <c:v>0.36459999999999998</c:v>
                  </c:pt>
                </c:numCache>
              </c:numRef>
            </c:minus>
          </c:errBars>
          <c:cat>
            <c:strRef>
              <c:f>Sheet1!$B$44:$D$44</c:f>
              <c:strCache>
                <c:ptCount val="3"/>
                <c:pt idx="0">
                  <c:v>v Abs/Elim (A)</c:v>
                </c:pt>
                <c:pt idx="1">
                  <c:v>Antipyrine Abs/Elim (B)</c:v>
                </c:pt>
                <c:pt idx="2">
                  <c:v>A/B Index</c:v>
                </c:pt>
              </c:strCache>
            </c:strRef>
          </c:cat>
          <c:val>
            <c:numRef>
              <c:f>Sheet1!$B$46:$D$46</c:f>
              <c:numCache>
                <c:formatCode>0.0000</c:formatCode>
                <c:ptCount val="3"/>
                <c:pt idx="0">
                  <c:v>8.7499999999999994E-2</c:v>
                </c:pt>
                <c:pt idx="1">
                  <c:v>7.8100000000000003E-2</c:v>
                </c:pt>
                <c:pt idx="2">
                  <c:v>1.1748000000000001</c:v>
                </c:pt>
              </c:numCache>
            </c:numRef>
          </c:val>
        </c:ser>
        <c:dLbls>
          <c:showLegendKey val="0"/>
          <c:showVal val="0"/>
          <c:showCatName val="0"/>
          <c:showSerName val="0"/>
          <c:showPercent val="0"/>
          <c:showBubbleSize val="0"/>
        </c:dLbls>
        <c:gapWidth val="150"/>
        <c:axId val="145361648"/>
        <c:axId val="173775960"/>
      </c:barChart>
      <c:catAx>
        <c:axId val="145361648"/>
        <c:scaling>
          <c:orientation val="minMax"/>
        </c:scaling>
        <c:delete val="0"/>
        <c:axPos val="b"/>
        <c:numFmt formatCode="General" sourceLinked="0"/>
        <c:majorTickMark val="out"/>
        <c:minorTickMark val="none"/>
        <c:tickLblPos val="nextTo"/>
        <c:crossAx val="173775960"/>
        <c:crosses val="autoZero"/>
        <c:auto val="1"/>
        <c:lblAlgn val="ctr"/>
        <c:lblOffset val="100"/>
        <c:noMultiLvlLbl val="0"/>
      </c:catAx>
      <c:valAx>
        <c:axId val="173775960"/>
        <c:scaling>
          <c:orientation val="minMax"/>
        </c:scaling>
        <c:delete val="0"/>
        <c:axPos val="l"/>
        <c:title>
          <c:tx>
            <c:rich>
              <a:bodyPr rot="-5400000" vert="horz"/>
              <a:lstStyle/>
              <a:p>
                <a:pPr>
                  <a:defRPr/>
                </a:pPr>
                <a:r>
                  <a:rPr lang="en-US"/>
                  <a:t>Absorption /Elimination</a:t>
                </a:r>
              </a:p>
            </c:rich>
          </c:tx>
          <c:layout/>
          <c:overlay val="0"/>
        </c:title>
        <c:numFmt formatCode="0.00" sourceLinked="0"/>
        <c:majorTickMark val="out"/>
        <c:minorTickMark val="none"/>
        <c:tickLblPos val="nextTo"/>
        <c:crossAx val="145361648"/>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dirty="0"/>
              <a:t>TR50 chromium transport with </a:t>
            </a:r>
            <a:r>
              <a:rPr lang="en-US" dirty="0" smtClean="0"/>
              <a:t>1g/l </a:t>
            </a:r>
            <a:r>
              <a:rPr lang="en-US" dirty="0"/>
              <a:t>glucose</a:t>
            </a:r>
          </a:p>
        </c:rich>
      </c:tx>
      <c:layout/>
      <c:overlay val="0"/>
    </c:title>
    <c:autoTitleDeleted val="0"/>
    <c:plotArea>
      <c:layout/>
      <c:barChart>
        <c:barDir val="col"/>
        <c:grouping val="clustered"/>
        <c:varyColors val="0"/>
        <c:ser>
          <c:idx val="0"/>
          <c:order val="0"/>
          <c:tx>
            <c:v>TR50 chromium transport with 100mg.l glucose</c:v>
          </c:tx>
          <c:spPr>
            <a:ln w="12700">
              <a:solidFill>
                <a:schemeClr val="tx1"/>
              </a:solidFill>
            </a:ln>
          </c:spPr>
          <c:invertIfNegative val="0"/>
          <c:dPt>
            <c:idx val="0"/>
            <c:invertIfNegative val="0"/>
            <c:bubble3D val="0"/>
            <c:spPr>
              <a:solidFill>
                <a:srgbClr val="92D050"/>
              </a:solidFill>
              <a:ln w="12700">
                <a:solidFill>
                  <a:schemeClr val="tx1"/>
                </a:solidFill>
              </a:ln>
            </c:spPr>
          </c:dPt>
          <c:dPt>
            <c:idx val="1"/>
            <c:invertIfNegative val="0"/>
            <c:bubble3D val="0"/>
            <c:spPr>
              <a:solidFill>
                <a:schemeClr val="accent5">
                  <a:lumMod val="60000"/>
                  <a:lumOff val="40000"/>
                </a:schemeClr>
              </a:solidFill>
              <a:ln w="12700">
                <a:solidFill>
                  <a:schemeClr val="tx1"/>
                </a:solidFill>
              </a:ln>
            </c:spPr>
          </c:dPt>
          <c:dPt>
            <c:idx val="2"/>
            <c:invertIfNegative val="0"/>
            <c:bubble3D val="0"/>
            <c:spPr>
              <a:solidFill>
                <a:schemeClr val="accent2">
                  <a:lumMod val="60000"/>
                  <a:lumOff val="40000"/>
                </a:schemeClr>
              </a:solidFill>
              <a:ln w="12700">
                <a:solidFill>
                  <a:schemeClr val="tx1"/>
                </a:solidFill>
              </a:ln>
            </c:spPr>
          </c:dPt>
          <c:errBars>
            <c:errBarType val="both"/>
            <c:errValType val="cust"/>
            <c:noEndCap val="0"/>
            <c:plus>
              <c:numRef>
                <c:f>'[ARTICLE DATA.xlsx]tr 50'!$B$18:$D$18</c:f>
                <c:numCache>
                  <c:formatCode>General</c:formatCode>
                  <c:ptCount val="3"/>
                  <c:pt idx="0">
                    <c:v>7.0040933197897365E-2</c:v>
                  </c:pt>
                  <c:pt idx="1">
                    <c:v>4.7725772583446686E-2</c:v>
                  </c:pt>
                  <c:pt idx="2">
                    <c:v>4.2425792603288E-2</c:v>
                  </c:pt>
                </c:numCache>
              </c:numRef>
            </c:plus>
            <c:minus>
              <c:numRef>
                <c:f>'[ARTICLE DATA.xlsx]tr 50'!$B$18:$D$18</c:f>
                <c:numCache>
                  <c:formatCode>General</c:formatCode>
                  <c:ptCount val="3"/>
                  <c:pt idx="0">
                    <c:v>7.0040933197897365E-2</c:v>
                  </c:pt>
                  <c:pt idx="1">
                    <c:v>4.7725772583446686E-2</c:v>
                  </c:pt>
                  <c:pt idx="2">
                    <c:v>4.2425792603288E-2</c:v>
                  </c:pt>
                </c:numCache>
              </c:numRef>
            </c:minus>
            <c:spPr>
              <a:ln w="38100"/>
            </c:spPr>
          </c:errBars>
          <c:cat>
            <c:strRef>
              <c:f>'[ARTICLE DATA.xlsx]tr 50'!$B$2:$D$2</c:f>
              <c:strCache>
                <c:ptCount val="3"/>
                <c:pt idx="0">
                  <c:v>TR 50 Cr </c:v>
                </c:pt>
                <c:pt idx="1">
                  <c:v>TR50 Antipyrine</c:v>
                </c:pt>
                <c:pt idx="2">
                  <c:v>TR50 Index</c:v>
                </c:pt>
              </c:strCache>
            </c:strRef>
          </c:cat>
          <c:val>
            <c:numRef>
              <c:f>'[ARTICLE DATA.xlsx]tr 50'!$B$16:$D$16</c:f>
              <c:numCache>
                <c:formatCode>0.00</c:formatCode>
                <c:ptCount val="3"/>
                <c:pt idx="0">
                  <c:v>2.4156666666666662</c:v>
                </c:pt>
                <c:pt idx="1">
                  <c:v>2.4944166666666665</c:v>
                </c:pt>
                <c:pt idx="2">
                  <c:v>0.97651933312920425</c:v>
                </c:pt>
              </c:numCache>
            </c:numRef>
          </c:val>
        </c:ser>
        <c:dLbls>
          <c:showLegendKey val="0"/>
          <c:showVal val="0"/>
          <c:showCatName val="0"/>
          <c:showSerName val="0"/>
          <c:showPercent val="0"/>
          <c:showBubbleSize val="0"/>
        </c:dLbls>
        <c:gapWidth val="150"/>
        <c:axId val="145452400"/>
        <c:axId val="145452784"/>
      </c:barChart>
      <c:catAx>
        <c:axId val="145452400"/>
        <c:scaling>
          <c:orientation val="minMax"/>
        </c:scaling>
        <c:delete val="0"/>
        <c:axPos val="b"/>
        <c:numFmt formatCode="General" sourceLinked="0"/>
        <c:majorTickMark val="out"/>
        <c:minorTickMark val="none"/>
        <c:tickLblPos val="nextTo"/>
        <c:spPr>
          <a:ln>
            <a:solidFill>
              <a:schemeClr val="tx1">
                <a:shade val="95000"/>
                <a:satMod val="105000"/>
              </a:schemeClr>
            </a:solidFill>
          </a:ln>
        </c:spPr>
        <c:crossAx val="145452784"/>
        <c:crosses val="autoZero"/>
        <c:auto val="1"/>
        <c:lblAlgn val="ctr"/>
        <c:lblOffset val="100"/>
        <c:noMultiLvlLbl val="0"/>
      </c:catAx>
      <c:valAx>
        <c:axId val="145452784"/>
        <c:scaling>
          <c:orientation val="minMax"/>
        </c:scaling>
        <c:delete val="0"/>
        <c:axPos val="l"/>
        <c:numFmt formatCode="0.00" sourceLinked="1"/>
        <c:majorTickMark val="out"/>
        <c:minorTickMark val="none"/>
        <c:tickLblPos val="nextTo"/>
        <c:spPr>
          <a:ln>
            <a:solidFill>
              <a:schemeClr val="tx1">
                <a:shade val="95000"/>
                <a:satMod val="105000"/>
              </a:schemeClr>
            </a:solidFill>
          </a:ln>
        </c:spPr>
        <c:crossAx val="145452400"/>
        <c:crosses val="autoZero"/>
        <c:crossBetween val="between"/>
      </c:valAx>
    </c:plotArea>
    <c:legend>
      <c:legendPos val="r"/>
      <c:layout/>
      <c:overlay val="0"/>
    </c:legend>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Transport fraction of chromium and Antipyrine with </a:t>
            </a:r>
            <a:r>
              <a:rPr lang="en-US" dirty="0" smtClean="0"/>
              <a:t>1 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92D050"/>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Sheet1!$C$17:$E$17</c:f>
                <c:numCache>
                  <c:formatCode>General</c:formatCode>
                  <c:ptCount val="3"/>
                  <c:pt idx="0">
                    <c:v>7.8728929360063189</c:v>
                  </c:pt>
                  <c:pt idx="1">
                    <c:v>8.1682415766519529</c:v>
                  </c:pt>
                  <c:pt idx="2">
                    <c:v>27.695876941726976</c:v>
                  </c:pt>
                </c:numCache>
              </c:numRef>
            </c:plus>
            <c:minus>
              <c:numRef>
                <c:f>Sheet1!$C$17:$E$17</c:f>
                <c:numCache>
                  <c:formatCode>General</c:formatCode>
                  <c:ptCount val="3"/>
                  <c:pt idx="0">
                    <c:v>7.8728929360063189</c:v>
                  </c:pt>
                  <c:pt idx="1">
                    <c:v>8.1682415766519529</c:v>
                  </c:pt>
                  <c:pt idx="2">
                    <c:v>27.695876941726976</c:v>
                  </c:pt>
                </c:numCache>
              </c:numRef>
            </c:minus>
            <c:spPr>
              <a:ln w="15875"/>
            </c:spPr>
          </c:errBars>
          <c:cat>
            <c:strRef>
              <c:f>Sheet1!$C$23:$E$23</c:f>
              <c:strCache>
                <c:ptCount val="3"/>
                <c:pt idx="0">
                  <c:v>TRANSPORT FRACTION Cr (A)</c:v>
                </c:pt>
                <c:pt idx="1">
                  <c:v>Transport Fraction Antipyrine (B)</c:v>
                </c:pt>
                <c:pt idx="2">
                  <c:v>Transfer ratio A/B</c:v>
                </c:pt>
              </c:strCache>
            </c:strRef>
          </c:cat>
          <c:val>
            <c:numRef>
              <c:f>Sheet1!$C$15:$E$15</c:f>
              <c:numCache>
                <c:formatCode>General</c:formatCode>
                <c:ptCount val="3"/>
                <c:pt idx="0">
                  <c:v>21.975000000000001</c:v>
                </c:pt>
                <c:pt idx="1">
                  <c:v>52.274999999999991</c:v>
                </c:pt>
                <c:pt idx="2">
                  <c:v>61.806946350285529</c:v>
                </c:pt>
              </c:numCache>
            </c:numRef>
          </c:val>
        </c:ser>
        <c:dLbls>
          <c:showLegendKey val="0"/>
          <c:showVal val="0"/>
          <c:showCatName val="0"/>
          <c:showSerName val="0"/>
          <c:showPercent val="0"/>
          <c:showBubbleSize val="0"/>
        </c:dLbls>
        <c:gapWidth val="150"/>
        <c:axId val="145354592"/>
        <c:axId val="145354984"/>
      </c:barChart>
      <c:catAx>
        <c:axId val="145354592"/>
        <c:scaling>
          <c:orientation val="minMax"/>
        </c:scaling>
        <c:delete val="0"/>
        <c:axPos val="b"/>
        <c:numFmt formatCode="General" sourceLinked="0"/>
        <c:majorTickMark val="out"/>
        <c:minorTickMark val="none"/>
        <c:tickLblPos val="nextTo"/>
        <c:spPr>
          <a:ln>
            <a:solidFill>
              <a:schemeClr val="tx1">
                <a:shade val="95000"/>
                <a:satMod val="105000"/>
              </a:schemeClr>
            </a:solidFill>
          </a:ln>
        </c:spPr>
        <c:crossAx val="145354984"/>
        <c:crosses val="autoZero"/>
        <c:auto val="1"/>
        <c:lblAlgn val="ctr"/>
        <c:lblOffset val="100"/>
        <c:noMultiLvlLbl val="0"/>
      </c:catAx>
      <c:valAx>
        <c:axId val="145354984"/>
        <c:scaling>
          <c:orientation val="minMax"/>
        </c:scaling>
        <c:delete val="0"/>
        <c:axPos val="l"/>
        <c:title>
          <c:tx>
            <c:rich>
              <a:bodyPr rot="-5400000" vert="horz"/>
              <a:lstStyle/>
              <a:p>
                <a:pPr>
                  <a:defRPr/>
                </a:pPr>
                <a:r>
                  <a:rPr lang="en-US"/>
                  <a:t>percentage transport fraction</a:t>
                </a:r>
              </a:p>
            </c:rich>
          </c:tx>
          <c:layout/>
          <c:overlay val="0"/>
        </c:title>
        <c:numFmt formatCode="General" sourceLinked="1"/>
        <c:majorTickMark val="out"/>
        <c:minorTickMark val="none"/>
        <c:tickLblPos val="nextTo"/>
        <c:spPr>
          <a:ln>
            <a:solidFill>
              <a:schemeClr val="tx1">
                <a:shade val="95000"/>
                <a:satMod val="105000"/>
              </a:schemeClr>
            </a:solidFill>
          </a:ln>
        </c:spPr>
        <c:crossAx val="145354592"/>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dirty="0"/>
              <a:t>Absorption / Elimination rate of Cr , </a:t>
            </a:r>
            <a:r>
              <a:rPr lang="en-US" dirty="0" err="1"/>
              <a:t>antipyrine</a:t>
            </a:r>
            <a:r>
              <a:rPr lang="en-US" dirty="0"/>
              <a:t> and index or Cr/Antipyrine with </a:t>
            </a:r>
            <a:r>
              <a:rPr lang="en-US" dirty="0" smtClean="0"/>
              <a:t>1g/l </a:t>
            </a:r>
            <a:r>
              <a:rPr lang="en-US" dirty="0"/>
              <a:t>glucose </a:t>
            </a:r>
          </a:p>
        </c:rich>
      </c:tx>
      <c:layout>
        <c:manualLayout>
          <c:xMode val="edge"/>
          <c:yMode val="edge"/>
          <c:x val="0.12785111419896042"/>
          <c:y val="4.8144657501270597E-4"/>
        </c:manualLayout>
      </c:layout>
      <c:overlay val="0"/>
    </c:title>
    <c:autoTitleDeleted val="0"/>
    <c:plotArea>
      <c:layout/>
      <c:barChart>
        <c:barDir val="col"/>
        <c:grouping val="clustered"/>
        <c:varyColors val="0"/>
        <c:ser>
          <c:idx val="0"/>
          <c:order val="0"/>
          <c:invertIfNegative val="0"/>
          <c:dPt>
            <c:idx val="0"/>
            <c:invertIfNegative val="0"/>
            <c:bubble3D val="0"/>
            <c:spPr>
              <a:solidFill>
                <a:srgbClr val="92D050"/>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Sheet1!$B$5:$D$5</c:f>
                <c:numCache>
                  <c:formatCode>General</c:formatCode>
                  <c:ptCount val="3"/>
                  <c:pt idx="0">
                    <c:v>1.0595356423961294E-4</c:v>
                  </c:pt>
                  <c:pt idx="1">
                    <c:v>8.688790682540512E-3</c:v>
                  </c:pt>
                  <c:pt idx="2">
                    <c:v>2.2449633702875376E-3</c:v>
                  </c:pt>
                </c:numCache>
              </c:numRef>
            </c:plus>
            <c:minus>
              <c:numRef>
                <c:f>Sheet1!$B$5:$E$5</c:f>
                <c:numCache>
                  <c:formatCode>General</c:formatCode>
                  <c:ptCount val="4"/>
                  <c:pt idx="0">
                    <c:v>1.0595356423961294E-4</c:v>
                  </c:pt>
                  <c:pt idx="1">
                    <c:v>8.688790682540512E-3</c:v>
                  </c:pt>
                  <c:pt idx="2">
                    <c:v>2.2449633702875376E-3</c:v>
                  </c:pt>
                </c:numCache>
              </c:numRef>
            </c:minus>
          </c:errBars>
          <c:cat>
            <c:strRef>
              <c:f>Sheet1!$B$2:$D$2</c:f>
              <c:strCache>
                <c:ptCount val="3"/>
                <c:pt idx="0">
                  <c:v>Cr Abs/Elim (A)</c:v>
                </c:pt>
                <c:pt idx="1">
                  <c:v>Antipyrine Abs/Elim (B)</c:v>
                </c:pt>
                <c:pt idx="2">
                  <c:v>A/B Index</c:v>
                </c:pt>
              </c:strCache>
            </c:strRef>
          </c:cat>
          <c:val>
            <c:numRef>
              <c:f>Sheet1!$B$3:$D$3</c:f>
              <c:numCache>
                <c:formatCode>0.0000</c:formatCode>
                <c:ptCount val="3"/>
                <c:pt idx="0">
                  <c:v>1.051128551778704E-3</c:v>
                </c:pt>
                <c:pt idx="1">
                  <c:v>7.891963332367069E-2</c:v>
                </c:pt>
                <c:pt idx="2">
                  <c:v>1.5013781478704797E-2</c:v>
                </c:pt>
              </c:numCache>
            </c:numRef>
          </c:val>
        </c:ser>
        <c:dLbls>
          <c:showLegendKey val="0"/>
          <c:showVal val="0"/>
          <c:showCatName val="0"/>
          <c:showSerName val="0"/>
          <c:showPercent val="0"/>
          <c:showBubbleSize val="0"/>
        </c:dLbls>
        <c:gapWidth val="150"/>
        <c:axId val="145355768"/>
        <c:axId val="145356160"/>
      </c:barChart>
      <c:catAx>
        <c:axId val="145355768"/>
        <c:scaling>
          <c:orientation val="minMax"/>
        </c:scaling>
        <c:delete val="0"/>
        <c:axPos val="b"/>
        <c:numFmt formatCode="General" sourceLinked="0"/>
        <c:majorTickMark val="out"/>
        <c:minorTickMark val="none"/>
        <c:tickLblPos val="nextTo"/>
        <c:crossAx val="145356160"/>
        <c:crosses val="autoZero"/>
        <c:auto val="1"/>
        <c:lblAlgn val="ctr"/>
        <c:lblOffset val="100"/>
        <c:noMultiLvlLbl val="0"/>
      </c:catAx>
      <c:valAx>
        <c:axId val="145356160"/>
        <c:scaling>
          <c:orientation val="minMax"/>
        </c:scaling>
        <c:delete val="0"/>
        <c:axPos val="l"/>
        <c:title>
          <c:tx>
            <c:rich>
              <a:bodyPr rot="-5400000" vert="horz"/>
              <a:lstStyle/>
              <a:p>
                <a:pPr>
                  <a:defRPr/>
                </a:pPr>
                <a:r>
                  <a:rPr lang="en-US"/>
                  <a:t>Absorption /Elimination</a:t>
                </a:r>
              </a:p>
            </c:rich>
          </c:tx>
          <c:layout/>
          <c:overlay val="0"/>
        </c:title>
        <c:numFmt formatCode="0.00" sourceLinked="0"/>
        <c:majorTickMark val="out"/>
        <c:minorTickMark val="none"/>
        <c:tickLblPos val="nextTo"/>
        <c:crossAx val="145355768"/>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TR50 chromium transport with </a:t>
            </a:r>
            <a:r>
              <a:rPr lang="en-US" dirty="0" smtClean="0"/>
              <a:t>2 g/l </a:t>
            </a:r>
            <a:r>
              <a:rPr lang="en-US" dirty="0"/>
              <a:t>glucose</a:t>
            </a:r>
          </a:p>
        </c:rich>
      </c:tx>
      <c:layout/>
      <c:overlay val="0"/>
    </c:title>
    <c:autoTitleDeleted val="0"/>
    <c:plotArea>
      <c:layout/>
      <c:barChart>
        <c:barDir val="col"/>
        <c:grouping val="clustered"/>
        <c:varyColors val="0"/>
        <c:ser>
          <c:idx val="0"/>
          <c:order val="0"/>
          <c:spPr>
            <a:ln w="12700">
              <a:solidFill>
                <a:schemeClr val="tx1"/>
              </a:solidFill>
            </a:ln>
          </c:spPr>
          <c:invertIfNegative val="0"/>
          <c:dPt>
            <c:idx val="0"/>
            <c:invertIfNegative val="0"/>
            <c:bubble3D val="0"/>
            <c:spPr>
              <a:solidFill>
                <a:srgbClr val="92D050"/>
              </a:solidFill>
              <a:ln w="12700">
                <a:solidFill>
                  <a:schemeClr val="tx1"/>
                </a:solidFill>
              </a:ln>
            </c:spPr>
          </c:dPt>
          <c:dPt>
            <c:idx val="1"/>
            <c:invertIfNegative val="0"/>
            <c:bubble3D val="0"/>
            <c:spPr>
              <a:solidFill>
                <a:schemeClr val="accent5">
                  <a:lumMod val="60000"/>
                  <a:lumOff val="40000"/>
                </a:schemeClr>
              </a:solidFill>
              <a:ln w="12700">
                <a:solidFill>
                  <a:schemeClr val="tx1"/>
                </a:solidFill>
              </a:ln>
            </c:spPr>
          </c:dPt>
          <c:dPt>
            <c:idx val="2"/>
            <c:invertIfNegative val="0"/>
            <c:bubble3D val="0"/>
            <c:spPr>
              <a:solidFill>
                <a:schemeClr val="accent2">
                  <a:lumMod val="60000"/>
                  <a:lumOff val="40000"/>
                </a:schemeClr>
              </a:solidFill>
              <a:ln w="12700">
                <a:solidFill>
                  <a:schemeClr val="tx1"/>
                </a:solidFill>
              </a:ln>
            </c:spPr>
          </c:dPt>
          <c:errBars>
            <c:errBarType val="both"/>
            <c:errValType val="cust"/>
            <c:noEndCap val="0"/>
            <c:plus>
              <c:numRef>
                <c:f>'tr 50'!$E$18:$G$18</c:f>
                <c:numCache>
                  <c:formatCode>General</c:formatCode>
                  <c:ptCount val="3"/>
                  <c:pt idx="0">
                    <c:v>6.661586606140546E-2</c:v>
                  </c:pt>
                  <c:pt idx="1">
                    <c:v>5.1269046719391531E-2</c:v>
                  </c:pt>
                  <c:pt idx="2">
                    <c:v>5.1968064219619921E-2</c:v>
                  </c:pt>
                </c:numCache>
              </c:numRef>
            </c:plus>
            <c:minus>
              <c:numRef>
                <c:f>'tr 50'!$E$18:$G$18</c:f>
                <c:numCache>
                  <c:formatCode>General</c:formatCode>
                  <c:ptCount val="3"/>
                  <c:pt idx="0">
                    <c:v>6.661586606140546E-2</c:v>
                  </c:pt>
                  <c:pt idx="1">
                    <c:v>5.1269046719391531E-2</c:v>
                  </c:pt>
                  <c:pt idx="2">
                    <c:v>5.1968064219619921E-2</c:v>
                  </c:pt>
                </c:numCache>
              </c:numRef>
            </c:minus>
            <c:spPr>
              <a:ln w="19050"/>
            </c:spPr>
          </c:errBars>
          <c:cat>
            <c:strRef>
              <c:f>'tr 50'!$B$2:$D$2</c:f>
              <c:strCache>
                <c:ptCount val="3"/>
                <c:pt idx="0">
                  <c:v>TR 50 Cr </c:v>
                </c:pt>
                <c:pt idx="1">
                  <c:v>TR50 Antipyrine</c:v>
                </c:pt>
                <c:pt idx="2">
                  <c:v>TR50 Index</c:v>
                </c:pt>
              </c:strCache>
            </c:strRef>
          </c:cat>
          <c:val>
            <c:numRef>
              <c:f>'tr 50'!$E$16:$G$16</c:f>
              <c:numCache>
                <c:formatCode>0.00</c:formatCode>
                <c:ptCount val="3"/>
                <c:pt idx="0">
                  <c:v>2.5790833333333336</c:v>
                </c:pt>
                <c:pt idx="1">
                  <c:v>2.4449999999999998</c:v>
                </c:pt>
                <c:pt idx="2">
                  <c:v>1.0650221153654862</c:v>
                </c:pt>
              </c:numCache>
            </c:numRef>
          </c:val>
        </c:ser>
        <c:dLbls>
          <c:showLegendKey val="0"/>
          <c:showVal val="0"/>
          <c:showCatName val="0"/>
          <c:showSerName val="0"/>
          <c:showPercent val="0"/>
          <c:showBubbleSize val="0"/>
        </c:dLbls>
        <c:gapWidth val="150"/>
        <c:axId val="145356944"/>
        <c:axId val="145357336"/>
      </c:barChart>
      <c:catAx>
        <c:axId val="145356944"/>
        <c:scaling>
          <c:orientation val="minMax"/>
        </c:scaling>
        <c:delete val="0"/>
        <c:axPos val="b"/>
        <c:numFmt formatCode="General" sourceLinked="0"/>
        <c:majorTickMark val="out"/>
        <c:minorTickMark val="none"/>
        <c:tickLblPos val="nextTo"/>
        <c:spPr>
          <a:ln>
            <a:solidFill>
              <a:schemeClr val="tx1">
                <a:shade val="95000"/>
                <a:satMod val="105000"/>
              </a:schemeClr>
            </a:solidFill>
          </a:ln>
        </c:spPr>
        <c:crossAx val="145357336"/>
        <c:crosses val="autoZero"/>
        <c:auto val="1"/>
        <c:lblAlgn val="ctr"/>
        <c:lblOffset val="100"/>
        <c:noMultiLvlLbl val="0"/>
      </c:catAx>
      <c:valAx>
        <c:axId val="145357336"/>
        <c:scaling>
          <c:orientation val="minMax"/>
        </c:scaling>
        <c:delete val="0"/>
        <c:axPos val="l"/>
        <c:numFmt formatCode="0.00" sourceLinked="1"/>
        <c:majorTickMark val="out"/>
        <c:minorTickMark val="none"/>
        <c:tickLblPos val="nextTo"/>
        <c:spPr>
          <a:ln>
            <a:solidFill>
              <a:schemeClr val="tx1">
                <a:shade val="95000"/>
                <a:satMod val="105000"/>
              </a:schemeClr>
            </a:solidFill>
          </a:ln>
        </c:spPr>
        <c:crossAx val="145356944"/>
        <c:crosses val="autoZero"/>
        <c:crossBetween val="between"/>
      </c:valAx>
    </c:plotArea>
    <c:legend>
      <c:legendPos val="r"/>
      <c:layout/>
      <c:overlay val="0"/>
    </c:legend>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dirty="0"/>
              <a:t>Transport fraction of chromium and Antipyrine with </a:t>
            </a:r>
            <a:r>
              <a:rPr lang="en-US" dirty="0" smtClean="0"/>
              <a:t>2g/l </a:t>
            </a:r>
            <a:r>
              <a:rPr lang="en-US" dirty="0"/>
              <a:t>glucose </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92D050"/>
              </a:solidFill>
              <a:ln w="15875">
                <a:solidFill>
                  <a:schemeClr val="tx1"/>
                </a:solidFill>
              </a:ln>
            </c:spPr>
          </c:dPt>
          <c:dPt>
            <c:idx val="1"/>
            <c:invertIfNegative val="0"/>
            <c:bubble3D val="0"/>
            <c:spPr>
              <a:solidFill>
                <a:schemeClr val="accent5">
                  <a:lumMod val="60000"/>
                  <a:lumOff val="40000"/>
                </a:schemeClr>
              </a:solidFill>
              <a:ln w="15875">
                <a:solidFill>
                  <a:schemeClr val="tx1"/>
                </a:solidFill>
              </a:ln>
            </c:spPr>
          </c:dPt>
          <c:dPt>
            <c:idx val="2"/>
            <c:invertIfNegative val="0"/>
            <c:bubble3D val="0"/>
            <c:spPr>
              <a:solidFill>
                <a:schemeClr val="accent2">
                  <a:lumMod val="60000"/>
                  <a:lumOff val="40000"/>
                </a:schemeClr>
              </a:solidFill>
              <a:ln w="15875">
                <a:solidFill>
                  <a:schemeClr val="tx1"/>
                </a:solidFill>
              </a:ln>
            </c:spPr>
          </c:dPt>
          <c:errBars>
            <c:errBarType val="both"/>
            <c:errValType val="cust"/>
            <c:noEndCap val="0"/>
            <c:plus>
              <c:numRef>
                <c:f>Sheet1!$H$17:$J$17</c:f>
                <c:numCache>
                  <c:formatCode>General</c:formatCode>
                  <c:ptCount val="3"/>
                  <c:pt idx="0">
                    <c:v>8.4138455368025227</c:v>
                  </c:pt>
                  <c:pt idx="1">
                    <c:v>4.765031373443315</c:v>
                  </c:pt>
                  <c:pt idx="2">
                    <c:v>13.961205630384782</c:v>
                  </c:pt>
                </c:numCache>
              </c:numRef>
            </c:plus>
            <c:minus>
              <c:numRef>
                <c:f>Sheet1!$H$17:$J$17</c:f>
                <c:numCache>
                  <c:formatCode>General</c:formatCode>
                  <c:ptCount val="3"/>
                  <c:pt idx="0">
                    <c:v>8.4138455368025227</c:v>
                  </c:pt>
                  <c:pt idx="1">
                    <c:v>4.765031373443315</c:v>
                  </c:pt>
                  <c:pt idx="2">
                    <c:v>13.961205630384782</c:v>
                  </c:pt>
                </c:numCache>
              </c:numRef>
            </c:minus>
            <c:spPr>
              <a:ln w="38100"/>
            </c:spPr>
          </c:errBars>
          <c:cat>
            <c:strRef>
              <c:f>Sheet1!$C$23:$E$23</c:f>
              <c:strCache>
                <c:ptCount val="3"/>
                <c:pt idx="0">
                  <c:v>TRANSPORT FRACTION Cr (A)</c:v>
                </c:pt>
                <c:pt idx="1">
                  <c:v>Transport Fraction Antipyrine (B)</c:v>
                </c:pt>
                <c:pt idx="2">
                  <c:v>Transfer ratio A/B</c:v>
                </c:pt>
              </c:strCache>
            </c:strRef>
          </c:cat>
          <c:val>
            <c:numRef>
              <c:f>Sheet1!$H$15:$J$15</c:f>
              <c:numCache>
                <c:formatCode>General</c:formatCode>
                <c:ptCount val="3"/>
                <c:pt idx="0">
                  <c:v>30.30833333333333</c:v>
                </c:pt>
                <c:pt idx="1">
                  <c:v>55.741666666666653</c:v>
                </c:pt>
                <c:pt idx="2">
                  <c:v>53.971364860310075</c:v>
                </c:pt>
              </c:numCache>
            </c:numRef>
          </c:val>
        </c:ser>
        <c:dLbls>
          <c:showLegendKey val="0"/>
          <c:showVal val="0"/>
          <c:showCatName val="0"/>
          <c:showSerName val="0"/>
          <c:showPercent val="0"/>
          <c:showBubbleSize val="0"/>
        </c:dLbls>
        <c:gapWidth val="150"/>
        <c:axId val="145358512"/>
        <c:axId val="145358904"/>
      </c:barChart>
      <c:catAx>
        <c:axId val="145358512"/>
        <c:scaling>
          <c:orientation val="minMax"/>
        </c:scaling>
        <c:delete val="0"/>
        <c:axPos val="b"/>
        <c:numFmt formatCode="General" sourceLinked="0"/>
        <c:majorTickMark val="out"/>
        <c:minorTickMark val="none"/>
        <c:tickLblPos val="nextTo"/>
        <c:spPr>
          <a:ln>
            <a:solidFill>
              <a:schemeClr val="tx1">
                <a:shade val="95000"/>
                <a:satMod val="105000"/>
              </a:schemeClr>
            </a:solidFill>
          </a:ln>
        </c:spPr>
        <c:crossAx val="145358904"/>
        <c:crosses val="autoZero"/>
        <c:auto val="1"/>
        <c:lblAlgn val="ctr"/>
        <c:lblOffset val="100"/>
        <c:noMultiLvlLbl val="0"/>
      </c:catAx>
      <c:valAx>
        <c:axId val="145358904"/>
        <c:scaling>
          <c:orientation val="minMax"/>
        </c:scaling>
        <c:delete val="0"/>
        <c:axPos val="l"/>
        <c:title>
          <c:tx>
            <c:rich>
              <a:bodyPr rot="-5400000" vert="horz"/>
              <a:lstStyle/>
              <a:p>
                <a:pPr>
                  <a:defRPr/>
                </a:pPr>
                <a:r>
                  <a:rPr lang="en-US"/>
                  <a:t>percentage transport fraction</a:t>
                </a:r>
              </a:p>
            </c:rich>
          </c:tx>
          <c:layout/>
          <c:overlay val="0"/>
        </c:title>
        <c:numFmt formatCode="General" sourceLinked="1"/>
        <c:majorTickMark val="out"/>
        <c:minorTickMark val="none"/>
        <c:tickLblPos val="nextTo"/>
        <c:spPr>
          <a:ln>
            <a:solidFill>
              <a:schemeClr val="tx1">
                <a:shade val="95000"/>
                <a:satMod val="105000"/>
              </a:schemeClr>
            </a:solidFill>
          </a:ln>
        </c:spPr>
        <c:crossAx val="145358512"/>
        <c:crosses val="autoZero"/>
        <c:crossBetween val="between"/>
      </c:valAx>
    </c:plotArea>
    <c:plotVisOnly val="1"/>
    <c:dispBlanksAs val="gap"/>
    <c:showDLblsOverMax val="0"/>
  </c:chart>
  <c:txPr>
    <a:bodyPr/>
    <a:lstStyle/>
    <a:p>
      <a:pPr>
        <a:defRPr sz="1800" b="1">
          <a:solidFill>
            <a:srgbClr val="FAFA3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0.02491</cdr:x>
      <cdr:y>0.16259</cdr:y>
    </cdr:from>
    <cdr:to>
      <cdr:x>0.04093</cdr:x>
      <cdr:y>0.78705</cdr:y>
    </cdr:to>
    <cdr:sp macro="" textlink="">
      <cdr:nvSpPr>
        <cdr:cNvPr id="2" name="TextBox 1"/>
        <cdr:cNvSpPr txBox="1"/>
      </cdr:nvSpPr>
      <cdr:spPr>
        <a:xfrm xmlns:a="http://schemas.openxmlformats.org/drawingml/2006/main">
          <a:off x="133349" y="538163"/>
          <a:ext cx="85725" cy="2066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0.02491</cdr:x>
      <cdr:y>0.16259</cdr:y>
    </cdr:from>
    <cdr:to>
      <cdr:x>0.04093</cdr:x>
      <cdr:y>0.78705</cdr:y>
    </cdr:to>
    <cdr:sp macro="" textlink="">
      <cdr:nvSpPr>
        <cdr:cNvPr id="2" name="TextBox 1"/>
        <cdr:cNvSpPr txBox="1"/>
      </cdr:nvSpPr>
      <cdr:spPr>
        <a:xfrm xmlns:a="http://schemas.openxmlformats.org/drawingml/2006/main">
          <a:off x="133349" y="538163"/>
          <a:ext cx="85725" cy="2066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F53B2-FB4E-434C-B571-038947363909}" type="datetimeFigureOut">
              <a:rPr lang="en-US" smtClean="0"/>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8A24A-8D12-4DF5-ACB4-47AB4AACF62E}" type="slidenum">
              <a:rPr lang="en-US" smtClean="0"/>
              <a:t>‹#›</a:t>
            </a:fld>
            <a:endParaRPr lang="en-US"/>
          </a:p>
        </p:txBody>
      </p:sp>
    </p:spTree>
    <p:extLst>
      <p:ext uri="{BB962C8B-B14F-4D97-AF65-F5344CB8AC3E}">
        <p14:creationId xmlns:p14="http://schemas.microsoft.com/office/powerpoint/2010/main" val="245871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eaLnBrk="1" latinLnBrk="0" hangingPunct="1"/>
            <a:fld id="{544213AF-26F6-41FA-8D85-E2C5388D6E58}" type="datetimeFigureOut">
              <a:rPr lang="en-US" smtClean="0"/>
              <a:pPr eaLnBrk="1" latinLnBrk="0" hangingPunct="1"/>
              <a:t>11/8/2015</a:t>
            </a:fld>
            <a:endParaRPr lang="en-US" dirty="0">
              <a:solidFill>
                <a:srgbClr val="FFFFFF"/>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solidFill>
                <a:schemeClr val="accent1">
                  <a:tint val="20000"/>
                </a:schemeClr>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A8DBA-7436-4A61-B083-038FCED4B22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A8DBA-7436-4A61-B083-038FCED4B22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lvl1pPr>
              <a:defRPr b="1">
                <a:solidFill>
                  <a:schemeClr val="accent1">
                    <a:lumMod val="20000"/>
                    <a:lumOff val="80000"/>
                  </a:schemeClr>
                </a:solidFill>
                <a:latin typeface="Cooper Black" panose="0208090404030B020404" pitchFamily="18"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882808"/>
            <a:ext cx="8229600" cy="4572000"/>
          </a:xfrm>
          <a:ln w="38100">
            <a:solidFill>
              <a:schemeClr val="accent3">
                <a:lumMod val="20000"/>
                <a:lumOff val="80000"/>
              </a:schemeClr>
            </a:solidFill>
          </a:ln>
        </p:spPr>
        <p:txBody>
          <a:bodyPr/>
          <a:lstStyle>
            <a:lvl1pPr>
              <a:defRPr b="1">
                <a:solidFill>
                  <a:srgbClr val="FFFF00"/>
                </a:solidFill>
                <a:latin typeface="Times New Roman" panose="02020603050405020304" pitchFamily="18" charset="0"/>
                <a:cs typeface="Times New Roman" panose="02020603050405020304" pitchFamily="18" charset="0"/>
              </a:defRPr>
            </a:lvl1pPr>
            <a:lvl2pPr>
              <a:defRPr b="1">
                <a:solidFill>
                  <a:srgbClr val="FFFF00"/>
                </a:solidFill>
                <a:latin typeface="Times New Roman" panose="02020603050405020304" pitchFamily="18" charset="0"/>
                <a:cs typeface="Times New Roman" panose="02020603050405020304" pitchFamily="18" charset="0"/>
              </a:defRPr>
            </a:lvl2pPr>
            <a:lvl3pPr>
              <a:defRPr b="1">
                <a:solidFill>
                  <a:srgbClr val="FFFF00"/>
                </a:solidFill>
                <a:latin typeface="Times New Roman" panose="02020603050405020304" pitchFamily="18" charset="0"/>
                <a:cs typeface="Times New Roman" panose="02020603050405020304" pitchFamily="18" charset="0"/>
              </a:defRPr>
            </a:lvl3pPr>
            <a:lvl4pPr>
              <a:defRPr b="1">
                <a:solidFill>
                  <a:srgbClr val="FFFF00"/>
                </a:solidFill>
                <a:latin typeface="Times New Roman" panose="02020603050405020304" pitchFamily="18" charset="0"/>
                <a:cs typeface="Times New Roman" panose="02020603050405020304" pitchFamily="18" charset="0"/>
              </a:defRPr>
            </a:lvl4pPr>
            <a:lvl5pPr>
              <a:defRPr b="1">
                <a:solidFill>
                  <a:srgbClr val="FFFF00"/>
                </a:solidFill>
                <a:latin typeface="Times New Roman" panose="02020603050405020304" pitchFamily="18" charset="0"/>
                <a:cs typeface="Times New Roman" panose="020206030504050203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791456" y="6480048"/>
            <a:ext cx="2133600" cy="301752"/>
          </a:xfrm>
        </p:spPr>
        <p:txBody>
          <a:bodyPr/>
          <a:lstStyle/>
          <a:p>
            <a:fld id="{8E5A8DBA-7436-4A61-B083-038FCED4B229}" type="datetimeFigureOut">
              <a:rPr lang="en-US" smtClean="0"/>
              <a:t>11/8/2015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eaLnBrk="1" latinLnBrk="0" hangingPunct="1"/>
            <a:fld id="{544213AF-26F6-41FA-8D85-E2C5388D6E58}" type="datetimeFigureOut">
              <a:rPr lang="en-US" smtClean="0"/>
              <a:pPr eaLnBrk="1" latinLnBrk="0" hangingPunct="1"/>
              <a:t>11/8/2015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kumimoji="0" lang="en-US"/>
          </a:p>
        </p:txBody>
      </p:sp>
      <p:sp>
        <p:nvSpPr>
          <p:cNvPr id="6" name="Slide Number Placeholder 5"/>
          <p:cNvSpPr>
            <a:spLocks noGrp="1"/>
          </p:cNvSpPr>
          <p:nvPr>
            <p:ph type="sldNum" sz="quarter" idx="12"/>
          </p:nvPr>
        </p:nvSpPr>
        <p:spPr>
          <a:xfrm>
            <a:off x="8451056" y="809624"/>
            <a:ext cx="502920" cy="300831"/>
          </a:xfrm>
        </p:spPr>
        <p:txBody>
          <a:bodyPr/>
          <a:lstStyle/>
          <a:p>
            <a:fld id="{D5BBC35B-A44B-4119-B8DA-DE9E3DFADA20}" type="slidenum">
              <a:rPr kumimoji="0" lang="en-US" smtClean="0"/>
              <a:pPr eaLnBrk="1" latinLnBrk="0" hangingPunct="1"/>
              <a:t>‹#›</a:t>
            </a:fld>
            <a:endParaRPr kumimoji="0"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E5A8DBA-7436-4A61-B083-038FCED4B229}" type="datetimeFigureOut">
              <a:rPr lang="en-US" smtClean="0"/>
              <a:t>11/8/2015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E5A8DBA-7436-4A61-B083-038FCED4B229}" type="datetimeFigureOut">
              <a:rPr lang="en-US" smtClean="0"/>
              <a:t>11/8/2015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054A350-CF6D-4849-BE82-53A8644D886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5A8DBA-7436-4A61-B083-038FCED4B229}"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E5A8DBA-7436-4A61-B083-038FCED4B229}" type="datetimeFigureOut">
              <a:rPr lang="en-US" smtClean="0"/>
              <a:t>11/8/2015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D054A350-CF6D-4849-BE82-53A8644D886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E5A8DBA-7436-4A61-B083-038FCED4B229}" type="datetimeFigureOut">
              <a:rPr lang="en-US" smtClean="0"/>
              <a:t>11/8/2015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054A350-CF6D-4849-BE82-53A8644D886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eaLnBrk="1" latinLnBrk="0" hangingPunct="1"/>
            <a:fld id="{544213AF-26F6-41FA-8D85-E2C5388D6E58}" type="datetimeFigureOut">
              <a:rPr lang="en-US" smtClean="0"/>
              <a:pPr eaLnBrk="1" latinLnBrk="0" hangingPunct="1"/>
              <a:t>11/8/2015</a:t>
            </a:fld>
            <a:endParaRPr lang="en-US">
              <a:solidFill>
                <a:schemeClr val="tx1"/>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kumimoji="0" lang="en-US">
              <a:solidFill>
                <a:schemeClr val="tx1"/>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5BBC35B-A44B-4119-B8DA-DE9E3DFADA20}" type="slidenum">
              <a:rPr kumimoji="0" lang="en-US" smtClean="0"/>
              <a:pPr eaLnBrk="1" latinLnBrk="0" hangingPunct="1"/>
              <a:t>‹#›</a:t>
            </a:fld>
            <a:endParaRPr kumimoji="0" lang="en-US">
              <a:solidFill>
                <a:schemeClr val="tx1"/>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chemeClr val="bg1">
                <a:lumMod val="85000"/>
                <a:lumOff val="15000"/>
              </a:schemeClr>
            </a:gs>
            <a:gs pos="98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E5A8DBA-7436-4A61-B083-038FCED4B229}" type="datetimeFigureOut">
              <a:rPr lang="en-US" smtClean="0"/>
              <a:t>11/8/2015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054A350-CF6D-4849-BE82-53A8644D886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accent6">
                <a:lumMod val="75000"/>
              </a:schemeClr>
            </a:gs>
            <a:gs pos="98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200"/>
            <a:ext cx="9220200" cy="2743200"/>
          </a:xfrm>
          <a:ln cmpd="thickThin">
            <a:noFill/>
          </a:ln>
        </p:spPr>
        <p:txBody>
          <a:bodyPr>
            <a:noAutofit/>
          </a:bodyPr>
          <a:lstStyle/>
          <a:p>
            <a:pPr algn="l"/>
            <a:r>
              <a:rPr lang="en-US" sz="3200" b="1" dirty="0" smtClean="0">
                <a:effectLst/>
              </a:rPr>
              <a:t>Hyperglycemia </a:t>
            </a:r>
            <a:r>
              <a:rPr lang="en-US" sz="3200" b="1" dirty="0">
                <a:effectLst/>
              </a:rPr>
              <a:t>Alters </a:t>
            </a:r>
            <a:r>
              <a:rPr lang="en-US" sz="3200" b="1" dirty="0" smtClean="0">
                <a:effectLst/>
              </a:rPr>
              <a:t>Maternal-Fetal  </a:t>
            </a:r>
            <a:br>
              <a:rPr lang="en-US" sz="3200" b="1" dirty="0" smtClean="0">
                <a:effectLst/>
              </a:rPr>
            </a:br>
            <a:r>
              <a:rPr lang="en-US" sz="3200" b="1" dirty="0" smtClean="0">
                <a:effectLst/>
              </a:rPr>
              <a:t>Transport </a:t>
            </a:r>
            <a:r>
              <a:rPr lang="en-US" sz="3200" b="1" dirty="0">
                <a:effectLst/>
              </a:rPr>
              <a:t>Kinetics of </a:t>
            </a:r>
            <a:r>
              <a:rPr lang="en-US" sz="3200" b="1" dirty="0" smtClean="0">
                <a:effectLst/>
              </a:rPr>
              <a:t>Manganese,      Chromium  and</a:t>
            </a:r>
            <a:r>
              <a:rPr lang="en-US" sz="3200" b="1" dirty="0">
                <a:effectLst/>
              </a:rPr>
              <a:t>  Vanadium in </a:t>
            </a:r>
            <a:r>
              <a:rPr lang="en-US" sz="3200" b="1" dirty="0" smtClean="0">
                <a:effectLst/>
              </a:rPr>
              <a:t>Diabetic Model  </a:t>
            </a:r>
            <a:r>
              <a:rPr lang="en-US" sz="3200" b="1" dirty="0">
                <a:effectLst/>
              </a:rPr>
              <a:t> </a:t>
            </a:r>
            <a:r>
              <a:rPr lang="en-US" sz="3200" b="1" dirty="0" smtClean="0">
                <a:effectLst/>
              </a:rPr>
              <a:t>Placental </a:t>
            </a:r>
            <a:r>
              <a:rPr lang="en-US" sz="3200" b="1" dirty="0">
                <a:effectLst/>
              </a:rPr>
              <a:t>Lobule In Vitro: </a:t>
            </a:r>
            <a:r>
              <a:rPr lang="en-US" sz="3200" b="1" dirty="0" smtClean="0">
                <a:effectLst/>
              </a:rPr>
              <a:t>Implications </a:t>
            </a:r>
            <a:r>
              <a:rPr lang="en-US" sz="3200" b="1" dirty="0">
                <a:effectLst/>
              </a:rPr>
              <a:t> </a:t>
            </a:r>
            <a:r>
              <a:rPr lang="en-US" sz="3200" b="1" dirty="0" smtClean="0">
                <a:effectLst/>
              </a:rPr>
              <a:t>for </a:t>
            </a:r>
            <a:r>
              <a:rPr lang="en-US" sz="3200" b="1" dirty="0">
                <a:effectLst/>
              </a:rPr>
              <a:t>Diabetes Mellitus </a:t>
            </a:r>
          </a:p>
        </p:txBody>
      </p:sp>
      <p:sp>
        <p:nvSpPr>
          <p:cNvPr id="3" name="Subtitle 2"/>
          <p:cNvSpPr>
            <a:spLocks noGrp="1"/>
          </p:cNvSpPr>
          <p:nvPr>
            <p:ph type="subTitle" idx="1"/>
          </p:nvPr>
        </p:nvSpPr>
        <p:spPr>
          <a:xfrm>
            <a:off x="533400" y="3657600"/>
            <a:ext cx="8229600" cy="2514600"/>
          </a:xfrm>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4000" b="1" dirty="0">
                <a:solidFill>
                  <a:schemeClr val="bg1"/>
                </a:solidFill>
                <a:latin typeface="Monotype Corsiva" panose="03010101010201010101" pitchFamily="66" charset="0"/>
                <a:cs typeface="Times New Roman" panose="02020603050405020304" pitchFamily="18" charset="0"/>
              </a:rPr>
              <a:t>Professor </a:t>
            </a:r>
            <a:r>
              <a:rPr lang="en-US" sz="4000" b="1" dirty="0" err="1">
                <a:solidFill>
                  <a:schemeClr val="bg1"/>
                </a:solidFill>
                <a:latin typeface="Monotype Corsiva" panose="03010101010201010101" pitchFamily="66" charset="0"/>
                <a:cs typeface="Times New Roman" panose="02020603050405020304" pitchFamily="18" charset="0"/>
              </a:rPr>
              <a:t>Nandakumaran</a:t>
            </a:r>
            <a:r>
              <a:rPr lang="en-US" sz="4000" b="1" dirty="0">
                <a:solidFill>
                  <a:schemeClr val="bg1"/>
                </a:solidFill>
                <a:latin typeface="Monotype Corsiva" panose="03010101010201010101" pitchFamily="66" charset="0"/>
                <a:cs typeface="Times New Roman" panose="02020603050405020304" pitchFamily="18" charset="0"/>
              </a:rPr>
              <a:t> </a:t>
            </a:r>
            <a:r>
              <a:rPr lang="en-US" sz="4000" b="1" dirty="0" smtClean="0">
                <a:solidFill>
                  <a:schemeClr val="bg1"/>
                </a:solidFill>
                <a:latin typeface="Monotype Corsiva" panose="03010101010201010101" pitchFamily="66" charset="0"/>
                <a:cs typeface="Times New Roman" panose="02020603050405020304" pitchFamily="18" charset="0"/>
              </a:rPr>
              <a:t>M.</a:t>
            </a:r>
            <a:endParaRPr lang="en-US" sz="4000" dirty="0">
              <a:solidFill>
                <a:schemeClr val="bg1"/>
              </a:solidFill>
              <a:latin typeface="Monotype Corsiva" panose="03010101010201010101" pitchFamily="66" charset="0"/>
              <a:cs typeface="Times New Roman" panose="02020603050405020304" pitchFamily="18" charset="0"/>
            </a:endParaRPr>
          </a:p>
          <a:p>
            <a:pPr algn="ctr"/>
            <a:r>
              <a:rPr lang="en-US" sz="4000" b="1" dirty="0" smtClean="0">
                <a:solidFill>
                  <a:schemeClr val="bg1"/>
                </a:solidFill>
                <a:latin typeface="Monotype Corsiva" panose="03010101010201010101" pitchFamily="66" charset="0"/>
                <a:cs typeface="Times New Roman" panose="02020603050405020304" pitchFamily="18" charset="0"/>
              </a:rPr>
              <a:t>Obstetrics &amp; Gynecology </a:t>
            </a:r>
            <a:r>
              <a:rPr lang="en-US" sz="4000" b="1" dirty="0">
                <a:solidFill>
                  <a:schemeClr val="bg1"/>
                </a:solidFill>
                <a:latin typeface="Monotype Corsiva" panose="03010101010201010101" pitchFamily="66" charset="0"/>
                <a:cs typeface="Times New Roman" panose="02020603050405020304" pitchFamily="18" charset="0"/>
              </a:rPr>
              <a:t>Department</a:t>
            </a:r>
            <a:endParaRPr lang="en-US" sz="4000" dirty="0">
              <a:solidFill>
                <a:schemeClr val="bg1"/>
              </a:solidFill>
              <a:latin typeface="Monotype Corsiva" panose="03010101010201010101" pitchFamily="66" charset="0"/>
              <a:cs typeface="Times New Roman" panose="02020603050405020304" pitchFamily="18" charset="0"/>
            </a:endParaRPr>
          </a:p>
          <a:p>
            <a:pPr algn="ctr"/>
            <a:r>
              <a:rPr lang="en-US" sz="4000" b="1" dirty="0" smtClean="0">
                <a:solidFill>
                  <a:schemeClr val="bg1"/>
                </a:solidFill>
                <a:latin typeface="Monotype Corsiva" panose="03010101010201010101" pitchFamily="66" charset="0"/>
                <a:cs typeface="Times New Roman" panose="02020603050405020304" pitchFamily="18" charset="0"/>
              </a:rPr>
              <a:t>Faculty of Medicine</a:t>
            </a:r>
            <a:r>
              <a:rPr lang="en-US" sz="4000" b="1" dirty="0">
                <a:solidFill>
                  <a:schemeClr val="bg1"/>
                </a:solidFill>
                <a:latin typeface="Monotype Corsiva" panose="03010101010201010101" pitchFamily="66" charset="0"/>
                <a:cs typeface="Times New Roman" panose="02020603050405020304" pitchFamily="18" charset="0"/>
              </a:rPr>
              <a:t>, University of Kuwait</a:t>
            </a:r>
            <a:endParaRPr lang="en-US" sz="4000" dirty="0">
              <a:solidFill>
                <a:schemeClr val="bg1"/>
              </a:solidFill>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145063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799"/>
            <a:ext cx="8229600" cy="3505201"/>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smtClean="0">
                <a:solidFill>
                  <a:srgbClr val="FFFF00"/>
                </a:solidFill>
                <a:latin typeface="Times New Roman" panose="02020603050405020304" pitchFamily="18" charset="0"/>
                <a:cs typeface="Times New Roman" panose="02020603050405020304" pitchFamily="18" charset="0"/>
              </a:rPr>
              <a:t>Further</a:t>
            </a:r>
            <a:r>
              <a:rPr lang="en-US" sz="4000" b="1" dirty="0">
                <a:solidFill>
                  <a:srgbClr val="FFFF00"/>
                </a:solidFill>
                <a:latin typeface="Times New Roman" panose="02020603050405020304" pitchFamily="18" charset="0"/>
                <a:cs typeface="Times New Roman" panose="02020603050405020304" pitchFamily="18" charset="0"/>
              </a:rPr>
              <a:t>, chromium supplementation has been shown to have beneficial effects on people with varying degrees of glucose intolerance </a:t>
            </a:r>
            <a:r>
              <a:rPr lang="en-US" sz="4000" b="1" dirty="0">
                <a:solidFill>
                  <a:srgbClr val="FFFF00"/>
                </a:solidFill>
                <a:latin typeface="Vijaya" panose="020B0604020202020204" pitchFamily="34" charset="0"/>
                <a:cs typeface="Vijaya" panose="020B0604020202020204" pitchFamily="34" charset="0"/>
              </a:rPr>
              <a:t>(Anderson, 1998</a:t>
            </a:r>
            <a:r>
              <a:rPr lang="en-US" sz="4000" b="1" dirty="0" smtClean="0">
                <a:solidFill>
                  <a:srgbClr val="FFFF00"/>
                </a:solidFill>
                <a:latin typeface="Vijaya" panose="020B0604020202020204" pitchFamily="34" charset="0"/>
                <a:cs typeface="Vijaya" panose="020B0604020202020204" pitchFamily="34" charset="0"/>
              </a:rPr>
              <a:t>)</a:t>
            </a:r>
            <a:endParaRPr lang="en-US" sz="4000" b="1" dirty="0">
              <a:solidFill>
                <a:srgbClr val="FFFF00"/>
              </a:solidFill>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15729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 y="1359932"/>
            <a:ext cx="7920916" cy="3886200"/>
          </a:xfrm>
          <a:prstGeom prst="rect">
            <a:avLst/>
          </a:prstGeom>
          <a:ln>
            <a:solidFill>
              <a:srgbClr val="FF0000"/>
            </a:solidFill>
          </a:ln>
        </p:spPr>
      </p:pic>
      <p:sp>
        <p:nvSpPr>
          <p:cNvPr id="4" name="TextBox 3"/>
          <p:cNvSpPr txBox="1"/>
          <p:nvPr/>
        </p:nvSpPr>
        <p:spPr>
          <a:xfrm>
            <a:off x="3733800" y="769257"/>
            <a:ext cx="1510350" cy="461665"/>
          </a:xfrm>
          <a:prstGeom prst="rect">
            <a:avLst/>
          </a:prstGeom>
          <a:noFill/>
        </p:spPr>
        <p:txBody>
          <a:bodyPr wrap="none" rtlCol="0">
            <a:spAutoFit/>
          </a:bodyPr>
          <a:lstStyle/>
          <a:p>
            <a:r>
              <a:rPr lang="en-US" sz="2400" dirty="0" smtClean="0">
                <a:latin typeface="Cooper Black" panose="0208090404030B020404" pitchFamily="18" charset="0"/>
              </a:rPr>
              <a:t>360 mall</a:t>
            </a:r>
            <a:endParaRPr lang="en-US" sz="2400" dirty="0">
              <a:latin typeface="Cooper Black" panose="0208090404030B020404" pitchFamily="18" charset="0"/>
            </a:endParaRPr>
          </a:p>
        </p:txBody>
      </p:sp>
    </p:spTree>
    <p:extLst>
      <p:ext uri="{BB962C8B-B14F-4D97-AF65-F5344CB8AC3E}">
        <p14:creationId xmlns:p14="http://schemas.microsoft.com/office/powerpoint/2010/main" val="20382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410718"/>
            <a:ext cx="8915400" cy="4294882"/>
          </a:xfrm>
          <a:prstGeom prst="rect">
            <a:avLst/>
          </a:prstGeom>
          <a:ln>
            <a:solidFill>
              <a:srgbClr val="FF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202"/>
            <a:ext cx="9144000" cy="2335598"/>
          </a:xfrm>
          <a:prstGeom prst="rect">
            <a:avLst/>
          </a:prstGeom>
          <a:ln>
            <a:solidFill>
              <a:srgbClr val="FF0000"/>
            </a:solidFill>
          </a:ln>
        </p:spPr>
      </p:pic>
      <p:sp>
        <p:nvSpPr>
          <p:cNvPr id="10" name="TextBox 9"/>
          <p:cNvSpPr txBox="1"/>
          <p:nvPr/>
        </p:nvSpPr>
        <p:spPr>
          <a:xfrm>
            <a:off x="5029198" y="2242066"/>
            <a:ext cx="1746953" cy="369332"/>
          </a:xfrm>
          <a:prstGeom prst="rect">
            <a:avLst/>
          </a:prstGeom>
          <a:noFill/>
        </p:spPr>
        <p:txBody>
          <a:bodyPr wrap="none" rtlCol="0">
            <a:spAutoFit/>
          </a:bodyPr>
          <a:lstStyle/>
          <a:p>
            <a:r>
              <a:rPr lang="en-US" dirty="0" smtClean="0">
                <a:latin typeface="Cooper Black" panose="0208090404030B020404" pitchFamily="18" charset="0"/>
              </a:rPr>
              <a:t>Avenues mall</a:t>
            </a:r>
            <a:endParaRPr lang="en-US" dirty="0">
              <a:latin typeface="Cooper Black" panose="0208090404030B020404" pitchFamily="18" charset="0"/>
            </a:endParaRPr>
          </a:p>
        </p:txBody>
      </p:sp>
    </p:spTree>
    <p:extLst>
      <p:ext uri="{BB962C8B-B14F-4D97-AF65-F5344CB8AC3E}">
        <p14:creationId xmlns:p14="http://schemas.microsoft.com/office/powerpoint/2010/main" val="9533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8600" y="1219200"/>
            <a:ext cx="8668011" cy="3657600"/>
          </a:xfrm>
          <a:prstGeom prst="rect">
            <a:avLst/>
          </a:prstGeom>
          <a:ln w="38100">
            <a:solidFill>
              <a:schemeClr val="accent1"/>
            </a:solidFill>
          </a:ln>
        </p:spPr>
      </p:pic>
      <p:sp>
        <p:nvSpPr>
          <p:cNvPr id="5" name="TextBox 4"/>
          <p:cNvSpPr txBox="1"/>
          <p:nvPr/>
        </p:nvSpPr>
        <p:spPr>
          <a:xfrm>
            <a:off x="4191000" y="5269468"/>
            <a:ext cx="1279517" cy="369332"/>
          </a:xfrm>
          <a:prstGeom prst="rect">
            <a:avLst/>
          </a:prstGeom>
          <a:noFill/>
        </p:spPr>
        <p:txBody>
          <a:bodyPr wrap="none" rtlCol="0">
            <a:spAutoFit/>
          </a:bodyPr>
          <a:lstStyle/>
          <a:p>
            <a:r>
              <a:rPr lang="en-US" dirty="0" smtClean="0">
                <a:latin typeface="Cooper Black" panose="0208090404030B020404" pitchFamily="18" charset="0"/>
              </a:rPr>
              <a:t>Oil plant </a:t>
            </a:r>
            <a:endParaRPr lang="en-US" dirty="0">
              <a:latin typeface="Cooper Black" panose="0208090404030B020404" pitchFamily="18" charset="0"/>
            </a:endParaRPr>
          </a:p>
        </p:txBody>
      </p:sp>
    </p:spTree>
    <p:extLst>
      <p:ext uri="{BB962C8B-B14F-4D97-AF65-F5344CB8AC3E}">
        <p14:creationId xmlns:p14="http://schemas.microsoft.com/office/powerpoint/2010/main" val="32526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467600" cy="38862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smtClean="0">
                <a:solidFill>
                  <a:srgbClr val="FFFF00"/>
                </a:solidFill>
                <a:latin typeface="Times New Roman" panose="02020603050405020304" pitchFamily="18" charset="0"/>
                <a:cs typeface="Times New Roman" panose="02020603050405020304" pitchFamily="18" charset="0"/>
              </a:rPr>
              <a:t>Another </a:t>
            </a:r>
            <a:r>
              <a:rPr lang="en-US" sz="4000" b="1" dirty="0">
                <a:solidFill>
                  <a:srgbClr val="FFFF00"/>
                </a:solidFill>
                <a:latin typeface="Times New Roman" panose="02020603050405020304" pitchFamily="18" charset="0"/>
                <a:cs typeface="Times New Roman" panose="02020603050405020304" pitchFamily="18" charset="0"/>
              </a:rPr>
              <a:t>trace element Vanadium, has been proposed to be one of the nutritionally essential mineral elements for human health </a:t>
            </a:r>
            <a:r>
              <a:rPr lang="en-US" sz="4000" b="1" dirty="0">
                <a:solidFill>
                  <a:srgbClr val="FFFF00"/>
                </a:solidFill>
                <a:latin typeface="Vijaya" panose="020B0604020202020204" pitchFamily="34" charset="0"/>
                <a:cs typeface="Vijaya" panose="020B0604020202020204" pitchFamily="34" charset="0"/>
              </a:rPr>
              <a:t>( Nielson FH 1997 ; </a:t>
            </a:r>
            <a:r>
              <a:rPr lang="en-US" sz="4000" b="1" dirty="0" err="1">
                <a:solidFill>
                  <a:srgbClr val="FFFF00"/>
                </a:solidFill>
                <a:latin typeface="Vijaya" panose="020B0604020202020204" pitchFamily="34" charset="0"/>
                <a:cs typeface="Vijaya" panose="020B0604020202020204" pitchFamily="34" charset="0"/>
              </a:rPr>
              <a:t>Barceloux</a:t>
            </a:r>
            <a:r>
              <a:rPr lang="en-US" sz="4000" b="1" dirty="0">
                <a:solidFill>
                  <a:srgbClr val="FFFF00"/>
                </a:solidFill>
                <a:latin typeface="Vijaya" panose="020B0604020202020204" pitchFamily="34" charset="0"/>
                <a:cs typeface="Vijaya" panose="020B0604020202020204" pitchFamily="34" charset="0"/>
              </a:rPr>
              <a:t> </a:t>
            </a:r>
            <a:r>
              <a:rPr lang="en-US" sz="4000" b="1" dirty="0" smtClean="0">
                <a:solidFill>
                  <a:srgbClr val="FFFF00"/>
                </a:solidFill>
                <a:latin typeface="Vijaya" panose="020B0604020202020204" pitchFamily="34" charset="0"/>
                <a:cs typeface="Vijaya" panose="020B0604020202020204" pitchFamily="34" charset="0"/>
              </a:rPr>
              <a:t>1999</a:t>
            </a:r>
            <a:r>
              <a:rPr lang="en-US" sz="4000" b="1" dirty="0">
                <a:solidFill>
                  <a:srgbClr val="FFFF00"/>
                </a:solidFill>
                <a:latin typeface="Vijaya" panose="020B0604020202020204" pitchFamily="34" charset="0"/>
                <a:cs typeface="Vijaya" panose="020B0604020202020204" pitchFamily="34" charset="0"/>
              </a:rPr>
              <a:t>).</a:t>
            </a:r>
          </a:p>
        </p:txBody>
      </p:sp>
    </p:spTree>
    <p:extLst>
      <p:ext uri="{BB962C8B-B14F-4D97-AF65-F5344CB8AC3E}">
        <p14:creationId xmlns:p14="http://schemas.microsoft.com/office/powerpoint/2010/main" val="14232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44196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Vanadium has been shown to have an insulin-like effect </a:t>
            </a:r>
            <a:r>
              <a:rPr lang="en-US" sz="4000" b="1" dirty="0">
                <a:solidFill>
                  <a:srgbClr val="FFFF00"/>
                </a:solidFill>
                <a:latin typeface="Vijaya" panose="020B0604020202020204" pitchFamily="34" charset="0"/>
                <a:cs typeface="Vijaya" panose="020B0604020202020204" pitchFamily="34" charset="0"/>
              </a:rPr>
              <a:t>( </a:t>
            </a:r>
            <a:r>
              <a:rPr lang="en-US" sz="4000" b="1" dirty="0" err="1">
                <a:solidFill>
                  <a:srgbClr val="FFFF00"/>
                </a:solidFill>
                <a:latin typeface="Vijaya" panose="020B0604020202020204" pitchFamily="34" charset="0"/>
                <a:cs typeface="Vijaya" panose="020B0604020202020204" pitchFamily="34" charset="0"/>
              </a:rPr>
              <a:t>Dunai</a:t>
            </a:r>
            <a:r>
              <a:rPr lang="en-US" sz="4000" b="1" dirty="0">
                <a:solidFill>
                  <a:srgbClr val="FFFF00"/>
                </a:solidFill>
                <a:latin typeface="Vijaya" panose="020B0604020202020204" pitchFamily="34" charset="0"/>
                <a:cs typeface="Vijaya" panose="020B0604020202020204" pitchFamily="34" charset="0"/>
              </a:rPr>
              <a:t> &amp;</a:t>
            </a:r>
            <a:r>
              <a:rPr lang="en-US" sz="4000" b="1" dirty="0" err="1">
                <a:solidFill>
                  <a:srgbClr val="FFFF00"/>
                </a:solidFill>
                <a:latin typeface="Vijaya" panose="020B0604020202020204" pitchFamily="34" charset="0"/>
                <a:cs typeface="Vijaya" panose="020B0604020202020204" pitchFamily="34" charset="0"/>
              </a:rPr>
              <a:t>Saminathan</a:t>
            </a:r>
            <a:r>
              <a:rPr lang="en-US" sz="4000" b="1" dirty="0">
                <a:solidFill>
                  <a:srgbClr val="FFFF00"/>
                </a:solidFill>
                <a:latin typeface="Vijaya" panose="020B0604020202020204" pitchFamily="34" charset="0"/>
                <a:cs typeface="Vijaya" panose="020B0604020202020204" pitchFamily="34" charset="0"/>
              </a:rPr>
              <a:t>, 1997 ; </a:t>
            </a:r>
            <a:r>
              <a:rPr lang="en-US" sz="4000" b="1" dirty="0" err="1">
                <a:solidFill>
                  <a:srgbClr val="FFFF00"/>
                </a:solidFill>
                <a:latin typeface="Vijaya" panose="020B0604020202020204" pitchFamily="34" charset="0"/>
                <a:cs typeface="Vijaya" panose="020B0604020202020204" pitchFamily="34" charset="0"/>
              </a:rPr>
              <a:t>Crans</a:t>
            </a:r>
            <a:r>
              <a:rPr lang="en-US" sz="4000" b="1" dirty="0">
                <a:solidFill>
                  <a:srgbClr val="FFFF00"/>
                </a:solidFill>
                <a:latin typeface="Vijaya" panose="020B0604020202020204" pitchFamily="34" charset="0"/>
                <a:cs typeface="Vijaya" panose="020B0604020202020204" pitchFamily="34" charset="0"/>
              </a:rPr>
              <a:t> 2000</a:t>
            </a:r>
            <a:r>
              <a:rPr lang="en-US" sz="4000" b="1" dirty="0" smtClean="0">
                <a:solidFill>
                  <a:srgbClr val="FFFF00"/>
                </a:solidFill>
                <a:latin typeface="Vijaya" panose="020B0604020202020204" pitchFamily="34" charset="0"/>
                <a:cs typeface="Vijaya" panose="020B0604020202020204" pitchFamily="34" charset="0"/>
              </a:rPr>
              <a:t>) </a:t>
            </a:r>
            <a:r>
              <a:rPr lang="en-US" sz="4000" b="1" dirty="0" smtClean="0">
                <a:solidFill>
                  <a:srgbClr val="FFFF00"/>
                </a:solidFill>
                <a:latin typeface="Times New Roman" panose="02020603050405020304" pitchFamily="18" charset="0"/>
                <a:cs typeface="Times New Roman" panose="02020603050405020304" pitchFamily="18" charset="0"/>
              </a:rPr>
              <a:t>and </a:t>
            </a:r>
            <a:r>
              <a:rPr lang="en-US" sz="4000" b="1" dirty="0">
                <a:solidFill>
                  <a:srgbClr val="FFFF00"/>
                </a:solidFill>
                <a:latin typeface="Times New Roman" panose="02020603050405020304" pitchFamily="18" charset="0"/>
                <a:cs typeface="Times New Roman" panose="02020603050405020304" pitchFamily="18" charset="0"/>
              </a:rPr>
              <a:t>has been reported to be useful in overcoming insulin resistance </a:t>
            </a:r>
            <a:r>
              <a:rPr lang="en-US" sz="4000" b="1" dirty="0">
                <a:solidFill>
                  <a:srgbClr val="FFFF00"/>
                </a:solidFill>
                <a:latin typeface="Vijaya" panose="020B0604020202020204" pitchFamily="34" charset="0"/>
                <a:cs typeface="Vijaya" panose="020B0604020202020204" pitchFamily="34" charset="0"/>
              </a:rPr>
              <a:t>(</a:t>
            </a:r>
            <a:r>
              <a:rPr lang="en-US" sz="4000" b="1" dirty="0" err="1">
                <a:solidFill>
                  <a:srgbClr val="FFFF00"/>
                </a:solidFill>
                <a:latin typeface="Vijaya" panose="020B0604020202020204" pitchFamily="34" charset="0"/>
                <a:cs typeface="Vijaya" panose="020B0604020202020204" pitchFamily="34" charset="0"/>
              </a:rPr>
              <a:t>Cusi</a:t>
            </a:r>
            <a:r>
              <a:rPr lang="en-US" sz="4000" b="1" dirty="0">
                <a:solidFill>
                  <a:srgbClr val="FFFF00"/>
                </a:solidFill>
                <a:latin typeface="Vijaya" panose="020B0604020202020204" pitchFamily="34" charset="0"/>
                <a:cs typeface="Vijaya" panose="020B0604020202020204" pitchFamily="34" charset="0"/>
              </a:rPr>
              <a:t> et al, 2001 ; </a:t>
            </a:r>
            <a:r>
              <a:rPr lang="en-US" sz="4000" b="1" dirty="0" err="1">
                <a:solidFill>
                  <a:srgbClr val="FFFF00"/>
                </a:solidFill>
                <a:latin typeface="Vijaya" panose="020B0604020202020204" pitchFamily="34" charset="0"/>
                <a:cs typeface="Vijaya" panose="020B0604020202020204" pitchFamily="34" charset="0"/>
              </a:rPr>
              <a:t>Goldfine</a:t>
            </a:r>
            <a:r>
              <a:rPr lang="en-US" sz="4000" b="1" dirty="0">
                <a:solidFill>
                  <a:srgbClr val="FFFF00"/>
                </a:solidFill>
                <a:latin typeface="Vijaya" panose="020B0604020202020204" pitchFamily="34" charset="0"/>
                <a:cs typeface="Vijaya" panose="020B0604020202020204" pitchFamily="34" charset="0"/>
              </a:rPr>
              <a:t> et al,1995)</a:t>
            </a:r>
            <a:r>
              <a:rPr lang="en-US" sz="4000" b="1" dirty="0">
                <a:solidFill>
                  <a:srgbClr val="FFFF00"/>
                </a:solidFill>
                <a:latin typeface="Times New Roman" panose="02020603050405020304" pitchFamily="18" charset="0"/>
                <a:cs typeface="Times New Roman" panose="02020603050405020304" pitchFamily="18" charset="0"/>
              </a:rPr>
              <a:t> in humans.</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8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848600" cy="56388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However data on maternal-fetal disposition and transport and disposition of above essential trace elements in human placenta in control as well as diabetic pregnancies have not been explored by any research group so far</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3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848600" cy="4343400"/>
          </a:xfrm>
          <a:ln w="38100">
            <a:solidFill>
              <a:schemeClr val="accent3">
                <a:lumMod val="20000"/>
                <a:lumOff val="80000"/>
              </a:schemeClr>
            </a:solidFill>
          </a:ln>
        </p:spPr>
        <p:txBody>
          <a:bodyPr vert="horz" lIns="91440" tIns="45720" rIns="91440" bIns="45720" rtlCol="0">
            <a:normAutofit lnSpcReduction="10000"/>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Considering the relatively high incidence of diabetes mellitus in obstetric population all over the world, we thought it interesting to investigate this crucial problem in a specially designed diabetic human placental model </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4008" indent="0">
              <a:buNone/>
            </a:pPr>
            <a:r>
              <a:rPr lang="en-US" dirty="0" err="1"/>
              <a:t>Mn</a:t>
            </a:r>
            <a:r>
              <a:rPr lang="en-US" dirty="0"/>
              <a:t> is an </a:t>
            </a:r>
            <a:r>
              <a:rPr lang="en-US" dirty="0" err="1"/>
              <a:t>esssential</a:t>
            </a:r>
            <a:r>
              <a:rPr lang="en-US" dirty="0"/>
              <a:t> co-factor for enzymes hexokinase, superoxide dismutase and xanthine oxidase </a:t>
            </a:r>
            <a:r>
              <a:rPr lang="en-US" dirty="0" smtClean="0"/>
              <a:t> </a:t>
            </a:r>
            <a:r>
              <a:rPr lang="en-US" dirty="0"/>
              <a:t>and the trace element has been shown to scavenge free radicals in vitro in  </a:t>
            </a:r>
            <a:r>
              <a:rPr lang="en-US" dirty="0" smtClean="0"/>
              <a:t>animals. </a:t>
            </a:r>
            <a:r>
              <a:rPr lang="en-US" dirty="0"/>
              <a:t>However, no detailed study has been done, to our knowledge on the association between </a:t>
            </a:r>
            <a:r>
              <a:rPr lang="en-US" dirty="0" err="1"/>
              <a:t>Mn</a:t>
            </a:r>
            <a:r>
              <a:rPr lang="en-US" dirty="0"/>
              <a:t> level  and  diabetes  in pregnancy in  humans. </a:t>
            </a:r>
            <a:r>
              <a:rPr lang="en-US" dirty="0" smtClean="0"/>
              <a:t> </a:t>
            </a:r>
            <a:endParaRPr lang="en-US" dirty="0"/>
          </a:p>
        </p:txBody>
      </p:sp>
    </p:spTree>
    <p:extLst>
      <p:ext uri="{BB962C8B-B14F-4D97-AF65-F5344CB8AC3E}">
        <p14:creationId xmlns:p14="http://schemas.microsoft.com/office/powerpoint/2010/main" val="297450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543800" cy="4114800"/>
          </a:xfrm>
          <a:ln w="38100">
            <a:solidFill>
              <a:schemeClr val="accent3">
                <a:lumMod val="20000"/>
                <a:lumOff val="80000"/>
              </a:schemeClr>
            </a:solidFill>
          </a:ln>
        </p:spPr>
        <p:txBody>
          <a:bodyPr vert="horz" lIns="91440" tIns="45720" rIns="91440" bIns="45720" rtlCol="0">
            <a:normAutofit/>
          </a:bodyPr>
          <a:lstStyle/>
          <a:p>
            <a:pPr marL="0" indent="0">
              <a:lnSpc>
                <a:spcPct val="100000"/>
              </a:lnSpc>
              <a:buNone/>
            </a:pPr>
            <a:r>
              <a:rPr lang="en-US" sz="4000" b="1" dirty="0">
                <a:solidFill>
                  <a:srgbClr val="FFFF00"/>
                </a:solidFill>
                <a:latin typeface="Times New Roman" panose="02020603050405020304" pitchFamily="18" charset="0"/>
                <a:cs typeface="Times New Roman" panose="02020603050405020304" pitchFamily="18" charset="0"/>
              </a:rPr>
              <a:t>To Assess the probable impact on the developing fetus which could possibly help the obstetrician and neonatologist in better management of the diabetic mother and her offspring.</a:t>
            </a:r>
          </a:p>
          <a:p>
            <a:pPr marL="0" indent="0">
              <a:lnSpc>
                <a:spcPct val="100000"/>
              </a:lnSpc>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9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990600"/>
          </a:xfr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gn="ctr">
              <a:spcBef>
                <a:spcPct val="20000"/>
              </a:spcBef>
              <a:buFont typeface="Arial" panose="020B0604020202020204" pitchFamily="34" charset="0"/>
            </a:pPr>
            <a:r>
              <a:rPr lang="en-US" sz="4000" b="1" u="sng" dirty="0">
                <a:solidFill>
                  <a:srgbClr val="002060"/>
                </a:solidFill>
                <a:effectLst/>
                <a:latin typeface="Times New Roman" panose="02020603050405020304" pitchFamily="18" charset="0"/>
                <a:ea typeface="+mn-ea"/>
                <a:cs typeface="Times New Roman" panose="02020603050405020304" pitchFamily="18" charset="0"/>
              </a:rPr>
              <a:t>MATERIAL &amp; METHODS</a:t>
            </a:r>
          </a:p>
        </p:txBody>
      </p:sp>
      <p:sp>
        <p:nvSpPr>
          <p:cNvPr id="3" name="Content Placeholder 2"/>
          <p:cNvSpPr>
            <a:spLocks noGrp="1"/>
          </p:cNvSpPr>
          <p:nvPr>
            <p:ph idx="1"/>
          </p:nvPr>
        </p:nvSpPr>
        <p:spPr>
          <a:xfrm>
            <a:off x="457200" y="1524000"/>
            <a:ext cx="8229600" cy="45720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Human Placentae </a:t>
            </a:r>
            <a:r>
              <a:rPr lang="en-US" sz="4000" b="1" dirty="0" smtClean="0">
                <a:solidFill>
                  <a:srgbClr val="FFFF00"/>
                </a:solidFill>
                <a:latin typeface="Times New Roman" panose="02020603050405020304" pitchFamily="18" charset="0"/>
                <a:cs typeface="Times New Roman" panose="02020603050405020304" pitchFamily="18" charset="0"/>
              </a:rPr>
              <a:t>were collected </a:t>
            </a:r>
            <a:r>
              <a:rPr lang="en-US" sz="4000" b="1" dirty="0">
                <a:solidFill>
                  <a:srgbClr val="FFFF00"/>
                </a:solidFill>
                <a:latin typeface="Times New Roman" panose="02020603050405020304" pitchFamily="18" charset="0"/>
                <a:cs typeface="Times New Roman" panose="02020603050405020304" pitchFamily="18" charset="0"/>
              </a:rPr>
              <a:t>immediately after delivery and transported to our laboratory and suitable isolated lobule perfused within 60 minutes using an in vitro perfusion </a:t>
            </a:r>
            <a:r>
              <a:rPr lang="en-US" sz="4000" b="1" dirty="0" smtClean="0">
                <a:solidFill>
                  <a:srgbClr val="FFFF00"/>
                </a:solidFill>
                <a:latin typeface="Times New Roman" panose="02020603050405020304" pitchFamily="18" charset="0"/>
                <a:cs typeface="Times New Roman" panose="02020603050405020304" pitchFamily="18" charset="0"/>
              </a:rPr>
              <a:t>system.</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63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lexander\Pictures\New Folder\ganapath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6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lexander\Pictures\New Folder\addgateway_placent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3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867400"/>
          </a:xfrm>
          <a:ln w="38100">
            <a:solidFill>
              <a:schemeClr val="accent3">
                <a:lumMod val="20000"/>
                <a:lumOff val="80000"/>
              </a:schemeClr>
            </a:solidFill>
          </a:ln>
        </p:spPr>
        <p:txBody>
          <a:bodyPr>
            <a:normAutofit/>
          </a:bodyPr>
          <a:lstStyle/>
          <a:p>
            <a:pPr marL="0" indent="0">
              <a:buNone/>
            </a:pPr>
            <a:endParaRPr lang="en-US" sz="4000" b="1" dirty="0" smtClean="0">
              <a:solidFill>
                <a:srgbClr val="FAFA32"/>
              </a:solidFill>
              <a:latin typeface="Times New Roman" panose="02020603050405020304" pitchFamily="18" charset="0"/>
              <a:cs typeface="Times New Roman" panose="02020603050405020304" pitchFamily="18" charset="0"/>
            </a:endParaRPr>
          </a:p>
          <a:p>
            <a:pPr marL="0" indent="0">
              <a:buNone/>
            </a:pPr>
            <a:endParaRPr lang="en-US" sz="4000" b="1" dirty="0">
              <a:solidFill>
                <a:srgbClr val="FAFA32"/>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FAFA32"/>
                </a:solidFill>
                <a:latin typeface="Times New Roman" panose="02020603050405020304" pitchFamily="18" charset="0"/>
                <a:cs typeface="Times New Roman" panose="02020603050405020304" pitchFamily="18" charset="0"/>
              </a:rPr>
              <a:t>Diabetes </a:t>
            </a:r>
            <a:r>
              <a:rPr lang="en-US" sz="4000" b="1" dirty="0">
                <a:solidFill>
                  <a:srgbClr val="FAFA32"/>
                </a:solidFill>
                <a:latin typeface="Times New Roman" panose="02020603050405020304" pitchFamily="18" charset="0"/>
                <a:cs typeface="Times New Roman" panose="02020603050405020304" pitchFamily="18" charset="0"/>
              </a:rPr>
              <a:t>mellitus in pregnancy well known to contribute to increased maternal and neonatal mortality as well as morbidity</a:t>
            </a:r>
          </a:p>
        </p:txBody>
      </p:sp>
    </p:spTree>
    <p:extLst>
      <p:ext uri="{BB962C8B-B14F-4D97-AF65-F5344CB8AC3E}">
        <p14:creationId xmlns:p14="http://schemas.microsoft.com/office/powerpoint/2010/main" val="29756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lexander\Pictures\New Folder\placenta_uter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153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8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ander\Pictures\New Folder\image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82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ander\Pictures\New Folder\MMHE_22_257_02_e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82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12"/>
          <p:cNvSpPr txBox="1">
            <a:spLocks noGrp="1" noChangeArrowheads="1"/>
          </p:cNvSpPr>
          <p:nvPr>
            <p:ph type="title"/>
          </p:nvPr>
        </p:nvSpPr>
        <p:spPr bwMode="auto">
          <a:xfrm>
            <a:off x="762000" y="228600"/>
            <a:ext cx="7543800" cy="1323439"/>
          </a:xfrm>
          <a:prstGeom prst="rect">
            <a:avLst/>
          </a:prstGeom>
          <a:ex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a:spcBef>
                <a:spcPct val="20000"/>
              </a:spcBef>
              <a:buFont typeface="Arial" panose="020B0604020202020204" pitchFamily="34" charset="0"/>
            </a:pPr>
            <a:r>
              <a:rPr lang="en-US" sz="4000" u="sng" dirty="0">
                <a:solidFill>
                  <a:srgbClr val="002060"/>
                </a:solidFill>
                <a:effectLst/>
                <a:latin typeface="Times New Roman" panose="02020603050405020304" pitchFamily="18" charset="0"/>
                <a:ea typeface="+mn-ea"/>
                <a:cs typeface="Times New Roman" panose="02020603050405020304" pitchFamily="18" charset="0"/>
              </a:rPr>
              <a:t>Schematic Representation of  Perfusion Assembly</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686" y="1600200"/>
            <a:ext cx="6494714" cy="4854575"/>
          </a:xfrm>
          <a:ln w="38100">
            <a:solidFill>
              <a:schemeClr val="accent3">
                <a:lumMod val="20000"/>
                <a:lumOff val="80000"/>
              </a:schemeClr>
            </a:solidFill>
          </a:ln>
        </p:spPr>
      </p:pic>
    </p:spTree>
    <p:extLst>
      <p:ext uri="{BB962C8B-B14F-4D97-AF65-F5344CB8AC3E}">
        <p14:creationId xmlns:p14="http://schemas.microsoft.com/office/powerpoint/2010/main" val="375567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848600" cy="5334000"/>
          </a:xfrm>
          <a:ln w="38100">
            <a:solidFill>
              <a:schemeClr val="accent3">
                <a:lumMod val="20000"/>
                <a:lumOff val="80000"/>
              </a:schemeClr>
            </a:solidFill>
          </a:ln>
        </p:spPr>
        <p:txBody>
          <a:bodyPr vert="horz" lIns="91440" tIns="45720" rIns="91440" bIns="45720" rtlCol="0">
            <a:normAutofit lnSpcReduction="10000"/>
          </a:bodyPr>
          <a:lstStyle/>
          <a:p>
            <a:pPr marL="0" indent="0">
              <a:lnSpc>
                <a:spcPct val="110000"/>
              </a:lnSpc>
              <a:buNone/>
            </a:pPr>
            <a:r>
              <a:rPr lang="en-US" sz="4000" b="1" dirty="0">
                <a:solidFill>
                  <a:srgbClr val="FFFF00"/>
                </a:solidFill>
                <a:latin typeface="Times New Roman" panose="02020603050405020304" pitchFamily="18" charset="0"/>
                <a:cs typeface="Times New Roman" panose="02020603050405020304" pitchFamily="18" charset="0"/>
              </a:rPr>
              <a:t>Control perfusions </a:t>
            </a:r>
            <a:r>
              <a:rPr lang="en-US" sz="4000" b="1" dirty="0" smtClean="0">
                <a:solidFill>
                  <a:srgbClr val="FFFF00"/>
                </a:solidFill>
                <a:latin typeface="Times New Roman" panose="02020603050405020304" pitchFamily="18" charset="0"/>
                <a:cs typeface="Times New Roman" panose="02020603050405020304" pitchFamily="18" charset="0"/>
              </a:rPr>
              <a:t>was done</a:t>
            </a:r>
            <a:r>
              <a:rPr lang="en-US" sz="4000" b="1" dirty="0">
                <a:solidFill>
                  <a:srgbClr val="FFFF00"/>
                </a:solidFill>
                <a:latin typeface="Times New Roman" panose="02020603050405020304" pitchFamily="18" charset="0"/>
                <a:cs typeface="Times New Roman" panose="02020603050405020304" pitchFamily="18" charset="0"/>
              </a:rPr>
              <a:t>, as per the technique described </a:t>
            </a:r>
            <a:r>
              <a:rPr lang="en-US" sz="4300" b="1" dirty="0" smtClean="0">
                <a:solidFill>
                  <a:srgbClr val="FFFF00"/>
                </a:solidFill>
                <a:latin typeface="Vijaya" panose="020B0604020202020204" pitchFamily="34" charset="0"/>
                <a:cs typeface="Vijaya" panose="020B0604020202020204" pitchFamily="34" charset="0"/>
              </a:rPr>
              <a:t> (</a:t>
            </a:r>
            <a:r>
              <a:rPr lang="en-US" sz="4300" b="1" dirty="0" err="1" smtClean="0">
                <a:solidFill>
                  <a:srgbClr val="FFFF00"/>
                </a:solidFill>
                <a:latin typeface="Vijaya" panose="020B0604020202020204" pitchFamily="34" charset="0"/>
                <a:cs typeface="Vijaya" panose="020B0604020202020204" pitchFamily="34" charset="0"/>
              </a:rPr>
              <a:t>Nandakumaran</a:t>
            </a:r>
            <a:r>
              <a:rPr lang="en-US" sz="4300" b="1" dirty="0" smtClean="0">
                <a:solidFill>
                  <a:srgbClr val="FFFF00"/>
                </a:solidFill>
                <a:latin typeface="Vijaya" panose="020B0604020202020204" pitchFamily="34" charset="0"/>
                <a:cs typeface="Vijaya" panose="020B0604020202020204" pitchFamily="34" charset="0"/>
              </a:rPr>
              <a:t> </a:t>
            </a:r>
            <a:r>
              <a:rPr lang="en-US" sz="4300" b="1" dirty="0">
                <a:solidFill>
                  <a:srgbClr val="FFFF00"/>
                </a:solidFill>
                <a:latin typeface="Vijaya" panose="020B0604020202020204" pitchFamily="34" charset="0"/>
                <a:cs typeface="Vijaya" panose="020B0604020202020204" pitchFamily="34" charset="0"/>
              </a:rPr>
              <a:t>et al, 1981, 1984, 1999, 2002, 2006) </a:t>
            </a:r>
            <a:r>
              <a:rPr lang="en-US" sz="4000" b="1" dirty="0">
                <a:solidFill>
                  <a:srgbClr val="FFFF00"/>
                </a:solidFill>
                <a:latin typeface="Times New Roman" panose="02020603050405020304" pitchFamily="18" charset="0"/>
                <a:cs typeface="Times New Roman" panose="02020603050405020304" pitchFamily="18" charset="0"/>
              </a:rPr>
              <a:t>using NCTC Medium containing </a:t>
            </a:r>
            <a:r>
              <a:rPr lang="en-US" sz="4000" b="1" dirty="0" err="1">
                <a:solidFill>
                  <a:srgbClr val="FFFF00"/>
                </a:solidFill>
                <a:latin typeface="Times New Roman" panose="02020603050405020304" pitchFamily="18" charset="0"/>
                <a:cs typeface="Times New Roman" panose="02020603050405020304" pitchFamily="18" charset="0"/>
              </a:rPr>
              <a:t>euglycemic</a:t>
            </a:r>
            <a:r>
              <a:rPr lang="en-US" sz="4000" b="1" dirty="0">
                <a:solidFill>
                  <a:srgbClr val="FFFF00"/>
                </a:solidFill>
                <a:latin typeface="Times New Roman" panose="02020603050405020304" pitchFamily="18" charset="0"/>
                <a:cs typeface="Times New Roman" panose="02020603050405020304" pitchFamily="18" charset="0"/>
              </a:rPr>
              <a:t> load </a:t>
            </a:r>
            <a:r>
              <a:rPr lang="en-US" sz="4000" b="1" dirty="0" smtClean="0">
                <a:solidFill>
                  <a:srgbClr val="FFFF00"/>
                </a:solidFill>
                <a:latin typeface="Times New Roman" panose="02020603050405020304" pitchFamily="18" charset="0"/>
                <a:cs typeface="Times New Roman" panose="02020603050405020304" pitchFamily="18" charset="0"/>
              </a:rPr>
              <a:t>(1 g/L</a:t>
            </a:r>
            <a:r>
              <a:rPr lang="en-US" sz="4000" b="1" dirty="0">
                <a:solidFill>
                  <a:srgbClr val="FFFF00"/>
                </a:solidFill>
                <a:latin typeface="Times New Roman" panose="02020603050405020304" pitchFamily="18" charset="0"/>
                <a:cs typeface="Times New Roman" panose="02020603050405020304" pitchFamily="18" charset="0"/>
              </a:rPr>
              <a:t>) and containing physiological concentrations of amino acids and free fatty acids, albumin, </a:t>
            </a:r>
            <a:r>
              <a:rPr lang="en-US" sz="4000" b="1" dirty="0" err="1">
                <a:solidFill>
                  <a:srgbClr val="FFFF00"/>
                </a:solidFill>
                <a:latin typeface="Times New Roman" panose="02020603050405020304" pitchFamily="18" charset="0"/>
                <a:cs typeface="Times New Roman" panose="02020603050405020304" pitchFamily="18" charset="0"/>
              </a:rPr>
              <a:t>etc</a:t>
            </a:r>
            <a:endParaRPr lang="en-US" sz="4000" b="1" dirty="0">
              <a:solidFill>
                <a:srgbClr val="FFFF00"/>
              </a:solidFill>
              <a:latin typeface="Times New Roman" panose="02020603050405020304" pitchFamily="18" charset="0"/>
              <a:cs typeface="Times New Roman" panose="02020603050405020304" pitchFamily="18" charset="0"/>
            </a:endParaRP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0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696200" cy="4343400"/>
          </a:xfrm>
          <a:ln w="38100">
            <a:solidFill>
              <a:schemeClr val="accent3">
                <a:lumMod val="20000"/>
                <a:lumOff val="80000"/>
              </a:schemeClr>
            </a:solidFill>
          </a:ln>
        </p:spPr>
        <p:txBody>
          <a:bodyPr vert="horz" lIns="91440" tIns="45720" rIns="91440" bIns="45720" rtlCol="0">
            <a:normAutofit lnSpcReduction="10000"/>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Perfusion of isolated human placental lobules from diabetic and uncomplicated control pregnancies </a:t>
            </a:r>
            <a:r>
              <a:rPr lang="en-US" sz="4000" b="1" dirty="0" smtClean="0">
                <a:solidFill>
                  <a:srgbClr val="FFFF00"/>
                </a:solidFill>
                <a:latin typeface="Times New Roman" panose="02020603050405020304" pitchFamily="18" charset="0"/>
                <a:cs typeface="Times New Roman" panose="02020603050405020304" pitchFamily="18" charset="0"/>
              </a:rPr>
              <a:t>was performed </a:t>
            </a:r>
            <a:r>
              <a:rPr lang="en-US" sz="4000" b="1" dirty="0">
                <a:solidFill>
                  <a:srgbClr val="FFFF00"/>
                </a:solidFill>
                <a:latin typeface="Times New Roman" panose="02020603050405020304" pitchFamily="18" charset="0"/>
                <a:cs typeface="Times New Roman" panose="02020603050405020304" pitchFamily="18" charset="0"/>
              </a:rPr>
              <a:t>as per the technique described </a:t>
            </a:r>
            <a:r>
              <a:rPr lang="en-US" sz="4000" b="1" dirty="0">
                <a:solidFill>
                  <a:srgbClr val="FFFF00"/>
                </a:solidFill>
                <a:latin typeface="Vijaya" panose="020B0604020202020204" pitchFamily="34" charset="0"/>
                <a:cs typeface="Vijaya" panose="020B0604020202020204" pitchFamily="34" charset="0"/>
              </a:rPr>
              <a:t>( </a:t>
            </a:r>
            <a:r>
              <a:rPr lang="en-US" sz="4000" b="1" dirty="0" err="1">
                <a:solidFill>
                  <a:srgbClr val="FFFF00"/>
                </a:solidFill>
                <a:latin typeface="Vijaya" panose="020B0604020202020204" pitchFamily="34" charset="0"/>
                <a:cs typeface="Vijaya" panose="020B0604020202020204" pitchFamily="34" charset="0"/>
              </a:rPr>
              <a:t>Nandakumaran</a:t>
            </a:r>
            <a:r>
              <a:rPr lang="en-US" sz="4000" b="1" dirty="0">
                <a:solidFill>
                  <a:srgbClr val="FFFF00"/>
                </a:solidFill>
                <a:latin typeface="Vijaya" panose="020B0604020202020204" pitchFamily="34" charset="0"/>
                <a:cs typeface="Vijaya" panose="020B0604020202020204" pitchFamily="34" charset="0"/>
              </a:rPr>
              <a:t> et al, 1981, 1984, 1999, 2002, 2006) </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4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543800" cy="44196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Control perfusions </a:t>
            </a:r>
            <a:r>
              <a:rPr lang="en-US" sz="4000" b="1" dirty="0" smtClean="0">
                <a:solidFill>
                  <a:srgbClr val="FFFF00"/>
                </a:solidFill>
                <a:latin typeface="Times New Roman" panose="02020603050405020304" pitchFamily="18" charset="0"/>
                <a:cs typeface="Times New Roman" panose="02020603050405020304" pitchFamily="18" charset="0"/>
              </a:rPr>
              <a:t>was done </a:t>
            </a:r>
            <a:r>
              <a:rPr lang="en-US" sz="4000" b="1" dirty="0">
                <a:solidFill>
                  <a:srgbClr val="FFFF00"/>
                </a:solidFill>
                <a:latin typeface="Times New Roman" panose="02020603050405020304" pitchFamily="18" charset="0"/>
                <a:cs typeface="Times New Roman" panose="02020603050405020304" pitchFamily="18" charset="0"/>
              </a:rPr>
              <a:t>using NCTC Medium containing </a:t>
            </a:r>
            <a:r>
              <a:rPr lang="en-US" sz="4000" b="1" dirty="0" err="1">
                <a:solidFill>
                  <a:srgbClr val="FFFF00"/>
                </a:solidFill>
                <a:latin typeface="Times New Roman" panose="02020603050405020304" pitchFamily="18" charset="0"/>
                <a:cs typeface="Times New Roman" panose="02020603050405020304" pitchFamily="18" charset="0"/>
              </a:rPr>
              <a:t>euglycemic</a:t>
            </a:r>
            <a:r>
              <a:rPr lang="en-US" sz="4000" b="1" dirty="0">
                <a:solidFill>
                  <a:srgbClr val="FFFF00"/>
                </a:solidFill>
                <a:latin typeface="Times New Roman" panose="02020603050405020304" pitchFamily="18" charset="0"/>
                <a:cs typeface="Times New Roman" panose="02020603050405020304" pitchFamily="18" charset="0"/>
              </a:rPr>
              <a:t> load </a:t>
            </a:r>
            <a:r>
              <a:rPr lang="en-US" sz="4000" b="1" dirty="0" smtClean="0">
                <a:solidFill>
                  <a:srgbClr val="FFFF00"/>
                </a:solidFill>
                <a:latin typeface="Times New Roman" panose="02020603050405020304" pitchFamily="18" charset="0"/>
                <a:cs typeface="Times New Roman" panose="02020603050405020304" pitchFamily="18" charset="0"/>
              </a:rPr>
              <a:t>(1 g/L</a:t>
            </a:r>
            <a:r>
              <a:rPr lang="en-US" sz="4000" b="1" dirty="0">
                <a:solidFill>
                  <a:srgbClr val="FFFF00"/>
                </a:solidFill>
                <a:latin typeface="Times New Roman" panose="02020603050405020304" pitchFamily="18" charset="0"/>
                <a:cs typeface="Times New Roman" panose="02020603050405020304" pitchFamily="18" charset="0"/>
              </a:rPr>
              <a:t>) and </a:t>
            </a:r>
            <a:r>
              <a:rPr lang="en-US" sz="4000" b="1" dirty="0" err="1">
                <a:solidFill>
                  <a:srgbClr val="FFFF00"/>
                </a:solidFill>
                <a:latin typeface="Times New Roman" panose="02020603050405020304" pitchFamily="18" charset="0"/>
                <a:cs typeface="Times New Roman" panose="02020603050405020304" pitchFamily="18" charset="0"/>
              </a:rPr>
              <a:t>conatining</a:t>
            </a:r>
            <a:r>
              <a:rPr lang="en-US" sz="4000" b="1" dirty="0">
                <a:solidFill>
                  <a:srgbClr val="FFFF00"/>
                </a:solidFill>
                <a:latin typeface="Times New Roman" panose="02020603050405020304" pitchFamily="18" charset="0"/>
                <a:cs typeface="Times New Roman" panose="02020603050405020304" pitchFamily="18" charset="0"/>
              </a:rPr>
              <a:t> physiological concentrations of amino acids and free fatty acids and </a:t>
            </a:r>
            <a:r>
              <a:rPr lang="en-US" sz="4000" b="1" dirty="0" err="1">
                <a:solidFill>
                  <a:srgbClr val="FFFF00"/>
                </a:solidFill>
                <a:latin typeface="Times New Roman" panose="02020603050405020304" pitchFamily="18" charset="0"/>
                <a:cs typeface="Times New Roman" panose="02020603050405020304" pitchFamily="18" charset="0"/>
              </a:rPr>
              <a:t>protein,etc</a:t>
            </a:r>
            <a:endParaRPr lang="en-US" sz="4000" b="1" dirty="0">
              <a:solidFill>
                <a:srgbClr val="FFFF00"/>
              </a:solidFill>
              <a:latin typeface="Times New Roman" panose="02020603050405020304" pitchFamily="18" charset="0"/>
              <a:cs typeface="Times New Roman" panose="02020603050405020304" pitchFamily="18" charset="0"/>
            </a:endParaRP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9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8100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Transport kinetics of trace elements </a:t>
            </a:r>
            <a:r>
              <a:rPr lang="en-US" sz="4000" b="1" dirty="0" smtClean="0">
                <a:solidFill>
                  <a:srgbClr val="FFFF00"/>
                </a:solidFill>
                <a:latin typeface="Times New Roman" panose="02020603050405020304" pitchFamily="18" charset="0"/>
                <a:cs typeface="Times New Roman" panose="02020603050405020304" pitchFamily="18" charset="0"/>
              </a:rPr>
              <a:t>were explored </a:t>
            </a:r>
            <a:r>
              <a:rPr lang="en-US" sz="4000" b="1" dirty="0">
                <a:solidFill>
                  <a:srgbClr val="FFFF00"/>
                </a:solidFill>
                <a:latin typeface="Times New Roman" panose="02020603050405020304" pitchFamily="18" charset="0"/>
                <a:cs typeface="Times New Roman" panose="02020603050405020304" pitchFamily="18" charset="0"/>
              </a:rPr>
              <a:t>in in separate series of experiments, using a diabetic model placentae with hyperglycemia of 200 </a:t>
            </a:r>
            <a:r>
              <a:rPr lang="en-US" sz="4000" b="1" dirty="0" smtClean="0">
                <a:solidFill>
                  <a:srgbClr val="FFFF00"/>
                </a:solidFill>
                <a:latin typeface="Times New Roman" panose="02020603050405020304" pitchFamily="18" charset="0"/>
                <a:cs typeface="Times New Roman" panose="02020603050405020304" pitchFamily="18" charset="0"/>
              </a:rPr>
              <a:t>g/L </a:t>
            </a:r>
            <a:r>
              <a:rPr lang="en-US" sz="4000" b="1" dirty="0">
                <a:solidFill>
                  <a:srgbClr val="FFFF00"/>
                </a:solidFill>
                <a:latin typeface="Times New Roman" panose="02020603050405020304" pitchFamily="18" charset="0"/>
                <a:cs typeface="Times New Roman" panose="02020603050405020304" pitchFamily="18" charset="0"/>
              </a:rPr>
              <a:t>, mimicking a moderate hyperglycemic state</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7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62600"/>
          </a:xfrm>
          <a:ln w="38100">
            <a:solidFill>
              <a:schemeClr val="accent3">
                <a:lumMod val="20000"/>
                <a:lumOff val="80000"/>
              </a:schemeClr>
            </a:solidFill>
          </a:ln>
        </p:spPr>
        <p:txBody>
          <a:bodyPr vert="horz" lIns="91440" tIns="45720" rIns="91440" bIns="45720" rtlCol="0">
            <a:normAutofit fontScale="92500" lnSpcReduction="10000"/>
          </a:bodyPr>
          <a:lstStyle/>
          <a:p>
            <a:pPr marL="0" indent="0">
              <a:lnSpc>
                <a:spcPct val="110000"/>
              </a:lnSpc>
              <a:buNone/>
            </a:pPr>
            <a:r>
              <a:rPr lang="en-US" sz="4000" b="1" dirty="0">
                <a:solidFill>
                  <a:srgbClr val="FFFF00"/>
                </a:solidFill>
                <a:latin typeface="Times New Roman" panose="02020603050405020304" pitchFamily="18" charset="0"/>
                <a:cs typeface="Times New Roman" panose="02020603050405020304" pitchFamily="18" charset="0"/>
              </a:rPr>
              <a:t>Circulation of the </a:t>
            </a:r>
            <a:r>
              <a:rPr lang="en-US" sz="4000" b="1" dirty="0" err="1" smtClean="0">
                <a:solidFill>
                  <a:srgbClr val="FFFF00"/>
                </a:solidFill>
                <a:latin typeface="Times New Roman" panose="02020603050405020304" pitchFamily="18" charset="0"/>
                <a:cs typeface="Times New Roman" panose="02020603050405020304" pitchFamily="18" charset="0"/>
              </a:rPr>
              <a:t>perfusate</a:t>
            </a:r>
            <a:r>
              <a:rPr lang="en-US" sz="4000" b="1" dirty="0" smtClean="0">
                <a:solidFill>
                  <a:srgbClr val="FFFF00"/>
                </a:solidFill>
                <a:latin typeface="Times New Roman" panose="02020603050405020304" pitchFamily="18" charset="0"/>
                <a:cs typeface="Times New Roman" panose="02020603050405020304" pitchFamily="18" charset="0"/>
              </a:rPr>
              <a:t> was </a:t>
            </a:r>
            <a:r>
              <a:rPr lang="en-US" sz="4000" b="1" dirty="0">
                <a:solidFill>
                  <a:srgbClr val="FFFF00"/>
                </a:solidFill>
                <a:latin typeface="Times New Roman" panose="02020603050405020304" pitchFamily="18" charset="0"/>
                <a:cs typeface="Times New Roman" panose="02020603050405020304" pitchFamily="18" charset="0"/>
              </a:rPr>
              <a:t>effected by Harvard digital pump and fetal and maternal flow rates </a:t>
            </a:r>
            <a:r>
              <a:rPr lang="en-US" sz="4000" b="1" dirty="0" smtClean="0">
                <a:solidFill>
                  <a:srgbClr val="FFFF00"/>
                </a:solidFill>
                <a:latin typeface="Times New Roman" panose="02020603050405020304" pitchFamily="18" charset="0"/>
                <a:cs typeface="Times New Roman" panose="02020603050405020304" pitchFamily="18" charset="0"/>
              </a:rPr>
              <a:t>was assessed </a:t>
            </a:r>
            <a:r>
              <a:rPr lang="en-US" sz="4000" b="1" dirty="0">
                <a:solidFill>
                  <a:srgbClr val="FFFF00"/>
                </a:solidFill>
                <a:latin typeface="Times New Roman" panose="02020603050405020304" pitchFamily="18" charset="0"/>
                <a:cs typeface="Times New Roman" panose="02020603050405020304" pitchFamily="18" charset="0"/>
              </a:rPr>
              <a:t>by BROOKS R-215 </a:t>
            </a:r>
            <a:r>
              <a:rPr lang="en-US" sz="4000" b="1" dirty="0" err="1">
                <a:solidFill>
                  <a:srgbClr val="FFFF00"/>
                </a:solidFill>
                <a:latin typeface="Times New Roman" panose="02020603050405020304" pitchFamily="18" charset="0"/>
                <a:cs typeface="Times New Roman" panose="02020603050405020304" pitchFamily="18" charset="0"/>
              </a:rPr>
              <a:t>flowmeters</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Fetal </a:t>
            </a:r>
            <a:r>
              <a:rPr lang="en-US" sz="4000" b="1" dirty="0">
                <a:solidFill>
                  <a:srgbClr val="FFFF00"/>
                </a:solidFill>
                <a:latin typeface="Times New Roman" panose="02020603050405020304" pitchFamily="18" charset="0"/>
                <a:cs typeface="Times New Roman" panose="02020603050405020304" pitchFamily="18" charset="0"/>
              </a:rPr>
              <a:t>and maternal flow rates </a:t>
            </a:r>
            <a:r>
              <a:rPr lang="en-US" sz="4000" b="1" dirty="0" smtClean="0">
                <a:solidFill>
                  <a:srgbClr val="FFFF00"/>
                </a:solidFill>
                <a:latin typeface="Times New Roman" panose="02020603050405020304" pitchFamily="18" charset="0"/>
                <a:cs typeface="Times New Roman" panose="02020603050405020304" pitchFamily="18" charset="0"/>
              </a:rPr>
              <a:t>were maintained </a:t>
            </a:r>
            <a:r>
              <a:rPr lang="en-US" sz="4000" b="1" dirty="0">
                <a:solidFill>
                  <a:srgbClr val="FFFF00"/>
                </a:solidFill>
                <a:latin typeface="Times New Roman" panose="02020603050405020304" pitchFamily="18" charset="0"/>
                <a:cs typeface="Times New Roman" panose="02020603050405020304" pitchFamily="18" charset="0"/>
              </a:rPr>
              <a:t>within physiological range and pressure in both the circuits </a:t>
            </a:r>
            <a:r>
              <a:rPr lang="en-US" sz="4000" b="1" dirty="0" smtClean="0">
                <a:solidFill>
                  <a:srgbClr val="FFFF00"/>
                </a:solidFill>
                <a:latin typeface="Times New Roman" panose="02020603050405020304" pitchFamily="18" charset="0"/>
                <a:cs typeface="Times New Roman" panose="02020603050405020304" pitchFamily="18" charset="0"/>
              </a:rPr>
              <a:t>were </a:t>
            </a:r>
            <a:r>
              <a:rPr lang="en-US" sz="4000" b="1" dirty="0">
                <a:solidFill>
                  <a:srgbClr val="FFFF00"/>
                </a:solidFill>
                <a:latin typeface="Times New Roman" panose="02020603050405020304" pitchFamily="18" charset="0"/>
                <a:cs typeface="Times New Roman" panose="02020603050405020304" pitchFamily="18" charset="0"/>
              </a:rPr>
              <a:t>monitored by mercury manometers.</a:t>
            </a:r>
          </a:p>
        </p:txBody>
      </p:sp>
    </p:spTree>
    <p:extLst>
      <p:ext uri="{BB962C8B-B14F-4D97-AF65-F5344CB8AC3E}">
        <p14:creationId xmlns:p14="http://schemas.microsoft.com/office/powerpoint/2010/main" val="30904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543800" cy="4953000"/>
          </a:xfrm>
          <a:ln w="38100">
            <a:solidFill>
              <a:schemeClr val="accent3">
                <a:lumMod val="20000"/>
                <a:lumOff val="80000"/>
              </a:schemeClr>
            </a:solidFill>
          </a:ln>
        </p:spPr>
        <p:txBody>
          <a:bodyPr vert="horz" lIns="91440" tIns="45720" rIns="91440" bIns="45720" rtlCol="0">
            <a:normAutofit lnSpcReduction="10000"/>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After a wash-out phase of 10 minutes. trace elements ( Cr &amp; </a:t>
            </a:r>
            <a:r>
              <a:rPr lang="en-US" sz="4000" b="1" dirty="0" err="1" smtClean="0">
                <a:solidFill>
                  <a:srgbClr val="FFFF00"/>
                </a:solidFill>
                <a:latin typeface="Times New Roman" panose="02020603050405020304" pitchFamily="18" charset="0"/>
                <a:cs typeface="Times New Roman" panose="02020603050405020304" pitchFamily="18" charset="0"/>
              </a:rPr>
              <a:t>Mn</a:t>
            </a:r>
            <a:r>
              <a:rPr lang="en-US" sz="4000" b="1" dirty="0" smtClean="0">
                <a:solidFill>
                  <a:srgbClr val="FFFF00"/>
                </a:solidFill>
                <a:latin typeface="Times New Roman" panose="02020603050405020304" pitchFamily="18" charset="0"/>
                <a:cs typeface="Times New Roman" panose="02020603050405020304" pitchFamily="18" charset="0"/>
              </a:rPr>
              <a:t>&amp; V</a:t>
            </a:r>
            <a:r>
              <a:rPr lang="en-US" sz="4000" b="1" dirty="0">
                <a:solidFill>
                  <a:srgbClr val="FFFF00"/>
                </a:solidFill>
                <a:latin typeface="Times New Roman" panose="02020603050405020304" pitchFamily="18" charset="0"/>
                <a:cs typeface="Times New Roman" panose="02020603050405020304" pitchFamily="18" charset="0"/>
              </a:rPr>
              <a:t>) at concentrations twice the normal concentrations reported in in vivo state, </a:t>
            </a:r>
            <a:r>
              <a:rPr lang="en-US" sz="4000" b="1" dirty="0" smtClean="0">
                <a:solidFill>
                  <a:srgbClr val="FFFF00"/>
                </a:solidFill>
                <a:latin typeface="Times New Roman" panose="02020603050405020304" pitchFamily="18" charset="0"/>
                <a:cs typeface="Times New Roman" panose="02020603050405020304" pitchFamily="18" charset="0"/>
              </a:rPr>
              <a:t>were injected </a:t>
            </a:r>
            <a:r>
              <a:rPr lang="en-US" sz="4000" b="1" dirty="0">
                <a:solidFill>
                  <a:srgbClr val="FFFF00"/>
                </a:solidFill>
                <a:latin typeface="Times New Roman" panose="02020603050405020304" pitchFamily="18" charset="0"/>
                <a:cs typeface="Times New Roman" panose="02020603050405020304" pitchFamily="18" charset="0"/>
              </a:rPr>
              <a:t>as a 100 </a:t>
            </a:r>
            <a:r>
              <a:rPr lang="en-US" sz="4000" b="1" dirty="0" err="1">
                <a:solidFill>
                  <a:srgbClr val="FFFF00"/>
                </a:solidFill>
                <a:latin typeface="Times New Roman" panose="02020603050405020304" pitchFamily="18" charset="0"/>
                <a:cs typeface="Times New Roman" panose="02020603050405020304" pitchFamily="18" charset="0"/>
              </a:rPr>
              <a:t>ul</a:t>
            </a:r>
            <a:r>
              <a:rPr lang="en-US" sz="4000" b="1" dirty="0">
                <a:solidFill>
                  <a:srgbClr val="FFFF00"/>
                </a:solidFill>
                <a:latin typeface="Times New Roman" panose="02020603050405020304" pitchFamily="18" charset="0"/>
                <a:cs typeface="Times New Roman" panose="02020603050405020304" pitchFamily="18" charset="0"/>
              </a:rPr>
              <a:t> bolus along with </a:t>
            </a:r>
            <a:r>
              <a:rPr lang="en-US" sz="4000" b="1" dirty="0" err="1">
                <a:solidFill>
                  <a:srgbClr val="FFFF00"/>
                </a:solidFill>
                <a:latin typeface="Times New Roman" panose="02020603050405020304" pitchFamily="18" charset="0"/>
                <a:cs typeface="Times New Roman" panose="02020603050405020304" pitchFamily="18" charset="0"/>
              </a:rPr>
              <a:t>antipyrine</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1g/L</a:t>
            </a:r>
            <a:r>
              <a:rPr lang="en-US" sz="4000" b="1" dirty="0">
                <a:solidFill>
                  <a:srgbClr val="FFFF00"/>
                </a:solidFill>
                <a:latin typeface="Times New Roman" panose="02020603050405020304" pitchFamily="18" charset="0"/>
                <a:cs typeface="Times New Roman" panose="02020603050405020304" pitchFamily="18" charset="0"/>
              </a:rPr>
              <a:t>) as an internal reference </a:t>
            </a:r>
            <a:r>
              <a:rPr lang="en-US" sz="4000" b="1" dirty="0" smtClean="0">
                <a:solidFill>
                  <a:srgbClr val="FFFF00"/>
                </a:solidFill>
                <a:latin typeface="Times New Roman" panose="02020603050405020304" pitchFamily="18" charset="0"/>
                <a:cs typeface="Times New Roman" panose="02020603050405020304" pitchFamily="18" charset="0"/>
              </a:rPr>
              <a:t>marker.</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3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a:ln w="38100">
            <a:solidFill>
              <a:schemeClr val="accent3">
                <a:lumMod val="20000"/>
                <a:lumOff val="80000"/>
              </a:schemeClr>
            </a:solidFill>
          </a:ln>
        </p:spPr>
        <p:txBody>
          <a:bodyPr vert="horz" lIns="91440" tIns="45720" rIns="91440" bIns="45720" rtlCol="0">
            <a:normAutofit/>
          </a:bodyPr>
          <a:lstStyle/>
          <a:p>
            <a:pPr marL="0" indent="0">
              <a:lnSpc>
                <a:spcPct val="100000"/>
              </a:lnSpc>
              <a:buNone/>
            </a:pPr>
            <a:r>
              <a:rPr lang="en-US" sz="4000" b="1" dirty="0">
                <a:solidFill>
                  <a:srgbClr val="FAFA32"/>
                </a:solidFill>
                <a:latin typeface="Times New Roman" panose="02020603050405020304" pitchFamily="18" charset="0"/>
                <a:cs typeface="Times New Roman" panose="02020603050405020304" pitchFamily="18" charset="0"/>
              </a:rPr>
              <a:t>Many Reports </a:t>
            </a:r>
            <a:r>
              <a:rPr lang="en-US" sz="4000" b="1" dirty="0">
                <a:solidFill>
                  <a:srgbClr val="FAFA32"/>
                </a:solidFill>
                <a:latin typeface="Vijaya" panose="020B0604020202020204" pitchFamily="34" charset="0"/>
                <a:cs typeface="Vijaya" panose="020B0604020202020204" pitchFamily="34" charset="0"/>
              </a:rPr>
              <a:t>(</a:t>
            </a:r>
            <a:r>
              <a:rPr lang="en-US" sz="4000" b="1" dirty="0" err="1">
                <a:solidFill>
                  <a:srgbClr val="FAFA32"/>
                </a:solidFill>
                <a:latin typeface="Vijaya" panose="020B0604020202020204" pitchFamily="34" charset="0"/>
                <a:cs typeface="Vijaya" panose="020B0604020202020204" pitchFamily="34" charset="0"/>
              </a:rPr>
              <a:t>Nandakumaran</a:t>
            </a:r>
            <a:r>
              <a:rPr lang="en-US" sz="4000" b="1" dirty="0">
                <a:solidFill>
                  <a:srgbClr val="FAFA32"/>
                </a:solidFill>
                <a:latin typeface="Vijaya" panose="020B0604020202020204" pitchFamily="34" charset="0"/>
                <a:cs typeface="Vijaya" panose="020B0604020202020204" pitchFamily="34" charset="0"/>
              </a:rPr>
              <a:t> et al, 1999, 2002)</a:t>
            </a:r>
            <a:r>
              <a:rPr lang="en-US" sz="4000" b="1" dirty="0">
                <a:solidFill>
                  <a:srgbClr val="FAFA32"/>
                </a:solidFill>
                <a:latin typeface="Times New Roman" panose="02020603050405020304" pitchFamily="18" charset="0"/>
                <a:cs typeface="Times New Roman" panose="02020603050405020304" pitchFamily="18" charset="0"/>
              </a:rPr>
              <a:t> have also implicated altered status of essential trace elements in diabetic state to be partly responsible for inducing congenital malformations in in infants of diabetic women as well </a:t>
            </a:r>
            <a:r>
              <a:rPr lang="en-US" sz="4000" b="1" dirty="0" smtClean="0">
                <a:solidFill>
                  <a:srgbClr val="FAFA32"/>
                </a:solidFill>
                <a:latin typeface="Vijaya" panose="020B0604020202020204" pitchFamily="34" charset="0"/>
                <a:cs typeface="Vijaya" panose="020B0604020202020204" pitchFamily="34" charset="0"/>
              </a:rPr>
              <a:t>(Eriksson</a:t>
            </a:r>
            <a:r>
              <a:rPr lang="en-US" sz="4000" b="1" dirty="0">
                <a:solidFill>
                  <a:srgbClr val="FAFA32"/>
                </a:solidFill>
                <a:latin typeface="Vijaya" panose="020B0604020202020204" pitchFamily="34" charset="0"/>
                <a:cs typeface="Vijaya" panose="020B0604020202020204" pitchFamily="34" charset="0"/>
              </a:rPr>
              <a:t>&amp; Borg 1991 ; 1993 ; </a:t>
            </a:r>
            <a:r>
              <a:rPr lang="en-US" sz="4000" b="1" dirty="0" err="1">
                <a:solidFill>
                  <a:srgbClr val="FAFA32"/>
                </a:solidFill>
                <a:latin typeface="Vijaya" panose="020B0604020202020204" pitchFamily="34" charset="0"/>
                <a:cs typeface="Vijaya" panose="020B0604020202020204" pitchFamily="34" charset="0"/>
              </a:rPr>
              <a:t>Willhoite</a:t>
            </a:r>
            <a:r>
              <a:rPr lang="en-US" sz="4000" b="1" dirty="0">
                <a:solidFill>
                  <a:srgbClr val="FAFA32"/>
                </a:solidFill>
                <a:latin typeface="Vijaya" panose="020B0604020202020204" pitchFamily="34" charset="0"/>
                <a:cs typeface="Vijaya" panose="020B0604020202020204" pitchFamily="34" charset="0"/>
              </a:rPr>
              <a:t> et al, 1993)</a:t>
            </a:r>
          </a:p>
          <a:p>
            <a:pPr marL="0" indent="0">
              <a:buNone/>
            </a:pPr>
            <a:endParaRPr lang="en-US" sz="4000" b="1" dirty="0">
              <a:solidFill>
                <a:srgbClr val="FAFA3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8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543800" cy="3810000"/>
          </a:xfrm>
          <a:ln w="38100">
            <a:solidFill>
              <a:schemeClr val="accent3">
                <a:lumMod val="20000"/>
                <a:lumOff val="80000"/>
              </a:schemeClr>
            </a:solidFill>
          </a:ln>
        </p:spPr>
        <p:txBody>
          <a:bodyPr vert="horz" lIns="91440" tIns="45720" rIns="91440" bIns="45720" rtlCol="0">
            <a:normAutofit/>
          </a:bodyPr>
          <a:lstStyle/>
          <a:p>
            <a:pPr marL="0" indent="0">
              <a:lnSpc>
                <a:spcPct val="110000"/>
              </a:lnSpc>
              <a:buNone/>
            </a:pPr>
            <a:r>
              <a:rPr lang="en-US" sz="4000" b="1" dirty="0" smtClean="0">
                <a:solidFill>
                  <a:srgbClr val="FFFF00"/>
                </a:solidFill>
                <a:latin typeface="Times New Roman" panose="02020603050405020304" pitchFamily="18" charset="0"/>
                <a:cs typeface="Times New Roman" panose="02020603050405020304" pitchFamily="18" charset="0"/>
              </a:rPr>
              <a:t>And </a:t>
            </a:r>
            <a:r>
              <a:rPr lang="en-US" sz="4000" b="1" dirty="0" err="1">
                <a:solidFill>
                  <a:srgbClr val="FFFF00"/>
                </a:solidFill>
                <a:latin typeface="Times New Roman" panose="02020603050405020304" pitchFamily="18" charset="0"/>
                <a:cs typeface="Times New Roman" panose="02020603050405020304" pitchFamily="18" charset="0"/>
              </a:rPr>
              <a:t>perfusate</a:t>
            </a:r>
            <a:r>
              <a:rPr lang="en-US" sz="4000" b="1" dirty="0">
                <a:solidFill>
                  <a:srgbClr val="FFFF00"/>
                </a:solidFill>
                <a:latin typeface="Times New Roman" panose="02020603050405020304" pitchFamily="18" charset="0"/>
                <a:cs typeface="Times New Roman" panose="02020603050405020304" pitchFamily="18" charset="0"/>
              </a:rPr>
              <a:t> samples </a:t>
            </a:r>
            <a:r>
              <a:rPr lang="en-US" sz="4000" b="1" dirty="0" smtClean="0">
                <a:solidFill>
                  <a:srgbClr val="FFFF00"/>
                </a:solidFill>
                <a:latin typeface="Times New Roman" panose="02020603050405020304" pitchFamily="18" charset="0"/>
                <a:cs typeface="Times New Roman" panose="02020603050405020304" pitchFamily="18" charset="0"/>
              </a:rPr>
              <a:t>were collected </a:t>
            </a:r>
            <a:r>
              <a:rPr lang="en-US" sz="4000" b="1" dirty="0">
                <a:solidFill>
                  <a:srgbClr val="FFFF00"/>
                </a:solidFill>
                <a:latin typeface="Times New Roman" panose="02020603050405020304" pitchFamily="18" charset="0"/>
                <a:cs typeface="Times New Roman" panose="02020603050405020304" pitchFamily="18" charset="0"/>
              </a:rPr>
              <a:t>every 15 seconds from fetal and maternal circuits after a lag period of 1 minute, for a period of 5 minutes.</a:t>
            </a:r>
          </a:p>
          <a:p>
            <a:pPr marL="0" indent="0">
              <a:lnSpc>
                <a:spcPct val="110000"/>
              </a:lnSpc>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33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543800" cy="4343400"/>
          </a:xfrm>
          <a:ln w="38100">
            <a:solidFill>
              <a:schemeClr val="accent3">
                <a:lumMod val="20000"/>
                <a:lumOff val="80000"/>
              </a:schemeClr>
            </a:solidFill>
          </a:ln>
        </p:spPr>
        <p:txBody>
          <a:bodyPr vert="horz" lIns="91440" tIns="45720" rIns="91440" bIns="45720" rtlCol="0">
            <a:normAutofit lnSpcReduction="10000"/>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Viability of perfusions </a:t>
            </a:r>
            <a:r>
              <a:rPr lang="en-US" sz="4000" b="1" dirty="0" smtClean="0">
                <a:solidFill>
                  <a:srgbClr val="FFFF00"/>
                </a:solidFill>
                <a:latin typeface="Times New Roman" panose="02020603050405020304" pitchFamily="18" charset="0"/>
                <a:cs typeface="Times New Roman" panose="02020603050405020304" pitchFamily="18" charset="0"/>
              </a:rPr>
              <a:t>was assessed </a:t>
            </a:r>
            <a:r>
              <a:rPr lang="en-US" sz="4000" b="1" dirty="0">
                <a:solidFill>
                  <a:srgbClr val="FFFF00"/>
                </a:solidFill>
                <a:latin typeface="Times New Roman" panose="02020603050405020304" pitchFamily="18" charset="0"/>
                <a:cs typeface="Times New Roman" panose="02020603050405020304" pitchFamily="18" charset="0"/>
              </a:rPr>
              <a:t>by assessing oxygen consumption of perfused tissue as well as by assessing absence of lactic dehydrogenase (LDH) enzyme in the </a:t>
            </a:r>
            <a:r>
              <a:rPr lang="en-US" sz="4000" b="1" dirty="0" err="1">
                <a:solidFill>
                  <a:srgbClr val="FFFF00"/>
                </a:solidFill>
                <a:latin typeface="Times New Roman" panose="02020603050405020304" pitchFamily="18" charset="0"/>
                <a:cs typeface="Times New Roman" panose="02020603050405020304" pitchFamily="18" charset="0"/>
              </a:rPr>
              <a:t>perfusate</a:t>
            </a:r>
            <a:r>
              <a:rPr lang="en-US" sz="4000" b="1" dirty="0">
                <a:solidFill>
                  <a:srgbClr val="FFFF00"/>
                </a:solidFill>
                <a:latin typeface="Times New Roman" panose="02020603050405020304" pitchFamily="18" charset="0"/>
                <a:cs typeface="Times New Roman" panose="02020603050405020304" pitchFamily="18" charset="0"/>
              </a:rPr>
              <a:t> samples before and after perfusion.</a:t>
            </a:r>
          </a:p>
        </p:txBody>
      </p:sp>
    </p:spTree>
    <p:extLst>
      <p:ext uri="{BB962C8B-B14F-4D97-AF65-F5344CB8AC3E}">
        <p14:creationId xmlns:p14="http://schemas.microsoft.com/office/powerpoint/2010/main" val="20477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Diabetic  Model  Hyperglycemic  Perfusions  were  done  separately in the  case  of  above  Trace  Elements  (</a:t>
            </a:r>
            <a:r>
              <a:rPr lang="en-US" dirty="0" err="1" smtClean="0"/>
              <a:t>Cr,Mn&amp;V</a:t>
            </a:r>
            <a:r>
              <a:rPr lang="en-US" dirty="0" smtClean="0"/>
              <a:t>) by  increasing  glucose  concentration  to  twice  the normal (2  g/L) in maternal  </a:t>
            </a:r>
            <a:r>
              <a:rPr lang="en-US" dirty="0" err="1" smtClean="0"/>
              <a:t>perfusate</a:t>
            </a:r>
            <a:r>
              <a:rPr lang="en-US" dirty="0" smtClean="0"/>
              <a:t>  and  </a:t>
            </a:r>
            <a:r>
              <a:rPr lang="en-US" dirty="0" err="1" smtClean="0"/>
              <a:t>perfusate</a:t>
            </a:r>
            <a:r>
              <a:rPr lang="en-US" dirty="0" smtClean="0"/>
              <a:t>  sample s  collected  from maternal  and </a:t>
            </a:r>
            <a:r>
              <a:rPr lang="en-US" dirty="0" err="1" smtClean="0"/>
              <a:t>fteal</a:t>
            </a:r>
            <a:r>
              <a:rPr lang="en-US" dirty="0" smtClean="0"/>
              <a:t>  venous  outflow as described  earlier</a:t>
            </a:r>
            <a:endParaRPr lang="en-US" dirty="0"/>
          </a:p>
        </p:txBody>
      </p:sp>
    </p:spTree>
    <p:extLst>
      <p:ext uri="{BB962C8B-B14F-4D97-AF65-F5344CB8AC3E}">
        <p14:creationId xmlns:p14="http://schemas.microsoft.com/office/powerpoint/2010/main" val="14953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352800"/>
          </a:xfrm>
          <a:ln w="57150">
            <a:solidFill>
              <a:schemeClr val="accent3">
                <a:lumMod val="20000"/>
                <a:lumOff val="80000"/>
              </a:schemeClr>
            </a:solidFill>
          </a:ln>
        </p:spPr>
        <p:txBody>
          <a:bodyPr vert="horz" lIns="91440" tIns="45720" rIns="91440" bIns="45720" rtlCol="0">
            <a:normAutofit/>
          </a:bodyPr>
          <a:lstStyle/>
          <a:p>
            <a:pPr marL="0" indent="0">
              <a:lnSpc>
                <a:spcPct val="100000"/>
              </a:lnSpc>
              <a:buNone/>
            </a:pPr>
            <a:r>
              <a:rPr lang="en-US" sz="3700" b="1" dirty="0">
                <a:solidFill>
                  <a:srgbClr val="FFFF00"/>
                </a:solidFill>
                <a:latin typeface="Times New Roman" panose="02020603050405020304" pitchFamily="18" charset="0"/>
                <a:cs typeface="Times New Roman" panose="02020603050405020304" pitchFamily="18" charset="0"/>
              </a:rPr>
              <a:t>Concentration of trace elements in </a:t>
            </a:r>
            <a:r>
              <a:rPr lang="en-US" sz="3700" b="1" dirty="0" err="1">
                <a:solidFill>
                  <a:srgbClr val="FFFF00"/>
                </a:solidFill>
                <a:latin typeface="Times New Roman" panose="02020603050405020304" pitchFamily="18" charset="0"/>
                <a:cs typeface="Times New Roman" panose="02020603050405020304" pitchFamily="18" charset="0"/>
              </a:rPr>
              <a:t>perfusate</a:t>
            </a:r>
            <a:r>
              <a:rPr lang="en-US" sz="3700" b="1" dirty="0">
                <a:solidFill>
                  <a:srgbClr val="FFFF00"/>
                </a:solidFill>
                <a:latin typeface="Times New Roman" panose="02020603050405020304" pitchFamily="18" charset="0"/>
                <a:cs typeface="Times New Roman" panose="02020603050405020304" pitchFamily="18" charset="0"/>
              </a:rPr>
              <a:t> samples and </a:t>
            </a:r>
            <a:r>
              <a:rPr lang="en-US" sz="3700" b="1" dirty="0" err="1">
                <a:solidFill>
                  <a:srgbClr val="FFFF00"/>
                </a:solidFill>
                <a:latin typeface="Times New Roman" panose="02020603050405020304" pitchFamily="18" charset="0"/>
                <a:cs typeface="Times New Roman" panose="02020603050405020304" pitchFamily="18" charset="0"/>
              </a:rPr>
              <a:t>injectate</a:t>
            </a:r>
            <a:r>
              <a:rPr lang="en-US" sz="3700" b="1" dirty="0">
                <a:solidFill>
                  <a:srgbClr val="FFFF00"/>
                </a:solidFill>
                <a:latin typeface="Times New Roman" panose="02020603050405020304" pitchFamily="18" charset="0"/>
                <a:cs typeface="Times New Roman" panose="02020603050405020304" pitchFamily="18" charset="0"/>
              </a:rPr>
              <a:t> </a:t>
            </a:r>
            <a:r>
              <a:rPr lang="en-US" sz="3700" b="1" dirty="0" smtClean="0">
                <a:solidFill>
                  <a:srgbClr val="FFFF00"/>
                </a:solidFill>
                <a:latin typeface="Times New Roman" panose="02020603050405020304" pitchFamily="18" charset="0"/>
                <a:cs typeface="Times New Roman" panose="02020603050405020304" pitchFamily="18" charset="0"/>
              </a:rPr>
              <a:t>were determined </a:t>
            </a:r>
            <a:r>
              <a:rPr lang="en-US" sz="3700" b="1" dirty="0">
                <a:solidFill>
                  <a:srgbClr val="FFFF00"/>
                </a:solidFill>
                <a:latin typeface="Times New Roman" panose="02020603050405020304" pitchFamily="18" charset="0"/>
                <a:cs typeface="Times New Roman" panose="02020603050405020304" pitchFamily="18" charset="0"/>
              </a:rPr>
              <a:t>by atomic absorption spectro­photometry </a:t>
            </a:r>
            <a:r>
              <a:rPr lang="en-US" sz="4000" b="1" dirty="0">
                <a:solidFill>
                  <a:srgbClr val="FFFF00"/>
                </a:solidFill>
                <a:latin typeface="Vijaya" panose="020B0604020202020204" pitchFamily="34" charset="0"/>
                <a:cs typeface="Vijaya" panose="020B0604020202020204" pitchFamily="34" charset="0"/>
              </a:rPr>
              <a:t>(</a:t>
            </a:r>
            <a:r>
              <a:rPr lang="en-US" sz="4000" b="1" dirty="0" err="1">
                <a:solidFill>
                  <a:srgbClr val="FFFF00"/>
                </a:solidFill>
                <a:latin typeface="Vijaya" panose="020B0604020202020204" pitchFamily="34" charset="0"/>
                <a:cs typeface="Vijaya" panose="020B0604020202020204" pitchFamily="34" charset="0"/>
              </a:rPr>
              <a:t>Kosenko</a:t>
            </a:r>
            <a:r>
              <a:rPr lang="en-US" sz="4000" b="1" dirty="0">
                <a:solidFill>
                  <a:srgbClr val="FFFF00"/>
                </a:solidFill>
                <a:latin typeface="Vijaya" panose="020B0604020202020204" pitchFamily="34" charset="0"/>
                <a:cs typeface="Vijaya" panose="020B0604020202020204" pitchFamily="34" charset="0"/>
              </a:rPr>
              <a:t> 1964 ; </a:t>
            </a:r>
            <a:r>
              <a:rPr lang="en-US" sz="4000" b="1" dirty="0" err="1">
                <a:solidFill>
                  <a:srgbClr val="FFFF00"/>
                </a:solidFill>
                <a:latin typeface="Vijaya" panose="020B0604020202020204" pitchFamily="34" charset="0"/>
                <a:cs typeface="Vijaya" panose="020B0604020202020204" pitchFamily="34" charset="0"/>
              </a:rPr>
              <a:t>Krachler</a:t>
            </a:r>
            <a:r>
              <a:rPr lang="en-US" sz="4000" b="1" dirty="0">
                <a:solidFill>
                  <a:srgbClr val="FFFF00"/>
                </a:solidFill>
                <a:latin typeface="Vijaya" panose="020B0604020202020204" pitchFamily="34" charset="0"/>
                <a:cs typeface="Vijaya" panose="020B0604020202020204" pitchFamily="34" charset="0"/>
              </a:rPr>
              <a:t> et al 1996, 1999 ; Walter et al, 1991) . </a:t>
            </a:r>
          </a:p>
        </p:txBody>
      </p:sp>
    </p:spTree>
    <p:extLst>
      <p:ext uri="{BB962C8B-B14F-4D97-AF65-F5344CB8AC3E}">
        <p14:creationId xmlns:p14="http://schemas.microsoft.com/office/powerpoint/2010/main" val="16295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543800" cy="2971800"/>
          </a:xfrm>
          <a:ln w="38100">
            <a:solidFill>
              <a:schemeClr val="accent3">
                <a:lumMod val="20000"/>
                <a:lumOff val="80000"/>
              </a:schemeClr>
            </a:solidFill>
          </a:ln>
        </p:spPr>
        <p:txBody>
          <a:bodyPr>
            <a:normAutofit lnSpcReduction="10000"/>
          </a:bodyPr>
          <a:lstStyle/>
          <a:p>
            <a:pPr marL="0" indent="0">
              <a:buNone/>
            </a:pPr>
            <a:r>
              <a:rPr lang="en-US" sz="3700" b="1" dirty="0">
                <a:solidFill>
                  <a:srgbClr val="FFFF00"/>
                </a:solidFill>
                <a:latin typeface="Times New Roman" panose="02020603050405020304" pitchFamily="18" charset="0"/>
                <a:cs typeface="Times New Roman" panose="02020603050405020304" pitchFamily="18" charset="0"/>
              </a:rPr>
              <a:t>Antipyrine, reference marker concentration in various samples was assessed by a colorimetric technique </a:t>
            </a:r>
            <a:r>
              <a:rPr lang="en-US" sz="4000" b="1" dirty="0">
                <a:solidFill>
                  <a:srgbClr val="FFFF00"/>
                </a:solidFill>
                <a:latin typeface="Vijaya" panose="020B0604020202020204" pitchFamily="34" charset="0"/>
                <a:cs typeface="Vijaya" panose="020B0604020202020204" pitchFamily="34" charset="0"/>
              </a:rPr>
              <a:t>(</a:t>
            </a:r>
            <a:r>
              <a:rPr lang="en-US" sz="4000" b="1" dirty="0" err="1">
                <a:solidFill>
                  <a:srgbClr val="FFFF00"/>
                </a:solidFill>
                <a:latin typeface="Vijaya" panose="020B0604020202020204" pitchFamily="34" charset="0"/>
                <a:cs typeface="Vijaya" panose="020B0604020202020204" pitchFamily="34" charset="0"/>
              </a:rPr>
              <a:t>Nandakumaran</a:t>
            </a:r>
            <a:r>
              <a:rPr lang="en-US" sz="4000" b="1" dirty="0">
                <a:solidFill>
                  <a:srgbClr val="FFFF00"/>
                </a:solidFill>
                <a:latin typeface="Vijaya" panose="020B0604020202020204" pitchFamily="34" charset="0"/>
                <a:cs typeface="Vijaya" panose="020B0604020202020204" pitchFamily="34" charset="0"/>
              </a:rPr>
              <a:t> et al, 1981, Brodie et al, 1949) </a:t>
            </a:r>
          </a:p>
          <a:p>
            <a:endParaRPr lang="en-US" sz="37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6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724400"/>
          </a:xfrm>
          <a:ln w="38100">
            <a:solidFill>
              <a:schemeClr val="accent3">
                <a:lumMod val="20000"/>
                <a:lumOff val="80000"/>
              </a:schemeClr>
            </a:solidFill>
          </a:ln>
        </p:spPr>
        <p:txBody>
          <a:bodyPr vert="horz" lIns="91440" tIns="45720" rIns="91440" bIns="45720" rtlCol="0">
            <a:normAutofit/>
          </a:bodyPr>
          <a:lstStyle/>
          <a:p>
            <a:pPr marL="0" indent="0">
              <a:lnSpc>
                <a:spcPct val="100000"/>
              </a:lnSpc>
              <a:buNone/>
            </a:pPr>
            <a:r>
              <a:rPr lang="en-US" sz="4000" b="1" dirty="0">
                <a:solidFill>
                  <a:srgbClr val="FFFF00"/>
                </a:solidFill>
                <a:latin typeface="Times New Roman" panose="02020603050405020304" pitchFamily="18" charset="0"/>
                <a:cs typeface="Times New Roman" panose="02020603050405020304" pitchFamily="18" charset="0"/>
              </a:rPr>
              <a:t>Maternal-fetal transport parameters and kinetics </a:t>
            </a:r>
            <a:r>
              <a:rPr lang="en-US" sz="4000" b="1" dirty="0" smtClean="0">
                <a:solidFill>
                  <a:srgbClr val="FFFF00"/>
                </a:solidFill>
                <a:latin typeface="Times New Roman" panose="02020603050405020304" pitchFamily="18" charset="0"/>
                <a:cs typeface="Times New Roman" panose="02020603050405020304" pitchFamily="18" charset="0"/>
              </a:rPr>
              <a:t>were assessed </a:t>
            </a:r>
            <a:r>
              <a:rPr lang="en-US" sz="4000" b="1" dirty="0">
                <a:solidFill>
                  <a:srgbClr val="FFFF00"/>
                </a:solidFill>
                <a:latin typeface="Times New Roman" panose="02020603050405020304" pitchFamily="18" charset="0"/>
                <a:cs typeface="Times New Roman" panose="02020603050405020304" pitchFamily="18" charset="0"/>
              </a:rPr>
              <a:t>by using the following parameters.</a:t>
            </a:r>
          </a:p>
          <a:p>
            <a:pPr marL="0" indent="0">
              <a:lnSpc>
                <a:spcPct val="100000"/>
              </a:lnSpc>
              <a:buNone/>
            </a:pPr>
            <a:r>
              <a:rPr lang="en-US" sz="4000" b="1" dirty="0" smtClean="0">
                <a:solidFill>
                  <a:srgbClr val="FFFF00"/>
                </a:solidFill>
                <a:latin typeface="Times New Roman" panose="02020603050405020304" pitchFamily="18" charset="0"/>
                <a:cs typeface="Times New Roman" panose="02020603050405020304" pitchFamily="18" charset="0"/>
              </a:rPr>
              <a:t>Differential </a:t>
            </a:r>
            <a:r>
              <a:rPr lang="en-US" sz="4000" b="1" dirty="0">
                <a:solidFill>
                  <a:srgbClr val="FFFF00"/>
                </a:solidFill>
                <a:latin typeface="Times New Roman" panose="02020603050405020304" pitchFamily="18" charset="0"/>
                <a:cs typeface="Times New Roman" panose="02020603050405020304" pitchFamily="18" charset="0"/>
              </a:rPr>
              <a:t>transport rates of test and reference substances </a:t>
            </a:r>
            <a:r>
              <a:rPr lang="en-US" sz="4000" b="1" dirty="0" smtClean="0">
                <a:solidFill>
                  <a:srgbClr val="FFFF00"/>
                </a:solidFill>
                <a:latin typeface="Times New Roman" panose="02020603050405020304" pitchFamily="18" charset="0"/>
                <a:cs typeface="Times New Roman" panose="02020603050405020304" pitchFamily="18" charset="0"/>
              </a:rPr>
              <a:t>were computed </a:t>
            </a:r>
            <a:r>
              <a:rPr lang="en-US" sz="4000" b="1" dirty="0">
                <a:solidFill>
                  <a:srgbClr val="FFFF00"/>
                </a:solidFill>
                <a:latin typeface="Times New Roman" panose="02020603050405020304" pitchFamily="18" charset="0"/>
                <a:cs typeface="Times New Roman" panose="02020603050405020304" pitchFamily="18" charset="0"/>
              </a:rPr>
              <a:t>as </a:t>
            </a:r>
            <a:r>
              <a:rPr lang="en-US" sz="4000" b="1" dirty="0" smtClean="0">
                <a:solidFill>
                  <a:srgbClr val="FFFF00"/>
                </a:solidFill>
                <a:latin typeface="Times New Roman" panose="02020603050405020304" pitchFamily="18" charset="0"/>
                <a:cs typeface="Times New Roman" panose="02020603050405020304" pitchFamily="18" charset="0"/>
              </a:rPr>
              <a:t>described. </a:t>
            </a:r>
          </a:p>
          <a:p>
            <a:pPr marL="0" indent="0">
              <a:lnSpc>
                <a:spcPct val="100000"/>
              </a:lnSpc>
              <a:buNone/>
            </a:pPr>
            <a:r>
              <a:rPr lang="en-US" sz="4000" b="1" dirty="0" smtClean="0">
                <a:solidFill>
                  <a:srgbClr val="FFFF00"/>
                </a:solidFill>
                <a:latin typeface="Vijaya" panose="020B0604020202020204" pitchFamily="34" charset="0"/>
                <a:cs typeface="Vijaya" panose="020B0604020202020204" pitchFamily="34" charset="0"/>
              </a:rPr>
              <a:t>(</a:t>
            </a:r>
            <a:r>
              <a:rPr lang="en-US" sz="4000" b="1" dirty="0" err="1">
                <a:solidFill>
                  <a:srgbClr val="FFFF00"/>
                </a:solidFill>
                <a:latin typeface="Vijaya" panose="020B0604020202020204" pitchFamily="34" charset="0"/>
                <a:cs typeface="Vijaya" panose="020B0604020202020204" pitchFamily="34" charset="0"/>
              </a:rPr>
              <a:t>Nandakumaran</a:t>
            </a:r>
            <a:r>
              <a:rPr lang="en-US" sz="4000" b="1" dirty="0">
                <a:solidFill>
                  <a:srgbClr val="FFFF00"/>
                </a:solidFill>
                <a:latin typeface="Vijaya" panose="020B0604020202020204" pitchFamily="34" charset="0"/>
                <a:cs typeface="Vijaya" panose="020B0604020202020204" pitchFamily="34" charset="0"/>
              </a:rPr>
              <a:t> et al, 1991 ; 1999, 2002). </a:t>
            </a:r>
          </a:p>
        </p:txBody>
      </p:sp>
    </p:spTree>
    <p:extLst>
      <p:ext uri="{BB962C8B-B14F-4D97-AF65-F5344CB8AC3E}">
        <p14:creationId xmlns:p14="http://schemas.microsoft.com/office/powerpoint/2010/main" val="10475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97691"/>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Briefly, the fraction of </a:t>
            </a:r>
            <a:r>
              <a:rPr lang="en-US" sz="4000" b="1" dirty="0" smtClean="0">
                <a:solidFill>
                  <a:srgbClr val="FFFF00"/>
                </a:solidFill>
                <a:latin typeface="Times New Roman" panose="02020603050405020304" pitchFamily="18" charset="0"/>
                <a:cs typeface="Times New Roman" panose="02020603050405020304" pitchFamily="18" charset="0"/>
              </a:rPr>
              <a:t>trace element </a:t>
            </a:r>
            <a:r>
              <a:rPr lang="en-US" sz="4000" b="1" dirty="0">
                <a:solidFill>
                  <a:srgbClr val="FFFF00"/>
                </a:solidFill>
                <a:latin typeface="Times New Roman" panose="02020603050405020304" pitchFamily="18" charset="0"/>
                <a:cs typeface="Times New Roman" panose="02020603050405020304" pitchFamily="18" charset="0"/>
              </a:rPr>
              <a:t>in the fetal </a:t>
            </a:r>
            <a:r>
              <a:rPr lang="en-US" sz="4000" b="1" dirty="0" err="1">
                <a:solidFill>
                  <a:srgbClr val="FFFF00"/>
                </a:solidFill>
                <a:latin typeface="Times New Roman" panose="02020603050405020304" pitchFamily="18" charset="0"/>
                <a:cs typeface="Times New Roman" panose="02020603050405020304" pitchFamily="18" charset="0"/>
              </a:rPr>
              <a:t>perfusate</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was plotted cumulatively </a:t>
            </a:r>
            <a:r>
              <a:rPr lang="en-US" sz="4000" b="1" dirty="0">
                <a:solidFill>
                  <a:srgbClr val="FFFF00"/>
                </a:solidFill>
                <a:latin typeface="Times New Roman" panose="02020603050405020304" pitchFamily="18" charset="0"/>
                <a:cs typeface="Times New Roman" panose="02020603050405020304" pitchFamily="18" charset="0"/>
              </a:rPr>
              <a:t>as a function of perfusion time and the time required in minutes for 10, 25, 50, 75 and </a:t>
            </a:r>
            <a:r>
              <a:rPr lang="en-US" sz="4000" b="1" dirty="0" smtClean="0">
                <a:solidFill>
                  <a:srgbClr val="FFFF00"/>
                </a:solidFill>
                <a:latin typeface="Times New Roman" panose="02020603050405020304" pitchFamily="18" charset="0"/>
                <a:cs typeface="Times New Roman" panose="02020603050405020304" pitchFamily="18" charset="0"/>
              </a:rPr>
              <a:t>90% </a:t>
            </a:r>
            <a:r>
              <a:rPr lang="en-US" sz="4000" b="1" dirty="0">
                <a:solidFill>
                  <a:srgbClr val="FFFF00"/>
                </a:solidFill>
                <a:latin typeface="Times New Roman" panose="02020603050405020304" pitchFamily="18" charset="0"/>
                <a:cs typeface="Times New Roman" panose="02020603050405020304" pitchFamily="18" charset="0"/>
              </a:rPr>
              <a:t>of substance efflux in the fetal vein calculated using the plotted curve.</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6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chemeClr val="tx1">
                <a:lumMod val="85000"/>
                <a:lumOff val="15000"/>
              </a:schemeClr>
            </a:gs>
            <a:gs pos="98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315200" cy="4343400"/>
          </a:xfrm>
          <a:ln w="57150">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Transport of various trace elements studied </a:t>
            </a:r>
            <a:r>
              <a:rPr lang="en-US" sz="4000" b="1" dirty="0" smtClean="0">
                <a:solidFill>
                  <a:srgbClr val="FFFF00"/>
                </a:solidFill>
                <a:latin typeface="Times New Roman" panose="02020603050405020304" pitchFamily="18" charset="0"/>
                <a:cs typeface="Times New Roman" panose="02020603050405020304" pitchFamily="18" charset="0"/>
              </a:rPr>
              <a:t>were expressed </a:t>
            </a:r>
            <a:r>
              <a:rPr lang="en-US" sz="4000" b="1" dirty="0">
                <a:solidFill>
                  <a:srgbClr val="FFFF00"/>
                </a:solidFill>
                <a:latin typeface="Times New Roman" panose="02020603050405020304" pitchFamily="18" charset="0"/>
                <a:cs typeface="Times New Roman" panose="02020603050405020304" pitchFamily="18" charset="0"/>
              </a:rPr>
              <a:t>as transport rate indices of different efflux fractions, as ratio of corresponding reference marker transport rates.</a:t>
            </a:r>
          </a:p>
          <a:p>
            <a:pPr marL="0" indent="0">
              <a:buNone/>
            </a:pP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585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4"/>
          <p:cNvSpPr txBox="1">
            <a:spLocks noGrp="1" noChangeArrowheads="1"/>
          </p:cNvSpPr>
          <p:nvPr>
            <p:ph idx="1"/>
          </p:nvPr>
        </p:nvSpPr>
        <p:spPr bwMode="auto">
          <a:xfrm>
            <a:off x="609600" y="1219200"/>
            <a:ext cx="7734300" cy="4216539"/>
          </a:xfrm>
          <a:prstGeom prst="rect">
            <a:avLst/>
          </a:prstGeom>
          <a:noFill/>
          <a:ln w="38100">
            <a:solidFill>
              <a:schemeClr val="accent3">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sz="8400" kern="1200">
                <a:solidFill>
                  <a:schemeClr val="tx1"/>
                </a:solidFill>
                <a:latin typeface="Arial" charset="0"/>
                <a:ea typeface="+mn-ea"/>
                <a:cs typeface="Arial" charset="0"/>
              </a:defRPr>
            </a:lvl1pPr>
            <a:lvl2pPr marL="457200" algn="l" rtl="0" fontAlgn="base">
              <a:spcBef>
                <a:spcPct val="0"/>
              </a:spcBef>
              <a:spcAft>
                <a:spcPct val="0"/>
              </a:spcAft>
              <a:defRPr sz="8400" kern="1200">
                <a:solidFill>
                  <a:schemeClr val="tx1"/>
                </a:solidFill>
                <a:latin typeface="Arial" charset="0"/>
                <a:ea typeface="+mn-ea"/>
                <a:cs typeface="Arial" charset="0"/>
              </a:defRPr>
            </a:lvl2pPr>
            <a:lvl3pPr marL="914400" algn="l" rtl="0" fontAlgn="base">
              <a:spcBef>
                <a:spcPct val="0"/>
              </a:spcBef>
              <a:spcAft>
                <a:spcPct val="0"/>
              </a:spcAft>
              <a:defRPr sz="8400" kern="1200">
                <a:solidFill>
                  <a:schemeClr val="tx1"/>
                </a:solidFill>
                <a:latin typeface="Arial" charset="0"/>
                <a:ea typeface="+mn-ea"/>
                <a:cs typeface="Arial" charset="0"/>
              </a:defRPr>
            </a:lvl3pPr>
            <a:lvl4pPr marL="1371600" algn="l" rtl="0" fontAlgn="base">
              <a:spcBef>
                <a:spcPct val="0"/>
              </a:spcBef>
              <a:spcAft>
                <a:spcPct val="0"/>
              </a:spcAft>
              <a:defRPr sz="8400" kern="1200">
                <a:solidFill>
                  <a:schemeClr val="tx1"/>
                </a:solidFill>
                <a:latin typeface="Arial" charset="0"/>
                <a:ea typeface="+mn-ea"/>
                <a:cs typeface="Arial" charset="0"/>
              </a:defRPr>
            </a:lvl4pPr>
            <a:lvl5pPr marL="1828800" algn="l" rtl="0" fontAlgn="base">
              <a:spcBef>
                <a:spcPct val="0"/>
              </a:spcBef>
              <a:spcAft>
                <a:spcPct val="0"/>
              </a:spcAft>
              <a:defRPr sz="8400" kern="1200">
                <a:solidFill>
                  <a:schemeClr val="tx1"/>
                </a:solidFill>
                <a:latin typeface="Arial" charset="0"/>
                <a:ea typeface="+mn-ea"/>
                <a:cs typeface="Arial" charset="0"/>
              </a:defRPr>
            </a:lvl5pPr>
            <a:lvl6pPr marL="2286000" algn="l" defTabSz="914400" rtl="0" eaLnBrk="1" latinLnBrk="0" hangingPunct="1">
              <a:defRPr sz="8400" kern="1200">
                <a:solidFill>
                  <a:schemeClr val="tx1"/>
                </a:solidFill>
                <a:latin typeface="Arial" charset="0"/>
                <a:ea typeface="+mn-ea"/>
                <a:cs typeface="Arial" charset="0"/>
              </a:defRPr>
            </a:lvl6pPr>
            <a:lvl7pPr marL="2743200" algn="l" defTabSz="914400" rtl="0" eaLnBrk="1" latinLnBrk="0" hangingPunct="1">
              <a:defRPr sz="8400" kern="1200">
                <a:solidFill>
                  <a:schemeClr val="tx1"/>
                </a:solidFill>
                <a:latin typeface="Arial" charset="0"/>
                <a:ea typeface="+mn-ea"/>
                <a:cs typeface="Arial" charset="0"/>
              </a:defRPr>
            </a:lvl7pPr>
            <a:lvl8pPr marL="3200400" algn="l" defTabSz="914400" rtl="0" eaLnBrk="1" latinLnBrk="0" hangingPunct="1">
              <a:defRPr sz="8400" kern="1200">
                <a:solidFill>
                  <a:schemeClr val="tx1"/>
                </a:solidFill>
                <a:latin typeface="Arial" charset="0"/>
                <a:ea typeface="+mn-ea"/>
                <a:cs typeface="Arial" charset="0"/>
              </a:defRPr>
            </a:lvl8pPr>
            <a:lvl9pPr marL="3657600" algn="l" defTabSz="914400" rtl="0" eaLnBrk="1" latinLnBrk="0" hangingPunct="1">
              <a:defRPr sz="8400" kern="1200">
                <a:solidFill>
                  <a:schemeClr val="tx1"/>
                </a:solidFill>
                <a:latin typeface="Arial" charset="0"/>
                <a:ea typeface="+mn-ea"/>
                <a:cs typeface="Arial" charset="0"/>
              </a:defRPr>
            </a:lvl9pPr>
          </a:lstStyle>
          <a:p>
            <a:pPr marL="0" indent="0" algn="just" eaLnBrk="1" hangingPunct="1">
              <a:buNone/>
            </a:pPr>
            <a:r>
              <a:rPr lang="en-US" altLang="en-US" sz="1600" dirty="0">
                <a:solidFill>
                  <a:srgbClr val="FFFF00"/>
                </a:solidFill>
              </a:rPr>
              <a:t> 	</a:t>
            </a:r>
            <a:r>
              <a:rPr lang="en-US" altLang="en-US" sz="3200" dirty="0">
                <a:ln>
                  <a:solidFill>
                    <a:srgbClr val="FAFA32"/>
                  </a:solidFill>
                </a:ln>
                <a:solidFill>
                  <a:srgbClr val="6FF83E"/>
                </a:solidFill>
                <a:latin typeface="Times New Roman" panose="02020603050405020304" pitchFamily="18" charset="0"/>
                <a:cs typeface="Times New Roman" panose="02020603050405020304" pitchFamily="18" charset="0"/>
              </a:rPr>
              <a:t>                                         EFS</a:t>
            </a:r>
          </a:p>
          <a:p>
            <a:pPr marL="0" indent="0" algn="just" eaLnBrk="1" hangingPunct="1">
              <a:buNone/>
            </a:pPr>
            <a:r>
              <a:rPr lang="en-US" altLang="en-US" sz="3200" dirty="0">
                <a:ln>
                  <a:solidFill>
                    <a:srgbClr val="FAFA32"/>
                  </a:solidFill>
                </a:ln>
                <a:solidFill>
                  <a:srgbClr val="6FF83E"/>
                </a:solidFill>
                <a:latin typeface="Times New Roman" panose="02020603050405020304" pitchFamily="18" charset="0"/>
                <a:cs typeface="Times New Roman" panose="02020603050405020304" pitchFamily="18" charset="0"/>
              </a:rPr>
              <a:t>          Efflux Fraction     = </a:t>
            </a:r>
            <a:r>
              <a:rPr lang="en-US" altLang="en-US" sz="3200" dirty="0" smtClean="0">
                <a:ln>
                  <a:solidFill>
                    <a:srgbClr val="FAFA32"/>
                  </a:solidFill>
                </a:ln>
                <a:solidFill>
                  <a:srgbClr val="6FF83E"/>
                </a:solidFill>
                <a:latin typeface="Times New Roman" panose="02020603050405020304" pitchFamily="18" charset="0"/>
                <a:cs typeface="Times New Roman" panose="02020603050405020304" pitchFamily="18" charset="0"/>
              </a:rPr>
              <a:t>   -----------</a:t>
            </a:r>
            <a:endParaRPr lang="en-US" altLang="en-US" sz="3200" dirty="0">
              <a:ln>
                <a:solidFill>
                  <a:srgbClr val="FAFA32"/>
                </a:solidFill>
              </a:ln>
              <a:solidFill>
                <a:srgbClr val="6FF83E"/>
              </a:solidFill>
              <a:latin typeface="Times New Roman" panose="02020603050405020304" pitchFamily="18" charset="0"/>
              <a:cs typeface="Times New Roman" panose="02020603050405020304" pitchFamily="18" charset="0"/>
            </a:endParaRPr>
          </a:p>
          <a:p>
            <a:pPr marL="0" indent="0" algn="just" eaLnBrk="1" hangingPunct="1">
              <a:buNone/>
            </a:pPr>
            <a:r>
              <a:rPr lang="en-US" altLang="en-US" sz="3200" dirty="0">
                <a:ln>
                  <a:solidFill>
                    <a:srgbClr val="FAFA32"/>
                  </a:solidFill>
                </a:ln>
                <a:solidFill>
                  <a:srgbClr val="6FF83E"/>
                </a:solidFill>
                <a:latin typeface="Times New Roman" panose="02020603050405020304" pitchFamily="18" charset="0"/>
                <a:cs typeface="Times New Roman" panose="02020603050405020304" pitchFamily="18" charset="0"/>
              </a:rPr>
              <a:t>	                                       TEFV5</a:t>
            </a:r>
          </a:p>
          <a:p>
            <a:pPr algn="just" eaLnBrk="1" hangingPunct="1"/>
            <a:endParaRPr lang="en-US" altLang="en-US" sz="3200" b="1" dirty="0">
              <a:solidFill>
                <a:srgbClr val="FFFF00"/>
              </a:solidFill>
              <a:latin typeface="Times New Roman" pitchFamily="18" charset="0"/>
              <a:cs typeface="Times New Roman" pitchFamily="18" charset="0"/>
            </a:endParaRPr>
          </a:p>
          <a:p>
            <a:pPr marL="0" indent="0" algn="just" eaLnBrk="1" hangingPunct="1">
              <a:buNone/>
            </a:pPr>
            <a:r>
              <a:rPr lang="en-US" altLang="en-US" sz="2800" b="1" dirty="0">
                <a:solidFill>
                  <a:srgbClr val="FFFF00"/>
                </a:solidFill>
                <a:latin typeface="Times New Roman" pitchFamily="18" charset="0"/>
                <a:cs typeface="Times New Roman" pitchFamily="18" charset="0"/>
              </a:rPr>
              <a:t>Where EFS=Concentration of the element studied in fetal venous sample;TEFV5=Total inorganic element concentration of the element studied in fetal venous outflow for period of 5 min.</a:t>
            </a:r>
          </a:p>
        </p:txBody>
      </p:sp>
    </p:spTree>
    <p:extLst>
      <p:ext uri="{BB962C8B-B14F-4D97-AF65-F5344CB8AC3E}">
        <p14:creationId xmlns:p14="http://schemas.microsoft.com/office/powerpoint/2010/main" val="28859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878" y="533400"/>
            <a:ext cx="8610600" cy="5410200"/>
          </a:xfrm>
          <a:ln w="38100">
            <a:solidFill>
              <a:schemeClr val="accent3">
                <a:lumMod val="20000"/>
                <a:lumOff val="80000"/>
              </a:schemeClr>
            </a:solidFill>
          </a:ln>
        </p:spPr>
        <p:txBody>
          <a:bodyPr>
            <a:noAutofit/>
          </a:bodyPr>
          <a:lstStyle/>
          <a:p>
            <a:pPr marL="0" indent="0">
              <a:buNone/>
            </a:pPr>
            <a:r>
              <a:rPr lang="en-US" sz="3300" dirty="0" smtClean="0">
                <a:solidFill>
                  <a:srgbClr val="FFFF00"/>
                </a:solidFill>
                <a:latin typeface="Times New Roman" panose="02020603050405020304" pitchFamily="18" charset="0"/>
                <a:cs typeface="Times New Roman" panose="02020603050405020304" pitchFamily="18" charset="0"/>
              </a:rPr>
              <a:t> </a:t>
            </a:r>
            <a:r>
              <a:rPr lang="en-US" sz="3400" b="1" dirty="0" smtClean="0">
                <a:solidFill>
                  <a:srgbClr val="FFFF00"/>
                </a:solidFill>
                <a:latin typeface="Times New Roman" panose="02020603050405020304" pitchFamily="18" charset="0"/>
                <a:cs typeface="Times New Roman" panose="02020603050405020304" pitchFamily="18" charset="0"/>
              </a:rPr>
              <a:t>Transport fraction (TF) of substances studied was calculated as per the following formula </a:t>
            </a:r>
            <a:r>
              <a:rPr lang="en-US" sz="3400" b="1" dirty="0" smtClean="0">
                <a:solidFill>
                  <a:srgbClr val="FFFF00"/>
                </a:solidFill>
                <a:latin typeface="Vijaya" panose="020B0604020202020204" pitchFamily="34" charset="0"/>
                <a:cs typeface="Vijaya" panose="020B0604020202020204" pitchFamily="34" charset="0"/>
              </a:rPr>
              <a:t>(</a:t>
            </a:r>
            <a:r>
              <a:rPr lang="en-US" sz="3400" b="1" dirty="0" err="1" smtClean="0">
                <a:solidFill>
                  <a:srgbClr val="FFFF00"/>
                </a:solidFill>
                <a:latin typeface="Vijaya" panose="020B0604020202020204" pitchFamily="34" charset="0"/>
                <a:cs typeface="Vijaya" panose="020B0604020202020204" pitchFamily="34" charset="0"/>
              </a:rPr>
              <a:t>Nandakumaran</a:t>
            </a:r>
            <a:r>
              <a:rPr lang="en-US" sz="3400" b="1" dirty="0" smtClean="0">
                <a:solidFill>
                  <a:srgbClr val="FFFF00"/>
                </a:solidFill>
                <a:latin typeface="Vijaya" panose="020B0604020202020204" pitchFamily="34" charset="0"/>
                <a:cs typeface="Vijaya" panose="020B0604020202020204" pitchFamily="34" charset="0"/>
              </a:rPr>
              <a:t> et al, 1984, 2002, 2005, 2009)</a:t>
            </a:r>
          </a:p>
          <a:p>
            <a:pPr marL="0" indent="0">
              <a:buNone/>
            </a:pPr>
            <a:endParaRPr lang="en-US" sz="3400" b="1" dirty="0" smtClean="0">
              <a:solidFill>
                <a:srgbClr val="FFFF00"/>
              </a:solidFill>
              <a:latin typeface="Times New Roman" panose="02020603050405020304" pitchFamily="18" charset="0"/>
              <a:cs typeface="Times New Roman" panose="02020603050405020304" pitchFamily="18" charset="0"/>
            </a:endParaRPr>
          </a:p>
          <a:p>
            <a:pPr marL="0" indent="0">
              <a:buNone/>
            </a:pPr>
            <a:endParaRPr lang="en-US" sz="3400" b="1" dirty="0" smtClean="0">
              <a:solidFill>
                <a:srgbClr val="FFFF00"/>
              </a:solidFill>
              <a:latin typeface="Times New Roman" panose="02020603050405020304" pitchFamily="18" charset="0"/>
              <a:cs typeface="Times New Roman" panose="02020603050405020304" pitchFamily="18" charset="0"/>
            </a:endParaRPr>
          </a:p>
          <a:p>
            <a:pPr marL="0" indent="0">
              <a:buNone/>
            </a:pPr>
            <a:r>
              <a:rPr lang="en-US" sz="2700" b="1" dirty="0" smtClean="0">
                <a:ln>
                  <a:solidFill>
                    <a:srgbClr val="FAFA32"/>
                  </a:solidFill>
                </a:ln>
                <a:solidFill>
                  <a:srgbClr val="FFFF00"/>
                </a:solidFill>
                <a:latin typeface="Times New Roman" panose="02020603050405020304" pitchFamily="18" charset="0"/>
                <a:cs typeface="Times New Roman" panose="02020603050405020304" pitchFamily="18" charset="0"/>
              </a:rPr>
              <a:t>           </a:t>
            </a:r>
            <a:r>
              <a:rPr lang="en-US" sz="2700" b="1" dirty="0" smtClean="0">
                <a:ln>
                  <a:solidFill>
                    <a:srgbClr val="FAFA32"/>
                  </a:solidFill>
                </a:ln>
                <a:solidFill>
                  <a:srgbClr val="6FF83E"/>
                </a:solidFill>
                <a:latin typeface="Times New Roman" panose="02020603050405020304" pitchFamily="18" charset="0"/>
                <a:cs typeface="Times New Roman" panose="02020603050405020304" pitchFamily="18" charset="0"/>
              </a:rPr>
              <a:t>Total </a:t>
            </a:r>
            <a:r>
              <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rPr>
              <a:t>study/ref</a:t>
            </a:r>
            <a:r>
              <a:rPr lang="en-US" sz="2700" b="1" dirty="0" smtClean="0">
                <a:ln>
                  <a:solidFill>
                    <a:srgbClr val="FAFA32"/>
                  </a:solidFill>
                </a:ln>
                <a:solidFill>
                  <a:srgbClr val="6FF83E"/>
                </a:solidFill>
                <a:latin typeface="Times New Roman" panose="02020603050405020304" pitchFamily="18" charset="0"/>
                <a:cs typeface="Times New Roman" panose="02020603050405020304" pitchFamily="18" charset="0"/>
              </a:rPr>
              <a:t>. substance </a:t>
            </a:r>
            <a:r>
              <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rPr>
              <a:t>conc. in the fetal vein</a:t>
            </a:r>
          </a:p>
          <a:p>
            <a:pPr marL="0" indent="0">
              <a:buNone/>
            </a:pPr>
            <a:r>
              <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rPr>
              <a:t>TF = </a:t>
            </a:r>
            <a:r>
              <a:rPr lang="en-US" sz="2700" b="1" dirty="0" smtClean="0">
                <a:ln>
                  <a:solidFill>
                    <a:srgbClr val="FAFA32"/>
                  </a:solidFill>
                </a:ln>
                <a:solidFill>
                  <a:srgbClr val="6FF83E"/>
                </a:solidFill>
                <a:latin typeface="Times New Roman" panose="02020603050405020304" pitchFamily="18" charset="0"/>
                <a:cs typeface="Times New Roman" panose="02020603050405020304" pitchFamily="18" charset="0"/>
              </a:rPr>
              <a:t>     -------------------------------------------------------</a:t>
            </a:r>
            <a:endPar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endParaRPr>
          </a:p>
          <a:p>
            <a:pPr marL="0" indent="0">
              <a:buNone/>
            </a:pPr>
            <a:r>
              <a:rPr lang="en-US" sz="2700" b="1" dirty="0" smtClean="0">
                <a:ln>
                  <a:solidFill>
                    <a:srgbClr val="FAFA32"/>
                  </a:solidFill>
                </a:ln>
                <a:solidFill>
                  <a:srgbClr val="6FF83E"/>
                </a:solidFill>
                <a:latin typeface="Times New Roman" panose="02020603050405020304" pitchFamily="18" charset="0"/>
                <a:cs typeface="Times New Roman" panose="02020603050405020304" pitchFamily="18" charset="0"/>
              </a:rPr>
              <a:t>          Total study/ref. substance </a:t>
            </a:r>
            <a:r>
              <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rPr>
              <a:t>load in the </a:t>
            </a:r>
            <a:r>
              <a:rPr lang="en-US" sz="2700" b="1" dirty="0" smtClean="0">
                <a:ln>
                  <a:solidFill>
                    <a:srgbClr val="FAFA32"/>
                  </a:solidFill>
                </a:ln>
                <a:solidFill>
                  <a:srgbClr val="6FF83E"/>
                </a:solidFill>
                <a:latin typeface="Times New Roman" panose="02020603050405020304" pitchFamily="18" charset="0"/>
                <a:cs typeface="Times New Roman" panose="02020603050405020304" pitchFamily="18" charset="0"/>
              </a:rPr>
              <a:t>injected bolus</a:t>
            </a:r>
            <a:endParaRPr lang="en-US" sz="2700" b="1" dirty="0">
              <a:ln>
                <a:solidFill>
                  <a:srgbClr val="FAFA32"/>
                </a:solidFill>
              </a:ln>
              <a:solidFill>
                <a:srgbClr val="6FF83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309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3429000"/>
          </a:xfrm>
          <a:noFill/>
          <a:ln>
            <a:solidFill>
              <a:schemeClr val="accent3">
                <a:lumMod val="20000"/>
                <a:lumOff val="80000"/>
              </a:schemeClr>
            </a:solidFill>
          </a:ln>
        </p:spPr>
        <p:txBody>
          <a:bodyPr vert="horz" lIns="91440" tIns="45720" rIns="91440" bIns="45720" rtlCol="0">
            <a:normAutofit/>
          </a:bodyPr>
          <a:lstStyle/>
          <a:p>
            <a:pPr marL="0" indent="0">
              <a:buNone/>
            </a:pPr>
            <a:r>
              <a:rPr lang="en-US" sz="4000" b="1" dirty="0">
                <a:solidFill>
                  <a:srgbClr val="FAFA32"/>
                </a:solidFill>
                <a:latin typeface="Times New Roman" panose="02020603050405020304" pitchFamily="18" charset="0"/>
                <a:cs typeface="Times New Roman" panose="02020603050405020304" pitchFamily="18" charset="0"/>
              </a:rPr>
              <a:t>Importance of a variety of trace elements in maintenance of </a:t>
            </a:r>
            <a:r>
              <a:rPr lang="en-US" sz="4000" b="1" dirty="0" smtClean="0">
                <a:solidFill>
                  <a:srgbClr val="FAFA32"/>
                </a:solidFill>
                <a:latin typeface="Times New Roman" panose="02020603050405020304" pitchFamily="18" charset="0"/>
                <a:cs typeface="Times New Roman" panose="02020603050405020304" pitchFamily="18" charset="0"/>
              </a:rPr>
              <a:t>health </a:t>
            </a:r>
            <a:r>
              <a:rPr lang="en-US" sz="4000" b="1" dirty="0" smtClean="0">
                <a:solidFill>
                  <a:srgbClr val="FAFA32"/>
                </a:solidFill>
                <a:latin typeface="Vijaya" panose="020B0604020202020204" pitchFamily="34" charset="0"/>
                <a:cs typeface="Vijaya" panose="020B0604020202020204" pitchFamily="34" charset="0"/>
              </a:rPr>
              <a:t>(</a:t>
            </a:r>
            <a:r>
              <a:rPr lang="en-US" sz="4000" b="1" dirty="0">
                <a:solidFill>
                  <a:srgbClr val="FAFA32"/>
                </a:solidFill>
                <a:latin typeface="Vijaya" panose="020B0604020202020204" pitchFamily="34" charset="0"/>
                <a:cs typeface="Vijaya" panose="020B0604020202020204" pitchFamily="34" charset="0"/>
              </a:rPr>
              <a:t>Mertz W , 1981 ; </a:t>
            </a:r>
            <a:r>
              <a:rPr lang="en-US" sz="4000" b="1" dirty="0" err="1">
                <a:solidFill>
                  <a:srgbClr val="FAFA32"/>
                </a:solidFill>
                <a:latin typeface="Vijaya" panose="020B0604020202020204" pitchFamily="34" charset="0"/>
                <a:cs typeface="Vijaya" panose="020B0604020202020204" pitchFamily="34" charset="0"/>
              </a:rPr>
              <a:t>Peerebom</a:t>
            </a:r>
            <a:r>
              <a:rPr lang="en-US" sz="4000" b="1" dirty="0">
                <a:solidFill>
                  <a:srgbClr val="FAFA32"/>
                </a:solidFill>
                <a:latin typeface="Vijaya" panose="020B0604020202020204" pitchFamily="34" charset="0"/>
                <a:cs typeface="Vijaya" panose="020B0604020202020204" pitchFamily="34" charset="0"/>
              </a:rPr>
              <a:t> 1985 ; Gibson 1989) </a:t>
            </a:r>
            <a:r>
              <a:rPr lang="en-US" sz="4000" b="1" dirty="0">
                <a:solidFill>
                  <a:srgbClr val="FAFA32"/>
                </a:solidFill>
                <a:latin typeface="Times New Roman" panose="02020603050405020304" pitchFamily="18" charset="0"/>
                <a:cs typeface="Times New Roman" panose="02020603050405020304" pitchFamily="18" charset="0"/>
              </a:rPr>
              <a:t>has been highlighted by several international research groups. </a:t>
            </a:r>
          </a:p>
        </p:txBody>
      </p:sp>
    </p:spTree>
    <p:extLst>
      <p:ext uri="{BB962C8B-B14F-4D97-AF65-F5344CB8AC3E}">
        <p14:creationId xmlns:p14="http://schemas.microsoft.com/office/powerpoint/2010/main" val="163271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3048000"/>
          </a:xfrm>
          <a:ln w="38100">
            <a:solidFill>
              <a:schemeClr val="accent3">
                <a:lumMod val="20000"/>
                <a:lumOff val="80000"/>
              </a:schemeClr>
            </a:solidFill>
          </a:ln>
        </p:spPr>
        <p:txBody>
          <a:bodyPr vert="horz" lIns="91440" tIns="45720" rIns="91440" bIns="45720" rtlCol="0">
            <a:normAutofit/>
          </a:bodyPr>
          <a:lstStyle/>
          <a:p>
            <a:pPr marL="0" indent="0">
              <a:lnSpc>
                <a:spcPct val="110000"/>
              </a:lnSpc>
              <a:buNone/>
            </a:pPr>
            <a:r>
              <a:rPr lang="en-US" sz="4000" b="1" dirty="0">
                <a:solidFill>
                  <a:srgbClr val="FFFF00"/>
                </a:solidFill>
                <a:latin typeface="Times New Roman" panose="02020603050405020304" pitchFamily="18" charset="0"/>
                <a:cs typeface="Times New Roman" panose="02020603050405020304" pitchFamily="18" charset="0"/>
              </a:rPr>
              <a:t>	</a:t>
            </a:r>
            <a:r>
              <a:rPr lang="en-US" sz="4400" b="1" dirty="0">
                <a:solidFill>
                  <a:srgbClr val="FFFF00"/>
                </a:solidFill>
                <a:latin typeface="Times New Roman" panose="02020603050405020304" pitchFamily="18" charset="0"/>
                <a:cs typeface="Times New Roman" panose="02020603050405020304" pitchFamily="18" charset="0"/>
              </a:rPr>
              <a:t>A TF index of study substance </a:t>
            </a:r>
            <a:r>
              <a:rPr lang="en-US" sz="4400" b="1" dirty="0" smtClean="0">
                <a:solidFill>
                  <a:srgbClr val="FFFF00"/>
                </a:solidFill>
                <a:latin typeface="Times New Roman" panose="02020603050405020304" pitchFamily="18" charset="0"/>
                <a:cs typeface="Times New Roman" panose="02020603050405020304" pitchFamily="18" charset="0"/>
              </a:rPr>
              <a:t>was computed </a:t>
            </a:r>
            <a:r>
              <a:rPr lang="en-US" sz="4400" b="1" dirty="0">
                <a:solidFill>
                  <a:srgbClr val="FFFF00"/>
                </a:solidFill>
                <a:latin typeface="Times New Roman" panose="02020603050405020304" pitchFamily="18" charset="0"/>
                <a:cs typeface="Times New Roman" panose="02020603050405020304" pitchFamily="18" charset="0"/>
              </a:rPr>
              <a:t>by expressing the TF value as a ratio of that of the reference</a:t>
            </a:r>
            <a:r>
              <a:rPr lang="en-US" sz="4400" b="1" dirty="0" smtClean="0">
                <a:solidFill>
                  <a:srgbClr val="FFFF00"/>
                </a:solidFill>
                <a:latin typeface="Times New Roman" panose="02020603050405020304" pitchFamily="18" charset="0"/>
                <a:cs typeface="Times New Roman" panose="02020603050405020304" pitchFamily="18" charset="0"/>
              </a:rPr>
              <a:t>.</a:t>
            </a:r>
            <a:endParaRPr lang="en-US" sz="4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8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838201"/>
            <a:ext cx="7543800" cy="4038599"/>
          </a:xfrm>
          <a:ln w="38100">
            <a:solidFill>
              <a:schemeClr val="accent3">
                <a:lumMod val="20000"/>
                <a:lumOff val="80000"/>
              </a:schemeClr>
            </a:solidFill>
          </a:ln>
        </p:spPr>
        <p:txBody>
          <a:bodyPr>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To assess the transport rate of the trace element </a:t>
            </a:r>
            <a:r>
              <a:rPr lang="en-US" sz="4000" b="1" dirty="0" smtClean="0">
                <a:solidFill>
                  <a:srgbClr val="FFFF00"/>
                </a:solidFill>
                <a:latin typeface="Times New Roman" panose="02020603050405020304" pitchFamily="18" charset="0"/>
                <a:cs typeface="Times New Roman" panose="02020603050405020304" pitchFamily="18" charset="0"/>
              </a:rPr>
              <a:t>and reference marker were assessed by plotting their concentrations as </a:t>
            </a:r>
            <a:r>
              <a:rPr lang="en-US" sz="4000" b="1" dirty="0">
                <a:solidFill>
                  <a:srgbClr val="FFFF00"/>
                </a:solidFill>
                <a:latin typeface="Times New Roman" panose="02020603050405020304" pitchFamily="18" charset="0"/>
                <a:cs typeface="Times New Roman" panose="02020603050405020304" pitchFamily="18" charset="0"/>
              </a:rPr>
              <a:t>a function of perfusion </a:t>
            </a:r>
            <a:r>
              <a:rPr lang="en-US" sz="4000" b="1" dirty="0" smtClean="0">
                <a:solidFill>
                  <a:srgbClr val="FFFF00"/>
                </a:solidFill>
                <a:latin typeface="Times New Roman" panose="02020603050405020304" pitchFamily="18" charset="0"/>
                <a:cs typeface="Times New Roman" panose="02020603050405020304" pitchFamily="18" charset="0"/>
              </a:rPr>
              <a:t>time </a:t>
            </a:r>
          </a:p>
          <a:p>
            <a:pPr marL="0" indent="0">
              <a:buNone/>
            </a:pPr>
            <a:r>
              <a:rPr lang="en-US" sz="3400" b="1" dirty="0" smtClean="0">
                <a:solidFill>
                  <a:srgbClr val="FFFF00"/>
                </a:solidFill>
                <a:latin typeface="Vijaya" panose="020B0604020202020204" pitchFamily="34" charset="0"/>
                <a:cs typeface="Vijaya" panose="020B0604020202020204" pitchFamily="34" charset="0"/>
              </a:rPr>
              <a:t>(</a:t>
            </a:r>
            <a:r>
              <a:rPr lang="en-US" sz="3400" b="1" dirty="0" err="1">
                <a:solidFill>
                  <a:srgbClr val="FFFF00"/>
                </a:solidFill>
                <a:latin typeface="Vijaya" panose="020B0604020202020204" pitchFamily="34" charset="0"/>
                <a:cs typeface="Vijaya" panose="020B0604020202020204" pitchFamily="34" charset="0"/>
              </a:rPr>
              <a:t>Nandakumaran</a:t>
            </a:r>
            <a:r>
              <a:rPr lang="en-US" sz="3400" b="1" dirty="0">
                <a:solidFill>
                  <a:srgbClr val="FFFF00"/>
                </a:solidFill>
                <a:latin typeface="Vijaya" panose="020B0604020202020204" pitchFamily="34" charset="0"/>
                <a:cs typeface="Vijaya" panose="020B0604020202020204" pitchFamily="34" charset="0"/>
              </a:rPr>
              <a:t> et al, 1999, 2001, 2002, 2008 ).</a:t>
            </a:r>
          </a:p>
        </p:txBody>
      </p:sp>
    </p:spTree>
    <p:extLst>
      <p:ext uri="{BB962C8B-B14F-4D97-AF65-F5344CB8AC3E}">
        <p14:creationId xmlns:p14="http://schemas.microsoft.com/office/powerpoint/2010/main" val="33511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15000"/>
          </a:xfrm>
          <a:ln>
            <a:solidFill>
              <a:schemeClr val="accent3">
                <a:lumMod val="20000"/>
                <a:lumOff val="80000"/>
              </a:schemeClr>
            </a:solidFill>
          </a:ln>
        </p:spPr>
        <p:txBody>
          <a:bodyPr>
            <a:normAutofit/>
          </a:bodyPr>
          <a:lstStyle/>
          <a:p>
            <a:pPr marL="0" indent="0">
              <a:lnSpc>
                <a:spcPct val="110000"/>
              </a:lnSpc>
              <a:buNone/>
            </a:pPr>
            <a:r>
              <a:rPr lang="en-US" sz="3500" b="1" dirty="0">
                <a:latin typeface="Times New Roman" panose="02020603050405020304" pitchFamily="18" charset="0"/>
                <a:cs typeface="Times New Roman" panose="02020603050405020304" pitchFamily="18" charset="0"/>
              </a:rPr>
              <a:t>Area under the curve (AUC) of substances studied </a:t>
            </a:r>
            <a:r>
              <a:rPr lang="en-US" sz="3500" b="1" dirty="0" smtClean="0">
                <a:latin typeface="Times New Roman" panose="02020603050405020304" pitchFamily="18" charset="0"/>
                <a:cs typeface="Times New Roman" panose="02020603050405020304" pitchFamily="18" charset="0"/>
              </a:rPr>
              <a:t>was computed </a:t>
            </a:r>
            <a:r>
              <a:rPr lang="en-US" sz="3500" b="1" dirty="0">
                <a:latin typeface="Times New Roman" panose="02020603050405020304" pitchFamily="18" charset="0"/>
                <a:cs typeface="Times New Roman" panose="02020603050405020304" pitchFamily="18" charset="0"/>
              </a:rPr>
              <a:t>using trapezoid rule </a:t>
            </a:r>
            <a:r>
              <a:rPr lang="en-US" sz="3400" b="1" dirty="0">
                <a:latin typeface="Vijaya" panose="020B0604020202020204" pitchFamily="34" charset="0"/>
                <a:cs typeface="Vijaya" panose="020B0604020202020204" pitchFamily="34" charset="0"/>
              </a:rPr>
              <a:t>(Rey, </a:t>
            </a:r>
            <a:r>
              <a:rPr lang="en-US" sz="3400" b="1" dirty="0" err="1">
                <a:latin typeface="Vijaya" panose="020B0604020202020204" pitchFamily="34" charset="0"/>
                <a:cs typeface="Vijaya" panose="020B0604020202020204" pitchFamily="34" charset="0"/>
              </a:rPr>
              <a:t>Nandakumaran</a:t>
            </a:r>
            <a:r>
              <a:rPr lang="en-US" sz="3400" b="1" dirty="0">
                <a:latin typeface="Vijaya" panose="020B0604020202020204" pitchFamily="34" charset="0"/>
                <a:cs typeface="Vijaya" panose="020B0604020202020204" pitchFamily="34" charset="0"/>
              </a:rPr>
              <a:t> et al,1984, </a:t>
            </a:r>
            <a:r>
              <a:rPr lang="en-US" sz="3400" b="1" dirty="0" err="1">
                <a:latin typeface="Vijaya" panose="020B0604020202020204" pitchFamily="34" charset="0"/>
                <a:cs typeface="Vijaya" panose="020B0604020202020204" pitchFamily="34" charset="0"/>
              </a:rPr>
              <a:t>Nandakumaran</a:t>
            </a:r>
            <a:r>
              <a:rPr lang="en-US" sz="3400" b="1" dirty="0">
                <a:latin typeface="Vijaya" panose="020B0604020202020204" pitchFamily="34" charset="0"/>
                <a:cs typeface="Vijaya" panose="020B0604020202020204" pitchFamily="34" charset="0"/>
              </a:rPr>
              <a:t> et al, 1999, 2002) </a:t>
            </a:r>
            <a:r>
              <a:rPr lang="en-US" sz="3500" b="1" dirty="0">
                <a:latin typeface="Times New Roman" panose="02020603050405020304" pitchFamily="18" charset="0"/>
                <a:cs typeface="Times New Roman" panose="02020603050405020304" pitchFamily="18" charset="0"/>
              </a:rPr>
              <a:t>assuming a two-compartment model</a:t>
            </a:r>
            <a:r>
              <a:rPr lang="en-US" sz="3500" b="1"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700" dirty="0">
                <a:ln>
                  <a:solidFill>
                    <a:srgbClr val="FAFA32"/>
                  </a:solidFill>
                </a:ln>
                <a:solidFill>
                  <a:srgbClr val="6FF83E"/>
                </a:solidFill>
              </a:rPr>
              <a:t>	</a:t>
            </a:r>
            <a:r>
              <a:rPr lang="en-US" sz="2800" dirty="0">
                <a:ln>
                  <a:solidFill>
                    <a:srgbClr val="FAFA32"/>
                  </a:solidFill>
                </a:ln>
                <a:solidFill>
                  <a:srgbClr val="6FF83E"/>
                </a:solidFill>
              </a:rPr>
              <a:t>     n    [C(1+1)+ C (I)] x [ t(i+1)-t(</a:t>
            </a:r>
            <a:r>
              <a:rPr lang="en-US" sz="2800" dirty="0" err="1">
                <a:ln>
                  <a:solidFill>
                    <a:srgbClr val="FAFA32"/>
                  </a:solidFill>
                </a:ln>
                <a:solidFill>
                  <a:srgbClr val="6FF83E"/>
                </a:solidFill>
              </a:rPr>
              <a:t>i</a:t>
            </a:r>
            <a:r>
              <a:rPr lang="en-US" sz="2800" dirty="0">
                <a:ln>
                  <a:solidFill>
                    <a:srgbClr val="FAFA32"/>
                  </a:solidFill>
                </a:ln>
                <a:solidFill>
                  <a:srgbClr val="6FF83E"/>
                </a:solidFill>
              </a:rPr>
              <a:t>)]       C (n)</a:t>
            </a:r>
          </a:p>
          <a:p>
            <a:pPr marL="0" indent="0">
              <a:buNone/>
            </a:pPr>
            <a:r>
              <a:rPr lang="en-US" sz="2800" dirty="0">
                <a:ln>
                  <a:solidFill>
                    <a:srgbClr val="FAFA32"/>
                  </a:solidFill>
                </a:ln>
                <a:solidFill>
                  <a:srgbClr val="6FF83E"/>
                </a:solidFill>
              </a:rPr>
              <a:t>AUC =   ∑  </a:t>
            </a:r>
            <a:r>
              <a:rPr lang="en-US" sz="2800" dirty="0" smtClean="0">
                <a:ln>
                  <a:solidFill>
                    <a:srgbClr val="FAFA32"/>
                  </a:solidFill>
                </a:ln>
                <a:solidFill>
                  <a:srgbClr val="6FF83E"/>
                </a:solidFill>
              </a:rPr>
              <a:t>   </a:t>
            </a:r>
            <a:r>
              <a:rPr lang="en-US" sz="2800" dirty="0">
                <a:ln>
                  <a:solidFill>
                    <a:srgbClr val="FAFA32"/>
                  </a:solidFill>
                </a:ln>
                <a:solidFill>
                  <a:srgbClr val="6FF83E"/>
                </a:solidFill>
              </a:rPr>
              <a:t>------------------------‑----------- +    ------</a:t>
            </a:r>
          </a:p>
          <a:p>
            <a:pPr marL="0" indent="0">
              <a:buNone/>
            </a:pPr>
            <a:r>
              <a:rPr lang="en-US" sz="2800" dirty="0">
                <a:ln>
                  <a:solidFill>
                    <a:srgbClr val="FAFA32"/>
                  </a:solidFill>
                </a:ln>
                <a:solidFill>
                  <a:srgbClr val="6FF83E"/>
                </a:solidFill>
              </a:rPr>
              <a:t>              </a:t>
            </a:r>
            <a:r>
              <a:rPr lang="en-US" sz="2800" dirty="0" err="1">
                <a:ln>
                  <a:solidFill>
                    <a:srgbClr val="FAFA32"/>
                  </a:solidFill>
                </a:ln>
                <a:solidFill>
                  <a:srgbClr val="6FF83E"/>
                </a:solidFill>
              </a:rPr>
              <a:t>i</a:t>
            </a:r>
            <a:r>
              <a:rPr lang="en-US" sz="2800" dirty="0">
                <a:ln>
                  <a:solidFill>
                    <a:srgbClr val="FAFA32"/>
                  </a:solidFill>
                </a:ln>
                <a:solidFill>
                  <a:srgbClr val="6FF83E"/>
                </a:solidFill>
              </a:rPr>
              <a:t>=1                     2                                    </a:t>
            </a:r>
            <a:r>
              <a:rPr lang="en-US" sz="2800" dirty="0" err="1">
                <a:ln>
                  <a:solidFill>
                    <a:srgbClr val="FAFA32"/>
                  </a:solidFill>
                </a:ln>
                <a:solidFill>
                  <a:srgbClr val="6FF83E"/>
                </a:solidFill>
              </a:rPr>
              <a:t>Kel</a:t>
            </a:r>
            <a:endParaRPr lang="en-US" sz="2800" dirty="0">
              <a:ln>
                <a:solidFill>
                  <a:srgbClr val="FAFA32"/>
                </a:solidFill>
              </a:ln>
              <a:solidFill>
                <a:srgbClr val="6FF83E"/>
              </a:solidFill>
            </a:endParaRPr>
          </a:p>
          <a:p>
            <a:pPr marL="0" indent="0">
              <a:buNone/>
            </a:pPr>
            <a:endParaRPr lang="en-US" sz="2800" dirty="0">
              <a:ln>
                <a:solidFill>
                  <a:srgbClr val="FAFA32"/>
                </a:solidFill>
              </a:ln>
              <a:solidFill>
                <a:srgbClr val="6FF83E"/>
              </a:solidFill>
            </a:endParaRPr>
          </a:p>
        </p:txBody>
      </p:sp>
      <p:sp>
        <p:nvSpPr>
          <p:cNvPr id="2" name="Rectangle 1"/>
          <p:cNvSpPr/>
          <p:nvPr/>
        </p:nvSpPr>
        <p:spPr>
          <a:xfrm>
            <a:off x="457200" y="3581400"/>
            <a:ext cx="8229600" cy="2590800"/>
          </a:xfrm>
          <a:prstGeom prst="rect">
            <a:avLst/>
          </a:prstGeom>
          <a:no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93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267200"/>
          </a:xfrm>
          <a:ln>
            <a:solidFill>
              <a:schemeClr val="accent3">
                <a:lumMod val="20000"/>
                <a:lumOff val="80000"/>
              </a:schemeClr>
            </a:solidFill>
          </a:ln>
        </p:spPr>
        <p:txBody>
          <a:bodyPr vert="horz" lIns="91440" tIns="45720" rIns="91440" bIns="45720" rtlCol="0">
            <a:normAutofit/>
          </a:bodyPr>
          <a:lstStyle/>
          <a:p>
            <a:pPr marL="0" indent="0">
              <a:lnSpc>
                <a:spcPct val="100000"/>
              </a:lnSpc>
              <a:spcBef>
                <a:spcPts val="600"/>
              </a:spcBef>
              <a:buNone/>
            </a:pPr>
            <a:r>
              <a:rPr lang="en-US" sz="4000" b="1" dirty="0">
                <a:latin typeface="Times New Roman" panose="02020603050405020304" pitchFamily="18" charset="0"/>
                <a:cs typeface="Times New Roman" panose="02020603050405020304" pitchFamily="18" charset="0"/>
              </a:rPr>
              <a:t>Parameters as clearance, </a:t>
            </a:r>
            <a:r>
              <a:rPr lang="en-US" sz="4000" b="1" dirty="0" err="1">
                <a:latin typeface="Times New Roman" panose="02020603050405020304" pitchFamily="18" charset="0"/>
                <a:cs typeface="Times New Roman" panose="02020603050405020304" pitchFamily="18" charset="0"/>
              </a:rPr>
              <a:t>Kel</a:t>
            </a:r>
            <a:r>
              <a:rPr lang="en-US" sz="4000" b="1" dirty="0">
                <a:latin typeface="Times New Roman" panose="02020603050405020304" pitchFamily="18" charset="0"/>
                <a:cs typeface="Times New Roman" panose="02020603050405020304" pitchFamily="18" charset="0"/>
              </a:rPr>
              <a:t> (elimination constant), </a:t>
            </a:r>
            <a:r>
              <a:rPr lang="en-US" sz="4000" b="1" dirty="0" err="1">
                <a:latin typeface="Times New Roman" panose="02020603050405020304" pitchFamily="18" charset="0"/>
                <a:cs typeface="Times New Roman" panose="02020603050405020304" pitchFamily="18" charset="0"/>
              </a:rPr>
              <a:t>Tmax</a:t>
            </a:r>
            <a:r>
              <a:rPr lang="en-US" sz="4000" b="1" dirty="0">
                <a:latin typeface="Times New Roman" panose="02020603050405020304" pitchFamily="18" charset="0"/>
                <a:cs typeface="Times New Roman" panose="02020603050405020304" pitchFamily="18" charset="0"/>
              </a:rPr>
              <a:t> (time of maximum response), absorption rate and elimination rate was determined using a computer </a:t>
            </a:r>
            <a:r>
              <a:rPr lang="en-US" sz="4000" b="1" dirty="0" err="1">
                <a:latin typeface="Times New Roman" panose="02020603050405020304" pitchFamily="18" charset="0"/>
                <a:cs typeface="Times New Roman" panose="02020603050405020304" pitchFamily="18" charset="0"/>
              </a:rPr>
              <a:t>programme</a:t>
            </a:r>
            <a:r>
              <a:rPr lang="en-US" sz="4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678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77200" cy="4572000"/>
          </a:xfrm>
          <a:ln>
            <a:solidFill>
              <a:schemeClr val="accent3">
                <a:lumMod val="20000"/>
                <a:lumOff val="80000"/>
              </a:schemeClr>
            </a:solidFill>
          </a:ln>
        </p:spPr>
        <p:txBody>
          <a:bodyPr>
            <a:noAutofit/>
          </a:bodyPr>
          <a:lstStyle/>
          <a:p>
            <a:pPr marL="0" indent="0">
              <a:lnSpc>
                <a:spcPct val="100000"/>
              </a:lnSpc>
              <a:buNone/>
            </a:pPr>
            <a:r>
              <a:rPr lang="en-US" sz="3600" b="1" dirty="0">
                <a:latin typeface="Times New Roman" panose="02020603050405020304" pitchFamily="18" charset="0"/>
                <a:cs typeface="Times New Roman" panose="02020603050405020304" pitchFamily="18" charset="0"/>
              </a:rPr>
              <a:t>Calculations are based on specialized software such as PK2 Solutions (USA)  or using IMSL FORTRAN SUBROUTINE software </a:t>
            </a:r>
            <a:r>
              <a:rPr lang="en-US" sz="3600" b="1" dirty="0" smtClean="0">
                <a:latin typeface="Times New Roman" panose="02020603050405020304" pitchFamily="18" charset="0"/>
                <a:cs typeface="Times New Roman" panose="02020603050405020304" pitchFamily="18" charset="0"/>
              </a:rPr>
              <a:t>or </a:t>
            </a:r>
            <a:r>
              <a:rPr lang="en-US" sz="3600" b="1" dirty="0">
                <a:latin typeface="Times New Roman" panose="02020603050405020304" pitchFamily="18" charset="0"/>
                <a:cs typeface="Times New Roman" panose="02020603050405020304" pitchFamily="18" charset="0"/>
              </a:rPr>
              <a:t>using appropriate software (</a:t>
            </a:r>
            <a:r>
              <a:rPr lang="en-US" sz="3600" b="1" dirty="0" err="1">
                <a:latin typeface="Times New Roman" panose="02020603050405020304" pitchFamily="18" charset="0"/>
                <a:cs typeface="Times New Roman" panose="02020603050405020304" pitchFamily="18" charset="0"/>
              </a:rPr>
              <a:t>Pharmaco</a:t>
            </a:r>
            <a:r>
              <a:rPr lang="en-US" sz="3600" b="1" dirty="0">
                <a:latin typeface="Times New Roman" panose="02020603050405020304" pitchFamily="18" charset="0"/>
                <a:cs typeface="Times New Roman" panose="02020603050405020304" pitchFamily="18" charset="0"/>
              </a:rPr>
              <a:t>-kinetic Software Package, PK2 Solutions, USA</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pPr>
              <a:lnSpc>
                <a:spcPct val="100000"/>
              </a:lnSpc>
            </a:pPr>
            <a:endParaRPr lang="en-US" sz="36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114800"/>
          </a:xfrm>
          <a:ln>
            <a:solidFill>
              <a:schemeClr val="accent3">
                <a:lumMod val="20000"/>
                <a:lumOff val="80000"/>
              </a:schemeClr>
            </a:solidFill>
          </a:ln>
        </p:spPr>
        <p:txBody>
          <a:bodyPr vert="horz" lIns="91440" tIns="45720" rIns="91440" bIns="45720" rtlCol="0">
            <a:normAutofit lnSpcReduction="10000"/>
          </a:bodyPr>
          <a:lstStyle/>
          <a:p>
            <a:pPr marL="0" indent="0">
              <a:buNone/>
            </a:pPr>
            <a:r>
              <a:rPr lang="en-US" sz="3800" b="1" dirty="0">
                <a:latin typeface="Times New Roman" panose="02020603050405020304" pitchFamily="18" charset="0"/>
                <a:cs typeface="Times New Roman" panose="02020603050405020304" pitchFamily="18" charset="0"/>
              </a:rPr>
              <a:t>To minimize experimental artifacts and to minimize inter-experimental variability, kinetic indices of trace elements studied </a:t>
            </a:r>
            <a:r>
              <a:rPr lang="en-US" sz="3800" b="1" dirty="0" smtClean="0">
                <a:latin typeface="Times New Roman" panose="02020603050405020304" pitchFamily="18" charset="0"/>
                <a:cs typeface="Times New Roman" panose="02020603050405020304" pitchFamily="18" charset="0"/>
              </a:rPr>
              <a:t>was calculated</a:t>
            </a:r>
            <a:r>
              <a:rPr lang="en-US" sz="3800" b="1" dirty="0">
                <a:latin typeface="Times New Roman" panose="02020603050405020304" pitchFamily="18" charset="0"/>
                <a:cs typeface="Times New Roman" panose="02020603050405020304" pitchFamily="18" charset="0"/>
              </a:rPr>
              <a:t>, expressing the parameter value of the study substance as ratio of corresponding reference</a:t>
            </a:r>
            <a:r>
              <a:rPr lang="en-US" sz="3800" b="1" dirty="0" smtClean="0">
                <a:latin typeface="Times New Roman" panose="02020603050405020304" pitchFamily="18" charset="0"/>
                <a:cs typeface="Times New Roman" panose="02020603050405020304" pitchFamily="18" charset="0"/>
              </a:rPr>
              <a:t>.</a:t>
            </a:r>
            <a:endParaRPr lang="en-US"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9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410200" cy="83820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a:spcBef>
                <a:spcPct val="20000"/>
              </a:spcBef>
              <a:buFont typeface="Arial" panose="020B0604020202020204" pitchFamily="34" charset="0"/>
            </a:pPr>
            <a:r>
              <a:rPr lang="en-US" sz="4000" u="sng" dirty="0">
                <a:solidFill>
                  <a:srgbClr val="002060"/>
                </a:solidFill>
                <a:effectLst/>
                <a:latin typeface="Times New Roman" panose="02020603050405020304" pitchFamily="18" charset="0"/>
                <a:ea typeface="+mn-ea"/>
                <a:cs typeface="Times New Roman" panose="02020603050405020304" pitchFamily="18" charset="0"/>
              </a:rPr>
              <a:t>Data Analysis</a:t>
            </a:r>
          </a:p>
        </p:txBody>
      </p:sp>
      <p:sp>
        <p:nvSpPr>
          <p:cNvPr id="3" name="Content Placeholder 2"/>
          <p:cNvSpPr>
            <a:spLocks noGrp="1"/>
          </p:cNvSpPr>
          <p:nvPr>
            <p:ph idx="1"/>
          </p:nvPr>
        </p:nvSpPr>
        <p:spPr>
          <a:xfrm>
            <a:off x="457200" y="1371600"/>
            <a:ext cx="8229600" cy="4525963"/>
          </a:xfrm>
          <a:ln>
            <a:solidFill>
              <a:schemeClr val="accent3">
                <a:lumMod val="20000"/>
                <a:lumOff val="80000"/>
              </a:schemeClr>
            </a:solidFill>
          </a:ln>
        </p:spPr>
        <p:txBody>
          <a:bodyPr vert="horz" lIns="91440" tIns="45720" rIns="91440" bIns="45720" rtlCol="0">
            <a:normAutofit lnSpcReduction="10000"/>
          </a:bodyPr>
          <a:lstStyle/>
          <a:p>
            <a:pPr marL="0" indent="0">
              <a:lnSpc>
                <a:spcPct val="110000"/>
              </a:lnSpc>
              <a:buNone/>
            </a:pPr>
            <a:r>
              <a:rPr lang="en-US" sz="4000" b="1" dirty="0">
                <a:latin typeface="Times New Roman" panose="02020603050405020304" pitchFamily="18" charset="0"/>
                <a:cs typeface="Times New Roman" panose="02020603050405020304" pitchFamily="18" charset="0"/>
              </a:rPr>
              <a:t>Data </a:t>
            </a:r>
            <a:r>
              <a:rPr lang="en-US" sz="4000" b="1" dirty="0" smtClean="0">
                <a:latin typeface="Times New Roman" panose="02020603050405020304" pitchFamily="18" charset="0"/>
                <a:cs typeface="Times New Roman" panose="02020603050405020304" pitchFamily="18" charset="0"/>
              </a:rPr>
              <a:t>are </a:t>
            </a:r>
            <a:r>
              <a:rPr lang="en-US" sz="4000" b="1" dirty="0">
                <a:latin typeface="Times New Roman" panose="02020603050405020304" pitchFamily="18" charset="0"/>
                <a:cs typeface="Times New Roman" panose="02020603050405020304" pitchFamily="18" charset="0"/>
              </a:rPr>
              <a:t>presented </a:t>
            </a:r>
            <a:r>
              <a:rPr lang="en-US" sz="4000" b="1" dirty="0" smtClean="0">
                <a:latin typeface="Times New Roman" panose="02020603050405020304" pitchFamily="18" charset="0"/>
                <a:cs typeface="Times New Roman" panose="02020603050405020304" pitchFamily="18" charset="0"/>
              </a:rPr>
              <a:t>as </a:t>
            </a:r>
            <a:r>
              <a:rPr lang="en-US" sz="4000" b="1" dirty="0">
                <a:latin typeface="Times New Roman" panose="02020603050405020304" pitchFamily="18" charset="0"/>
                <a:cs typeface="Times New Roman" panose="02020603050405020304" pitchFamily="18" charset="0"/>
              </a:rPr>
              <a:t>Means+ </a:t>
            </a:r>
            <a:r>
              <a:rPr lang="en-US" sz="4000" b="1" dirty="0" err="1">
                <a:latin typeface="Times New Roman" panose="02020603050405020304" pitchFamily="18" charset="0"/>
                <a:cs typeface="Times New Roman" panose="02020603050405020304" pitchFamily="18" charset="0"/>
              </a:rPr>
              <a:t>s.e.m</a:t>
            </a:r>
            <a:r>
              <a:rPr lang="en-US" sz="4000" b="1" dirty="0">
                <a:latin typeface="Times New Roman" panose="02020603050405020304" pitchFamily="18" charset="0"/>
                <a:cs typeface="Times New Roman" panose="02020603050405020304" pitchFamily="18" charset="0"/>
              </a:rPr>
              <a:t> or </a:t>
            </a:r>
            <a:r>
              <a:rPr lang="en-US" sz="4000" b="1" dirty="0" smtClean="0">
                <a:latin typeface="Times New Roman" panose="02020603050405020304" pitchFamily="18" charset="0"/>
                <a:cs typeface="Times New Roman" panose="02020603050405020304" pitchFamily="18" charset="0"/>
              </a:rPr>
              <a:t>and </a:t>
            </a:r>
            <a:r>
              <a:rPr lang="en-US" sz="4000" b="1" dirty="0">
                <a:latin typeface="Times New Roman" panose="02020603050405020304" pitchFamily="18" charset="0"/>
                <a:cs typeface="Times New Roman" panose="02020603050405020304" pitchFamily="18" charset="0"/>
              </a:rPr>
              <a:t>Statistical Analysis of Data </a:t>
            </a:r>
            <a:r>
              <a:rPr lang="en-US" sz="4000" b="1" dirty="0" smtClean="0">
                <a:latin typeface="Times New Roman" panose="02020603050405020304" pitchFamily="18" charset="0"/>
                <a:cs typeface="Times New Roman" panose="02020603050405020304" pitchFamily="18" charset="0"/>
              </a:rPr>
              <a:t>done </a:t>
            </a:r>
            <a:r>
              <a:rPr lang="en-US" sz="4000" b="1" dirty="0">
                <a:latin typeface="Times New Roman" panose="02020603050405020304" pitchFamily="18" charset="0"/>
                <a:cs typeface="Times New Roman" panose="02020603050405020304" pitchFamily="18" charset="0"/>
              </a:rPr>
              <a:t>using SPSS and other appropriate statistical software. </a:t>
            </a:r>
          </a:p>
          <a:p>
            <a:pPr marL="0" indent="0">
              <a:lnSpc>
                <a:spcPct val="110000"/>
              </a:lnSpc>
              <a:buNone/>
            </a:pPr>
            <a:r>
              <a:rPr lang="en-US" sz="4000" b="1" dirty="0">
                <a:latin typeface="Times New Roman" panose="02020603050405020304" pitchFamily="18" charset="0"/>
                <a:cs typeface="Times New Roman" panose="02020603050405020304" pitchFamily="18" charset="0"/>
              </a:rPr>
              <a:t>Pharmacokinetic analysis of data </a:t>
            </a:r>
            <a:r>
              <a:rPr lang="en-US" sz="4000" b="1" dirty="0" smtClean="0">
                <a:latin typeface="Times New Roman" panose="02020603050405020304" pitchFamily="18" charset="0"/>
                <a:cs typeface="Times New Roman" panose="02020603050405020304" pitchFamily="18" charset="0"/>
              </a:rPr>
              <a:t>are </a:t>
            </a:r>
            <a:r>
              <a:rPr lang="en-US" sz="4000" b="1" dirty="0">
                <a:latin typeface="Times New Roman" panose="02020603050405020304" pitchFamily="18" charset="0"/>
                <a:cs typeface="Times New Roman" panose="02020603050405020304" pitchFamily="18" charset="0"/>
              </a:rPr>
              <a:t>done by trapezoid rule and using the formula indicated earlier </a:t>
            </a:r>
          </a:p>
          <a:p>
            <a:pPr marL="0" indent="0">
              <a:buNone/>
            </a:pPr>
            <a:endParaRPr lang="en-US" sz="40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17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ln>
            <a:solidFill>
              <a:schemeClr val="accent3">
                <a:lumMod val="20000"/>
                <a:lumOff val="80000"/>
              </a:schemeClr>
            </a:solidFill>
          </a:ln>
        </p:spPr>
        <p:txBody>
          <a:bodyPr vert="horz" lIns="91440" tIns="45720" rIns="91440" bIns="45720" rtlCol="0">
            <a:normAutofit fontScale="92500" lnSpcReduction="10000"/>
          </a:bodyPr>
          <a:lstStyle/>
          <a:p>
            <a:pPr marL="0" indent="0">
              <a:lnSpc>
                <a:spcPct val="110000"/>
              </a:lnSpc>
              <a:buNone/>
            </a:pPr>
            <a:r>
              <a:rPr lang="en-US" sz="4000" b="1" dirty="0">
                <a:latin typeface="Times New Roman" panose="02020603050405020304" pitchFamily="18" charset="0"/>
                <a:cs typeface="Times New Roman" panose="02020603050405020304" pitchFamily="18" charset="0"/>
              </a:rPr>
              <a:t>Appropriate statistical package such as PK2 Solutions, etc. </a:t>
            </a:r>
            <a:r>
              <a:rPr lang="en-US" sz="4000" b="1" dirty="0" smtClean="0">
                <a:latin typeface="Times New Roman" panose="02020603050405020304" pitchFamily="18" charset="0"/>
                <a:cs typeface="Times New Roman" panose="02020603050405020304" pitchFamily="18" charset="0"/>
              </a:rPr>
              <a:t>was used </a:t>
            </a:r>
            <a:r>
              <a:rPr lang="en-US" sz="4000" b="1" dirty="0">
                <a:latin typeface="Times New Roman" panose="02020603050405020304" pitchFamily="18" charset="0"/>
                <a:cs typeface="Times New Roman" panose="02020603050405020304" pitchFamily="18" charset="0"/>
              </a:rPr>
              <a:t>to verify accuracy of our computations </a:t>
            </a:r>
          </a:p>
          <a:p>
            <a:pPr marL="0" indent="0">
              <a:lnSpc>
                <a:spcPct val="110000"/>
              </a:lnSpc>
              <a:buNone/>
            </a:pPr>
            <a:r>
              <a:rPr lang="en-US" sz="4000" b="1" dirty="0">
                <a:latin typeface="Times New Roman" panose="02020603050405020304" pitchFamily="18" charset="0"/>
                <a:cs typeface="Times New Roman" panose="02020603050405020304" pitchFamily="18" charset="0"/>
              </a:rPr>
              <a:t>Tests for significance </a:t>
            </a:r>
            <a:r>
              <a:rPr lang="en-US" sz="4000" b="1" dirty="0" smtClean="0">
                <a:latin typeface="Times New Roman" panose="02020603050405020304" pitchFamily="18" charset="0"/>
                <a:cs typeface="Times New Roman" panose="02020603050405020304" pitchFamily="18" charset="0"/>
              </a:rPr>
              <a:t>was done </a:t>
            </a:r>
            <a:r>
              <a:rPr lang="en-US" sz="4000" b="1" dirty="0">
                <a:latin typeface="Times New Roman" panose="02020603050405020304" pitchFamily="18" charset="0"/>
                <a:cs typeface="Times New Roman" panose="02020603050405020304" pitchFamily="18" charset="0"/>
              </a:rPr>
              <a:t>using Student's t-test, Fischer Exact Test, Analysis of Variance, Analysis of Co-variance or other appropriate tests</a:t>
            </a:r>
            <a:r>
              <a:rPr lang="en-US" sz="4000" b="1" dirty="0">
                <a:solidFill>
                  <a:schemeClr val="accent4">
                    <a:lumMod val="75000"/>
                  </a:schemeClr>
                </a:solidFill>
                <a:latin typeface="Times New Roman" panose="02020603050405020304" pitchFamily="18" charset="0"/>
                <a:cs typeface="Times New Roman" panose="02020603050405020304" pitchFamily="18" charset="0"/>
              </a:rPr>
              <a:t>.</a:t>
            </a:r>
          </a:p>
          <a:p>
            <a:pPr marL="0" indent="0">
              <a:buNone/>
            </a:pPr>
            <a:endParaRPr lang="en-US" sz="40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24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lvl="0" algn="ctr" fontAlgn="base">
              <a:spcAft>
                <a:spcPct val="0"/>
              </a:spcAft>
            </a:pPr>
            <a:r>
              <a:rPr lang="en-US" altLang="en-US" sz="2800" u="sng" dirty="0" smtClean="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Patient </a:t>
            </a:r>
            <a:r>
              <a:rPr lang="en-US" alt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details and characteristics</a:t>
            </a:r>
            <a:br>
              <a:rPr lang="en-US" alt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br>
            <a:endPar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4931363"/>
              </p:ext>
            </p:extLst>
          </p:nvPr>
        </p:nvGraphicFramePr>
        <p:xfrm>
          <a:off x="457200" y="838200"/>
          <a:ext cx="8381997" cy="5761610"/>
        </p:xfrm>
        <a:graphic>
          <a:graphicData uri="http://schemas.openxmlformats.org/drawingml/2006/table">
            <a:tbl>
              <a:tblPr firstRow="1" firstCol="1" bandRow="1">
                <a:tableStyleId>{7DF18680-E054-41AD-8BC1-D1AEF772440D}</a:tableStyleId>
              </a:tblPr>
              <a:tblGrid>
                <a:gridCol w="876622"/>
                <a:gridCol w="875284"/>
                <a:gridCol w="875284"/>
                <a:gridCol w="959272"/>
                <a:gridCol w="1176652"/>
                <a:gridCol w="885164"/>
                <a:gridCol w="648023"/>
                <a:gridCol w="789649"/>
                <a:gridCol w="439701"/>
                <a:gridCol w="856346"/>
              </a:tblGrid>
              <a:tr h="858645">
                <a:tc>
                  <a:txBody>
                    <a:bodyPr/>
                    <a:lstStyle/>
                    <a:p>
                      <a:pPr marL="0" marR="0" algn="just">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File no.</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Age</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Weight</a:t>
                      </a:r>
                    </a:p>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(kg)</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Height</a:t>
                      </a:r>
                    </a:p>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(cm)</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Parity</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Gestation age (weeks+ days)</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Apgar score</a:t>
                      </a:r>
                    </a:p>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1’5’</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New born weight</a:t>
                      </a:r>
                    </a:p>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(kg)</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Sex</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c>
                  <a:txBody>
                    <a:bodyPr/>
                    <a:lstStyle/>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Placental weight</a:t>
                      </a:r>
                    </a:p>
                    <a:p>
                      <a:pPr marL="0" marR="0" algn="just" defTabSz="914400" rtl="0" eaLnBrk="1" latinLnBrk="0" hangingPunct="1">
                        <a:lnSpc>
                          <a:spcPct val="115000"/>
                        </a:lnSpc>
                        <a:spcBef>
                          <a:spcPts val="0"/>
                        </a:spcBef>
                        <a:spcAft>
                          <a:spcPts val="0"/>
                        </a:spcAft>
                      </a:pPr>
                      <a:r>
                        <a:rPr lang="en-US" sz="1400" b="1" kern="1200" dirty="0">
                          <a:solidFill>
                            <a:schemeClr val="tx1"/>
                          </a:solidFill>
                          <a:effectLst/>
                          <a:latin typeface="Times New Roman" panose="02020603050405020304" pitchFamily="18" charset="0"/>
                          <a:cs typeface="Times New Roman" panose="02020603050405020304" pitchFamily="18" charset="0"/>
                        </a:rPr>
                        <a:t>(grams)</a:t>
                      </a:r>
                      <a:endParaRPr lang="en-US" sz="1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0517" marR="60517" marT="0" marB="0" anchor="ctr"/>
                </a:tc>
              </a:tr>
              <a:tr h="330156">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1</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36</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164</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P0+0+0+0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37+0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7/9</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3.440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F</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790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2</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25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78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158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P0+0+0+0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39+0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2.47</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M</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620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3</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152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P1+0+0+1</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36+5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2.95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F</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820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30156">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4</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165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P2+0+0+2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37+0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2.90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F</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640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5</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43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78.5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160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P5+2+0+7</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38+0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3.55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F</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670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30156">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6</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32</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80.5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162</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P1+0+0+1</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38+0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2.99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M</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640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7</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25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75.6</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P4+0+0+4</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39+0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3.10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M</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650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8</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70.2</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163</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P0+0+0+0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41+2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8/9</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3.14</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F</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530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30156">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9</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28</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74</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165</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P2+0+0+2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38+3</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2.88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M</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575</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10</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28</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166</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P1+0+0+1</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39+6</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8/9</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3.53</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M</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520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11</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84</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168</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P3+0+0+3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37+3</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8/9</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3.120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F</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650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353141">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12</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29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90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168</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P0+0+0+0</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37+2</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a:solidFill>
                            <a:schemeClr val="bg1"/>
                          </a:solidFill>
                          <a:effectLst/>
                          <a:latin typeface="Times New Roman" panose="02020603050405020304" pitchFamily="18" charset="0"/>
                          <a:cs typeface="Times New Roman" panose="02020603050405020304" pitchFamily="18" charset="0"/>
                        </a:rPr>
                        <a:t>8/9</a:t>
                      </a:r>
                      <a:endParaRPr lang="en-US" sz="1400" b="1">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3.48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M</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680</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r h="634402">
                <a:tc>
                  <a:txBody>
                    <a:bodyPr/>
                    <a:lstStyle/>
                    <a:p>
                      <a:pPr marL="0" marR="0" algn="ctr">
                        <a:lnSpc>
                          <a:spcPct val="115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Mean ±SEM</a:t>
                      </a:r>
                      <a:endParaRPr lang="en-US"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30.93±1.8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79.85±2.2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163.2±1.18</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P1.6+0+0+1.7</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38+2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8/9</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3.2±0.11</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 </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655±38.2</a:t>
                      </a:r>
                      <a:endParaRPr lang="en-US" sz="1400" b="1" dirty="0">
                        <a:solidFill>
                          <a:schemeClr val="bg1"/>
                        </a:solidFill>
                        <a:effectLst/>
                        <a:latin typeface="Times New Roman" panose="02020603050405020304" pitchFamily="18" charset="0"/>
                        <a:ea typeface="Calibri"/>
                        <a:cs typeface="Times New Roman" panose="02020603050405020304" pitchFamily="18" charset="0"/>
                      </a:endParaRPr>
                    </a:p>
                  </a:txBody>
                  <a:tcPr marL="60517" marR="60517" marT="0" marB="0" anchor="ctr"/>
                </a:tc>
              </a:tr>
            </a:tbl>
          </a:graphicData>
        </a:graphic>
      </p:graphicFrame>
    </p:spTree>
    <p:extLst>
      <p:ext uri="{BB962C8B-B14F-4D97-AF65-F5344CB8AC3E}">
        <p14:creationId xmlns:p14="http://schemas.microsoft.com/office/powerpoint/2010/main" val="17161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solidFill>
                  <a:srgbClr val="FAFA32"/>
                </a:solidFill>
                <a:cs typeface="Times New Roman" panose="02020603050405020304" pitchFamily="18" charset="0"/>
              </a:rPr>
              <a:t>VANADIUM  </a:t>
            </a:r>
            <a:r>
              <a:rPr lang="en-US" sz="2800" b="1" dirty="0" smtClean="0">
                <a:solidFill>
                  <a:srgbClr val="FAFA32"/>
                </a:solidFill>
                <a:cs typeface="Times New Roman" panose="02020603050405020304" pitchFamily="18" charset="0"/>
              </a:rPr>
              <a:t>1 G/L</a:t>
            </a:r>
            <a:r>
              <a:rPr lang="en-US" sz="2800" dirty="0">
                <a:solidFill>
                  <a:srgbClr val="FAFA32"/>
                </a:solidFill>
                <a:cs typeface="Times New Roman" panose="02020603050405020304" pitchFamily="18" charset="0"/>
              </a:rPr>
              <a:t/>
            </a:r>
            <a:br>
              <a:rPr lang="en-US" sz="2800" dirty="0">
                <a:solidFill>
                  <a:srgbClr val="FAFA32"/>
                </a:solidFill>
                <a:cs typeface="Times New Roman" panose="02020603050405020304" pitchFamily="18" charset="0"/>
              </a:rPr>
            </a:br>
            <a:r>
              <a:rPr lang="en-US" sz="2800" u="sng" dirty="0" smtClean="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Differential transport rate of </a:t>
            </a:r>
            <a:r>
              <a:rPr lang="en-US" sz="2800" u="sng" dirty="0" err="1">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antipyrine</a:t>
            </a: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 and vanadium in </a:t>
            </a:r>
            <a:r>
              <a:rPr lang="en-US" sz="2800" u="sng" dirty="0" err="1">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normoglycemia</a:t>
            </a: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 </a:t>
            </a:r>
            <a:r>
              <a:rPr lang="en-US" sz="2800" dirty="0">
                <a:solidFill>
                  <a:schemeClr val="tx1"/>
                </a:solidFill>
                <a:cs typeface="Times New Roman" panose="02020603050405020304" pitchFamily="18" charset="0"/>
              </a:rPr>
              <a:t/>
            </a:r>
            <a:br>
              <a:rPr lang="en-US" sz="2800" dirty="0">
                <a:solidFill>
                  <a:schemeClr val="tx1"/>
                </a:solidFill>
                <a:cs typeface="Times New Roman" panose="02020603050405020304" pitchFamily="18" charset="0"/>
              </a:rPr>
            </a:br>
            <a:endParaRPr lang="en-US" sz="2800" dirty="0">
              <a:solidFill>
                <a:schemeClr val="tx1"/>
              </a:solidFill>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3595469"/>
              </p:ext>
            </p:extLst>
          </p:nvPr>
        </p:nvGraphicFramePr>
        <p:xfrm>
          <a:off x="533402" y="1600200"/>
          <a:ext cx="8229596" cy="4343400"/>
        </p:xfrm>
        <a:graphic>
          <a:graphicData uri="http://schemas.openxmlformats.org/drawingml/2006/table">
            <a:tbl>
              <a:tblPr firstRow="1" firstCol="1" bandRow="1">
                <a:tableStyleId>{7DF18680-E054-41AD-8BC1-D1AEF772440D}</a:tableStyleId>
              </a:tblPr>
              <a:tblGrid>
                <a:gridCol w="1708028"/>
                <a:gridCol w="1111370"/>
                <a:gridCol w="1143000"/>
                <a:gridCol w="1066800"/>
                <a:gridCol w="990600"/>
                <a:gridCol w="914400"/>
                <a:gridCol w="1295398"/>
              </a:tblGrid>
              <a:tr h="1299888">
                <a:tc>
                  <a:txBody>
                    <a:bodyPr/>
                    <a:lstStyle/>
                    <a:p>
                      <a:pPr marL="0" marR="0" algn="ctr" rtl="0" eaLnBrk="1" latinLnBrk="0" hangingPunct="1">
                        <a:lnSpc>
                          <a:spcPct val="115000"/>
                        </a:lnSpc>
                        <a:spcBef>
                          <a:spcPts val="0"/>
                        </a:spcBef>
                        <a:spcAft>
                          <a:spcPts val="0"/>
                        </a:spcAft>
                      </a:pPr>
                      <a:endParaRPr kumimoji="0" lang="en-US" sz="18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10</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25</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50</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75</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90</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Cotyledon  </a:t>
                      </a:r>
                      <a:r>
                        <a:rPr kumimoji="0" lang="en-US" sz="1800" b="1" kern="1200" dirty="0" err="1">
                          <a:solidFill>
                            <a:schemeClr val="tx1"/>
                          </a:solidFill>
                          <a:effectLst/>
                          <a:latin typeface="Times New Roman" panose="02020603050405020304" pitchFamily="18" charset="0"/>
                          <a:ea typeface="+mn-ea"/>
                          <a:cs typeface="Times New Roman" panose="02020603050405020304" pitchFamily="18" charset="0"/>
                        </a:rPr>
                        <a:t>wt</a:t>
                      </a:r>
                      <a:endParaRPr kumimoji="0" lang="en-US" sz="1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r h="1014504">
                <a:tc>
                  <a:txBody>
                    <a:bodyPr/>
                    <a:lstStyle/>
                    <a:p>
                      <a:pPr marL="0" marR="0" algn="ctr" rtl="0" eaLnBrk="1" latinLnBrk="0" hangingPunct="1">
                        <a:lnSpc>
                          <a:spcPct val="115000"/>
                        </a:lnSpc>
                        <a:spcBef>
                          <a:spcPts val="0"/>
                        </a:spcBef>
                        <a:spcAft>
                          <a:spcPts val="0"/>
                        </a:spcAft>
                      </a:pPr>
                      <a:r>
                        <a:rPr kumimoji="0" lang="en-US" sz="1800" b="1" kern="1200" dirty="0" err="1">
                          <a:solidFill>
                            <a:schemeClr val="tx1"/>
                          </a:solidFill>
                          <a:effectLst/>
                          <a:latin typeface="Times New Roman" panose="02020603050405020304" pitchFamily="18" charset="0"/>
                          <a:ea typeface="+mn-ea"/>
                          <a:cs typeface="Times New Roman" panose="02020603050405020304" pitchFamily="18" charset="0"/>
                        </a:rPr>
                        <a:t>antipyrine</a:t>
                      </a:r>
                      <a:endParaRPr kumimoji="0" lang="en-US" sz="1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0.611± 0.06</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1.317 ± 0.05</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2.494± 0.04</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3.672 ± 0.03</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4.37 ± 0.03</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31.67 ± 1.8</a:t>
                      </a:r>
                    </a:p>
                  </a:txBody>
                  <a:tcPr marL="68580" marR="68580" marT="0" marB="0" anchor="ctr"/>
                </a:tc>
              </a:tr>
              <a:tr h="1014504">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vanadium</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0.572 ± 0.04</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1.292 ± 0.04</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2.491 ±0.05</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3.688 ±0.07</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4.40 ±0.08</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31.67 ± 1.8</a:t>
                      </a:r>
                    </a:p>
                  </a:txBody>
                  <a:tcPr marL="68580" marR="68580" marT="0" marB="0" anchor="ctr"/>
                </a:tc>
              </a:tr>
              <a:tr h="1014504">
                <a:tc>
                  <a:txBody>
                    <a:bodyPr/>
                    <a:lstStyle/>
                    <a:p>
                      <a:pPr marL="0" marR="0" algn="ctr" rtl="0" eaLnBrk="1" latinLnBrk="0" hangingPunct="1">
                        <a:lnSpc>
                          <a:spcPct val="115000"/>
                        </a:lnSpc>
                        <a:spcBef>
                          <a:spcPts val="0"/>
                        </a:spcBef>
                        <a:spcAft>
                          <a:spcPts val="0"/>
                        </a:spcAft>
                      </a:pP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Significance</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NS</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a:solidFill>
                            <a:schemeClr val="bg1"/>
                          </a:solidFill>
                          <a:effectLst/>
                          <a:latin typeface="Times New Roman" panose="02020603050405020304" pitchFamily="18" charset="0"/>
                          <a:ea typeface="+mn-ea"/>
                          <a:cs typeface="Times New Roman" panose="02020603050405020304" pitchFamily="18" charset="0"/>
                        </a:rPr>
                        <a:t>NS</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NS</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NS</a:t>
                      </a: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800" b="1" kern="1200" dirty="0">
                          <a:solidFill>
                            <a:schemeClr val="bg1"/>
                          </a:solidFill>
                          <a:effectLst/>
                          <a:latin typeface="Times New Roman" panose="02020603050405020304" pitchFamily="18" charset="0"/>
                          <a:ea typeface="+mn-ea"/>
                          <a:cs typeface="Times New Roman" panose="02020603050405020304" pitchFamily="18" charset="0"/>
                        </a:rPr>
                        <a:t>NS</a:t>
                      </a:r>
                    </a:p>
                  </a:txBody>
                  <a:tcPr marL="68580" marR="68580" marT="0" marB="0" anchor="ctr"/>
                </a:tc>
                <a:tc>
                  <a:txBody>
                    <a:bodyPr/>
                    <a:lstStyle/>
                    <a:p>
                      <a:pPr marL="0" marR="0" algn="ctr" rtl="0" eaLnBrk="1" latinLnBrk="0" hangingPunct="1">
                        <a:lnSpc>
                          <a:spcPct val="115000"/>
                        </a:lnSpc>
                        <a:spcBef>
                          <a:spcPts val="0"/>
                        </a:spcBef>
                        <a:spcAft>
                          <a:spcPts val="0"/>
                        </a:spcAft>
                      </a:pPr>
                      <a:endParaRPr kumimoji="0" lang="en-US" sz="18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7145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543800" cy="3657599"/>
          </a:xfrm>
          <a:noFill/>
          <a:ln>
            <a:solidFill>
              <a:schemeClr val="accent3">
                <a:lumMod val="20000"/>
                <a:lumOff val="80000"/>
              </a:schemeClr>
            </a:solidFill>
          </a:ln>
        </p:spPr>
        <p:txBody>
          <a:bodyPr>
            <a:normAutofit lnSpcReduction="10000"/>
          </a:bodyPr>
          <a:lstStyle/>
          <a:p>
            <a:pPr marL="0" indent="0">
              <a:buNone/>
            </a:pPr>
            <a:r>
              <a:rPr lang="en-US" sz="4000" b="1" dirty="0" smtClean="0">
                <a:solidFill>
                  <a:srgbClr val="FAFA32"/>
                </a:solidFill>
                <a:latin typeface="Times New Roman" panose="02020603050405020304" pitchFamily="18" charset="0"/>
                <a:cs typeface="Times New Roman" panose="02020603050405020304" pitchFamily="18" charset="0"/>
              </a:rPr>
              <a:t>More </a:t>
            </a:r>
            <a:r>
              <a:rPr lang="en-US" sz="4000" b="1" dirty="0">
                <a:solidFill>
                  <a:srgbClr val="FAFA32"/>
                </a:solidFill>
                <a:latin typeface="Times New Roman" panose="02020603050405020304" pitchFamily="18" charset="0"/>
                <a:cs typeface="Times New Roman" panose="02020603050405020304" pitchFamily="18" charset="0"/>
              </a:rPr>
              <a:t>recently, many research groups have emphasized the importance of trace elements such ac chromium, manganese and vanadium both animal and human studies</a:t>
            </a:r>
          </a:p>
          <a:p>
            <a:endParaRPr lang="en-US" dirty="0">
              <a:solidFill>
                <a:srgbClr val="FAFA32"/>
              </a:solidFill>
            </a:endParaRPr>
          </a:p>
        </p:txBody>
      </p:sp>
    </p:spTree>
    <p:extLst>
      <p:ext uri="{BB962C8B-B14F-4D97-AF65-F5344CB8AC3E}">
        <p14:creationId xmlns:p14="http://schemas.microsoft.com/office/powerpoint/2010/main" val="23027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Pharmacokinetic parameters of Antipyrine and vanadium in </a:t>
            </a:r>
            <a:r>
              <a:rPr lang="en-US" sz="2800" u="sng" dirty="0" err="1">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normoglycemia</a:t>
            </a: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
            </a:r>
            <a:b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br>
            <a:endPar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358478"/>
              </p:ext>
            </p:extLst>
          </p:nvPr>
        </p:nvGraphicFramePr>
        <p:xfrm>
          <a:off x="838198" y="1295400"/>
          <a:ext cx="7696201" cy="4812609"/>
        </p:xfrm>
        <a:graphic>
          <a:graphicData uri="http://schemas.openxmlformats.org/drawingml/2006/table">
            <a:tbl>
              <a:tblPr firstRow="1" firstCol="1" bandRow="1">
                <a:tableStyleId>{7DF18680-E054-41AD-8BC1-D1AEF772440D}</a:tableStyleId>
              </a:tblPr>
              <a:tblGrid>
                <a:gridCol w="1387489"/>
                <a:gridCol w="1011105"/>
                <a:gridCol w="1094080"/>
                <a:gridCol w="900756"/>
                <a:gridCol w="900756"/>
                <a:gridCol w="1154815"/>
                <a:gridCol w="1247200"/>
              </a:tblGrid>
              <a:tr h="1320378">
                <a:tc>
                  <a:txBody>
                    <a:bodyPr/>
                    <a:lstStyle/>
                    <a:p>
                      <a:pPr algn="l">
                        <a:lnSpc>
                          <a:spcPct val="115000"/>
                        </a:lnSpc>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AUC</a:t>
                      </a:r>
                    </a:p>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cs typeface="Times New Roman" panose="02020603050405020304" pitchFamily="18" charset="0"/>
                        </a:rPr>
                        <a:t>ug</a:t>
                      </a:r>
                      <a:r>
                        <a:rPr lang="en-US" sz="1800" b="1" dirty="0">
                          <a:effectLst/>
                          <a:latin typeface="Times New Roman" panose="02020603050405020304" pitchFamily="18" charset="0"/>
                          <a:cs typeface="Times New Roman" panose="02020603050405020304" pitchFamily="18" charset="0"/>
                        </a:rPr>
                        <a:t>-sec/l)</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clearance (l/sec)*10</a:t>
                      </a:r>
                      <a:r>
                        <a:rPr lang="en-US" sz="1800" b="1" baseline="30000" dirty="0">
                          <a:effectLst/>
                          <a:latin typeface="Times New Roman" panose="02020603050405020304" pitchFamily="18" charset="0"/>
                          <a:cs typeface="Times New Roman" panose="02020603050405020304" pitchFamily="18" charset="0"/>
                        </a:rPr>
                        <a:t>7</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kelsec</a:t>
                      </a:r>
                      <a:r>
                        <a:rPr lang="en-US" sz="1800" b="1" baseline="30000" dirty="0">
                          <a:effectLst/>
                          <a:latin typeface="Times New Roman" panose="02020603050405020304" pitchFamily="18" charset="0"/>
                          <a:cs typeface="Times New Roman" panose="02020603050405020304" pitchFamily="18" charset="0"/>
                        </a:rPr>
                        <a:t>-1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Tmax</a:t>
                      </a:r>
                      <a:r>
                        <a:rPr lang="en-US" sz="1800" b="1" dirty="0">
                          <a:effectLst/>
                          <a:latin typeface="Times New Roman" panose="02020603050405020304" pitchFamily="18" charset="0"/>
                          <a:cs typeface="Times New Roman" panose="02020603050405020304" pitchFamily="18" charset="0"/>
                        </a:rPr>
                        <a:t> (sec)</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absorption rate </a:t>
                      </a:r>
                      <a:r>
                        <a:rPr lang="en-US" sz="1800" b="1" dirty="0" err="1">
                          <a:effectLst/>
                          <a:latin typeface="Times New Roman" panose="02020603050405020304" pitchFamily="18" charset="0"/>
                          <a:cs typeface="Times New Roman" panose="02020603050405020304" pitchFamily="18" charset="0"/>
                        </a:rPr>
                        <a:t>ug</a:t>
                      </a:r>
                      <a:r>
                        <a:rPr lang="en-US" sz="1800" b="1" dirty="0">
                          <a:effectLst/>
                          <a:latin typeface="Times New Roman" panose="02020603050405020304" pitchFamily="18" charset="0"/>
                          <a:cs typeface="Times New Roman" panose="02020603050405020304" pitchFamily="18" charset="0"/>
                        </a:rPr>
                        <a:t>/sec *10</a:t>
                      </a:r>
                      <a:r>
                        <a:rPr lang="en-US" sz="1800" b="1" baseline="30000" dirty="0">
                          <a:effectLst/>
                          <a:latin typeface="Times New Roman" panose="02020603050405020304" pitchFamily="18" charset="0"/>
                          <a:cs typeface="Times New Roman" panose="02020603050405020304" pitchFamily="18" charset="0"/>
                        </a:rPr>
                        <a:t>7</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Elimination rate </a:t>
                      </a:r>
                      <a:r>
                        <a:rPr lang="en-US" sz="1800" b="1" dirty="0" err="1">
                          <a:effectLst/>
                          <a:latin typeface="Times New Roman" panose="02020603050405020304" pitchFamily="18" charset="0"/>
                          <a:cs typeface="Times New Roman" panose="02020603050405020304" pitchFamily="18" charset="0"/>
                        </a:rPr>
                        <a:t>ug</a:t>
                      </a:r>
                      <a:r>
                        <a:rPr lang="en-US" sz="1800" b="1" dirty="0">
                          <a:effectLst/>
                          <a:latin typeface="Times New Roman" panose="02020603050405020304" pitchFamily="18" charset="0"/>
                          <a:cs typeface="Times New Roman" panose="02020603050405020304" pitchFamily="18" charset="0"/>
                        </a:rPr>
                        <a:t>/sec</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626285">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Antipyrine</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4853.49 ±</a:t>
                      </a:r>
                    </a:p>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2716.76</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0.006 ± 0.001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0.27 ± 0.01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150.0 ± 47.86</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0.094 ±</a:t>
                      </a:r>
                    </a:p>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0.05</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1.24 ±</a:t>
                      </a:r>
                    </a:p>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0.72</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1235010">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VANADIUM</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8774.7 ± 840.02</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0.000011 ±0.0000</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0.279 ± 0.0062</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150.0 ± 13.8</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0.00027 ± 0.00004</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0.00350 ± 0.0003</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8927">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Significance</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P&lt;0.0001</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P&lt;0.0001</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P=0.01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P&lt;0.0001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372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229600" cy="1143000"/>
          </a:xfrm>
        </p:spPr>
        <p:txBody>
          <a:bodyP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Transport fraction  of vanadium, Antipyrine and index of vanadium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T - test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value:NS</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991951"/>
              </p:ext>
            </p:extLst>
          </p:nvPr>
        </p:nvGraphicFramePr>
        <p:xfrm>
          <a:off x="457200" y="762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78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 ±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Statisitcal</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significance p&gt;0.05, so NS</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97704"/>
              </p:ext>
            </p:extLst>
          </p:nvPr>
        </p:nvGraphicFramePr>
        <p:xfrm>
          <a:off x="457200" y="685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73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t>VANADIUM  </a:t>
            </a:r>
            <a:r>
              <a:rPr lang="en-US" sz="2800" u="sng" dirty="0" smtClean="0">
                <a:ln w="6350">
                  <a:solidFill>
                    <a:srgbClr val="FF0000"/>
                  </a:solidFill>
                </a:ln>
                <a:solidFill>
                  <a:srgbClr val="FAFA32"/>
                </a:solidFill>
                <a:latin typeface="Berlin Sans FB Demi" panose="020E0802020502020306" pitchFamily="34" charset="0"/>
                <a:cs typeface="Times New Roman" panose="02020603050405020304" pitchFamily="18" charset="0"/>
              </a:rPr>
              <a:t>2 G/L</a:t>
            </a:r>
            <a: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t/>
            </a:r>
            <a:b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b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Differential transport rate for vanadium and Antipyrine in hyperglycemia</a:t>
            </a:r>
            <a:b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br>
            <a:endPar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2843361564"/>
              </p:ext>
            </p:extLst>
          </p:nvPr>
        </p:nvGraphicFramePr>
        <p:xfrm>
          <a:off x="533400" y="1447799"/>
          <a:ext cx="8229596" cy="4724401"/>
        </p:xfrm>
        <a:graphic>
          <a:graphicData uri="http://schemas.openxmlformats.org/drawingml/2006/table">
            <a:tbl>
              <a:tblPr firstRow="1" firstCol="1" bandRow="1">
                <a:tableStyleId>{7DF18680-E054-41AD-8BC1-D1AEF772440D}</a:tableStyleId>
              </a:tblPr>
              <a:tblGrid>
                <a:gridCol w="1708028"/>
                <a:gridCol w="1111370"/>
                <a:gridCol w="1143000"/>
                <a:gridCol w="1066800"/>
                <a:gridCol w="990600"/>
                <a:gridCol w="914400"/>
                <a:gridCol w="1295398"/>
              </a:tblGrid>
              <a:tr h="1413913">
                <a:tc>
                  <a:txBody>
                    <a:bodyPr/>
                    <a:lstStyle/>
                    <a:p>
                      <a:pPr>
                        <a:lnSpc>
                          <a:spcPct val="115000"/>
                        </a:lnSpc>
                      </a:pPr>
                      <a:endParaRPr lang="en-US"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10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25</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50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75</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90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Cotyledon  </a:t>
                      </a:r>
                      <a:r>
                        <a:rPr lang="en-US" sz="2000" b="1" dirty="0" err="1">
                          <a:effectLst/>
                          <a:latin typeface="Times New Roman" panose="02020603050405020304" pitchFamily="18" charset="0"/>
                          <a:cs typeface="Times New Roman" panose="02020603050405020304" pitchFamily="18" charset="0"/>
                        </a:rPr>
                        <a:t>wt</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1103496">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antipyrine</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0.493 ± 0.04</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1.22 ± 0.04</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2.44 ± 0.05</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3.66 ± 0.05</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4.39 ± 0.06</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31.67 ± 1.8</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r>
              <a:tr h="1103496">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vanadium</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0.57 ±0.053 </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1.300 ± 0.05 </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2.511 ± 0.06</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3.72 ± 0.07</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4.45 ± 0.08</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31.67 ± 1.8</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r>
              <a:tr h="1103496">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Significance</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NS</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NS</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a:effectLst/>
                          <a:latin typeface="Times New Roman" panose="02020603050405020304" pitchFamily="18" charset="0"/>
                          <a:cs typeface="Times New Roman" panose="02020603050405020304" pitchFamily="18" charset="0"/>
                        </a:rPr>
                        <a:t>NS</a:t>
                      </a:r>
                      <a:endParaRPr lang="en-US" sz="2000" b="1" kern="120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NS</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r>
                        <a:rPr lang="en-US" sz="2000" b="1" kern="1200" dirty="0">
                          <a:effectLst/>
                          <a:latin typeface="Times New Roman" panose="02020603050405020304" pitchFamily="18" charset="0"/>
                          <a:cs typeface="Times New Roman" panose="02020603050405020304" pitchFamily="18" charset="0"/>
                        </a:rPr>
                        <a:t>NS</a:t>
                      </a: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c>
                  <a:txBody>
                    <a:bodyPr/>
                    <a:lstStyle/>
                    <a:p>
                      <a:pPr marL="0" marR="0" algn="l" defTabSz="914400" rtl="0" eaLnBrk="1" fontAlgn="ctr" latinLnBrk="0" hangingPunct="1">
                        <a:lnSpc>
                          <a:spcPct val="115000"/>
                        </a:lnSpc>
                        <a:spcBef>
                          <a:spcPts val="0"/>
                        </a:spcBef>
                        <a:spcAft>
                          <a:spcPts val="0"/>
                        </a:spcAft>
                      </a:pPr>
                      <a:endParaRPr lang="en-US" sz="2000" b="1" kern="1200" dirty="0">
                        <a:solidFill>
                          <a:schemeClr val="tx2"/>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tc>
              </a:tr>
            </a:tbl>
          </a:graphicData>
        </a:graphic>
      </p:graphicFrame>
    </p:spTree>
    <p:extLst>
      <p:ext uri="{BB962C8B-B14F-4D97-AF65-F5344CB8AC3E}">
        <p14:creationId xmlns:p14="http://schemas.microsoft.com/office/powerpoint/2010/main" val="408801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1188720"/>
          </a:xfrm>
        </p:spPr>
        <p:txBody>
          <a:bodyPr>
            <a:noAutofit/>
          </a:bodyPr>
          <a:lstStyle/>
          <a:p>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Pharmacokinetic parameters of Antipyrine and vanadium in hyperglycemia</a:t>
            </a:r>
            <a:b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br>
            <a:endPar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031457"/>
              </p:ext>
            </p:extLst>
          </p:nvPr>
        </p:nvGraphicFramePr>
        <p:xfrm>
          <a:off x="838198" y="1295400"/>
          <a:ext cx="7696201" cy="4800600"/>
        </p:xfrm>
        <a:graphic>
          <a:graphicData uri="http://schemas.openxmlformats.org/drawingml/2006/table">
            <a:tbl>
              <a:tblPr firstRow="1" firstCol="1" bandRow="1">
                <a:tableStyleId>{7DF18680-E054-41AD-8BC1-D1AEF772440D}</a:tableStyleId>
              </a:tblPr>
              <a:tblGrid>
                <a:gridCol w="1387489"/>
                <a:gridCol w="1011105"/>
                <a:gridCol w="1094080"/>
                <a:gridCol w="900756"/>
                <a:gridCol w="900756"/>
                <a:gridCol w="1154815"/>
                <a:gridCol w="1247200"/>
              </a:tblGrid>
              <a:tr h="1320378">
                <a:tc>
                  <a:txBody>
                    <a:bodyPr/>
                    <a:lstStyle/>
                    <a:p>
                      <a:pPr algn="ctr">
                        <a:lnSpc>
                          <a:spcPct val="115000"/>
                        </a:lnSpc>
                      </a:pPr>
                      <a:endParaRPr lang="en-US" sz="1600" b="1"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AUC</a:t>
                      </a:r>
                    </a:p>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cs typeface="Times New Roman" panose="02020603050405020304" pitchFamily="18" charset="0"/>
                        </a:rPr>
                        <a:t>ug</a:t>
                      </a:r>
                      <a:r>
                        <a:rPr lang="en-US" sz="1800" b="1" dirty="0">
                          <a:effectLst/>
                          <a:latin typeface="Times New Roman" panose="02020603050405020304" pitchFamily="18" charset="0"/>
                          <a:cs typeface="Times New Roman" panose="02020603050405020304" pitchFamily="18" charset="0"/>
                        </a:rPr>
                        <a:t>-sec/l)</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clearance (l/sec)*10</a:t>
                      </a:r>
                      <a:r>
                        <a:rPr lang="en-US" sz="1800" b="1" baseline="30000" dirty="0">
                          <a:effectLst/>
                          <a:latin typeface="Times New Roman" panose="02020603050405020304" pitchFamily="18" charset="0"/>
                          <a:cs typeface="Times New Roman" panose="02020603050405020304" pitchFamily="18" charset="0"/>
                        </a:rPr>
                        <a:t>7</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kelsec</a:t>
                      </a:r>
                      <a:r>
                        <a:rPr lang="en-US" sz="1800" b="1" baseline="30000" dirty="0">
                          <a:effectLst/>
                          <a:latin typeface="Times New Roman" panose="02020603050405020304" pitchFamily="18" charset="0"/>
                          <a:cs typeface="Times New Roman" panose="02020603050405020304" pitchFamily="18" charset="0"/>
                        </a:rPr>
                        <a:t>-1</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Tmax</a:t>
                      </a:r>
                      <a:r>
                        <a:rPr lang="en-US" sz="1600" b="1" dirty="0">
                          <a:effectLst/>
                          <a:latin typeface="Times New Roman" panose="02020603050405020304" pitchFamily="18" charset="0"/>
                          <a:cs typeface="Times New Roman" panose="02020603050405020304" pitchFamily="18" charset="0"/>
                        </a:rPr>
                        <a:t> (sec)</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absorption rate </a:t>
                      </a:r>
                      <a:r>
                        <a:rPr lang="en-US" sz="1600" b="1" dirty="0" err="1">
                          <a:effectLst/>
                          <a:latin typeface="Times New Roman" panose="02020603050405020304" pitchFamily="18" charset="0"/>
                          <a:cs typeface="Times New Roman" panose="02020603050405020304" pitchFamily="18" charset="0"/>
                        </a:rPr>
                        <a:t>ug</a:t>
                      </a:r>
                      <a:r>
                        <a:rPr lang="en-US" sz="1600" b="1" dirty="0">
                          <a:effectLst/>
                          <a:latin typeface="Times New Roman" panose="02020603050405020304" pitchFamily="18" charset="0"/>
                          <a:cs typeface="Times New Roman" panose="02020603050405020304" pitchFamily="18" charset="0"/>
                        </a:rPr>
                        <a:t>/sec *10</a:t>
                      </a:r>
                      <a:r>
                        <a:rPr lang="en-US" sz="1600" b="1" baseline="30000" dirty="0">
                          <a:effectLst/>
                          <a:latin typeface="Times New Roman" panose="02020603050405020304" pitchFamily="18" charset="0"/>
                          <a:cs typeface="Times New Roman" panose="02020603050405020304" pitchFamily="18" charset="0"/>
                        </a:rPr>
                        <a:t>7</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Elimination rate </a:t>
                      </a:r>
                      <a:r>
                        <a:rPr lang="en-US" sz="1600" b="1" dirty="0" err="1">
                          <a:effectLst/>
                          <a:latin typeface="Times New Roman" panose="02020603050405020304" pitchFamily="18" charset="0"/>
                          <a:cs typeface="Times New Roman" panose="02020603050405020304" pitchFamily="18" charset="0"/>
                        </a:rPr>
                        <a:t>ug</a:t>
                      </a:r>
                      <a:r>
                        <a:rPr lang="en-US" sz="1600" b="1" dirty="0">
                          <a:effectLst/>
                          <a:latin typeface="Times New Roman" panose="02020603050405020304" pitchFamily="18" charset="0"/>
                          <a:cs typeface="Times New Roman" panose="02020603050405020304" pitchFamily="18" charset="0"/>
                        </a:rPr>
                        <a:t>/sec</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626285">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Antipyrine</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2750.95 ± 620.3</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0.0056 ± </a:t>
                      </a:r>
                    </a:p>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0.0006</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0.285 ± </a:t>
                      </a:r>
                    </a:p>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0.024</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150 ± </a:t>
                      </a:r>
                    </a:p>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47.8</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0.045± </a:t>
                      </a:r>
                    </a:p>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0.013</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0.581± </a:t>
                      </a:r>
                    </a:p>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0.140</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1235010">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VANADIUM</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11617.97 ± 1405.9</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0.000011 ±0.000</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0.277 ±0.006</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150.0 ± 13.8</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0.00029 ± 0.0002</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0.0035 ± 0.0004</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618927">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Significance</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P&lt;0.0001</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P&lt;0.0001</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NS</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a:effectLst/>
                          <a:latin typeface="Times New Roman" panose="02020603050405020304" pitchFamily="18" charset="0"/>
                          <a:cs typeface="Times New Roman" panose="02020603050405020304" pitchFamily="18" charset="0"/>
                        </a:rPr>
                        <a:t>NS</a:t>
                      </a:r>
                      <a:endParaRPr lang="en-US" sz="1600" b="1" kern="120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P&lt;0.0001</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600" b="1" kern="1200" dirty="0">
                          <a:effectLst/>
                          <a:latin typeface="Times New Roman" panose="02020603050405020304" pitchFamily="18" charset="0"/>
                          <a:cs typeface="Times New Roman" panose="02020603050405020304" pitchFamily="18" charset="0"/>
                        </a:rPr>
                        <a:t>P&lt;0.0001</a:t>
                      </a:r>
                      <a:endParaRPr lang="en-US" sz="1600" b="1"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054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80364"/>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Transport fraction  of vanadium, Antipyrine and index of vanadium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T - test  value: NS</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2549267702"/>
              </p:ext>
            </p:extLst>
          </p:nvPr>
        </p:nvGraphicFramePr>
        <p:xfrm>
          <a:off x="762000" y="457200"/>
          <a:ext cx="7772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83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 ±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Statisitcal</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significance p&gt;0.05, so NS</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904458024"/>
              </p:ext>
            </p:extLst>
          </p:nvPr>
        </p:nvGraphicFramePr>
        <p:xfrm>
          <a:off x="457200" y="381000"/>
          <a:ext cx="8077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6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1188720"/>
          </a:xfrm>
        </p:spPr>
        <p:txBody>
          <a:bodyPr vert="horz" lIns="91440" tIns="45720" rIns="91440" bIns="45720" rtlCol="0" anchor="ctr">
            <a:noAutofit/>
          </a:bodyPr>
          <a:lstStyle/>
          <a:p>
            <a:pPr algn="ctr"/>
            <a: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t>CHROMIUM  </a:t>
            </a:r>
            <a:r>
              <a:rPr lang="en-US" sz="2800" u="sng" dirty="0" smtClean="0">
                <a:ln w="6350">
                  <a:solidFill>
                    <a:srgbClr val="FF0000"/>
                  </a:solidFill>
                </a:ln>
                <a:solidFill>
                  <a:srgbClr val="FAFA32"/>
                </a:solidFill>
                <a:latin typeface="Berlin Sans FB Demi" panose="020E0802020502020306" pitchFamily="34" charset="0"/>
                <a:cs typeface="Times New Roman" panose="02020603050405020304" pitchFamily="18" charset="0"/>
              </a:rPr>
              <a:t>1 G/L </a:t>
            </a:r>
            <a: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t/>
            </a:r>
            <a:br>
              <a:rPr lang="en-US" sz="2800" u="sng" dirty="0">
                <a:ln w="6350">
                  <a:solidFill>
                    <a:srgbClr val="FF0000"/>
                  </a:solidFill>
                </a:ln>
                <a:solidFill>
                  <a:srgbClr val="FAFA32"/>
                </a:solidFill>
                <a:latin typeface="Berlin Sans FB Demi" panose="020E0802020502020306" pitchFamily="34" charset="0"/>
                <a:cs typeface="Times New Roman" panose="02020603050405020304" pitchFamily="18" charset="0"/>
              </a:rPr>
            </a:b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Differential transport rate of </a:t>
            </a:r>
            <a:r>
              <a:rPr lang="en-US" sz="2800" u="sng" dirty="0" err="1">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antipyrine</a:t>
            </a: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 and chromium in </a:t>
            </a:r>
            <a:r>
              <a:rPr lang="en-US" sz="2800" u="sng" dirty="0" err="1">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normoglycemia</a:t>
            </a:r>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 </a:t>
            </a:r>
          </a:p>
        </p:txBody>
      </p:sp>
      <p:graphicFrame>
        <p:nvGraphicFramePr>
          <p:cNvPr id="4" name="Content Placeholder 3"/>
          <p:cNvGraphicFramePr>
            <a:graphicFrameLocks/>
          </p:cNvGraphicFramePr>
          <p:nvPr>
            <p:extLst>
              <p:ext uri="{D42A27DB-BD31-4B8C-83A1-F6EECF244321}">
                <p14:modId xmlns:p14="http://schemas.microsoft.com/office/powerpoint/2010/main" val="2575083981"/>
              </p:ext>
            </p:extLst>
          </p:nvPr>
        </p:nvGraphicFramePr>
        <p:xfrm>
          <a:off x="533400" y="1447799"/>
          <a:ext cx="8229596" cy="4724401"/>
        </p:xfrm>
        <a:graphic>
          <a:graphicData uri="http://schemas.openxmlformats.org/drawingml/2006/table">
            <a:tbl>
              <a:tblPr firstRow="1" firstCol="1" bandRow="1">
                <a:tableStyleId>{7DF18680-E054-41AD-8BC1-D1AEF772440D}</a:tableStyleId>
              </a:tblPr>
              <a:tblGrid>
                <a:gridCol w="1708028"/>
                <a:gridCol w="1111370"/>
                <a:gridCol w="1143000"/>
                <a:gridCol w="1066800"/>
                <a:gridCol w="990600"/>
                <a:gridCol w="914400"/>
                <a:gridCol w="1295398"/>
              </a:tblGrid>
              <a:tr h="1413913">
                <a:tc>
                  <a:txBody>
                    <a:bodyPr/>
                    <a:lstStyle/>
                    <a:p>
                      <a:pPr>
                        <a:lnSpc>
                          <a:spcPct val="115000"/>
                        </a:lnSpc>
                      </a:pPr>
                      <a:endParaRPr lang="en-US"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10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25</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50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75</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90</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Cotyledon  </a:t>
                      </a:r>
                      <a:r>
                        <a:rPr lang="en-US" sz="2000" b="1" dirty="0" err="1">
                          <a:effectLst/>
                          <a:latin typeface="Times New Roman" panose="02020603050405020304" pitchFamily="18" charset="0"/>
                          <a:cs typeface="Times New Roman" panose="02020603050405020304" pitchFamily="18" charset="0"/>
                        </a:rPr>
                        <a:t>wt</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1103496">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antipyrine</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0.611± 0.06</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1.317 ± 0.05</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2.494± 0.04</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3.672 ± 0.03</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4.37 ± 0.03</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31.67 ± 1.8</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1103496">
                <a:tc>
                  <a:txBody>
                    <a:bodyPr/>
                    <a:lstStyle/>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chromium</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0.486 ± 0.05</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1.20 ± 0.06</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2.41 ± 0.07</a:t>
                      </a:r>
                      <a:endParaRPr lang="en-US" sz="18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3.62 ± 0.08</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4.34 ± 0.09</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31.67 ± 1.8</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1103496">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Significance</a:t>
                      </a:r>
                      <a:endParaRPr lang="en-US" sz="20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Times New Roman" panose="02020603050405020304" pitchFamily="18" charset="0"/>
                          <a:cs typeface="Times New Roman" panose="02020603050405020304" pitchFamily="18" charset="0"/>
                        </a:rPr>
                        <a:t>NS</a:t>
                      </a:r>
                      <a:endParaRPr lang="en-US" sz="1800" b="1">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pPr>
                      <a:endParaRPr lang="en-US" sz="18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8137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 50 of chromium, Antipyrine and index of chromium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3057261175"/>
              </p:ext>
            </p:extLst>
          </p:nvPr>
        </p:nvGraphicFramePr>
        <p:xfrm>
          <a:off x="457200" y="304800"/>
          <a:ext cx="8305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4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626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Transport fraction  of chromium, Antipyrine and index of chromium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T - test  Significance p=0.013</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2713882513"/>
              </p:ext>
            </p:extLst>
          </p:nvPr>
        </p:nvGraphicFramePr>
        <p:xfrm>
          <a:off x="609600" y="457200"/>
          <a:ext cx="7848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99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a:ln>
            <a:solidFill>
              <a:schemeClr val="accent3">
                <a:lumMod val="20000"/>
                <a:lumOff val="80000"/>
              </a:schemeClr>
            </a:solidFill>
          </a:ln>
        </p:spPr>
        <p:txBody>
          <a:bodyPr vert="horz" lIns="91440" tIns="45720" rIns="91440" bIns="45720" rtlCol="0">
            <a:normAutofit/>
          </a:bodyPr>
          <a:lstStyle/>
          <a:p>
            <a:pPr marL="0" indent="0">
              <a:buNone/>
            </a:pPr>
            <a:endParaRPr lang="en-US" sz="4000" b="1" dirty="0" smtClean="0">
              <a:solidFill>
                <a:srgbClr val="FAFA32"/>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FAFA32"/>
                </a:solidFill>
                <a:latin typeface="Times New Roman" panose="02020603050405020304" pitchFamily="18" charset="0"/>
                <a:cs typeface="Times New Roman" panose="02020603050405020304" pitchFamily="18" charset="0"/>
              </a:rPr>
              <a:t>We </a:t>
            </a:r>
            <a:r>
              <a:rPr lang="en-US" sz="4000" b="1" dirty="0">
                <a:solidFill>
                  <a:srgbClr val="FAFA32"/>
                </a:solidFill>
                <a:latin typeface="Times New Roman" panose="02020603050405020304" pitchFamily="18" charset="0"/>
                <a:cs typeface="Times New Roman" panose="02020603050405020304" pitchFamily="18" charset="0"/>
              </a:rPr>
              <a:t>had reported </a:t>
            </a:r>
            <a:r>
              <a:rPr lang="en-US" sz="4000" b="1" dirty="0">
                <a:solidFill>
                  <a:srgbClr val="FAFA32"/>
                </a:solidFill>
                <a:latin typeface="Vijaya" panose="020B0604020202020204" pitchFamily="34" charset="0"/>
                <a:cs typeface="Vijaya" panose="020B0604020202020204" pitchFamily="34" charset="0"/>
              </a:rPr>
              <a:t>(</a:t>
            </a:r>
            <a:r>
              <a:rPr lang="en-US" sz="4000" b="1" dirty="0" err="1">
                <a:solidFill>
                  <a:srgbClr val="FAFA32"/>
                </a:solidFill>
                <a:latin typeface="Vijaya" panose="020B0604020202020204" pitchFamily="34" charset="0"/>
                <a:cs typeface="Vijaya" panose="020B0604020202020204" pitchFamily="34" charset="0"/>
              </a:rPr>
              <a:t>Nandakumaran</a:t>
            </a:r>
            <a:r>
              <a:rPr lang="en-US" sz="4000" b="1" dirty="0">
                <a:solidFill>
                  <a:srgbClr val="FAFA32"/>
                </a:solidFill>
                <a:latin typeface="Vijaya" panose="020B0604020202020204" pitchFamily="34" charset="0"/>
                <a:cs typeface="Vijaya" panose="020B0604020202020204" pitchFamily="34" charset="0"/>
              </a:rPr>
              <a:t> et al, 2004, 2005, 2006) </a:t>
            </a:r>
            <a:r>
              <a:rPr lang="en-US" sz="4000" b="1" dirty="0">
                <a:solidFill>
                  <a:srgbClr val="FAFA32"/>
                </a:solidFill>
                <a:latin typeface="Times New Roman" panose="02020603050405020304" pitchFamily="18" charset="0"/>
                <a:cs typeface="Times New Roman" panose="02020603050405020304" pitchFamily="18" charset="0"/>
              </a:rPr>
              <a:t>altered maternal-fetal disposition of some essential trace elements in human diabetic </a:t>
            </a:r>
            <a:r>
              <a:rPr lang="en-US" sz="4000" b="1" dirty="0" smtClean="0">
                <a:solidFill>
                  <a:srgbClr val="FAFA32"/>
                </a:solidFill>
                <a:latin typeface="Times New Roman" panose="02020603050405020304" pitchFamily="18" charset="0"/>
                <a:cs typeface="Times New Roman" panose="02020603050405020304" pitchFamily="18" charset="0"/>
              </a:rPr>
              <a:t>pregnancies </a:t>
            </a:r>
            <a:r>
              <a:rPr lang="en-US" sz="4000" b="1" dirty="0">
                <a:solidFill>
                  <a:srgbClr val="FAFA32"/>
                </a:solidFill>
                <a:latin typeface="Times New Roman" panose="02020603050405020304" pitchFamily="18" charset="0"/>
                <a:cs typeface="Times New Roman" panose="02020603050405020304" pitchFamily="18" charset="0"/>
              </a:rPr>
              <a:t>as well as in experimentally-induced diabetic rats as well</a:t>
            </a:r>
          </a:p>
          <a:p>
            <a:pPr marL="0" indent="0">
              <a:buNone/>
            </a:pPr>
            <a:endParaRPr lang="en-US" sz="4000" b="1" dirty="0">
              <a:solidFill>
                <a:srgbClr val="FAFA3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67400"/>
            <a:ext cx="8229600" cy="762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 ±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Statisitcal</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significance p&lt;0.001, so statistically significant.</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4250110658"/>
              </p:ext>
            </p:extLst>
          </p:nvPr>
        </p:nvGraphicFramePr>
        <p:xfrm>
          <a:off x="609600" y="381000"/>
          <a:ext cx="7772400" cy="5338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55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t>Pharmacokinetic parameters of Antipyrine and chromium in hyperglycemia</a:t>
            </a:r>
            <a:br>
              <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rPr>
            </a:br>
            <a:endParaRPr lang="en-US" sz="2800" u="sng" dirty="0">
              <a:ln w="6350">
                <a:solidFill>
                  <a:schemeClr val="accent6">
                    <a:lumMod val="40000"/>
                    <a:lumOff val="60000"/>
                  </a:schemeClr>
                </a:solidFill>
              </a:ln>
              <a:solidFill>
                <a:schemeClr val="tx1"/>
              </a:solidFill>
              <a:latin typeface="Berlin Sans FB Demi" panose="020E0802020502020306" pitchFamily="34"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127146717"/>
              </p:ext>
            </p:extLst>
          </p:nvPr>
        </p:nvGraphicFramePr>
        <p:xfrm>
          <a:off x="381000" y="1524000"/>
          <a:ext cx="8229596" cy="4724401"/>
        </p:xfrm>
        <a:graphic>
          <a:graphicData uri="http://schemas.openxmlformats.org/drawingml/2006/table">
            <a:tbl>
              <a:tblPr firstRow="1" firstCol="1" bandRow="1">
                <a:tableStyleId>{7DF18680-E054-41AD-8BC1-D1AEF772440D}</a:tableStyleId>
              </a:tblPr>
              <a:tblGrid>
                <a:gridCol w="1708028"/>
                <a:gridCol w="1111370"/>
                <a:gridCol w="1143000"/>
                <a:gridCol w="1066800"/>
                <a:gridCol w="990600"/>
                <a:gridCol w="914400"/>
                <a:gridCol w="1295398"/>
              </a:tblGrid>
              <a:tr h="1413913">
                <a:tc>
                  <a:txBody>
                    <a:bodyPr/>
                    <a:lstStyle/>
                    <a:p>
                      <a:pPr>
                        <a:lnSpc>
                          <a:spcPct val="115000"/>
                        </a:lnSpc>
                      </a:pPr>
                      <a:endParaRPr lang="en-US" sz="18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a:effectLst/>
                          <a:latin typeface="Times New Roman" panose="02020603050405020304" pitchFamily="18" charset="0"/>
                          <a:cs typeface="Times New Roman" panose="02020603050405020304" pitchFamily="18" charset="0"/>
                        </a:rPr>
                        <a:t>AUC</a:t>
                      </a:r>
                      <a:endParaRPr lang="en-US" sz="1800" b="1" u="none" strike="noStrike" dirty="0">
                        <a:effectLst/>
                        <a:latin typeface="Times New Roman" panose="02020603050405020304" pitchFamily="18" charset="0"/>
                        <a:cs typeface="Times New Roman" panose="02020603050405020304" pitchFamily="18" charset="0"/>
                      </a:endParaRPr>
                    </a:p>
                    <a:p>
                      <a:pPr marL="0" marR="0" algn="ctr" rtl="0" eaLnBrk="1" fontAlgn="ctr" latinLnBrk="0" hangingPunct="1">
                        <a:lnSpc>
                          <a:spcPct val="115000"/>
                        </a:lnSpc>
                        <a:spcBef>
                          <a:spcPts val="0"/>
                        </a:spcBef>
                        <a:spcAft>
                          <a:spcPts val="0"/>
                        </a:spcAft>
                      </a:pPr>
                      <a:r>
                        <a:rPr lang="en-US" sz="1800" b="1" u="none" strike="noStrike" kern="1200" dirty="0">
                          <a:effectLst/>
                          <a:latin typeface="Times New Roman" panose="02020603050405020304" pitchFamily="18" charset="0"/>
                          <a:cs typeface="Times New Roman" panose="02020603050405020304" pitchFamily="18" charset="0"/>
                        </a:rPr>
                        <a:t>(</a:t>
                      </a:r>
                      <a:r>
                        <a:rPr lang="en-US" sz="1800" b="1" u="none" strike="noStrike" kern="1200" dirty="0" err="1">
                          <a:effectLst/>
                          <a:latin typeface="Times New Roman" panose="02020603050405020304" pitchFamily="18" charset="0"/>
                          <a:cs typeface="Times New Roman" panose="02020603050405020304" pitchFamily="18" charset="0"/>
                        </a:rPr>
                        <a:t>ug</a:t>
                      </a:r>
                      <a:r>
                        <a:rPr lang="en-US" sz="1800" b="1" u="none" strike="noStrike" kern="1200" dirty="0">
                          <a:effectLst/>
                          <a:latin typeface="Times New Roman" panose="02020603050405020304" pitchFamily="18" charset="0"/>
                          <a:cs typeface="Times New Roman" panose="02020603050405020304" pitchFamily="18" charset="0"/>
                        </a:rPr>
                        <a:t>-sec/l)</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a:effectLst/>
                          <a:latin typeface="Times New Roman" panose="02020603050405020304" pitchFamily="18" charset="0"/>
                          <a:cs typeface="Times New Roman" panose="02020603050405020304" pitchFamily="18" charset="0"/>
                        </a:rPr>
                        <a:t>clearance (l/sec)*10</a:t>
                      </a:r>
                      <a:r>
                        <a:rPr lang="en-US" sz="1800" b="1" u="none" strike="noStrike" kern="1200" baseline="30000" dirty="0">
                          <a:effectLst/>
                          <a:latin typeface="Times New Roman" panose="02020603050405020304" pitchFamily="18" charset="0"/>
                          <a:cs typeface="Times New Roman" panose="02020603050405020304" pitchFamily="18" charset="0"/>
                        </a:rPr>
                        <a:t>7</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err="1" smtClean="0">
                          <a:effectLst/>
                          <a:latin typeface="Times New Roman" panose="02020603050405020304" pitchFamily="18" charset="0"/>
                          <a:cs typeface="Times New Roman" panose="02020603050405020304" pitchFamily="18" charset="0"/>
                        </a:rPr>
                        <a:t>Kel</a:t>
                      </a:r>
                      <a:r>
                        <a:rPr lang="en-US" sz="1800" b="1" u="none" strike="noStrike" kern="1200" dirty="0" smtClean="0">
                          <a:effectLst/>
                          <a:latin typeface="Times New Roman" panose="02020603050405020304" pitchFamily="18" charset="0"/>
                          <a:cs typeface="Times New Roman" panose="02020603050405020304" pitchFamily="18" charset="0"/>
                        </a:rPr>
                        <a:t> sec</a:t>
                      </a:r>
                      <a:r>
                        <a:rPr lang="en-US" sz="1800" b="1" u="none" strike="noStrike" kern="1200" baseline="30000" dirty="0" smtClean="0">
                          <a:effectLst/>
                          <a:latin typeface="Times New Roman" panose="02020603050405020304" pitchFamily="18" charset="0"/>
                          <a:cs typeface="Times New Roman" panose="02020603050405020304" pitchFamily="18" charset="0"/>
                        </a:rPr>
                        <a:t>-1</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err="1">
                          <a:effectLst/>
                          <a:latin typeface="Times New Roman" panose="02020603050405020304" pitchFamily="18" charset="0"/>
                          <a:cs typeface="Times New Roman" panose="02020603050405020304" pitchFamily="18" charset="0"/>
                        </a:rPr>
                        <a:t>Tmax</a:t>
                      </a:r>
                      <a:r>
                        <a:rPr lang="en-US" sz="1800" b="1" u="none" strike="noStrike" kern="1200" dirty="0">
                          <a:effectLst/>
                          <a:latin typeface="Times New Roman" panose="02020603050405020304" pitchFamily="18" charset="0"/>
                          <a:cs typeface="Times New Roman" panose="02020603050405020304" pitchFamily="18" charset="0"/>
                        </a:rPr>
                        <a:t> (sec)</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a:effectLst/>
                          <a:latin typeface="Times New Roman" panose="02020603050405020304" pitchFamily="18" charset="0"/>
                          <a:cs typeface="Times New Roman" panose="02020603050405020304" pitchFamily="18" charset="0"/>
                        </a:rPr>
                        <a:t>absorption rate </a:t>
                      </a:r>
                      <a:r>
                        <a:rPr lang="en-US" sz="1800" b="1" u="none" strike="noStrike" kern="1200" dirty="0" err="1">
                          <a:effectLst/>
                          <a:latin typeface="Times New Roman" panose="02020603050405020304" pitchFamily="18" charset="0"/>
                          <a:cs typeface="Times New Roman" panose="02020603050405020304" pitchFamily="18" charset="0"/>
                        </a:rPr>
                        <a:t>ug</a:t>
                      </a:r>
                      <a:r>
                        <a:rPr lang="en-US" sz="1800" b="1" u="none" strike="noStrike" kern="1200" dirty="0">
                          <a:effectLst/>
                          <a:latin typeface="Times New Roman" panose="02020603050405020304" pitchFamily="18" charset="0"/>
                          <a:cs typeface="Times New Roman" panose="02020603050405020304" pitchFamily="18" charset="0"/>
                        </a:rPr>
                        <a:t>/sec *10</a:t>
                      </a:r>
                      <a:r>
                        <a:rPr lang="en-US" sz="1800" b="1" u="none" strike="noStrike" kern="1200" baseline="30000" dirty="0">
                          <a:effectLst/>
                          <a:latin typeface="Times New Roman" panose="02020603050405020304" pitchFamily="18" charset="0"/>
                          <a:cs typeface="Times New Roman" panose="02020603050405020304" pitchFamily="18" charset="0"/>
                        </a:rPr>
                        <a:t>7</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marL="0" marR="0" algn="ctr" rtl="0" eaLnBrk="1" fontAlgn="ctr" latinLnBrk="0" hangingPunct="1">
                        <a:lnSpc>
                          <a:spcPct val="115000"/>
                        </a:lnSpc>
                        <a:spcBef>
                          <a:spcPts val="0"/>
                        </a:spcBef>
                        <a:spcAft>
                          <a:spcPts val="0"/>
                        </a:spcAft>
                      </a:pPr>
                      <a:r>
                        <a:rPr lang="en-US" sz="1800" b="1" u="none" strike="noStrike" kern="1200" dirty="0">
                          <a:effectLst/>
                          <a:latin typeface="Times New Roman" panose="02020603050405020304" pitchFamily="18" charset="0"/>
                          <a:cs typeface="Times New Roman" panose="02020603050405020304" pitchFamily="18" charset="0"/>
                        </a:rPr>
                        <a:t>Elimination rate </a:t>
                      </a:r>
                      <a:r>
                        <a:rPr lang="en-US" sz="1800" b="1" u="none" strike="noStrike" kern="1200" dirty="0" err="1">
                          <a:effectLst/>
                          <a:latin typeface="Times New Roman" panose="02020603050405020304" pitchFamily="18" charset="0"/>
                          <a:cs typeface="Times New Roman" panose="02020603050405020304" pitchFamily="18" charset="0"/>
                        </a:rPr>
                        <a:t>ug</a:t>
                      </a:r>
                      <a:r>
                        <a:rPr lang="en-US" sz="1800" b="1" u="none" strike="noStrike" kern="1200" dirty="0">
                          <a:effectLst/>
                          <a:latin typeface="Times New Roman" panose="02020603050405020304" pitchFamily="18" charset="0"/>
                          <a:cs typeface="Times New Roman" panose="02020603050405020304" pitchFamily="18" charset="0"/>
                        </a:rPr>
                        <a:t>/sec</a:t>
                      </a:r>
                      <a:endParaRPr lang="en-US" sz="18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68580" marR="68580" marT="9525" marB="0" anchor="ctr"/>
                </a:tc>
              </a:tr>
              <a:tr h="1103496">
                <a:tc>
                  <a:txBody>
                    <a:bodyPr/>
                    <a:lstStyle/>
                    <a:p>
                      <a:pPr marL="0" marR="0" algn="ctr">
                        <a:lnSpc>
                          <a:spcPct val="115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antipyrine</a:t>
                      </a:r>
                      <a:endParaRPr lang="en-US" sz="18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2750.95 ± 620.3</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0.0056 ± </a:t>
                      </a:r>
                    </a:p>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0.0006</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0.285 ±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0.024</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150 ±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47.8</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0.045±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0.013</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0.581±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0.140</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r>
              <a:tr h="110349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chromium</a:t>
                      </a:r>
                      <a:endParaRPr lang="en-US" sz="18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286.76 ±</a:t>
                      </a:r>
                    </a:p>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258.94</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5.41 ± </a:t>
                      </a:r>
                    </a:p>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0.46</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0.27 ± </a:t>
                      </a:r>
                    </a:p>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0.023</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150</a:t>
                      </a:r>
                    </a:p>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47.86344</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6.91 ±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6.75</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0.0006 ± </a:t>
                      </a:r>
                    </a:p>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0.0007</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r>
              <a:tr h="110349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Significance</a:t>
                      </a:r>
                      <a:endParaRPr lang="en-US" sz="1800" b="1" dirty="0">
                        <a:solidFill>
                          <a:schemeClr val="tx2"/>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P&lt;0.0001</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P&lt;0.0001</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a:latin typeface="Times New Roman" panose="02020603050405020304" pitchFamily="18" charset="0"/>
                          <a:cs typeface="Times New Roman" panose="02020603050405020304" pitchFamily="18" charset="0"/>
                        </a:rPr>
                        <a:t>NS</a:t>
                      </a:r>
                      <a:endParaRPr lang="en-US" sz="1800" b="1" kern="120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NS</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P=0.0019</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15000"/>
                        </a:lnSpc>
                        <a:spcBef>
                          <a:spcPts val="0"/>
                        </a:spcBef>
                        <a:spcAft>
                          <a:spcPts val="0"/>
                        </a:spcAft>
                      </a:pPr>
                      <a:r>
                        <a:rPr lang="en-US" sz="1800" b="1" kern="1200" dirty="0">
                          <a:latin typeface="Times New Roman" panose="02020603050405020304" pitchFamily="18" charset="0"/>
                          <a:cs typeface="Times New Roman" panose="02020603050405020304" pitchFamily="18" charset="0"/>
                        </a:rPr>
                        <a:t>P&lt;0.0001</a:t>
                      </a:r>
                      <a:endParaRPr lang="en-US" sz="1800" b="1" kern="1200" dirty="0">
                        <a:solidFill>
                          <a:schemeClr val="tx2"/>
                        </a:solidFill>
                        <a:latin typeface="Times New Roman" panose="02020603050405020304" pitchFamily="18" charset="0"/>
                        <a:ea typeface="+mn-ea"/>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77849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 50 of chromium, Antipyrine and index of chromium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3912594309"/>
              </p:ext>
            </p:extLst>
          </p:nvPr>
        </p:nvGraphicFramePr>
        <p:xfrm>
          <a:off x="381000" y="6096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53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vert="horz" anchor="ctr">
            <a:noAutofit/>
          </a:bodyPr>
          <a:lstStyle/>
          <a:p>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Transport fraction  of chromium, Antipyrine and index of chromium over Antipyrine expressed as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T - test  Significance p=0.017</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1456675902"/>
              </p:ext>
            </p:extLst>
          </p:nvPr>
        </p:nvGraphicFramePr>
        <p:xfrm>
          <a:off x="457200" y="381000"/>
          <a:ext cx="7924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75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229600" cy="1143000"/>
          </a:xfrm>
        </p:spPr>
        <p:txBody>
          <a:bodyPr vert="horz" anchor="ctr">
            <a:noAutofit/>
          </a:bodyPr>
          <a:lstStyle/>
          <a:p>
            <a:pPr algn="ct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Mean ±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Sem</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400" dirty="0" err="1">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Statisitcal</a:t>
            </a:r>
            <a: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t> significance p&lt;0.001, so statistically significant</a:t>
            </a:r>
            <a:br>
              <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rPr>
            </a:br>
            <a:endParaRPr lang="en-US" sz="2400" dirty="0">
              <a:ln w="6350">
                <a:solidFill>
                  <a:schemeClr val="accent5">
                    <a:lumMod val="40000"/>
                    <a:lumOff val="60000"/>
                  </a:schemeClr>
                </a:solid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2726293339"/>
              </p:ext>
            </p:extLst>
          </p:nvPr>
        </p:nvGraphicFramePr>
        <p:xfrm>
          <a:off x="457200" y="381000"/>
          <a:ext cx="8153400" cy="5257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17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518"/>
            <a:ext cx="7543800" cy="609282"/>
          </a:xfrm>
        </p:spPr>
        <p:txBody>
          <a:bodyPr>
            <a:normAutofit/>
          </a:bodyPr>
          <a:lstStyle/>
          <a:p>
            <a:pPr algn="ctr">
              <a:defRPr sz="1800" b="1" i="0" u="none" strike="noStrike" kern="1200" baseline="0">
                <a:solidFill>
                  <a:srgbClr val="000000"/>
                </a:solidFill>
                <a:latin typeface="+mn-lt"/>
                <a:ea typeface="+mn-ea"/>
                <a:cs typeface="+mn-cs"/>
              </a:defRPr>
            </a:pPr>
            <a:r>
              <a:rPr lang="en-US" sz="2800" u="sng" dirty="0">
                <a:ln w="6350">
                  <a:solidFill>
                    <a:schemeClr val="accent6">
                      <a:lumMod val="40000"/>
                      <a:lumOff val="60000"/>
                    </a:schemeClr>
                  </a:solidFill>
                </a:ln>
                <a:solidFill>
                  <a:srgbClr val="FFFF00"/>
                </a:solidFill>
                <a:latin typeface="Berlin Sans FB Demi" panose="020E0802020502020306" pitchFamily="34" charset="0"/>
                <a:cs typeface="Times New Roman" panose="02020603050405020304" pitchFamily="18" charset="0"/>
              </a:rPr>
              <a:t>CHROMIUM PERFUSIONS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509344"/>
              </p:ext>
            </p:extLst>
          </p:nvPr>
        </p:nvGraphicFramePr>
        <p:xfrm>
          <a:off x="609600" y="1447800"/>
          <a:ext cx="7315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2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0100" y="457518"/>
            <a:ext cx="7543800" cy="609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defRPr sz="1800" b="1" i="0" u="none" strike="noStrike" kern="1200" baseline="0">
                <a:solidFill>
                  <a:srgbClr val="000000"/>
                </a:solidFill>
                <a:latin typeface="+mn-lt"/>
                <a:ea typeface="+mn-ea"/>
                <a:cs typeface="+mn-cs"/>
              </a:defRPr>
            </a:pPr>
            <a:r>
              <a:rPr lang="en-US" sz="2800" b="1" u="sng" dirty="0">
                <a:ln w="6350">
                  <a:solidFill>
                    <a:srgbClr val="FF0000"/>
                  </a:solidFill>
                </a:ln>
                <a:solidFill>
                  <a:srgbClr val="FFFF00"/>
                </a:solidFill>
                <a:effectLst>
                  <a:outerShdw blurRad="26000" dist="26000" dir="14500000" algn="tl" rotWithShape="0">
                    <a:srgbClr val="000000">
                      <a:alpha val="40000"/>
                    </a:srgbClr>
                  </a:outerShdw>
                </a:effectLst>
                <a:latin typeface="Berlin Sans FB Demi" panose="020E0802020502020306" pitchFamily="34" charset="0"/>
                <a:ea typeface="+mn-ea"/>
                <a:cs typeface="Times New Roman" panose="02020603050405020304" pitchFamily="18" charset="0"/>
              </a:rPr>
              <a:t>VANADIUM PERFUSIONS</a:t>
            </a:r>
          </a:p>
        </p:txBody>
      </p:sp>
      <p:graphicFrame>
        <p:nvGraphicFramePr>
          <p:cNvPr id="7" name="Content Placeholder 3"/>
          <p:cNvGraphicFramePr>
            <a:graphicFrameLocks/>
          </p:cNvGraphicFramePr>
          <p:nvPr>
            <p:extLst>
              <p:ext uri="{D42A27DB-BD31-4B8C-83A1-F6EECF244321}">
                <p14:modId xmlns:p14="http://schemas.microsoft.com/office/powerpoint/2010/main" val="1608249213"/>
              </p:ext>
            </p:extLst>
          </p:nvPr>
        </p:nvGraphicFramePr>
        <p:xfrm>
          <a:off x="1181100" y="1447800"/>
          <a:ext cx="68199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8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0100" y="457518"/>
            <a:ext cx="7543800" cy="609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defRPr sz="1800" b="1" i="0" u="none" strike="noStrike" kern="1200" baseline="0">
                <a:solidFill>
                  <a:srgbClr val="000000"/>
                </a:solidFill>
                <a:latin typeface="+mn-lt"/>
                <a:ea typeface="+mn-ea"/>
                <a:cs typeface="+mn-cs"/>
              </a:defRPr>
            </a:pPr>
            <a:r>
              <a:rPr lang="en-US" sz="2800" b="1" u="sng" dirty="0">
                <a:ln w="6350">
                  <a:solidFill>
                    <a:schemeClr val="accent6">
                      <a:lumMod val="40000"/>
                      <a:lumOff val="60000"/>
                    </a:schemeClr>
                  </a:solidFill>
                </a:ln>
                <a:solidFill>
                  <a:srgbClr val="FFFF00"/>
                </a:solidFill>
                <a:effectLst>
                  <a:outerShdw blurRad="26000" dist="26000" dir="14500000" algn="tl" rotWithShape="0">
                    <a:srgbClr val="000000">
                      <a:alpha val="40000"/>
                    </a:srgbClr>
                  </a:outerShdw>
                </a:effectLst>
                <a:latin typeface="Berlin Sans FB Demi" panose="020E0802020502020306" pitchFamily="34" charset="0"/>
                <a:ea typeface="+mn-ea"/>
                <a:cs typeface="Times New Roman" panose="02020603050405020304" pitchFamily="18" charset="0"/>
              </a:rPr>
              <a:t>CHROMIUM PERFUSIONS</a:t>
            </a:r>
          </a:p>
        </p:txBody>
      </p:sp>
      <p:graphicFrame>
        <p:nvGraphicFramePr>
          <p:cNvPr id="5" name="Content Placeholder 3"/>
          <p:cNvGraphicFramePr>
            <a:graphicFrameLocks/>
          </p:cNvGraphicFramePr>
          <p:nvPr>
            <p:extLst>
              <p:ext uri="{D42A27DB-BD31-4B8C-83A1-F6EECF244321}">
                <p14:modId xmlns:p14="http://schemas.microsoft.com/office/powerpoint/2010/main" val="598553207"/>
              </p:ext>
            </p:extLst>
          </p:nvPr>
        </p:nvGraphicFramePr>
        <p:xfrm>
          <a:off x="457200" y="1447800"/>
          <a:ext cx="74676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4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0100" y="457518"/>
            <a:ext cx="7543800" cy="609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pPr algn="ctr">
              <a:defRPr sz="1800" b="1" i="0" u="none" strike="noStrike" kern="1200" baseline="0">
                <a:solidFill>
                  <a:srgbClr val="000000"/>
                </a:solidFill>
                <a:latin typeface="+mn-lt"/>
                <a:ea typeface="+mn-ea"/>
                <a:cs typeface="+mn-cs"/>
              </a:defRPr>
            </a:pPr>
            <a:r>
              <a:rPr lang="en-US" sz="2800" b="1" u="sng" dirty="0">
                <a:ln w="6350">
                  <a:solidFill>
                    <a:schemeClr val="accent6">
                      <a:lumMod val="40000"/>
                      <a:lumOff val="60000"/>
                    </a:schemeClr>
                  </a:solidFill>
                </a:ln>
                <a:solidFill>
                  <a:srgbClr val="FFFF00"/>
                </a:solidFill>
                <a:effectLst>
                  <a:outerShdw blurRad="26000" dist="26000" dir="14500000" algn="tl" rotWithShape="0">
                    <a:srgbClr val="000000">
                      <a:alpha val="40000"/>
                    </a:srgbClr>
                  </a:outerShdw>
                </a:effectLst>
                <a:latin typeface="Berlin Sans FB Demi" panose="020E0802020502020306" pitchFamily="34" charset="0"/>
                <a:ea typeface="+mn-ea"/>
                <a:cs typeface="Times New Roman" panose="02020603050405020304" pitchFamily="18" charset="0"/>
              </a:rPr>
              <a:t>VANADIUM PERFUSIONS</a:t>
            </a:r>
          </a:p>
        </p:txBody>
      </p:sp>
      <p:graphicFrame>
        <p:nvGraphicFramePr>
          <p:cNvPr id="7" name="Content Placeholder 3"/>
          <p:cNvGraphicFramePr>
            <a:graphicFrameLocks/>
          </p:cNvGraphicFramePr>
          <p:nvPr>
            <p:extLst>
              <p:ext uri="{D42A27DB-BD31-4B8C-83A1-F6EECF244321}">
                <p14:modId xmlns:p14="http://schemas.microsoft.com/office/powerpoint/2010/main" val="4057185170"/>
              </p:ext>
            </p:extLst>
          </p:nvPr>
        </p:nvGraphicFramePr>
        <p:xfrm>
          <a:off x="685800" y="1371600"/>
          <a:ext cx="7924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9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72624067"/>
              </p:ext>
            </p:extLst>
          </p:nvPr>
        </p:nvGraphicFramePr>
        <p:xfrm>
          <a:off x="533400" y="381000"/>
          <a:ext cx="82296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3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581400"/>
          </a:xfrm>
          <a:ln w="38100">
            <a:solidFill>
              <a:schemeClr val="accent3">
                <a:lumMod val="20000"/>
                <a:lumOff val="80000"/>
              </a:schemeClr>
            </a:solidFill>
          </a:ln>
        </p:spPr>
        <p:txBody>
          <a:bodyPr vert="horz" lIns="91440" tIns="45720" rIns="91440" bIns="45720" rtlCol="0">
            <a:normAutofit/>
          </a:bodyPr>
          <a:lstStyle/>
          <a:p>
            <a:pPr marL="0" indent="0">
              <a:buNone/>
            </a:pPr>
            <a:r>
              <a:rPr lang="en-US" sz="4000" b="1" dirty="0" smtClean="0">
                <a:solidFill>
                  <a:srgbClr val="FAFA32"/>
                </a:solidFill>
                <a:latin typeface="Times New Roman" panose="02020603050405020304" pitchFamily="18" charset="0"/>
                <a:cs typeface="Times New Roman" panose="02020603050405020304" pitchFamily="18" charset="0"/>
              </a:rPr>
              <a:t>More </a:t>
            </a:r>
            <a:r>
              <a:rPr lang="en-US" sz="4000" b="1" dirty="0">
                <a:solidFill>
                  <a:srgbClr val="FAFA32"/>
                </a:solidFill>
                <a:latin typeface="Times New Roman" panose="02020603050405020304" pitchFamily="18" charset="0"/>
                <a:cs typeface="Times New Roman" panose="02020603050405020304" pitchFamily="18" charset="0"/>
              </a:rPr>
              <a:t>recently, many research groups have emphasized the importance of trace elements such </a:t>
            </a:r>
            <a:r>
              <a:rPr lang="en-US" sz="4000" b="1" dirty="0" smtClean="0">
                <a:solidFill>
                  <a:srgbClr val="FAFA32"/>
                </a:solidFill>
                <a:latin typeface="Times New Roman" panose="02020603050405020304" pitchFamily="18" charset="0"/>
                <a:cs typeface="Times New Roman" panose="02020603050405020304" pitchFamily="18" charset="0"/>
              </a:rPr>
              <a:t>as </a:t>
            </a:r>
            <a:r>
              <a:rPr lang="en-US" sz="4000" b="1" dirty="0">
                <a:solidFill>
                  <a:srgbClr val="FAFA32"/>
                </a:solidFill>
                <a:latin typeface="Times New Roman" panose="02020603050405020304" pitchFamily="18" charset="0"/>
                <a:cs typeface="Times New Roman" panose="02020603050405020304" pitchFamily="18" charset="0"/>
              </a:rPr>
              <a:t>chromium and vanadium in both </a:t>
            </a:r>
            <a:r>
              <a:rPr lang="en-US" sz="4000" b="1" dirty="0" smtClean="0">
                <a:solidFill>
                  <a:srgbClr val="FAFA32"/>
                </a:solidFill>
                <a:latin typeface="Times New Roman" panose="02020603050405020304" pitchFamily="18" charset="0"/>
                <a:cs typeface="Times New Roman" panose="02020603050405020304" pitchFamily="18" charset="0"/>
              </a:rPr>
              <a:t>animal </a:t>
            </a:r>
            <a:r>
              <a:rPr lang="en-US" sz="4000" b="1" dirty="0">
                <a:solidFill>
                  <a:srgbClr val="FAFA32"/>
                </a:solidFill>
                <a:latin typeface="Times New Roman" panose="02020603050405020304" pitchFamily="18" charset="0"/>
                <a:cs typeface="Times New Roman" panose="02020603050405020304" pitchFamily="18" charset="0"/>
              </a:rPr>
              <a:t>and human studies</a:t>
            </a:r>
          </a:p>
        </p:txBody>
      </p:sp>
    </p:spTree>
    <p:extLst>
      <p:ext uri="{BB962C8B-B14F-4D97-AF65-F5344CB8AC3E}">
        <p14:creationId xmlns:p14="http://schemas.microsoft.com/office/powerpoint/2010/main" val="40149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33454691"/>
              </p:ext>
            </p:extLst>
          </p:nvPr>
        </p:nvGraphicFramePr>
        <p:xfrm>
          <a:off x="457200" y="304800"/>
          <a:ext cx="8153400" cy="6172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6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91400" cy="68580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algn="ctr">
              <a:spcBef>
                <a:spcPct val="20000"/>
              </a:spcBef>
              <a:buFont typeface="Arial" panose="020B0604020202020204" pitchFamily="34" charset="0"/>
            </a:pPr>
            <a:r>
              <a:rPr lang="en-US" sz="4000" u="sng" dirty="0">
                <a:solidFill>
                  <a:srgbClr val="002060"/>
                </a:solidFill>
                <a:effectLst/>
                <a:latin typeface="Times New Roman" panose="02020603050405020304" pitchFamily="18" charset="0"/>
                <a:ea typeface="+mn-ea"/>
                <a:cs typeface="Times New Roman" panose="02020603050405020304" pitchFamily="18" charset="0"/>
              </a:rPr>
              <a:t>DISCUSSIONS</a:t>
            </a:r>
          </a:p>
        </p:txBody>
      </p:sp>
      <p:sp>
        <p:nvSpPr>
          <p:cNvPr id="3" name="Content Placeholder 2"/>
          <p:cNvSpPr>
            <a:spLocks noGrp="1"/>
          </p:cNvSpPr>
          <p:nvPr>
            <p:ph idx="1"/>
          </p:nvPr>
        </p:nvSpPr>
        <p:spPr>
          <a:xfrm>
            <a:off x="762000" y="1371600"/>
            <a:ext cx="7734300" cy="4495799"/>
          </a:xfrm>
          <a:ln w="38100">
            <a:solidFill>
              <a:schemeClr val="accent1">
                <a:lumMod val="20000"/>
                <a:lumOff val="80000"/>
              </a:schemeClr>
            </a:solidFill>
          </a:ln>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Previous research from our laboratory had demonstrated maternal -fetal transport kinetics of selenium and zinc were compromised in placentae of gestational diabetic patients compared to control pregnant women as well as in experimentally induced diabetic pregnant rats  </a:t>
            </a:r>
            <a:r>
              <a:rPr lang="en-US" sz="2800" b="1" dirty="0" smtClean="0">
                <a:latin typeface="Vijaya" panose="020B0604020202020204" pitchFamily="34" charset="0"/>
                <a:cs typeface="Vijaya" panose="020B0604020202020204" pitchFamily="34" charset="0"/>
              </a:rPr>
              <a:t>(</a:t>
            </a:r>
            <a:r>
              <a:rPr lang="en-US" sz="2800" b="1" dirty="0" err="1" smtClean="0">
                <a:latin typeface="Vijaya" panose="020B0604020202020204" pitchFamily="34" charset="0"/>
                <a:cs typeface="Vijaya" panose="020B0604020202020204" pitchFamily="34" charset="0"/>
              </a:rPr>
              <a:t>Nandakumaran</a:t>
            </a:r>
            <a:r>
              <a:rPr lang="en-US" sz="2800" b="1" dirty="0">
                <a:latin typeface="Vijaya" panose="020B0604020202020204" pitchFamily="34" charset="0"/>
                <a:cs typeface="Vijaya" panose="020B0604020202020204" pitchFamily="34" charset="0"/>
              </a:rPr>
              <a:t>  et al, 2006, Al-</a:t>
            </a:r>
            <a:r>
              <a:rPr lang="en-US" sz="2800" b="1" dirty="0" err="1">
                <a:latin typeface="Vijaya" panose="020B0604020202020204" pitchFamily="34" charset="0"/>
                <a:cs typeface="Vijaya" panose="020B0604020202020204" pitchFamily="34" charset="0"/>
              </a:rPr>
              <a:t>saleh</a:t>
            </a:r>
            <a:r>
              <a:rPr lang="en-US" sz="2800" b="1" dirty="0">
                <a:latin typeface="Vijaya" panose="020B0604020202020204" pitchFamily="34" charset="0"/>
                <a:cs typeface="Vijaya" panose="020B0604020202020204" pitchFamily="34" charset="0"/>
              </a:rPr>
              <a:t>, </a:t>
            </a:r>
            <a:r>
              <a:rPr lang="en-US" sz="2800" b="1" dirty="0" err="1">
                <a:latin typeface="Vijaya" panose="020B0604020202020204" pitchFamily="34" charset="0"/>
                <a:cs typeface="Vijaya" panose="020B0604020202020204" pitchFamily="34" charset="0"/>
              </a:rPr>
              <a:t>Nandakumaran</a:t>
            </a:r>
            <a:r>
              <a:rPr lang="en-US" sz="2800" b="1" dirty="0">
                <a:latin typeface="Vijaya" panose="020B0604020202020204" pitchFamily="34" charset="0"/>
                <a:cs typeface="Vijaya" panose="020B0604020202020204" pitchFamily="34" charset="0"/>
              </a:rPr>
              <a:t> et al, 2004, Al-</a:t>
            </a:r>
            <a:r>
              <a:rPr lang="en-US" sz="2800" b="1" dirty="0" err="1">
                <a:latin typeface="Vijaya" panose="020B0604020202020204" pitchFamily="34" charset="0"/>
                <a:cs typeface="Vijaya" panose="020B0604020202020204" pitchFamily="34" charset="0"/>
              </a:rPr>
              <a:t>saleh</a:t>
            </a:r>
            <a:r>
              <a:rPr lang="en-US" sz="2800" b="1" dirty="0">
                <a:latin typeface="Vijaya" panose="020B0604020202020204" pitchFamily="34" charset="0"/>
                <a:cs typeface="Vijaya" panose="020B0604020202020204" pitchFamily="34" charset="0"/>
              </a:rPr>
              <a:t>, </a:t>
            </a:r>
            <a:r>
              <a:rPr lang="en-US" sz="2800" b="1" dirty="0" err="1">
                <a:latin typeface="Vijaya" panose="020B0604020202020204" pitchFamily="34" charset="0"/>
                <a:cs typeface="Vijaya" panose="020B0604020202020204" pitchFamily="34" charset="0"/>
              </a:rPr>
              <a:t>Nandakumaran</a:t>
            </a:r>
            <a:r>
              <a:rPr lang="en-US" sz="2800" b="1" dirty="0">
                <a:latin typeface="Vijaya" panose="020B0604020202020204" pitchFamily="34" charset="0"/>
                <a:cs typeface="Vijaya" panose="020B0604020202020204" pitchFamily="34" charset="0"/>
              </a:rPr>
              <a:t> et  al, 2005</a:t>
            </a:r>
            <a:r>
              <a:rPr lang="en-US" sz="2800" b="1" dirty="0" smtClean="0">
                <a:latin typeface="Vijaya" panose="020B0604020202020204" pitchFamily="34" charset="0"/>
                <a:cs typeface="Vijaya" panose="020B0604020202020204" pitchFamily="34" charset="0"/>
              </a:rPr>
              <a:t>)</a:t>
            </a:r>
            <a:endParaRPr lang="en-US" sz="2800" dirty="0">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157836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1"/>
            <a:ext cx="7315200" cy="2667000"/>
          </a:xfrm>
          <a:ln>
            <a:solidFill>
              <a:schemeClr val="accent1">
                <a:lumMod val="20000"/>
                <a:lumOff val="80000"/>
              </a:schemeClr>
            </a:solidFill>
          </a:ln>
        </p:spPr>
        <p:txBody>
          <a:bodyPr>
            <a:normAutofit lnSpcReduction="10000"/>
          </a:bodyPr>
          <a:lstStyle/>
          <a:p>
            <a:pPr marL="0" indent="0" algn="just">
              <a:buNone/>
            </a:pPr>
            <a:r>
              <a:rPr lang="en-US" sz="3500" b="1" dirty="0">
                <a:latin typeface="Times New Roman" panose="02020603050405020304" pitchFamily="18" charset="0"/>
                <a:cs typeface="Times New Roman" panose="02020603050405020304" pitchFamily="18" charset="0"/>
              </a:rPr>
              <a:t>Our Data show for the First Time detailed transport kinetics of relatively newly recognized essential trace elements in the human placenta in vitro</a:t>
            </a:r>
          </a:p>
          <a:p>
            <a:pPr algn="just"/>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990601"/>
            <a:ext cx="7543800" cy="4572000"/>
          </a:xfrm>
          <a:ln>
            <a:solidFill>
              <a:schemeClr val="accent1">
                <a:lumMod val="20000"/>
                <a:lumOff val="80000"/>
              </a:schemeClr>
            </a:solidFill>
          </a:ln>
        </p:spPr>
        <p:txBody>
          <a:bodyPr>
            <a:normAutofit lnSpcReduction="10000"/>
          </a:bodyPr>
          <a:lstStyle/>
          <a:p>
            <a:pPr marL="0" indent="0" algn="just">
              <a:buNone/>
            </a:pPr>
            <a:r>
              <a:rPr lang="en-US" sz="3500" b="1" dirty="0">
                <a:latin typeface="Times New Roman" panose="02020603050405020304" pitchFamily="18" charset="0"/>
                <a:cs typeface="Times New Roman" panose="02020603050405020304" pitchFamily="18" charset="0"/>
              </a:rPr>
              <a:t>Chromium transport from maternal to fetal circulation is relatively lower compared to vanadium and this was surprising since both are low molecular weight elements and hence the possibility of a  carrier mediated transport cannot be ruled out in their transport across the human placenta in vivo as well</a:t>
            </a:r>
          </a:p>
          <a:p>
            <a:pPr algn="just"/>
            <a:endParaRPr lang="en-US" dirty="0"/>
          </a:p>
        </p:txBody>
      </p:sp>
    </p:spTree>
    <p:extLst>
      <p:ext uri="{BB962C8B-B14F-4D97-AF65-F5344CB8AC3E}">
        <p14:creationId xmlns:p14="http://schemas.microsoft.com/office/powerpoint/2010/main" val="1943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914401"/>
            <a:ext cx="7543800" cy="4648200"/>
          </a:xfrm>
          <a:ln>
            <a:solidFill>
              <a:schemeClr val="accent1">
                <a:lumMod val="20000"/>
                <a:lumOff val="80000"/>
              </a:schemeClr>
            </a:solidFill>
          </a:ln>
        </p:spPr>
        <p:txBody>
          <a:bodyPr/>
          <a:lstStyle/>
          <a:p>
            <a:pPr marL="0" indent="0">
              <a:buNone/>
            </a:pPr>
            <a:r>
              <a:rPr lang="en-US" sz="3500" b="1" dirty="0">
                <a:latin typeface="Times New Roman" panose="02020603050405020304" pitchFamily="18" charset="0"/>
                <a:cs typeface="Times New Roman" panose="02020603050405020304" pitchFamily="18" charset="0"/>
              </a:rPr>
              <a:t>The data on </a:t>
            </a:r>
            <a:r>
              <a:rPr lang="en-US" sz="3500" b="1" dirty="0" err="1">
                <a:latin typeface="Times New Roman" panose="02020603050405020304" pitchFamily="18" charset="0"/>
                <a:cs typeface="Times New Roman" panose="02020603050405020304" pitchFamily="18" charset="0"/>
              </a:rPr>
              <a:t>antipyrine</a:t>
            </a:r>
            <a:r>
              <a:rPr lang="en-US" sz="3500" b="1" dirty="0">
                <a:latin typeface="Times New Roman" panose="02020603050405020304" pitchFamily="18" charset="0"/>
                <a:cs typeface="Times New Roman" panose="02020603050405020304" pitchFamily="18" charset="0"/>
              </a:rPr>
              <a:t> or reference marker  transport are consistent with the free permeability of the marker reported by us in the human placenta in vitro </a:t>
            </a:r>
            <a:r>
              <a:rPr lang="en-US" sz="3500" b="1" dirty="0">
                <a:latin typeface="Vijaya" panose="020B0604020202020204" pitchFamily="34" charset="0"/>
                <a:cs typeface="Vijaya" panose="020B0604020202020204" pitchFamily="34" charset="0"/>
              </a:rPr>
              <a:t>(</a:t>
            </a:r>
            <a:r>
              <a:rPr lang="en-US" sz="3500" b="1" dirty="0" err="1">
                <a:latin typeface="Vijaya" panose="020B0604020202020204" pitchFamily="34" charset="0"/>
                <a:cs typeface="Vijaya" panose="020B0604020202020204" pitchFamily="34" charset="0"/>
              </a:rPr>
              <a:t>Nandakumaran</a:t>
            </a:r>
            <a:r>
              <a:rPr lang="en-US" sz="3500" b="1" dirty="0">
                <a:latin typeface="Vijaya" panose="020B0604020202020204" pitchFamily="34" charset="0"/>
                <a:cs typeface="Vijaya" panose="020B0604020202020204" pitchFamily="34" charset="0"/>
              </a:rPr>
              <a:t> et al, 1981, 2004)</a:t>
            </a:r>
            <a:r>
              <a:rPr lang="en-US" sz="3500" b="1" dirty="0">
                <a:latin typeface="Times New Roman" panose="02020603050405020304" pitchFamily="18" charset="0"/>
                <a:cs typeface="Times New Roman" panose="02020603050405020304" pitchFamily="18" charset="0"/>
              </a:rPr>
              <a:t> as well as with those of other international research groups </a:t>
            </a:r>
            <a:r>
              <a:rPr lang="en-US" sz="3500" b="1" dirty="0">
                <a:latin typeface="Vijaya" panose="020B0604020202020204" pitchFamily="34" charset="0"/>
                <a:cs typeface="Vijaya" panose="020B0604020202020204" pitchFamily="34" charset="0"/>
              </a:rPr>
              <a:t>(</a:t>
            </a:r>
            <a:r>
              <a:rPr lang="en-US" sz="3500" b="1" dirty="0" err="1">
                <a:latin typeface="Vijaya" panose="020B0604020202020204" pitchFamily="34" charset="0"/>
                <a:cs typeface="Vijaya" panose="020B0604020202020204" pitchFamily="34" charset="0"/>
              </a:rPr>
              <a:t>Meschia</a:t>
            </a:r>
            <a:r>
              <a:rPr lang="en-US" sz="3500" b="1" dirty="0">
                <a:latin typeface="Vijaya" panose="020B0604020202020204" pitchFamily="34" charset="0"/>
                <a:cs typeface="Vijaya" panose="020B0604020202020204" pitchFamily="34" charset="0"/>
              </a:rPr>
              <a:t> et al, 1967, </a:t>
            </a:r>
            <a:r>
              <a:rPr lang="en-US" sz="3500" b="1" dirty="0" err="1">
                <a:latin typeface="Vijaya" panose="020B0604020202020204" pitchFamily="34" charset="0"/>
                <a:cs typeface="Vijaya" panose="020B0604020202020204" pitchFamily="34" charset="0"/>
              </a:rPr>
              <a:t>Challier</a:t>
            </a:r>
            <a:r>
              <a:rPr lang="en-US" sz="3500" b="1" dirty="0">
                <a:latin typeface="Vijaya" panose="020B0604020202020204" pitchFamily="34" charset="0"/>
                <a:cs typeface="Vijaya" panose="020B0604020202020204" pitchFamily="34" charset="0"/>
              </a:rPr>
              <a:t> et al, 1986). </a:t>
            </a:r>
          </a:p>
          <a:p>
            <a:pPr marL="0" indent="0">
              <a:buNone/>
            </a:pPr>
            <a:endParaRPr lang="en-US" dirty="0"/>
          </a:p>
        </p:txBody>
      </p:sp>
    </p:spTree>
    <p:extLst>
      <p:ext uri="{BB962C8B-B14F-4D97-AF65-F5344CB8AC3E}">
        <p14:creationId xmlns:p14="http://schemas.microsoft.com/office/powerpoint/2010/main" val="170008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543800" cy="4191000"/>
          </a:xfrm>
          <a:ln>
            <a:solidFill>
              <a:schemeClr val="accent1">
                <a:lumMod val="20000"/>
                <a:lumOff val="80000"/>
              </a:schemeClr>
            </a:solidFill>
          </a:ln>
        </p:spPr>
        <p:txBody>
          <a:bodyPr>
            <a:normAutofit lnSpcReduction="10000"/>
          </a:bodyPr>
          <a:lstStyle/>
          <a:p>
            <a:pPr marL="0" indent="0">
              <a:buNone/>
            </a:pPr>
            <a:r>
              <a:rPr lang="en-US" sz="3500" b="1" dirty="0">
                <a:latin typeface="Times New Roman" panose="02020603050405020304" pitchFamily="18" charset="0"/>
                <a:cs typeface="Times New Roman" panose="02020603050405020304" pitchFamily="18" charset="0"/>
              </a:rPr>
              <a:t>We further speculate that vanadium is actively transported  from mother to fetus and this is corroborated by the lower T50 values in all our perfusion conditions compared to </a:t>
            </a:r>
            <a:r>
              <a:rPr lang="en-US" sz="3500" b="1" dirty="0" err="1">
                <a:latin typeface="Times New Roman" panose="02020603050405020304" pitchFamily="18" charset="0"/>
                <a:cs typeface="Times New Roman" panose="02020603050405020304" pitchFamily="18" charset="0"/>
              </a:rPr>
              <a:t>antipyrine</a:t>
            </a:r>
            <a:r>
              <a:rPr lang="en-US" sz="3500" b="1" dirty="0">
                <a:latin typeface="Times New Roman" panose="02020603050405020304" pitchFamily="18" charset="0"/>
                <a:cs typeface="Times New Roman" panose="02020603050405020304" pitchFamily="18" charset="0"/>
              </a:rPr>
              <a:t> and the situation is likely to be compromised in hyperglycemic states as well</a:t>
            </a:r>
          </a:p>
          <a:p>
            <a:pPr marL="0" indent="0">
              <a:buNone/>
            </a:pPr>
            <a:endParaRPr lang="en-US" dirty="0"/>
          </a:p>
        </p:txBody>
      </p:sp>
    </p:spTree>
    <p:extLst>
      <p:ext uri="{BB962C8B-B14F-4D97-AF65-F5344CB8AC3E}">
        <p14:creationId xmlns:p14="http://schemas.microsoft.com/office/powerpoint/2010/main" val="5985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543800" cy="3047999"/>
          </a:xfrm>
          <a:ln>
            <a:solidFill>
              <a:schemeClr val="accent1">
                <a:lumMod val="20000"/>
                <a:lumOff val="80000"/>
              </a:schemeClr>
            </a:solidFill>
          </a:ln>
        </p:spPr>
        <p:txBody>
          <a:bodyPr>
            <a:noAutofit/>
          </a:bodyPr>
          <a:lstStyle/>
          <a:p>
            <a:pPr marL="0" indent="0">
              <a:buNone/>
            </a:pPr>
            <a:r>
              <a:rPr lang="en-US" sz="3500" b="1" dirty="0">
                <a:latin typeface="Times New Roman" panose="02020603050405020304" pitchFamily="18" charset="0"/>
                <a:cs typeface="Times New Roman" panose="02020603050405020304" pitchFamily="18" charset="0"/>
              </a:rPr>
              <a:t>Moderate hyperglycemia of 11 </a:t>
            </a:r>
            <a:r>
              <a:rPr lang="en-US" sz="3500" b="1" dirty="0" err="1">
                <a:latin typeface="Times New Roman" panose="02020603050405020304" pitchFamily="18" charset="0"/>
                <a:cs typeface="Times New Roman" panose="02020603050405020304" pitchFamily="18" charset="0"/>
              </a:rPr>
              <a:t>mmol</a:t>
            </a:r>
            <a:r>
              <a:rPr lang="en-US" sz="3500" b="1" dirty="0">
                <a:latin typeface="Times New Roman" panose="02020603050405020304" pitchFamily="18" charset="0"/>
                <a:cs typeface="Times New Roman" panose="02020603050405020304" pitchFamily="18" charset="0"/>
              </a:rPr>
              <a:t>/L was shown to decrease </a:t>
            </a:r>
            <a:r>
              <a:rPr lang="en-US" sz="3500" dirty="0" smtClean="0"/>
              <a:t>transport  of  </a:t>
            </a:r>
            <a:r>
              <a:rPr lang="en-US" sz="3500" b="1" dirty="0" smtClean="0">
                <a:latin typeface="Times New Roman" panose="02020603050405020304" pitchFamily="18" charset="0"/>
                <a:cs typeface="Times New Roman" panose="02020603050405020304" pitchFamily="18" charset="0"/>
              </a:rPr>
              <a:t> chromium, manganese as  well as  </a:t>
            </a:r>
            <a:r>
              <a:rPr lang="en-US" sz="3500" b="1" dirty="0">
                <a:latin typeface="Times New Roman" panose="02020603050405020304" pitchFamily="18" charset="0"/>
                <a:cs typeface="Times New Roman" panose="02020603050405020304" pitchFamily="18" charset="0"/>
              </a:rPr>
              <a:t>vanadium </a:t>
            </a:r>
            <a:r>
              <a:rPr lang="en-US" sz="3500" b="1" dirty="0" smtClean="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compared to </a:t>
            </a:r>
            <a:r>
              <a:rPr lang="en-US" sz="3500" b="1" dirty="0" err="1">
                <a:latin typeface="Times New Roman" panose="02020603050405020304" pitchFamily="18" charset="0"/>
                <a:cs typeface="Times New Roman" panose="02020603050405020304" pitchFamily="18" charset="0"/>
              </a:rPr>
              <a:t>euglycemic</a:t>
            </a:r>
            <a:r>
              <a:rPr lang="en-US" sz="3500" b="1" dirty="0">
                <a:latin typeface="Times New Roman" panose="02020603050405020304" pitchFamily="18" charset="0"/>
                <a:cs typeface="Times New Roman" panose="02020603050405020304" pitchFamily="18" charset="0"/>
              </a:rPr>
              <a:t> state in our perfusion </a:t>
            </a:r>
            <a:r>
              <a:rPr lang="en-US" sz="3500" b="1" dirty="0" smtClean="0">
                <a:latin typeface="Times New Roman" panose="02020603050405020304" pitchFamily="18" charset="0"/>
                <a:cs typeface="Times New Roman" panose="02020603050405020304" pitchFamily="18" charset="0"/>
              </a:rPr>
              <a:t>conditions. </a:t>
            </a:r>
            <a:endParaRPr lang="en-US" sz="3500" b="1" dirty="0" smtClean="0">
              <a:latin typeface="Times New Roman" panose="02020603050405020304" pitchFamily="18" charset="0"/>
              <a:cs typeface="Times New Roman" panose="02020603050405020304" pitchFamily="18" charset="0"/>
            </a:endParaRPr>
          </a:p>
          <a:p>
            <a:pPr marL="0" indent="0">
              <a:buNone/>
            </a:pP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00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report  for  the  First  Time  in literature  maternal-fetal  transport  of  </a:t>
            </a:r>
            <a:r>
              <a:rPr lang="en-US" dirty="0" err="1" smtClean="0"/>
              <a:t>Mn</a:t>
            </a:r>
            <a:r>
              <a:rPr lang="en-US" dirty="0" smtClean="0"/>
              <a:t>  from  maternal  to  fetal  circulation  in  human  placenta  in  </a:t>
            </a:r>
            <a:r>
              <a:rPr lang="en-US" dirty="0" err="1" smtClean="0"/>
              <a:t>vitro.Considering</a:t>
            </a:r>
            <a:r>
              <a:rPr lang="en-US" dirty="0" smtClean="0"/>
              <a:t>  the  Restricted  transport  of  this element  despite  its  small atomic  weight,  we  believe  that  like </a:t>
            </a:r>
            <a:r>
              <a:rPr lang="en-US" dirty="0" err="1" smtClean="0"/>
              <a:t>Cr&amp;V</a:t>
            </a:r>
            <a:r>
              <a:rPr lang="en-US" dirty="0" smtClean="0"/>
              <a:t>, </a:t>
            </a:r>
            <a:r>
              <a:rPr lang="en-US" dirty="0" err="1" smtClean="0"/>
              <a:t>Mn</a:t>
            </a:r>
            <a:r>
              <a:rPr lang="en-US" dirty="0" smtClean="0"/>
              <a:t> too is actively  transported  from  mother  to  fetus  in </a:t>
            </a:r>
            <a:r>
              <a:rPr lang="en-US" dirty="0" err="1" smtClean="0"/>
              <a:t>humans.Further</a:t>
            </a:r>
            <a:r>
              <a:rPr lang="en-US" dirty="0" smtClean="0"/>
              <a:t>  studies are on</a:t>
            </a:r>
            <a:endParaRPr lang="en-US" dirty="0"/>
          </a:p>
        </p:txBody>
      </p:sp>
    </p:spTree>
    <p:extLst>
      <p:ext uri="{BB962C8B-B14F-4D97-AF65-F5344CB8AC3E}">
        <p14:creationId xmlns:p14="http://schemas.microsoft.com/office/powerpoint/2010/main" val="1292374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7543800" cy="2590799"/>
          </a:xfrm>
          <a:ln>
            <a:solidFill>
              <a:schemeClr val="accent1">
                <a:lumMod val="20000"/>
                <a:lumOff val="80000"/>
              </a:schemeClr>
            </a:solidFill>
          </a:ln>
        </p:spPr>
        <p:txBody>
          <a:bodyPr>
            <a:normAutofit/>
          </a:bodyPr>
          <a:lstStyle/>
          <a:p>
            <a:pPr marL="0" indent="0">
              <a:buNone/>
            </a:pPr>
            <a:r>
              <a:rPr lang="en-US" sz="3500" b="1" dirty="0">
                <a:latin typeface="Times New Roman" panose="02020603050405020304" pitchFamily="18" charset="0"/>
                <a:cs typeface="Times New Roman" panose="02020603050405020304" pitchFamily="18" charset="0"/>
              </a:rPr>
              <a:t>Both the transport fractions and areas under the curves and absorption rates of above elements were significantly lowered in hyperglycemic states</a:t>
            </a:r>
          </a:p>
          <a:p>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05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543800" cy="1981200"/>
          </a:xfrm>
          <a:ln>
            <a:solidFill>
              <a:schemeClr val="accent1">
                <a:lumMod val="20000"/>
                <a:lumOff val="80000"/>
              </a:schemeClr>
            </a:solidFill>
          </a:ln>
        </p:spPr>
        <p:txBody>
          <a:bodyPr>
            <a:normAutofit/>
          </a:bodyPr>
          <a:lstStyle/>
          <a:p>
            <a:pPr marL="0" indent="0">
              <a:lnSpc>
                <a:spcPct val="100000"/>
              </a:lnSpc>
              <a:buNone/>
            </a:pPr>
            <a:r>
              <a:rPr lang="en-US" sz="3500" b="1" dirty="0">
                <a:latin typeface="Times New Roman" panose="02020603050405020304" pitchFamily="18" charset="0"/>
                <a:cs typeface="Times New Roman" panose="02020603050405020304" pitchFamily="18" charset="0"/>
              </a:rPr>
              <a:t>Predictably </a:t>
            </a:r>
            <a:r>
              <a:rPr lang="en-US" sz="3500" b="1" dirty="0" err="1">
                <a:latin typeface="Times New Roman" panose="02020603050405020304" pitchFamily="18" charset="0"/>
                <a:cs typeface="Times New Roman" panose="02020603050405020304" pitchFamily="18" charset="0"/>
              </a:rPr>
              <a:t>antipyrine</a:t>
            </a:r>
            <a:r>
              <a:rPr lang="en-US" sz="3500" b="1" dirty="0">
                <a:latin typeface="Times New Roman" panose="02020603050405020304" pitchFamily="18" charset="0"/>
                <a:cs typeface="Times New Roman" panose="02020603050405020304" pitchFamily="18" charset="0"/>
              </a:rPr>
              <a:t> or reference marker transport was not affected by the hyperglycemic state </a:t>
            </a:r>
            <a:r>
              <a:rPr lang="en-US" sz="3500" b="1"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8512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3733800"/>
          </a:xfrm>
          <a:ln w="38100">
            <a:solidFill>
              <a:schemeClr val="accent3">
                <a:lumMod val="20000"/>
                <a:lumOff val="80000"/>
              </a:schemeClr>
            </a:solidFill>
          </a:ln>
        </p:spPr>
        <p:txBody>
          <a:bodyPr vert="horz" lIns="91440" tIns="45720" rIns="91440" bIns="45720" rtlCol="0">
            <a:normAutofit/>
          </a:bodyPr>
          <a:lstStyle/>
          <a:p>
            <a:pPr marL="0" indent="0">
              <a:lnSpc>
                <a:spcPct val="100000"/>
              </a:lnSpc>
              <a:buNone/>
            </a:pPr>
            <a:r>
              <a:rPr lang="en-US" sz="4000" b="1" dirty="0">
                <a:solidFill>
                  <a:srgbClr val="FFFF00"/>
                </a:solidFill>
                <a:latin typeface="Times New Roman" panose="02020603050405020304" pitchFamily="18" charset="0"/>
                <a:cs typeface="Times New Roman" panose="02020603050405020304" pitchFamily="18" charset="0"/>
              </a:rPr>
              <a:t>Chromium, has been reported to be an essential trace element for human nutrition, required for normal carbohydrate and lipid metabolism </a:t>
            </a:r>
            <a:r>
              <a:rPr lang="en-US" sz="4000" b="1" dirty="0">
                <a:solidFill>
                  <a:srgbClr val="FFFF00"/>
                </a:solidFill>
                <a:latin typeface="Vijaya" panose="020B0604020202020204" pitchFamily="34" charset="0"/>
                <a:cs typeface="Vijaya" panose="020B0604020202020204" pitchFamily="34" charset="0"/>
              </a:rPr>
              <a:t>(Mertz 1993 ; Anderson, 1993). </a:t>
            </a:r>
          </a:p>
        </p:txBody>
      </p:sp>
    </p:spTree>
    <p:extLst>
      <p:ext uri="{BB962C8B-B14F-4D97-AF65-F5344CB8AC3E}">
        <p14:creationId xmlns:p14="http://schemas.microsoft.com/office/powerpoint/2010/main" val="24504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543800" cy="3352799"/>
          </a:xfrm>
          <a:ln>
            <a:solidFill>
              <a:schemeClr val="accent1">
                <a:lumMod val="20000"/>
                <a:lumOff val="80000"/>
              </a:schemeClr>
            </a:solidFill>
          </a:ln>
        </p:spPr>
        <p:txBody>
          <a:bodyPr>
            <a:normAutofit/>
          </a:bodyPr>
          <a:lstStyle/>
          <a:p>
            <a:pPr marL="0" indent="0">
              <a:buNone/>
            </a:pPr>
            <a:r>
              <a:rPr lang="en-US" sz="3500" b="1" dirty="0">
                <a:latin typeface="Times New Roman" panose="02020603050405020304" pitchFamily="18" charset="0"/>
                <a:cs typeface="Times New Roman" panose="02020603050405020304" pitchFamily="18" charset="0"/>
              </a:rPr>
              <a:t>Experiments are underway to establish whether higher glucose load as in uncontrolled diabetes of </a:t>
            </a:r>
            <a:r>
              <a:rPr lang="en-US" sz="3500" b="1" dirty="0" smtClean="0">
                <a:latin typeface="Times New Roman" panose="02020603050405020304" pitchFamily="18" charset="0"/>
                <a:cs typeface="Times New Roman" panose="02020603050405020304" pitchFamily="18" charset="0"/>
              </a:rPr>
              <a:t>say 27mmol/L </a:t>
            </a:r>
            <a:r>
              <a:rPr lang="en-US" sz="3500" b="1" dirty="0">
                <a:latin typeface="Times New Roman" panose="02020603050405020304" pitchFamily="18" charset="0"/>
                <a:cs typeface="Times New Roman" panose="02020603050405020304" pitchFamily="18" charset="0"/>
              </a:rPr>
              <a:t>of glucose can lower the maternal fetal transport of above </a:t>
            </a:r>
            <a:r>
              <a:rPr lang="en-US" sz="3500" b="1" dirty="0" smtClean="0">
                <a:latin typeface="Times New Roman" panose="02020603050405020304" pitchFamily="18" charset="0"/>
                <a:cs typeface="Times New Roman" panose="02020603050405020304" pitchFamily="18" charset="0"/>
              </a:rPr>
              <a:t>elements.  </a:t>
            </a: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40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543800" cy="2438400"/>
          </a:xfrm>
          <a:ln>
            <a:solidFill>
              <a:schemeClr val="accent1">
                <a:lumMod val="20000"/>
                <a:lumOff val="80000"/>
              </a:schemeClr>
            </a:solidFill>
          </a:ln>
        </p:spPr>
        <p:txBody>
          <a:bodyPr>
            <a:normAutofit/>
          </a:bodyPr>
          <a:lstStyle/>
          <a:p>
            <a:pPr marL="0" indent="0">
              <a:lnSpc>
                <a:spcPct val="100000"/>
              </a:lnSpc>
              <a:buNone/>
            </a:pPr>
            <a:r>
              <a:rPr lang="en-US" sz="3500" b="1" dirty="0">
                <a:latin typeface="Times New Roman" panose="02020603050405020304" pitchFamily="18" charset="0"/>
                <a:cs typeface="Times New Roman" panose="02020603050405020304" pitchFamily="18" charset="0"/>
              </a:rPr>
              <a:t>This further could seriously impair the fetus or neonatal metabolism and carbohydrate metabolism in particular in those states.</a:t>
            </a:r>
          </a:p>
          <a:p>
            <a:pPr>
              <a:lnSpc>
                <a:spcPct val="100000"/>
              </a:lnSpc>
            </a:pPr>
            <a:endParaRPr lang="en-US"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2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543800" cy="3733800"/>
          </a:xfrm>
          <a:ln>
            <a:solidFill>
              <a:schemeClr val="accent1">
                <a:lumMod val="20000"/>
                <a:lumOff val="80000"/>
              </a:schemeClr>
            </a:solidFill>
          </a:ln>
        </p:spPr>
        <p:txBody>
          <a:bodyPr>
            <a:normAutofit lnSpcReduction="10000"/>
          </a:bodyPr>
          <a:lstStyle/>
          <a:p>
            <a:pPr marL="0" indent="0">
              <a:buNone/>
            </a:pPr>
            <a:r>
              <a:rPr lang="en-US" sz="4000" b="1" dirty="0">
                <a:latin typeface="Times New Roman" panose="02020603050405020304" pitchFamily="18" charset="0"/>
                <a:cs typeface="Times New Roman" panose="02020603050405020304" pitchFamily="18" charset="0"/>
              </a:rPr>
              <a:t>The above possibility has been established in 2 perfusions from highly diabetic patients and more studies are underway to </a:t>
            </a:r>
            <a:r>
              <a:rPr lang="en-US" sz="4000" b="1" dirty="0" smtClean="0">
                <a:latin typeface="Times New Roman" panose="02020603050405020304" pitchFamily="18" charset="0"/>
                <a:cs typeface="Times New Roman" panose="02020603050405020304" pitchFamily="18" charset="0"/>
              </a:rPr>
              <a:t>ascertain </a:t>
            </a:r>
            <a:r>
              <a:rPr lang="en-US" sz="4000" b="1" dirty="0">
                <a:latin typeface="Times New Roman" panose="02020603050405020304" pitchFamily="18" charset="0"/>
                <a:cs typeface="Times New Roman" panose="02020603050405020304" pitchFamily="18" charset="0"/>
              </a:rPr>
              <a:t>the veracity and statistical significance of above findings </a:t>
            </a:r>
          </a:p>
          <a:p>
            <a:endParaRPr lang="en-US" sz="40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09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467600" cy="4419600"/>
          </a:xfrm>
          <a:ln>
            <a:solidFill>
              <a:schemeClr val="accent1">
                <a:lumMod val="20000"/>
                <a:lumOff val="80000"/>
              </a:schemeClr>
            </a:solidFill>
          </a:ln>
        </p:spPr>
        <p:txBody>
          <a:bodyPr>
            <a:noAutofit/>
          </a:bodyPr>
          <a:lstStyle/>
          <a:p>
            <a:pPr marL="0" indent="0">
              <a:lnSpc>
                <a:spcPct val="100000"/>
              </a:lnSpc>
              <a:buNone/>
            </a:pPr>
            <a:r>
              <a:rPr lang="en-US" sz="4000" b="1" dirty="0">
                <a:latin typeface="Times New Roman" panose="02020603050405020304" pitchFamily="18" charset="0"/>
                <a:cs typeface="Times New Roman" panose="02020603050405020304" pitchFamily="18" charset="0"/>
              </a:rPr>
              <a:t>We recommend that chromium and </a:t>
            </a:r>
            <a:r>
              <a:rPr lang="en-US" sz="4000" b="1" dirty="0" smtClean="0">
                <a:latin typeface="Times New Roman" panose="02020603050405020304" pitchFamily="18" charset="0"/>
                <a:cs typeface="Times New Roman" panose="02020603050405020304" pitchFamily="18" charset="0"/>
              </a:rPr>
              <a:t>vanadium and  manganese </a:t>
            </a:r>
            <a:r>
              <a:rPr lang="en-US" sz="4000" b="1" dirty="0">
                <a:latin typeface="Times New Roman" panose="02020603050405020304" pitchFamily="18" charset="0"/>
                <a:cs typeface="Times New Roman" panose="02020603050405020304" pitchFamily="18" charset="0"/>
              </a:rPr>
              <a:t>levels of pregnant women need to be monitored carefully particularly in pregnant diabetic patients and those liable to have gestational </a:t>
            </a:r>
            <a:r>
              <a:rPr lang="en-US" sz="4000" b="1" dirty="0" smtClean="0">
                <a:latin typeface="Times New Roman" panose="02020603050405020304" pitchFamily="18" charset="0"/>
                <a:cs typeface="Times New Roman" panose="02020603050405020304" pitchFamily="18" charset="0"/>
              </a:rPr>
              <a:t>diabetes.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7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543800" cy="3505200"/>
          </a:xfrm>
          <a:ln>
            <a:solidFill>
              <a:schemeClr val="accent1">
                <a:lumMod val="20000"/>
                <a:lumOff val="80000"/>
              </a:schemeClr>
            </a:solidFill>
          </a:ln>
        </p:spPr>
        <p:txBody>
          <a:bodyPr>
            <a:noAutofit/>
          </a:bodyPr>
          <a:lstStyle/>
          <a:p>
            <a:pPr marL="0" indent="0">
              <a:buNone/>
            </a:pPr>
            <a:r>
              <a:rPr lang="en-US" sz="3600" b="1" dirty="0">
                <a:latin typeface="Times New Roman" panose="02020603050405020304" pitchFamily="18" charset="0"/>
                <a:cs typeface="Times New Roman" panose="02020603050405020304" pitchFamily="18" charset="0"/>
              </a:rPr>
              <a:t>Control of blood sugar in pregnancy deserves to be done more aggressively to prevent compromised transport of essential trace elements such as vanadium and chromium  as well</a:t>
            </a:r>
          </a:p>
          <a:p>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69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543800" cy="3429000"/>
          </a:xfrm>
          <a:ln>
            <a:solidFill>
              <a:schemeClr val="accent1">
                <a:lumMod val="20000"/>
                <a:lumOff val="80000"/>
              </a:schemeClr>
            </a:solidFill>
          </a:ln>
        </p:spPr>
        <p:txBody>
          <a:bodyPr>
            <a:noAutofit/>
          </a:bodyPr>
          <a:lstStyle/>
          <a:p>
            <a:pPr marL="0" indent="0">
              <a:buNone/>
            </a:pPr>
            <a:r>
              <a:rPr lang="en-US" sz="4000" b="1" dirty="0">
                <a:latin typeface="Times New Roman" panose="02020603050405020304" pitchFamily="18" charset="0"/>
                <a:cs typeface="Times New Roman" panose="02020603050405020304" pitchFamily="18" charset="0"/>
              </a:rPr>
              <a:t>Further studies are underway to evaluate the possible effect of binding of above trace elements to placental tissue </a:t>
            </a:r>
            <a:r>
              <a:rPr lang="en-US" sz="4000" b="1" dirty="0" smtClean="0">
                <a:latin typeface="Times New Roman" panose="02020603050405020304" pitchFamily="18" charset="0"/>
                <a:cs typeface="Times New Roman" panose="02020603050405020304" pitchFamily="18" charset="0"/>
              </a:rPr>
              <a:t>proteins in control and diabetic pregnancies.</a:t>
            </a:r>
            <a:endParaRPr lang="en-US" sz="4000" dirty="0"/>
          </a:p>
        </p:txBody>
      </p:sp>
    </p:spTree>
    <p:extLst>
      <p:ext uri="{BB962C8B-B14F-4D97-AF65-F5344CB8AC3E}">
        <p14:creationId xmlns:p14="http://schemas.microsoft.com/office/powerpoint/2010/main" val="7624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543800" cy="3733800"/>
          </a:xfrm>
          <a:ln>
            <a:solidFill>
              <a:schemeClr val="accent1">
                <a:lumMod val="20000"/>
                <a:lumOff val="80000"/>
              </a:schemeClr>
            </a:solidFill>
          </a:ln>
        </p:spPr>
        <p:txBody>
          <a:bodyPr>
            <a:noAutofit/>
          </a:bodyPr>
          <a:lstStyle/>
          <a:p>
            <a:pPr marL="0" indent="0">
              <a:buNone/>
            </a:pPr>
            <a:r>
              <a:rPr lang="en-US" sz="4000" b="1" dirty="0">
                <a:latin typeface="Times New Roman" panose="02020603050405020304" pitchFamily="18" charset="0"/>
                <a:cs typeface="Times New Roman" panose="02020603050405020304" pitchFamily="18" charset="0"/>
              </a:rPr>
              <a:t>Furthermore assessment of  the probable effect or relationship of vanadium and chromium levels to the antioxidant enzyme activity in control and diabetic pregnancies are </a:t>
            </a:r>
            <a:r>
              <a:rPr lang="en-US" sz="4000" b="1" dirty="0" smtClean="0">
                <a:latin typeface="Times New Roman" panose="02020603050405020304" pitchFamily="18" charset="0"/>
                <a:cs typeface="Times New Roman" panose="02020603050405020304" pitchFamily="18" charset="0"/>
              </a:rPr>
              <a:t>to </a:t>
            </a:r>
            <a:r>
              <a:rPr lang="en-US" sz="4000" b="1" dirty="0">
                <a:latin typeface="Times New Roman" panose="02020603050405020304" pitchFamily="18" charset="0"/>
                <a:cs typeface="Times New Roman" panose="02020603050405020304" pitchFamily="18" charset="0"/>
              </a:rPr>
              <a:t>be studied</a:t>
            </a:r>
          </a:p>
          <a:p>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8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68548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algn="ctr">
              <a:spcBef>
                <a:spcPct val="20000"/>
              </a:spcBef>
              <a:buFont typeface="Arial" panose="020B0604020202020204" pitchFamily="34" charset="0"/>
            </a:pPr>
            <a:r>
              <a:rPr lang="en-US" sz="4000" u="sng" dirty="0">
                <a:solidFill>
                  <a:srgbClr val="002060"/>
                </a:solidFill>
                <a:effectLst/>
                <a:latin typeface="Times New Roman" panose="02020603050405020304" pitchFamily="18" charset="0"/>
                <a:ea typeface="+mn-ea"/>
                <a:cs typeface="Times New Roman" panose="02020603050405020304" pitchFamily="18" charset="0"/>
              </a:rPr>
              <a:t>Acknowledgement</a:t>
            </a:r>
          </a:p>
        </p:txBody>
      </p:sp>
      <p:sp>
        <p:nvSpPr>
          <p:cNvPr id="3" name="Content Placeholder 2"/>
          <p:cNvSpPr>
            <a:spLocks noGrp="1"/>
          </p:cNvSpPr>
          <p:nvPr>
            <p:ph idx="1"/>
          </p:nvPr>
        </p:nvSpPr>
        <p:spPr>
          <a:xfrm>
            <a:off x="800100" y="1066800"/>
            <a:ext cx="7543800" cy="5334000"/>
          </a:xfrm>
          <a:ln>
            <a:solidFill>
              <a:schemeClr val="accent1">
                <a:lumMod val="20000"/>
                <a:lumOff val="80000"/>
              </a:schemeClr>
            </a:solidFill>
          </a:ln>
        </p:spPr>
        <p:txBody>
          <a:bodyPr>
            <a:normAutofit fontScale="85000" lnSpcReduction="20000"/>
          </a:bodyPr>
          <a:lstStyle/>
          <a:p>
            <a:pPr marL="0" indent="457200">
              <a:spcBef>
                <a:spcPts val="1200"/>
              </a:spcBef>
              <a:buNone/>
            </a:pPr>
            <a:endParaRPr lang="en-US" sz="3500" b="1" dirty="0" smtClean="0">
              <a:latin typeface="Times New Roman" panose="02020603050405020304" pitchFamily="18" charset="0"/>
              <a:cs typeface="Times New Roman" panose="02020603050405020304" pitchFamily="18" charset="0"/>
            </a:endParaRPr>
          </a:p>
          <a:p>
            <a:pPr marL="0" indent="457200">
              <a:spcBef>
                <a:spcPts val="1200"/>
              </a:spcBef>
              <a:buNone/>
            </a:pPr>
            <a:r>
              <a:rPr lang="en-US" sz="3500" b="1" dirty="0" smtClean="0">
                <a:latin typeface="Times New Roman" panose="02020603050405020304" pitchFamily="18" charset="0"/>
                <a:cs typeface="Times New Roman" panose="02020603050405020304" pitchFamily="18" charset="0"/>
              </a:rPr>
              <a:t>This </a:t>
            </a:r>
            <a:r>
              <a:rPr lang="en-US" sz="3500" b="1" dirty="0">
                <a:latin typeface="Times New Roman" panose="02020603050405020304" pitchFamily="18" charset="0"/>
                <a:cs typeface="Times New Roman" panose="02020603050405020304" pitchFamily="18" charset="0"/>
              </a:rPr>
              <a:t>Research Work was supported by KFAS Research  </a:t>
            </a:r>
            <a:r>
              <a:rPr lang="en-US" sz="3500" b="1" dirty="0" smtClean="0">
                <a:latin typeface="Times New Roman" panose="02020603050405020304" pitchFamily="18" charset="0"/>
                <a:cs typeface="Times New Roman" panose="02020603050405020304" pitchFamily="18" charset="0"/>
              </a:rPr>
              <a:t>Grant # 2010</a:t>
            </a:r>
          </a:p>
          <a:p>
            <a:pPr marL="0" indent="0" algn="ctr">
              <a:buNone/>
            </a:pPr>
            <a:r>
              <a:rPr lang="en-US" sz="3500" b="1" dirty="0" smtClean="0">
                <a:latin typeface="Times New Roman" panose="02020603050405020304" pitchFamily="18" charset="0"/>
                <a:cs typeface="Times New Roman" panose="02020603050405020304" pitchFamily="18" charset="0"/>
              </a:rPr>
              <a:t>Dr. Mariam </a:t>
            </a:r>
            <a:r>
              <a:rPr lang="en-US" sz="3500" b="1" dirty="0" err="1" smtClean="0">
                <a:latin typeface="Times New Roman" panose="02020603050405020304" pitchFamily="18" charset="0"/>
                <a:cs typeface="Times New Roman" panose="02020603050405020304" pitchFamily="18" charset="0"/>
              </a:rPr>
              <a:t>Dossary</a:t>
            </a:r>
            <a:r>
              <a:rPr lang="en-US" sz="3500" b="1" dirty="0" smtClean="0">
                <a:latin typeface="Times New Roman" panose="02020603050405020304" pitchFamily="18" charset="0"/>
                <a:cs typeface="Times New Roman" panose="02020603050405020304" pitchFamily="18" charset="0"/>
              </a:rPr>
              <a:t>, </a:t>
            </a:r>
          </a:p>
          <a:p>
            <a:pPr marL="0" indent="0" algn="ctr">
              <a:buNone/>
            </a:pPr>
            <a:r>
              <a:rPr lang="en-US" sz="3500" b="1" dirty="0" smtClean="0">
                <a:latin typeface="Times New Roman" panose="02020603050405020304" pitchFamily="18" charset="0"/>
                <a:cs typeface="Times New Roman" panose="02020603050405020304" pitchFamily="18" charset="0"/>
              </a:rPr>
              <a:t>Dr. </a:t>
            </a:r>
            <a:r>
              <a:rPr lang="en-US" sz="3500" b="1" dirty="0" err="1" smtClean="0">
                <a:latin typeface="Times New Roman" panose="02020603050405020304" pitchFamily="18" charset="0"/>
                <a:cs typeface="Times New Roman" panose="02020603050405020304" pitchFamily="18" charset="0"/>
              </a:rPr>
              <a:t>Majed</a:t>
            </a:r>
            <a:r>
              <a:rPr lang="en-US" sz="3500" b="1" dirty="0" smtClean="0">
                <a:latin typeface="Times New Roman" panose="02020603050405020304" pitchFamily="18" charset="0"/>
                <a:cs typeface="Times New Roman" panose="02020603050405020304" pitchFamily="18" charset="0"/>
              </a:rPr>
              <a:t> Al-</a:t>
            </a:r>
            <a:r>
              <a:rPr lang="en-US" sz="3500" b="1" dirty="0" err="1" smtClean="0">
                <a:latin typeface="Times New Roman" panose="02020603050405020304" pitchFamily="18" charset="0"/>
                <a:cs typeface="Times New Roman" panose="02020603050405020304" pitchFamily="18" charset="0"/>
              </a:rPr>
              <a:t>Shammari</a:t>
            </a:r>
            <a:r>
              <a:rPr lang="en-US" sz="3500" b="1" dirty="0" smtClean="0">
                <a:latin typeface="Times New Roman" panose="02020603050405020304" pitchFamily="18" charset="0"/>
                <a:cs typeface="Times New Roman" panose="02020603050405020304" pitchFamily="18" charset="0"/>
              </a:rPr>
              <a:t>, </a:t>
            </a:r>
          </a:p>
          <a:p>
            <a:pPr marL="0" indent="0" algn="ctr">
              <a:buNone/>
            </a:pPr>
            <a:r>
              <a:rPr lang="en-US" sz="3500" b="1" dirty="0" smtClean="0">
                <a:latin typeface="Times New Roman" panose="02020603050405020304" pitchFamily="18" charset="0"/>
                <a:cs typeface="Times New Roman" panose="02020603050405020304" pitchFamily="18" charset="0"/>
              </a:rPr>
              <a:t>Dr. </a:t>
            </a:r>
            <a:r>
              <a:rPr lang="en-US" sz="3500" b="1" dirty="0" err="1" smtClean="0">
                <a:latin typeface="Times New Roman" panose="02020603050405020304" pitchFamily="18" charset="0"/>
                <a:cs typeface="Times New Roman" panose="02020603050405020304" pitchFamily="18" charset="0"/>
              </a:rPr>
              <a:t>Rachana</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Chibber</a:t>
            </a:r>
            <a:r>
              <a:rPr lang="en-US" sz="3500" b="1" dirty="0" smtClean="0">
                <a:latin typeface="Times New Roman" panose="02020603050405020304" pitchFamily="18" charset="0"/>
                <a:cs typeface="Times New Roman" panose="02020603050405020304" pitchFamily="18" charset="0"/>
              </a:rPr>
              <a:t> and </a:t>
            </a:r>
          </a:p>
          <a:p>
            <a:pPr marL="0" indent="0" algn="ctr">
              <a:buNone/>
            </a:pPr>
            <a:r>
              <a:rPr lang="en-US" sz="3500" b="1" dirty="0" smtClean="0">
                <a:latin typeface="Times New Roman" panose="02020603050405020304" pitchFamily="18" charset="0"/>
                <a:cs typeface="Times New Roman" panose="02020603050405020304" pitchFamily="18" charset="0"/>
              </a:rPr>
              <a:t>Prof. </a:t>
            </a:r>
            <a:r>
              <a:rPr lang="en-US" sz="3500" b="1" dirty="0" err="1" smtClean="0">
                <a:latin typeface="Times New Roman" panose="02020603050405020304" pitchFamily="18" charset="0"/>
                <a:cs typeface="Times New Roman" panose="02020603050405020304" pitchFamily="18" charset="0"/>
              </a:rPr>
              <a:t>Eyad</a:t>
            </a:r>
            <a:r>
              <a:rPr lang="en-US" sz="3500" b="1" dirty="0" smtClean="0">
                <a:latin typeface="Times New Roman" panose="02020603050405020304" pitchFamily="18" charset="0"/>
                <a:cs typeface="Times New Roman" panose="02020603050405020304" pitchFamily="18" charset="0"/>
              </a:rPr>
              <a:t> Al- Saleh.</a:t>
            </a:r>
          </a:p>
          <a:p>
            <a:pPr marL="0" indent="0">
              <a:buNone/>
            </a:pPr>
            <a:endParaRPr lang="en-US" sz="3500" b="1" dirty="0" smtClean="0">
              <a:latin typeface="Times New Roman" panose="02020603050405020304" pitchFamily="18" charset="0"/>
              <a:cs typeface="Times New Roman" panose="02020603050405020304" pitchFamily="18" charset="0"/>
            </a:endParaRPr>
          </a:p>
          <a:p>
            <a:pPr marL="0" indent="0" algn="ctr">
              <a:buNone/>
            </a:pPr>
            <a:r>
              <a:rPr lang="en-US" sz="3500" b="1" dirty="0" smtClean="0">
                <a:latin typeface="Times New Roman" panose="02020603050405020304" pitchFamily="18" charset="0"/>
                <a:cs typeface="Times New Roman" panose="02020603050405020304" pitchFamily="18" charset="0"/>
              </a:rPr>
              <a:t>Ms. </a:t>
            </a:r>
            <a:r>
              <a:rPr lang="en-US" sz="3500" b="1" dirty="0" err="1" smtClean="0">
                <a:latin typeface="Times New Roman" panose="02020603050405020304" pitchFamily="18" charset="0"/>
                <a:cs typeface="Times New Roman" panose="02020603050405020304" pitchFamily="18" charset="0"/>
              </a:rPr>
              <a:t>Anju</a:t>
            </a:r>
            <a:r>
              <a:rPr lang="en-US" sz="3500" b="1" dirty="0" smtClean="0">
                <a:latin typeface="Times New Roman" panose="02020603050405020304" pitchFamily="18" charset="0"/>
                <a:cs typeface="Times New Roman" panose="02020603050405020304" pitchFamily="18" charset="0"/>
              </a:rPr>
              <a:t> Nair, </a:t>
            </a:r>
          </a:p>
          <a:p>
            <a:pPr marL="0" indent="0" algn="ctr">
              <a:buNone/>
            </a:pPr>
            <a:r>
              <a:rPr lang="en-US" sz="3500" b="1" dirty="0" smtClean="0">
                <a:latin typeface="Times New Roman" panose="02020603050405020304" pitchFamily="18" charset="0"/>
                <a:cs typeface="Times New Roman" panose="02020603050405020304" pitchFamily="18" charset="0"/>
              </a:rPr>
              <a:t>Ms. Susan George and </a:t>
            </a:r>
          </a:p>
          <a:p>
            <a:pPr marL="0" indent="0" algn="ctr">
              <a:buNone/>
            </a:pPr>
            <a:r>
              <a:rPr lang="en-US" sz="3500" b="1" dirty="0" smtClean="0">
                <a:latin typeface="Times New Roman" panose="02020603050405020304" pitchFamily="18" charset="0"/>
                <a:cs typeface="Times New Roman" panose="02020603050405020304" pitchFamily="18" charset="0"/>
              </a:rPr>
              <a:t>Ms. </a:t>
            </a:r>
            <a:r>
              <a:rPr lang="en-US" sz="3500" b="1" dirty="0" err="1" smtClean="0">
                <a:latin typeface="Times New Roman" panose="02020603050405020304" pitchFamily="18" charset="0"/>
                <a:cs typeface="Times New Roman" panose="02020603050405020304" pitchFamily="18" charset="0"/>
              </a:rPr>
              <a:t>Asiya</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Tasneem</a:t>
            </a:r>
            <a:r>
              <a:rPr lang="en-US" sz="3500" b="1" dirty="0" smtClean="0">
                <a:latin typeface="Times New Roman" panose="02020603050405020304" pitchFamily="18" charset="0"/>
                <a:cs typeface="Times New Roman" panose="02020603050405020304" pitchFamily="18" charset="0"/>
              </a:rPr>
              <a:t>.</a:t>
            </a:r>
            <a:endParaRPr lang="en-US" sz="35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965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322" r="47789"/>
          <a:stretch/>
        </p:blipFill>
        <p:spPr>
          <a:xfrm>
            <a:off x="152400" y="304800"/>
            <a:ext cx="8866698" cy="6096000"/>
          </a:xfrm>
          <a:prstGeom prst="rect">
            <a:avLst/>
          </a:prstGeom>
          <a:ln w="57150">
            <a:solidFill>
              <a:schemeClr val="accent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80206"/>
            <a:ext cx="3960869" cy="3749623"/>
          </a:xfrm>
          <a:prstGeom prst="rect">
            <a:avLst/>
          </a:prstGeom>
        </p:spPr>
      </p:pic>
    </p:spTree>
    <p:extLst>
      <p:ext uri="{BB962C8B-B14F-4D97-AF65-F5344CB8AC3E}">
        <p14:creationId xmlns:p14="http://schemas.microsoft.com/office/powerpoint/2010/main" val="36382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19199" y="914400"/>
            <a:ext cx="6771409" cy="5257800"/>
          </a:xfrm>
          <a:prstGeom prst="rect">
            <a:avLst/>
          </a:prstGeom>
          <a:ln w="28575">
            <a:solidFill>
              <a:schemeClr val="accent1">
                <a:lumMod val="20000"/>
                <a:lumOff val="80000"/>
              </a:schemeClr>
            </a:solidFill>
          </a:ln>
        </p:spPr>
      </p:pic>
      <p:sp>
        <p:nvSpPr>
          <p:cNvPr id="2" name="TextBox 1"/>
          <p:cNvSpPr txBox="1"/>
          <p:nvPr/>
        </p:nvSpPr>
        <p:spPr>
          <a:xfrm>
            <a:off x="3431000" y="380685"/>
            <a:ext cx="2741200" cy="523220"/>
          </a:xfrm>
          <a:prstGeom prst="rect">
            <a:avLst/>
          </a:prstGeom>
          <a:noFill/>
        </p:spPr>
        <p:txBody>
          <a:bodyPr wrap="none" rtlCol="0">
            <a:spAutoFit/>
          </a:bodyPr>
          <a:lstStyle/>
          <a:p>
            <a:r>
              <a:rPr lang="en-US" sz="2800" dirty="0" smtClean="0">
                <a:latin typeface="Cooper Black" panose="0208090404030B020404" pitchFamily="18" charset="0"/>
              </a:rPr>
              <a:t>Water towers </a:t>
            </a:r>
            <a:endParaRPr lang="en-US" sz="2800" dirty="0">
              <a:latin typeface="Cooper Black" panose="0208090404030B020404" pitchFamily="18" charset="0"/>
            </a:endParaRPr>
          </a:p>
        </p:txBody>
      </p:sp>
    </p:spTree>
    <p:extLst>
      <p:ext uri="{BB962C8B-B14F-4D97-AF65-F5344CB8AC3E}">
        <p14:creationId xmlns:p14="http://schemas.microsoft.com/office/powerpoint/2010/main" val="14247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924800" cy="4876800"/>
          </a:xfrm>
          <a:ln w="38100">
            <a:solidFill>
              <a:schemeClr val="accent3">
                <a:lumMod val="20000"/>
                <a:lumOff val="80000"/>
              </a:schemeClr>
            </a:solidFill>
          </a:ln>
        </p:spPr>
        <p:txBody>
          <a:bodyPr vert="horz" lIns="91440" tIns="45720" rIns="91440" bIns="45720" rtlCol="0">
            <a:normAutofit/>
          </a:bodyPr>
          <a:lstStyle/>
          <a:p>
            <a:pPr marL="0" indent="0">
              <a:lnSpc>
                <a:spcPct val="110000"/>
              </a:lnSpc>
              <a:buNone/>
            </a:pPr>
            <a:r>
              <a:rPr lang="en-US" sz="4000" b="1" dirty="0">
                <a:solidFill>
                  <a:srgbClr val="FFFF00"/>
                </a:solidFill>
                <a:latin typeface="Times New Roman" panose="02020603050405020304" pitchFamily="18" charset="0"/>
                <a:cs typeface="Times New Roman" panose="02020603050405020304" pitchFamily="18" charset="0"/>
              </a:rPr>
              <a:t>Severe signs of chromium deficiency such as nerve and brain disorders have been reported to be reversed by supplemental Cr in patients on total parenteral nutrition </a:t>
            </a:r>
            <a:r>
              <a:rPr lang="en-US" sz="4000" b="1" dirty="0">
                <a:solidFill>
                  <a:srgbClr val="FFFF00"/>
                </a:solidFill>
                <a:latin typeface="Vijaya" panose="020B0604020202020204" pitchFamily="34" charset="0"/>
                <a:cs typeface="Vijaya" panose="020B0604020202020204" pitchFamily="34" charset="0"/>
              </a:rPr>
              <a:t>( </a:t>
            </a:r>
            <a:r>
              <a:rPr lang="en-US" sz="4000" b="1" dirty="0" err="1">
                <a:solidFill>
                  <a:srgbClr val="FFFF00"/>
                </a:solidFill>
                <a:latin typeface="Vijaya" panose="020B0604020202020204" pitchFamily="34" charset="0"/>
                <a:cs typeface="Vijaya" panose="020B0604020202020204" pitchFamily="34" charset="0"/>
              </a:rPr>
              <a:t>Jeejeebhoy</a:t>
            </a:r>
            <a:r>
              <a:rPr lang="en-US" sz="4000" b="1" dirty="0">
                <a:solidFill>
                  <a:srgbClr val="FFFF00"/>
                </a:solidFill>
                <a:latin typeface="Vijaya" panose="020B0604020202020204" pitchFamily="34" charset="0"/>
                <a:cs typeface="Vijaya" panose="020B0604020202020204" pitchFamily="34" charset="0"/>
              </a:rPr>
              <a:t> 1977 ; Brown et al, 1986). </a:t>
            </a:r>
          </a:p>
        </p:txBody>
      </p:sp>
    </p:spTree>
    <p:extLst>
      <p:ext uri="{BB962C8B-B14F-4D97-AF65-F5344CB8AC3E}">
        <p14:creationId xmlns:p14="http://schemas.microsoft.com/office/powerpoint/2010/main" val="22590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4800" y="685800"/>
            <a:ext cx="8528632" cy="5800725"/>
          </a:xfrm>
          <a:ln>
            <a:solidFill>
              <a:srgbClr val="FF0000"/>
            </a:solidFill>
          </a:ln>
        </p:spPr>
      </p:pic>
      <p:sp>
        <p:nvSpPr>
          <p:cNvPr id="5" name="TextBox 4"/>
          <p:cNvSpPr txBox="1"/>
          <p:nvPr/>
        </p:nvSpPr>
        <p:spPr>
          <a:xfrm>
            <a:off x="3063922" y="224135"/>
            <a:ext cx="2438400" cy="461665"/>
          </a:xfrm>
          <a:prstGeom prst="rect">
            <a:avLst/>
          </a:prstGeom>
          <a:noFill/>
        </p:spPr>
        <p:txBody>
          <a:bodyPr wrap="square" rtlCol="0">
            <a:spAutoFit/>
          </a:bodyPr>
          <a:lstStyle/>
          <a:p>
            <a:pPr algn="ctr"/>
            <a:r>
              <a:rPr lang="en-US" sz="2400" dirty="0" smtClean="0">
                <a:latin typeface="Cooper Black" panose="0208090404030B020404" pitchFamily="18" charset="0"/>
              </a:rPr>
              <a:t>Green island</a:t>
            </a:r>
            <a:endParaRPr lang="en-US" sz="2400" dirty="0">
              <a:latin typeface="Cooper Black" panose="0208090404030B020404" pitchFamily="18" charset="0"/>
            </a:endParaRPr>
          </a:p>
        </p:txBody>
      </p:sp>
    </p:spTree>
    <p:extLst>
      <p:ext uri="{BB962C8B-B14F-4D97-AF65-F5344CB8AC3E}">
        <p14:creationId xmlns:p14="http://schemas.microsoft.com/office/powerpoint/2010/main" val="65675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92" t="3526"/>
          <a:stretch/>
        </p:blipFill>
        <p:spPr>
          <a:xfrm>
            <a:off x="2362200" y="570492"/>
            <a:ext cx="3962400" cy="5926125"/>
          </a:xfrm>
          <a:prstGeom prst="rect">
            <a:avLst/>
          </a:prstGeom>
          <a:ln>
            <a:solidFill>
              <a:srgbClr val="FF0000"/>
            </a:solidFill>
          </a:ln>
        </p:spPr>
      </p:pic>
      <p:sp>
        <p:nvSpPr>
          <p:cNvPr id="2" name="TextBox 1"/>
          <p:cNvSpPr txBox="1"/>
          <p:nvPr/>
        </p:nvSpPr>
        <p:spPr>
          <a:xfrm>
            <a:off x="2716961" y="108827"/>
            <a:ext cx="3252878" cy="461665"/>
          </a:xfrm>
          <a:prstGeom prst="rect">
            <a:avLst/>
          </a:prstGeom>
          <a:noFill/>
        </p:spPr>
        <p:txBody>
          <a:bodyPr wrap="none" rtlCol="0">
            <a:spAutoFit/>
          </a:bodyPr>
          <a:lstStyle/>
          <a:p>
            <a:r>
              <a:rPr lang="en-US" sz="2400" dirty="0" smtClean="0">
                <a:latin typeface="Cooper Black" panose="0208090404030B020404" pitchFamily="18" charset="0"/>
              </a:rPr>
              <a:t>The Kuwait Towers</a:t>
            </a:r>
            <a:endParaRPr lang="en-US" sz="2400" dirty="0">
              <a:latin typeface="Cooper Black" panose="0208090404030B020404" pitchFamily="18" charset="0"/>
            </a:endParaRPr>
          </a:p>
        </p:txBody>
      </p:sp>
    </p:spTree>
    <p:extLst>
      <p:ext uri="{BB962C8B-B14F-4D97-AF65-F5344CB8AC3E}">
        <p14:creationId xmlns:p14="http://schemas.microsoft.com/office/powerpoint/2010/main" val="70588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15029" y="685800"/>
            <a:ext cx="4782922" cy="5919457"/>
          </a:xfrm>
          <a:prstGeom prst="rect">
            <a:avLst/>
          </a:prstGeom>
          <a:ln>
            <a:solidFill>
              <a:srgbClr val="FF0000"/>
            </a:solidFill>
          </a:ln>
        </p:spPr>
      </p:pic>
      <p:sp>
        <p:nvSpPr>
          <p:cNvPr id="5" name="TextBox 4"/>
          <p:cNvSpPr txBox="1"/>
          <p:nvPr/>
        </p:nvSpPr>
        <p:spPr>
          <a:xfrm>
            <a:off x="3505200" y="272534"/>
            <a:ext cx="2404056" cy="400110"/>
          </a:xfrm>
          <a:prstGeom prst="rect">
            <a:avLst/>
          </a:prstGeom>
          <a:noFill/>
        </p:spPr>
        <p:txBody>
          <a:bodyPr wrap="none" rtlCol="0">
            <a:spAutoFit/>
          </a:bodyPr>
          <a:lstStyle/>
          <a:p>
            <a:r>
              <a:rPr lang="en-US" sz="2000" dirty="0" smtClean="0">
                <a:latin typeface="Cooper Black" panose="0208090404030B020404" pitchFamily="18" charset="0"/>
              </a:rPr>
              <a:t>Liberation tower</a:t>
            </a:r>
            <a:endParaRPr lang="en-US" sz="2000" dirty="0">
              <a:latin typeface="Cooper Black" panose="0208090404030B020404" pitchFamily="18" charset="0"/>
            </a:endParaRPr>
          </a:p>
        </p:txBody>
      </p:sp>
    </p:spTree>
    <p:extLst>
      <p:ext uri="{BB962C8B-B14F-4D97-AF65-F5344CB8AC3E}">
        <p14:creationId xmlns:p14="http://schemas.microsoft.com/office/powerpoint/2010/main" val="37797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62" y="2636025"/>
            <a:ext cx="2428875" cy="18859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88" y="609601"/>
            <a:ext cx="7761111" cy="5448300"/>
          </a:xfrm>
          <a:prstGeom prst="rect">
            <a:avLst/>
          </a:prstGeom>
          <a:ln>
            <a:solidFill>
              <a:srgbClr val="FF0000"/>
            </a:solidFill>
          </a:ln>
        </p:spPr>
      </p:pic>
      <p:sp>
        <p:nvSpPr>
          <p:cNvPr id="2" name="TextBox 1"/>
          <p:cNvSpPr txBox="1"/>
          <p:nvPr/>
        </p:nvSpPr>
        <p:spPr>
          <a:xfrm>
            <a:off x="3507562" y="240269"/>
            <a:ext cx="1838324" cy="400110"/>
          </a:xfrm>
          <a:prstGeom prst="rect">
            <a:avLst/>
          </a:prstGeom>
          <a:noFill/>
        </p:spPr>
        <p:txBody>
          <a:bodyPr wrap="none" rtlCol="0">
            <a:spAutoFit/>
          </a:bodyPr>
          <a:lstStyle/>
          <a:p>
            <a:r>
              <a:rPr lang="en-US" sz="2000" dirty="0" smtClean="0">
                <a:latin typeface="Cooper Black" panose="0208090404030B020404" pitchFamily="18" charset="0"/>
              </a:rPr>
              <a:t>Al-</a:t>
            </a:r>
            <a:r>
              <a:rPr lang="en-US" sz="2000" dirty="0" err="1" smtClean="0">
                <a:latin typeface="Cooper Black" panose="0208090404030B020404" pitchFamily="18" charset="0"/>
              </a:rPr>
              <a:t>Kout</a:t>
            </a:r>
            <a:r>
              <a:rPr lang="en-US" sz="2000" dirty="0" smtClean="0">
                <a:latin typeface="Cooper Black" panose="0208090404030B020404" pitchFamily="18" charset="0"/>
              </a:rPr>
              <a:t> Mall</a:t>
            </a:r>
            <a:endParaRPr lang="en-US" sz="2000" dirty="0">
              <a:latin typeface="Cooper Black" panose="0208090404030B020404" pitchFamily="18" charset="0"/>
            </a:endParaRPr>
          </a:p>
        </p:txBody>
      </p:sp>
    </p:spTree>
    <p:extLst>
      <p:ext uri="{BB962C8B-B14F-4D97-AF65-F5344CB8AC3E}">
        <p14:creationId xmlns:p14="http://schemas.microsoft.com/office/powerpoint/2010/main" val="9979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19200" y="762000"/>
            <a:ext cx="7086600" cy="5502536"/>
          </a:xfrm>
          <a:prstGeom prst="rect">
            <a:avLst/>
          </a:prstGeom>
          <a:ln>
            <a:solidFill>
              <a:srgbClr val="FF0000"/>
            </a:solidFill>
          </a:ln>
        </p:spPr>
      </p:pic>
      <p:sp>
        <p:nvSpPr>
          <p:cNvPr id="3" name="TextBox 2"/>
          <p:cNvSpPr txBox="1"/>
          <p:nvPr/>
        </p:nvSpPr>
        <p:spPr>
          <a:xfrm>
            <a:off x="4070644" y="348734"/>
            <a:ext cx="1508746" cy="400110"/>
          </a:xfrm>
          <a:prstGeom prst="rect">
            <a:avLst/>
          </a:prstGeom>
          <a:noFill/>
        </p:spPr>
        <p:txBody>
          <a:bodyPr wrap="none" rtlCol="0">
            <a:spAutoFit/>
          </a:bodyPr>
          <a:lstStyle/>
          <a:p>
            <a:r>
              <a:rPr lang="en-US" sz="2000" dirty="0" smtClean="0">
                <a:latin typeface="Cooper Black" panose="0208090404030B020404" pitchFamily="18" charset="0"/>
              </a:rPr>
              <a:t>Date palm</a:t>
            </a:r>
            <a:endParaRPr lang="en-US" sz="2000" dirty="0">
              <a:latin typeface="Cooper Black" panose="0208090404030B020404" pitchFamily="18" charset="0"/>
            </a:endParaRPr>
          </a:p>
        </p:txBody>
      </p:sp>
    </p:spTree>
    <p:extLst>
      <p:ext uri="{BB962C8B-B14F-4D97-AF65-F5344CB8AC3E}">
        <p14:creationId xmlns:p14="http://schemas.microsoft.com/office/powerpoint/2010/main" val="473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61999" y="762000"/>
            <a:ext cx="7912643" cy="5246427"/>
          </a:xfrm>
          <a:prstGeom prst="rect">
            <a:avLst/>
          </a:prstGeom>
          <a:ln>
            <a:solidFill>
              <a:srgbClr val="FF0000"/>
            </a:solidFill>
          </a:ln>
        </p:spPr>
      </p:pic>
      <p:sp>
        <p:nvSpPr>
          <p:cNvPr id="5" name="TextBox 4"/>
          <p:cNvSpPr txBox="1"/>
          <p:nvPr/>
        </p:nvSpPr>
        <p:spPr>
          <a:xfrm>
            <a:off x="3048000" y="392668"/>
            <a:ext cx="3014043" cy="369332"/>
          </a:xfrm>
          <a:prstGeom prst="rect">
            <a:avLst/>
          </a:prstGeom>
          <a:noFill/>
        </p:spPr>
        <p:txBody>
          <a:bodyPr wrap="square" rtlCol="0">
            <a:spAutoFit/>
          </a:bodyPr>
          <a:lstStyle/>
          <a:p>
            <a:r>
              <a:rPr lang="en-US" dirty="0" smtClean="0">
                <a:latin typeface="Cooper Black" panose="0208090404030B020404" pitchFamily="18" charset="0"/>
              </a:rPr>
              <a:t>Grand Mosque Kuwait</a:t>
            </a:r>
            <a:endParaRPr lang="en-US" dirty="0">
              <a:latin typeface="Cooper Black" panose="0208090404030B020404" pitchFamily="18" charset="0"/>
            </a:endParaRPr>
          </a:p>
        </p:txBody>
      </p:sp>
    </p:spTree>
    <p:extLst>
      <p:ext uri="{BB962C8B-B14F-4D97-AF65-F5344CB8AC3E}">
        <p14:creationId xmlns:p14="http://schemas.microsoft.com/office/powerpoint/2010/main" val="78210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066800"/>
            <a:ext cx="7632797" cy="5125675"/>
          </a:xfrm>
          <a:prstGeom prst="rect">
            <a:avLst/>
          </a:prstGeom>
          <a:ln>
            <a:solidFill>
              <a:srgbClr val="FF0000"/>
            </a:solidFill>
          </a:ln>
        </p:spPr>
      </p:pic>
      <p:sp>
        <p:nvSpPr>
          <p:cNvPr id="2" name="TextBox 1"/>
          <p:cNvSpPr txBox="1"/>
          <p:nvPr/>
        </p:nvSpPr>
        <p:spPr>
          <a:xfrm>
            <a:off x="2667000" y="581967"/>
            <a:ext cx="3341620" cy="461665"/>
          </a:xfrm>
          <a:prstGeom prst="rect">
            <a:avLst/>
          </a:prstGeom>
          <a:noFill/>
        </p:spPr>
        <p:txBody>
          <a:bodyPr wrap="none" rtlCol="0">
            <a:spAutoFit/>
          </a:bodyPr>
          <a:lstStyle/>
          <a:p>
            <a:r>
              <a:rPr lang="en-US" sz="2400" dirty="0" smtClean="0">
                <a:latin typeface="Cooper Black" panose="0208090404030B020404" pitchFamily="18" charset="0"/>
              </a:rPr>
              <a:t>The Kuwait Airport</a:t>
            </a:r>
            <a:endParaRPr lang="en-US" sz="2400" dirty="0">
              <a:latin typeface="Cooper Black" panose="0208090404030B020404" pitchFamily="18" charset="0"/>
            </a:endParaRPr>
          </a:p>
        </p:txBody>
      </p:sp>
    </p:spTree>
    <p:extLst>
      <p:ext uri="{BB962C8B-B14F-4D97-AF65-F5344CB8AC3E}">
        <p14:creationId xmlns:p14="http://schemas.microsoft.com/office/powerpoint/2010/main" val="320338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 y="838200"/>
            <a:ext cx="7541351" cy="5020384"/>
          </a:xfrm>
          <a:prstGeom prst="rect">
            <a:avLst/>
          </a:prstGeom>
          <a:ln w="38100">
            <a:solidFill>
              <a:srgbClr val="FF0000"/>
            </a:solidFill>
          </a:ln>
        </p:spPr>
      </p:pic>
    </p:spTree>
    <p:extLst>
      <p:ext uri="{BB962C8B-B14F-4D97-AF65-F5344CB8AC3E}">
        <p14:creationId xmlns:p14="http://schemas.microsoft.com/office/powerpoint/2010/main" val="22179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 y="762000"/>
            <a:ext cx="7698933" cy="5162550"/>
          </a:xfrm>
          <a:prstGeom prst="rect">
            <a:avLst/>
          </a:prstGeom>
          <a:ln w="28575">
            <a:solidFill>
              <a:srgbClr val="FF0000"/>
            </a:solidFill>
          </a:ln>
        </p:spPr>
      </p:pic>
    </p:spTree>
    <p:extLst>
      <p:ext uri="{BB962C8B-B14F-4D97-AF65-F5344CB8AC3E}">
        <p14:creationId xmlns:p14="http://schemas.microsoft.com/office/powerpoint/2010/main" val="40266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650153"/>
            <a:ext cx="7913345" cy="5354696"/>
          </a:xfrm>
          <a:prstGeom prst="rect">
            <a:avLst/>
          </a:prstGeom>
          <a:ln w="28575">
            <a:solidFill>
              <a:srgbClr val="FF0000"/>
            </a:solidFill>
          </a:ln>
        </p:spPr>
      </p:pic>
    </p:spTree>
    <p:extLst>
      <p:ext uri="{BB962C8B-B14F-4D97-AF65-F5344CB8AC3E}">
        <p14:creationId xmlns:p14="http://schemas.microsoft.com/office/powerpoint/2010/main" val="45599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3374</TotalTime>
  <Words>2733</Words>
  <Application>Microsoft Office PowerPoint</Application>
  <PresentationFormat>On-screen Show (4:3)</PresentationFormat>
  <Paragraphs>494</Paragraphs>
  <Slides>102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Arial</vt:lpstr>
      <vt:lpstr>Berlin Sans FB Demi</vt:lpstr>
      <vt:lpstr>Calibri</vt:lpstr>
      <vt:lpstr>Century Gothic</vt:lpstr>
      <vt:lpstr>Cooper Black</vt:lpstr>
      <vt:lpstr>Monotype Corsiva</vt:lpstr>
      <vt:lpstr>Times New Roman</vt:lpstr>
      <vt:lpstr>Verdana</vt:lpstr>
      <vt:lpstr>Vijaya</vt:lpstr>
      <vt:lpstr>Wingdings 2</vt:lpstr>
      <vt:lpstr>Verve</vt:lpstr>
      <vt:lpstr>Hyperglycemia Alters Maternal-Fetal   Transport Kinetics of Manganese,      Chromium  and  Vanadium in Diabetic Model   Placental Lobule In Vitro: Implications  for Diabetes Mellitus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MATERIAL &amp; METHODS</vt:lpstr>
      <vt:lpstr>PowerPoint Presentation</vt:lpstr>
      <vt:lpstr>PowerPoint Presentation</vt:lpstr>
      <vt:lpstr>PowerPoint Presentation</vt:lpstr>
      <vt:lpstr>PowerPoint Presentation</vt:lpstr>
      <vt:lpstr>PowerPoint Presentation</vt:lpstr>
      <vt:lpstr>Schematic Representation of  Perfusion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Analysis</vt:lpstr>
      <vt:lpstr>PowerPoint Presentation</vt:lpstr>
      <vt:lpstr>Patient details and characteristics </vt:lpstr>
      <vt:lpstr>VANADIUM  1 G/L Differential transport rate of antipyrine and vanadium in normoglycemia  </vt:lpstr>
      <vt:lpstr>Pharmacokinetic parameters of Antipyrine and vanadium in normoglycemia </vt:lpstr>
      <vt:lpstr>Transport fraction  of vanadium, Antipyrine and index of vanadium over Antipyrine expressed as Mean±SEM. T - test  value:NS </vt:lpstr>
      <vt:lpstr>Mean ± Sem, Statisitcal significance p&gt;0.05, so NS </vt:lpstr>
      <vt:lpstr>VANADIUM  2 G/L Differential transport rate for vanadium and Antipyrine in hyperglycemia </vt:lpstr>
      <vt:lpstr>Pharmacokinetic parameters of Antipyrine and vanadium in hyperglycemia </vt:lpstr>
      <vt:lpstr>Transport fraction  of vanadium, Antipyrine and index of vanadium over Antipyrine expressed as Mean±SEM. T - test  value: NS </vt:lpstr>
      <vt:lpstr>Mean ± Sem, Statisitcal significance p&gt;0.05, so NS </vt:lpstr>
      <vt:lpstr>CHROMIUM  1 G/L  Differential transport rate of antipyrine and chromium in normoglycemia </vt:lpstr>
      <vt:lpstr>TR 50 of chromium, Antipyrine and index of chromium over Antipyrine expressed as Mean±SEM. </vt:lpstr>
      <vt:lpstr>Transport fraction  of chromium, Antipyrine and index of chromium over Antipyrine expressed as Mean±SEM. T - test  Significance p=0.013 </vt:lpstr>
      <vt:lpstr>Mean ± Sem, Statisitcal significance p&lt;0.001, so statistically significant. </vt:lpstr>
      <vt:lpstr>Pharmacokinetic parameters of Antipyrine and chromium in hyperglycemia </vt:lpstr>
      <vt:lpstr>TR 50 of chromium, Antipyrine and index of chromium over Antipyrine expressed as Mean±SEM. </vt:lpstr>
      <vt:lpstr>Transport fraction  of chromium, Antipyrine and index of chromium over Antipyrine expressed as Mean±SEM. T - test  Significance p=0.017   </vt:lpstr>
      <vt:lpstr>Mean ± Sem, Statisitcal significance p&lt;0.001, so statistically significant </vt:lpstr>
      <vt:lpstr>CHROMIUM PERFUSIONS</vt:lpstr>
      <vt:lpstr>PowerPoint Presentation</vt:lpstr>
      <vt:lpstr>PowerPoint Presentation</vt:lpstr>
      <vt:lpstr>PowerPoint Presentation</vt:lpstr>
      <vt:lpstr>PowerPoint Presentation</vt:lpstr>
      <vt:lpstr>PowerPoint Presentation</vt:lpstr>
      <vt:lpstr>DISCUSSIONS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KU-TSA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Maternal-Fetal Transport Kinetics of Chromium and Vanadium in Normal Human Placenta&amp; Diabetic Model Placenta in Late Gestation: Implications for Diabetes Mellitus in Pregnancy</dc:title>
  <dc:creator>Anju Nair</dc:creator>
  <cp:lastModifiedBy>Nandakumaran Moorkath</cp:lastModifiedBy>
  <cp:revision>83</cp:revision>
  <dcterms:created xsi:type="dcterms:W3CDTF">2013-10-07T07:29:21Z</dcterms:created>
  <dcterms:modified xsi:type="dcterms:W3CDTF">2015-11-08T07:23:17Z</dcterms:modified>
</cp:coreProperties>
</file>