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87" r:id="rId3"/>
    <p:sldId id="256" r:id="rId4"/>
    <p:sldId id="258" r:id="rId5"/>
    <p:sldId id="259" r:id="rId6"/>
    <p:sldId id="260" r:id="rId7"/>
    <p:sldId id="262" r:id="rId8"/>
    <p:sldId id="285" r:id="rId9"/>
    <p:sldId id="263" r:id="rId10"/>
    <p:sldId id="264" r:id="rId11"/>
    <p:sldId id="278" r:id="rId12"/>
    <p:sldId id="265" r:id="rId13"/>
    <p:sldId id="261" r:id="rId14"/>
    <p:sldId id="284" r:id="rId15"/>
    <p:sldId id="283" r:id="rId16"/>
    <p:sldId id="274" r:id="rId17"/>
    <p:sldId id="282" r:id="rId18"/>
    <p:sldId id="266" r:id="rId19"/>
    <p:sldId id="267" r:id="rId20"/>
    <p:sldId id="268" r:id="rId21"/>
    <p:sldId id="269" r:id="rId22"/>
    <p:sldId id="270" r:id="rId23"/>
    <p:sldId id="273" r:id="rId24"/>
    <p:sldId id="275" r:id="rId25"/>
    <p:sldId id="280" r:id="rId26"/>
    <p:sldId id="276" r:id="rId27"/>
    <p:sldId id="277" r:id="rId28"/>
    <p:sldId id="286" r:id="rId29"/>
  </p:sldIdLst>
  <p:sldSz cx="9144000" cy="6858000" type="screen4x3"/>
  <p:notesSz cx="7315200" cy="9601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6ABF8F6-16C8-4173-B2E2-49417984B947}" type="datetimeFigureOut">
              <a:rPr lang="de-DE" smtClean="0"/>
              <a:pPr/>
              <a:t>04.10.2014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2249209-E750-4F09-B631-3CA91E809591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18141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49209-E750-4F09-B631-3CA91E809591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49209-E750-4F09-B631-3CA91E809591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44786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51D-1718-43DA-9297-B84E5869995E}" type="datetimeFigureOut">
              <a:rPr lang="de-DE" smtClean="0"/>
              <a:pPr/>
              <a:t>04.10.2014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929F-E94A-424B-9CD1-9E4873BBA9E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51D-1718-43DA-9297-B84E5869995E}" type="datetimeFigureOut">
              <a:rPr lang="de-DE" smtClean="0"/>
              <a:pPr/>
              <a:t>04.10.2014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929F-E94A-424B-9CD1-9E4873BBA9E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51D-1718-43DA-9297-B84E5869995E}" type="datetimeFigureOut">
              <a:rPr lang="de-DE" smtClean="0"/>
              <a:pPr/>
              <a:t>04.10.2014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929F-E94A-424B-9CD1-9E4873BBA9E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51D-1718-43DA-9297-B84E5869995E}" type="datetimeFigureOut">
              <a:rPr lang="de-DE" smtClean="0"/>
              <a:pPr/>
              <a:t>04.10.2014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929F-E94A-424B-9CD1-9E4873BBA9E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51D-1718-43DA-9297-B84E5869995E}" type="datetimeFigureOut">
              <a:rPr lang="de-DE" smtClean="0"/>
              <a:pPr/>
              <a:t>04.10.2014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929F-E94A-424B-9CD1-9E4873BBA9E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51D-1718-43DA-9297-B84E5869995E}" type="datetimeFigureOut">
              <a:rPr lang="de-DE" smtClean="0"/>
              <a:pPr/>
              <a:t>04.10.2014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929F-E94A-424B-9CD1-9E4873BBA9E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51D-1718-43DA-9297-B84E5869995E}" type="datetimeFigureOut">
              <a:rPr lang="de-DE" smtClean="0"/>
              <a:pPr/>
              <a:t>04.10.2014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929F-E94A-424B-9CD1-9E4873BBA9E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51D-1718-43DA-9297-B84E5869995E}" type="datetimeFigureOut">
              <a:rPr lang="de-DE" smtClean="0"/>
              <a:pPr/>
              <a:t>04.10.2014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929F-E94A-424B-9CD1-9E4873BBA9E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51D-1718-43DA-9297-B84E5869995E}" type="datetimeFigureOut">
              <a:rPr lang="de-DE" smtClean="0"/>
              <a:pPr/>
              <a:t>04.10.2014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929F-E94A-424B-9CD1-9E4873BBA9E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51D-1718-43DA-9297-B84E5869995E}" type="datetimeFigureOut">
              <a:rPr lang="de-DE" smtClean="0"/>
              <a:pPr/>
              <a:t>04.10.2014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929F-E94A-424B-9CD1-9E4873BBA9E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E51D-1718-43DA-9297-B84E5869995E}" type="datetimeFigureOut">
              <a:rPr lang="de-DE" smtClean="0"/>
              <a:pPr/>
              <a:t>04.10.2014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0929F-E94A-424B-9CD1-9E4873BBA9E1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AE51D-1718-43DA-9297-B84E5869995E}" type="datetimeFigureOut">
              <a:rPr lang="de-DE" smtClean="0"/>
              <a:pPr/>
              <a:t>04.10.2014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0929F-E94A-424B-9CD1-9E4873BBA9E1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39CD96-FE84-45A4-9698-34115E2D2790}" type="datetimeFigureOut">
              <a:rPr lang="en-US" smtClean="0"/>
              <a:pPr/>
              <a:t>10/4/2014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DDD9E73-348D-4815-B485-C17C4C42F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addictiontherapy.conferenceseries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6019800"/>
            <a:ext cx="4191000" cy="533400"/>
          </a:xfrm>
          <a:custGeom>
            <a:avLst/>
            <a:gdLst>
              <a:gd name="connsiteX0" fmla="*/ 0 w 4191000"/>
              <a:gd name="connsiteY0" fmla="*/ 0 h 609600"/>
              <a:gd name="connsiteX1" fmla="*/ 3886200 w 4191000"/>
              <a:gd name="connsiteY1" fmla="*/ 0 h 609600"/>
              <a:gd name="connsiteX2" fmla="*/ 4191000 w 4191000"/>
              <a:gd name="connsiteY2" fmla="*/ 304800 h 609600"/>
              <a:gd name="connsiteX3" fmla="*/ 3886200 w 4191000"/>
              <a:gd name="connsiteY3" fmla="*/ 609600 h 609600"/>
              <a:gd name="connsiteX4" fmla="*/ 0 w 4191000"/>
              <a:gd name="connsiteY4" fmla="*/ 609600 h 609600"/>
              <a:gd name="connsiteX5" fmla="*/ 0 w 4191000"/>
              <a:gd name="connsiteY5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000" h="609600">
                <a:moveTo>
                  <a:pt x="0" y="0"/>
                </a:moveTo>
                <a:lnTo>
                  <a:pt x="3886200" y="0"/>
                </a:lnTo>
                <a:lnTo>
                  <a:pt x="4191000" y="304800"/>
                </a:lnTo>
                <a:lnTo>
                  <a:pt x="38862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Monika H. </a:t>
            </a:r>
            <a:r>
              <a:rPr lang="en-US" sz="2400" b="1" dirty="0" err="1" smtClean="0">
                <a:solidFill>
                  <a:schemeClr val="bg1"/>
                </a:solidFill>
              </a:rPr>
              <a:t>Seltenhammer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676400"/>
          </a:xfrm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Addiction Therapy-2014</a:t>
            </a:r>
            <a:r>
              <a:rPr sz="4800" b="1" smtClean="0">
                <a:solidFill>
                  <a:schemeClr val="tx1"/>
                </a:solidFill>
              </a:rPr>
              <a:t/>
            </a:r>
            <a:br>
              <a:rPr sz="4800" b="1" smtClean="0">
                <a:solidFill>
                  <a:schemeClr val="tx1"/>
                </a:solidFill>
              </a:rPr>
            </a:b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Chicago,  USA</a:t>
            </a:r>
            <a:b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</a:b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August 4 - 6,  2014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0962" name="AutoShape 2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nagapraveen-p\AppData\Local\Microsoft\Windows\Temporary Internet Files\Content.Outlook\XLM8YBCH\logo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2907916" cy="1425165"/>
          </a:xfrm>
          <a:prstGeom prst="rect">
            <a:avLst/>
          </a:prstGeom>
          <a:noFill/>
        </p:spPr>
      </p:pic>
      <p:pic>
        <p:nvPicPr>
          <p:cNvPr id="1026" name="Picture 2" descr="H:\Yossef Sari\AT-2014 Group Photo_Day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429000"/>
            <a:ext cx="43434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\\OMICSWB-144\Vittal Team\nikhil\Addicton 2014 day 1\IMG_04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429000"/>
            <a:ext cx="1614487" cy="2419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182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Induction of </a:t>
            </a:r>
            <a:r>
              <a:rPr lang="en-US" sz="3600" b="1" dirty="0">
                <a:solidFill>
                  <a:schemeClr val="tx2"/>
                </a:solidFill>
              </a:rPr>
              <a:t>~35-37 </a:t>
            </a:r>
            <a:r>
              <a:rPr lang="en-US" sz="3600" b="1" dirty="0" err="1">
                <a:solidFill>
                  <a:schemeClr val="tx2"/>
                </a:solidFill>
              </a:rPr>
              <a:t>kD</a:t>
            </a:r>
            <a:r>
              <a:rPr lang="en-US" sz="3600" b="1" dirty="0">
                <a:solidFill>
                  <a:schemeClr val="tx2"/>
                </a:solidFill>
              </a:rPr>
              <a:t> Isoforms of </a:t>
            </a:r>
            <a:r>
              <a:rPr lang="el-GR" sz="3600" b="1" dirty="0" smtClean="0">
                <a:solidFill>
                  <a:schemeClr val="tx2"/>
                </a:solidFill>
              </a:rPr>
              <a:t>Δ</a:t>
            </a:r>
            <a:r>
              <a:rPr lang="de-AT" sz="3600" b="1" dirty="0" smtClean="0">
                <a:solidFill>
                  <a:schemeClr val="tx2"/>
                </a:solidFill>
              </a:rPr>
              <a:t>FosB in the reward system of the brain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Induction of high levels in region-specific manner following </a:t>
            </a:r>
            <a:r>
              <a:rPr lang="en-US" b="1" dirty="0" smtClean="0">
                <a:solidFill>
                  <a:schemeClr val="tx2"/>
                </a:solidFill>
              </a:rPr>
              <a:t>chronic</a:t>
            </a:r>
            <a:r>
              <a:rPr lang="en-US" dirty="0" smtClean="0">
                <a:solidFill>
                  <a:schemeClr val="tx2"/>
                </a:solidFill>
              </a:rPr>
              <a:t>, but </a:t>
            </a:r>
            <a:r>
              <a:rPr lang="en-US" b="1" dirty="0" smtClean="0">
                <a:solidFill>
                  <a:schemeClr val="tx2"/>
                </a:solidFill>
              </a:rPr>
              <a:t>not acute</a:t>
            </a:r>
            <a:r>
              <a:rPr lang="en-US" dirty="0" smtClean="0">
                <a:solidFill>
                  <a:schemeClr val="tx2"/>
                </a:solidFill>
              </a:rPr>
              <a:t>, exposure to variety of psychoactive stimuli: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Drugs of abuse (opiates, cocaine, amphetamine, </a:t>
            </a:r>
            <a:r>
              <a:rPr lang="en-US" dirty="0" err="1" smtClean="0">
                <a:solidFill>
                  <a:schemeClr val="tx2"/>
                </a:solidFill>
              </a:rPr>
              <a:t>nicotne</a:t>
            </a:r>
            <a:r>
              <a:rPr lang="en-US" dirty="0" smtClean="0">
                <a:solidFill>
                  <a:schemeClr val="tx2"/>
                </a:solidFill>
              </a:rPr>
              <a:t>, ethanol, cannabinoids,…)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Natural rewards (compulsive running, stress, certain lesions)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Antipsychotic &amp; antidepressant drugs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Complex transcriptional effects which are still not fully understood and therefore remains </a:t>
            </a:r>
            <a:r>
              <a:rPr lang="en-US" dirty="0" err="1" smtClean="0">
                <a:solidFill>
                  <a:schemeClr val="tx2"/>
                </a:solidFill>
              </a:rPr>
              <a:t>elucive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feil nach unten 4"/>
          <p:cNvSpPr/>
          <p:nvPr/>
        </p:nvSpPr>
        <p:spPr>
          <a:xfrm>
            <a:off x="1043608" y="4653136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702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Transcription Factor </a:t>
            </a:r>
            <a:r>
              <a:rPr lang="el-GR" sz="3600" b="1" dirty="0" smtClean="0">
                <a:solidFill>
                  <a:schemeClr val="tx2"/>
                </a:solidFill>
              </a:rPr>
              <a:t>Δ</a:t>
            </a:r>
            <a:r>
              <a:rPr lang="de-AT" sz="3600" b="1" dirty="0" err="1" smtClean="0">
                <a:solidFill>
                  <a:schemeClr val="tx2"/>
                </a:solidFill>
              </a:rPr>
              <a:t>FosB</a:t>
            </a:r>
            <a:r>
              <a:rPr lang="de-AT" sz="3600" b="1" dirty="0" smtClean="0">
                <a:solidFill>
                  <a:schemeClr val="tx2"/>
                </a:solidFill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943" y="1142984"/>
            <a:ext cx="739383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3286116" y="6500834"/>
            <a:ext cx="5946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 err="1" smtClean="0">
                <a:solidFill>
                  <a:schemeClr val="tx2"/>
                </a:solidFill>
              </a:rPr>
              <a:t>Kasanetz</a:t>
            </a:r>
            <a:r>
              <a:rPr lang="de-AT" sz="1600" dirty="0" smtClean="0">
                <a:solidFill>
                  <a:schemeClr val="tx2"/>
                </a:solidFill>
              </a:rPr>
              <a:t> et al., </a:t>
            </a:r>
            <a:r>
              <a:rPr lang="fr-FR" sz="1600" i="1" dirty="0" smtClean="0">
                <a:solidFill>
                  <a:schemeClr val="tx2"/>
                </a:solidFill>
              </a:rPr>
              <a:t>Science</a:t>
            </a:r>
            <a:r>
              <a:rPr lang="fr-FR" sz="1600" dirty="0" smtClean="0">
                <a:solidFill>
                  <a:schemeClr val="tx2"/>
                </a:solidFill>
              </a:rPr>
              <a:t>, </a:t>
            </a:r>
            <a:r>
              <a:rPr lang="fr-FR" sz="1600" dirty="0" err="1" smtClean="0">
                <a:solidFill>
                  <a:schemeClr val="tx2"/>
                </a:solidFill>
              </a:rPr>
              <a:t>June</a:t>
            </a:r>
            <a:r>
              <a:rPr lang="fr-FR" sz="1600" dirty="0" smtClean="0">
                <a:solidFill>
                  <a:schemeClr val="tx2"/>
                </a:solidFill>
              </a:rPr>
              <a:t> 24, 2010 DOI: 10.1126/science.1187801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99592" y="1202280"/>
            <a:ext cx="1308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c-</a:t>
            </a:r>
            <a:r>
              <a:rPr lang="de-DE" sz="2000" i="1" dirty="0" err="1" smtClean="0"/>
              <a:t>fos</a:t>
            </a:r>
            <a:r>
              <a:rPr lang="de-DE" sz="2000" dirty="0" smtClean="0"/>
              <a:t>-Gene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3130226" y="1202280"/>
            <a:ext cx="1261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err="1" smtClean="0"/>
              <a:t>fosB</a:t>
            </a:r>
            <a:r>
              <a:rPr lang="de-DE" sz="2000" dirty="0" smtClean="0"/>
              <a:t>-Gene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505249" y="1202280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/>
              <a:t>f</a:t>
            </a:r>
            <a:r>
              <a:rPr lang="de-DE" sz="2000" i="1" dirty="0" smtClean="0"/>
              <a:t>ra1</a:t>
            </a:r>
            <a:r>
              <a:rPr lang="de-DE" sz="2000" dirty="0" smtClean="0"/>
              <a:t>-Gene</a:t>
            </a:r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7195652" y="1202280"/>
            <a:ext cx="1244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smtClean="0"/>
              <a:t>fra2</a:t>
            </a:r>
            <a:r>
              <a:rPr lang="de-DE" sz="2000" dirty="0" smtClean="0"/>
              <a:t>-Gene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75753" y="1900923"/>
            <a:ext cx="2031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c-Fos</a:t>
            </a:r>
          </a:p>
          <a:p>
            <a:pPr algn="ctr"/>
            <a:r>
              <a:rPr lang="de-DE" sz="2000" dirty="0" smtClean="0"/>
              <a:t>(380 </a:t>
            </a:r>
            <a:r>
              <a:rPr lang="de-DE" sz="2000" dirty="0" err="1" smtClean="0"/>
              <a:t>amino</a:t>
            </a:r>
            <a:r>
              <a:rPr lang="de-DE" sz="2000" dirty="0" smtClean="0"/>
              <a:t> </a:t>
            </a:r>
            <a:r>
              <a:rPr lang="de-DE" sz="2000" dirty="0" err="1" smtClean="0"/>
              <a:t>acids</a:t>
            </a:r>
            <a:r>
              <a:rPr lang="de-DE" sz="2000" dirty="0" smtClean="0"/>
              <a:t>)</a:t>
            </a:r>
          </a:p>
          <a:p>
            <a:pPr algn="ctr"/>
            <a:r>
              <a:rPr lang="de-DE" sz="2000" dirty="0" smtClean="0"/>
              <a:t>62-69 </a:t>
            </a:r>
            <a:r>
              <a:rPr lang="de-DE" sz="2000" dirty="0" err="1" smtClean="0"/>
              <a:t>kDa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2771800" y="1887644"/>
            <a:ext cx="2031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err="1" smtClean="0"/>
              <a:t>FosB</a:t>
            </a:r>
            <a:endParaRPr lang="de-DE" sz="2000" dirty="0" smtClean="0"/>
          </a:p>
          <a:p>
            <a:pPr algn="ctr"/>
            <a:r>
              <a:rPr lang="de-DE" sz="2000" dirty="0" smtClean="0"/>
              <a:t>(338 </a:t>
            </a:r>
            <a:r>
              <a:rPr lang="de-DE" sz="2000" dirty="0" err="1" smtClean="0"/>
              <a:t>amino</a:t>
            </a:r>
            <a:r>
              <a:rPr lang="de-DE" sz="2000" dirty="0" smtClean="0"/>
              <a:t> </a:t>
            </a:r>
            <a:r>
              <a:rPr lang="de-DE" sz="2000" dirty="0" err="1" smtClean="0"/>
              <a:t>acids</a:t>
            </a:r>
            <a:r>
              <a:rPr lang="de-DE" sz="2000" dirty="0" smtClean="0"/>
              <a:t>)</a:t>
            </a:r>
          </a:p>
          <a:p>
            <a:pPr algn="ctr"/>
            <a:r>
              <a:rPr lang="de-DE" sz="2000" dirty="0" smtClean="0"/>
              <a:t>46-50 </a:t>
            </a:r>
            <a:r>
              <a:rPr lang="de-DE" sz="2000" dirty="0" err="1" smtClean="0"/>
              <a:t>kDa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580112" y="2060848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FRA-1</a:t>
            </a:r>
          </a:p>
          <a:p>
            <a:pPr algn="ctr"/>
            <a:r>
              <a:rPr lang="de-DE" sz="2000" dirty="0" smtClean="0"/>
              <a:t>45-46 </a:t>
            </a:r>
            <a:r>
              <a:rPr lang="de-DE" sz="2000" dirty="0" err="1" smtClean="0"/>
              <a:t>kDa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7224570" y="2067461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FRA-2</a:t>
            </a:r>
          </a:p>
          <a:p>
            <a:pPr algn="ctr"/>
            <a:r>
              <a:rPr lang="de-DE" sz="2000" dirty="0" smtClean="0"/>
              <a:t>45-46 </a:t>
            </a:r>
            <a:r>
              <a:rPr lang="de-DE" sz="2000" dirty="0" err="1" smtClean="0"/>
              <a:t>kDa</a:t>
            </a:r>
            <a:endParaRPr lang="de-DE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2860194" y="3645024"/>
            <a:ext cx="2031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∆</a:t>
            </a:r>
            <a:r>
              <a:rPr lang="de-DE" sz="2000" dirty="0" err="1" smtClean="0"/>
              <a:t>FosB</a:t>
            </a:r>
            <a:endParaRPr lang="de-DE" sz="2000" dirty="0" smtClean="0"/>
          </a:p>
          <a:p>
            <a:pPr algn="ctr"/>
            <a:r>
              <a:rPr lang="de-DE" sz="2000" dirty="0" smtClean="0"/>
              <a:t>(237 amino acids)</a:t>
            </a:r>
          </a:p>
          <a:p>
            <a:pPr algn="ctr"/>
            <a:r>
              <a:rPr lang="de-DE" sz="2000" dirty="0" smtClean="0"/>
              <a:t>33 </a:t>
            </a:r>
            <a:r>
              <a:rPr lang="de-DE" sz="2000" dirty="0" err="1" smtClean="0"/>
              <a:t>kDa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3000364" y="5291753"/>
            <a:ext cx="17803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∆</a:t>
            </a:r>
            <a:r>
              <a:rPr lang="de-DE" sz="2000" dirty="0" err="1" smtClean="0"/>
              <a:t>FosB</a:t>
            </a:r>
            <a:r>
              <a:rPr lang="de-DE" sz="2000" dirty="0" smtClean="0"/>
              <a:t> </a:t>
            </a:r>
            <a:r>
              <a:rPr lang="de-DE" sz="2000" dirty="0" err="1" smtClean="0"/>
              <a:t>Isoforms</a:t>
            </a:r>
            <a:endParaRPr lang="de-DE" sz="2000" dirty="0" smtClean="0"/>
          </a:p>
          <a:p>
            <a:pPr algn="ctr"/>
            <a:r>
              <a:rPr lang="de-DE" sz="2000" dirty="0" smtClean="0"/>
              <a:t>35 &amp; 37 </a:t>
            </a:r>
            <a:r>
              <a:rPr lang="de-DE" sz="2000" dirty="0" err="1" smtClean="0"/>
              <a:t>kDa</a:t>
            </a:r>
            <a:endParaRPr lang="de-DE" sz="2000" dirty="0" smtClean="0"/>
          </a:p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252767" y="3143248"/>
            <a:ext cx="1271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Alternative </a:t>
            </a:r>
          </a:p>
          <a:p>
            <a:pPr algn="ctr"/>
            <a:r>
              <a:rPr lang="de-DE" dirty="0" err="1" smtClean="0"/>
              <a:t>splicing</a:t>
            </a:r>
            <a:r>
              <a:rPr lang="de-DE" dirty="0" smtClean="0"/>
              <a:t> at </a:t>
            </a:r>
          </a:p>
          <a:p>
            <a:pPr algn="ctr"/>
            <a:r>
              <a:rPr lang="de-DE" dirty="0" smtClean="0"/>
              <a:t>c-terminus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940152" y="5229200"/>
            <a:ext cx="2437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err="1" smtClean="0"/>
              <a:t>Phosphorylation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endParaRPr lang="de-DE" dirty="0" smtClean="0"/>
          </a:p>
          <a:p>
            <a:pPr algn="ctr"/>
            <a:r>
              <a:rPr lang="de-DE" dirty="0" smtClean="0"/>
              <a:t>Ser27</a:t>
            </a:r>
            <a:endParaRPr lang="de-DE" dirty="0"/>
          </a:p>
          <a:p>
            <a:pPr algn="ctr"/>
            <a:r>
              <a:rPr lang="de-DE" dirty="0" err="1" smtClean="0"/>
              <a:t>Additonal</a:t>
            </a:r>
            <a:r>
              <a:rPr lang="de-DE" dirty="0" smtClean="0"/>
              <a:t> </a:t>
            </a:r>
            <a:r>
              <a:rPr lang="de-DE" dirty="0" err="1" smtClean="0"/>
              <a:t>Mechanisms</a:t>
            </a:r>
            <a:r>
              <a:rPr lang="de-DE" dirty="0" smtClean="0"/>
              <a:t>?</a:t>
            </a:r>
          </a:p>
        </p:txBody>
      </p:sp>
      <p:sp>
        <p:nvSpPr>
          <p:cNvPr id="15" name="Rechteck 14"/>
          <p:cNvSpPr/>
          <p:nvPr/>
        </p:nvSpPr>
        <p:spPr>
          <a:xfrm>
            <a:off x="785786" y="1142984"/>
            <a:ext cx="142876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/>
          <p:cNvSpPr/>
          <p:nvPr/>
        </p:nvSpPr>
        <p:spPr>
          <a:xfrm>
            <a:off x="3000364" y="1142984"/>
            <a:ext cx="1428760" cy="57150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hteck 16"/>
          <p:cNvSpPr/>
          <p:nvPr/>
        </p:nvSpPr>
        <p:spPr>
          <a:xfrm>
            <a:off x="5357818" y="1142984"/>
            <a:ext cx="142876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/>
          <p:cNvSpPr/>
          <p:nvPr/>
        </p:nvSpPr>
        <p:spPr>
          <a:xfrm>
            <a:off x="7072330" y="1142984"/>
            <a:ext cx="142876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Abgerundetes Rechteck 19"/>
          <p:cNvSpPr/>
          <p:nvPr/>
        </p:nvSpPr>
        <p:spPr>
          <a:xfrm>
            <a:off x="571472" y="1943096"/>
            <a:ext cx="200026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Abgerundetes Rechteck 21"/>
          <p:cNvSpPr/>
          <p:nvPr/>
        </p:nvSpPr>
        <p:spPr>
          <a:xfrm>
            <a:off x="7286644" y="1928802"/>
            <a:ext cx="114300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Abgerundetes Rechteck 22"/>
          <p:cNvSpPr/>
          <p:nvPr/>
        </p:nvSpPr>
        <p:spPr>
          <a:xfrm>
            <a:off x="5643570" y="1928802"/>
            <a:ext cx="114300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4" name="Abgerundetes Rechteck 23"/>
          <p:cNvSpPr/>
          <p:nvPr/>
        </p:nvSpPr>
        <p:spPr>
          <a:xfrm>
            <a:off x="2786050" y="1928802"/>
            <a:ext cx="2000264" cy="9144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Abgerundetes Rechteck 24"/>
          <p:cNvSpPr/>
          <p:nvPr/>
        </p:nvSpPr>
        <p:spPr>
          <a:xfrm>
            <a:off x="2857488" y="3571876"/>
            <a:ext cx="2000264" cy="11430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6" name="Abgerundetes Rechteck 25"/>
          <p:cNvSpPr/>
          <p:nvPr/>
        </p:nvSpPr>
        <p:spPr>
          <a:xfrm>
            <a:off x="2857488" y="5143512"/>
            <a:ext cx="2000264" cy="114300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7" name="Ellipse 26"/>
          <p:cNvSpPr/>
          <p:nvPr/>
        </p:nvSpPr>
        <p:spPr>
          <a:xfrm>
            <a:off x="5000628" y="3143248"/>
            <a:ext cx="1643074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8" name="Ellipse 27"/>
          <p:cNvSpPr/>
          <p:nvPr/>
        </p:nvSpPr>
        <p:spPr>
          <a:xfrm>
            <a:off x="5643570" y="5072074"/>
            <a:ext cx="3000396" cy="12858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0" name="Gerade Verbindung mit Pfeil 29"/>
          <p:cNvCxnSpPr>
            <a:stCxn id="15" idx="2"/>
            <a:endCxn id="20" idx="0"/>
          </p:cNvCxnSpPr>
          <p:nvPr/>
        </p:nvCxnSpPr>
        <p:spPr>
          <a:xfrm rot="16200000" flipH="1">
            <a:off x="1421581" y="1793073"/>
            <a:ext cx="228608" cy="714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16" idx="2"/>
            <a:endCxn id="24" idx="0"/>
          </p:cNvCxnSpPr>
          <p:nvPr/>
        </p:nvCxnSpPr>
        <p:spPr>
          <a:xfrm rot="16200000" flipH="1">
            <a:off x="3643306" y="1785926"/>
            <a:ext cx="214314" cy="714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rot="5400000">
            <a:off x="6072198" y="1785926"/>
            <a:ext cx="214314" cy="714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18" idx="2"/>
            <a:endCxn id="22" idx="0"/>
          </p:cNvCxnSpPr>
          <p:nvPr/>
        </p:nvCxnSpPr>
        <p:spPr>
          <a:xfrm rot="16200000" flipH="1">
            <a:off x="7715272" y="1785926"/>
            <a:ext cx="214314" cy="714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>
            <a:endCxn id="25" idx="0"/>
          </p:cNvCxnSpPr>
          <p:nvPr/>
        </p:nvCxnSpPr>
        <p:spPr>
          <a:xfrm>
            <a:off x="3787463" y="2844572"/>
            <a:ext cx="70157" cy="72730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Form 42"/>
          <p:cNvCxnSpPr>
            <a:stCxn id="27" idx="1"/>
          </p:cNvCxnSpPr>
          <p:nvPr/>
        </p:nvCxnSpPr>
        <p:spPr>
          <a:xfrm rot="16200000" flipV="1">
            <a:off x="4500661" y="2536568"/>
            <a:ext cx="62473" cy="1418709"/>
          </a:xfrm>
          <a:prstGeom prst="bentConnector4">
            <a:avLst>
              <a:gd name="adj1" fmla="val 365918"/>
              <a:gd name="adj2" fmla="val 5848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Form 44"/>
          <p:cNvCxnSpPr/>
          <p:nvPr/>
        </p:nvCxnSpPr>
        <p:spPr>
          <a:xfrm rot="10800000">
            <a:off x="3857620" y="4929198"/>
            <a:ext cx="2217938" cy="331190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el 45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sz="3600" b="1" dirty="0" smtClean="0">
                <a:solidFill>
                  <a:schemeClr val="tx2"/>
                </a:solidFill>
              </a:rPr>
              <a:t>Fos Family Transcription Factors – Immediate Early Genes</a:t>
            </a:r>
            <a:endParaRPr lang="de-AT" sz="3600" b="1" dirty="0">
              <a:solidFill>
                <a:schemeClr val="tx2"/>
              </a:solidFill>
            </a:endParaRPr>
          </a:p>
        </p:txBody>
      </p:sp>
      <p:cxnSp>
        <p:nvCxnSpPr>
          <p:cNvPr id="33" name="Straight Arrow Connector 32"/>
          <p:cNvCxnSpPr>
            <a:stCxn id="25" idx="2"/>
            <a:endCxn id="26" idx="0"/>
          </p:cNvCxnSpPr>
          <p:nvPr/>
        </p:nvCxnSpPr>
        <p:spPr>
          <a:xfrm>
            <a:off x="3857620" y="4714884"/>
            <a:ext cx="0" cy="42862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Biochemical basis of </a:t>
            </a:r>
            <a:r>
              <a:rPr lang="el-GR" b="1" dirty="0">
                <a:solidFill>
                  <a:schemeClr val="tx2"/>
                </a:solidFill>
              </a:rPr>
              <a:t>Δ</a:t>
            </a:r>
            <a:r>
              <a:rPr lang="de-AT" b="1" dirty="0">
                <a:solidFill>
                  <a:schemeClr val="tx2"/>
                </a:solidFill>
              </a:rPr>
              <a:t>FosB´s unique stability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>
                <a:solidFill>
                  <a:schemeClr val="tx2"/>
                </a:solidFill>
              </a:rPr>
              <a:t>Δ</a:t>
            </a:r>
            <a:r>
              <a:rPr lang="de-AT" b="1" dirty="0" smtClean="0">
                <a:solidFill>
                  <a:schemeClr val="tx2"/>
                </a:solidFill>
              </a:rPr>
              <a:t>FosB is generated by alternative splicing and lacks the C-terminal 101 amino acids present in FosB</a:t>
            </a:r>
          </a:p>
          <a:p>
            <a:r>
              <a:rPr lang="de-AT" b="1" dirty="0" smtClean="0">
                <a:solidFill>
                  <a:schemeClr val="tx2"/>
                </a:solidFill>
              </a:rPr>
              <a:t>Two mechanisms for </a:t>
            </a:r>
            <a:r>
              <a:rPr lang="el-GR" b="1" dirty="0">
                <a:solidFill>
                  <a:schemeClr val="tx2"/>
                </a:solidFill>
              </a:rPr>
              <a:t>Δ</a:t>
            </a:r>
            <a:r>
              <a:rPr lang="de-AT" b="1" dirty="0">
                <a:solidFill>
                  <a:schemeClr val="tx2"/>
                </a:solidFill>
              </a:rPr>
              <a:t>FosB´s unique </a:t>
            </a:r>
            <a:r>
              <a:rPr lang="de-AT" b="1" dirty="0" smtClean="0">
                <a:solidFill>
                  <a:schemeClr val="tx2"/>
                </a:solidFill>
              </a:rPr>
              <a:t>stability:</a:t>
            </a:r>
            <a:br>
              <a:rPr lang="de-AT" b="1" dirty="0" smtClean="0">
                <a:solidFill>
                  <a:schemeClr val="tx2"/>
                </a:solidFill>
              </a:rPr>
            </a:br>
            <a:r>
              <a:rPr lang="de-AT" b="1" dirty="0" smtClean="0">
                <a:solidFill>
                  <a:schemeClr val="tx2"/>
                </a:solidFill>
              </a:rPr>
              <a:t/>
            </a:r>
            <a:br>
              <a:rPr lang="de-AT" b="1" dirty="0" smtClean="0">
                <a:solidFill>
                  <a:schemeClr val="tx2"/>
                </a:solidFill>
              </a:rPr>
            </a:br>
            <a:r>
              <a:rPr lang="de-AT" b="1" dirty="0" smtClean="0">
                <a:solidFill>
                  <a:schemeClr val="tx2"/>
                </a:solidFill>
              </a:rPr>
              <a:t>a) </a:t>
            </a:r>
            <a:r>
              <a:rPr lang="el-GR" b="1" dirty="0">
                <a:solidFill>
                  <a:schemeClr val="tx2"/>
                </a:solidFill>
              </a:rPr>
              <a:t>Δ</a:t>
            </a:r>
            <a:r>
              <a:rPr lang="de-AT" b="1" dirty="0" smtClean="0">
                <a:solidFill>
                  <a:schemeClr val="tx2"/>
                </a:solidFill>
              </a:rPr>
              <a:t>FosB lacks two degron domains present in the C-terminus (one targets for ubiquilation and degradation in the proteasome – the other for degradation by ubiquitin- and proteasome-independent mechanism) → </a:t>
            </a:r>
            <a:r>
              <a:rPr lang="en-US" b="1" dirty="0">
                <a:solidFill>
                  <a:schemeClr val="tx2"/>
                </a:solidFill>
              </a:rPr>
              <a:t>~</a:t>
            </a:r>
            <a:r>
              <a:rPr lang="en-US" b="1" dirty="0" smtClean="0">
                <a:solidFill>
                  <a:schemeClr val="tx2"/>
                </a:solidFill>
              </a:rPr>
              <a:t>33 </a:t>
            </a:r>
            <a:r>
              <a:rPr lang="en-US" b="1" dirty="0" err="1">
                <a:solidFill>
                  <a:schemeClr val="tx2"/>
                </a:solidFill>
              </a:rPr>
              <a:t>kD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Mr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l-GR" b="1" dirty="0">
                <a:solidFill>
                  <a:schemeClr val="tx2"/>
                </a:solidFill>
              </a:rPr>
              <a:t>Δ</a:t>
            </a:r>
            <a:r>
              <a:rPr lang="de-AT" b="1" dirty="0">
                <a:solidFill>
                  <a:schemeClr val="tx2"/>
                </a:solidFill>
              </a:rPr>
              <a:t>FosB</a:t>
            </a:r>
            <a:r>
              <a:rPr lang="de-AT" b="1" dirty="0" smtClean="0">
                <a:solidFill>
                  <a:schemeClr val="tx2"/>
                </a:solidFill>
              </a:rPr>
              <a:t/>
            </a:r>
            <a:br>
              <a:rPr lang="de-AT" b="1" dirty="0" smtClean="0">
                <a:solidFill>
                  <a:schemeClr val="tx2"/>
                </a:solidFill>
              </a:rPr>
            </a:br>
            <a:r>
              <a:rPr lang="de-AT" b="1" dirty="0" smtClean="0">
                <a:solidFill>
                  <a:schemeClr val="tx2"/>
                </a:solidFill>
              </a:rPr>
              <a:t/>
            </a:r>
            <a:br>
              <a:rPr lang="de-AT" b="1" dirty="0" smtClean="0">
                <a:solidFill>
                  <a:schemeClr val="tx2"/>
                </a:solidFill>
              </a:rPr>
            </a:br>
            <a:r>
              <a:rPr lang="de-AT" b="1" dirty="0" smtClean="0">
                <a:solidFill>
                  <a:schemeClr val="tx2"/>
                </a:solidFill>
              </a:rPr>
              <a:t>b) </a:t>
            </a:r>
            <a:r>
              <a:rPr lang="el-GR" b="1" dirty="0">
                <a:solidFill>
                  <a:schemeClr val="tx2"/>
                </a:solidFill>
              </a:rPr>
              <a:t>Δ</a:t>
            </a:r>
            <a:r>
              <a:rPr lang="de-AT" b="1" dirty="0" smtClean="0">
                <a:solidFill>
                  <a:schemeClr val="tx2"/>
                </a:solidFill>
              </a:rPr>
              <a:t>FosB is phosphorylated by several protein kinases at its N-terminus leading to further </a:t>
            </a:r>
            <a:r>
              <a:rPr lang="de-AT" b="1" dirty="0">
                <a:solidFill>
                  <a:schemeClr val="tx2"/>
                </a:solidFill>
              </a:rPr>
              <a:t>stabilization → </a:t>
            </a:r>
            <a:r>
              <a:rPr lang="en-US" b="1" dirty="0">
                <a:solidFill>
                  <a:schemeClr val="tx2"/>
                </a:solidFill>
              </a:rPr>
              <a:t>~35-37 </a:t>
            </a:r>
            <a:r>
              <a:rPr lang="en-US" b="1" dirty="0" err="1">
                <a:solidFill>
                  <a:schemeClr val="tx2"/>
                </a:solidFill>
              </a:rPr>
              <a:t>kD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Mr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l-GR" b="1" dirty="0">
                <a:solidFill>
                  <a:schemeClr val="tx2"/>
                </a:solidFill>
              </a:rPr>
              <a:t>Δ</a:t>
            </a:r>
            <a:r>
              <a:rPr lang="de-AT" b="1" dirty="0">
                <a:solidFill>
                  <a:schemeClr val="tx2"/>
                </a:solidFill>
              </a:rPr>
              <a:t>FosB</a:t>
            </a:r>
            <a:endParaRPr lang="de-A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4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Biochemical basis of </a:t>
            </a:r>
            <a:r>
              <a:rPr lang="el-GR" sz="3600" b="1" dirty="0">
                <a:solidFill>
                  <a:schemeClr val="tx2"/>
                </a:solidFill>
              </a:rPr>
              <a:t>Δ</a:t>
            </a:r>
            <a:r>
              <a:rPr lang="de-AT" sz="3600" b="1" dirty="0" smtClean="0">
                <a:solidFill>
                  <a:schemeClr val="tx2"/>
                </a:solidFill>
              </a:rPr>
              <a:t>FosB´s unique stability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082552"/>
            <a:ext cx="21602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tangle 3"/>
          <p:cNvSpPr/>
          <p:nvPr/>
        </p:nvSpPr>
        <p:spPr>
          <a:xfrm>
            <a:off x="2411760" y="2082552"/>
            <a:ext cx="1152128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4"/>
          <p:cNvSpPr/>
          <p:nvPr/>
        </p:nvSpPr>
        <p:spPr>
          <a:xfrm>
            <a:off x="3563888" y="2082552"/>
            <a:ext cx="124584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4809728" y="2082552"/>
            <a:ext cx="1058416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tangle 6"/>
          <p:cNvSpPr/>
          <p:nvPr/>
        </p:nvSpPr>
        <p:spPr>
          <a:xfrm>
            <a:off x="5868144" y="2082552"/>
            <a:ext cx="1224136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/>
          <p:cNvSpPr/>
          <p:nvPr/>
        </p:nvSpPr>
        <p:spPr>
          <a:xfrm>
            <a:off x="7097224" y="2082552"/>
            <a:ext cx="1363207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Box 8"/>
          <p:cNvSpPr txBox="1"/>
          <p:nvPr/>
        </p:nvSpPr>
        <p:spPr>
          <a:xfrm>
            <a:off x="-95176" y="22066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 smtClean="0">
                <a:solidFill>
                  <a:schemeClr val="tx2"/>
                </a:solidFill>
              </a:rPr>
              <a:t>1</a:t>
            </a:r>
            <a:endParaRPr lang="de-AT" sz="36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8424" y="2206605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 smtClean="0">
                <a:solidFill>
                  <a:schemeClr val="tx2"/>
                </a:solidFill>
              </a:rPr>
              <a:t>338</a:t>
            </a:r>
            <a:endParaRPr lang="de-AT" sz="36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6626" y="436684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 smtClean="0">
                <a:solidFill>
                  <a:schemeClr val="tx2"/>
                </a:solidFill>
              </a:rPr>
              <a:t>1</a:t>
            </a:r>
            <a:endParaRPr lang="de-AT" sz="3600" b="1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4242792"/>
            <a:ext cx="5292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Rectangle 13"/>
          <p:cNvSpPr/>
          <p:nvPr/>
        </p:nvSpPr>
        <p:spPr>
          <a:xfrm>
            <a:off x="755576" y="4242792"/>
            <a:ext cx="144016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Rectangle 14"/>
          <p:cNvSpPr/>
          <p:nvPr/>
        </p:nvSpPr>
        <p:spPr>
          <a:xfrm>
            <a:off x="899592" y="4242792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tangle 15"/>
          <p:cNvSpPr/>
          <p:nvPr/>
        </p:nvSpPr>
        <p:spPr>
          <a:xfrm>
            <a:off x="2411760" y="4242792"/>
            <a:ext cx="1152128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tangle 16"/>
          <p:cNvSpPr/>
          <p:nvPr/>
        </p:nvSpPr>
        <p:spPr>
          <a:xfrm>
            <a:off x="3563888" y="4232810"/>
            <a:ext cx="124584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tangle 17"/>
          <p:cNvSpPr/>
          <p:nvPr/>
        </p:nvSpPr>
        <p:spPr>
          <a:xfrm>
            <a:off x="4809728" y="4232810"/>
            <a:ext cx="1058416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extBox 18"/>
          <p:cNvSpPr txBox="1"/>
          <p:nvPr/>
        </p:nvSpPr>
        <p:spPr>
          <a:xfrm>
            <a:off x="5796136" y="4376826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600" b="1" dirty="0" smtClean="0">
                <a:solidFill>
                  <a:schemeClr val="tx2"/>
                </a:solidFill>
              </a:rPr>
              <a:t>237</a:t>
            </a:r>
            <a:endParaRPr lang="de-AT" sz="36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484784"/>
            <a:ext cx="398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 smtClean="0">
                <a:solidFill>
                  <a:schemeClr val="tx2"/>
                </a:solidFill>
              </a:rPr>
              <a:t>FosB (338 aa, Mr </a:t>
            </a:r>
            <a:r>
              <a:rPr lang="en-US" sz="2400" b="1" dirty="0">
                <a:solidFill>
                  <a:schemeClr val="tx2"/>
                </a:solidFill>
              </a:rPr>
              <a:t>~</a:t>
            </a:r>
            <a:r>
              <a:rPr lang="de-AT" sz="2400" b="1" dirty="0" smtClean="0">
                <a:solidFill>
                  <a:schemeClr val="tx2"/>
                </a:solidFill>
              </a:rPr>
              <a:t> 46-50 kDa)</a:t>
            </a:r>
            <a:endParaRPr lang="de-AT" sz="24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616" y="3645024"/>
            <a:ext cx="37555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chemeClr val="tx2"/>
                </a:solidFill>
              </a:rPr>
              <a:t>Δ</a:t>
            </a:r>
            <a:r>
              <a:rPr lang="de-AT" sz="2400" b="1" dirty="0" smtClean="0">
                <a:solidFill>
                  <a:schemeClr val="tx2"/>
                </a:solidFill>
              </a:rPr>
              <a:t>FosB (237 aa, Mr </a:t>
            </a:r>
            <a:r>
              <a:rPr lang="en-US" sz="2400" b="1" dirty="0">
                <a:solidFill>
                  <a:schemeClr val="tx2"/>
                </a:solidFill>
              </a:rPr>
              <a:t>~</a:t>
            </a:r>
            <a:r>
              <a:rPr lang="de-AT" sz="2400" b="1" dirty="0" smtClean="0">
                <a:solidFill>
                  <a:schemeClr val="tx2"/>
                </a:solidFill>
              </a:rPr>
              <a:t> 33 kDa)</a:t>
            </a:r>
            <a:endParaRPr lang="de-AT" sz="24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23782" y="2339697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 smtClean="0"/>
              <a:t>Basic</a:t>
            </a:r>
            <a:endParaRPr lang="de-AT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638496" y="4499937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 smtClean="0"/>
              <a:t>Basic</a:t>
            </a:r>
            <a:endParaRPr lang="de-AT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707904" y="2348880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 smtClean="0"/>
              <a:t>Leu-Zip</a:t>
            </a:r>
            <a:endParaRPr lang="de-AT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705746" y="4489955"/>
            <a:ext cx="962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 smtClean="0"/>
              <a:t>Leu-Zip</a:t>
            </a:r>
            <a:endParaRPr lang="de-AT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123728" y="2924944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i="1" dirty="0" smtClean="0">
                <a:solidFill>
                  <a:schemeClr val="tx2"/>
                </a:solidFill>
              </a:rPr>
              <a:t>DNA</a:t>
            </a:r>
          </a:p>
          <a:p>
            <a:pPr algn="ctr"/>
            <a:r>
              <a:rPr lang="de-AT" sz="1600" i="1" dirty="0" smtClean="0">
                <a:solidFill>
                  <a:schemeClr val="tx2"/>
                </a:solidFill>
              </a:rPr>
              <a:t>binding domain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3888" y="2924944"/>
            <a:ext cx="124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i="1" dirty="0" smtClean="0">
                <a:solidFill>
                  <a:schemeClr val="tx2"/>
                </a:solidFill>
              </a:rPr>
              <a:t>Dimerisation</a:t>
            </a:r>
          </a:p>
          <a:p>
            <a:pPr algn="ctr"/>
            <a:r>
              <a:rPr lang="de-AT" sz="1600" i="1" dirty="0" smtClean="0">
                <a:solidFill>
                  <a:schemeClr val="tx2"/>
                </a:solidFill>
              </a:rPr>
              <a:t>domain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6082" y="1794302"/>
            <a:ext cx="2144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600" i="1" dirty="0" smtClean="0">
                <a:solidFill>
                  <a:schemeClr val="tx2"/>
                </a:solidFill>
              </a:rPr>
              <a:t>Transactivation domain</a:t>
            </a:r>
          </a:p>
        </p:txBody>
      </p:sp>
      <p:sp>
        <p:nvSpPr>
          <p:cNvPr id="29" name="Textfeld 8"/>
          <p:cNvSpPr txBox="1"/>
          <p:nvPr/>
        </p:nvSpPr>
        <p:spPr>
          <a:xfrm>
            <a:off x="5436096" y="6286520"/>
            <a:ext cx="3663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Modified according </a:t>
            </a:r>
            <a:r>
              <a:rPr lang="en-US" dirty="0" err="1" smtClean="0">
                <a:solidFill>
                  <a:schemeClr val="tx2"/>
                </a:solidFill>
              </a:rPr>
              <a:t>Nestler</a:t>
            </a:r>
            <a:r>
              <a:rPr lang="en-US" dirty="0" smtClean="0">
                <a:solidFill>
                  <a:schemeClr val="tx2"/>
                </a:solidFill>
              </a:rPr>
              <a:t> E.J., 2013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2080" y="3358733"/>
            <a:ext cx="185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tx2"/>
                </a:solidFill>
              </a:rPr>
              <a:t>Non-proteasomal</a:t>
            </a:r>
            <a:br>
              <a:rPr lang="de-AT" b="1" dirty="0" smtClean="0">
                <a:solidFill>
                  <a:schemeClr val="tx2"/>
                </a:solidFill>
              </a:rPr>
            </a:br>
            <a:r>
              <a:rPr lang="de-AT" b="1" dirty="0" smtClean="0">
                <a:solidFill>
                  <a:schemeClr val="tx2"/>
                </a:solidFill>
              </a:rPr>
              <a:t>degration</a:t>
            </a:r>
            <a:endParaRPr lang="de-AT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03185" y="3369731"/>
            <a:ext cx="1971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tx2"/>
                </a:solidFill>
              </a:rPr>
              <a:t>Ubiquitylation and</a:t>
            </a:r>
            <a:br>
              <a:rPr lang="de-AT" b="1" dirty="0" smtClean="0">
                <a:solidFill>
                  <a:schemeClr val="tx2"/>
                </a:solidFill>
              </a:rPr>
            </a:br>
            <a:r>
              <a:rPr lang="de-AT" b="1" dirty="0" smtClean="0">
                <a:solidFill>
                  <a:schemeClr val="tx2"/>
                </a:solidFill>
              </a:rPr>
              <a:t>proteasomal </a:t>
            </a:r>
            <a:br>
              <a:rPr lang="de-AT" b="1" dirty="0" smtClean="0">
                <a:solidFill>
                  <a:schemeClr val="tx2"/>
                </a:solidFill>
              </a:rPr>
            </a:br>
            <a:r>
              <a:rPr lang="de-AT" b="1" dirty="0" smtClean="0">
                <a:solidFill>
                  <a:schemeClr val="tx2"/>
                </a:solidFill>
              </a:rPr>
              <a:t>degradation</a:t>
            </a:r>
            <a:endParaRPr lang="de-AT" b="1" dirty="0">
              <a:solidFill>
                <a:schemeClr val="tx2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5841852" y="3012684"/>
            <a:ext cx="1276720" cy="357047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6" name="Down Arrow 35"/>
          <p:cNvSpPr/>
          <p:nvPr/>
        </p:nvSpPr>
        <p:spPr>
          <a:xfrm>
            <a:off x="7130850" y="3027162"/>
            <a:ext cx="1276720" cy="357047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7" name="TextBox 36"/>
          <p:cNvSpPr txBox="1"/>
          <p:nvPr/>
        </p:nvSpPr>
        <p:spPr>
          <a:xfrm>
            <a:off x="3261630" y="5795972"/>
            <a:ext cx="5145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smtClean="0">
                <a:solidFill>
                  <a:schemeClr val="tx2"/>
                </a:solidFill>
              </a:rPr>
              <a:t>→</a:t>
            </a:r>
            <a:r>
              <a:rPr lang="de-AT" b="1" dirty="0" smtClean="0">
                <a:solidFill>
                  <a:schemeClr val="tx2"/>
                </a:solidFill>
              </a:rPr>
              <a:t> Further protection from proteolytic degradation</a:t>
            </a:r>
            <a:endParaRPr lang="de-AT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496" y="5723964"/>
            <a:ext cx="163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>
                <a:solidFill>
                  <a:schemeClr val="tx2"/>
                </a:solidFill>
              </a:rPr>
              <a:t>Several kinases</a:t>
            </a:r>
            <a:endParaRPr lang="de-AT" b="1" dirty="0">
              <a:solidFill>
                <a:schemeClr val="tx2"/>
              </a:solidFill>
            </a:endParaRPr>
          </a:p>
        </p:txBody>
      </p:sp>
      <p:cxnSp>
        <p:nvCxnSpPr>
          <p:cNvPr id="41" name="Elbow Connector 40"/>
          <p:cNvCxnSpPr>
            <a:stCxn id="14" idx="2"/>
          </p:cNvCxnSpPr>
          <p:nvPr/>
        </p:nvCxnSpPr>
        <p:spPr>
          <a:xfrm rot="16200000" flipH="1">
            <a:off x="807259" y="5177517"/>
            <a:ext cx="112658" cy="72008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12078" y="5213522"/>
            <a:ext cx="468650" cy="5824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40901" y="5085184"/>
            <a:ext cx="306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smtClean="0"/>
              <a:t>Ser27</a:t>
            </a:r>
            <a:r>
              <a:rPr lang="de-AT" b="1" dirty="0" smtClean="0">
                <a:solidFill>
                  <a:schemeClr val="tx2"/>
                </a:solidFill>
              </a:rPr>
              <a:t> </a:t>
            </a:r>
            <a:r>
              <a:rPr lang="de-AT" sz="1600" i="1" dirty="0">
                <a:solidFill>
                  <a:schemeClr val="tx2"/>
                </a:solidFill>
              </a:rPr>
              <a:t>(main phosphorylation </a:t>
            </a:r>
            <a:r>
              <a:rPr lang="de-AT" sz="1600" i="1" dirty="0" smtClean="0">
                <a:solidFill>
                  <a:schemeClr val="tx2"/>
                </a:solidFill>
              </a:rPr>
              <a:t>site)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xmlns="" val="42527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classconnection.s3.amazonaws.com/737/flashcards/1944737/png/deltafosb-141DCF288E33CF181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651638"/>
            <a:ext cx="5143536" cy="558567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7286644" y="6286520"/>
            <a:ext cx="179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Nestler</a:t>
            </a:r>
            <a:r>
              <a:rPr lang="en-US" dirty="0" smtClean="0">
                <a:solidFill>
                  <a:schemeClr val="tx2"/>
                </a:solidFill>
              </a:rPr>
              <a:t> E.J., 2013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de-AT" sz="3600" b="1" dirty="0" smtClean="0">
                <a:solidFill>
                  <a:schemeClr val="tx2"/>
                </a:solidFill>
              </a:rPr>
              <a:t>... Almost all studies on FosB and </a:t>
            </a:r>
            <a:r>
              <a:rPr lang="el-GR" sz="3600" b="1" dirty="0">
                <a:solidFill>
                  <a:schemeClr val="tx2"/>
                </a:solidFill>
              </a:rPr>
              <a:t>Δ</a:t>
            </a:r>
            <a:r>
              <a:rPr lang="de-AT" sz="3600" b="1" dirty="0" smtClean="0">
                <a:solidFill>
                  <a:schemeClr val="tx2"/>
                </a:solidFill>
              </a:rPr>
              <a:t>FosB were performed using animal models so far</a:t>
            </a:r>
            <a:endParaRPr lang="de-AT" sz="36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492896"/>
            <a:ext cx="4314088" cy="324036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0489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en-US" sz="2500" b="1" dirty="0" smtClean="0">
                <a:solidFill>
                  <a:schemeClr val="tx2"/>
                </a:solidFill>
              </a:rPr>
              <a:t>Table 2: Detection of </a:t>
            </a:r>
            <a:r>
              <a:rPr lang="el-GR" sz="2500" b="1" dirty="0" smtClean="0">
                <a:solidFill>
                  <a:schemeClr val="tx2"/>
                </a:solidFill>
              </a:rPr>
              <a:t>Δ</a:t>
            </a:r>
            <a:r>
              <a:rPr lang="de-AT" sz="2500" b="1" dirty="0" err="1" smtClean="0">
                <a:solidFill>
                  <a:schemeClr val="tx2"/>
                </a:solidFill>
              </a:rPr>
              <a:t>FosB</a:t>
            </a:r>
            <a:r>
              <a:rPr lang="de-AT" sz="2500" b="1" dirty="0" smtClean="0">
                <a:solidFill>
                  <a:schemeClr val="tx2"/>
                </a:solidFill>
              </a:rPr>
              <a:t> Protein in </a:t>
            </a:r>
            <a:r>
              <a:rPr lang="en-US" sz="2500" b="1" dirty="0" smtClean="0">
                <a:solidFill>
                  <a:schemeClr val="tx2"/>
                </a:solidFill>
              </a:rPr>
              <a:t>Postmortem</a:t>
            </a:r>
            <a:r>
              <a:rPr lang="de-AT" sz="2500" b="1" dirty="0" smtClean="0">
                <a:solidFill>
                  <a:schemeClr val="tx2"/>
                </a:solidFill>
              </a:rPr>
              <a:t> Human Brain </a:t>
            </a:r>
            <a:r>
              <a:rPr lang="en-US" sz="2500" b="1" dirty="0" smtClean="0">
                <a:solidFill>
                  <a:schemeClr val="tx2"/>
                </a:solidFill>
              </a:rPr>
              <a:t>Tissue </a:t>
            </a:r>
            <a:endParaRPr lang="en-US" sz="25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71406" y="1214422"/>
          <a:ext cx="8929719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95"/>
                <a:gridCol w="2143140"/>
                <a:gridCol w="2285984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Parameter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Opioid</a:t>
                      </a:r>
                      <a:r>
                        <a:rPr lang="de-AT" dirty="0" smtClean="0"/>
                        <a:t> Group (n=15)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Control</a:t>
                      </a:r>
                      <a:r>
                        <a:rPr lang="de-AT" dirty="0" smtClean="0"/>
                        <a:t> Group (n=15)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Age (years): Mean/Std Deviation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27.0 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7.05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26.87 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6.80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Median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26.0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24.0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Range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18.0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21.0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noProof="0" dirty="0" smtClean="0"/>
                        <a:t>p=0.96</a:t>
                      </a:r>
                      <a:endParaRPr lang="en-US" i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PMI</a:t>
                      </a:r>
                      <a:r>
                        <a:rPr lang="en-US" b="1" baseline="0" noProof="0" dirty="0" smtClean="0"/>
                        <a:t> (days): </a:t>
                      </a:r>
                      <a:r>
                        <a:rPr lang="en-US" b="1" noProof="0" dirty="0" smtClean="0"/>
                        <a:t>Mean/Std Deviation</a:t>
                      </a:r>
                      <a:endParaRPr lang="en-US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8.47 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2.61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9.33 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3.87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8.0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11.0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9.0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10.0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noProof="0" dirty="0" smtClean="0"/>
                        <a:t>p=0.48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Morphine (</a:t>
                      </a:r>
                      <a:r>
                        <a:rPr lang="en-US" b="1" noProof="0" dirty="0" err="1" smtClean="0"/>
                        <a:t>ng</a:t>
                      </a:r>
                      <a:r>
                        <a:rPr lang="en-US" b="1" noProof="0" dirty="0" smtClean="0"/>
                        <a:t>/g): Mean/Std Deviation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230.5 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92.5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0.0 /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0.0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196.5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0.0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590.0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0.0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noProof="0" dirty="0" smtClean="0"/>
                        <a:t>p≤0.001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/>
                        <a:t>Gender Distribution (F/M)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 / 13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 / 11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noProof="0" dirty="0" smtClean="0"/>
                        <a:t>p=0.65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Drug Testing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chemeClr val="tx2"/>
                </a:solidFill>
              </a:rPr>
              <a:t>Determination of morphine concentration in: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a) Medulla oblongata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b) Cerebellum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c) Blood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d) Urine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e) Hair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6-Monoacetylamine (6-MAM) and other psychoactive substances</a:t>
            </a:r>
            <a:r>
              <a:rPr lang="en-US" dirty="0" smtClean="0">
                <a:solidFill>
                  <a:schemeClr val="tx2"/>
                </a:solidFill>
              </a:rPr>
              <a:t> (e.g. cannabis, benzodiazepine, etc.) performing quantitative toxicological analysis using Gas Chromatography-Mass Spectrometry (GC-MS)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Protein Isolation &amp; </a:t>
            </a:r>
            <a:r>
              <a:rPr lang="en-US" sz="3600" b="1" dirty="0" err="1" smtClean="0">
                <a:solidFill>
                  <a:schemeClr val="tx2"/>
                </a:solidFill>
              </a:rPr>
              <a:t>Immunoblotting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Brain tissue samples </a:t>
            </a:r>
            <a:r>
              <a:rPr lang="en-US" dirty="0" err="1" smtClean="0">
                <a:solidFill>
                  <a:schemeClr val="tx2"/>
                </a:solidFill>
              </a:rPr>
              <a:t>NAc</a:t>
            </a:r>
            <a:r>
              <a:rPr lang="en-US" dirty="0" smtClean="0">
                <a:solidFill>
                  <a:schemeClr val="tx2"/>
                </a:solidFill>
              </a:rPr>
              <a:t> – flash frozen – storage at -80°C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Protein extraction according to </a:t>
            </a:r>
            <a:r>
              <a:rPr lang="en-US" dirty="0" err="1" smtClean="0">
                <a:solidFill>
                  <a:schemeClr val="tx2"/>
                </a:solidFill>
              </a:rPr>
              <a:t>Korner</a:t>
            </a:r>
            <a:r>
              <a:rPr lang="en-US" dirty="0" smtClean="0">
                <a:solidFill>
                  <a:schemeClr val="tx2"/>
                </a:solidFill>
              </a:rPr>
              <a:t> as described by Hope et al. (1994) with modifications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Homogenization in </a:t>
            </a:r>
            <a:r>
              <a:rPr lang="en-US" dirty="0" err="1" smtClean="0">
                <a:solidFill>
                  <a:schemeClr val="tx2"/>
                </a:solidFill>
              </a:rPr>
              <a:t>lysis</a:t>
            </a:r>
            <a:r>
              <a:rPr lang="en-US" dirty="0" smtClean="0">
                <a:solidFill>
                  <a:schemeClr val="tx2"/>
                </a:solidFill>
              </a:rPr>
              <a:t>-buffer containing Triton®X-114 (removing lipids – phase separation)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Precipitation of proteins to purify &amp; enrich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SDS-</a:t>
            </a:r>
            <a:r>
              <a:rPr lang="en-US" dirty="0" err="1" smtClean="0">
                <a:solidFill>
                  <a:schemeClr val="tx2"/>
                </a:solidFill>
              </a:rPr>
              <a:t>polyacrylamide</a:t>
            </a:r>
            <a:r>
              <a:rPr lang="en-US" dirty="0" smtClean="0">
                <a:solidFill>
                  <a:schemeClr val="tx2"/>
                </a:solidFill>
              </a:rPr>
              <a:t> gel electrophoresis – </a:t>
            </a:r>
            <a:r>
              <a:rPr lang="en-US" dirty="0" err="1" smtClean="0">
                <a:solidFill>
                  <a:schemeClr val="tx2"/>
                </a:solidFill>
              </a:rPr>
              <a:t>Ponceau</a:t>
            </a:r>
            <a:r>
              <a:rPr lang="en-US" dirty="0" smtClean="0">
                <a:solidFill>
                  <a:schemeClr val="tx2"/>
                </a:solidFill>
              </a:rPr>
              <a:t>-S staining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Detecting Highly Stabilized Cumulative ~35-37 </a:t>
            </a:r>
            <a:r>
              <a:rPr lang="en-US" sz="3600" b="1" dirty="0" err="1" smtClean="0">
                <a:solidFill>
                  <a:schemeClr val="tx2"/>
                </a:solidFill>
              </a:rPr>
              <a:t>kD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Isoforms</a:t>
            </a:r>
            <a:r>
              <a:rPr lang="en-US" sz="3600" b="1" dirty="0" smtClean="0">
                <a:solidFill>
                  <a:schemeClr val="tx2"/>
                </a:solidFill>
              </a:rPr>
              <a:t> of </a:t>
            </a:r>
            <a:r>
              <a:rPr lang="el-GR" sz="3600" b="1" dirty="0" smtClean="0">
                <a:solidFill>
                  <a:schemeClr val="tx2"/>
                </a:solidFill>
              </a:rPr>
              <a:t>Δ</a:t>
            </a:r>
            <a:r>
              <a:rPr lang="de-AT" sz="3600" b="1" dirty="0" err="1" smtClean="0">
                <a:solidFill>
                  <a:schemeClr val="tx2"/>
                </a:solidFill>
              </a:rPr>
              <a:t>FosB</a:t>
            </a:r>
            <a:r>
              <a:rPr lang="de-AT" sz="3600" b="1" dirty="0" smtClean="0">
                <a:solidFill>
                  <a:schemeClr val="tx2"/>
                </a:solidFill>
              </a:rPr>
              <a:t> in </a:t>
            </a:r>
            <a:r>
              <a:rPr lang="en-US" sz="3600" b="1" dirty="0" smtClean="0">
                <a:solidFill>
                  <a:schemeClr val="tx2"/>
                </a:solidFill>
              </a:rPr>
              <a:t>Postmortem</a:t>
            </a:r>
            <a:r>
              <a:rPr lang="de-AT" sz="3600" b="1" dirty="0" smtClean="0">
                <a:solidFill>
                  <a:schemeClr val="tx2"/>
                </a:solidFill>
              </a:rPr>
              <a:t> Human Brain </a:t>
            </a:r>
            <a:r>
              <a:rPr lang="en-US" sz="3600" b="1" dirty="0" smtClean="0">
                <a:solidFill>
                  <a:schemeClr val="tx2"/>
                </a:solidFill>
              </a:rPr>
              <a:t>Tissue </a:t>
            </a:r>
            <a:r>
              <a:rPr lang="de-AT" sz="3600" b="1" dirty="0" smtClean="0">
                <a:solidFill>
                  <a:schemeClr val="tx2"/>
                </a:solidFill>
              </a:rPr>
              <a:t>Samples </a:t>
            </a:r>
            <a:r>
              <a:rPr lang="de-AT" sz="3600" b="1" dirty="0" err="1" smtClean="0">
                <a:solidFill>
                  <a:schemeClr val="tx2"/>
                </a:solidFill>
              </a:rPr>
              <a:t>of</a:t>
            </a:r>
            <a:r>
              <a:rPr lang="de-AT" sz="3600" b="1" dirty="0" smtClean="0">
                <a:solidFill>
                  <a:schemeClr val="tx2"/>
                </a:solidFill>
              </a:rPr>
              <a:t> </a:t>
            </a:r>
            <a:r>
              <a:rPr lang="de-AT" sz="3600" b="1" dirty="0" err="1" smtClean="0">
                <a:solidFill>
                  <a:schemeClr val="tx2"/>
                </a:solidFill>
              </a:rPr>
              <a:t>the</a:t>
            </a:r>
            <a:r>
              <a:rPr lang="de-AT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Nucleus </a:t>
            </a:r>
            <a:r>
              <a:rPr lang="en-US" sz="3600" b="1" dirty="0" err="1" smtClean="0">
                <a:solidFill>
                  <a:schemeClr val="tx2"/>
                </a:solidFill>
              </a:rPr>
              <a:t>Accumbens</a:t>
            </a:r>
            <a:r>
              <a:rPr lang="en-US" sz="3600" b="1" dirty="0" smtClean="0">
                <a:solidFill>
                  <a:schemeClr val="tx2"/>
                </a:solidFill>
              </a:rPr>
              <a:t> (</a:t>
            </a:r>
            <a:r>
              <a:rPr lang="en-US" sz="3600" b="1" dirty="0" err="1" smtClean="0">
                <a:solidFill>
                  <a:schemeClr val="tx2"/>
                </a:solidFill>
              </a:rPr>
              <a:t>NAc</a:t>
            </a:r>
            <a:r>
              <a:rPr lang="en-US" sz="3600" b="1" dirty="0" smtClean="0">
                <a:solidFill>
                  <a:schemeClr val="tx2"/>
                </a:solidFill>
              </a:rPr>
              <a:t>) of Chronic </a:t>
            </a:r>
            <a:r>
              <a:rPr lang="en-US" sz="3600" b="1" dirty="0" err="1" smtClean="0">
                <a:solidFill>
                  <a:schemeClr val="tx2"/>
                </a:solidFill>
              </a:rPr>
              <a:t>Opioid</a:t>
            </a:r>
            <a:r>
              <a:rPr lang="en-US" sz="3600" b="1" dirty="0" smtClean="0">
                <a:solidFill>
                  <a:schemeClr val="tx2"/>
                </a:solidFill>
              </a:rPr>
              <a:t> Abusers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5720" y="4214818"/>
            <a:ext cx="8572560" cy="895344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chemeClr val="tx2"/>
                </a:solidFill>
              </a:rPr>
              <a:t>Monika H. </a:t>
            </a:r>
            <a:r>
              <a:rPr lang="en-US" sz="2400" u="sng" dirty="0" err="1" smtClean="0">
                <a:solidFill>
                  <a:schemeClr val="tx2"/>
                </a:solidFill>
              </a:rPr>
              <a:t>Seltenhammer</a:t>
            </a:r>
            <a:r>
              <a:rPr lang="en-US" sz="2400" dirty="0" smtClean="0">
                <a:solidFill>
                  <a:schemeClr val="tx2"/>
                </a:solidFill>
              </a:rPr>
              <a:t>, Christine </a:t>
            </a:r>
            <a:r>
              <a:rPr lang="en-US" sz="2400" dirty="0" err="1" smtClean="0">
                <a:solidFill>
                  <a:schemeClr val="tx2"/>
                </a:solidFill>
              </a:rPr>
              <a:t>Fitzl</a:t>
            </a:r>
            <a:r>
              <a:rPr lang="en-US" sz="2400" dirty="0" smtClean="0">
                <a:solidFill>
                  <a:schemeClr val="tx2"/>
                </a:solidFill>
              </a:rPr>
              <a:t>, Martin </a:t>
            </a:r>
            <a:r>
              <a:rPr lang="en-US" sz="2400" dirty="0" err="1" smtClean="0">
                <a:solidFill>
                  <a:schemeClr val="tx2"/>
                </a:solidFill>
              </a:rPr>
              <a:t>Stichenwirth</a:t>
            </a:r>
            <a:r>
              <a:rPr lang="en-US" sz="2400" dirty="0" smtClean="0">
                <a:solidFill>
                  <a:schemeClr val="tx2"/>
                </a:solidFill>
              </a:rPr>
              <a:t>, Selma </a:t>
            </a:r>
            <a:r>
              <a:rPr lang="en-US" sz="2400" dirty="0" err="1" smtClean="0">
                <a:solidFill>
                  <a:schemeClr val="tx2"/>
                </a:solidFill>
              </a:rPr>
              <a:t>Hönigschnabl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Nikolaus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Klupp</a:t>
            </a:r>
            <a:r>
              <a:rPr lang="en-US" sz="2400" dirty="0" smtClean="0">
                <a:solidFill>
                  <a:schemeClr val="tx2"/>
                </a:solidFill>
              </a:rPr>
              <a:t>, Fabian </a:t>
            </a:r>
            <a:r>
              <a:rPr lang="en-US" sz="2400" dirty="0" err="1" smtClean="0">
                <a:solidFill>
                  <a:schemeClr val="tx2"/>
                </a:solidFill>
              </a:rPr>
              <a:t>Kanz</a:t>
            </a:r>
            <a:r>
              <a:rPr lang="en-US" sz="2400" dirty="0" smtClean="0">
                <a:solidFill>
                  <a:schemeClr val="tx2"/>
                </a:solidFill>
              </a:rPr>
              <a:t>, Walter </a:t>
            </a:r>
            <a:r>
              <a:rPr lang="en-US" sz="2400" dirty="0" err="1" smtClean="0">
                <a:solidFill>
                  <a:schemeClr val="tx2"/>
                </a:solidFill>
              </a:rPr>
              <a:t>Vycudilik</a:t>
            </a:r>
            <a:r>
              <a:rPr lang="en-US" sz="2400" dirty="0" smtClean="0">
                <a:solidFill>
                  <a:schemeClr val="tx2"/>
                </a:solidFill>
              </a:rPr>
              <a:t>, Daniele U. </a:t>
            </a:r>
            <a:r>
              <a:rPr lang="en-US" sz="2400" dirty="0" err="1" smtClean="0">
                <a:solidFill>
                  <a:schemeClr val="tx2"/>
                </a:solidFill>
              </a:rPr>
              <a:t>Risser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03207" y="5761041"/>
            <a:ext cx="8726471" cy="739776"/>
            <a:chOff x="-144" y="3537"/>
            <a:chExt cx="5497" cy="46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438" y="3551"/>
              <a:ext cx="235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en-GB" sz="2000" b="1" dirty="0">
                  <a:solidFill>
                    <a:schemeClr val="tx2"/>
                  </a:solidFill>
                  <a:latin typeface="+mj-lt"/>
                </a:rPr>
                <a:t>Department of Forensic Medicine </a:t>
              </a:r>
              <a:r>
                <a:rPr lang="en-GB" sz="2000" b="1" dirty="0" smtClean="0">
                  <a:solidFill>
                    <a:schemeClr val="tx2"/>
                  </a:solidFill>
                  <a:latin typeface="+mj-lt"/>
                </a:rPr>
                <a:t>of Vienna</a:t>
              </a:r>
              <a:endParaRPr lang="en-GB" sz="2000" b="1" dirty="0">
                <a:solidFill>
                  <a:schemeClr val="tx2"/>
                </a:solidFill>
                <a:latin typeface="+mj-lt"/>
              </a:endParaRPr>
            </a:p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endParaRPr lang="en-GB" sz="1600" dirty="0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3537"/>
              <a:ext cx="1120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9" descr="logo_gerichtsmedizin_rgb_en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" y="3582"/>
              <a:ext cx="1034" cy="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feld 9"/>
          <p:cNvSpPr txBox="1"/>
          <p:nvPr/>
        </p:nvSpPr>
        <p:spPr>
          <a:xfrm>
            <a:off x="0" y="-2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3</a:t>
            </a:r>
            <a:r>
              <a:rPr lang="en-US" baseline="30000" dirty="0" smtClean="0">
                <a:solidFill>
                  <a:schemeClr val="tx2"/>
                </a:solidFill>
              </a:rPr>
              <a:t>rd</a:t>
            </a:r>
            <a:r>
              <a:rPr lang="en-US" dirty="0" smtClean="0">
                <a:solidFill>
                  <a:schemeClr val="tx2"/>
                </a:solidFill>
              </a:rPr>
              <a:t> International Conference and Exhibition on</a:t>
            </a:r>
          </a:p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Addiction Research &amp; Therapy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August 04-06, 2014 Chicago, USA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Protein Isolation &amp; </a:t>
            </a:r>
            <a:r>
              <a:rPr lang="en-US" sz="3600" b="1" dirty="0" err="1" smtClean="0">
                <a:solidFill>
                  <a:schemeClr val="tx2"/>
                </a:solidFill>
              </a:rPr>
              <a:t>Immunoblotting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Immunoblotting with following antibodies: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a) monoclonal mouse anti-</a:t>
            </a:r>
            <a:r>
              <a:rPr lang="en-US" dirty="0" err="1" smtClean="0">
                <a:solidFill>
                  <a:schemeClr val="tx2"/>
                </a:solidFill>
              </a:rPr>
              <a:t>FosB</a:t>
            </a:r>
            <a:r>
              <a:rPr lang="en-US" dirty="0" smtClean="0">
                <a:solidFill>
                  <a:schemeClr val="tx2"/>
                </a:solidFill>
              </a:rPr>
              <a:t> (</a:t>
            </a:r>
            <a:r>
              <a:rPr lang="en-US" dirty="0" err="1" smtClean="0">
                <a:solidFill>
                  <a:schemeClr val="tx2"/>
                </a:solidFill>
              </a:rPr>
              <a:t>SantaCruz</a:t>
            </a:r>
            <a:r>
              <a:rPr lang="en-US" dirty="0" smtClean="0">
                <a:solidFill>
                  <a:schemeClr val="tx2"/>
                </a:solidFill>
              </a:rPr>
              <a:t>, #sc-8013)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b) monoclonal mouse anti-Delta </a:t>
            </a:r>
            <a:r>
              <a:rPr lang="en-US" dirty="0" err="1" smtClean="0">
                <a:solidFill>
                  <a:schemeClr val="tx2"/>
                </a:solidFill>
              </a:rPr>
              <a:t>FosB</a:t>
            </a:r>
            <a:r>
              <a:rPr lang="en-US" dirty="0" smtClean="0">
                <a:solidFill>
                  <a:schemeClr val="tx2"/>
                </a:solidFill>
              </a:rPr>
              <a:t> (Cell Signaling, #9890)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c) polyclonal rabbit anti-</a:t>
            </a:r>
            <a:r>
              <a:rPr lang="en-US" dirty="0" err="1" smtClean="0">
                <a:solidFill>
                  <a:schemeClr val="tx2"/>
                </a:solidFill>
              </a:rPr>
              <a:t>panFRA</a:t>
            </a:r>
            <a:r>
              <a:rPr lang="en-US" dirty="0" smtClean="0">
                <a:solidFill>
                  <a:schemeClr val="tx2"/>
                </a:solidFill>
              </a:rPr>
              <a:t> (</a:t>
            </a:r>
            <a:r>
              <a:rPr lang="en-US" dirty="0" err="1" smtClean="0">
                <a:solidFill>
                  <a:schemeClr val="tx2"/>
                </a:solidFill>
              </a:rPr>
              <a:t>SantaCruz</a:t>
            </a:r>
            <a:r>
              <a:rPr lang="en-US" dirty="0" smtClean="0">
                <a:solidFill>
                  <a:schemeClr val="tx2"/>
                </a:solidFill>
              </a:rPr>
              <a:t>, #sc-253)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onika\Downloads\DGM Poster-4.jpg"/>
          <p:cNvPicPr>
            <a:picLocks noChangeAspect="1" noChangeArrowheads="1"/>
          </p:cNvPicPr>
          <p:nvPr/>
        </p:nvPicPr>
        <p:blipFill rotWithShape="1">
          <a:blip r:embed="rId2"/>
          <a:srcRect l="8840" t="4641" r="50000" b="4641"/>
          <a:stretch/>
        </p:blipFill>
        <p:spPr bwMode="auto">
          <a:xfrm>
            <a:off x="172016" y="0"/>
            <a:ext cx="4400778" cy="68580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88"/>
            <a:ext cx="4206875" cy="68580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Summary and Outlook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Enormous stability of </a:t>
            </a:r>
            <a:r>
              <a:rPr lang="el-GR" dirty="0" smtClean="0">
                <a:solidFill>
                  <a:schemeClr val="tx2"/>
                </a:solidFill>
              </a:rPr>
              <a:t>Δ</a:t>
            </a:r>
            <a:r>
              <a:rPr lang="de-AT" dirty="0" err="1" smtClean="0">
                <a:solidFill>
                  <a:schemeClr val="tx2"/>
                </a:solidFill>
              </a:rPr>
              <a:t>FosB</a:t>
            </a:r>
            <a:r>
              <a:rPr lang="de-AT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isoforms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Substantial impact on regulation and expression of numerous key-position genes in the brain e.g. </a:t>
            </a:r>
            <a:r>
              <a:rPr lang="en-US" u="sng" dirty="0" smtClean="0">
                <a:solidFill>
                  <a:schemeClr val="tx2"/>
                </a:solidFill>
              </a:rPr>
              <a:t>GluA2 </a:t>
            </a:r>
            <a:r>
              <a:rPr lang="en-US" dirty="0" smtClean="0">
                <a:solidFill>
                  <a:schemeClr val="tx2"/>
                </a:solidFill>
              </a:rPr>
              <a:t> (decreased sensitivity to glutamate, silent synapses), </a:t>
            </a:r>
            <a:r>
              <a:rPr lang="en-US" u="sng" dirty="0" err="1" smtClean="0">
                <a:solidFill>
                  <a:schemeClr val="tx2"/>
                </a:solidFill>
              </a:rPr>
              <a:t>Dynorphin</a:t>
            </a:r>
            <a:r>
              <a:rPr lang="en-US" u="sng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(</a:t>
            </a:r>
            <a:r>
              <a:rPr lang="en-US" dirty="0" err="1" smtClean="0">
                <a:solidFill>
                  <a:schemeClr val="tx2"/>
                </a:solidFill>
              </a:rPr>
              <a:t>downregulation</a:t>
            </a:r>
            <a:r>
              <a:rPr lang="en-US" dirty="0" smtClean="0">
                <a:solidFill>
                  <a:schemeClr val="tx2"/>
                </a:solidFill>
              </a:rPr>
              <a:t> of </a:t>
            </a:r>
            <a:r>
              <a:rPr lang="en-US" i="1" dirty="0" smtClean="0">
                <a:solidFill>
                  <a:schemeClr val="tx2"/>
                </a:solidFill>
              </a:rPr>
              <a:t>ƙ-</a:t>
            </a:r>
            <a:r>
              <a:rPr lang="en-US" dirty="0" err="1" smtClean="0">
                <a:solidFill>
                  <a:schemeClr val="tx2"/>
                </a:solidFill>
              </a:rPr>
              <a:t>opioid</a:t>
            </a:r>
            <a:r>
              <a:rPr lang="en-US" dirty="0" smtClean="0">
                <a:solidFill>
                  <a:schemeClr val="tx2"/>
                </a:solidFill>
              </a:rPr>
              <a:t> feedback loop), </a:t>
            </a:r>
            <a:r>
              <a:rPr lang="en-US" u="sng" dirty="0" smtClean="0">
                <a:solidFill>
                  <a:schemeClr val="tx2"/>
                </a:solidFill>
              </a:rPr>
              <a:t>Cdk5 </a:t>
            </a:r>
            <a:r>
              <a:rPr lang="en-US" dirty="0" smtClean="0">
                <a:solidFill>
                  <a:schemeClr val="tx2"/>
                </a:solidFill>
              </a:rPr>
              <a:t> (expansion of </a:t>
            </a:r>
            <a:r>
              <a:rPr lang="en-US" dirty="0" err="1" smtClean="0">
                <a:solidFill>
                  <a:schemeClr val="tx2"/>
                </a:solidFill>
              </a:rPr>
              <a:t>dendritic</a:t>
            </a:r>
            <a:r>
              <a:rPr lang="en-US" dirty="0" smtClean="0">
                <a:solidFill>
                  <a:schemeClr val="tx2"/>
                </a:solidFill>
              </a:rPr>
              <a:t> processes), </a:t>
            </a:r>
            <a:r>
              <a:rPr lang="en-US" u="sng" dirty="0" smtClean="0">
                <a:solidFill>
                  <a:schemeClr val="tx2"/>
                </a:solidFill>
              </a:rPr>
              <a:t>NF-</a:t>
            </a:r>
            <a:r>
              <a:rPr lang="en-US" i="1" u="sng" dirty="0" smtClean="0">
                <a:solidFill>
                  <a:schemeClr val="tx2"/>
                </a:solidFill>
              </a:rPr>
              <a:t> </a:t>
            </a:r>
            <a:r>
              <a:rPr lang="en-US" i="1" u="sng" dirty="0" err="1" smtClean="0">
                <a:solidFill>
                  <a:schemeClr val="tx2"/>
                </a:solidFill>
              </a:rPr>
              <a:t>ƙ</a:t>
            </a:r>
            <a:r>
              <a:rPr lang="en-US" u="sng" dirty="0" err="1" smtClean="0">
                <a:solidFill>
                  <a:schemeClr val="tx2"/>
                </a:solidFill>
              </a:rPr>
              <a:t>B</a:t>
            </a:r>
            <a:r>
              <a:rPr lang="en-US" u="sng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tx2"/>
                </a:solidFill>
              </a:rPr>
              <a:t>(expansion of </a:t>
            </a:r>
            <a:r>
              <a:rPr lang="en-US" dirty="0" err="1" smtClean="0">
                <a:solidFill>
                  <a:schemeClr val="tx2"/>
                </a:solidFill>
              </a:rPr>
              <a:t>dendritic</a:t>
            </a:r>
            <a:r>
              <a:rPr lang="en-US" dirty="0" smtClean="0">
                <a:solidFill>
                  <a:schemeClr val="tx2"/>
                </a:solidFill>
              </a:rPr>
              <a:t> processes; regulation of cell survival pathways), </a:t>
            </a:r>
            <a:r>
              <a:rPr lang="en-US" u="sng" dirty="0" smtClean="0">
                <a:solidFill>
                  <a:schemeClr val="tx2"/>
                </a:solidFill>
              </a:rPr>
              <a:t>c-</a:t>
            </a:r>
            <a:r>
              <a:rPr lang="en-US" u="sng" dirty="0" err="1" smtClean="0">
                <a:solidFill>
                  <a:schemeClr val="tx2"/>
                </a:solidFill>
              </a:rPr>
              <a:t>Fos</a:t>
            </a:r>
            <a:r>
              <a:rPr lang="en-US" dirty="0" smtClean="0">
                <a:solidFill>
                  <a:schemeClr val="tx2"/>
                </a:solidFill>
              </a:rPr>
              <a:t>  (molecular switch from short-lived </a:t>
            </a:r>
            <a:r>
              <a:rPr lang="en-US" dirty="0" err="1" smtClean="0">
                <a:solidFill>
                  <a:schemeClr val="tx2"/>
                </a:solidFill>
              </a:rPr>
              <a:t>Fos</a:t>
            </a:r>
            <a:r>
              <a:rPr lang="en-US" dirty="0" smtClean="0">
                <a:solidFill>
                  <a:schemeClr val="tx2"/>
                </a:solidFill>
              </a:rPr>
              <a:t> family proteins induced acutely to </a:t>
            </a:r>
            <a:r>
              <a:rPr lang="el-GR" dirty="0" smtClean="0">
                <a:solidFill>
                  <a:schemeClr val="tx2"/>
                </a:solidFill>
              </a:rPr>
              <a:t>Δ</a:t>
            </a:r>
            <a:r>
              <a:rPr lang="de-AT" dirty="0" smtClean="0">
                <a:solidFill>
                  <a:schemeClr val="tx2"/>
                </a:solidFill>
              </a:rPr>
              <a:t>FosB induced chronically)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feil nach oben 5"/>
          <p:cNvSpPr/>
          <p:nvPr/>
        </p:nvSpPr>
        <p:spPr>
          <a:xfrm>
            <a:off x="1857356" y="2786058"/>
            <a:ext cx="142876" cy="35719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Pfeil nach oben 6"/>
          <p:cNvSpPr/>
          <p:nvPr/>
        </p:nvSpPr>
        <p:spPr>
          <a:xfrm>
            <a:off x="5214942" y="3500438"/>
            <a:ext cx="142876" cy="357190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Pfeil nach unten 7"/>
          <p:cNvSpPr/>
          <p:nvPr/>
        </p:nvSpPr>
        <p:spPr>
          <a:xfrm>
            <a:off x="4214810" y="3214686"/>
            <a:ext cx="142876" cy="35719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Pfeil nach unten 8"/>
          <p:cNvSpPr/>
          <p:nvPr/>
        </p:nvSpPr>
        <p:spPr>
          <a:xfrm>
            <a:off x="5214942" y="3929066"/>
            <a:ext cx="142876" cy="35719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Pfeil nach unten 9"/>
          <p:cNvSpPr/>
          <p:nvPr/>
        </p:nvSpPr>
        <p:spPr>
          <a:xfrm>
            <a:off x="3500430" y="4643446"/>
            <a:ext cx="142876" cy="35719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Summary and Outlook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Δ</a:t>
            </a:r>
            <a:r>
              <a:rPr lang="de-AT" dirty="0" err="1" smtClean="0">
                <a:solidFill>
                  <a:schemeClr val="tx2"/>
                </a:solidFill>
              </a:rPr>
              <a:t>FosB</a:t>
            </a:r>
            <a:r>
              <a:rPr lang="en-US" dirty="0" smtClean="0">
                <a:solidFill>
                  <a:schemeClr val="tx2"/>
                </a:solidFill>
              </a:rPr>
              <a:t> is stable even after cessation of drug administration or chronic stimulus for several weeks, months or even much longer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Leading to sustained neuronal plasticity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Its stability makes it detectable even in postmortem human brain tissue samples with a prolonged PMI of </a:t>
            </a:r>
            <a:r>
              <a:rPr lang="de-AT" dirty="0">
                <a:solidFill>
                  <a:schemeClr val="tx2"/>
                </a:solidFill>
              </a:rPr>
              <a:t>8.47 / </a:t>
            </a:r>
            <a:r>
              <a:rPr lang="en-US" dirty="0">
                <a:solidFill>
                  <a:schemeClr val="tx2"/>
                </a:solidFill>
              </a:rPr>
              <a:t>± </a:t>
            </a:r>
            <a:r>
              <a:rPr lang="en-US" dirty="0" smtClean="0">
                <a:solidFill>
                  <a:schemeClr val="tx2"/>
                </a:solidFill>
              </a:rPr>
              <a:t>2.61 days</a:t>
            </a:r>
            <a:endParaRPr lang="de-AT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Represents a key factor concerning vulnerability &amp; relapse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Summary and Outlook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Δ</a:t>
            </a:r>
            <a:r>
              <a:rPr lang="de-AT" dirty="0" err="1" smtClean="0">
                <a:solidFill>
                  <a:schemeClr val="tx2"/>
                </a:solidFill>
              </a:rPr>
              <a:t>FosB</a:t>
            </a:r>
            <a:r>
              <a:rPr lang="en-US" dirty="0" smtClean="0">
                <a:solidFill>
                  <a:schemeClr val="tx2"/>
                </a:solidFill>
              </a:rPr>
              <a:t> itself  - or any of the numerous genes it regulates - represents potential targets for development of fundamentally novel treatment strategies for drug addiction with particular attention to more personalized therapies when thinking of the high relapse rates.</a:t>
            </a:r>
          </a:p>
        </p:txBody>
      </p:sp>
    </p:spTree>
    <p:extLst>
      <p:ext uri="{BB962C8B-B14F-4D97-AF65-F5344CB8AC3E}">
        <p14:creationId xmlns:p14="http://schemas.microsoft.com/office/powerpoint/2010/main" xmlns="" val="160808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</a:rPr>
              <a:t>Aknowledgements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Prof. Mario Herrera-</a:t>
            </a:r>
            <a:r>
              <a:rPr lang="en-US" dirty="0" err="1" smtClean="0">
                <a:solidFill>
                  <a:schemeClr val="tx2"/>
                </a:solidFill>
              </a:rPr>
              <a:t>Marschitz</a:t>
            </a:r>
            <a:r>
              <a:rPr lang="en-US" dirty="0" smtClean="0">
                <a:solidFill>
                  <a:schemeClr val="tx2"/>
                </a:solidFill>
              </a:rPr>
              <a:t> (BNI &amp; ICBM Medical Faculty, University of Chile)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Prof. Johann </a:t>
            </a:r>
            <a:r>
              <a:rPr lang="en-US" dirty="0" err="1" smtClean="0">
                <a:solidFill>
                  <a:schemeClr val="tx2"/>
                </a:solidFill>
              </a:rPr>
              <a:t>Sölkner</a:t>
            </a:r>
            <a:r>
              <a:rPr lang="en-US" dirty="0" smtClean="0">
                <a:solidFill>
                  <a:schemeClr val="tx2"/>
                </a:solidFill>
              </a:rPr>
              <a:t> (University of Natural Resources &amp; Life Sciences of Vienna)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Prof. </a:t>
            </a:r>
            <a:r>
              <a:rPr lang="en-US" dirty="0" err="1" smtClean="0">
                <a:solidFill>
                  <a:schemeClr val="tx2"/>
                </a:solidFill>
              </a:rPr>
              <a:t>Tibor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Harkany</a:t>
            </a:r>
            <a:r>
              <a:rPr lang="en-US" dirty="0" smtClean="0">
                <a:solidFill>
                  <a:schemeClr val="tx2"/>
                </a:solidFill>
              </a:rPr>
              <a:t> (Center for Brain Research, Medical University of Vienna)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Sigurd</a:t>
            </a:r>
            <a:r>
              <a:rPr lang="en-US" dirty="0" smtClean="0">
                <a:solidFill>
                  <a:schemeClr val="tx2"/>
                </a:solidFill>
              </a:rPr>
              <a:t> Krieger, </a:t>
            </a:r>
            <a:r>
              <a:rPr lang="en-US" dirty="0" err="1" smtClean="0">
                <a:solidFill>
                  <a:schemeClr val="tx2"/>
                </a:solidFill>
              </a:rPr>
              <a:t>MSc</a:t>
            </a:r>
            <a:r>
              <a:rPr lang="en-US" dirty="0" smtClean="0">
                <a:solidFill>
                  <a:schemeClr val="tx2"/>
                </a:solidFill>
              </a:rPr>
              <a:t> (Department of Clinical Pathology, Medical University of Vienna)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Vienna Mayoral Medical-</a:t>
            </a:r>
            <a:r>
              <a:rPr lang="en-US" dirty="0" err="1" smtClean="0">
                <a:solidFill>
                  <a:schemeClr val="tx2"/>
                </a:solidFill>
              </a:rPr>
              <a:t>Scientic</a:t>
            </a:r>
            <a:r>
              <a:rPr lang="en-US" dirty="0" smtClean="0">
                <a:solidFill>
                  <a:schemeClr val="tx2"/>
                </a:solidFill>
              </a:rPr>
              <a:t> Fund Grant No.2137, who supported this study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Finally: Prof. Daniele U. </a:t>
            </a:r>
            <a:r>
              <a:rPr lang="en-US" dirty="0" err="1" smtClean="0">
                <a:solidFill>
                  <a:schemeClr val="tx2"/>
                </a:solidFill>
              </a:rPr>
              <a:t>Risser</a:t>
            </a:r>
            <a:r>
              <a:rPr lang="en-US" dirty="0" smtClean="0">
                <a:solidFill>
                  <a:schemeClr val="tx2"/>
                </a:solidFill>
              </a:rPr>
              <a:t> (Department of Forensic Medicine, Medical University of Vienna) who enabled me visiting this conference!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1628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Thank you for your attention!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2621" y="2852936"/>
            <a:ext cx="4217611" cy="2952328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419600"/>
            <a:ext cx="8686800" cy="1219200"/>
          </a:xfrm>
          <a:custGeom>
            <a:avLst/>
            <a:gdLst>
              <a:gd name="connsiteX0" fmla="*/ 0 w 4191000"/>
              <a:gd name="connsiteY0" fmla="*/ 0 h 609600"/>
              <a:gd name="connsiteX1" fmla="*/ 3886200 w 4191000"/>
              <a:gd name="connsiteY1" fmla="*/ 0 h 609600"/>
              <a:gd name="connsiteX2" fmla="*/ 4191000 w 4191000"/>
              <a:gd name="connsiteY2" fmla="*/ 304800 h 609600"/>
              <a:gd name="connsiteX3" fmla="*/ 3886200 w 4191000"/>
              <a:gd name="connsiteY3" fmla="*/ 609600 h 609600"/>
              <a:gd name="connsiteX4" fmla="*/ 0 w 4191000"/>
              <a:gd name="connsiteY4" fmla="*/ 609600 h 609600"/>
              <a:gd name="connsiteX5" fmla="*/ 0 w 4191000"/>
              <a:gd name="connsiteY5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91000" h="609600">
                <a:moveTo>
                  <a:pt x="0" y="0"/>
                </a:moveTo>
                <a:lnTo>
                  <a:pt x="3886200" y="0"/>
                </a:lnTo>
                <a:lnTo>
                  <a:pt x="4191000" y="304800"/>
                </a:lnTo>
                <a:lnTo>
                  <a:pt x="38862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Addiction Therapy – 2015 Website:</a:t>
            </a:r>
          </a:p>
          <a:p>
            <a:r>
              <a:rPr lang="en-US" sz="3200" b="1" dirty="0" smtClean="0">
                <a:solidFill>
                  <a:schemeClr val="bg1"/>
                </a:solidFill>
                <a:hlinkClick r:id="rId2" action="ppaction://hlinkfile"/>
              </a:rPr>
              <a:t>addictiontherapy.conferenceseries.com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2209800"/>
          </a:xfr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sz="36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Meet the eminent gathering once again at</a:t>
            </a:r>
            <a:r>
              <a:rPr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Addiction Therapy-2015</a:t>
            </a:r>
            <a:r>
              <a:rPr sz="4800" b="1" smtClean="0">
                <a:solidFill>
                  <a:schemeClr val="tx1"/>
                </a:solidFill>
              </a:rPr>
              <a:t/>
            </a:r>
            <a:br>
              <a:rPr sz="4800" b="1" smtClean="0">
                <a:solidFill>
                  <a:schemeClr val="tx1"/>
                </a:solidFill>
              </a:rPr>
            </a:b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Florida,  </a:t>
            </a: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USA</a:t>
            </a:r>
            <a:b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</a:b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August </a:t>
            </a: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3 </a:t>
            </a: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- </a:t>
            </a:r>
            <a:r>
              <a:rPr sz="2400" b="1" smtClean="0">
                <a:solidFill>
                  <a:schemeClr val="tx1"/>
                </a:solidFill>
                <a:latin typeface="Perpetua"/>
                <a:ea typeface="+mn-ea"/>
                <a:cs typeface="+mn-cs"/>
              </a:rPr>
              <a:t>5,  2015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40962" name="AutoShape 2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AutoShape 6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data:image/jpeg;base64,/9j/4AAQSkZJRgABAQAAAQABAAD/2wCEAAkGBxQSEhQUERQUFRQVGBIXGBgUFxUVGBUXGBUYFhgXFhcYHSggGR8lHRcYITEiJiktLi4uGB8zODMsNygtLisBCgoKDg0OGxAQGywkICYxNzctLDQtNCwtNDQvLy80LDQvNCwsLC0sLywsLy8sLCwsLDQsLCwsLCwsLCwsLCwsLP/AABEIAK0BIwMBEQACEQEDEQH/xAAcAAEAAQUBAQAAAAAAAAAAAAAABgIDBAUHAQj/xABKEAACAQIEAwQFBwoDBQkAAAABAgMAEQQFEiEGMVETIkFhBxQycYFScpGhsbLRFSMzNEJTYnOSwYKzwxckQ9LwFiU1dIOTosLx/8QAGwEBAAIDAQEAAAAAAAAAAAAAAAIFAQMEBgf/xAA3EQACAQIDBAgFAwQDAQAAAAAAAQIDEQQFIRIxQXETMlFhgaGxwTM0kdHwFBXhIkJS8QYjcmL/2gAMAwEAAhEDEQA/AO40AoBQCgFAKAUAoBQCgFAKAUAoBQCgFAKAUAoBQCgFAKAUAoBQCgFAKAUAoBQCgFAKAUAoBQCgFAKAUAoBQCgFAKAUAoBQCgFAKAUAoBQCgFAeE0BYTE6nKrvptqPgCdwvvtv5AjrWdlpXIqV3ZGRWCQoBQCgFAKAUAoBQCgFAKAUAoBQCgFAKAUAoBQCgFAKAUAoBQCgFAKAUAoCzLOFZQdtRsOl+dvfz+isqLabXAhKai0nxMXOMWUUadixtfpWCZr8tx76wGYsGNt97eYrIMjPc2MWiKKzYiY6Y1PIdZH/hUXJ62tW6jS27yl1Vv+3ic9evsWhHrPcvcz8vwgiQKCWI3LHm7HdmbzJua1Tk5O5thHZjYyaiTFAKAUAoBQCgFAKAUAoBQCgFAKAUAoBQCgFAKAUAoBQCgFAKAUAoBQCgFAY2YYQSxsjcmHMcwRuGHmDY/Cp05uElJGqtSVWDg+P55ENh4k06oMaCSjFe0XmCNrsPH3jnflVnUy9VIqpR48PsUdDN3Rk6OJWq0v8AcqxPEeFgXXEzTSb6RYqoPViQP+unOtNLLq0pWkrI662b0Ix/oe0y7wHg3laTGznVJJdUJ8FB7xHQXFgP4fOpY+cYWoQ3Lf8An5vMZZCVS+Iqb3u5EzqtLc9oBQCgFAKAUAoBQCgFAKAUAoBQCgFAKAUAoBQCgFAKAUAoBQCgFAKAUAoBQA0Bzn0hYLTMsg5SLv8AOXb7Cv0VfZXUvTcOz3PJZ7Q2ayqL+71REocOZHSNebsqj3sbf3qwnJQi5PgVlCm5zUFxZ2zBYZYo0RfZRQo9wFq8nOTnJyfE97TgoRUVuRdkS43v8CR9YqJMw5cB8mSRf8RYfWf70BgYTMHEgRiHGrTf42uCOdAbwUB7QCgFAKAUAoBQCgFAKAUAoC1iJ1jUs5CqouSdgBUZSUVd7iUISnJRirtkXxHHUINkjkcde6oPuBN/pAqulmdNPRN+RbQyWq1eUkvqxBx1ETZ45FHXutb3gG/0UjmlNvVNGZ5LVSvGSfkSbD4lZEV0IZWFwRyNWMZKa2ovQqKkJU5OMlZojMnHUQJHZS7EjmngbfKqueZwTa2X5FvHJajSe0vMycq4ujnlWIRyKW1WLabbKW8D0BrZRx8Ks1BJq5qxGVVKNN1HJNLn2m2zjMRh4mlYEhdOy2udTBdr++uqtWVKDmziw1CVeoqceJHv+3kX7qX6U/5q4P3SH+L8iz/ZKn+a8/sbbIM/XFl9COujRfVp31auVj/D9ddOGxca97Jq3ucWMwMsLs7TTv2dxrZ+OI1ZlMUpKsy7FP2SR18q0TzKEZNbL0OuGTVJRUtpaq/HibnI82XExmRVZQGK2a19gDfY+ddeHrqtHaSscGLwssNPYk76XMLN+KoYGKd53HNUt3T0Yk2Hu3Naq+OpUns733G/DZZWrx2lZLvNaOPU/cyf1LXN+6Q/xfkdbySf+a+jN/k+dRYkExk3FtSsLMt+Vx/cXFdtDEwrK8StxOEqYd2mt+58C7mmaR4dNcrWHIDmWPQAc6nVrQpR2pshQw9SvLZpq5HH48jvtDIR1JUfVc1wPNIcIvyLVZJUtrNeZmZZxjDKwRg0ZJsNVipJ5DUDt8a20cwpVHsu6NFfKa1KO0rSXdvJHeu8qyN8aZVJiFiWJQSGYkkgBRa29/Pp0rvwGIhRcnN8CozbCVMTGMaa1uafJeFTh5o5ZpohoJOhbsTsQNza3O/LwrficwhUg4RT14nPgcoqUaiqTktOCJXJnEY5am9wt9tqqS/LH5Vkf9HH8dz9lgPpoAcHPJ+kfSOg/AbfSaAzsHl6R7gXPU8/h0oDLoBQCgFAKAUAoBQCgFAKAUAoCJekWQiGJQdmk387KSPr3+AqszRvo0u8uclinVlJ8F7kNyjCiWeKNiQrtY252sTt9FVVCmqlSMHxL3E1XSoymt6R7nOEEM8ka3Ko1hfnYqDv9NMRTVOrKC3Ixharq0YzlvZLfR1KTHKpOyupHlqG/wBlWmVyexJd5SZ3FKcZcWvQhWJ9t/nv941Tz6z5v1PQw6i5L0L+UT9nPE/R0v7iQD9RNToS2KsZd5qxMNujOPamTX0hT2w6L8uQfQqk/barfM5WpJdr9NSgyWF6zl2L1aOf1RnpiZejfniPdD/qVbZV1p+HuUOebqfj7EUzD9NL/Ml++1VtX4kub9S5ofCjyXoibcFSacHIw/ZaU/QimrfL3ag33s8/msdrFRj2pepAQSdybk7knmSdyTVJe+rPS6LRG2zDLVTC4eYFtUpfVe1tr2tt5V1VaMYUYVFvZxUcRKeIqU3a0bWMngdiMWtvFZAfMW1faBWzL2+nXI1Zsk8M+a/PMucezE4rSeSItv8AFcn+30VLMpN1rdiIZPBLD37X6GJw/liTdoZWZVVe6RtqY+ZFja3LzqGEwvTXve1tDZmGNeH2dm129eXLeeQcPuR32VeoHeP9gPprfTyupLrtLlr/AAc9XO6UXanFvyX38ia4fEzlFCg2AUare1t7Vztvzq5irJK9zzs3eTdrdxTiImAvPOiD+J/7bCtkISl1U2aZ1YQV5tI1WIzjBRc5XkI8I12+nYfXXVDAV5cLc/y5w1M1w0N0r8vyxuuHMVBiY+0iS1iVIexZSOu55ix+NaK9CVGezI6sNiYYiG3E3YFaToPaAUAoBQCgFAKAUAoBQCgFAKAUAoCH+kf9HD88/cNVeadSPP2LvJPiT5e5GOGP1uD5x+41V2D+PHn7Mtsf8rU5e5VxT+uT/OH3FpjPjz/OAy/5WHL3ZIfRz7M/zo/sarDK+rLmVWeb4cmQ3E+2/wA9/vGqifWfN+pfw6i5L0LTcqi9xIk3GeO7VcL5xdp8XsP/AKmrHH1dtQ5X+pUZXQ6N1f8A1b6fiI1VcW5MvRvzxHuh/wBSrbKutPw9yhzzdT8fYimYfppf5kv32qtq/ElzfqXND4UeS9ETLhH9Qm983+WKtcD8tLxKLMvnYeHqQVapkeiJn+RpMVgcKIygK6ydZI5kjawNXDw8q2GpqPAof1kMNjKrnfXs/wBou8PcLzYedZHMZUBr6SxO4I8VFZwuCqUqim2iGOzKjXouEU7u3BfctZwYjI2IkX5IF+9y2Fl5XNddanQg3WqL3+iOHD1sTUSw9J25afV77cjWYfiEdoutLRbg8yw6NYbWB8K43ml5WtaPn9vAsP2RKm3tXl9F99e1mZ/2SxEqhjiI3DAEG7lTfxAG1Qngq9ZXlUvfnb7E4ZjhqDtGk4tdyv8Ac3+b4w4TBqLjtAiRrb5QUAke4Amr/AYbblGD3Ja+B5PN8aqUJ1Vvk9PH7I5hiJQN3bn4sdz+NeqVkjwa2pvtZgSYtPlfUfwrF0b1Rn2G54P4g9VnuTeJ7LJbwHg9v4fsJrkxmH6anpvW4s8uxLw9S0tz3nY43BAIIINiCNwQeRrzZ61O5VQCgFAKAUAoBQCgFAKAUAoBQCgFAQ/0j/o4fnn7jVV5p1I8/Yu8k68+XuRjhj9bg+cfuNVdg/jx5+zLbH/Kz5e5VxT+uT/OH3FpjPjz/OAy/wCVhy92SH0c+zP86P7Gqwyvqy5lVnm+HJkMxZ78nzpPvGqefWlzfqX9PqrkvQuY/D9nI6dCLe4gMPqIqdWGxNxIUanSU1L800KZ5y2i/wCwgQe4MxH3vqrEpOVu5WJQgo3txd/QTw6RH/Ggf6XdR9Sg/Gszhs271fzYhPacu528k/clvo354j3Q/wCpVllXWn4e5SZ5up+PsRTMP00v8yX77VW1fiS5v1Lmh8KPJeiJlwj+oTe+b/LFWuB+Wl4lFmXzsPD1IKtUyPRHUuET/ukPzT95q9Jg/gQ5Hj8y+anz9jcXrqOI1WaZHFOCGBW+9169bda11acasHCW420K86E1OD1Oc5zlT4aQo4NjfQ3g46+/qPCvO4ihKjPZe7gz12ExUMRT2lv4rsZn8L8QHDNockwsdx8gn9oeXUfHnz3YPFui9mXV9Pzic+YYBYiO1Drrz7vsWOPs9Dyd0gqncToW/ab3fgOtfQMBR6OltPe/xHyXMq36rFdGurDTx4+engYHCnBcmNHbTuUiPIixeS23dvsq+dvcPGo4rHKk9mOr8kd2Dy7bim9IkzPo3wWm2mW9va7Rr++3s/VVf+4178PoWX7dQtaxD+IvR/PAwbDap0YgWFhIpJsNQ5Eb+1sB4gDeu6hmEJq09H5FfiMtlHqarzJdwnNPhCuExg2P6CQG6NtcxavAjcgHzA5CuHEqFX/tpeK48/ud+E6Sj/1VfB+xMb1wlgL0AvQHtAeXpcHtAeXoD2gPL0B7QCgFAKAUAoCH+kf9HD88/caqvNOpHn7F3knXny9yMcMfrcHzj9xqrsH8ePP2ZbY/5WfL3KuKf1yf5w+4tMZ8ef5wGX/Kw5e7JD6OfZn+dH9jVYZX1ZcyqzzfDkyF4z2pPnSfeNU9TfLx9S/p9WPJehvOMMLpkifwkijPxUBT9Wmu3HQtOMu1L89CvyyptQlHsk/P+bmgY7VwsskbninD9nLGnyYIB9GquzGw2Jxj2RXucOX1Okpyn2yfsbr0b88R7of9SurKutPw9yvzzdT8fYimYfppf5kv32qtq/ElzfqXND4UeS9ETLhH9Qm983+WKtcD8tLxKLMvnYeHqQVapkeiJJmzkYDB6SRvJyJHXpVjXbWFpWf5ZlVh4p42tddhb4MmY4tAWYiz7FmI9k9TUMBJ9Ortks0hFYaVkuHDvKuNpmGLYBmA0x7BiBy8jWcwlLp3ZvcjGVQi8Mrpb3wLvDmDGIw+KWQkldDKSSSrBXIIv9B8jUsJTVWlOMvAhjqrw9elKC7U+9aEahF9/AC/4f8AXlUsqw0a9baqaQjrLkty8X5XNX/IMfPC4XYo61aj2YJb7ve/Ba87GJnah3wsY21i7HxJknaO/wAFRdq9xgsX+opOut13Zdy+/Hs3HzzE5YsDVjhnrKy2n3tX+i3Lt38Tt+HhCKqqLKoCgdABYCqNtt3Z6GKSVkajifiSPAqjSo7B2KjRpuCBffURW/D4eVdtRdrGjEYmNBJyI9/tRw37mf6Iv+eur9sqf5Lz+xyfulLsZRmPF8WNwmLWJJEaOLXd9IsdQsV0sbEHe9IYSVGrByad2Zli4V6U9lbkRnh31/Gp2EMrJHGSzyF3Fyx2DMDqbYWCjbrXZX6Cg9uSu3uRxYd4ivHYi7JcTaZpnc+CSPL8M5lxAuHkALNd2LKiBie9Yi5PLb4aKdCFZuvNWj2G+pXqUUqEHeXaejgfMHGuTF2k5gGWZiP8Q2Hw2p+tw6dlDTkh+ixEldz1K+HeKMThMQMJmBYqSFDObsl9lOv9tD1NyOuxFYr4anVp9JR+n5uM0MVUpVOirfUR4qT8vaNb6Nbd3U2n9WJ9m9ue9HCP6K9tf5Mqcv12zfT+DptVJbHMOEMXIc3xCtI5UNi7KXYqLS7WBNharfFQisLFpdnoU+FnJ4qSb7SrOeI8VjsScLl7FUUkF1OksBszl+apflbc7dbVilh6VCn0lbf2fnEzVxFWvU6Kjp3lc3A+PjXXFjWaQb6dcqXPQMWN/iAKwsbQk7Shp4GXgq8VeNTU2XAvFzzOcNitp11aSRpL6faVhyDCx5cwD0rVjMIoLpKfVNuDxbm+jqdZE5qvLEUAoBQCgIj6RkJiiNthJv5XRrVWZov+uL7/AGZdZJJKrJd3uiHZRixDPHIQSEa5Ate1iNr++qmhUVOpGb4F5iaTq0ZU1xQzjGCaeSVQQHa4BtewUDe3urNeoqlSU1xGFpOlRjTb1SJd6O4iI5WI2ZlAPXSN/ttVplcWoSfayjzuac4x4peu4hGM9qT50n3jVNU3y8fU9DT6seS9Caca4e+Fgk+RoB9zJb7QtXGYQvRjLst5oocrqWxNSHbfyf2uRTKcP2k8SfKdL+4G5+oGquhDbqRj3lzianR0Zy7E/wA+ptuPf1v/ANKP7z115l8bwXucWT/LeL9jY+jfniPdD/qVuyrrT8Pc5c83U/H2IpmH6aX+ZL99qravxJc36lzQ+FHkvRE14Lj1YKVR+00o+lFFW+Xq+HkuZQZrLZxcZdiXqQJfPY9D4HoapD0nI2uPzNZMNBCAwaItcm1je9rb38a6qtdTowppbjjo4aUMRUqtq0rGVwOhOLWw5LIT5C1vtIrZl6brrkac2klhn3tFzjyIjFajydEI+Fwf7fTWcyi1Wv2ojk808PbsZjcP52MMsylC3aAAWI2IBG9/f4VDC4lUVKLV77jZjsG68oSUktnfc1Dd0BentHz6fCt1eq6FFYWHOb7+zlHj3o5cHQ/V4p5hUXdSXZHjLnU3r/4t2nvF2WvBHgp7EEpa58HEjTKD8HP9Jr1eQ6YXopc/qeP/AORu+MdaPL6aeZ1fIs0TFQJMh2Ybj5LDZlPuNclWk6c3BnRRqqpBTRdx+WwzgCaNJApuA6hrHlcXrEKkoaxdiU6cZ6SVzRZ9k+Aw8Ekz4aABFNu4BqbkqjzJsK6KNWvUmoKTOarSoU4OTitDnfC2Fb1LMZf2exWO/Vr6iPgLf1CrTEyXTU495V4SL6KpLhYmXoiH+6Sfz3/y4q4cz+KuX3O3K/gvn9jRcE97N5zL7Y9aIvzD9oF2/wAJaujF6YWKju09DRhNcXJy36nVqpi6OY+mRFvhjtqKzg9dI0W+sn66t8r/AL1yKfNd8PH2MXAEnPUJ53F/f6nvU5/JP8/uIw+e/Ow6xVKXRyDIWIzLHEHcLmBBHUOavayvh4L/AMlFQ+YqeJufQ3AOzxD+OqNfgFJ+1vqrnzSX9UUdGVxWzJ950Y1VFqcwx4UZ+nZ89Sa7fKMBv/8AG1/fVvG/6F38PqVE7frlb80OoVUFuKAUAoBQFrE4dZFKuAysLEHkRUZRUlZ7iUJyhJSi7NEYxHAsJN0kkQdO6w+sX+k1Xyyym3o2vMtoZ1WStKKfke4XgaFTd3kcdNlB99hf66Qyymndtvy9BUzqtJWikvP1JNBh1RQqAKqiwAFgBVhGKirLcVM5SnJyk7tkal4GhYkmSbvEnmnib/JqulllNtvaevL7FrHOq0Ulsx05/c3ePytZYDCxbSQouLX7pBB3FvCu2rRjUp9G9xX0sRKlV6WO/Xlqa3K+EooJVlV5GK3sGK23BXwUeBNc9HAQpTU02zrxGaVa1N02kk+fuyvOOF48TJ2jvIp0qtl02sCT4qetZr4KFaW020RwuZVMPT2IpNXvrf7l/IshTC69DO2vTfXp203tawHyjU8NhI0L7Lbv7GvF46eJttJK3Z3mtm4JhZmYyS3ZmY2KWuxJNu751zyy2nKTltPXl9jrhnNaMVHZjou/h4m4yXKVw0ZjRmYFi12te5AHgB0rrw9BUY7KZw4rEyxE9uSS04GFm3CkE7F+8jnmUI38yCCL+daa2BpVXtbn3G/DZnWoR2VZrsZrU4DjvvNIR5BB9dq0LK4X1k/I6nndS2kF5khyrKYsOumJbX5k7s3vJ/8Ayu6jQhSVoIrMRiateW1Ud/Q9zTKosQumVbgbgjYqeoIrNajCqrTQw+IqUJbVNkdPAyBgVlktvzCG3TwFz+FctPL4U57cZO63bvr4cO87a2bVKsOjlFWe/fquzx3PuuZmXcGwRsGYtIRuNdtN+ukDf43pSy+lB3d2+8xWzatUjsxtFd356G1zrKo8TC8Mo7rDmOakbhl8wasqVSVOSlEqKtKNSLjI5h6jmGUSM0QMsJ5lVZ4383Ubo3n9Z5VcbeHxcbS0fn/JTbGIwkv6dV+fQz/9qjWscMuv+YbfRpvWv9rV+tpyNv7q7dQwGwmYZtIplBihB2JVkjTzVTvI1vH6xWzbw+Ei9nV+f8GtwxGLa2tF+fUmWeZQmGyqeGEGyxt5szEgljbmTXBSqupiYzl2lhUpKnh3CPYYnolQjCSAgj8+/MEf8OLrWzMneqrdnuzTliapO/b7I1vGfDk8OJ9ewQJN9TqouytaxYL+0rDmPf1224XEQnT6GqQxWHqQqdNS8ShPSmQul8N+cGxtJYavcVuPdWXleuktCKzTTWGpj5Pk2JzLFDE41SkKkWVlKhgpuI0U76b82PP7JVa1PDU+jpb/AM3/AGI06NTE1OkqqyMjjvJJ4cUuOwqs26ltK6ijqNNyo3KkbH49ajg69OdLoahLGUKkKirUyzL6UJWTRHh1Ex2vqLAHqEtc+69Z/bIp3ctCLzOTjZR1L3B/DcscWJxWJBV3hmCq2zWYFmdh4EkDb39axicTGU404bk1/BPC4aUYyqT3tM1fB2ZzYbAyy4dNZXERa10lroYje+ncb238K3YqnCpWjGbtozThKk6dFygr6+RsJ/Sg7rpgw4Ep2BLmSx8kVQTWpZYk7zlp9DZLM21aMdTP4A4alErYzF6hK2rQH2a7e07DwJBIA8ATtyrXjcTDZ6GnuNuCw01Lpqm9nQarCzFAKAUAoBQCgFAKAUAoBQCgFAKA8vQHtAKAUAoBQCgFAeEUB5oFDFj0ChkEUAAoD2gKOzHQUMWK6GRQFOgUMWMTOP1eb+XL9w1spdePNEanUfIhXoc/QT/zF+4K78z68eRXZX8OXM6AEFVhaWKqAUAoBQCgFAa7iHNlwmGmxDi6woz26kDZfibD40BxbLsvz3MMM2ZJjWjJ7R4oFLoGVTyVB3bbELqvew33vQHU/Rxn0uOwEU2IQpN3kkBUrdlNtQB5ahY9NzQEnoCOZ5xzgMHKIcTiUSQ27tmYrfca9IOj42oDfYXEpIivGyujgMrKQVZSLggjmDQF2gItj/SHlsPadpiowYn7N1AdmD3II0qpJsVNyBYWoCQ5fjo541lhdXjcAqym4YeVAXyaA4nwzn75jn8jDHssMT/mIV19niEUMCAoIA2BYkg7mgO20BrM+z/D4KPtcVKsSXsC17sbXsqjdjbwAoCnh7iLDY6PtMJKsqA2NrgqedmVgCvxFAbWgNTmvEuFw0iRYiZIndXdQ9xdUBLG/IABTzNAX8kzeHFwpPh31xPq0tZlvpdkbZgD7SkUBn0BGD6Qcu9Y9W9bj7a+m3e06r209pbRe+1r86Ak9AWcXiViR5JDpRFZ2J5KqjUxPuANARl/STlY7O+Mi/O30+0QLErdzbuC4O7WoCVg0B7QEYX0gZccT6sMVGZr6bd7TqvbT2ltF77WvQEnoCiWQKCzEBQCSSbAAbkknkKAjuT8e5fipjBBio3l3AWzLrI37jMAH5H2SaAkOIiDqytuGBU+GxFjWU2ndGGrqzNTgcuwuXRSMtoYvbdnckCwtcljtWyrWnVd5s10qMKStBGPw9xxgcc7R4XELI63OmzoxA5lQ4GoeYvWo2kioBQCgFAKAUBEfSzCXyjGhb3EerborqzfUDQFn0bZpEMlw0uoaIYSHPyTEDrv05X+NAbvhTiOLMIBiMOHEZZlHaKFJK87C52vt8KA3BoDiHo+yPD49s6lxsaySGWVbvuYx+cN0J3QggWI5aR0oCT+gHEM2VKGvZJplW/ye6+3+JmoDpNAcG4Q4ew2Jn4gfERLI0cmJCFhfRqacll6NdRvzFtqAnPoKP8A3PB8+f8AzWoCfsKA476MMqgXO810wxjsH/M2RR2V2dT2e3duNtvCgOx0Bxf0pzTPnuXxRwJidERkjhkYKjuTIWuTtsI0O/yRQGy4ByjGx5xiMTNhEwsM8JDxxyxuokUx2bSpvc2bwt3j1oDq1Acj9JmVxYrPMqgnXVG6y6luRqClmsSN7XAoDqOV5bFholigRY411aUXYDUxY2+JJ+NAYHGuJeLL8ZJHs6QTspHMERtYi1AcIyXJsZiskWCDLoWSRmcYsyxrIWWcgkq1iNlMdr8t6A75wssoweGGI/TCGISbhu+EAO4JB38b0Bb4z/8AD8b/AOWxX+S9AcGjyDDjhdsV2SesGYfnSLuPz4jsG8Bp8Bt40B3/AIYcnB4YncmGAn/21oDG45xLx5djHjuHXDzlSOakRt3h7ufwoDmfBvBOW4nI4HxJSIszO2JDRxyK4lZdHaOCLbBbcvjvQHZILaVsdQsLNe+oW538b0BCPTbiGTJ8ToJGowobfJaVQw+I2+NAc4mybMMRhMuMGXQQ+r+ryxYhJotUg0Brm5HtGzkX5igPoFaAifpRyOTG5dNBEyq7GNl1kKrlHDaCTyvbbzAoDn/BuahcywcGZ5b6tjERo4JotUakBGXvRg6XBGoagSLnkPADtooBQCgFAKAUBbnjVlZXAKkEEHkQRYg+VqA43i/Q7FqdcPmbRYWRgzQe343tftAGt4FlJFhzoDqGQYXDYPDx4eBkWOMWF3Uk73LMfEkkk+ZoDP8AXo/3if1L+NAcz4j9GqTYiebCZicKuKv6xEoDrJfdrWddid7G+7NvY2oCccL5fhsBho8NA66Iwd2dSzEkszMepJJ8uXIUBtfXo/3if1L+NAQzh7hKPCtmTeto/r7SN7Kr2Woyn5Z127Ty9nz2A2XAmUR5bg0wvrCS6DIddljvrYt7OpuV+tASH16P94n9S/jQET4Z4bjwmNxuL9aR/XG1aLKvZ94tbVrOrn0FASz16P8AeJ/Uv40BEuOuF4cwMMseKGGxWHN4pkIYgEglWXULjbbfbfncggWuCuFI8FNNisRjPWsXOArytpQBBY6VUE+Kr4/srYDxAmXr0f7xP6l/GgIvnXD8eIzHB471lF9VDjs7K3aagw9vWNPPoeVAScY6P94n9S/jQFE+IhdWVnjKsCpBZbEEWIO/SgOXf7LVAbDrmjjL2k7Q4ayk8w2ntNfUA30+HK+9AdPwksESLHG0aoiqqgMtgqiwA36CgLGddniMPND2yL20Useq6tp1oU1WuL2ve1xQEMHAcf5H/Jfrqe3q7bQv73tbdn2nw9qgJrlTRwwxRdqjdmiJquovpULe1za9qAvYmeGRGR2jZHDKwLLYqwsQd+lAcrj9E0QYRHMnbACTtfVTbc9C+u3+LTf470B1hcZEAAHjAH8S/jQGDnuGw2Lglw8zoY5VKtZ1BHiCD4EEAj3UBAMs9GwDwDF5mcThcKwaHDkKgBB7oZtZuBytbcdBtQHTRjo/3if1L+NAaTjPJ8PmWFfDSzKgbSyurKSjKbggE7+II6E8udARzIuCymLhxWOzL1xsMpSBSqRBLgrdrMdRsffcC5NAdDilVhdSCPIg/ZQFygFAKAUAoBQHlALUAtQA0BahxKsWCkEodLDodIax+DA/GsKSd7cCUoSik2t+70LtZIigLOKxSxgFzYFkUc/aZgqjbqSKw5JbyUYOTsi9WSIoBQFmTForIrOoZ7hASAWIFzpHjYUM2ZeoYFAY2YY6OBC8rBVFhc9TsAANyT0FAU5bmcWIUtC4YA6TzBVrA6WU7qdxsaNWBdbFIJBGXXtCpYLcaioNiQOlzS3EF6gBoDGbHxiQxmRe0CdoVuNWi9tVul/Gs7MrXsR243tcxMBxBh5tGiQfnGZUDXQuVAY6AwBYWYG423FTlRnHeiEa0JbmbStZtNXmfEOGw76J5ljYqGs1/ZJIvy8j9FbadCpUV4q5qnXpwdpOxk/lOG0Z7VLSkCM6haQnkE61Ho53as9N5LpI6O+/cZYqBMUAoBQCgFAe0AoBQCgFAKAUAoBQCgMXM8asMTyNyUXt1PIKPMkgfGoVKipxcmbaNJ1aiguP55EZyjtMPKhljde3usjMUIM5LOhWzG17lBe37FcFDbpTTkmtrfz3r7fQs8T0dem1CSez1Uk+rufDk/qeJm0nYtP6wGk0ynsNKWjKmx7o794xud97HlepqrLYc9rXs7PfTiQlh4dIqWxZXX9Wuvtrw9yvGY94ox2eKExd4VL/AJkdkHDG4PsjVay6r2PWpubUdJ3vx00/O81wpRnL+qns2T011t56cbFmTFyNEVldXCYrBAHXGzgmVCUk7PYEbW2GxHSjctmzd9V2X38bGVCKneKteMuDS3Pdc8lzjEGR2V1XRN2YjaSBEI16QrBu/rYbg38Rtap7cm278d2n+yHQ09lK3C97P/VjNlx049dlDlhh2lVIgq2J7JGuxA1G1ybDz5+E7y1fYatiH9Ebb978S3hMTJ2kEYxva9skrGyx3U9mdLLYbKDyBvuOZ3qSe7UxKKs3s2sY+ShkTB97VqbFEalS6WR9lNrjcX+PSkdyMT1b8BgMzxCx4eRpTMZ8JLNoKoBrSON106RffVY87+VSRGUY3atuZVgcxk14K2ME3rDEugWMbdjI/d0i6qGAFjve2/MGRFrfobjicRFIxLIYSZU7KQD2JQGKkkiwBGob7G9vGsogjRvnstuyMsa2xIhfFRqNNjCZAbNdVckLHvcAn4VLZW8iy5Ljmik1JIMUyYbGMH0xlmZJVAW6D9m+kgWvblepKN12akW7GFh86xIVm7dXD4eeXeTDsVKpdZIVjF9OrukNfmN9jWzYi3u495DafaVY+acxSI+IZhLgHnPcjGkrbUq2X2WUlTe53uCKzFRumludiEnKzV+Begie/Z9qb/k9GEmiLWLyMbX08tNlt5X570032/u3GGna1+G8s5Y7xQ5cQxmLRzOqssdwBhNSxowW4Fxz5m+5NTmlKU1u/wBkIXjGDvf/AEbThPGGXRI2NEzSxlzCBGAhut9IHfULfSdRO58KhiIKN0oWs9+v53k6E3Kzc73W787D3EY+KHMZTNJHGpwkG8jKoP56brRQlKgtlN/1P0QcoxrPafD3Zp8tcB4mhUDDy49jCCg3T1ZtTRhhdVZ1JFrePWt9Rf0tS6yjr9ePgaoPVOO5y0+n3KY8+nSOUPiQXJg/ODsZIIo5ZWQzRlLGwAtpfla9zvWXQg5K0dNdNU20tz/giq01F3lrprvWr3q3uZ2Ix7q0UC466SPIGxBEJZCqIywAgaAzai1yOQtWuNNNObp6rhr369psc2mo7e/jp9OwtJns8cJxBk7eHDTSRyMiqO3hsAJRbbUjmxINjZqy6EJS2LWclddz7PFGOmnGO3vSf1Xb4FvE5jjAYIpJDG8kck7FTBGQS+0KmUaSI1Iv4nnyrMadJqUoq9nbj9dO36GHUqXSbtdX4fTXsMjD4/EznBJ26xmWPEtI8PZyBxG6BWQ7qCQd7XAuw6Wi4U4bb2b2ate6338fxE9qpJxV7Xve3dYv5hjMVHiPVVYn1hw8MtlJiiUgzowta6gWUkf8QX3FRhCnKHSPhvXa+H14mZznGfR9u5+v8EtWuM6z2gFAKAUAoBQCgFAKAokiDbMARsdwDuNwd6w0nozKk1qhJEGFmAIuDuL7jcHejSe8Jtbi2uDjDFwiBzsWCjUR0J5msbEb3tqSdSTjstu3YUx4CJVZVjQK19QCqA1/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+0xZFw4ZPkr7OnkPZ+T7vKl2LI9GHW99K3tpvYez8n3eVYuxZAYZBpsq9zZdh3drd3ptttWbsWRRBgIkZnSNFd/aZVUM3ziBc1lyk1ZswoRTukJsDG51PGjMNrsqk7b8yKKckrJhwi9Wi40Km1wDpN1uAdJta46bE1hNozZFmHL4k16I417Q3fSqjWT4tYd741lzk7Xb0MKEVeyKRlUAj7IQxdl8jQuj+m1qz0k9rau79tzHRwts2Vi8uGQLoCqEtbTYabdLcrVG7ve+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nagapraveen-p\AppData\Local\Microsoft\Windows\Temporary Internet Files\Content.Outlook\XLM8YBCH\logo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07916" cy="1425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82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Overview – Addiction a Global Affair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Illegal use of drugs still remains a global affair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Accompanied with rampant health problems (blood borne infections such as HIV, hepatitis B &amp; C), increasing rate of morbidity and mortality (AIDS, liver cirrhosis and liver cancer)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People of younger ages are concerned particularly: in 2009 ~ 150-270 millions (» 3.3-6.1% of global population aged 15-64 yrs) used illicit substances (World Drug Report of 2011, UNODC)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Overview – Addiction a Global Affair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12-21 (midpoint 16.5) million people are chronic opioid (opiates, </a:t>
            </a:r>
            <a:r>
              <a:rPr lang="en-US" dirty="0" err="1" smtClean="0">
                <a:solidFill>
                  <a:schemeClr val="tx2"/>
                </a:solidFill>
              </a:rPr>
              <a:t>morphines</a:t>
            </a:r>
            <a:r>
              <a:rPr lang="en-US" dirty="0" smtClean="0">
                <a:solidFill>
                  <a:schemeClr val="tx2"/>
                </a:solidFill>
              </a:rPr>
              <a:t>, heroin, methadone, …) addicts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Co-Morbidity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Co-Mortality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Co-Criminality</a:t>
            </a:r>
          </a:p>
          <a:p>
            <a:r>
              <a:rPr lang="en-US" sz="4400" dirty="0" smtClean="0">
                <a:solidFill>
                  <a:schemeClr val="tx2"/>
                </a:solidFill>
              </a:rPr>
              <a:t>Relapse rate is &gt; 90% (!!!) </a:t>
            </a:r>
            <a:r>
              <a:rPr lang="en-US" dirty="0" smtClean="0">
                <a:solidFill>
                  <a:schemeClr val="tx2"/>
                </a:solidFill>
              </a:rPr>
              <a:t>– again leading to a vicious circle of severe medical, social &amp; other problems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-3" y="1587330"/>
          <a:ext cx="9144003" cy="5199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35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80"/>
                <a:gridCol w="714348"/>
              </a:tblGrid>
              <a:tr h="61891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Cause of Death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2002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2003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2004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2005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2006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2007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2008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2009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2010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2011</a:t>
                      </a:r>
                      <a:endParaRPr lang="de-AT" dirty="0"/>
                    </a:p>
                  </a:txBody>
                  <a:tcPr/>
                </a:tc>
              </a:tr>
              <a:tr h="55698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Intoxications</a:t>
                      </a:r>
                      <a:r>
                        <a:rPr lang="en-US" baseline="0" noProof="0" dirty="0" smtClean="0"/>
                        <a:t> with </a:t>
                      </a:r>
                      <a:r>
                        <a:rPr lang="en-US" baseline="0" noProof="0" dirty="0" err="1" smtClean="0"/>
                        <a:t>Opioids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17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38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27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9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13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18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13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11</a:t>
                      </a:r>
                      <a:endParaRPr lang="de-AT" dirty="0"/>
                    </a:p>
                  </a:txBody>
                  <a:tcPr/>
                </a:tc>
              </a:tr>
              <a:tr h="55698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Mixed Intoxications</a:t>
                      </a:r>
                      <a:r>
                        <a:rPr lang="en-US" baseline="0" noProof="0" dirty="0" smtClean="0"/>
                        <a:t> with </a:t>
                      </a:r>
                      <a:r>
                        <a:rPr lang="en-US" baseline="0" noProof="0" dirty="0" err="1" smtClean="0"/>
                        <a:t>Opioids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119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115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133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134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137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138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136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153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148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/>
                        <a:t>151</a:t>
                      </a:r>
                    </a:p>
                    <a:p>
                      <a:endParaRPr lang="de-AT" dirty="0"/>
                    </a:p>
                  </a:txBody>
                  <a:tcPr/>
                </a:tc>
              </a:tr>
              <a:tr h="55698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Mixed </a:t>
                      </a:r>
                      <a:r>
                        <a:rPr lang="en-US" noProof="0" dirty="0" err="1" smtClean="0"/>
                        <a:t>Intoxicatons</a:t>
                      </a:r>
                      <a:r>
                        <a:rPr lang="en-US" noProof="0" dirty="0" smtClean="0"/>
                        <a:t> with Illicit Drugs or NPS* without </a:t>
                      </a:r>
                      <a:r>
                        <a:rPr lang="en-US" noProof="0" dirty="0" err="1" smtClean="0"/>
                        <a:t>Opioids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3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8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4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8</a:t>
                      </a:r>
                      <a:endParaRPr lang="de-AT" dirty="0"/>
                    </a:p>
                  </a:txBody>
                  <a:tcPr/>
                </a:tc>
              </a:tr>
              <a:tr h="55698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Non-verifiable Intoxications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22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28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23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16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9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7</a:t>
                      </a:r>
                      <a:endParaRPr lang="de-AT" dirty="0"/>
                    </a:p>
                  </a:txBody>
                  <a:tcPr/>
                </a:tc>
              </a:tr>
              <a:tr h="55698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Total Amount of directly verified DRDs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139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163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185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191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197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175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169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187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170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/>
                        <a:t>177</a:t>
                      </a:r>
                      <a:endParaRPr lang="de-AT" dirty="0"/>
                    </a:p>
                  </a:txBody>
                  <a:tcPr/>
                </a:tc>
              </a:tr>
              <a:tr h="556986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*: new</a:t>
                      </a:r>
                      <a:r>
                        <a:rPr lang="en-US" sz="1400" baseline="0" noProof="0" dirty="0" smtClean="0"/>
                        <a:t> psychoactive substances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sz="2800" b="1" dirty="0" smtClean="0">
                <a:solidFill>
                  <a:schemeClr val="tx2"/>
                </a:solidFill>
              </a:rPr>
              <a:t>Table 1: </a:t>
            </a:r>
            <a:r>
              <a:rPr lang="de-AT" sz="2800" b="1" dirty="0" err="1" smtClean="0">
                <a:solidFill>
                  <a:schemeClr val="tx2"/>
                </a:solidFill>
              </a:rPr>
              <a:t>Amount</a:t>
            </a:r>
            <a:r>
              <a:rPr lang="de-AT" sz="2800" b="1" dirty="0" smtClean="0">
                <a:solidFill>
                  <a:schemeClr val="tx2"/>
                </a:solidFill>
              </a:rPr>
              <a:t> </a:t>
            </a:r>
            <a:r>
              <a:rPr lang="de-AT" sz="2800" b="1" dirty="0" err="1" smtClean="0">
                <a:solidFill>
                  <a:schemeClr val="tx2"/>
                </a:solidFill>
              </a:rPr>
              <a:t>of</a:t>
            </a:r>
            <a:r>
              <a:rPr lang="de-AT" sz="2800" b="1" dirty="0" smtClean="0">
                <a:solidFill>
                  <a:schemeClr val="tx2"/>
                </a:solidFill>
              </a:rPr>
              <a:t> Immediate Drug-</a:t>
            </a:r>
            <a:r>
              <a:rPr lang="de-AT" sz="2800" b="1" dirty="0" err="1" smtClean="0">
                <a:solidFill>
                  <a:schemeClr val="tx2"/>
                </a:solidFill>
              </a:rPr>
              <a:t>Related</a:t>
            </a:r>
            <a:r>
              <a:rPr lang="de-AT" sz="2800" b="1" dirty="0" smtClean="0">
                <a:solidFill>
                  <a:schemeClr val="tx2"/>
                </a:solidFill>
              </a:rPr>
              <a:t> </a:t>
            </a:r>
            <a:r>
              <a:rPr lang="de-AT" sz="2800" b="1" dirty="0" err="1" smtClean="0">
                <a:solidFill>
                  <a:schemeClr val="tx2"/>
                </a:solidFill>
              </a:rPr>
              <a:t>Deaths</a:t>
            </a:r>
            <a:r>
              <a:rPr lang="de-AT" sz="2800" b="1" dirty="0" smtClean="0">
                <a:solidFill>
                  <a:schemeClr val="tx2"/>
                </a:solidFill>
              </a:rPr>
              <a:t> (DRDs) </a:t>
            </a:r>
            <a:r>
              <a:rPr lang="de-AT" sz="2800" b="1" dirty="0" err="1" smtClean="0">
                <a:solidFill>
                  <a:schemeClr val="tx2"/>
                </a:solidFill>
              </a:rPr>
              <a:t>according</a:t>
            </a:r>
            <a:r>
              <a:rPr lang="de-AT" sz="2800" b="1" dirty="0" smtClean="0">
                <a:solidFill>
                  <a:schemeClr val="tx2"/>
                </a:solidFill>
              </a:rPr>
              <a:t> </a:t>
            </a:r>
            <a:r>
              <a:rPr lang="de-AT" sz="2800" b="1" dirty="0" err="1" smtClean="0">
                <a:solidFill>
                  <a:schemeClr val="tx2"/>
                </a:solidFill>
              </a:rPr>
              <a:t>to</a:t>
            </a:r>
            <a:r>
              <a:rPr lang="de-AT" sz="2800" b="1" dirty="0" smtClean="0">
                <a:solidFill>
                  <a:schemeClr val="tx2"/>
                </a:solidFill>
              </a:rPr>
              <a:t> </a:t>
            </a:r>
            <a:r>
              <a:rPr lang="de-AT" sz="2800" b="1" dirty="0" err="1" smtClean="0">
                <a:solidFill>
                  <a:schemeClr val="tx2"/>
                </a:solidFill>
              </a:rPr>
              <a:t>Cause</a:t>
            </a:r>
            <a:r>
              <a:rPr lang="de-AT" sz="2800" b="1" dirty="0" smtClean="0">
                <a:solidFill>
                  <a:schemeClr val="tx2"/>
                </a:solidFill>
              </a:rPr>
              <a:t> </a:t>
            </a:r>
            <a:r>
              <a:rPr lang="de-AT" sz="2800" b="1" dirty="0" err="1" smtClean="0">
                <a:solidFill>
                  <a:schemeClr val="tx2"/>
                </a:solidFill>
              </a:rPr>
              <a:t>of</a:t>
            </a:r>
            <a:r>
              <a:rPr lang="de-AT" sz="2800" b="1" dirty="0" smtClean="0">
                <a:solidFill>
                  <a:schemeClr val="tx2"/>
                </a:solidFill>
              </a:rPr>
              <a:t> </a:t>
            </a:r>
            <a:r>
              <a:rPr lang="de-AT" sz="2800" b="1" dirty="0" err="1" smtClean="0">
                <a:solidFill>
                  <a:schemeClr val="tx2"/>
                </a:solidFill>
              </a:rPr>
              <a:t>death</a:t>
            </a:r>
            <a:r>
              <a:rPr lang="de-AT" sz="2800" b="1" dirty="0" smtClean="0">
                <a:solidFill>
                  <a:schemeClr val="tx2"/>
                </a:solidFill>
              </a:rPr>
              <a:t>, Austria 2002-2011</a:t>
            </a:r>
            <a:br>
              <a:rPr lang="de-AT" sz="2800" b="1" dirty="0" smtClean="0">
                <a:solidFill>
                  <a:schemeClr val="tx2"/>
                </a:solidFill>
              </a:rPr>
            </a:br>
            <a:r>
              <a:rPr lang="de-AT" sz="2200" dirty="0" smtClean="0">
                <a:solidFill>
                  <a:schemeClr val="tx2"/>
                </a:solidFill>
              </a:rPr>
              <a:t>(</a:t>
            </a:r>
            <a:r>
              <a:rPr lang="de-AT" sz="2200" dirty="0" err="1" smtClean="0">
                <a:solidFill>
                  <a:schemeClr val="tx2"/>
                </a:solidFill>
              </a:rPr>
              <a:t>Annually</a:t>
            </a:r>
            <a:r>
              <a:rPr lang="de-AT" sz="2200" dirty="0" smtClean="0">
                <a:solidFill>
                  <a:schemeClr val="tx2"/>
                </a:solidFill>
              </a:rPr>
              <a:t> Drug Report </a:t>
            </a:r>
            <a:r>
              <a:rPr lang="de-AT" sz="2200" dirty="0" err="1" smtClean="0">
                <a:solidFill>
                  <a:schemeClr val="tx2"/>
                </a:solidFill>
              </a:rPr>
              <a:t>of</a:t>
            </a:r>
            <a:r>
              <a:rPr lang="de-AT" sz="2200" dirty="0" smtClean="0">
                <a:solidFill>
                  <a:schemeClr val="tx2"/>
                </a:solidFill>
              </a:rPr>
              <a:t> Austria)</a:t>
            </a:r>
            <a:endParaRPr lang="de-AT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Stages of Drug Addiction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 smtClean="0">
                <a:solidFill>
                  <a:schemeClr val="tx2"/>
                </a:solidFill>
              </a:rPr>
              <a:t>1) First Use of Drugs – Experimentation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entrance into drug using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2) Misuse of Drugs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risky behaviors, unexplained violence, symptoms of depression and anxiety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3) Abuse of Drugs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craving, preoccupation with the drug, and symptoms of depression, irritability and fatigue if the drug is not used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4) Drug Addiction &amp; Dependency</a:t>
            </a: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800" dirty="0" smtClean="0">
                <a:solidFill>
                  <a:schemeClr val="tx2"/>
                </a:solidFill>
              </a:rPr>
              <a:t>withdrawal symptoms and compulsive use of the drug despite severe negative consequences to his or her relationships, physical and mental health, personal finances, job security and criminal record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Stages of Drug </a:t>
            </a:r>
            <a:r>
              <a:rPr lang="en-US" sz="3600" b="1" dirty="0" smtClean="0">
                <a:solidFill>
                  <a:schemeClr val="tx2"/>
                </a:solidFill>
              </a:rPr>
              <a:t>Addiction – </a:t>
            </a:r>
            <a:r>
              <a:rPr lang="en-US" sz="3600" b="1" dirty="0" err="1" smtClean="0">
                <a:solidFill>
                  <a:schemeClr val="tx2"/>
                </a:solidFill>
              </a:rPr>
              <a:t>Nonaddicted</a:t>
            </a:r>
            <a:r>
              <a:rPr lang="en-US" sz="3600" b="1" dirty="0" smtClean="0">
                <a:solidFill>
                  <a:schemeClr val="tx2"/>
                </a:solidFill>
              </a:rPr>
              <a:t> vs addicted individual</a:t>
            </a:r>
            <a:endParaRPr lang="de-AT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07" y="1556792"/>
            <a:ext cx="8964889" cy="4392488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sp>
        <p:nvSpPr>
          <p:cNvPr id="5" name="Textfeld 8"/>
          <p:cNvSpPr txBox="1"/>
          <p:nvPr/>
        </p:nvSpPr>
        <p:spPr>
          <a:xfrm>
            <a:off x="7286644" y="6286520"/>
            <a:ext cx="1794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Nestler</a:t>
            </a:r>
            <a:r>
              <a:rPr lang="en-US" dirty="0" smtClean="0">
                <a:solidFill>
                  <a:schemeClr val="tx2"/>
                </a:solidFill>
              </a:rPr>
              <a:t> E.J., 2013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6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Chronic Drug Abuse / Addiction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Long-lasting adaptations in specific brain regions (reward system):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Neuroplasticity,  Synaptic plasticity, Structural plasticity, Brain plasticity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Development of Sensitization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Development of Tolerance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Vulnerability to Relapse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Reward System of the Brain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Mesocorticolimbic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err="1" smtClean="0">
                <a:solidFill>
                  <a:schemeClr val="tx2"/>
                </a:solidFill>
              </a:rPr>
              <a:t>nigrostriatal</a:t>
            </a:r>
            <a:r>
              <a:rPr lang="en-US" dirty="0" smtClean="0">
                <a:solidFill>
                  <a:schemeClr val="tx2"/>
                </a:solidFill>
              </a:rPr>
              <a:t> dopaminergic (DA) pathway regulating behavior, motor activity, reward, and reinforcement in the brain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Mesolimbic</a:t>
            </a:r>
            <a:r>
              <a:rPr lang="en-US" dirty="0" smtClean="0">
                <a:solidFill>
                  <a:schemeClr val="tx2"/>
                </a:solidFill>
              </a:rPr>
              <a:t>: ventral </a:t>
            </a:r>
            <a:r>
              <a:rPr lang="en-US" dirty="0" err="1" smtClean="0">
                <a:solidFill>
                  <a:schemeClr val="tx2"/>
                </a:solidFill>
              </a:rPr>
              <a:t>tegmental</a:t>
            </a:r>
            <a:r>
              <a:rPr lang="en-US" dirty="0" smtClean="0">
                <a:solidFill>
                  <a:schemeClr val="tx2"/>
                </a:solidFill>
              </a:rPr>
              <a:t> area – medial prefrontal cortex – ventral striatum (Nucleus </a:t>
            </a:r>
            <a:r>
              <a:rPr lang="en-US" dirty="0" err="1" smtClean="0">
                <a:solidFill>
                  <a:schemeClr val="tx2"/>
                </a:solidFill>
              </a:rPr>
              <a:t>Accumbens</a:t>
            </a:r>
            <a:r>
              <a:rPr lang="en-US" dirty="0" smtClean="0">
                <a:solidFill>
                  <a:schemeClr val="tx2"/>
                </a:solidFill>
              </a:rPr>
              <a:t> or </a:t>
            </a:r>
            <a:r>
              <a:rPr lang="en-US" dirty="0" err="1" smtClean="0">
                <a:solidFill>
                  <a:schemeClr val="tx2"/>
                </a:solidFill>
              </a:rPr>
              <a:t>NAc</a:t>
            </a:r>
            <a:r>
              <a:rPr lang="en-US" dirty="0" smtClean="0">
                <a:solidFill>
                  <a:schemeClr val="tx2"/>
                </a:solidFill>
              </a:rPr>
              <a:t>) and </a:t>
            </a:r>
            <a:r>
              <a:rPr lang="en-US" dirty="0" err="1" smtClean="0">
                <a:solidFill>
                  <a:schemeClr val="tx2"/>
                </a:solidFill>
              </a:rPr>
              <a:t>amygdala</a:t>
            </a:r>
            <a:r>
              <a:rPr lang="en-US" dirty="0" smtClean="0">
                <a:solidFill>
                  <a:schemeClr val="tx2"/>
                </a:solidFill>
              </a:rPr>
              <a:t>; </a:t>
            </a:r>
            <a:r>
              <a:rPr lang="en-US" dirty="0" err="1" smtClean="0">
                <a:solidFill>
                  <a:schemeClr val="tx2"/>
                </a:solidFill>
              </a:rPr>
              <a:t>locomotor</a:t>
            </a:r>
            <a:r>
              <a:rPr lang="en-US" dirty="0" smtClean="0">
                <a:solidFill>
                  <a:schemeClr val="tx2"/>
                </a:solidFill>
              </a:rPr>
              <a:t> stimulant, rewarding &amp; sensitizing properties of drugs of abuse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Nigrostriatal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err="1" smtClean="0">
                <a:solidFill>
                  <a:schemeClr val="tx2"/>
                </a:solidFill>
              </a:rPr>
              <a:t>substantia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nigra</a:t>
            </a:r>
            <a:r>
              <a:rPr lang="en-US" dirty="0" smtClean="0">
                <a:solidFill>
                  <a:schemeClr val="tx2"/>
                </a:solidFill>
              </a:rPr>
              <a:t> – dorsal striatum (caudate </a:t>
            </a:r>
            <a:r>
              <a:rPr lang="en-US" dirty="0" err="1" smtClean="0">
                <a:solidFill>
                  <a:schemeClr val="tx2"/>
                </a:solidFill>
              </a:rPr>
              <a:t>putamen</a:t>
            </a:r>
            <a:r>
              <a:rPr lang="en-US" dirty="0" smtClean="0">
                <a:solidFill>
                  <a:schemeClr val="tx2"/>
                </a:solidFill>
              </a:rPr>
              <a:t> or CPU); movement initiation, learning of motor patterns and drug-related habit learning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1195</Words>
  <Application>Microsoft Office PowerPoint</Application>
  <PresentationFormat>On-screen Show (4:3)</PresentationFormat>
  <Paragraphs>235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Larissa-Design</vt:lpstr>
      <vt:lpstr>Equity</vt:lpstr>
      <vt:lpstr>Addiction Therapy-2014 Chicago,  USA August 4 - 6,  2014</vt:lpstr>
      <vt:lpstr>Detecting Highly Stabilized Cumulative ~35-37 kD Isoforms of ΔFosB in Postmortem Human Brain Tissue Samples of the Nucleus Accumbens (NAc) of Chronic Opioid Abusers</vt:lpstr>
      <vt:lpstr>Overview – Addiction a Global Affair</vt:lpstr>
      <vt:lpstr>Overview – Addiction a Global Affair</vt:lpstr>
      <vt:lpstr>Table 1: Amount of Immediate Drug-Related Deaths (DRDs) according to Cause of death, Austria 2002-2011 (Annually Drug Report of Austria)</vt:lpstr>
      <vt:lpstr>Stages of Drug Addiction</vt:lpstr>
      <vt:lpstr>Stages of Drug Addiction – Nonaddicted vs addicted individual</vt:lpstr>
      <vt:lpstr>Chronic Drug Abuse / Addiction</vt:lpstr>
      <vt:lpstr>Reward System of the Brain</vt:lpstr>
      <vt:lpstr>Induction of ~35-37 kD Isoforms of ΔFosB in the reward system of the brain </vt:lpstr>
      <vt:lpstr>Transcription Factor ΔFosB </vt:lpstr>
      <vt:lpstr>Fos Family Transcription Factors – Immediate Early Genes</vt:lpstr>
      <vt:lpstr>Biochemical basis of ΔFosB´s unique stability </vt:lpstr>
      <vt:lpstr>Biochemical basis of ΔFosB´s unique stability </vt:lpstr>
      <vt:lpstr>Slide 15</vt:lpstr>
      <vt:lpstr>... Almost all studies on FosB and ΔFosB were performed using animal models so far</vt:lpstr>
      <vt:lpstr>Table 2: Detection of ΔFosB Protein in Postmortem Human Brain Tissue </vt:lpstr>
      <vt:lpstr>Drug Testing</vt:lpstr>
      <vt:lpstr>Protein Isolation &amp; Immunoblotting</vt:lpstr>
      <vt:lpstr>Protein Isolation &amp; Immunoblotting</vt:lpstr>
      <vt:lpstr>Slide 21</vt:lpstr>
      <vt:lpstr>Summary and Outlook</vt:lpstr>
      <vt:lpstr>Summary and Outlook</vt:lpstr>
      <vt:lpstr>Summary and Outlook</vt:lpstr>
      <vt:lpstr>Aknowledgements</vt:lpstr>
      <vt:lpstr>Thank you for your attention!</vt:lpstr>
      <vt:lpstr>Meet the eminent gathering once again at Addiction Therapy-2015 Florida,  USA August 3 - 5,  2015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Highly Stabilized Cumulative ~35-37 kD Isoforms of ΔFosB in Postmortem Human Brain Tissue Samples of the Nucleus Accumbens (Nac) of Chronic Opioid Abusers</dc:title>
  <dc:creator>Monika</dc:creator>
  <cp:lastModifiedBy>Honey Aravind</cp:lastModifiedBy>
  <cp:revision>58</cp:revision>
  <dcterms:created xsi:type="dcterms:W3CDTF">2014-08-01T14:17:45Z</dcterms:created>
  <dcterms:modified xsi:type="dcterms:W3CDTF">2014-10-04T07:12:42Z</dcterms:modified>
</cp:coreProperties>
</file>