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56" r:id="rId2"/>
    <p:sldId id="257" r:id="rId3"/>
    <p:sldId id="291" r:id="rId4"/>
    <p:sldId id="275" r:id="rId5"/>
    <p:sldId id="287" r:id="rId6"/>
    <p:sldId id="268" r:id="rId7"/>
    <p:sldId id="269" r:id="rId8"/>
    <p:sldId id="270" r:id="rId9"/>
    <p:sldId id="271" r:id="rId10"/>
    <p:sldId id="273" r:id="rId11"/>
    <p:sldId id="274" r:id="rId12"/>
    <p:sldId id="310" r:id="rId13"/>
    <p:sldId id="290" r:id="rId14"/>
    <p:sldId id="286" r:id="rId15"/>
    <p:sldId id="304" r:id="rId16"/>
    <p:sldId id="309" r:id="rId17"/>
    <p:sldId id="307" r:id="rId18"/>
    <p:sldId id="306" r:id="rId19"/>
    <p:sldId id="305" r:id="rId20"/>
    <p:sldId id="277" r:id="rId21"/>
    <p:sldId id="278"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800080"/>
    <a:srgbClr val="B78C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588" autoAdjust="0"/>
    <p:restoredTop sz="99226" autoAdjust="0"/>
  </p:normalViewPr>
  <p:slideViewPr>
    <p:cSldViewPr>
      <p:cViewPr varScale="1">
        <p:scale>
          <a:sx n="74" d="100"/>
          <a:sy n="74" d="100"/>
        </p:scale>
        <p:origin x="642" y="78"/>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notesViewPr>
    <p:cSldViewPr>
      <p:cViewPr>
        <p:scale>
          <a:sx n="96" d="100"/>
          <a:sy n="96" d="100"/>
        </p:scale>
        <p:origin x="-1162"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E0015-CFE9-426B-9470-6106162A8176}" type="datetimeFigureOut">
              <a:rPr lang="en-GB" smtClean="0"/>
              <a:t>25/09/2014</a:t>
            </a:fld>
            <a:endParaRPr lang="en-GB"/>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D37EC-75A9-4355-874D-CBFC0AC0B06C}" type="slidenum">
              <a:rPr lang="en-GB" smtClean="0"/>
              <a:t>‹Nº›</a:t>
            </a:fld>
            <a:endParaRPr lang="en-GB"/>
          </a:p>
        </p:txBody>
      </p:sp>
    </p:spTree>
    <p:extLst>
      <p:ext uri="{BB962C8B-B14F-4D97-AF65-F5344CB8AC3E}">
        <p14:creationId xmlns:p14="http://schemas.microsoft.com/office/powerpoint/2010/main" val="34488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7ECD37EC-75A9-4355-874D-CBFC0AC0B06C}" type="slidenum">
              <a:rPr lang="en-GB" smtClean="0"/>
              <a:t>1</a:t>
            </a:fld>
            <a:endParaRPr lang="en-GB"/>
          </a:p>
        </p:txBody>
      </p:sp>
    </p:spTree>
    <p:extLst>
      <p:ext uri="{BB962C8B-B14F-4D97-AF65-F5344CB8AC3E}">
        <p14:creationId xmlns:p14="http://schemas.microsoft.com/office/powerpoint/2010/main" val="251387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7ECD37EC-75A9-4355-874D-CBFC0AC0B06C}" type="slidenum">
              <a:rPr lang="en-GB" smtClean="0"/>
              <a:t>10</a:t>
            </a:fld>
            <a:endParaRPr lang="en-GB"/>
          </a:p>
        </p:txBody>
      </p:sp>
    </p:spTree>
    <p:extLst>
      <p:ext uri="{BB962C8B-B14F-4D97-AF65-F5344CB8AC3E}">
        <p14:creationId xmlns:p14="http://schemas.microsoft.com/office/powerpoint/2010/main" val="1015553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7ECD37EC-75A9-4355-874D-CBFC0AC0B06C}" type="slidenum">
              <a:rPr lang="en-GB" smtClean="0"/>
              <a:t>11</a:t>
            </a:fld>
            <a:endParaRPr lang="en-GB"/>
          </a:p>
        </p:txBody>
      </p:sp>
    </p:spTree>
    <p:extLst>
      <p:ext uri="{BB962C8B-B14F-4D97-AF65-F5344CB8AC3E}">
        <p14:creationId xmlns:p14="http://schemas.microsoft.com/office/powerpoint/2010/main" val="1023935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7ECD37EC-75A9-4355-874D-CBFC0AC0B06C}" type="slidenum">
              <a:rPr lang="en-GB" smtClean="0"/>
              <a:t>12</a:t>
            </a:fld>
            <a:endParaRPr lang="en-GB"/>
          </a:p>
        </p:txBody>
      </p:sp>
    </p:spTree>
    <p:extLst>
      <p:ext uri="{BB962C8B-B14F-4D97-AF65-F5344CB8AC3E}">
        <p14:creationId xmlns:p14="http://schemas.microsoft.com/office/powerpoint/2010/main" val="1028666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7ECD37EC-75A9-4355-874D-CBFC0AC0B06C}" type="slidenum">
              <a:rPr lang="en-GB" smtClean="0"/>
              <a:t>13</a:t>
            </a:fld>
            <a:endParaRPr lang="en-GB"/>
          </a:p>
        </p:txBody>
      </p:sp>
    </p:spTree>
    <p:extLst>
      <p:ext uri="{BB962C8B-B14F-4D97-AF65-F5344CB8AC3E}">
        <p14:creationId xmlns:p14="http://schemas.microsoft.com/office/powerpoint/2010/main" val="34264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7ECD37EC-75A9-4355-874D-CBFC0AC0B06C}" type="slidenum">
              <a:rPr lang="en-GB" smtClean="0"/>
              <a:t>14</a:t>
            </a:fld>
            <a:endParaRPr lang="en-GB"/>
          </a:p>
        </p:txBody>
      </p:sp>
    </p:spTree>
    <p:extLst>
      <p:ext uri="{BB962C8B-B14F-4D97-AF65-F5344CB8AC3E}">
        <p14:creationId xmlns:p14="http://schemas.microsoft.com/office/powerpoint/2010/main" val="2869125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La </a:t>
            </a:r>
            <a:r>
              <a:rPr lang="en-US" dirty="0" err="1"/>
              <a:t>técnica</a:t>
            </a:r>
            <a:r>
              <a:rPr lang="en-US" dirty="0"/>
              <a:t>: </a:t>
            </a:r>
            <a:r>
              <a:rPr lang="en-US" dirty="0" err="1"/>
              <a:t>medir</a:t>
            </a:r>
            <a:r>
              <a:rPr lang="en-US" dirty="0"/>
              <a:t> </a:t>
            </a:r>
            <a:r>
              <a:rPr lang="en-US" dirty="0" err="1"/>
              <a:t>concentraciones</a:t>
            </a:r>
            <a:r>
              <a:rPr lang="en-US" dirty="0"/>
              <a:t> de </a:t>
            </a:r>
            <a:r>
              <a:rPr lang="en-US" dirty="0" err="1"/>
              <a:t>glucosa</a:t>
            </a:r>
            <a:r>
              <a:rPr lang="en-US" dirty="0"/>
              <a:t> LIBRE en </a:t>
            </a:r>
            <a:r>
              <a:rPr lang="en-US" dirty="0" err="1"/>
              <a:t>suero</a:t>
            </a:r>
            <a:r>
              <a:rPr lang="en-US" dirty="0"/>
              <a:t> de </a:t>
            </a:r>
            <a:r>
              <a:rPr lang="en-US" dirty="0" err="1"/>
              <a:t>animales</a:t>
            </a:r>
            <a:r>
              <a:rPr lang="en-US" dirty="0"/>
              <a:t> o en el </a:t>
            </a:r>
            <a:r>
              <a:rPr lang="en-US" dirty="0" err="1"/>
              <a:t>compartimento</a:t>
            </a:r>
            <a:r>
              <a:rPr lang="en-US" dirty="0"/>
              <a:t> basal del </a:t>
            </a:r>
            <a:r>
              <a:rPr lang="en-US" dirty="0" err="1"/>
              <a:t>método</a:t>
            </a:r>
            <a:r>
              <a:rPr lang="en-US" dirty="0"/>
              <a:t> in vitro. Las </a:t>
            </a:r>
            <a:r>
              <a:rPr lang="en-US" dirty="0" err="1"/>
              <a:t>medidas</a:t>
            </a:r>
            <a:r>
              <a:rPr lang="en-US" dirty="0"/>
              <a:t> in vivo se </a:t>
            </a:r>
            <a:r>
              <a:rPr lang="en-US" dirty="0" err="1"/>
              <a:t>hicieron</a:t>
            </a:r>
            <a:r>
              <a:rPr lang="en-US" dirty="0"/>
              <a:t> con un </a:t>
            </a:r>
            <a:r>
              <a:rPr lang="en-US" dirty="0" err="1"/>
              <a:t>glucómetro</a:t>
            </a:r>
            <a:r>
              <a:rPr lang="en-US" dirty="0"/>
              <a:t> (ACCU-CHEK</a:t>
            </a:r>
            <a:r>
              <a:rPr lang="en-US" baseline="30000" dirty="0"/>
              <a:t>®</a:t>
            </a:r>
            <a:r>
              <a:rPr lang="en-US" dirty="0"/>
              <a:t> Advantage meter system) y en el </a:t>
            </a:r>
            <a:r>
              <a:rPr lang="en-US" dirty="0" err="1"/>
              <a:t>medio</a:t>
            </a:r>
            <a:r>
              <a:rPr lang="en-US" dirty="0"/>
              <a:t> basal </a:t>
            </a:r>
            <a:r>
              <a:rPr lang="en-US" dirty="0" err="1"/>
              <a:t>utilizando</a:t>
            </a:r>
            <a:r>
              <a:rPr lang="en-US" dirty="0"/>
              <a:t> un kit </a:t>
            </a:r>
            <a:r>
              <a:rPr lang="en-US" dirty="0" err="1"/>
              <a:t>enzimático</a:t>
            </a:r>
            <a:r>
              <a:rPr lang="en-US" dirty="0"/>
              <a:t> (</a:t>
            </a:r>
            <a:r>
              <a:rPr lang="en-US" dirty="0" err="1"/>
              <a:t>Glucosa</a:t>
            </a:r>
            <a:r>
              <a:rPr lang="en-US" dirty="0"/>
              <a:t>-TR, </a:t>
            </a:r>
            <a:r>
              <a:rPr lang="en-US" dirty="0" err="1"/>
              <a:t>Spinreact</a:t>
            </a:r>
            <a:r>
              <a:rPr lang="en-US" dirty="0"/>
              <a:t>). </a:t>
            </a:r>
            <a:endParaRPr lang="en-GB" dirty="0"/>
          </a:p>
        </p:txBody>
      </p:sp>
      <p:sp>
        <p:nvSpPr>
          <p:cNvPr id="4" name="3 Marcador de número de diapositiva"/>
          <p:cNvSpPr>
            <a:spLocks noGrp="1"/>
          </p:cNvSpPr>
          <p:nvPr>
            <p:ph type="sldNum" sz="quarter" idx="10"/>
          </p:nvPr>
        </p:nvSpPr>
        <p:spPr/>
        <p:txBody>
          <a:bodyPr/>
          <a:lstStyle/>
          <a:p>
            <a:fld id="{7ECD37EC-75A9-4355-874D-CBFC0AC0B06C}" type="slidenum">
              <a:rPr lang="en-GB" smtClean="0"/>
              <a:t>15</a:t>
            </a:fld>
            <a:endParaRPr lang="en-GB"/>
          </a:p>
        </p:txBody>
      </p:sp>
    </p:spTree>
    <p:extLst>
      <p:ext uri="{BB962C8B-B14F-4D97-AF65-F5344CB8AC3E}">
        <p14:creationId xmlns:p14="http://schemas.microsoft.com/office/powerpoint/2010/main" val="248231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7ECD37EC-75A9-4355-874D-CBFC0AC0B06C}" type="slidenum">
              <a:rPr lang="en-GB" smtClean="0"/>
              <a:t>16</a:t>
            </a:fld>
            <a:endParaRPr lang="en-GB"/>
          </a:p>
        </p:txBody>
      </p:sp>
    </p:spTree>
    <p:extLst>
      <p:ext uri="{BB962C8B-B14F-4D97-AF65-F5344CB8AC3E}">
        <p14:creationId xmlns:p14="http://schemas.microsoft.com/office/powerpoint/2010/main" val="3812174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r>
              <a:rPr lang="de-DE" dirty="0" err="1" smtClean="0"/>
              <a:t>El</a:t>
            </a:r>
            <a:r>
              <a:rPr lang="de-DE" dirty="0" smtClean="0"/>
              <a:t> </a:t>
            </a:r>
            <a:r>
              <a:rPr lang="de-DE" dirty="0" err="1" smtClean="0"/>
              <a:t>efecto</a:t>
            </a:r>
            <a:r>
              <a:rPr lang="de-DE" dirty="0" smtClean="0"/>
              <a:t> </a:t>
            </a:r>
            <a:r>
              <a:rPr lang="de-DE" dirty="0" err="1" smtClean="0"/>
              <a:t>que</a:t>
            </a:r>
            <a:r>
              <a:rPr lang="de-DE" dirty="0" smtClean="0"/>
              <a:t> se </a:t>
            </a:r>
            <a:r>
              <a:rPr lang="de-DE" dirty="0" err="1" smtClean="0"/>
              <a:t>observa</a:t>
            </a:r>
            <a:r>
              <a:rPr lang="de-DE" dirty="0" smtClean="0"/>
              <a:t> en la </a:t>
            </a:r>
            <a:r>
              <a:rPr lang="de-DE" dirty="0" err="1" smtClean="0"/>
              <a:t>Quinoa</a:t>
            </a:r>
            <a:r>
              <a:rPr lang="de-DE" dirty="0" smtClean="0"/>
              <a:t> </a:t>
            </a:r>
            <a:r>
              <a:rPr lang="de-DE" dirty="0" err="1" smtClean="0"/>
              <a:t>hay</a:t>
            </a:r>
            <a:r>
              <a:rPr lang="de-DE" dirty="0" smtClean="0"/>
              <a:t> </a:t>
            </a:r>
            <a:r>
              <a:rPr lang="de-DE" dirty="0" err="1" smtClean="0"/>
              <a:t>que</a:t>
            </a:r>
            <a:r>
              <a:rPr lang="de-DE" dirty="0" smtClean="0"/>
              <a:t> </a:t>
            </a:r>
            <a:r>
              <a:rPr lang="de-DE" dirty="0" err="1" smtClean="0"/>
              <a:t>estudiarlo</a:t>
            </a:r>
            <a:r>
              <a:rPr lang="de-DE" dirty="0" smtClean="0"/>
              <a:t> </a:t>
            </a:r>
            <a:r>
              <a:rPr lang="de-DE" dirty="0" err="1" smtClean="0"/>
              <a:t>con</a:t>
            </a:r>
            <a:r>
              <a:rPr lang="de-DE" dirty="0" smtClean="0"/>
              <a:t> </a:t>
            </a:r>
            <a:r>
              <a:rPr lang="de-DE" dirty="0" err="1" smtClean="0"/>
              <a:t>mayor</a:t>
            </a:r>
            <a:r>
              <a:rPr lang="de-DE" dirty="0" smtClean="0"/>
              <a:t> </a:t>
            </a:r>
            <a:r>
              <a:rPr lang="de-DE" dirty="0" err="1" smtClean="0"/>
              <a:t>profundidad</a:t>
            </a:r>
            <a:r>
              <a:rPr lang="de-DE" baseline="0" dirty="0" smtClean="0"/>
              <a:t> (</a:t>
            </a:r>
            <a:r>
              <a:rPr lang="de-DE" baseline="0" dirty="0" err="1" smtClean="0"/>
              <a:t>podría</a:t>
            </a:r>
            <a:r>
              <a:rPr lang="de-DE" baseline="0" dirty="0" smtClean="0"/>
              <a:t> </a:t>
            </a:r>
            <a:r>
              <a:rPr lang="de-DE" baseline="0" dirty="0" err="1" smtClean="0"/>
              <a:t>deberse</a:t>
            </a:r>
            <a:r>
              <a:rPr lang="de-DE" baseline="0" dirty="0" smtClean="0"/>
              <a:t> a </a:t>
            </a:r>
            <a:r>
              <a:rPr lang="de-DE" baseline="0" dirty="0" err="1" smtClean="0"/>
              <a:t>que</a:t>
            </a:r>
            <a:r>
              <a:rPr lang="de-DE" baseline="0" dirty="0" smtClean="0"/>
              <a:t> </a:t>
            </a:r>
            <a:r>
              <a:rPr lang="de-DE" baseline="0" dirty="0" err="1" smtClean="0"/>
              <a:t>proporciona</a:t>
            </a:r>
            <a:r>
              <a:rPr lang="de-DE" baseline="0" dirty="0" smtClean="0"/>
              <a:t> </a:t>
            </a:r>
            <a:r>
              <a:rPr lang="de-DE" baseline="0" dirty="0" err="1" smtClean="0"/>
              <a:t>disacáridos</a:t>
            </a:r>
            <a:r>
              <a:rPr lang="de-DE" baseline="0" dirty="0" smtClean="0"/>
              <a:t>, </a:t>
            </a:r>
            <a:r>
              <a:rPr lang="de-DE" baseline="0" dirty="0" err="1" smtClean="0"/>
              <a:t>un</a:t>
            </a:r>
            <a:r>
              <a:rPr lang="de-DE" baseline="0" dirty="0" smtClean="0"/>
              <a:t> </a:t>
            </a:r>
            <a:r>
              <a:rPr lang="de-DE" baseline="0" dirty="0" err="1" smtClean="0"/>
              <a:t>pico</a:t>
            </a:r>
            <a:r>
              <a:rPr lang="de-DE" baseline="0" dirty="0" smtClean="0"/>
              <a:t> de </a:t>
            </a:r>
            <a:r>
              <a:rPr lang="de-DE" baseline="0" dirty="0" err="1" smtClean="0"/>
              <a:t>insulina</a:t>
            </a:r>
            <a:r>
              <a:rPr lang="de-DE" baseline="0" dirty="0" smtClean="0"/>
              <a:t>, etc.). </a:t>
            </a:r>
          </a:p>
          <a:p>
            <a:r>
              <a:rPr lang="de-DE" dirty="0" smtClean="0"/>
              <a:t>- </a:t>
            </a:r>
            <a:r>
              <a:rPr lang="de-DE" dirty="0" err="1" smtClean="0"/>
              <a:t>Yo</a:t>
            </a:r>
            <a:r>
              <a:rPr lang="de-DE" baseline="0" dirty="0" smtClean="0"/>
              <a:t> </a:t>
            </a:r>
            <a:r>
              <a:rPr lang="de-DE" baseline="0" dirty="0" err="1" smtClean="0"/>
              <a:t>no</a:t>
            </a:r>
            <a:r>
              <a:rPr lang="de-DE" baseline="0" dirty="0" smtClean="0"/>
              <a:t> </a:t>
            </a:r>
            <a:r>
              <a:rPr lang="de-DE" baseline="0" dirty="0" err="1" smtClean="0"/>
              <a:t>me</a:t>
            </a:r>
            <a:r>
              <a:rPr lang="de-DE" baseline="0" dirty="0" smtClean="0"/>
              <a:t> </a:t>
            </a:r>
            <a:r>
              <a:rPr lang="de-DE" baseline="0" dirty="0" err="1" smtClean="0"/>
              <a:t>calentaría</a:t>
            </a:r>
            <a:r>
              <a:rPr lang="de-DE" baseline="0" dirty="0" smtClean="0"/>
              <a:t> la </a:t>
            </a:r>
            <a:r>
              <a:rPr lang="de-DE" baseline="0" dirty="0" err="1" smtClean="0"/>
              <a:t>cabeza</a:t>
            </a:r>
            <a:r>
              <a:rPr lang="de-DE" baseline="0" dirty="0" smtClean="0"/>
              <a:t> </a:t>
            </a:r>
            <a:r>
              <a:rPr lang="de-DE" baseline="0" dirty="0" err="1" smtClean="0"/>
              <a:t>utilizando</a:t>
            </a:r>
            <a:r>
              <a:rPr lang="de-DE" baseline="0" dirty="0" smtClean="0"/>
              <a:t> la </a:t>
            </a:r>
            <a:r>
              <a:rPr lang="de-DE" baseline="0" dirty="0" err="1" smtClean="0"/>
              <a:t>figura</a:t>
            </a:r>
            <a:r>
              <a:rPr lang="de-DE" baseline="0" dirty="0" smtClean="0"/>
              <a:t> </a:t>
            </a:r>
            <a:r>
              <a:rPr lang="de-DE" baseline="0" dirty="0" err="1" smtClean="0"/>
              <a:t>pequenya</a:t>
            </a:r>
            <a:r>
              <a:rPr lang="de-DE" baseline="0" dirty="0" smtClean="0"/>
              <a:t> (</a:t>
            </a:r>
            <a:r>
              <a:rPr lang="de-DE" baseline="0" dirty="0" err="1" smtClean="0"/>
              <a:t>comparación</a:t>
            </a:r>
            <a:r>
              <a:rPr lang="de-DE" baseline="0" dirty="0" smtClean="0"/>
              <a:t> de los </a:t>
            </a:r>
            <a:r>
              <a:rPr lang="de-DE" baseline="0" dirty="0" err="1" smtClean="0"/>
              <a:t>datos</a:t>
            </a:r>
            <a:r>
              <a:rPr lang="de-DE" baseline="0" dirty="0" smtClean="0"/>
              <a:t> in vitro e in vivo) </a:t>
            </a:r>
            <a:r>
              <a:rPr lang="de-DE" baseline="0" dirty="0" err="1" smtClean="0"/>
              <a:t>porque</a:t>
            </a:r>
            <a:r>
              <a:rPr lang="de-DE" baseline="0" dirty="0" smtClean="0"/>
              <a:t> </a:t>
            </a:r>
            <a:r>
              <a:rPr lang="de-DE" baseline="0" dirty="0" err="1" smtClean="0"/>
              <a:t>no</a:t>
            </a:r>
            <a:r>
              <a:rPr lang="de-DE" baseline="0" dirty="0" smtClean="0"/>
              <a:t> </a:t>
            </a:r>
            <a:r>
              <a:rPr lang="de-DE" baseline="0" dirty="0" err="1" smtClean="0"/>
              <a:t>sabemos</a:t>
            </a:r>
            <a:r>
              <a:rPr lang="de-DE" baseline="0" dirty="0" smtClean="0"/>
              <a:t> </a:t>
            </a:r>
            <a:r>
              <a:rPr lang="de-DE" baseline="0" dirty="0" err="1" smtClean="0"/>
              <a:t>muy</a:t>
            </a:r>
            <a:r>
              <a:rPr lang="de-DE" baseline="0" dirty="0" smtClean="0"/>
              <a:t> </a:t>
            </a:r>
            <a:r>
              <a:rPr lang="de-DE" baseline="0" dirty="0" err="1" smtClean="0"/>
              <a:t>bien</a:t>
            </a:r>
            <a:r>
              <a:rPr lang="de-DE" baseline="0" dirty="0" smtClean="0"/>
              <a:t> </a:t>
            </a:r>
            <a:r>
              <a:rPr lang="de-DE" baseline="0" dirty="0" err="1" smtClean="0"/>
              <a:t>porque</a:t>
            </a:r>
            <a:r>
              <a:rPr lang="de-DE" baseline="0" dirty="0" smtClean="0"/>
              <a:t> la </a:t>
            </a:r>
            <a:r>
              <a:rPr lang="de-DE" baseline="0" dirty="0" err="1" smtClean="0"/>
              <a:t>Chia</a:t>
            </a:r>
            <a:r>
              <a:rPr lang="de-DE" baseline="0" dirty="0" smtClean="0"/>
              <a:t> y </a:t>
            </a:r>
            <a:r>
              <a:rPr lang="de-DE" baseline="0" dirty="0" err="1" smtClean="0"/>
              <a:t>Qunioa</a:t>
            </a:r>
            <a:r>
              <a:rPr lang="de-DE" baseline="0" dirty="0" smtClean="0"/>
              <a:t> </a:t>
            </a:r>
            <a:r>
              <a:rPr lang="de-DE" baseline="0" dirty="0" err="1" smtClean="0"/>
              <a:t>dan</a:t>
            </a:r>
            <a:r>
              <a:rPr lang="de-DE" baseline="0" dirty="0" smtClean="0"/>
              <a:t> </a:t>
            </a:r>
            <a:r>
              <a:rPr lang="de-DE" baseline="0" dirty="0" err="1" smtClean="0"/>
              <a:t>perfiles</a:t>
            </a:r>
            <a:r>
              <a:rPr lang="de-DE" baseline="0" dirty="0" smtClean="0"/>
              <a:t> </a:t>
            </a:r>
            <a:r>
              <a:rPr lang="de-DE" baseline="0" dirty="0" err="1" smtClean="0"/>
              <a:t>diferentes</a:t>
            </a:r>
            <a:r>
              <a:rPr lang="de-DE" baseline="0" dirty="0" smtClean="0"/>
              <a:t>. Los </a:t>
            </a:r>
            <a:r>
              <a:rPr lang="de-DE" baseline="0" dirty="0" err="1" smtClean="0"/>
              <a:t>datos</a:t>
            </a:r>
            <a:r>
              <a:rPr lang="de-DE" baseline="0" dirty="0" smtClean="0"/>
              <a:t> relevantes </a:t>
            </a:r>
            <a:r>
              <a:rPr lang="de-DE" baseline="0" dirty="0" err="1" smtClean="0"/>
              <a:t>son</a:t>
            </a:r>
            <a:r>
              <a:rPr lang="de-DE" baseline="0" dirty="0" smtClean="0"/>
              <a:t> los in vivo.</a:t>
            </a:r>
            <a:endParaRPr lang="de-DE" dirty="0"/>
          </a:p>
        </p:txBody>
      </p:sp>
      <p:sp>
        <p:nvSpPr>
          <p:cNvPr id="4" name="Slide Number Placeholder 3"/>
          <p:cNvSpPr>
            <a:spLocks noGrp="1"/>
          </p:cNvSpPr>
          <p:nvPr>
            <p:ph type="sldNum" sz="quarter" idx="10"/>
          </p:nvPr>
        </p:nvSpPr>
        <p:spPr/>
        <p:txBody>
          <a:bodyPr/>
          <a:lstStyle/>
          <a:p>
            <a:fld id="{7ECD37EC-75A9-4355-874D-CBFC0AC0B06C}" type="slidenum">
              <a:rPr lang="en-GB" smtClean="0"/>
              <a:pPr/>
              <a:t>17</a:t>
            </a:fld>
            <a:endParaRPr lang="en-GB"/>
          </a:p>
        </p:txBody>
      </p:sp>
    </p:spTree>
    <p:extLst>
      <p:ext uri="{BB962C8B-B14F-4D97-AF65-F5344CB8AC3E}">
        <p14:creationId xmlns:p14="http://schemas.microsoft.com/office/powerpoint/2010/main" val="71914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7ECD37EC-75A9-4355-874D-CBFC0AC0B06C}" type="slidenum">
              <a:rPr lang="en-GB" smtClean="0"/>
              <a:t>18</a:t>
            </a:fld>
            <a:endParaRPr lang="en-GB"/>
          </a:p>
        </p:txBody>
      </p:sp>
    </p:spTree>
    <p:extLst>
      <p:ext uri="{BB962C8B-B14F-4D97-AF65-F5344CB8AC3E}">
        <p14:creationId xmlns:p14="http://schemas.microsoft.com/office/powerpoint/2010/main" val="176118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7ECD37EC-75A9-4355-874D-CBFC0AC0B06C}" type="slidenum">
              <a:rPr lang="en-GB" smtClean="0"/>
              <a:t>2</a:t>
            </a:fld>
            <a:endParaRPr lang="en-GB"/>
          </a:p>
        </p:txBody>
      </p:sp>
    </p:spTree>
    <p:extLst>
      <p:ext uri="{BB962C8B-B14F-4D97-AF65-F5344CB8AC3E}">
        <p14:creationId xmlns:p14="http://schemas.microsoft.com/office/powerpoint/2010/main" val="184651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7ECD37EC-75A9-4355-874D-CBFC0AC0B06C}" type="slidenum">
              <a:rPr lang="en-GB" smtClean="0"/>
              <a:t>3</a:t>
            </a:fld>
            <a:endParaRPr lang="en-GB"/>
          </a:p>
        </p:txBody>
      </p:sp>
    </p:spTree>
    <p:extLst>
      <p:ext uri="{BB962C8B-B14F-4D97-AF65-F5344CB8AC3E}">
        <p14:creationId xmlns:p14="http://schemas.microsoft.com/office/powerpoint/2010/main" val="3291057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7ECD37EC-75A9-4355-874D-CBFC0AC0B06C}" type="slidenum">
              <a:rPr lang="en-GB" smtClean="0"/>
              <a:t>4</a:t>
            </a:fld>
            <a:endParaRPr lang="en-GB"/>
          </a:p>
        </p:txBody>
      </p:sp>
    </p:spTree>
    <p:extLst>
      <p:ext uri="{BB962C8B-B14F-4D97-AF65-F5344CB8AC3E}">
        <p14:creationId xmlns:p14="http://schemas.microsoft.com/office/powerpoint/2010/main" val="330815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7ECD37EC-75A9-4355-874D-CBFC0AC0B06C}" type="slidenum">
              <a:rPr lang="en-GB" smtClean="0"/>
              <a:t>5</a:t>
            </a:fld>
            <a:endParaRPr lang="en-GB"/>
          </a:p>
        </p:txBody>
      </p:sp>
    </p:spTree>
    <p:extLst>
      <p:ext uri="{BB962C8B-B14F-4D97-AF65-F5344CB8AC3E}">
        <p14:creationId xmlns:p14="http://schemas.microsoft.com/office/powerpoint/2010/main" val="1509448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7ECD37EC-75A9-4355-874D-CBFC0AC0B06C}" type="slidenum">
              <a:rPr lang="en-GB" smtClean="0"/>
              <a:t>6</a:t>
            </a:fld>
            <a:endParaRPr lang="en-GB"/>
          </a:p>
        </p:txBody>
      </p:sp>
    </p:spTree>
    <p:extLst>
      <p:ext uri="{BB962C8B-B14F-4D97-AF65-F5344CB8AC3E}">
        <p14:creationId xmlns:p14="http://schemas.microsoft.com/office/powerpoint/2010/main" val="39849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7ECD37EC-75A9-4355-874D-CBFC0AC0B06C}" type="slidenum">
              <a:rPr lang="en-GB" smtClean="0"/>
              <a:t>7</a:t>
            </a:fld>
            <a:endParaRPr lang="en-GB"/>
          </a:p>
        </p:txBody>
      </p:sp>
    </p:spTree>
    <p:extLst>
      <p:ext uri="{BB962C8B-B14F-4D97-AF65-F5344CB8AC3E}">
        <p14:creationId xmlns:p14="http://schemas.microsoft.com/office/powerpoint/2010/main" val="366818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7ECD37EC-75A9-4355-874D-CBFC0AC0B06C}" type="slidenum">
              <a:rPr lang="en-GB" smtClean="0"/>
              <a:t>8</a:t>
            </a:fld>
            <a:endParaRPr lang="en-GB"/>
          </a:p>
        </p:txBody>
      </p:sp>
    </p:spTree>
    <p:extLst>
      <p:ext uri="{BB962C8B-B14F-4D97-AF65-F5344CB8AC3E}">
        <p14:creationId xmlns:p14="http://schemas.microsoft.com/office/powerpoint/2010/main" val="411237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7ECD37EC-75A9-4355-874D-CBFC0AC0B06C}" type="slidenum">
              <a:rPr lang="en-GB" smtClean="0"/>
              <a:t>9</a:t>
            </a:fld>
            <a:endParaRPr lang="en-GB"/>
          </a:p>
        </p:txBody>
      </p:sp>
    </p:spTree>
    <p:extLst>
      <p:ext uri="{BB962C8B-B14F-4D97-AF65-F5344CB8AC3E}">
        <p14:creationId xmlns:p14="http://schemas.microsoft.com/office/powerpoint/2010/main" val="2864361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381328"/>
            <a:ext cx="720080" cy="427547"/>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4 Rectángulo"/>
          <p:cNvSpPr/>
          <p:nvPr userDrawn="1"/>
        </p:nvSpPr>
        <p:spPr>
          <a:xfrm>
            <a:off x="-107504" y="6381328"/>
            <a:ext cx="9144000" cy="461665"/>
          </a:xfrm>
          <a:prstGeom prst="rect">
            <a:avLst/>
          </a:prstGeom>
        </p:spPr>
        <p:txBody>
          <a:bodyPr wrap="square">
            <a:spAutoFit/>
          </a:bodyPr>
          <a:lstStyle/>
          <a:p>
            <a:pPr algn="ctr"/>
            <a:r>
              <a:rPr lang="es-ES" sz="1200" b="1" dirty="0" smtClean="0">
                <a:solidFill>
                  <a:schemeClr val="bg1">
                    <a:lumMod val="65000"/>
                  </a:schemeClr>
                </a:solidFill>
              </a:rPr>
              <a:t>C. </a:t>
            </a:r>
            <a:r>
              <a:rPr lang="es-ES" sz="1200" b="1" dirty="0" err="1" smtClean="0">
                <a:solidFill>
                  <a:schemeClr val="bg1">
                    <a:lumMod val="65000"/>
                  </a:schemeClr>
                </a:solidFill>
              </a:rPr>
              <a:t>Monika</a:t>
            </a:r>
            <a:r>
              <a:rPr lang="es-ES" sz="1200" b="1" dirty="0" smtClean="0">
                <a:solidFill>
                  <a:schemeClr val="bg1">
                    <a:lumMod val="65000"/>
                  </a:schemeClr>
                </a:solidFill>
              </a:rPr>
              <a:t> </a:t>
            </a:r>
            <a:r>
              <a:rPr lang="es-ES" sz="1200" b="1" dirty="0" err="1" smtClean="0">
                <a:solidFill>
                  <a:schemeClr val="bg1">
                    <a:lumMod val="65000"/>
                  </a:schemeClr>
                </a:solidFill>
              </a:rPr>
              <a:t>Haros</a:t>
            </a:r>
            <a:r>
              <a:rPr lang="es-ES" sz="1200" b="1" dirty="0" smtClean="0">
                <a:solidFill>
                  <a:schemeClr val="bg1">
                    <a:lumMod val="65000"/>
                  </a:schemeClr>
                </a:solidFill>
              </a:rPr>
              <a:t> – Cereal </a:t>
            </a:r>
            <a:r>
              <a:rPr lang="es-ES" sz="1200" b="1" dirty="0" err="1" smtClean="0">
                <a:solidFill>
                  <a:schemeClr val="bg1">
                    <a:lumMod val="65000"/>
                  </a:schemeClr>
                </a:solidFill>
              </a:rPr>
              <a:t>Group</a:t>
            </a:r>
            <a:r>
              <a:rPr lang="es-ES" sz="1200" b="1" dirty="0" smtClean="0">
                <a:solidFill>
                  <a:schemeClr val="bg1">
                    <a:lumMod val="65000"/>
                  </a:schemeClr>
                </a:solidFill>
              </a:rPr>
              <a:t>, IATA-CSIC – Valencia, </a:t>
            </a:r>
            <a:r>
              <a:rPr lang="es-ES" sz="1200" b="1" dirty="0" err="1" smtClean="0">
                <a:solidFill>
                  <a:schemeClr val="bg1">
                    <a:lumMod val="65000"/>
                  </a:schemeClr>
                </a:solidFill>
              </a:rPr>
              <a:t>Spain</a:t>
            </a:r>
            <a:r>
              <a:rPr lang="es-ES" sz="1200" b="1" dirty="0" smtClean="0">
                <a:solidFill>
                  <a:schemeClr val="bg1">
                    <a:lumMod val="65000"/>
                  </a:schemeClr>
                </a:solidFill>
              </a:rPr>
              <a:t> </a:t>
            </a:r>
          </a:p>
          <a:p>
            <a:pPr algn="ctr"/>
            <a:r>
              <a:rPr lang="es-ES" sz="1200" b="1" dirty="0" smtClean="0">
                <a:solidFill>
                  <a:schemeClr val="bg1">
                    <a:lumMod val="65000"/>
                  </a:schemeClr>
                </a:solidFill>
              </a:rPr>
              <a:t>3</a:t>
            </a:r>
            <a:r>
              <a:rPr lang="es-ES" sz="1200" b="1" baseline="30000" dirty="0" smtClean="0">
                <a:solidFill>
                  <a:schemeClr val="bg1">
                    <a:lumMod val="65000"/>
                  </a:schemeClr>
                </a:solidFill>
              </a:rPr>
              <a:t>rd</a:t>
            </a:r>
            <a:r>
              <a:rPr lang="es-ES" sz="1200" b="1" dirty="0" smtClean="0">
                <a:solidFill>
                  <a:schemeClr val="bg1">
                    <a:lumMod val="65000"/>
                  </a:schemeClr>
                </a:solidFill>
              </a:rPr>
              <a:t>  International </a:t>
            </a:r>
            <a:r>
              <a:rPr lang="es-ES" sz="1200" b="1" dirty="0" err="1" smtClean="0">
                <a:solidFill>
                  <a:schemeClr val="bg1">
                    <a:lumMod val="65000"/>
                  </a:schemeClr>
                </a:solidFill>
              </a:rPr>
              <a:t>Conference</a:t>
            </a:r>
            <a:r>
              <a:rPr lang="es-ES" sz="1200" b="1" dirty="0" smtClean="0">
                <a:solidFill>
                  <a:schemeClr val="bg1">
                    <a:lumMod val="65000"/>
                  </a:schemeClr>
                </a:solidFill>
              </a:rPr>
              <a:t> </a:t>
            </a:r>
            <a:r>
              <a:rPr lang="es-ES" sz="1200" b="1" dirty="0" err="1" smtClean="0">
                <a:solidFill>
                  <a:schemeClr val="bg1">
                    <a:lumMod val="65000"/>
                  </a:schemeClr>
                </a:solidFill>
              </a:rPr>
              <a:t>on</a:t>
            </a:r>
            <a:r>
              <a:rPr lang="es-ES" sz="1200" b="1" dirty="0" smtClean="0">
                <a:solidFill>
                  <a:schemeClr val="bg1">
                    <a:lumMod val="65000"/>
                  </a:schemeClr>
                </a:solidFill>
              </a:rPr>
              <a:t> </a:t>
            </a:r>
            <a:r>
              <a:rPr lang="es-ES" sz="1200" b="1" dirty="0" err="1" smtClean="0">
                <a:solidFill>
                  <a:schemeClr val="bg1">
                    <a:lumMod val="65000"/>
                  </a:schemeClr>
                </a:solidFill>
              </a:rPr>
              <a:t>Nutrition</a:t>
            </a:r>
            <a:r>
              <a:rPr lang="es-ES" sz="1200" b="1" dirty="0" smtClean="0">
                <a:solidFill>
                  <a:schemeClr val="bg1">
                    <a:lumMod val="65000"/>
                  </a:schemeClr>
                </a:solidFill>
              </a:rPr>
              <a:t> &amp; </a:t>
            </a:r>
            <a:r>
              <a:rPr lang="es-ES" sz="1200" b="1" dirty="0" err="1" smtClean="0">
                <a:solidFill>
                  <a:schemeClr val="bg1">
                    <a:lumMod val="65000"/>
                  </a:schemeClr>
                </a:solidFill>
              </a:rPr>
              <a:t>Food</a:t>
            </a:r>
            <a:r>
              <a:rPr lang="es-ES" sz="1200" b="1" dirty="0" smtClean="0">
                <a:solidFill>
                  <a:schemeClr val="bg1">
                    <a:lumMod val="65000"/>
                  </a:schemeClr>
                </a:solidFill>
              </a:rPr>
              <a:t> </a:t>
            </a:r>
            <a:r>
              <a:rPr lang="es-ES" sz="1200" b="1" dirty="0" err="1" smtClean="0">
                <a:solidFill>
                  <a:schemeClr val="bg1">
                    <a:lumMod val="65000"/>
                  </a:schemeClr>
                </a:solidFill>
              </a:rPr>
              <a:t>Sciences</a:t>
            </a:r>
            <a:r>
              <a:rPr lang="es-ES" sz="1200" b="1" baseline="0" dirty="0" smtClean="0">
                <a:solidFill>
                  <a:schemeClr val="bg1">
                    <a:lumMod val="65000"/>
                  </a:schemeClr>
                </a:solidFill>
              </a:rPr>
              <a:t> - </a:t>
            </a:r>
            <a:r>
              <a:rPr lang="es-ES" sz="1200" b="1" dirty="0" err="1" smtClean="0">
                <a:solidFill>
                  <a:schemeClr val="bg1">
                    <a:lumMod val="65000"/>
                  </a:schemeClr>
                </a:solidFill>
              </a:rPr>
              <a:t>September</a:t>
            </a:r>
            <a:r>
              <a:rPr lang="es-ES" sz="1200" b="1" dirty="0" smtClean="0">
                <a:solidFill>
                  <a:schemeClr val="bg1">
                    <a:lumMod val="65000"/>
                  </a:schemeClr>
                </a:solidFill>
              </a:rPr>
              <a:t>  23-25</a:t>
            </a:r>
            <a:r>
              <a:rPr lang="es-ES" sz="1200" b="1" baseline="0" dirty="0" smtClean="0">
                <a:solidFill>
                  <a:schemeClr val="bg1">
                    <a:lumMod val="65000"/>
                  </a:schemeClr>
                </a:solidFill>
              </a:rPr>
              <a:t> -</a:t>
            </a:r>
            <a:r>
              <a:rPr lang="es-ES" sz="1200" b="1" dirty="0" smtClean="0">
                <a:solidFill>
                  <a:schemeClr val="bg1">
                    <a:lumMod val="65000"/>
                  </a:schemeClr>
                </a:solidFill>
              </a:rPr>
              <a:t> 2014 Valencia, </a:t>
            </a:r>
            <a:r>
              <a:rPr lang="es-ES" sz="1200" b="1" dirty="0" err="1" smtClean="0">
                <a:solidFill>
                  <a:schemeClr val="bg1">
                    <a:lumMod val="65000"/>
                  </a:schemeClr>
                </a:solidFill>
              </a:rPr>
              <a:t>Spain</a:t>
            </a:r>
            <a:r>
              <a:rPr lang="es-ES" sz="1200" b="1" dirty="0" smtClean="0">
                <a:solidFill>
                  <a:schemeClr val="bg1">
                    <a:lumMod val="65000"/>
                  </a:schemeClr>
                </a:solidFill>
              </a:rPr>
              <a:t> </a:t>
            </a:r>
            <a:endParaRPr lang="es-ES" sz="1200" b="1" dirty="0">
              <a:solidFill>
                <a:schemeClr val="bg1">
                  <a:lumMod val="65000"/>
                </a:schemeClr>
              </a:solidFill>
            </a:endParaRPr>
          </a:p>
        </p:txBody>
      </p:sp>
      <p:sp>
        <p:nvSpPr>
          <p:cNvPr id="11" name="AutoShape 13" descr="data:image/jpeg;base64,/9j/4AAQSkZJRgABAQAAAQABAAD/2wCEAAkGBxQTEhUUEhQUFRUWGBwbFxcYGRwYHBseHR0cHxwcGB4cHSggGRolIBgeITEiJSkrLi4uGh8zODMtNygtLisBCgoKDg0OGhAQGzYlICUxNzc0NDA3NiwsLTcsLCwtNy83Ky8sLywsLC8sNyw1LCwvNywsLDc3MjUsNTQsNzQtNf/AABEIAQkAvgMBIgACEQEDEQH/xAAcAAABBQEBAQAAAAAAAAAAAAAGAAMEBQcIAgH/xABOEAACAAMEBAgJCQUGBgMAAAABAgADEQQSITEFBkFRBxMiMmFxgZEUNVJ0kqGxstEIFjRCVGJyk7MVIzOCwYOiwsPS8BckQ1PT4WNzo//EABoBAQACAwEAAAAAAAAAAAAAAAABAwIEBQb/xAAxEQACAgIABAMECgMAAAAAAAAAAQIDBBEFEiFBMWFxFCJRwQYTMjOBkaGx0fAVUsL/2gAMAwEAAhEDEQA/ADHUbU6wTdHWSZMsdnd3kS2ZmlqSxKipJIxJi8+YmjfsNl/KX4QuDrxXYfN5fuiLifpGUjXHmIrUrRmC59cAU/zE0b9hsv5S/CF8xNG/YbL+Uvwj7rZpgS5AEpxfc0BUg0AxJw7B2xdWC1CbLSYMmUHq3jsOEAUnzE0b9hsv5S/CF8xNG/YbL+UvwghVga0INM+jriKNIy+OMiv7wKGpvrXAdIArTceuAKj5iaN+w2X8pfhC+YmjfsNl/KX4QRQoAHfmJo37DZfyl+EL5iaN+w2X8pfhE+x6eku5l3rkwEqUfA1BpQHI98PaZ0hxEozCL1CuGVasAadNCTAFV8xNG/YbL+UvwhfMTRv2Gy/lL8IvLHalmoroaqwqD8dxh6AB35iaN+w2X8pfhC+YmjfsNl/KX4QRRX6d0kLPJZ/rZIN7HLswr2QBW/MTRv2Gy/lL8IXzE0b9hsv5S/CLHQFt42zy3JqbtHP3hga7q59seNFaaWfNmonNl3aN5Va1I6MBAEH5iaN+w2X8pfhC+YmjfsNl/KX4QRQoAHfmJo37DZfyl+EL5iaN+w2X8pfhBFFFrjpAypFFJDuwAIzFMSfVTtgBr5iaN+w2X8pfhC+YmjfsNl/KX4RDtOuYElbi1nEcqvNU5V6a5gDfjFlqfb2nSCXYsyuwJOePKHZyqdkAM/MTRv2Gy/lL8IzTh41estlsch7LZ5Uh2n3S0tAhIuOaEjZUA9kbbGS/KQ+gWfzgfpvABxwdeK7D5vL90RVa9TZTlCjq0xaqwGOGYqRgKHZ96LHUKQr6JsSuoZTZpdQRUc0Qxp3VSUJbzJIZWUVu1qDTPPGtOmAAmJdk0lOlU4uY6gbAcPROHqiJCgAgtM6c6+GyiVOCzbuFGWgBptUi7gcjFRNt0xpvGljxlQbwwxGXsi70HpaUllnSHqGYOVwwNUAArsNRt6IHpMoswVQWY4ADMwBqehreJ8lJm0jlDcwwI74mxWauaPMiQqNS9iWpvJy7BQRZwBl+srq1qnFcRep2gAH1gx8tOmZkyQsljUKa1OZGwHoGPq3RAmoQxDc4Ehuvb648QAYcH9pNZsvZQMOg5Hvw7oM4E9QrAyq81hQPQJ0gVqeqtO4wQ6V0gsiW0x9mQ2sdgH+98AS4GdfpJMhGGSvyuioIB78O2I2gNZ1CTWtD8oveAAJwIGCjYBT1xYaK08LVMaWsr92FJYvQk5AC7kK13nKAAKVa3VGRWYK/OUHA03/7xi21Ntdy0qNkwFT7R6xTtj7rbolLPMXiyaOCbpxu0pkdxr6jDupeizMnCacElnvamAHVWp7N8AaBFBpvT3E2iTLBFCazDuDVUD13uwb4v4yrTk0vaJxbO+w7AaAdwEAaJrBpLweSzgAtUKoOVTv6gCeyM2ttumTTWa7MdlchXcMh2RZ6Q0k02xyxMYFlm0XyioTNu00rtijgBRbav2SdNcy5Tui5zGBIAHTQ4ncIqYPtQpBWQzEUDvh0gACvfUdkAX1isqykCJWg2k1JO0k7SYyz5SH0Cz+cD9N41qMl+Uh9As/nA/TeADjg68V2HzeX7oiy09bGkyGmIASpXA5EFgD6jFbwdeK7D5vL90RZacnShJdZzhAykdP8ozJ2wAGzJFktHKWZ4M55yMKpX7pwAHb2CJmhtW7O7kG0CbdxKy8BTpNTh1UgTiz1b0kJE8O3NIKttwO3sIB74AKbfqbJYEyi0ttgreXtrj64H9Gzmsk4y5tZdcGdVVmA2FSQeQerZvFIILXrpJX+GrufRHrx9UC2mtLvaSGZFUJgLoOFdjHbl0bYAM78k82baJx/+N3I7SlFU9BpDtnFSVlzZ0twK3JoLAjfR8WH4WEZ5Y7dMlGst2Q9BwPWMj2xaprROZpd+4brghrtG3EYGmIJBw2wBZa02ZGlPMZAloQqHocGDGgb7ynYc8CDlEDU7RKT3czASsu7ydhJrnvHJyi917s1ZImD6pAbpUkZ9TAd53xD4PG/jj8B9+ALLWrTBs8tVl0DtzcBRVGZpl0D/wBQAT57ObzszHexJPrgn4QZR4yU2wqR2g1/xQJwAoJtUtLyLOr8YWDMRktRQDDLpJgZg21S0LLEoWiatWNStcgo2034Vr1QBU652oTJstlvXTKFKqV+s2NGAw6YINXHYWZFkhaUq8x63QTiQAMXIyOIApnUEQGSWmWmbKR3ZibqBjiQK79tKk4xoulpQWzlFFF5C0+7eUEdVKiAIQtIIvNMtJTy0S6nWABeu9JqOmkC2tdmlrNvJN4xnAJwFcciSoCmo6K7ca1gj1n1jEmsqUQZm07E+LdGyKPVzQHGOpnhgrKXVfLAIBJ2gcoddYAiaD1fmWg15kva5GfQo2n1QSz9TbOBW/MUAYm8tOs1GHshjWa3PZGAkXUWYKkUBClcCVGQqCK4bOuBK12+ZN/iTGfoJw7BkIAKdB6Fss2Y9y/MSXTlMcGY1yAAwFNudd2ZgqgAAAADAAbOqBTVHSFnkyKNNVXZizA4U2AdOAHfBBYdKSpxIlNfu5kA0G7EihPVAEyMl+Uh9As/nA/TeNajJflIfQLP5wP03gAs1Q0es/Q9iQll/wCXl0ZTQg3R3joiot2qdol1KgTBvU49oOPdWCPg68V2HzeX7oi7tyuZbCWQHIoCchXbhtGfXSAMkYUwOBGyJWirA0+astcK5ncBmf8AfRBlZNS5Kj94zuduN0dwx9cW2jtCyZBvSkusRStWOHaTugCj0lqgCJayLq0qXdySxypSg68MBD2ktAstjEmSt97wLHBanGpxPZnlBNHx2ABJIAGZOAgDMn1ctQzkt2FT7DDOjrA7WiXKZWUlhUMCDQYk0PQDBvbdbLPLwDGYfuCo7zQd1Y86C0l4XNMy5cWUt1ca1L5nIUIC0/mMASda1rZJvUD3MDAhqZbhLtAVjQTBd7c19eHbBPrtaLtlYbXZVHfePqWM7gAu100kJjLZpa3mDCpzN7IKvTjj3b4bGpEyg/eoDTEXTh0A1x9UeNRVRpzs5rMAqldtec1drfEwdwAJWHUlQwM2ZfHkqLoPWa1p1Ui21mtAlWWZSgqtxQMOdhh1CvdFvAPr5pC86yQcE5TfiIwHYPegCp1WYC1ya+UfWpA9caPbrPxkt0yvKQDuJGB7DGTyJ7IaqaHDHqII9YB7I1fR9qE2UkwfXUGm7eOw4QBmVk0XPnElJbsQTeOXK21JNK9sFertltItP/MMTdlGgLXqXmAHfcPoxd6PF2ZOl7LwmAdEytf76ue2Pc7RktnLm/U0BpMdRhlgrAHt3wAI8IEys6Wu5K95P+mBaNI0tq1Kmy6Iqy3GKsBmfv7WHrEUOhtUr30glCQ11AReNKAsc8ASO8QBVaH0DNtBqouptdsuzyj1d4jRNG2BJEsS5YwGZ2k7SemPGh9HCRKEsMzUxJO850H1R0CJsAKMl+Uh9As/nA/TeNajJflIfQLP5wP03gA44OvFdh83l+6IIJjhRViABtJoIH+DrxXYfN5fuiPeuVhSZIvMwVpeKkmgP3eknZ09sAT5mm7OM58vsYH2Q2usNmP/AFk9Y/pGYQoA0jSms8mUlUZZrHJVIPpEc0euA6dabTbXu4vtuLgq9J2DrOMVBjSLQVstiZpQu8gU33moASdpqfVAGeWiVcZlqCVJBIyqM6b4OtQpdLOx3zD6gogFs9ndzRFZzuUE+yNA1OlNLktLmKVdWqVOdGAIPtHYYAWmtGeFzLhcospQagVqz7x0KB6UCOmtX5tnxPLTyx/iH1fZ0wd2ecqPaWcgAOrEndxaD2gx5sc92Jlz1FJgZkBH1a4o48oAjrqdxgDNLLaGluroaMpqP97tkGdo13QcyUzYDM3RliMicMuyB3WXRPg86i8xhVP6r2ewiKmADG0a61lchKTTXpVRXA48407PZAhMmFiWYkkmpJzJO0x5gr1H0Urs05xUIaIDlezJ7KinX0QBX2XVqYU4yawkp94Esa5UUY1OQGZ3QXarS2ly2kvUFDUVoDdfEVAJoa3sKmJc0X7QqnKUl+m9mJUHsCt6UfbIazpzDIBE7VvE++B2GAGbVLY2gXHuEyjXkhgbrYVB2co5ERJsdoYsyTAt5ApqtaMGrQ0OKnknCp64izJRmWhijsnFoFvLQ8pjeKkEEGgCn+aHbDKmidMMwLiksBlwDUMwk0OKnlDCp69wE2bNCqWYhVGJJwAgIl6dM23y3HMrxajobCp6SSD2DdDGutvZp5lV5EulBsJIBJO8407IH0cgggkEGoIwIIyI3GANgZgBUmgGZOEN2a0LMUMhDKa0IyNDTDeMM4yxZk6cypeeYWNAGYnHtOEaho+zcVKSWMbigV30GJ7YAkRkvykPoFn84H6bxrUZL8pD6BZ/OB+m8AHHB14rsPm8v3RAvrXpAzbQ4ryUJVRswwJ6ya49UFHB14rsPm8v3RFxZdHSpZJRFBJJLUqxrnUnGAMrazOBeKOF3lSB30pDUaxpawCfKMtiQCRiMxQg4d1IrpWhbPZUaaEvMilrz8o4CuGwHqEADGgdWJk0hpoKSs8cC3QBmB090H8+zq63XUMuHJIqMMsIqdWdM8fJq2MyWKOAMTuYAb6d4MVsrW9wwWZZnBJoACb3UFKip7YAKpaBRRQANwFBEa12drwmS6XwKEHAOud0nYQcQcaVO8w2qT3xLiUDkqqGYfiYkrXoAoN5zj5ME6WL17jlGalQr023SuBPQRjvEAMzGDOHayTC4yP7o5ZUPGbK4Vyh+XKeY6vMFwISUSoLEkFauRgMCeSK767A/Mt8pVV2mIqsKqWYAEZ4VzziQDAA1r5Z70hX2o47mwPrpADBvrbbTMSdLSgSVc4w+UzOAFG4DEk7xTfARACMaroOx8TIlptC1brOJ9ZjKoNtTma7MtE+a10clS7mg2seUabh3wBf6R0eZlGSY0qYBS8MajOjDaOogjfDUmyTgolhpctBtQMzHeQWwDHOpvZmHRpNTzUmsN4ltTsqBXsiB+37zlAZck7pxZW9GgGOzlQBNtiLJs0y4KBUc7yTQ4knEsTtMBmrOnFsyTbwLFrt1RtPKrU7BlF9rHY7XNl3VMpkzYISpbdzsKdsDei9BuZlJ0ucFGJCoatuFch11gCv0nbDOmtNYAFjkMsAB7AIjKKmgxJyAg40paUQyZc1EkyL1SlA7EL5QWoUFqDCpONTmCxpHWWTJ5Njly6nNgl1R2ChJ9XXAFHZNXLTMxEoqN70X1HH1Qcav2a0S0KWhkcDmkMS3U1QK9cBfzqtVa8YOq4lPZWC7VnTvhKkMAsxcwMiN4/qOrfAF3GS/KQ+gWfzgfpvGtRkvykPoFn84H6bwAccHXiuw+by/dEEUDvB14rsPm8v3RBFAEXSdmaZKZUdkYjksCRQ7MRs2GMttTzCxE0uWBoQxJIIzzjT9KpOZKSCisc2auH4QAceuAPS+rs+SpmTCrCuLBiTUnM1AOZgCtsdsmSiWlsVJFCRu/2InWLWGckxHdjMC1wfHPA0OxqYA9J3mKmFAB3p3R1ptEsOswUIrxQNBQ4jlfWPXQbqbRnRunZ8g0ViV8hsR2buyC+xaOlz7PIYFS6S1FaB1qAKq6nA07CNhEedL6Ge0ijrLlsgN11N68dgyBVN9ca5ZYgC+l9KpNs8hFBDIWvVyG6m8fCCPU/TIeUZbnlShh0oMu7LugEdCCQRQg0I3EZiPsuYVNVJBG0d3sgAn06DLs4vD+Ostidl+87uD2uCO3dArGm6HmJabKl8BhdCsp3rgereOsQPaZ1OZatZzeHkE8ofhO3tx64AE4N9HWEypUt585JYVaoLoN2uNRezc1xoK7AaQFTJZUlWBBGYIoR1iPjMSanE7zABhZNcaTbr8qUTS+VusPvEDAr0Z+yLfW3R6zbOz4XpYLK3QMSOkEf0jN4KNH6xIyrKtBdZaqFomTAAD94Ry8dy07YAsdE6Httn5kySy+Qxa7/LycD1RZTtKT1wez3fv3y6DruKWA6wB0w9I0fIZQ0rAHJpbFfWpx6jHuk6Xt45OxZg6qUV+rknpMAQZmgZVopMmuZjMOehotNgQVIoOs5mM+tcq47r5LMvcSP6Rp2jLPynnFbhmUotKUUZFh5ZzNcRgNkDuseq8xpjTZADBjVkqAQdpFcCDnnAAdDkmcyGqMynKqkg94ixTV20k04lu2gHeTSI2jdGzJ7FZYqQKmpptpt24wAbao2OYJYnTZruXHJUuzADqrS8fV3wDfKQ+gWfzgfpvB9qpZJ8mW0ucoABqhDA55jDpx7TAD8pD6BZ/OB+m8AHHB14rsPm8v3RBFA7wdeK7D5vL90QRQAoatdmWYjI4qrChH+9sOwoAArZqZOVv3ZV12Em6e0Zd0SbDqgEBe1OAqgkqp9Zb+gEFtutIly2mEEhQSQM8IG7LrELVMkSrhWr3nqajkAsoG/EA40y2wBW2aTNsVZpe4jkhUZbzONhZLwCkDHOoypsiLbdarRMF28qDaUBUntJJHZSCbWrRZnvZ1vXBVxWlcSAwFN9EMNnVCUqVUF5gxF84NT6pApQHfswzyIAETXEx8g7n6HszCVNEuktyEYVKlSxopwODB6KR09EQdL6mlQWkMWp9Rs/5SM+o98AVGgNOPZmNBeRucuXaNx9vdQ50frBInc1wG8l+SfXgewmMxMfIA1TS2iZdoWjqK05LjnL1Hd0ZQKaK1ekXmW0TeWrEXK3AabQTzgQQcKUqKxXaB0vMlOP3hEsYlWNVpuFeaeqDGyziA7TZLXJrlwQt+goAt9QLytdUbCOmAPh0DYwMUQDeXPtvRRaT0HZmBNmm1byFvTgeiqgles1ghSfYwajiAfwgH2ViT+1EOCLMf8ADLanpEBfXAA5q1oe1yjevJLU5o/Kr03VOB7QYI+In/8Aelk7jKNPU9R3mGrRa5lKsZdnXfMYM3cDdXrvN1QzYyL99XmmWqnjJkxjdbddU0UAZ3lAGzGpoBPsdpYsyTAA6gHkmoKtWhFRUYqRTZTbEqBaz60SPCJjNeCkKiNTkkKWNTtxLHZkBBPKmBgGUgg4gg1B6oA9RWaO0UJU6fMGU26QNxxvd5NYs4UAKMl+Uh9As/nA/TeNajJflIfQLP5wP03gA44OvFdh83l+6IIoHeDrxXYfN5fuiCKAPjuACTkIC9M63zLxSSlyn1nHK7FPN7a9kEWsek/B5JYc88lOs7ewYxmUyYWJZiSTiScSeuALWXrPaQcZl4HMMqkeoCJGqujnYmehqZJFE2tvHRVagdJ6IH4MeD0H9+fq8jHpF7+hgC/Mw2i7cqJSsrcYRQsVNQEByGwsc8QM6ifaJ6opZzQD/YAGZJyAGJiIdJXsJCmb94G7LHW+3+UNHh0VCJlocM/1AAaKd0tcSzU24nOlBhAEeZKYSFDCjTJ6sF2i9OD0PSFBJ6QYuogSJbTHEx1KqteLQ51IoXbcaEgDYCa4mge0jaDLlswoWwCg5XmIVa9FSIACNeLCJc8OuAmgkj7wzPbUHrrA5FzrGtLgZ2eaDM4y8TXncmgyVSuIphjFNAF1qfJVrUgYAgAkV3gYHsjSYznUtv8Am06Vb2f+o0aAFEDSmj+NoQxDLkCWuN0OAR35jpyM+I2krasmW0x8lGW87AOswBXyWSXzbLdmDOiqF/FxpwI/vdEDmuFsZggM5GqTely2BVaUpU5sc8TTLADGtPpbS0y0NWYcNiDmjs2npiBAFlbJNbPImDEC+jdBvsyg9YY90WupGlCkziWPIet3obPDoPtpETVGUJk5pTiqOhvDqIIPWNh6Yt52prI4eRNFVIKhxShBqMVz7oAMIUIQoAUZL8pD6BZ/OB+m8a1GS/KQ+gWfzgfpvABxwdeK7D5vL90QRQO8HXiuw+by/dEEUADWtuip1oeUssC6oYliaAE0z2nLYDFTpXVVZFnaY00llpgBQYkCm/bBw81RmwHWQIXJcfVYdhEAZdo3RE6eRxaGnlHBR27eypg0sGj5aK0tiOJk/wASuAmPQMxf7igrQZb60ggionhVM2XON1JrXketBUharU4Bgy1Fc6jOhgB17U7KSoEmWB/EmYGm9U+qKbWIp5MeNEFC7m69+gImTOc6mtCPIWqnkgDYaCsfJiyVIadO4wg1QOVOP3UQAM3TQndD9mLPN4y4yIEKi9gzVINbuagUOdDjlAE+I+kLOZktlBAYiqk5BgaqT0VAiRCgCsaRItS/vEBZcGU4Oh3VGIHqOcV03UuQcmmr1EH2rA3rTbG8MdkYqUooIJBwAriOmsMJrDaRlObtofaIAJ7Jqs0ias2U4e7XkNyaggjnCuOO6CGyWoTAcCpU0ZWzU0BodhwINRgawCWDWu03lBKzKkCjALn0qBTrxgu0TaBNmTJi81klelQsQekB1gC0ir09oo2kIl+4gN5qCpOwAbNpz6MItIUAUcjVOzKMUZjvZj7BQeqM7nSijMrZqSD1g0MbBFHpLVtJs9J2Gf7xTk1BgevIHePWBW6jaKZaz3FLwogO0HEt1Ggp29EF0KEYAUKG1tCHAMp7RDkAKMl+Uh9As/nA/TeNajJflIfQLP5wP03gA44OvFdh83l+6IstISw82UjVKkOxFSAaXQK0z52UVvB14rsPm8v3RFxbLIXKMrlCtcQATQ551GzdAHyXoySvNkyh1IvwjzM0VKJqqiW3ly+Q3eOcOg1HRDNos6ot6ZPnUy51CTuARRU9AEM2WTPLM0t3VKC4s7lXjjeJ+ug5oGNc6g4QBP0ZPZ5dXpeDMrEYAlGK1psrdrTpiSygihxG6K/QLkyiSLpMyaSM6fvGqK7cdsWMANSbMicxFX8KgeyHYUD8hkd3aeGF6Yyy3LMForFQoII4tuT0VrmTkAQR5mOFBY5AEnqEQvBpqfw5l8eRNqe5xyh/MGiu1i0i3g8xeKmK7C7zby0J5RvLUUpXOh6IAALROLuznNmLHtNf6w3CrCgD7GpaAueDyjLAClQaDf8AWrvNaxlkGupek6SShWY11uRdUmoOYrzRjXMjOAC6FECk+Zukr0UeZ38xT6UQ7bZZQqiiZMnEVHLYsNzFq0lrXqywBygC7hRG0ZOLyZbtmyKT1kCvriTACJiqsNjWciTZ44wuAwVsUQHEBVyqAecRU+qLOYMD1GKCxpaHs0pka4Aku6i0vMou1qzYKStaAUoaVMAXDaOkkUMqWR0ovwiIbIkqbK4tQgYspVcFPJLc0YfV3R5sstHJAm2hXAqVZiGHTRsCOkVESJVgYOrNNdwtaBguZFM1A2b4AnRkvykPoFn84H6bxrUZL8pD6BZ/OB+m8AHHB14rsPm8v3RBFA7wdeK7D5vL90QRQBW2RhMnzWOJlEIo8mqhmbrJNK7k64+m1vNFJAop/wCs2XXLXN+gmi7amGJOj5cxp94ENxhF5SVahRDSoIJFDkcIkpYZiiiT2oMAHRGA6OSFPrgCVZZAloqLWiimOJPSd5OcOxB4q0f92T+S3/mheDzznOUfhlU952gCdFPZLTKWUyTSuDzFZDiTV2IAXNqqQQADWsSv2bXnzZz/AM1wf/mFh6zWGWhqiKCczTE9ZzMAR9AzC0lbwIKllo2JAViADvNAKxYRTaOE66zyyjK0yYQjArhxjUKuK4ECuKnOJf7RK/xZUxOkDjF70qQOsCAPdq0ZJmYvKRjvKivfnEI6r2UmvFf3nH+KLCz26W/MmIx3BgT2jMRIgCvkaEs6c2TLrvIvHvNYsAIbn2hEFXZVG9iB7Yi/tRT/AA1eb+BeT6bUT1wBNZqAndFLoS3y1lAzCEmEcZMvYFq43hXnLSgFK0FBspExxPcEciUD/aN/RVPpR50bJSZZpIdVYcWmDAGhCgHPaDhADuh0KyJQYEG4Kg5jDI9MTIg/stRzGmy/wu1PRYlfVC8FnDKeT+OWp927AE6K1EmSKhV4yVUkAUvpU1oAcHXdiCMsYc4q0f8Adk/kt/5oXg0486eB+CWB75aAGNKz1azmehxlgujZEFc1NcRWhQg798WoMUmkdFS0kzma85uO1XNReunEKKKG6QKxcyxQDqEAeoyX5SH0Cz+cD9N41qMl+Uh9As/nA/TeADjg68V2HzeX7ogigd4OvFdh83l+6IIoAh2iysG4yUwDGgZWxV6ZVpirDyh2g4U8i2uOfIcdKETF9ob+7E6FAEH9rS9vGL+KVMX2rSPv7WlbGJ6kc+xYmxW2zWCyyjdmWmQjDNTMUHurWIbS8TKMJSeorY5+0q/w5U5z0oZY75l3DqrHw2ebM/iOJa7Ul1qeuYQD6IB6YVh05ZpxpKnyZjeSrqT3A1ifBNPwEoSi9SWjzKlhVCqAFUAADYBkI9Qo+OwAqSABmTgIkxGrRZUfnoj/AIlDe0RH/Y1n/wCxK9AfCI0zWmxKaG12ev8A9in2GJth0jJnCsmbLmAZlGDU66HCIUk+5ZKqyK24tL0PsjR0pDVJUtTvCKD6hEmFHwsBmRElZ9iC1iZSWkvdqSSjC8hJxJGIKk9BpjWhiaHG8d8fYAgi3Ov8SS4+9L/eL2U5fesIaWlbS6/ilzF95RE6K62afsso3ZtokowzVpig91axDaXiZRhKT1FbPf7WlbCx/Cjt7FML9oE8yTObrUSx23yD6o82LTtmnG7KtEmY3krMUnurWLCCafgJQlF6ktFebNMm0466qA14tSWvUyvtQYfdA6yRhFhChRJiKMl+Uh9As/nA/TeNajJflIfQLP5wP03gA44OvFdh83l+6IIoHeDrxXYfN5fuiCKAFHidNVFZnIVVBLMcAABUknYAI9wAcMelzKsqSVNDPblfgShYdpK9lYwnLli2bGLjvIujUu7/AL+gF67a/wA21M0uQzS7OMABg0zpc50Pk99YCYfsFkadMSUgq8xgq9ZNBXojofVvVez2OWElopenLmEC8x2muwbhkI0YQla9tnscnKo4XXGEI9X2+bZziDGm8G+vkwTEstqcurm7LmMasrHJWObKcgTiCRsyMdetUZVqs8xklqLQqlpbKAGYjG4fKByxyJrGQDU23jEWWcD1f+4lwnVLoVrKxeI0NWai/Nra80zoHSVuSRKebMNElqWbqGwdJyjnzWnWqfbXJmMVl15EoHkqNn4m+8fUMI1LhDnzG0NemKVdhJ4xTsNVLA9TRitlZQ6mYCyBheAwJWuIHSRGeTNtqPY1+A4sFCVzW5J6/L4ep7k2Ca63klzGUfWVSR3gUjxZbS8tg8tmR1yZSQR1ER0toW3yJ0lWszIZdAAFwC/dK/VI3QDcIeoMy1T1nWVZYLKRNqbtSDg2WJIND1CMZY7UdxeyzH45Cy113R5V5/s+ha8G2txtspknU4+VS8RhfU5NTYa4EDDI7aAb4c87J/a/5cSeD/Uq12O1ibN4u4UZWuvU40IwpvAiPw552T+1/wAuLJOTpfN/eppY8KY8Vj9Q04vb6dvdfQD+DjxlZvxH3GjoOZMCgsxAABJJwAAzJ3COfeDjxlZvxH3GjSeGDS5lWNZSmjT2od9xcW7yVB6CYiiXLW2Z8Zod+dXUu6+b+QE678IE20u0uzs0uzjDDktM6WOYXcvf0A8PWOzNMmJLQVZ2CqOljQesx0NqxqrIscpVRFaZTlzSAWY7cTku4D24xVGErXts6WRk4/C6owhHq+3x82znONK4ONfJizEs1qcvLchZcxjVkY5BjmVJwxyw2ZG+u2qMq1yHKy1E9VJluoAJIxCsRmpyxyrWMc+Zlv8Ass7uiXCdUtorjl4vEaHG3UX5tbXmmdFwoh6GmTGs8lpoKzDLXjAcCGoL3rrEyN9PZ4uS5W0KMl+Uh9As/nA/TeNajJflIfQLP5wP03iSA44OvFdh83l+6IIoHeDrxXYfN5fuiCKAFGO8N02tpkLsEon0mI/wxsUZJw4WYiZZpmwq61/CQf8AEe4xRkfdnX4G0syO/P8AYHOC6UG0nIrsvnultT1xv0c8cHttErSNmdjQFyh/nUoK9FWEdDxji/ZfqbH0iT9oi+3L82KFDNstKypbzHNFRSzHoUVPqEBn/FWw7p/oD/VF8pxj4s5FOLdcm64t6+AV6b0YlpkTJD82YtK7jmGHSCAeyOdtPaEnWSaZU9Cp+qfquPKQ7R6xtoY6At2stnkyJVonuZcuaFu3kYnlLeAIUGhp7IqZmtmi7YVkNMSbxjBVRpUyhY4ChZKKcc6iKLoQn30zqcLysnF3qtyh30n015+HqYZYNITZLX5Mx5bb0Yr2GmY6DBxoPhWtMugtKrPXawoj94F003UHXBJpngms71NmmPJPkt+8XsqQw7zGca0apWiwleOClGNFmIaqTuxAINN430rSNdxsq6ndjkYHEPdaTfn0f5/wzdNW9ZJFtll5DE3aX0YUZScrw/qKjA44GAHhzzsn9r/lwH8HmlGkW+QQTSYwlON4cgY9Ro3ZBhw552T+1/y4tlZz1PZzacFYnE64xfutNr8n0BDg48ZWb8R9xoJ+G+Z++sy7BLY97Af4YGODjxlZvxH3Ggt4cLMb1mmUwo6k9PJI76nuiuP3L9f4N69pcVq3/q/+gU4M5YbSdmB3ue1ZbkesR0FHOuodtEnSFmdsBfuk7r4KV6uVHRUXYv2Wcr6Rp+0Rfbl+bFChq1WhZaM7miopZjuAFSe4QF/8VbDun+gP9UbEpxj4s41OLdcm64t6+AcwoY0faxNlS5qghZiq61wNGFRXpoYfjIpaaemKMl+Uh9As/nA/TeNajJflIfQLP5wP03gQHHB14rsPm8v3RBFA7wdeK7D5vL90QRQAoG+EDQBtljZEFZiG/L6WAPJ/mBI66boJIURKKktMsptlVNWR8UcsOpBIIIINCDgQdx3GNN1f4WCksJa5TTGUU4xCKt+IGmPSDjugk1z4PJVsYzZTCTPOZpVH/EBkfvDtBjO7Xwa6QQ0ElZg8pJiU/vEH1Rocllb909h7XgcQrSuaTXxetejJuunCM9rlmRJQypTc8k1dhuwwVd+dd9KgjGrGhmtdplyFrRjVyPqoOc3Rhl0kDbBDo3gvt0w/vFSSu0s4Y06AhNe0iNW1T1Vk2CWVl1Z258w5t/pXcPbExrnZLciu/PxMKh14zTfl1/Fsr+EzRHHaPcIMZJExQNy1Bp/IW7owiy2hpbpMQ0ZGDKdxU1B7xHUkZhrVwV33aZYmVLxqZT4KPwEA0H3SMN9MItvqbfNE0uC8Srqi6bnpPwfbr2LXRPClY3QGeXkv9ZbrMK/dKg4ddDAjwl67SbZLSRZwxVXvl2F2pCkAKM6co4mmQiofg60iDTwevSJkunvxP0ZwWW2YRxvFyV23mDnsCVB7xFTnbJcuv0N2rG4Zj2fXRsXTttP9F1Kjg/0a0+3yABgjiYx3BCGx6yAO0QZcOedk/tf8uDjVPVaTYZZWVVnbnzG5zfBRsHtin4SNUZ1v4jiWlLxd+9xhYVvXKUuqfJMWfUuNTXdmn/k67uIwsb1CO1t+j6mYcHHjKzfiPuNGx6+aA8Msjy1/iKQ8v8S7O0Er2g7IDdU+Di1Wa1yZ8yZZykskkKzk4qRhWWBt3xqcZU1vkcZIp4vmxllQtolvSX7s5YmIVJVgQQaEEUIIzBGwxpernCsZctZdqlNMKigmIReYDK8DmemuO6CnXPg+lWwmbLbiZ+1qVV/xjf8AeHaDhGcWvg10ghoJSzB5STFp/eKn1RRyWVv3Tre14HEK0rmk18XrXoyfrlwkNapRkSJZlS257E1dh5OGCjfnXqrUU1c0O9rtEuQleUeUR9VRzmPUPXQbYItHcGFumH94qSV2l3DGnQEJqeukarqjqnJsEsiXy5jc+aRQt0AfVXo7yYmNc7JbkYXZ+Jg0uvGab8uv4tl7KlhQFUUAAAG4DKPUKFG+eOFGS/KQ+gWfzgfpvGtRkvykPoFn84H6bwAZ8HlpQaMsQLqD4PL2jyRBD4Unlp6Q+McTzcz1mPEAdt+FJ5aekPjC8KTy09IfGOJIUAdt+FJ5aekPjC8KTy09IfGOJIUAdt+FJ5aekPjC8KTy09IfGOJIUAdt+FJ5aekPjC8KTy09IfGOJIUAdt+FJ5aekPjC8KTy09IfGOJIUAdt+FJ5aekPjC8KTy09IfGOJIUAdt+FJ5aekPjC8KTy09IfGOJIUAdt+FJ5aekPjC8KTy09IfGOJIUAdt+FJ5aekPjC8KTy09IfGOJIUAdt+FJ5aekPjC8KTy09IfGOJIUAdt+FJ5aekPjGUfKMnK1hs91lP/MDIg/9N457iTYecer4QB//2Q=="/>
          <p:cNvSpPr>
            <a:spLocks noChangeAspect="1" noChangeArrowheads="1"/>
          </p:cNvSpPr>
          <p:nvPr userDrawn="1"/>
        </p:nvSpPr>
        <p:spPr bwMode="auto">
          <a:xfrm>
            <a:off x="155575" y="-1790700"/>
            <a:ext cx="26955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8"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43035" y="6309320"/>
            <a:ext cx="361399"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descr="http://www.iata.csic.es/Vista/iconos/IATA8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72400" y="6327849"/>
            <a:ext cx="364146" cy="48552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1CBA505-9AC5-4C2A-8980-930E85821CF7}" type="datetimeFigureOut">
              <a:rPr lang="es-ES" smtClean="0"/>
              <a:t>25/09/2014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E6A1B83-C480-4991-A69B-5F147C24044F}"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1CBA505-9AC5-4C2A-8980-930E85821CF7}" type="datetimeFigureOut">
              <a:rPr lang="es-ES" smtClean="0"/>
              <a:t>25/09/2014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E6A1B83-C480-4991-A69B-5F147C24044F}"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71CBA505-9AC5-4C2A-8980-930E85821CF7}" type="datetimeFigureOut">
              <a:rPr lang="es-ES" smtClean="0"/>
              <a:t>25/09/2014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E6A1B83-C480-4991-A69B-5F147C24044F}"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CBA505-9AC5-4C2A-8980-930E85821CF7}" type="datetimeFigureOut">
              <a:rPr lang="es-ES" smtClean="0"/>
              <a:t>25/09/2014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E6A1B83-C480-4991-A69B-5F147C24044F}" type="slidenum">
              <a:rPr lang="es-ES" smtClean="0"/>
              <a:t>‹Nº›</a:t>
            </a:fld>
            <a:endParaRPr lang="es-E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71CBA505-9AC5-4C2A-8980-930E85821CF7}" type="datetimeFigureOut">
              <a:rPr lang="es-ES" smtClean="0"/>
              <a:t>25/09/2014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E6A1B83-C480-4991-A69B-5F147C24044F}" type="slidenum">
              <a:rPr lang="es-ES" smtClean="0"/>
              <a:t>‹Nº›</a:t>
            </a:fld>
            <a:endParaRPr lang="es-ES"/>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1CBA505-9AC5-4C2A-8980-930E85821CF7}" type="datetimeFigureOut">
              <a:rPr lang="es-ES" smtClean="0"/>
              <a:t>25/09/2014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E6A1B83-C480-4991-A69B-5F147C24044F}" type="slidenum">
              <a:rPr lang="es-ES" smtClean="0"/>
              <a:t>‹Nº›</a:t>
            </a:fld>
            <a:endParaRPr lang="es-ES"/>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1CBA505-9AC5-4C2A-8980-930E85821CF7}" type="datetimeFigureOut">
              <a:rPr lang="es-ES" smtClean="0"/>
              <a:t>25/09/2014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E6A1B83-C480-4991-A69B-5F147C24044F}"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BA505-9AC5-4C2A-8980-930E85821CF7}" type="datetimeFigureOut">
              <a:rPr lang="es-ES" smtClean="0"/>
              <a:t>25/09/2014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E6A1B83-C480-4991-A69B-5F147C24044F}"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CBA505-9AC5-4C2A-8980-930E85821CF7}" type="datetimeFigureOut">
              <a:rPr lang="es-ES" smtClean="0"/>
              <a:t>25/09/2014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E6A1B83-C480-4991-A69B-5F147C24044F}"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CBA505-9AC5-4C2A-8980-930E85821CF7}" type="datetimeFigureOut">
              <a:rPr lang="es-ES" smtClean="0"/>
              <a:t>25/09/2014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E6A1B83-C480-4991-A69B-5F147C24044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1CBA505-9AC5-4C2A-8980-930E85821CF7}" type="datetimeFigureOut">
              <a:rPr lang="es-ES" smtClean="0"/>
              <a:t>25/09/2014</a:t>
            </a:fld>
            <a:endParaRPr lang="es-E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E6A1B83-C480-4991-A69B-5F147C24044F}" type="slidenum">
              <a:rPr lang="es-ES" smtClean="0"/>
              <a:t>‹Nº›</a:t>
            </a:fld>
            <a:endParaRPr lang="es-E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5.emf"/><Relationship Id="rId7"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40.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18" Type="http://schemas.openxmlformats.org/officeDocument/2006/relationships/image" Target="../media/image7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jpeg"/><Relationship Id="rId17" Type="http://schemas.openxmlformats.org/officeDocument/2006/relationships/image" Target="../media/image71.png"/><Relationship Id="rId2" Type="http://schemas.openxmlformats.org/officeDocument/2006/relationships/notesSlide" Target="../notesSlides/notesSlide14.xml"/><Relationship Id="rId16" Type="http://schemas.openxmlformats.org/officeDocument/2006/relationships/image" Target="../media/image70.jpeg"/><Relationship Id="rId1" Type="http://schemas.openxmlformats.org/officeDocument/2006/relationships/slideLayout" Target="../slideLayouts/slideLayout1.xml"/><Relationship Id="rId6" Type="http://schemas.openxmlformats.org/officeDocument/2006/relationships/image" Target="../media/image60.jpeg"/><Relationship Id="rId11" Type="http://schemas.openxmlformats.org/officeDocument/2006/relationships/image" Target="../media/image65.png"/><Relationship Id="rId5" Type="http://schemas.openxmlformats.org/officeDocument/2006/relationships/image" Target="../media/image59.jpeg"/><Relationship Id="rId15" Type="http://schemas.openxmlformats.org/officeDocument/2006/relationships/image" Target="../media/image6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png"/><Relationship Id="rId14"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jpeg"/></Relationships>
</file>

<file path=ppt/slides/_rels/slide1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emf"/><Relationship Id="rId7" Type="http://schemas.openxmlformats.org/officeDocument/2006/relationships/image" Target="../media/image84.jpeg"/><Relationship Id="rId12" Type="http://schemas.openxmlformats.org/officeDocument/2006/relationships/image" Target="../media/image89.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9.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8.png"/><Relationship Id="rId4" Type="http://schemas.openxmlformats.org/officeDocument/2006/relationships/image" Target="../media/image9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hyperlink" Target="http://www.google.es/url?sa=i&amp;rct=j&amp;q=&amp;esrc=s&amp;source=images&amp;cd=&amp;cad=rja&amp;uact=8&amp;docid=zpPrh_K-tfNjWM&amp;tbnid=J1i9hGNbZwWfgM:&amp;ved=0CAUQjRw&amp;url=http://www.tattoopins.com/347/download-los-incas-llegan-a-las-0800-en-punto-h-inca-n-cuernos-/ORZWxtb25vbXVkby5jb20vd3AtY29udGVudC91cGxvYWRzLzIwMTIvMDEvaW5jYXMtbWF5YXMtYXp0ZWNhcy5qcGc/&amp;ei=Flr7U4iUDPPZ4QTtpoCwDA&amp;bvm=bv.73612305,d.bGQ&amp;psig=AFQjCNFkx7ufgZJ9-J0Kw8UzsS-2cKh8MA&amp;ust=1409067884907543" TargetMode="External"/><Relationship Id="rId3" Type="http://schemas.openxmlformats.org/officeDocument/2006/relationships/hyperlink" Target="http://www.google.es/url?sa=i&amp;rct=j&amp;q=&amp;esrc=s&amp;source=images&amp;cd=&amp;cad=rja&amp;uact=8&amp;docid=Oz07nXm8i-_z8M&amp;tbnid=Ji9JncESee7WTM:&amp;ved=0CAUQjRw&amp;url=http://www.swide.com/beauty/healthy-ancient-grains-history-and-benefits-of-quinoa-amaranth-buckweat-and-chia/2013/12/05&amp;ei=klX7U775CaaP4gSPoYCIBg&amp;bvm=bv.73612305,d.bGE&amp;psig=AFQjCNHNFKy7ZCMhJDmUH-0HjVdNxZynqQ&amp;ust=1409066768038592"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jpe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9.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eg"/><Relationship Id="rId1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476672"/>
            <a:ext cx="8856984" cy="2031325"/>
          </a:xfrm>
          <a:prstGeom prst="rect">
            <a:avLst/>
          </a:prstGeom>
        </p:spPr>
        <p:txBody>
          <a:bodyPr wrap="square">
            <a:spAutoFit/>
          </a:bodyPr>
          <a:lstStyle/>
          <a:p>
            <a:pPr algn="ctr"/>
            <a:r>
              <a:rPr lang="en-GB" b="1" dirty="0"/>
              <a:t>USE OF ANCIENT LATIN-AMERICAN CROPS IN BREAD. EFFECT ON MINERAL AVAILABILITY AND GLYCEMIC INDEX </a:t>
            </a:r>
            <a:endParaRPr lang="es-ES" dirty="0"/>
          </a:p>
          <a:p>
            <a:pPr algn="ctr"/>
            <a:r>
              <a:rPr lang="en-GB" b="1" dirty="0"/>
              <a:t> </a:t>
            </a:r>
            <a:endParaRPr lang="es-ES" dirty="0"/>
          </a:p>
          <a:p>
            <a:pPr algn="ctr"/>
            <a:r>
              <a:rPr lang="es-ES" b="1" u="sng" dirty="0" err="1"/>
              <a:t>Haros</a:t>
            </a:r>
            <a:r>
              <a:rPr lang="es-ES" b="1" u="sng" dirty="0"/>
              <a:t>, </a:t>
            </a:r>
            <a:r>
              <a:rPr lang="es-ES" b="1" u="sng" dirty="0" smtClean="0"/>
              <a:t>C.M</a:t>
            </a:r>
            <a:r>
              <a:rPr lang="es-ES" b="1" u="sng" dirty="0"/>
              <a:t>.*</a:t>
            </a:r>
            <a:r>
              <a:rPr lang="es-ES" b="1" dirty="0"/>
              <a:t>; </a:t>
            </a:r>
            <a:r>
              <a:rPr lang="es-ES" b="1" dirty="0" smtClean="0"/>
              <a:t>Iglesias-Puig, </a:t>
            </a:r>
            <a:r>
              <a:rPr lang="es-ES" b="1" dirty="0"/>
              <a:t>E. and </a:t>
            </a:r>
            <a:r>
              <a:rPr lang="es-ES" b="1" dirty="0" err="1"/>
              <a:t>Laparra</a:t>
            </a:r>
            <a:r>
              <a:rPr lang="es-ES" b="1" dirty="0"/>
              <a:t>, M.</a:t>
            </a:r>
            <a:endParaRPr lang="es-ES" dirty="0"/>
          </a:p>
          <a:p>
            <a:pPr algn="ctr"/>
            <a:r>
              <a:rPr lang="es-ES" baseline="30000" dirty="0"/>
              <a:t> </a:t>
            </a:r>
            <a:endParaRPr lang="es-ES" dirty="0"/>
          </a:p>
          <a:p>
            <a:pPr algn="ctr"/>
            <a:r>
              <a:rPr lang="en-GB" dirty="0"/>
              <a:t>Institute of </a:t>
            </a:r>
            <a:r>
              <a:rPr lang="en-GB" dirty="0" err="1"/>
              <a:t>Agrochemistry</a:t>
            </a:r>
            <a:r>
              <a:rPr lang="en-GB" dirty="0"/>
              <a:t> and Food Technology (IATA-CSIC), Av. </a:t>
            </a:r>
            <a:r>
              <a:rPr lang="es-ES" dirty="0"/>
              <a:t>Agustín </a:t>
            </a:r>
            <a:r>
              <a:rPr lang="es-ES" dirty="0" err="1"/>
              <a:t>Escardino</a:t>
            </a:r>
            <a:r>
              <a:rPr lang="es-ES" dirty="0"/>
              <a:t> 7, Parque Científico, 46980 - Paterna-Valencia, </a:t>
            </a:r>
            <a:r>
              <a:rPr lang="es-ES" dirty="0" err="1"/>
              <a:t>Spain</a:t>
            </a:r>
            <a:r>
              <a:rPr lang="es-ES" dirty="0"/>
              <a:t>, *e-mail: mharos@iata.csic.es</a:t>
            </a:r>
          </a:p>
        </p:txBody>
      </p:sp>
      <p:pic>
        <p:nvPicPr>
          <p:cNvPr id="1026" name="Picture 2" descr="http://siw2.csic.es/I2/fotosCentros/I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328" y="2780928"/>
            <a:ext cx="5715000" cy="3228975"/>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64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4608512" cy="6116276"/>
          </a:xfrm>
          <a:prstGeom prst="rect">
            <a:avLst/>
          </a:prstGeom>
          <a:solidFill>
            <a:schemeClr val="accent5">
              <a:lumMod val="20000"/>
              <a:lumOff val="80000"/>
            </a:schemeClr>
          </a:solidFill>
          <a:ln>
            <a:solidFill>
              <a:schemeClr val="bg2">
                <a:lumMod val="50000"/>
              </a:schemeClr>
            </a:solidFill>
          </a:ln>
          <a:effectLst/>
        </p:spPr>
      </p:pic>
      <p:sp>
        <p:nvSpPr>
          <p:cNvPr id="2" name="1 Rectángulo"/>
          <p:cNvSpPr/>
          <p:nvPr/>
        </p:nvSpPr>
        <p:spPr>
          <a:xfrm>
            <a:off x="4932040" y="116632"/>
            <a:ext cx="3870984" cy="2062103"/>
          </a:xfrm>
          <a:prstGeom prst="rect">
            <a:avLst/>
          </a:prstGeom>
          <a:ln w="28575">
            <a:solidFill>
              <a:schemeClr val="bg2">
                <a:lumMod val="50000"/>
              </a:schemeClr>
            </a:solidFill>
          </a:ln>
        </p:spPr>
        <p:txBody>
          <a:bodyPr wrap="square">
            <a:spAutoFit/>
          </a:bodyPr>
          <a:lstStyle/>
          <a:p>
            <a:pPr algn="ctr"/>
            <a:r>
              <a:rPr lang="en-GB" sz="1600" b="1" dirty="0"/>
              <a:t>Article 1</a:t>
            </a:r>
          </a:p>
          <a:p>
            <a:pPr algn="just"/>
            <a:r>
              <a:rPr lang="en-GB" sz="1600" dirty="0"/>
              <a:t>Chia seed (</a:t>
            </a:r>
            <a:r>
              <a:rPr lang="en-GB" sz="1600" i="1" dirty="0"/>
              <a:t>Salvia </a:t>
            </a:r>
            <a:r>
              <a:rPr lang="en-GB" sz="1600" i="1" dirty="0" err="1"/>
              <a:t>hispanica</a:t>
            </a:r>
            <a:r>
              <a:rPr lang="en-GB" sz="1600" dirty="0"/>
              <a:t>) and grounded Chia seed as specified in the Annex may be placed on the market in the Community as a novel food ingredient to be used in bread products with a maximum content of </a:t>
            </a:r>
            <a:r>
              <a:rPr lang="en-GB" sz="1600" b="1" dirty="0">
                <a:solidFill>
                  <a:schemeClr val="bg2">
                    <a:lumMod val="50000"/>
                  </a:schemeClr>
                </a:solidFill>
              </a:rPr>
              <a:t>5 %</a:t>
            </a:r>
            <a:r>
              <a:rPr lang="en-GB" sz="1600" dirty="0"/>
              <a:t> Chia (</a:t>
            </a:r>
            <a:r>
              <a:rPr lang="en-GB" sz="1600" i="1" dirty="0"/>
              <a:t>Salvia </a:t>
            </a:r>
            <a:r>
              <a:rPr lang="en-GB" sz="1600" i="1" dirty="0" err="1"/>
              <a:t>hispanica</a:t>
            </a:r>
            <a:r>
              <a:rPr lang="en-GB" sz="1600" dirty="0"/>
              <a:t>) seeds.</a:t>
            </a:r>
          </a:p>
        </p:txBody>
      </p:sp>
      <p:pic>
        <p:nvPicPr>
          <p:cNvPr id="6" name="il_fi" descr="http://www.florflores.com/wp-content/uploads/ch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126" y="2389081"/>
            <a:ext cx="1866900" cy="200342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088737" y="5949280"/>
            <a:ext cx="36272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en-GB" sz="1000" b="1" dirty="0">
                <a:solidFill>
                  <a:schemeClr val="bg2">
                    <a:lumMod val="50000"/>
                  </a:schemeClr>
                </a:solidFill>
              </a:rPr>
              <a:t>Official Journal of the European </a:t>
            </a:r>
            <a:r>
              <a:rPr lang="en-GB" sz="1000" b="1" dirty="0" smtClean="0">
                <a:solidFill>
                  <a:schemeClr val="bg2">
                    <a:lumMod val="50000"/>
                  </a:schemeClr>
                </a:solidFill>
              </a:rPr>
              <a:t>Union, 2009</a:t>
            </a:r>
            <a:endParaRPr kumimoji="0" lang="en-GB" altLang="en-US" sz="1800" b="1"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pic>
        <p:nvPicPr>
          <p:cNvPr id="4" name="Picture 11" descr="CH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1566" y="3234980"/>
            <a:ext cx="2466938" cy="18502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26" descr="prod-bread-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1394" y="4591321"/>
            <a:ext cx="2229644" cy="16725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1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0493" y="2389081"/>
            <a:ext cx="949647" cy="63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483768" y="3284984"/>
            <a:ext cx="2160240" cy="55406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24 Conector recto"/>
          <p:cNvCxnSpPr/>
          <p:nvPr/>
        </p:nvCxnSpPr>
        <p:spPr>
          <a:xfrm flipV="1">
            <a:off x="4644008" y="1147685"/>
            <a:ext cx="0" cy="21372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endCxn id="2" idx="1"/>
          </p:cNvCxnSpPr>
          <p:nvPr/>
        </p:nvCxnSpPr>
        <p:spPr>
          <a:xfrm flipV="1">
            <a:off x="4644008" y="1147684"/>
            <a:ext cx="288032"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272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4536504" cy="6020709"/>
          </a:xfrm>
          <a:prstGeom prst="rect">
            <a:avLst/>
          </a:prstGeom>
          <a:solidFill>
            <a:schemeClr val="accent5">
              <a:lumMod val="20000"/>
              <a:lumOff val="80000"/>
            </a:schemeClr>
          </a:solidFill>
          <a:ln>
            <a:solidFill>
              <a:schemeClr val="bg2">
                <a:lumMod val="50000"/>
              </a:schemeClr>
            </a:solidFill>
          </a:ln>
          <a:effectLst/>
        </p:spPr>
      </p:pic>
      <p:sp>
        <p:nvSpPr>
          <p:cNvPr id="3163" name="3162 Rectángulo"/>
          <p:cNvSpPr/>
          <p:nvPr/>
        </p:nvSpPr>
        <p:spPr>
          <a:xfrm>
            <a:off x="4716016" y="3140968"/>
            <a:ext cx="4320480" cy="1877437"/>
          </a:xfrm>
          <a:prstGeom prst="rect">
            <a:avLst/>
          </a:prstGeom>
          <a:solidFill>
            <a:schemeClr val="accent5">
              <a:lumMod val="20000"/>
              <a:lumOff val="80000"/>
            </a:schemeClr>
          </a:solidFill>
          <a:ln>
            <a:solidFill>
              <a:schemeClr val="bg2">
                <a:lumMod val="50000"/>
              </a:schemeClr>
            </a:solidFill>
          </a:ln>
        </p:spPr>
        <p:txBody>
          <a:bodyPr wrap="square">
            <a:spAutoFit/>
          </a:bodyPr>
          <a:lstStyle/>
          <a:p>
            <a:pPr algn="ctr"/>
            <a:r>
              <a:rPr lang="en-GB" sz="1400" dirty="0"/>
              <a:t>ANNEX II</a:t>
            </a:r>
          </a:p>
          <a:p>
            <a:pPr algn="ctr"/>
            <a:r>
              <a:rPr lang="en-GB" sz="1400" dirty="0"/>
              <a:t> </a:t>
            </a:r>
          </a:p>
          <a:p>
            <a:pPr algn="ctr"/>
            <a:r>
              <a:rPr lang="en-GB" sz="1400" dirty="0"/>
              <a:t>USES OF CHIA (</a:t>
            </a:r>
            <a:r>
              <a:rPr lang="en-GB" sz="1400" i="1" dirty="0"/>
              <a:t>SALVIA HISPANICA</a:t>
            </a:r>
            <a:r>
              <a:rPr lang="en-GB" sz="1400" dirty="0"/>
              <a:t>) SEED</a:t>
            </a:r>
          </a:p>
          <a:p>
            <a:pPr algn="ctr"/>
            <a:r>
              <a:rPr lang="en-GB" sz="1400" dirty="0"/>
              <a:t> </a:t>
            </a:r>
          </a:p>
          <a:p>
            <a:r>
              <a:rPr lang="en-GB" sz="1200" dirty="0" smtClean="0"/>
              <a:t>Baked products		not more than </a:t>
            </a:r>
            <a:r>
              <a:rPr lang="en-GB" sz="1200" b="1" dirty="0" smtClean="0">
                <a:solidFill>
                  <a:schemeClr val="bg2">
                    <a:lumMod val="50000"/>
                  </a:schemeClr>
                </a:solidFill>
              </a:rPr>
              <a:t>10 %</a:t>
            </a:r>
          </a:p>
          <a:p>
            <a:r>
              <a:rPr lang="en-GB" sz="1200" dirty="0" smtClean="0"/>
              <a:t>Breakfast </a:t>
            </a:r>
            <a:r>
              <a:rPr lang="en-GB" sz="1200" dirty="0"/>
              <a:t>cereals	</a:t>
            </a:r>
            <a:r>
              <a:rPr lang="en-GB" sz="1200" dirty="0" smtClean="0"/>
              <a:t>	not </a:t>
            </a:r>
            <a:r>
              <a:rPr lang="en-GB" sz="1200" dirty="0"/>
              <a:t>more than 10 %</a:t>
            </a:r>
          </a:p>
          <a:p>
            <a:r>
              <a:rPr lang="en-GB" sz="1200" dirty="0" smtClean="0"/>
              <a:t>Fruit</a:t>
            </a:r>
            <a:r>
              <a:rPr lang="en-GB" sz="1200" dirty="0"/>
              <a:t>, nut and seed </a:t>
            </a:r>
            <a:r>
              <a:rPr lang="en-GB" sz="1200" dirty="0" smtClean="0"/>
              <a:t>mixes		not </a:t>
            </a:r>
            <a:r>
              <a:rPr lang="en-GB" sz="1200" dirty="0"/>
              <a:t>more than 10 %</a:t>
            </a:r>
          </a:p>
          <a:p>
            <a:r>
              <a:rPr lang="en-GB" sz="1200" dirty="0" smtClean="0"/>
              <a:t>Pre-packaged </a:t>
            </a:r>
            <a:r>
              <a:rPr lang="en-GB" sz="1200" dirty="0"/>
              <a:t>Chia seed </a:t>
            </a:r>
            <a:r>
              <a:rPr lang="en-GB" sz="1200" dirty="0" smtClean="0"/>
              <a:t>		not </a:t>
            </a:r>
            <a:r>
              <a:rPr lang="en-GB" sz="1200" dirty="0"/>
              <a:t>more than </a:t>
            </a:r>
            <a:r>
              <a:rPr lang="en-GB" sz="1200" dirty="0" smtClean="0"/>
              <a:t>15 %</a:t>
            </a:r>
            <a:endParaRPr lang="en-GB" sz="1200" dirty="0"/>
          </a:p>
          <a:p>
            <a:r>
              <a:rPr lang="en-GB" sz="1200" dirty="0" smtClean="0"/>
              <a:t>as </a:t>
            </a:r>
            <a:r>
              <a:rPr lang="en-GB" sz="1200" dirty="0"/>
              <a:t>such	</a:t>
            </a:r>
            <a:r>
              <a:rPr lang="en-GB" sz="1200" dirty="0" smtClean="0"/>
              <a:t>		</a:t>
            </a:r>
            <a:endParaRPr lang="en-GB" sz="1200" dirty="0"/>
          </a:p>
        </p:txBody>
      </p:sp>
      <p:cxnSp>
        <p:nvCxnSpPr>
          <p:cNvPr id="3166" name="3165 Conector recto"/>
          <p:cNvCxnSpPr/>
          <p:nvPr/>
        </p:nvCxnSpPr>
        <p:spPr>
          <a:xfrm>
            <a:off x="4788024" y="3933057"/>
            <a:ext cx="4248472"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68" name="3167 Rectángulo"/>
          <p:cNvSpPr/>
          <p:nvPr/>
        </p:nvSpPr>
        <p:spPr>
          <a:xfrm>
            <a:off x="4932040" y="1124744"/>
            <a:ext cx="3960440" cy="1754326"/>
          </a:xfrm>
          <a:prstGeom prst="rect">
            <a:avLst/>
          </a:prstGeom>
          <a:ln w="28575">
            <a:solidFill>
              <a:schemeClr val="bg2">
                <a:lumMod val="50000"/>
              </a:schemeClr>
            </a:solidFill>
          </a:ln>
        </p:spPr>
        <p:txBody>
          <a:bodyPr wrap="square">
            <a:spAutoFit/>
          </a:bodyPr>
          <a:lstStyle/>
          <a:p>
            <a:pPr algn="ctr"/>
            <a:r>
              <a:rPr lang="en-GB" sz="1400" dirty="0"/>
              <a:t>HAS ADOPTED THIS </a:t>
            </a:r>
            <a:r>
              <a:rPr lang="en-GB" sz="1400" dirty="0" smtClean="0"/>
              <a:t>DECISION</a:t>
            </a:r>
            <a:endParaRPr lang="en-GB" sz="1400" dirty="0"/>
          </a:p>
          <a:p>
            <a:pPr algn="just"/>
            <a:r>
              <a:rPr lang="en-GB" sz="1400" dirty="0"/>
              <a:t> </a:t>
            </a:r>
          </a:p>
          <a:p>
            <a:pPr algn="ctr"/>
            <a:r>
              <a:rPr lang="en-GB" sz="1600" b="1" dirty="0"/>
              <a:t>Article </a:t>
            </a:r>
            <a:r>
              <a:rPr lang="en-GB" sz="1600" b="1" dirty="0" smtClean="0"/>
              <a:t>1</a:t>
            </a:r>
          </a:p>
          <a:p>
            <a:pPr algn="just"/>
            <a:r>
              <a:rPr lang="en-GB" sz="1600" dirty="0" smtClean="0"/>
              <a:t>Chia </a:t>
            </a:r>
            <a:r>
              <a:rPr lang="en-GB" sz="1600" dirty="0"/>
              <a:t>(</a:t>
            </a:r>
            <a:r>
              <a:rPr lang="en-GB" sz="1600" i="1" dirty="0"/>
              <a:t>Salvia </a:t>
            </a:r>
            <a:r>
              <a:rPr lang="en-GB" sz="1600" i="1" dirty="0" err="1"/>
              <a:t>hispanica</a:t>
            </a:r>
            <a:r>
              <a:rPr lang="en-GB" sz="1600" dirty="0"/>
              <a:t>) seed as specified in Annex I may </a:t>
            </a:r>
            <a:r>
              <a:rPr lang="en-GB" sz="1600" dirty="0" smtClean="0"/>
              <a:t>be placed </a:t>
            </a:r>
            <a:r>
              <a:rPr lang="en-GB" sz="1600" dirty="0"/>
              <a:t>on the market in the Union as a novel food ingredient for the uses listed in Annex II.</a:t>
            </a:r>
          </a:p>
        </p:txBody>
      </p:sp>
      <p:sp>
        <p:nvSpPr>
          <p:cNvPr id="129" name="Rectangle 3"/>
          <p:cNvSpPr>
            <a:spLocks noChangeArrowheads="1"/>
          </p:cNvSpPr>
          <p:nvPr/>
        </p:nvSpPr>
        <p:spPr bwMode="auto">
          <a:xfrm>
            <a:off x="1088737" y="5949280"/>
            <a:ext cx="36272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en-GB" sz="1000" b="1" dirty="0">
                <a:solidFill>
                  <a:schemeClr val="bg2">
                    <a:lumMod val="50000"/>
                  </a:schemeClr>
                </a:solidFill>
              </a:rPr>
              <a:t>Official Journal of the European </a:t>
            </a:r>
            <a:r>
              <a:rPr lang="en-GB" sz="1000" b="1" dirty="0" smtClean="0">
                <a:solidFill>
                  <a:schemeClr val="bg2">
                    <a:lumMod val="50000"/>
                  </a:schemeClr>
                </a:solidFill>
              </a:rPr>
              <a:t>Union, 2013</a:t>
            </a:r>
            <a:endParaRPr kumimoji="0" lang="en-GB" altLang="en-US" sz="1800" b="1"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
        <p:nvSpPr>
          <p:cNvPr id="3169" name="AutoShape 124" descr="data:image/jpeg;base64,/9j/4AAQSkZJRgABAQAAAQABAAD/2wCEAAkGBwgHBhMIBxMWFRUXDRwbGREUDRoZHBsgFhocFxkZGhUZHCwsHB8xGx0fIT0tJio3LjAuHCU/RDMtOigtLiwBCgoKDg0OGxAQGDAkICY3LDUyLDQzNDQvLDcuLzQvLTIsMi4sLSwvNTUwLCwsLCwsLywyNy0yLzQtLSwsNCwvLP/AABEIALcBEwMBEQACEQEDEQH/xAAbAAEAAQUBAAAAAAAAAAAAAAAAAgEDBAYHBf/EADgQAAIBAwMCBAQFAQgDAQAAAAABAgMEEQUhMQYSEyJBUTJCYXEHFIGRoYIVIzNDUmKxwXKi4Rb/xAAbAQEAAgMBAQAAAAAAAAAAAAAAAQQCAwUGB//EADURAAIBAwIEBQMCBQQDAAAAAAABAgMEESExBRJBUQYTYXGBFCKRMqEjQlKx8BVyotFiweH/2gAMAwEAAhEDEQA/AOXNvJ68pDLAGWAMsAZYAywBlgDLAGWAMsAZYAywBlgDLAGWAMsAZYAywBlgDLAGWAMsAZYAywBlgDLAGWAMsAZYAywBlgDLAGWAMsAlFvBAIvkkFAQAAAAAAAAAAAAAAAAAAAAAAAAAAAAAAAAAAAAAAAAAAAAAAAATjwCSL5AKAgAAAAAAAAAAAAAAAAAAAAAAGbqemXGmeF+Z/wA21jVjt6Tzhffb+SpaXtK55/Lf6JOL90bJ03DGeuphFs1gAAAAAAAAAAAAAAAAAAAAAAnHgEkXyAUBAAAAAAAAAAAAAAAAAM6+0u4srC3vK3w16cpR/ol2v+O2X2kVLe9pV61WjDem0n8rP/a90bJU3GKk+pgls1gA3Lo/QuluocWlzVuKVfH+F4tPtnjduEvC9t8PdfXGTyfHOJ8X4dmrThTlS74lmP8AuXP+609ti9b0qFTRtp/56HQOtentE1KzheazUnRhQg1305RW0u1YalCWd0kkt8v1yeJ4FxbiFvVlStIKcqjWjTeqzrpKON9W9NOhfuKNOSzN4SOMap/Z35trSPF8NcSrTi5S+uIxXavpv/0vrFn9T5Sd048//imkvTVtv309upxqnJn7NjELRrMrS7GpqepUrGj8VSqop44y93j2Sy/0K95cxtaE689opv8AHT52M4Qc5KK6lm4o1La4lb1liUJuMl7OLcWv3Rtp1I1IKcXo0mvZ6oiSaeGWzMxAAAAAAAAAAAAAAAABOPAJIvkAoCAAAAAAAAAAAAAAADaukNO6Y1mpGx1SValWbxFxrR7Jt8JZp+WWfR8+j3web45d8Vs4uvbRhOmtXlPmj6vElleq26rGpboU6NT7ZNpnTeoemdGvNCp2uoSlTo28U1OM0nGMI9u8pRe2N/ukfPeGcZvqN5OrQSlUqvVNN5bedEmvjXRHTq0KcoJS0SOM629IV32aEqvhr/MrTTcvqoqK7V99/twfWOH/AFvlZvHHmfSKeF7tt5ftp77nFqcmfszj1POLxrNg6N1ez0G/nql3FznCi1SpL1lPZty+VKKa9/NwzicdsK3EKMbam+WLacpdktcJdW3jHTTVli3qRpyc38HtQ6+nrFjX0vqKMVCtCShVpwf9238HdDPmipYeVvt6+nIfhWNnWpXVjJ80Gsxb/Uv5sPo2srG3t13/AFnPFwqLf9jRVxueyKBOjKlGqpV4uUc7xjPtbX0lh4/ZmFRScWoPD6NrK/GVn8olYzqdZ6A0PpitXjrGizrSnBNOnVnHMHNNbxUVvjOGnjk+Z+JOJ8WhF2d3GCjLaUU/uSaejcn1xlNZ+N+ta0aLfPBvKMTr7Q+ltPuJ6nqc6/i1ZZVClUgu5pJNrMH2rO7bfLfPBZ8OcS4vcQjbW8YckNHOSei6LSSy+yS23xuYXVGjFucm8vocwm4ubcFhZ2TlnC9FnCz+x9FimksvLOYyJJAAAAAAAAAAAAAAABOPAJIvkAoCAAAAAAAAAAAAAAAD2Ok9Qs9J1qOpX6lJUoSlCnFbym12xWfRbuWf9vrw+Vxm0r3do7ei0nNpNvpHd++2MevTc30JxhPml0NmtPxIuLq4q2+vU4yt6sXFxpx81OMl2vGfjWOc7+3+k4FbwfSpQhUs5tVYYeXtJp51/p9Mad09yzG+bbU1o/2NClFQk4xfck8d2MZx64fGeT2aeVlrHp2KDKEkAAAAAAG26L1aunem3ZaSs3FSpKU6so+WHyxUU/ifak99k5eu6PM3/Af9Sv1WuX/CgkoxW8urbfRZeNNXjpu7lO58qnyw3fXsQ6m6pp9TaLSV9FQuaVX4op9tSM1iWP8AS8qLw9ttn6GXCeCS4XdzdGWaU1s94tPT3WG1nfbK6kVrhVYLO6NVPSFQAAAAAAAAAAAAAAAAE48Aki+QCgIAAAAAAAAAAAAPUoaLXrdN1dbj8NO5hTx/5LzP9JSpr+pnOqcRpwv4WT3lGUvw9F8pSfwblSbpufY8s6JpAAAAAAAAAAAAAAAAB7nRmhf/AKLWXZN4iqE5OS9Nu2H/ALyi/wBGcfjvFP8ATbXzuvNFJd9cy/4pm+3pebLB4k4ypzdOqsSTaa9mtmv3OxFqSUo6pml6PDKAgAAAAAAAAAAAAnHgEkXyAUBAAAAAAAAAAAPX6dvdHtbjs1+3VWm3vONScZw+qUZJSX05+vocvilte1aebKtyTXRpOMvfKbT9du66m+jKmnicco7fa6FpMNEel29JKhOLzTcpb9/meW33J/rlfTB8grcTvHd/U1Kn8WPXTTGnRcv7YfqdqNKHJyJaHG+rbrQPzMrPp+27FGbUq051HJuLw1GEpeVZXLWX7L1+rcFocR8tVr6vzNrSKUcLPdpLL9nj3OPcOlnlpx+TXTulYAAAAAAAAAAAAAGRYXlWwulcUVBtfLUpRnFr1TjJbr+fqjRcW8a9N05NpPqm017Na/5rkyhJxeUdw6HvLTVNGWpWttC3lJuMlCnFKXY8NpxSbjnPPqn938f8QW9a0unbVK8qiWGstvGe6bazjt0x7LuW0ozhzKODVfxK1ehpF1/Z9ja0Y1Jw75XMranJ+ZtPtyviynlv9t8npPClhUu6f1Fa4m4xeFBSklolvrthrCX56FW8qKD5YxWX1OYn0M5YAAAAAAAAAAABOPAJIvkAoCAAAAAAAAAAAX7GVvC9hO8TlTVROcUk3JJ5cd368fqarhVJUpKk8SaeG+j6P43MoNKSb2NnuPxF16rq6vqUoxgtlbYzDD9JespfXb6Yy0/OUvCHDoWvkSTcn/P/ADZ9OiXpqu+XqWne1HPmX4PA129oalq9S+toOCqS7nTbz2ykl3pNcruy87c8I7fDrepbW0KFSXM4rGe6W3zjCe/uaKs1ObkupgF01AAAAAAAAAAAAAAAHr33UV/c6ZS0uk/Do0oRxThJrulHdznJcvvzL2T+qycu34Rb0ripdSXNUm3lvotuVLosaPq/bQ3yrycVFaJFNY1+71qzo0tS886XclWz5nGWPLNY3aaWH985zkyseFUbKpUlQ+2M8Zj0TXWPbOdVttjGxFStKokpbrqeSdI0gAAAAAAAAAAAE48Aki+QCgIAAAAAAAAAAAAAAAAAAAAAAAAAAAAAAAAAAAAAAAAAAAAAAAAJx4BJF8gFAQAAAAAAAAAUcox+J/ySk2SbL01069Y6fvtQisulRXh43zKL8SeF79i7f6zgcV4v9He21u9pt83s/tj/AMnn4LNGhz05S7GsqcHsmv3O/wAr7FYkQQAAAAAAAAAAAAAAAACsYyk8QTf2WSG0tyTZugenlrutSo3cX4cbeblmLW8l2Q/XMu7+k8/4j4s7C0U6b+5yjj4fM/ylj5LNrR8yeHsa9WtLm3ryt60Jd0ZuLSi+YvD/AJR3IV6dSCnGSw0mvZ6oruLTxgsm0xAAAAAAAAAABOPAJIvkAoCAAAAAAAAAD0dD1u+0G7/M2El/uhJZhJe0o/8Aa3XuUeIcNoX9Ly6y9mtGvZ/+tn1RtpVZU3mJ3zSrv83plG5rQVOVWlGXhZ4co93bwsvH09D4re0PKuKlOMudQbXN7PGeuNTvQlmKe2TlX4j9S6hW1SrosUqVKEsOMeamUpJylj4Wmnhfrn0+k+FuEW8LaF425zks5e0ejSXdPRt/GDl3leXM4bL+5o568oAAAAAAAAAAAAAAAAAv2V3c2FzG5spyhOL2nGWH/wDV9HszVXt6VxTdOrFSi90/8/cyjJxeUzuXSOvV9S6Zhqes9lNubip93bGWJdkXiXwty2xnf9cL45xrhVO14hK2tE5YSeMZa0y1puksPP57vuUKrnTUp6Gr/ip1Fq1hcx0u0fh050e51It90t3Fx7vlS243eVv6HovB3CLK4pu6qLmnF4w9ls08dW+jenpnUrX1acXyrRHLj6McoAAAAAAAAAAE48Aki+QCgIAAAAAAAAAKx7e5Oays7xzjK9VlcEPONHglHoarrmpatfq+vKj74vydjcVT9lTS+H/nbdspWfDLa0oujSh9r3zq5f7s7/27JI2TrTnLmbI6xq11rNzG6vsOoqSg5pY7u1vEpJfNh429kZWNjSsqbpUdI5bS7Z3S9M6/LIqVHUeZbmAXDWAAAAAAAAAAAAAAAAAAZuoapd6hQp29zL+7pU1GFJbRiksZ7fWT5be+/tsVbeyo2851IR+6bzKXV/PZdEtPnU2TqSkknshd6peXtjTs7uXfGk32OW8oqWMx7vWOy2fGNsLYijZUaNadanHlc8c2Nm1s8d9Xqt+uWJVJSiovoYRbNYAAAAAAAAAAJx4BJF8gFAQAAAAAAAAAAAAAAAAAAAAAAAAAAAAAAAAAAAAAAAAAAAAAAAATjwCSL5AKAgAAAAAAAAAAGXZ6ZqF/FysaNWok8N06Mp4+/angrXF7bW7SrVYwztzNLPtlmcYSl+lNm4aX0bd1ehrqvXozjXdaMqdOVJqeKPKUGs5kpTX12PK3fiKjHi9CEKidLDUpJrlzLu9tOWPtll2nbSdGTa1/6NRudH1Szouvd29anFcznbzit9lvJHp6PEbOvPkpVoSfZSTf4TKUqc4rLi0YRcMAAAAAAAAAAAAAAZFlZXV/cfl7KEpzxnsisvbnC9TTXuKVvDzKslGPd7GUYuTwkbr0F0beVtWnPW6E4U1bTiu+DWXVXh7e+IOX8HkfEfiKhC2irOqpS5ovR5wovm192kvyXrW2k5PnWDW6/Smv28pKpbVcRbzPw/LiPzZ9vU79PjvDqmOWvHLxplZ16Y79MFZ29Vfys8Y6poAAAAAAAAAAAAJx4BJF8gFAQAAAAAAAAAADL0rUL7S76NzpcpRqcLt+bPyuPzJv0ZWvLS3uqLpXEU4+vT1T6Nd0bKc5QlmO535avZ293S02+rU1cTpp+GpYy8LOE3tl5wm8vHrhnxL6CvUpzuaFOTpJv7vTpnvhfqaWF1wd7zIpqMnqcY671DVLvqKtb6pPPhVnGFNbRiuYtR93Fp5e+59a8PWlpRsadS2jjnSbfVvrl+jysLT0ONdTm6jUuhrp3CsAAAAAAAAAAAAACsJShNTg2mnlNPDTXDTXDIaUk01lMlPB2zprqL8p0lQv+qa0YyqN9spLDlHuxFtR52w28cPf3PkfFeEedxKrQ4dSbUd0tk8ZeM7dks77Hbo1sUlKo9zVPxb1C/le0rWNTNtUoKcVB+WTTee5r4seVr03Xruek8F2tuqU6rh/GjJxbe6WNMLp1T66PpoVL+cspZ0Zz09yc4AAAAAAAAAAAAnHgEkXyAUBAAAAAAAAAAALlvXqW1xG4oPEozUovCeGnlPD253MKlONSDhNaNYfs9zKLaeURrVJ16jq125Sk8uUpNtv3bfLJhCNOKjBJJbJaJeyIbbeWXby7uL2t413Jzl2pd8uWorC7n8zxhZe+yMKNCnQjyUo4WrwttdXhdNdcLQmUnJ5ZYNpiXKlCrTpQq1ItRnFuMvRqMnF4/qTRhGpCUpRT1jv6ZWV+zTJaa1ZbMyAAAAAAAAPsCS5cUaltcSt66xKE3GUfZxeGv3RhSqQqwjUg8ppNPunqg008MtmZBeubmvdTU7mTk1TUVn0jFYjGKWySXojXSo06SahHGW2/Vvdvu33ZlKTluUlc152sbWcm4Rk3GD3UXL4u32zhZS2bQVGmqjqqP3PCb742z3x0Dk2sFo2GIAAAAAAAAAAABOPAJIvkAoCAAAAAAAAAAAAAAADZum+kJdRUHOxuaKml5qMoyUo/XGN19Vsef4r4gXDZ4rUJuL2ksYf76P0f9i1RtvNWkl7G+dQdBPUdBtLCznGM7eHb3yTxJSS79l6uaT/AHPF8N8Uq2vLi4qxbjUecLGVh/bu/wCnR/Bfq2nNTjFPY5frul0tIvPyka9OtJN93hJ4i16OT5f24wfReHXsryl5rpSgntzYy/XC2Xvv00OXVpqDxnJ5pfNQALlahVodvjJrupqUc+sZcSX02MIVIzzyvOHh+63RLTW5bMyCUFFzSm8LO7xnC9Xj1IllJ4WpKOh9KdAwr3VDVqd1SrUY1VPEISTfb5lF54ecZT3PC8Y8UunTq2roShUaa1xpnTKxvps0dGhZ5anzJozus+g/zmqVtZVxTo05JSl4kXhNJRbyvR4z92VOBeKPJt6dm6MpzWUuXGqzlfjb2RncWnNJzzhHMLiFKnXlChPvintPsce769r3X6n0OnKUoJzjyvtnOPlafg5jST0LZmYgAAAAAAAAAAAAAAE48Aki+QCgIAAAAAAAAAAAAAAAPf6GVCHUtO8u6ip06KdSc3Nx2iu1LbnM5RWPVNrfg4viB1JWE6VKHNOeIpe+79MJN56PqixbY8xSbwlqb9DrzSeoPH0ibnQVSnKFKvKWE3KOE3j/AA3njOz9Wm8Hin4XvOH+VdrFRxacoJZaw8vH9Wm+MPOye50Pq4VMw27M5HKE6UnTqLDTw4+zWzX7n05SUlzJ5TOQ1h4KEkG06H0Pd6/afmNNuLdr5ouU1KDfpKPZt/w/c85xHxLR4fV8uvQqejxHEvZ83/1dUW6VpKosxkjdus+g6ur/AJf+yJU4eFb+G/EclmMcdmO2L4837nkOBeKI2fnfUxlLnlzaYeG/1btemC7cWjnjl6HLNVsoadeO2jVp1WuZUnJxT9lKSWf02+p9Is7l3FJVHTlDOylhP8JvHzr6HKnDkeM5MMtGBvXQOsWPTGk19Uv5NyqTUKdCL80vDWXLHCWZY7n/AKXzweO8ScPuOKXNK2orCim5Teyzol6vCb5V3TeFqX7WrGlByl12Rf6v6hserulVVoN061CtGc7eUs5jLyOUX86TaeeUs5SyaeCcJuOEcRcJ/dTqJpTXRrVJ/wBOUn6N4w29DKvWjXpZW66HPj25zgAAAAAAAAAAAAAAAATjwCSL5AKAgAAAAAAAAAAAAAAAAAAAAA2r8OattY65LVb6p4dKjQfc+74nPyxh2reWd5Y94o854op1a9orWjDmnOSx6JauWXouiz6luzajPnk8JG23fWGndW6LdaTR76NWVJ+EpzS8XHmUe5PCbxhxfKfrueYoeH7nhF3RupYqQTXNhfozo3h9FnKku2qRbdzGtCUFo+nqcoTTWUfS2ckEAAAAAAAAAAAAAAAAAAAAAAnHgEkXyAUBAAAAAAAAAAAAAAAAAAAAAAAHIAAAAAAAAAAAAAAAAAAAAAAAABOPAJIvkAoCAAAAAAAAAAAAAAAAAAAAAAAAAAAAAAAAAAAAAAAAAAAAAAAACceASUaeQCmGAMMAYYAwwBhgDDAGGAMMAYYAwwBhgDDAGGAMMAYYAwwBhgDDAGGAMMAYYAwwBhgDDAGGAMMAYYAwwBhgDDAGGAMMAYYBOKeCMg//2Q=="/>
          <p:cNvSpPr>
            <a:spLocks noChangeAspect="1" noChangeArrowheads="1"/>
          </p:cNvSpPr>
          <p:nvPr/>
        </p:nvSpPr>
        <p:spPr bwMode="auto">
          <a:xfrm>
            <a:off x="155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197" name="Picture 1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0665" y="260648"/>
            <a:ext cx="949647" cy="63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98" name="Picture 1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8284" y="5134407"/>
            <a:ext cx="631948" cy="949648"/>
          </a:xfrm>
          <a:prstGeom prst="rect">
            <a:avLst/>
          </a:prstGeom>
          <a:noFill/>
          <a:ln w="9525">
            <a:solidFill>
              <a:schemeClr val="bg2">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33" name="Picture 26" descr="prod-bread-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5134407"/>
            <a:ext cx="1258838" cy="944294"/>
          </a:xfrm>
          <a:prstGeom prst="rect">
            <a:avLst/>
          </a:prstGeom>
          <a:noFill/>
          <a:ln w="9525">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200" name="Picture 1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5134407"/>
            <a:ext cx="792088" cy="927547"/>
          </a:xfrm>
          <a:prstGeom prst="rect">
            <a:avLst/>
          </a:prstGeom>
          <a:noFill/>
          <a:ln w="9525">
            <a:solidFill>
              <a:schemeClr val="bg2">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199" name="Picture 1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5134407"/>
            <a:ext cx="1458466" cy="967026"/>
          </a:xfrm>
          <a:prstGeom prst="rect">
            <a:avLst/>
          </a:prstGeom>
          <a:noFill/>
          <a:ln w="9525">
            <a:solidFill>
              <a:schemeClr val="bg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170" name="3169 Rectángulo"/>
          <p:cNvSpPr/>
          <p:nvPr/>
        </p:nvSpPr>
        <p:spPr>
          <a:xfrm>
            <a:off x="2411760" y="2852936"/>
            <a:ext cx="2052228" cy="621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74" name="3173 Conector recto"/>
          <p:cNvCxnSpPr/>
          <p:nvPr/>
        </p:nvCxnSpPr>
        <p:spPr>
          <a:xfrm>
            <a:off x="4463988" y="3068960"/>
            <a:ext cx="2520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76" name="3175 Conector recto"/>
          <p:cNvCxnSpPr/>
          <p:nvPr/>
        </p:nvCxnSpPr>
        <p:spPr>
          <a:xfrm flipV="1">
            <a:off x="4716016" y="1952626"/>
            <a:ext cx="0" cy="11163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78" name="3177 Conector recto de flecha"/>
          <p:cNvCxnSpPr/>
          <p:nvPr/>
        </p:nvCxnSpPr>
        <p:spPr>
          <a:xfrm>
            <a:off x="4716016" y="1952625"/>
            <a:ext cx="21602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28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1520" y="332656"/>
            <a:ext cx="8640960" cy="5878532"/>
          </a:xfrm>
          <a:prstGeom prst="rect">
            <a:avLst/>
          </a:prstGeom>
          <a:noFill/>
          <a:ln>
            <a:solidFill>
              <a:schemeClr val="accent2">
                <a:lumMod val="60000"/>
                <a:lumOff val="40000"/>
              </a:schemeClr>
            </a:solidFill>
          </a:ln>
        </p:spPr>
        <p:txBody>
          <a:bodyPr wrap="square" rtlCol="0">
            <a:spAutoFit/>
          </a:bodyPr>
          <a:lstStyle/>
          <a:p>
            <a:pPr algn="ctr"/>
            <a:r>
              <a:rPr lang="en-GB" sz="3600" b="1" dirty="0" smtClean="0">
                <a:solidFill>
                  <a:schemeClr val="accent2">
                    <a:lumMod val="75000"/>
                  </a:schemeClr>
                </a:solidFill>
              </a:rPr>
              <a:t>Objective</a:t>
            </a:r>
          </a:p>
          <a:p>
            <a:endParaRPr lang="en-GB" sz="2000" dirty="0" smtClean="0"/>
          </a:p>
          <a:p>
            <a:pPr algn="ctr"/>
            <a:r>
              <a:rPr lang="en-GB" sz="2000" dirty="0" smtClean="0"/>
              <a:t>This study evaluates the effect of replacing wheat flour by amaranth, quinoa or chia, three ancient Latin-American crops, on nutritional and functional bread features. GI (AUC, %) and iron bioavailability were studied using </a:t>
            </a:r>
            <a:r>
              <a:rPr lang="en-GB" sz="2000" i="1" dirty="0" smtClean="0"/>
              <a:t>in vitro</a:t>
            </a:r>
            <a:r>
              <a:rPr lang="en-GB" sz="2000" dirty="0" smtClean="0"/>
              <a:t> and </a:t>
            </a:r>
            <a:r>
              <a:rPr lang="en-GB" sz="2000" i="1" dirty="0" smtClean="0"/>
              <a:t>in vivo </a:t>
            </a:r>
            <a:r>
              <a:rPr lang="en-GB" sz="2000" dirty="0" smtClean="0"/>
              <a:t>methodologies, and wheat- and whole-wheat bread as controls.</a:t>
            </a:r>
          </a:p>
          <a:p>
            <a:pPr algn="ctr"/>
            <a:endParaRPr lang="es-ES" sz="2000" b="1" dirty="0" smtClean="0">
              <a:solidFill>
                <a:schemeClr val="accent2">
                  <a:lumMod val="75000"/>
                </a:schemeClr>
              </a:solidFill>
            </a:endParaRPr>
          </a:p>
          <a:p>
            <a:pPr algn="ctr"/>
            <a:endParaRPr lang="es-ES" sz="2000" b="1" dirty="0">
              <a:solidFill>
                <a:schemeClr val="accent2">
                  <a:lumMod val="75000"/>
                </a:schemeClr>
              </a:solidFill>
            </a:endParaRPr>
          </a:p>
          <a:p>
            <a:pPr algn="ctr"/>
            <a:endParaRPr lang="es-ES" sz="2000" b="1" dirty="0" smtClean="0">
              <a:solidFill>
                <a:schemeClr val="accent2">
                  <a:lumMod val="75000"/>
                </a:schemeClr>
              </a:solidFill>
            </a:endParaRPr>
          </a:p>
          <a:p>
            <a:pPr algn="ctr"/>
            <a:endParaRPr lang="es-ES" sz="2000" b="1" dirty="0">
              <a:solidFill>
                <a:schemeClr val="accent2">
                  <a:lumMod val="75000"/>
                </a:schemeClr>
              </a:solidFill>
            </a:endParaRPr>
          </a:p>
          <a:p>
            <a:pPr algn="ctr"/>
            <a:endParaRPr lang="es-ES" sz="2000" b="1" dirty="0" smtClean="0">
              <a:solidFill>
                <a:schemeClr val="accent2">
                  <a:lumMod val="75000"/>
                </a:schemeClr>
              </a:solidFill>
            </a:endParaRPr>
          </a:p>
          <a:p>
            <a:pPr algn="ctr"/>
            <a:endParaRPr lang="es-ES" sz="2000" b="1" dirty="0">
              <a:solidFill>
                <a:schemeClr val="accent2">
                  <a:lumMod val="75000"/>
                </a:schemeClr>
              </a:solidFill>
            </a:endParaRPr>
          </a:p>
          <a:p>
            <a:pPr algn="ctr"/>
            <a:endParaRPr lang="es-ES" sz="2000" b="1" dirty="0" smtClean="0">
              <a:solidFill>
                <a:schemeClr val="accent2">
                  <a:lumMod val="75000"/>
                </a:schemeClr>
              </a:solidFill>
            </a:endParaRPr>
          </a:p>
          <a:p>
            <a:pPr algn="ctr"/>
            <a:endParaRPr lang="es-ES" sz="2000" b="1" dirty="0">
              <a:solidFill>
                <a:schemeClr val="accent2">
                  <a:lumMod val="75000"/>
                </a:schemeClr>
              </a:solidFill>
            </a:endParaRPr>
          </a:p>
          <a:p>
            <a:pPr algn="ctr"/>
            <a:endParaRPr lang="es-ES" sz="2000" b="1" dirty="0" smtClean="0">
              <a:solidFill>
                <a:schemeClr val="accent2">
                  <a:lumMod val="75000"/>
                </a:schemeClr>
              </a:solidFill>
            </a:endParaRPr>
          </a:p>
          <a:p>
            <a:pPr algn="ctr"/>
            <a:endParaRPr lang="es-ES" sz="2000" b="1" dirty="0">
              <a:solidFill>
                <a:schemeClr val="accent2">
                  <a:lumMod val="75000"/>
                </a:schemeClr>
              </a:solidFill>
            </a:endParaRPr>
          </a:p>
          <a:p>
            <a:pPr algn="ctr"/>
            <a:endParaRPr lang="en-GB" sz="2000" b="1" dirty="0">
              <a:solidFill>
                <a:schemeClr val="accent2">
                  <a:lumMod val="75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327" y="3472028"/>
            <a:ext cx="2856977" cy="1901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472028"/>
            <a:ext cx="2089513" cy="1901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741" y="3472028"/>
            <a:ext cx="1424056" cy="1901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4373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79 CuadroTexto"/>
          <p:cNvSpPr txBox="1"/>
          <p:nvPr/>
        </p:nvSpPr>
        <p:spPr>
          <a:xfrm>
            <a:off x="0" y="107340"/>
            <a:ext cx="9144000" cy="369332"/>
          </a:xfrm>
          <a:prstGeom prst="rect">
            <a:avLst/>
          </a:prstGeom>
          <a:noFill/>
        </p:spPr>
        <p:txBody>
          <a:bodyPr wrap="square" rtlCol="0">
            <a:spAutoFit/>
          </a:bodyPr>
          <a:lstStyle/>
          <a:p>
            <a:pPr algn="ctr"/>
            <a:r>
              <a:rPr lang="es-ES" b="1" dirty="0" smtClean="0"/>
              <a:t>MATERIALS AND METHODS</a:t>
            </a:r>
            <a:endParaRPr lang="en-GB"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14" y="559803"/>
            <a:ext cx="10174258" cy="587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843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16016" y="116632"/>
            <a:ext cx="4320480" cy="461665"/>
          </a:xfrm>
          <a:prstGeom prst="rect">
            <a:avLst/>
          </a:prstGeom>
          <a:noFill/>
        </p:spPr>
        <p:txBody>
          <a:bodyPr wrap="square" rtlCol="0">
            <a:spAutoFit/>
          </a:bodyPr>
          <a:lstStyle/>
          <a:p>
            <a:pPr algn="ctr"/>
            <a:r>
              <a:rPr lang="es-ES" sz="2400" b="1" dirty="0" smtClean="0"/>
              <a:t>RESULTS</a:t>
            </a:r>
            <a:endParaRPr lang="en-GB" sz="2400" b="1" dirty="0"/>
          </a:p>
        </p:txBody>
      </p:sp>
      <p:grpSp>
        <p:nvGrpSpPr>
          <p:cNvPr id="10" name="9 Grupo"/>
          <p:cNvGrpSpPr/>
          <p:nvPr/>
        </p:nvGrpSpPr>
        <p:grpSpPr>
          <a:xfrm>
            <a:off x="-36512" y="-87839"/>
            <a:ext cx="4464496" cy="6901215"/>
            <a:chOff x="251520" y="-15831"/>
            <a:chExt cx="4464496" cy="6901215"/>
          </a:xfrm>
        </p:grpSpPr>
        <p:sp>
          <p:nvSpPr>
            <p:cNvPr id="6" name="5 Rectángulo"/>
            <p:cNvSpPr/>
            <p:nvPr/>
          </p:nvSpPr>
          <p:spPr>
            <a:xfrm>
              <a:off x="2447764" y="2996952"/>
              <a:ext cx="2268252" cy="26642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3 Rectángulo"/>
            <p:cNvSpPr/>
            <p:nvPr/>
          </p:nvSpPr>
          <p:spPr>
            <a:xfrm>
              <a:off x="408355" y="5605507"/>
              <a:ext cx="2409214" cy="1279877"/>
            </a:xfrm>
            <a:prstGeom prst="rect">
              <a:avLst/>
            </a:prstGeom>
            <a:solidFill>
              <a:srgbClr val="B78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61" name="Picture 13" descr="C:\Users\Monika\Desktop\1.Monica\3. EstherIglesias\EstherLaboratotio\TRABAJO EXPERIMENTAL\Chia\Fotos Panes y Rebanadas\Panes\H Integral.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81" y="5632073"/>
              <a:ext cx="1712634" cy="118130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onika\Desktop\1.Monica\Estudiantes\Master\Marta-Master\Resultados\TESINA MASTER\FOTOS PANES\25HQ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358" y="4027810"/>
              <a:ext cx="2177915" cy="163343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6" y="5605144"/>
              <a:ext cx="2071156" cy="128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2905914"/>
              <a:ext cx="2177914" cy="1499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1800" y="4342097"/>
              <a:ext cx="1773395" cy="1206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6" descr="C:\Users\Monika\Desktop\1.Monica\Estudiantes\Master\Marta-Master\Resultados\TESINA MASTER\FOTOS PANES\HIC 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1359798"/>
              <a:ext cx="2439708" cy="1637154"/>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61932" y="1601685"/>
              <a:ext cx="2154084" cy="1395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4" descr="C:\Users\Monika\Desktop\1.Monica\Estudiantes\Master\Marta-Master\Resultados\TESINA MASTER\FOTOS PANES\HBC 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860" y="-15831"/>
              <a:ext cx="2192843" cy="164463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61932" y="260648"/>
              <a:ext cx="2065000" cy="1319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8" descr="C:\Users\Monika\Desktop\1.Monica\Estudiantes\Master\Neus-Master\NeusJM\Panes\Scans\25Am(MEX)1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1800" y="3057258"/>
              <a:ext cx="1826439" cy="118657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23528" y="188640"/>
              <a:ext cx="4338156" cy="6696744"/>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7 Conector recto"/>
            <p:cNvCxnSpPr/>
            <p:nvPr/>
          </p:nvCxnSpPr>
          <p:spPr>
            <a:xfrm>
              <a:off x="408358" y="1601685"/>
              <a:ext cx="421857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408358" y="2996952"/>
              <a:ext cx="430765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408355" y="4293096"/>
              <a:ext cx="41368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V="1">
              <a:off x="408358" y="5589240"/>
              <a:ext cx="4218574" cy="3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2555776" y="188640"/>
              <a:ext cx="0" cy="66967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5" name="Picture 189"/>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1648" t="12343" r="5819" b="17845"/>
          <a:stretch/>
        </p:blipFill>
        <p:spPr bwMode="auto">
          <a:xfrm>
            <a:off x="7497246" y="4564710"/>
            <a:ext cx="791483" cy="473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6" name="45 Grupo"/>
          <p:cNvGrpSpPr/>
          <p:nvPr/>
        </p:nvGrpSpPr>
        <p:grpSpPr>
          <a:xfrm>
            <a:off x="4499997" y="764704"/>
            <a:ext cx="7632843" cy="5904656"/>
            <a:chOff x="7189534" y="16373582"/>
            <a:chExt cx="8436402" cy="5805182"/>
          </a:xfrm>
        </p:grpSpPr>
        <p:sp>
          <p:nvSpPr>
            <p:cNvPr id="47" name="46 Rectángulo redondeado"/>
            <p:cNvSpPr/>
            <p:nvPr/>
          </p:nvSpPr>
          <p:spPr>
            <a:xfrm>
              <a:off x="7201000" y="19883633"/>
              <a:ext cx="5002622" cy="9989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47 Rectángulo redondeado"/>
            <p:cNvSpPr/>
            <p:nvPr/>
          </p:nvSpPr>
          <p:spPr>
            <a:xfrm>
              <a:off x="7201002" y="21179777"/>
              <a:ext cx="4998237" cy="9989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9" name="48 Grupo"/>
            <p:cNvGrpSpPr/>
            <p:nvPr/>
          </p:nvGrpSpPr>
          <p:grpSpPr>
            <a:xfrm>
              <a:off x="7189534" y="16373582"/>
              <a:ext cx="8436402" cy="5636603"/>
              <a:chOff x="7189534" y="16373582"/>
              <a:chExt cx="8436402" cy="5636603"/>
            </a:xfrm>
          </p:grpSpPr>
          <p:sp>
            <p:nvSpPr>
              <p:cNvPr id="51" name="50 Rectángulo"/>
              <p:cNvSpPr/>
              <p:nvPr/>
            </p:nvSpPr>
            <p:spPr>
              <a:xfrm>
                <a:off x="7344915" y="19930413"/>
                <a:ext cx="8281020" cy="695960"/>
              </a:xfrm>
              <a:prstGeom prst="rect">
                <a:avLst/>
              </a:prstGeom>
            </p:spPr>
            <p:txBody>
              <a:bodyPr wrap="square">
                <a:spAutoFit/>
              </a:bodyPr>
              <a:lstStyle/>
              <a:p>
                <a:r>
                  <a:rPr lang="es-ES" sz="2000" dirty="0" smtClean="0">
                    <a:latin typeface="Britannic Bold" pitchFamily="34" charset="0"/>
                  </a:rPr>
                  <a:t>QB</a:t>
                </a:r>
                <a:r>
                  <a:rPr lang="es-ES" sz="2000" dirty="0">
                    <a:latin typeface="Britannic Bold" pitchFamily="34" charset="0"/>
                  </a:rPr>
                  <a:t>: 75% </a:t>
                </a:r>
                <a:r>
                  <a:rPr lang="es-ES" sz="2000" dirty="0" err="1">
                    <a:latin typeface="Britannic Bold" pitchFamily="34" charset="0"/>
                  </a:rPr>
                  <a:t>Wheat</a:t>
                </a:r>
                <a:r>
                  <a:rPr lang="es-ES" sz="2000" dirty="0">
                    <a:latin typeface="Britannic Bold" pitchFamily="34" charset="0"/>
                  </a:rPr>
                  <a:t> </a:t>
                </a:r>
                <a:r>
                  <a:rPr lang="es-ES" sz="2000" dirty="0" err="1">
                    <a:latin typeface="Britannic Bold" pitchFamily="34" charset="0"/>
                  </a:rPr>
                  <a:t>flour</a:t>
                </a:r>
                <a:r>
                  <a:rPr lang="es-ES" sz="2000" dirty="0">
                    <a:latin typeface="Britannic Bold" pitchFamily="34" charset="0"/>
                  </a:rPr>
                  <a:t> </a:t>
                </a:r>
              </a:p>
              <a:p>
                <a:r>
                  <a:rPr lang="es-ES" sz="2000" dirty="0">
                    <a:latin typeface="Britannic Bold" pitchFamily="34" charset="0"/>
                  </a:rPr>
                  <a:t>      </a:t>
                </a:r>
                <a:r>
                  <a:rPr lang="es-ES" sz="2000" dirty="0" smtClean="0">
                    <a:latin typeface="Britannic Bold" pitchFamily="34" charset="0"/>
                  </a:rPr>
                  <a:t>25</a:t>
                </a:r>
                <a:r>
                  <a:rPr lang="es-ES" sz="2000" dirty="0">
                    <a:latin typeface="Britannic Bold" pitchFamily="34" charset="0"/>
                  </a:rPr>
                  <a:t>% </a:t>
                </a:r>
                <a:r>
                  <a:rPr lang="es-ES" sz="2000" dirty="0" err="1" smtClean="0">
                    <a:latin typeface="Britannic Bold" pitchFamily="34" charset="0"/>
                  </a:rPr>
                  <a:t>Quinoa</a:t>
                </a:r>
                <a:r>
                  <a:rPr lang="es-ES" sz="2000" dirty="0" smtClean="0">
                    <a:latin typeface="Britannic Bold" pitchFamily="34" charset="0"/>
                  </a:rPr>
                  <a:t> </a:t>
                </a:r>
                <a:r>
                  <a:rPr lang="es-ES" sz="2000" dirty="0" err="1" smtClean="0">
                    <a:latin typeface="Britannic Bold" pitchFamily="34" charset="0"/>
                  </a:rPr>
                  <a:t>flour</a:t>
                </a:r>
                <a:endParaRPr lang="es-ES" sz="2000" dirty="0">
                  <a:latin typeface="Britannic Bold" pitchFamily="34" charset="0"/>
                </a:endParaRPr>
              </a:p>
            </p:txBody>
          </p:sp>
          <p:grpSp>
            <p:nvGrpSpPr>
              <p:cNvPr id="50" name="49 Grupo"/>
              <p:cNvGrpSpPr/>
              <p:nvPr/>
            </p:nvGrpSpPr>
            <p:grpSpPr>
              <a:xfrm>
                <a:off x="7189534" y="16373582"/>
                <a:ext cx="5014093" cy="3192090"/>
                <a:chOff x="7817366" y="15775260"/>
                <a:chExt cx="5092750" cy="3048906"/>
              </a:xfrm>
            </p:grpSpPr>
            <p:sp>
              <p:nvSpPr>
                <p:cNvPr id="57" name="56 Rectángulo redondeado"/>
                <p:cNvSpPr/>
                <p:nvPr/>
              </p:nvSpPr>
              <p:spPr>
                <a:xfrm>
                  <a:off x="7829016" y="16795919"/>
                  <a:ext cx="5081099" cy="7714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52 Rectángulo redondeado"/>
                <p:cNvSpPr/>
                <p:nvPr/>
              </p:nvSpPr>
              <p:spPr>
                <a:xfrm>
                  <a:off x="7829016" y="15775260"/>
                  <a:ext cx="5066139" cy="7141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53 CuadroTexto"/>
                <p:cNvSpPr txBox="1"/>
                <p:nvPr/>
              </p:nvSpPr>
              <p:spPr>
                <a:xfrm flipH="1">
                  <a:off x="7947714" y="15887945"/>
                  <a:ext cx="4599998" cy="414360"/>
                </a:xfrm>
                <a:prstGeom prst="rect">
                  <a:avLst/>
                </a:prstGeom>
                <a:noFill/>
              </p:spPr>
              <p:txBody>
                <a:bodyPr wrap="square" rtlCol="0">
                  <a:spAutoFit/>
                </a:bodyPr>
                <a:lstStyle/>
                <a:p>
                  <a:r>
                    <a:rPr lang="es-ES" sz="2000" dirty="0" smtClean="0">
                      <a:latin typeface="Britannic Bold" pitchFamily="34" charset="0"/>
                    </a:rPr>
                    <a:t>WB: 100% </a:t>
                  </a:r>
                  <a:r>
                    <a:rPr lang="es-ES" sz="2000" dirty="0" err="1" smtClean="0">
                      <a:latin typeface="Britannic Bold" pitchFamily="34" charset="0"/>
                    </a:rPr>
                    <a:t>Wheat</a:t>
                  </a:r>
                  <a:r>
                    <a:rPr lang="es-ES" sz="2000" dirty="0" smtClean="0">
                      <a:latin typeface="Britannic Bold" pitchFamily="34" charset="0"/>
                    </a:rPr>
                    <a:t> </a:t>
                  </a:r>
                  <a:r>
                    <a:rPr lang="es-ES" sz="2000" dirty="0" err="1" smtClean="0">
                      <a:latin typeface="Britannic Bold" pitchFamily="34" charset="0"/>
                    </a:rPr>
                    <a:t>flour</a:t>
                  </a:r>
                  <a:r>
                    <a:rPr lang="es-ES" sz="2000" dirty="0" smtClean="0">
                      <a:latin typeface="Britannic Bold" pitchFamily="34" charset="0"/>
                    </a:rPr>
                    <a:t> </a:t>
                  </a:r>
                  <a:endParaRPr lang="es-ES" sz="2000" dirty="0">
                    <a:latin typeface="Britannic Bold" pitchFamily="34" charset="0"/>
                  </a:endParaRPr>
                </a:p>
              </p:txBody>
            </p:sp>
            <p:pic>
              <p:nvPicPr>
                <p:cNvPr id="55" name="Picture 14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755525" y="16943317"/>
                  <a:ext cx="912071" cy="46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89"/>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1648" t="12343" r="5819" b="17845"/>
                <a:stretch/>
              </p:blipFill>
              <p:spPr bwMode="auto">
                <a:xfrm>
                  <a:off x="11616718" y="15904261"/>
                  <a:ext cx="871626" cy="49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57 CuadroTexto"/>
                <p:cNvSpPr txBox="1"/>
                <p:nvPr/>
              </p:nvSpPr>
              <p:spPr>
                <a:xfrm flipH="1">
                  <a:off x="7920667" y="16934886"/>
                  <a:ext cx="4852707" cy="414360"/>
                </a:xfrm>
                <a:prstGeom prst="rect">
                  <a:avLst/>
                </a:prstGeom>
                <a:noFill/>
              </p:spPr>
              <p:txBody>
                <a:bodyPr wrap="square" rtlCol="0">
                  <a:spAutoFit/>
                </a:bodyPr>
                <a:lstStyle/>
                <a:p>
                  <a:r>
                    <a:rPr lang="es-ES" sz="2000" dirty="0" smtClean="0">
                      <a:latin typeface="Britannic Bold" pitchFamily="34" charset="0"/>
                    </a:rPr>
                    <a:t>WWB: 100% </a:t>
                  </a:r>
                  <a:r>
                    <a:rPr lang="es-ES" sz="2000" dirty="0" err="1" smtClean="0">
                      <a:latin typeface="Britannic Bold" pitchFamily="34" charset="0"/>
                    </a:rPr>
                    <a:t>Whole</a:t>
                  </a:r>
                  <a:r>
                    <a:rPr lang="es-ES" sz="2000" dirty="0" smtClean="0">
                      <a:latin typeface="Britannic Bold" pitchFamily="34" charset="0"/>
                    </a:rPr>
                    <a:t> </a:t>
                  </a:r>
                  <a:r>
                    <a:rPr lang="es-ES" sz="2000" dirty="0" err="1">
                      <a:latin typeface="Britannic Bold" pitchFamily="34" charset="0"/>
                    </a:rPr>
                    <a:t>w</a:t>
                  </a:r>
                  <a:r>
                    <a:rPr lang="es-ES" sz="2000" dirty="0" err="1" smtClean="0">
                      <a:latin typeface="Britannic Bold" pitchFamily="34" charset="0"/>
                    </a:rPr>
                    <a:t>heat</a:t>
                  </a:r>
                  <a:r>
                    <a:rPr lang="es-ES" sz="2000" dirty="0" smtClean="0">
                      <a:latin typeface="Britannic Bold" pitchFamily="34" charset="0"/>
                    </a:rPr>
                    <a:t> </a:t>
                  </a:r>
                  <a:r>
                    <a:rPr lang="es-ES" sz="2000" dirty="0" err="1" smtClean="0">
                      <a:latin typeface="Britannic Bold" pitchFamily="34" charset="0"/>
                    </a:rPr>
                    <a:t>flour</a:t>
                  </a:r>
                  <a:r>
                    <a:rPr lang="es-ES" sz="2000" dirty="0" smtClean="0">
                      <a:latin typeface="Britannic Bold" pitchFamily="34" charset="0"/>
                    </a:rPr>
                    <a:t> </a:t>
                  </a:r>
                  <a:endParaRPr lang="es-ES" sz="2000" dirty="0">
                    <a:latin typeface="Britannic Bold" pitchFamily="34" charset="0"/>
                  </a:endParaRPr>
                </a:p>
              </p:txBody>
            </p:sp>
            <p:sp>
              <p:nvSpPr>
                <p:cNvPr id="59" name="58 Rectángulo redondeado"/>
                <p:cNvSpPr/>
                <p:nvPr/>
              </p:nvSpPr>
              <p:spPr>
                <a:xfrm>
                  <a:off x="7817366" y="17869989"/>
                  <a:ext cx="5092750" cy="9541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59 CuadroTexto"/>
                <p:cNvSpPr txBox="1"/>
                <p:nvPr/>
              </p:nvSpPr>
              <p:spPr>
                <a:xfrm flipH="1">
                  <a:off x="7909017" y="17928971"/>
                  <a:ext cx="4996645" cy="733097"/>
                </a:xfrm>
                <a:prstGeom prst="rect">
                  <a:avLst/>
                </a:prstGeom>
                <a:noFill/>
              </p:spPr>
              <p:txBody>
                <a:bodyPr wrap="square" rtlCol="0">
                  <a:spAutoFit/>
                </a:bodyPr>
                <a:lstStyle/>
                <a:p>
                  <a:r>
                    <a:rPr lang="es-ES" sz="2000" dirty="0" smtClean="0">
                      <a:latin typeface="Britannic Bold" pitchFamily="34" charset="0"/>
                    </a:rPr>
                    <a:t>AB: 75% </a:t>
                  </a:r>
                  <a:r>
                    <a:rPr lang="es-ES" sz="2000" dirty="0" err="1" smtClean="0">
                      <a:latin typeface="Britannic Bold" pitchFamily="34" charset="0"/>
                    </a:rPr>
                    <a:t>Wheat</a:t>
                  </a:r>
                  <a:r>
                    <a:rPr lang="es-ES" sz="2000" dirty="0" smtClean="0">
                      <a:latin typeface="Britannic Bold" pitchFamily="34" charset="0"/>
                    </a:rPr>
                    <a:t> </a:t>
                  </a:r>
                  <a:r>
                    <a:rPr lang="es-ES" sz="2000" dirty="0" err="1" smtClean="0">
                      <a:latin typeface="Britannic Bold" pitchFamily="34" charset="0"/>
                    </a:rPr>
                    <a:t>flour</a:t>
                  </a:r>
                  <a:r>
                    <a:rPr lang="es-ES" sz="2000" dirty="0" smtClean="0">
                      <a:latin typeface="Britannic Bold" pitchFamily="34" charset="0"/>
                    </a:rPr>
                    <a:t> </a:t>
                  </a:r>
                </a:p>
                <a:p>
                  <a:r>
                    <a:rPr lang="es-ES" sz="2000" dirty="0">
                      <a:latin typeface="Britannic Bold" pitchFamily="34" charset="0"/>
                    </a:rPr>
                    <a:t>  </a:t>
                  </a:r>
                  <a:r>
                    <a:rPr lang="es-ES" sz="2000" dirty="0" smtClean="0">
                      <a:latin typeface="Britannic Bold" pitchFamily="34" charset="0"/>
                    </a:rPr>
                    <a:t>    25% </a:t>
                  </a:r>
                  <a:r>
                    <a:rPr lang="es-ES" sz="2000" dirty="0" err="1" smtClean="0">
                      <a:latin typeface="Britannic Bold" pitchFamily="34" charset="0"/>
                    </a:rPr>
                    <a:t>Amaranth</a:t>
                  </a:r>
                  <a:r>
                    <a:rPr lang="es-ES" sz="2000" dirty="0" smtClean="0">
                      <a:latin typeface="Britannic Bold" pitchFamily="34" charset="0"/>
                    </a:rPr>
                    <a:t> </a:t>
                  </a:r>
                  <a:r>
                    <a:rPr lang="es-ES" sz="2000" dirty="0" err="1" smtClean="0">
                      <a:latin typeface="Britannic Bold" pitchFamily="34" charset="0"/>
                    </a:rPr>
                    <a:t>flour</a:t>
                  </a:r>
                  <a:endParaRPr lang="es-ES" sz="2000" dirty="0">
                    <a:latin typeface="Britannic Bold" pitchFamily="34" charset="0"/>
                  </a:endParaRPr>
                </a:p>
              </p:txBody>
            </p:sp>
            <p:pic>
              <p:nvPicPr>
                <p:cNvPr id="61" name="Picture 189"/>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1648" t="12343" r="5819" b="17845"/>
                <a:stretch/>
              </p:blipFill>
              <p:spPr bwMode="auto">
                <a:xfrm>
                  <a:off x="11212530" y="18144871"/>
                  <a:ext cx="871626" cy="4905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52" name="51 Rectángulo"/>
              <p:cNvSpPr/>
              <p:nvPr/>
            </p:nvSpPr>
            <p:spPr>
              <a:xfrm>
                <a:off x="7344916" y="21242660"/>
                <a:ext cx="8281020" cy="767525"/>
              </a:xfrm>
              <a:prstGeom prst="rect">
                <a:avLst/>
              </a:prstGeom>
            </p:spPr>
            <p:txBody>
              <a:bodyPr wrap="square">
                <a:spAutoFit/>
              </a:bodyPr>
              <a:lstStyle/>
              <a:p>
                <a:r>
                  <a:rPr lang="es-ES" sz="2000" dirty="0" err="1" smtClean="0">
                    <a:latin typeface="Britannic Bold" pitchFamily="34" charset="0"/>
                  </a:rPr>
                  <a:t>ChB</a:t>
                </a:r>
                <a:r>
                  <a:rPr lang="es-ES" sz="2000" dirty="0">
                    <a:latin typeface="Britannic Bold" pitchFamily="34" charset="0"/>
                  </a:rPr>
                  <a:t>: </a:t>
                </a:r>
                <a:r>
                  <a:rPr lang="es-ES" sz="2000" dirty="0" smtClean="0">
                    <a:latin typeface="Britannic Bold" pitchFamily="34" charset="0"/>
                  </a:rPr>
                  <a:t>95</a:t>
                </a:r>
                <a:r>
                  <a:rPr lang="es-ES" sz="2000" dirty="0">
                    <a:latin typeface="Britannic Bold" pitchFamily="34" charset="0"/>
                  </a:rPr>
                  <a:t>% </a:t>
                </a:r>
                <a:r>
                  <a:rPr lang="es-ES" sz="2000" dirty="0" err="1">
                    <a:latin typeface="Britannic Bold" pitchFamily="34" charset="0"/>
                  </a:rPr>
                  <a:t>Wheat</a:t>
                </a:r>
                <a:r>
                  <a:rPr lang="es-ES" sz="2000" dirty="0">
                    <a:latin typeface="Britannic Bold" pitchFamily="34" charset="0"/>
                  </a:rPr>
                  <a:t> </a:t>
                </a:r>
                <a:r>
                  <a:rPr lang="es-ES" sz="2000" dirty="0" err="1">
                    <a:latin typeface="Britannic Bold" pitchFamily="34" charset="0"/>
                  </a:rPr>
                  <a:t>flour</a:t>
                </a:r>
                <a:r>
                  <a:rPr lang="es-ES" sz="2000" dirty="0">
                    <a:latin typeface="Britannic Bold" pitchFamily="34" charset="0"/>
                  </a:rPr>
                  <a:t> </a:t>
                </a:r>
              </a:p>
              <a:p>
                <a:r>
                  <a:rPr lang="es-ES" sz="2000" dirty="0">
                    <a:latin typeface="Britannic Bold" pitchFamily="34" charset="0"/>
                  </a:rPr>
                  <a:t>      </a:t>
                </a:r>
                <a:r>
                  <a:rPr lang="es-ES" sz="2000" dirty="0" smtClean="0">
                    <a:latin typeface="Britannic Bold" pitchFamily="34" charset="0"/>
                  </a:rPr>
                  <a:t>   5</a:t>
                </a:r>
                <a:r>
                  <a:rPr lang="es-ES" sz="2000" dirty="0">
                    <a:latin typeface="Britannic Bold" pitchFamily="34" charset="0"/>
                  </a:rPr>
                  <a:t>% </a:t>
                </a:r>
                <a:r>
                  <a:rPr lang="es-ES" sz="2000" dirty="0" err="1" smtClean="0">
                    <a:latin typeface="Britannic Bold" pitchFamily="34" charset="0"/>
                  </a:rPr>
                  <a:t>Chia</a:t>
                </a:r>
                <a:r>
                  <a:rPr lang="es-ES" sz="2000" dirty="0" smtClean="0">
                    <a:latin typeface="Britannic Bold" pitchFamily="34" charset="0"/>
                  </a:rPr>
                  <a:t> </a:t>
                </a:r>
                <a:r>
                  <a:rPr lang="es-ES" sz="2000" dirty="0" err="1" smtClean="0">
                    <a:latin typeface="Britannic Bold" pitchFamily="34" charset="0"/>
                  </a:rPr>
                  <a:t>flour</a:t>
                </a:r>
                <a:endParaRPr lang="es-ES" sz="2000" dirty="0">
                  <a:latin typeface="Britannic Bold" pitchFamily="34" charset="0"/>
                </a:endParaRPr>
              </a:p>
            </p:txBody>
          </p:sp>
        </p:grpSp>
      </p:grpSp>
      <p:pic>
        <p:nvPicPr>
          <p:cNvPr id="62" name="Picture 189"/>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1648" t="12343" r="5819" b="17845"/>
          <a:stretch/>
        </p:blipFill>
        <p:spPr bwMode="auto">
          <a:xfrm>
            <a:off x="7497246" y="5907610"/>
            <a:ext cx="791483" cy="4737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3"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49677" y="5951695"/>
            <a:ext cx="614811" cy="4091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4" name="Picture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11261" y="4491537"/>
            <a:ext cx="454138" cy="6062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5"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350478" y="3284984"/>
            <a:ext cx="586929" cy="5340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6" name="Picture 189"/>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1648" t="12343" r="5819" b="17845"/>
          <a:stretch/>
        </p:blipFill>
        <p:spPr bwMode="auto">
          <a:xfrm>
            <a:off x="7539991" y="4562755"/>
            <a:ext cx="776425" cy="5224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52073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605001"/>
            <a:ext cx="8856984" cy="5591274"/>
          </a:xfrm>
          <a:prstGeom prst="rect">
            <a:avLst/>
          </a:prstGeom>
        </p:spPr>
        <p:txBody>
          <a:bodyPr wrap="square">
            <a:spAutoFit/>
          </a:bodyPr>
          <a:lstStyle/>
          <a:p>
            <a:pPr algn="ctr"/>
            <a:r>
              <a:rPr lang="en-US" b="1" dirty="0" smtClean="0"/>
              <a:t>Experimental Models</a:t>
            </a:r>
          </a:p>
          <a:p>
            <a:pPr algn="ctr"/>
            <a:endParaRPr lang="en-US" sz="1000" b="1" dirty="0" smtClean="0"/>
          </a:p>
          <a:p>
            <a:pPr marL="285750" indent="-285750" algn="just">
              <a:spcAft>
                <a:spcPts val="600"/>
              </a:spcAft>
              <a:buFontTx/>
              <a:buChar char="-"/>
            </a:pPr>
            <a:r>
              <a:rPr lang="en-US" dirty="0" smtClean="0"/>
              <a:t>All animal experiments were performed according to the University of Valencia Ethics Committee Guidelines for Animal Experiments, (SCSIE, University of Valencia, Spain). </a:t>
            </a:r>
          </a:p>
          <a:p>
            <a:pPr marL="285750" indent="-285750" algn="just">
              <a:spcAft>
                <a:spcPts val="600"/>
              </a:spcAft>
              <a:buFontTx/>
              <a:buChar char="-"/>
            </a:pPr>
            <a:r>
              <a:rPr lang="en-US" dirty="0" smtClean="0"/>
              <a:t>Experimental </a:t>
            </a:r>
            <a:r>
              <a:rPr lang="en-US" dirty="0"/>
              <a:t>animals were female </a:t>
            </a:r>
            <a:r>
              <a:rPr lang="en-US" dirty="0" err="1" smtClean="0"/>
              <a:t>Wistar</a:t>
            </a:r>
            <a:r>
              <a:rPr lang="en-US" dirty="0" smtClean="0"/>
              <a:t> </a:t>
            </a:r>
            <a:r>
              <a:rPr lang="en-US" dirty="0"/>
              <a:t>rats. The adult females were date-mated, and fed </a:t>
            </a:r>
            <a:r>
              <a:rPr lang="en-US" i="1" dirty="0"/>
              <a:t>ad libitum</a:t>
            </a:r>
            <a:r>
              <a:rPr lang="en-US" dirty="0"/>
              <a:t> with </a:t>
            </a:r>
            <a:r>
              <a:rPr lang="en-US" dirty="0" smtClean="0"/>
              <a:t>an iron-deficient diet </a:t>
            </a:r>
            <a:r>
              <a:rPr lang="en-US" dirty="0"/>
              <a:t>(Harlan </a:t>
            </a:r>
            <a:r>
              <a:rPr lang="en-US" dirty="0" err="1"/>
              <a:t>Bioproducts</a:t>
            </a:r>
            <a:r>
              <a:rPr lang="en-US" dirty="0"/>
              <a:t>, Indianapolis, USA</a:t>
            </a:r>
            <a:r>
              <a:rPr lang="en-US" dirty="0" smtClean="0"/>
              <a:t>). </a:t>
            </a:r>
          </a:p>
          <a:p>
            <a:pPr marL="285750" indent="-285750" algn="just">
              <a:spcAft>
                <a:spcPts val="1000"/>
              </a:spcAft>
              <a:buFontTx/>
              <a:buChar char="-"/>
            </a:pPr>
            <a:r>
              <a:rPr lang="en-US" dirty="0" smtClean="0"/>
              <a:t>At day 21, animals were </a:t>
            </a:r>
            <a:r>
              <a:rPr lang="en-US" dirty="0"/>
              <a:t>randomly distributed in different groups </a:t>
            </a:r>
            <a:r>
              <a:rPr lang="en-US" dirty="0" smtClean="0"/>
              <a:t>of treatment (n=6)</a:t>
            </a:r>
            <a:r>
              <a:rPr lang="en-US" b="1" dirty="0"/>
              <a:t> </a:t>
            </a:r>
            <a:endParaRPr lang="en-US" b="1" dirty="0" smtClean="0"/>
          </a:p>
          <a:p>
            <a:pPr algn="just"/>
            <a:endParaRPr lang="en-GB" dirty="0"/>
          </a:p>
          <a:p>
            <a:pPr algn="ctr"/>
            <a:endParaRPr lang="en-US" b="1" dirty="0" smtClean="0">
              <a:solidFill>
                <a:srgbClr val="FF0000"/>
              </a:solidFill>
            </a:endParaRPr>
          </a:p>
          <a:p>
            <a:pPr algn="ctr"/>
            <a:endParaRPr lang="en-US" b="1" dirty="0">
              <a:solidFill>
                <a:srgbClr val="FF0000"/>
              </a:solidFill>
            </a:endParaRPr>
          </a:p>
          <a:p>
            <a:pPr algn="ctr"/>
            <a:endParaRPr lang="en-US" b="1" dirty="0" smtClean="0">
              <a:solidFill>
                <a:srgbClr val="FF0000"/>
              </a:solidFill>
            </a:endParaRPr>
          </a:p>
          <a:p>
            <a:pPr algn="ctr"/>
            <a:endParaRPr lang="en-US" b="1" dirty="0">
              <a:solidFill>
                <a:srgbClr val="FF0000"/>
              </a:solidFill>
            </a:endParaRPr>
          </a:p>
          <a:p>
            <a:pPr marL="285750" indent="-285750" algn="just">
              <a:spcAft>
                <a:spcPts val="600"/>
              </a:spcAft>
              <a:buFontTx/>
              <a:buChar char="-"/>
            </a:pPr>
            <a:r>
              <a:rPr lang="en-US" b="1" dirty="0"/>
              <a:t>Hematological parameters. </a:t>
            </a:r>
            <a:r>
              <a:rPr lang="en-US" dirty="0"/>
              <a:t>Animals were fed </a:t>
            </a:r>
            <a:r>
              <a:rPr lang="en-US" dirty="0" err="1"/>
              <a:t>intragastrically</a:t>
            </a:r>
            <a:r>
              <a:rPr lang="en-US" dirty="0"/>
              <a:t> (200 µL) with the different bread formula in a single dose (50 mg) /day for 10 days.</a:t>
            </a:r>
          </a:p>
          <a:p>
            <a:pPr marL="285750" indent="-285750" algn="just">
              <a:spcAft>
                <a:spcPts val="600"/>
              </a:spcAft>
              <a:buFontTx/>
              <a:buChar char="-"/>
            </a:pPr>
            <a:r>
              <a:rPr lang="en-US" b="1" dirty="0" err="1" smtClean="0"/>
              <a:t>GI.</a:t>
            </a:r>
            <a:r>
              <a:rPr lang="en-US" dirty="0" err="1" smtClean="0"/>
              <a:t>Animals</a:t>
            </a:r>
            <a:r>
              <a:rPr lang="en-US" dirty="0" smtClean="0"/>
              <a:t> </a:t>
            </a:r>
            <a:r>
              <a:rPr lang="en-US" dirty="0"/>
              <a:t>were fasted for 6h and serum glucose concentrations were determined by using an automated Glucometer (</a:t>
            </a:r>
            <a:r>
              <a:rPr lang="en-US" dirty="0" smtClean="0"/>
              <a:t>ACCU-CHEK® Advantage </a:t>
            </a:r>
            <a:r>
              <a:rPr lang="en-US" dirty="0"/>
              <a:t>meter system) </a:t>
            </a:r>
            <a:endParaRPr lang="en-GB"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91" y="3435821"/>
            <a:ext cx="1932148" cy="1434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8723" y="3429000"/>
            <a:ext cx="1947273" cy="14720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8752" y="3435821"/>
            <a:ext cx="1979712" cy="14847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1651" y="3429000"/>
            <a:ext cx="1991607" cy="15130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6 CuadroTexto"/>
          <p:cNvSpPr txBox="1"/>
          <p:nvPr/>
        </p:nvSpPr>
        <p:spPr>
          <a:xfrm>
            <a:off x="36512" y="65028"/>
            <a:ext cx="9144000" cy="369332"/>
          </a:xfrm>
          <a:prstGeom prst="rect">
            <a:avLst/>
          </a:prstGeom>
          <a:noFill/>
        </p:spPr>
        <p:txBody>
          <a:bodyPr wrap="square" rtlCol="0">
            <a:spAutoFit/>
          </a:bodyPr>
          <a:lstStyle/>
          <a:p>
            <a:pPr algn="ctr"/>
            <a:r>
              <a:rPr lang="es-ES" b="1" dirty="0" smtClean="0"/>
              <a:t>MATERIALS AND METHODS</a:t>
            </a:r>
            <a:endParaRPr lang="en-GB" b="1" dirty="0"/>
          </a:p>
        </p:txBody>
      </p:sp>
    </p:spTree>
    <p:extLst>
      <p:ext uri="{BB962C8B-B14F-4D97-AF65-F5344CB8AC3E}">
        <p14:creationId xmlns:p14="http://schemas.microsoft.com/office/powerpoint/2010/main" val="2566143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328002"/>
            <a:ext cx="8712968" cy="5616922"/>
          </a:xfrm>
          <a:prstGeom prst="rect">
            <a:avLst/>
          </a:prstGeom>
          <a:ln>
            <a:solidFill>
              <a:schemeClr val="accent2">
                <a:lumMod val="60000"/>
                <a:lumOff val="40000"/>
              </a:schemeClr>
            </a:solidFill>
          </a:ln>
        </p:spPr>
        <p:txBody>
          <a:bodyPr wrap="square">
            <a:spAutoFit/>
          </a:bodyPr>
          <a:lstStyle/>
          <a:p>
            <a:r>
              <a:rPr lang="en-US" b="1" dirty="0"/>
              <a:t>B</a:t>
            </a:r>
            <a:r>
              <a:rPr lang="en-US" b="1" dirty="0" smtClean="0"/>
              <a:t>lood collection: </a:t>
            </a:r>
            <a:r>
              <a:rPr lang="en-US" dirty="0" smtClean="0"/>
              <a:t>whole-blood </a:t>
            </a:r>
            <a:r>
              <a:rPr lang="en-US" dirty="0"/>
              <a:t>samples were preserved in EDTA-treated tubes to prevent </a:t>
            </a:r>
            <a:r>
              <a:rPr lang="en-US" dirty="0" smtClean="0"/>
              <a:t>coagulation.</a:t>
            </a:r>
          </a:p>
          <a:p>
            <a:endParaRPr lang="en-US" sz="500" b="1" dirty="0"/>
          </a:p>
          <a:p>
            <a:endParaRPr lang="en-GB" sz="1200" dirty="0" smtClean="0"/>
          </a:p>
          <a:p>
            <a:pPr algn="just"/>
            <a:r>
              <a:rPr lang="en-US" b="1" dirty="0" smtClean="0"/>
              <a:t>Hemoglobin </a:t>
            </a:r>
            <a:r>
              <a:rPr lang="en-US" b="1" dirty="0"/>
              <a:t>(</a:t>
            </a:r>
            <a:r>
              <a:rPr lang="en-US" b="1" dirty="0" err="1"/>
              <a:t>Hb</a:t>
            </a:r>
            <a:r>
              <a:rPr lang="en-US" b="1" dirty="0"/>
              <a:t>) measurement.</a:t>
            </a:r>
            <a:r>
              <a:rPr lang="en-US" dirty="0"/>
              <a:t> </a:t>
            </a:r>
            <a:r>
              <a:rPr lang="en-US" dirty="0" err="1"/>
              <a:t>Hb</a:t>
            </a:r>
            <a:r>
              <a:rPr lang="en-US" dirty="0"/>
              <a:t> concentrations were measured </a:t>
            </a:r>
            <a:r>
              <a:rPr lang="en-US" dirty="0" err="1"/>
              <a:t>photometrically</a:t>
            </a:r>
            <a:r>
              <a:rPr lang="en-US" dirty="0"/>
              <a:t> using </a:t>
            </a:r>
            <a:r>
              <a:rPr lang="en-US" dirty="0" err="1"/>
              <a:t>cyanmethemoglobin</a:t>
            </a:r>
            <a:r>
              <a:rPr lang="en-US" dirty="0"/>
              <a:t> standard solution according to the manufacturer’s instructions (Sigma-</a:t>
            </a:r>
            <a:r>
              <a:rPr lang="en-US" dirty="0" err="1"/>
              <a:t>aldrich</a:t>
            </a:r>
            <a:r>
              <a:rPr lang="en-US" dirty="0"/>
              <a:t>). This method is based on the oxidation of </a:t>
            </a:r>
            <a:r>
              <a:rPr lang="en-US" dirty="0" err="1"/>
              <a:t>Hb</a:t>
            </a:r>
            <a:r>
              <a:rPr lang="en-US" dirty="0"/>
              <a:t> and its derivatives (except </a:t>
            </a:r>
            <a:r>
              <a:rPr lang="en-US" dirty="0" err="1"/>
              <a:t>sulfhemoglobin</a:t>
            </a:r>
            <a:r>
              <a:rPr lang="en-US" dirty="0"/>
              <a:t>) to </a:t>
            </a:r>
            <a:r>
              <a:rPr lang="en-US" dirty="0" err="1"/>
              <a:t>methemoglobin</a:t>
            </a:r>
            <a:r>
              <a:rPr lang="en-US" dirty="0"/>
              <a:t> in the presence of potassium </a:t>
            </a:r>
            <a:r>
              <a:rPr lang="en-US" dirty="0" err="1"/>
              <a:t>ferricyanide</a:t>
            </a:r>
            <a:r>
              <a:rPr lang="en-US" dirty="0"/>
              <a:t> to form </a:t>
            </a:r>
            <a:r>
              <a:rPr lang="en-US" dirty="0" err="1"/>
              <a:t>cyanmethemoglobin</a:t>
            </a:r>
            <a:r>
              <a:rPr lang="en-US" dirty="0"/>
              <a:t>. The absorbance, measured at 540 nm, is proportional to the total </a:t>
            </a:r>
            <a:r>
              <a:rPr lang="en-US" dirty="0" err="1"/>
              <a:t>Hb</a:t>
            </a:r>
            <a:r>
              <a:rPr lang="en-US" dirty="0"/>
              <a:t> concentration. </a:t>
            </a:r>
            <a:endParaRPr lang="en-GB" dirty="0"/>
          </a:p>
          <a:p>
            <a:pPr algn="just"/>
            <a:r>
              <a:rPr lang="en-US" i="1" dirty="0"/>
              <a:t> </a:t>
            </a:r>
            <a:endParaRPr lang="en-GB" dirty="0" smtClean="0"/>
          </a:p>
          <a:p>
            <a:pPr algn="just"/>
            <a:endParaRPr lang="en-US" b="1" dirty="0" smtClean="0"/>
          </a:p>
          <a:p>
            <a:pPr algn="just"/>
            <a:endParaRPr lang="en-US" b="1" dirty="0"/>
          </a:p>
          <a:p>
            <a:pPr algn="just"/>
            <a:endParaRPr lang="en-US" b="1" dirty="0" smtClean="0"/>
          </a:p>
          <a:p>
            <a:pPr algn="just"/>
            <a:r>
              <a:rPr lang="en-US" b="1" dirty="0" smtClean="0"/>
              <a:t>Hematological parameters </a:t>
            </a:r>
          </a:p>
          <a:p>
            <a:pPr marL="285750" indent="-285750" algn="just">
              <a:buFontTx/>
              <a:buChar char="-"/>
            </a:pPr>
            <a:r>
              <a:rPr lang="en-US" dirty="0" smtClean="0"/>
              <a:t>Number </a:t>
            </a:r>
            <a:r>
              <a:rPr lang="en-US" dirty="0"/>
              <a:t>of erythrocytes was calculated by using a </a:t>
            </a:r>
            <a:r>
              <a:rPr lang="en-US" i="1" dirty="0" err="1"/>
              <a:t>Neubauer</a:t>
            </a:r>
            <a:r>
              <a:rPr lang="en-US" i="1" dirty="0"/>
              <a:t> </a:t>
            </a:r>
            <a:r>
              <a:rPr lang="en-US" dirty="0"/>
              <a:t>improved cell counting chamber and </a:t>
            </a:r>
            <a:r>
              <a:rPr lang="en-US" dirty="0" smtClean="0"/>
              <a:t>hematocrit (%) </a:t>
            </a:r>
            <a:r>
              <a:rPr lang="en-US" dirty="0"/>
              <a:t>was estimated by centrifugation of whole blood in </a:t>
            </a:r>
            <a:r>
              <a:rPr lang="en-US" dirty="0" err="1"/>
              <a:t>microcapillar</a:t>
            </a:r>
            <a:r>
              <a:rPr lang="en-US" dirty="0"/>
              <a:t> tubes. </a:t>
            </a:r>
            <a:endParaRPr lang="en-US" dirty="0" smtClean="0"/>
          </a:p>
          <a:p>
            <a:pPr marL="285750" indent="-285750" algn="just">
              <a:buFontTx/>
              <a:buChar char="-"/>
            </a:pPr>
            <a:r>
              <a:rPr lang="en-US" dirty="0" smtClean="0"/>
              <a:t>Mean </a:t>
            </a:r>
            <a:r>
              <a:rPr lang="en-US" dirty="0"/>
              <a:t>corpuscular </a:t>
            </a:r>
            <a:r>
              <a:rPr lang="en-US" dirty="0" smtClean="0"/>
              <a:t>volume (MCV) was calculated (hematocrit </a:t>
            </a:r>
            <a:r>
              <a:rPr lang="en-US" dirty="0"/>
              <a:t>x 10)/nº erythrocytes (10</a:t>
            </a:r>
            <a:r>
              <a:rPr lang="en-US" baseline="30000" dirty="0"/>
              <a:t>6</a:t>
            </a:r>
            <a:r>
              <a:rPr lang="en-US" dirty="0"/>
              <a:t>/mm</a:t>
            </a:r>
            <a:r>
              <a:rPr lang="en-US" baseline="30000" dirty="0"/>
              <a:t>3</a:t>
            </a:r>
            <a:r>
              <a:rPr lang="en-US" dirty="0"/>
              <a:t> </a:t>
            </a:r>
            <a:r>
              <a:rPr lang="en-US" dirty="0" smtClean="0"/>
              <a:t>blood)</a:t>
            </a:r>
          </a:p>
          <a:p>
            <a:pPr marL="285750" indent="-285750" algn="just">
              <a:buFontTx/>
              <a:buChar char="-"/>
            </a:pPr>
            <a:r>
              <a:rPr lang="en-US" dirty="0" smtClean="0"/>
              <a:t>Mean </a:t>
            </a:r>
            <a:r>
              <a:rPr lang="en-US" dirty="0"/>
              <a:t>corpuscular </a:t>
            </a:r>
            <a:r>
              <a:rPr lang="en-US" dirty="0" err="1"/>
              <a:t>Hb</a:t>
            </a:r>
            <a:r>
              <a:rPr lang="en-US" dirty="0"/>
              <a:t> </a:t>
            </a:r>
            <a:r>
              <a:rPr lang="en-US" dirty="0" smtClean="0"/>
              <a:t>(MCH) (%) </a:t>
            </a:r>
            <a:r>
              <a:rPr lang="en-US" dirty="0"/>
              <a:t>as: [hemoglobin (g/</a:t>
            </a:r>
            <a:r>
              <a:rPr lang="en-US" dirty="0" err="1"/>
              <a:t>dL</a:t>
            </a:r>
            <a:r>
              <a:rPr lang="en-US" dirty="0"/>
              <a:t>)x100]/hematocrit. </a:t>
            </a:r>
            <a:endParaRPr lang="en-US" dirty="0" smtClean="0"/>
          </a:p>
        </p:txBody>
      </p:sp>
      <p:pic>
        <p:nvPicPr>
          <p:cNvPr id="3" name="Picture 5" descr="http://www.tpub.com/corpsman/14295_files/image4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956448"/>
            <a:ext cx="864096" cy="1048616"/>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669" y="2981523"/>
            <a:ext cx="1194563" cy="9110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3172472"/>
            <a:ext cx="3312368" cy="6004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1419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cstate="print"/>
          <a:srcRect/>
          <a:stretch>
            <a:fillRect/>
          </a:stretch>
        </p:blipFill>
        <p:spPr bwMode="auto">
          <a:xfrm>
            <a:off x="4748088" y="3167087"/>
            <a:ext cx="4216400" cy="3070225"/>
          </a:xfrm>
          <a:prstGeom prst="rect">
            <a:avLst/>
          </a:prstGeom>
          <a:noFill/>
          <a:ln w="9525">
            <a:noFill/>
            <a:miter lim="800000"/>
            <a:headEnd/>
            <a:tailEnd/>
          </a:ln>
          <a:effectLst/>
        </p:spPr>
      </p:pic>
      <p:sp>
        <p:nvSpPr>
          <p:cNvPr id="3" name="2 Rectángulo"/>
          <p:cNvSpPr/>
          <p:nvPr/>
        </p:nvSpPr>
        <p:spPr>
          <a:xfrm>
            <a:off x="323528" y="3613666"/>
            <a:ext cx="4248472" cy="646331"/>
          </a:xfrm>
          <a:prstGeom prst="rect">
            <a:avLst/>
          </a:prstGeom>
        </p:spPr>
        <p:txBody>
          <a:bodyPr wrap="square">
            <a:spAutoFit/>
          </a:bodyPr>
          <a:lstStyle/>
          <a:p>
            <a:r>
              <a:rPr lang="en-GB" b="1" dirty="0" smtClean="0"/>
              <a:t>Figure 2.</a:t>
            </a:r>
            <a:r>
              <a:rPr lang="en-GB" dirty="0" smtClean="0"/>
              <a:t> Glycaemic index of different breads</a:t>
            </a:r>
            <a:endParaRPr lang="en-GB" dirty="0"/>
          </a:p>
        </p:txBody>
      </p:sp>
      <p:sp>
        <p:nvSpPr>
          <p:cNvPr id="4" name="3 Rectángulo"/>
          <p:cNvSpPr/>
          <p:nvPr/>
        </p:nvSpPr>
        <p:spPr>
          <a:xfrm>
            <a:off x="4572000" y="812707"/>
            <a:ext cx="3960440" cy="923330"/>
          </a:xfrm>
          <a:prstGeom prst="rect">
            <a:avLst/>
          </a:prstGeom>
        </p:spPr>
        <p:txBody>
          <a:bodyPr wrap="square">
            <a:spAutoFit/>
          </a:bodyPr>
          <a:lstStyle/>
          <a:p>
            <a:pPr algn="just"/>
            <a:r>
              <a:rPr lang="en-US" b="1" dirty="0"/>
              <a:t>Figure 1.</a:t>
            </a:r>
            <a:r>
              <a:rPr lang="en-US" dirty="0"/>
              <a:t> Effect of different bread </a:t>
            </a:r>
            <a:r>
              <a:rPr lang="en-US" dirty="0" smtClean="0"/>
              <a:t>formulations </a:t>
            </a:r>
            <a:r>
              <a:rPr lang="en-US" dirty="0"/>
              <a:t>on blood glucose levels in </a:t>
            </a:r>
            <a:r>
              <a:rPr lang="en-US" dirty="0" smtClean="0"/>
              <a:t>rats</a:t>
            </a:r>
            <a:endParaRPr lang="en-GB" dirty="0"/>
          </a:p>
        </p:txBody>
      </p:sp>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60332"/>
            <a:ext cx="3744416" cy="2952328"/>
          </a:xfrm>
          <a:prstGeom prst="rect">
            <a:avLst/>
          </a:prstGeom>
          <a:noFill/>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4254" y="2705368"/>
            <a:ext cx="1125651" cy="72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5563789"/>
            <a:ext cx="1152128" cy="74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4502" y="6005036"/>
            <a:ext cx="302605" cy="403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79526" y="6009150"/>
            <a:ext cx="502560" cy="3626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27798" y="6011763"/>
            <a:ext cx="523109" cy="3376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27598" y="6026352"/>
            <a:ext cx="494963" cy="3449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56616" y="6016993"/>
            <a:ext cx="523110" cy="33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a:off x="3131840" y="836712"/>
            <a:ext cx="216024" cy="2880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Box 14"/>
          <p:cNvSpPr txBox="1"/>
          <p:nvPr/>
        </p:nvSpPr>
        <p:spPr>
          <a:xfrm>
            <a:off x="4644008" y="1708161"/>
            <a:ext cx="4032448" cy="923330"/>
          </a:xfrm>
          <a:prstGeom prst="rect">
            <a:avLst/>
          </a:prstGeom>
          <a:noFill/>
        </p:spPr>
        <p:txBody>
          <a:bodyPr wrap="square" rtlCol="0">
            <a:spAutoFit/>
          </a:bodyPr>
          <a:lstStyle/>
          <a:p>
            <a:pPr marL="285750" indent="-285750" algn="just">
              <a:buFontTx/>
              <a:buChar char="-"/>
            </a:pPr>
            <a:r>
              <a:rPr lang="de-DE" dirty="0" smtClean="0">
                <a:solidFill>
                  <a:schemeClr val="tx1">
                    <a:lumMod val="75000"/>
                    <a:lumOff val="25000"/>
                  </a:schemeClr>
                </a:solidFill>
              </a:rPr>
              <a:t>Fast </a:t>
            </a:r>
            <a:r>
              <a:rPr lang="de-DE" dirty="0" err="1" smtClean="0">
                <a:solidFill>
                  <a:schemeClr val="tx1">
                    <a:lumMod val="75000"/>
                    <a:lumOff val="25000"/>
                  </a:schemeClr>
                </a:solidFill>
              </a:rPr>
              <a:t>first</a:t>
            </a:r>
            <a:r>
              <a:rPr lang="de-DE" dirty="0" smtClean="0">
                <a:solidFill>
                  <a:schemeClr val="tx1">
                    <a:lumMod val="75000"/>
                    <a:lumOff val="25000"/>
                  </a:schemeClr>
                </a:solidFill>
              </a:rPr>
              <a:t> </a:t>
            </a:r>
            <a:r>
              <a:rPr lang="de-DE" dirty="0" err="1" smtClean="0">
                <a:solidFill>
                  <a:schemeClr val="tx1">
                    <a:lumMod val="75000"/>
                    <a:lumOff val="25000"/>
                  </a:schemeClr>
                </a:solidFill>
              </a:rPr>
              <a:t>step</a:t>
            </a:r>
            <a:r>
              <a:rPr lang="de-DE" dirty="0" smtClean="0">
                <a:solidFill>
                  <a:schemeClr val="tx1">
                    <a:lumMod val="75000"/>
                    <a:lumOff val="25000"/>
                  </a:schemeClr>
                </a:solidFill>
              </a:rPr>
              <a:t> </a:t>
            </a:r>
            <a:r>
              <a:rPr lang="de-DE" dirty="0" err="1" smtClean="0">
                <a:solidFill>
                  <a:schemeClr val="tx1">
                    <a:lumMod val="75000"/>
                    <a:lumOff val="25000"/>
                  </a:schemeClr>
                </a:solidFill>
              </a:rPr>
              <a:t>for</a:t>
            </a:r>
            <a:r>
              <a:rPr lang="de-DE" dirty="0" smtClean="0">
                <a:solidFill>
                  <a:schemeClr val="tx1">
                    <a:lumMod val="75000"/>
                    <a:lumOff val="25000"/>
                  </a:schemeClr>
                </a:solidFill>
              </a:rPr>
              <a:t> </a:t>
            </a:r>
            <a:r>
              <a:rPr lang="de-DE" dirty="0" err="1" smtClean="0">
                <a:solidFill>
                  <a:schemeClr val="tx1">
                    <a:lumMod val="75000"/>
                    <a:lumOff val="25000"/>
                  </a:schemeClr>
                </a:solidFill>
              </a:rPr>
              <a:t>glucose</a:t>
            </a:r>
            <a:r>
              <a:rPr lang="de-DE" dirty="0" smtClean="0">
                <a:solidFill>
                  <a:schemeClr val="tx1">
                    <a:lumMod val="75000"/>
                    <a:lumOff val="25000"/>
                  </a:schemeClr>
                </a:solidFill>
              </a:rPr>
              <a:t> </a:t>
            </a:r>
            <a:r>
              <a:rPr lang="de-DE" dirty="0" err="1" smtClean="0">
                <a:solidFill>
                  <a:schemeClr val="tx1">
                    <a:lumMod val="75000"/>
                    <a:lumOff val="25000"/>
                  </a:schemeClr>
                </a:solidFill>
              </a:rPr>
              <a:t>uptake</a:t>
            </a:r>
            <a:endParaRPr lang="de-DE" dirty="0" smtClean="0">
              <a:solidFill>
                <a:schemeClr val="tx1">
                  <a:lumMod val="75000"/>
                  <a:lumOff val="25000"/>
                </a:schemeClr>
              </a:solidFill>
            </a:endParaRPr>
          </a:p>
          <a:p>
            <a:pPr marL="285750" indent="-285750" algn="just">
              <a:buFontTx/>
              <a:buChar char="-"/>
            </a:pPr>
            <a:r>
              <a:rPr lang="de-DE" dirty="0" smtClean="0">
                <a:solidFill>
                  <a:schemeClr val="tx1">
                    <a:lumMod val="75000"/>
                    <a:lumOff val="25000"/>
                  </a:schemeClr>
                </a:solidFill>
              </a:rPr>
              <a:t>Quinoa presents a significant 2</a:t>
            </a:r>
            <a:r>
              <a:rPr lang="de-DE" baseline="30000" dirty="0" smtClean="0">
                <a:solidFill>
                  <a:schemeClr val="tx1">
                    <a:lumMod val="75000"/>
                    <a:lumOff val="25000"/>
                  </a:schemeClr>
                </a:solidFill>
              </a:rPr>
              <a:t>nd</a:t>
            </a:r>
            <a:r>
              <a:rPr lang="de-DE" dirty="0" smtClean="0">
                <a:solidFill>
                  <a:schemeClr val="tx1">
                    <a:lumMod val="75000"/>
                    <a:lumOff val="25000"/>
                  </a:schemeClr>
                </a:solidFill>
              </a:rPr>
              <a:t> step for glucose uptake</a:t>
            </a:r>
            <a:endParaRPr lang="de-DE" sz="1200" dirty="0">
              <a:solidFill>
                <a:schemeClr val="tx1">
                  <a:lumMod val="75000"/>
                  <a:lumOff val="25000"/>
                </a:schemeClr>
              </a:solidFill>
            </a:endParaRPr>
          </a:p>
        </p:txBody>
      </p:sp>
      <p:sp>
        <p:nvSpPr>
          <p:cNvPr id="16" name="TextBox 15"/>
          <p:cNvSpPr txBox="1"/>
          <p:nvPr/>
        </p:nvSpPr>
        <p:spPr>
          <a:xfrm>
            <a:off x="395536" y="4305870"/>
            <a:ext cx="4032448" cy="923330"/>
          </a:xfrm>
          <a:prstGeom prst="rect">
            <a:avLst/>
          </a:prstGeom>
          <a:noFill/>
        </p:spPr>
        <p:txBody>
          <a:bodyPr wrap="square" rtlCol="0">
            <a:spAutoFit/>
          </a:bodyPr>
          <a:lstStyle/>
          <a:p>
            <a:r>
              <a:rPr lang="de-DE" dirty="0">
                <a:solidFill>
                  <a:srgbClr val="800080"/>
                </a:solidFill>
              </a:rPr>
              <a:t>Bread formulations present advantages concerning </a:t>
            </a:r>
            <a:r>
              <a:rPr lang="de-DE" dirty="0" smtClean="0">
                <a:solidFill>
                  <a:srgbClr val="800080"/>
                </a:solidFill>
              </a:rPr>
              <a:t>glycaemic index in relation to WB</a:t>
            </a:r>
            <a:endParaRPr lang="de-DE" dirty="0">
              <a:solidFill>
                <a:srgbClr val="800080"/>
              </a:solidFill>
            </a:endParaRPr>
          </a:p>
        </p:txBody>
      </p:sp>
      <p:pic>
        <p:nvPicPr>
          <p:cNvPr id="17" name="Picture 16"/>
          <p:cNvPicPr>
            <a:picLocks noChangeAspect="1" noChangeArrowheads="1"/>
          </p:cNvPicPr>
          <p:nvPr/>
        </p:nvPicPr>
        <p:blipFill>
          <a:blip r:embed="rId12" cstate="print"/>
          <a:srcRect/>
          <a:stretch>
            <a:fillRect/>
          </a:stretch>
        </p:blipFill>
        <p:spPr bwMode="auto">
          <a:xfrm>
            <a:off x="2426643" y="5229200"/>
            <a:ext cx="1687509" cy="1188566"/>
          </a:xfrm>
          <a:prstGeom prst="rect">
            <a:avLst/>
          </a:prstGeom>
          <a:noFill/>
          <a:ln w="9525">
            <a:noFill/>
            <a:miter lim="800000"/>
            <a:headEnd/>
            <a:tailEnd/>
          </a:ln>
          <a:effectLst/>
        </p:spPr>
      </p:pic>
      <p:sp>
        <p:nvSpPr>
          <p:cNvPr id="18" name="17 CuadroTexto"/>
          <p:cNvSpPr txBox="1"/>
          <p:nvPr/>
        </p:nvSpPr>
        <p:spPr>
          <a:xfrm>
            <a:off x="2411760" y="116632"/>
            <a:ext cx="4320480" cy="461665"/>
          </a:xfrm>
          <a:prstGeom prst="rect">
            <a:avLst/>
          </a:prstGeom>
          <a:noFill/>
        </p:spPr>
        <p:txBody>
          <a:bodyPr wrap="square" rtlCol="0">
            <a:spAutoFit/>
          </a:bodyPr>
          <a:lstStyle/>
          <a:p>
            <a:pPr algn="ctr"/>
            <a:r>
              <a:rPr lang="es-ES" sz="2400" b="1" dirty="0" smtClean="0"/>
              <a:t>RESULTS</a:t>
            </a:r>
            <a:endParaRPr lang="en-GB" sz="2400" b="1" dirty="0"/>
          </a:p>
        </p:txBody>
      </p:sp>
      <p:sp>
        <p:nvSpPr>
          <p:cNvPr id="6" name="5 CuadroTexto"/>
          <p:cNvSpPr txBox="1"/>
          <p:nvPr/>
        </p:nvSpPr>
        <p:spPr>
          <a:xfrm>
            <a:off x="6856288" y="4581128"/>
            <a:ext cx="235992" cy="276999"/>
          </a:xfrm>
          <a:prstGeom prst="rect">
            <a:avLst/>
          </a:prstGeom>
          <a:noFill/>
        </p:spPr>
        <p:txBody>
          <a:bodyPr wrap="square" rtlCol="0">
            <a:spAutoFit/>
          </a:bodyPr>
          <a:lstStyle/>
          <a:p>
            <a:pPr algn="ctr"/>
            <a:r>
              <a:rPr lang="es-ES" sz="1200" dirty="0" smtClean="0"/>
              <a:t>a</a:t>
            </a:r>
            <a:endParaRPr lang="en-GB" sz="1200" dirty="0"/>
          </a:p>
        </p:txBody>
      </p:sp>
      <p:sp>
        <p:nvSpPr>
          <p:cNvPr id="19" name="18 CuadroTexto"/>
          <p:cNvSpPr txBox="1"/>
          <p:nvPr/>
        </p:nvSpPr>
        <p:spPr>
          <a:xfrm>
            <a:off x="6300192" y="4304129"/>
            <a:ext cx="235992" cy="276999"/>
          </a:xfrm>
          <a:prstGeom prst="rect">
            <a:avLst/>
          </a:prstGeom>
          <a:noFill/>
        </p:spPr>
        <p:txBody>
          <a:bodyPr wrap="square" rtlCol="0">
            <a:spAutoFit/>
          </a:bodyPr>
          <a:lstStyle/>
          <a:p>
            <a:pPr algn="ctr"/>
            <a:r>
              <a:rPr lang="es-ES" sz="1200" dirty="0" smtClean="0"/>
              <a:t>a</a:t>
            </a:r>
            <a:endParaRPr lang="en-GB" sz="1200" dirty="0"/>
          </a:p>
        </p:txBody>
      </p:sp>
      <p:sp>
        <p:nvSpPr>
          <p:cNvPr id="20" name="19 CuadroTexto"/>
          <p:cNvSpPr txBox="1"/>
          <p:nvPr/>
        </p:nvSpPr>
        <p:spPr>
          <a:xfrm>
            <a:off x="7956376" y="4448145"/>
            <a:ext cx="235992" cy="276999"/>
          </a:xfrm>
          <a:prstGeom prst="rect">
            <a:avLst/>
          </a:prstGeom>
          <a:noFill/>
        </p:spPr>
        <p:txBody>
          <a:bodyPr wrap="square" rtlCol="0">
            <a:spAutoFit/>
          </a:bodyPr>
          <a:lstStyle/>
          <a:p>
            <a:pPr algn="ctr"/>
            <a:r>
              <a:rPr lang="es-ES" sz="1200" dirty="0" smtClean="0"/>
              <a:t>a</a:t>
            </a:r>
            <a:endParaRPr lang="en-GB" sz="1200" dirty="0"/>
          </a:p>
        </p:txBody>
      </p:sp>
      <p:sp>
        <p:nvSpPr>
          <p:cNvPr id="21" name="20 CuadroTexto"/>
          <p:cNvSpPr txBox="1"/>
          <p:nvPr/>
        </p:nvSpPr>
        <p:spPr>
          <a:xfrm>
            <a:off x="5704160" y="3645024"/>
            <a:ext cx="235992" cy="276999"/>
          </a:xfrm>
          <a:prstGeom prst="rect">
            <a:avLst/>
          </a:prstGeom>
          <a:noFill/>
        </p:spPr>
        <p:txBody>
          <a:bodyPr wrap="square" rtlCol="0">
            <a:spAutoFit/>
          </a:bodyPr>
          <a:lstStyle/>
          <a:p>
            <a:pPr algn="ctr"/>
            <a:r>
              <a:rPr lang="es-ES" sz="1200" dirty="0"/>
              <a:t>b</a:t>
            </a:r>
            <a:endParaRPr lang="en-GB" sz="1200" dirty="0"/>
          </a:p>
        </p:txBody>
      </p:sp>
      <p:sp>
        <p:nvSpPr>
          <p:cNvPr id="22" name="21 CuadroTexto"/>
          <p:cNvSpPr txBox="1"/>
          <p:nvPr/>
        </p:nvSpPr>
        <p:spPr>
          <a:xfrm>
            <a:off x="7432352" y="3800073"/>
            <a:ext cx="235992" cy="276999"/>
          </a:xfrm>
          <a:prstGeom prst="rect">
            <a:avLst/>
          </a:prstGeom>
          <a:noFill/>
        </p:spPr>
        <p:txBody>
          <a:bodyPr wrap="square" rtlCol="0">
            <a:spAutoFit/>
          </a:bodyPr>
          <a:lstStyle/>
          <a:p>
            <a:pPr algn="ctr"/>
            <a:r>
              <a:rPr lang="es-ES" sz="1200" dirty="0" smtClean="0"/>
              <a:t>b</a:t>
            </a:r>
            <a:endParaRPr lang="en-GB" sz="1200" dirty="0"/>
          </a:p>
        </p:txBody>
      </p:sp>
    </p:spTree>
    <p:extLst>
      <p:ext uri="{BB962C8B-B14F-4D97-AF65-F5344CB8AC3E}">
        <p14:creationId xmlns:p14="http://schemas.microsoft.com/office/powerpoint/2010/main" val="4164117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114639687"/>
              </p:ext>
            </p:extLst>
          </p:nvPr>
        </p:nvGraphicFramePr>
        <p:xfrm>
          <a:off x="1043608" y="1608476"/>
          <a:ext cx="7056784" cy="3343403"/>
        </p:xfrm>
        <a:graphic>
          <a:graphicData uri="http://schemas.openxmlformats.org/drawingml/2006/table">
            <a:tbl>
              <a:tblPr firstRow="1" firstCol="1" bandRow="1" bandCol="1"/>
              <a:tblGrid>
                <a:gridCol w="1764196"/>
                <a:gridCol w="1764196"/>
                <a:gridCol w="1764196"/>
                <a:gridCol w="1764196"/>
              </a:tblGrid>
              <a:tr h="497571">
                <a:tc>
                  <a:txBody>
                    <a:bodyPr/>
                    <a:lstStyle/>
                    <a:p>
                      <a:pPr>
                        <a:lnSpc>
                          <a:spcPct val="150000"/>
                        </a:lnSpc>
                        <a:spcAft>
                          <a:spcPts val="0"/>
                        </a:spcAft>
                      </a:pPr>
                      <a:r>
                        <a:rPr lang="en-US" sz="1800" b="1" dirty="0">
                          <a:effectLst/>
                          <a:latin typeface="Times New Roman"/>
                          <a:ea typeface="Calibri"/>
                          <a:cs typeface="Times New Roman"/>
                        </a:rPr>
                        <a:t>Sample</a:t>
                      </a:r>
                      <a:endParaRPr lang="en-GB" sz="18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effectLst/>
                          <a:latin typeface="Times New Roman"/>
                          <a:ea typeface="Calibri"/>
                          <a:cs typeface="Times New Roman"/>
                        </a:rPr>
                        <a:t>Iron</a:t>
                      </a:r>
                      <a:endParaRPr lang="en-GB" sz="18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a:effectLst/>
                          <a:latin typeface="Times New Roman"/>
                          <a:ea typeface="Calibri"/>
                          <a:cs typeface="Times New Roman"/>
                        </a:rPr>
                        <a:t>Ins</a:t>
                      </a:r>
                      <a:r>
                        <a:rPr lang="en-US" sz="1800" b="1" i="1">
                          <a:effectLst/>
                          <a:latin typeface="Times New Roman"/>
                          <a:ea typeface="Calibri"/>
                          <a:cs typeface="Times New Roman"/>
                        </a:rPr>
                        <a:t>P</a:t>
                      </a:r>
                      <a:r>
                        <a:rPr lang="en-US" sz="1800" b="1" baseline="-25000">
                          <a:effectLst/>
                          <a:latin typeface="Times New Roman"/>
                          <a:ea typeface="Calibri"/>
                          <a:cs typeface="Times New Roman"/>
                        </a:rPr>
                        <a:t>6</a:t>
                      </a:r>
                      <a:endParaRPr lang="en-GB" sz="18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smtClean="0">
                          <a:effectLst/>
                          <a:latin typeface="Times New Roman"/>
                          <a:ea typeface="Calibri"/>
                          <a:cs typeface="Times New Roman"/>
                        </a:rPr>
                        <a:t>Molar ratio</a:t>
                      </a:r>
                    </a:p>
                    <a:p>
                      <a:pPr algn="ctr">
                        <a:lnSpc>
                          <a:spcPct val="150000"/>
                        </a:lnSpc>
                        <a:spcAft>
                          <a:spcPts val="0"/>
                        </a:spcAft>
                      </a:pPr>
                      <a:r>
                        <a:rPr lang="en-US" sz="1800" b="1" dirty="0" smtClean="0">
                          <a:effectLst/>
                          <a:latin typeface="Times New Roman"/>
                          <a:ea typeface="Calibri"/>
                          <a:cs typeface="Times New Roman"/>
                        </a:rPr>
                        <a:t>Ins</a:t>
                      </a:r>
                      <a:r>
                        <a:rPr lang="en-US" sz="1800" b="1" i="1" dirty="0" smtClean="0">
                          <a:effectLst/>
                          <a:latin typeface="Times New Roman"/>
                          <a:ea typeface="Calibri"/>
                          <a:cs typeface="Times New Roman"/>
                        </a:rPr>
                        <a:t>P</a:t>
                      </a:r>
                      <a:r>
                        <a:rPr lang="en-US" sz="1800" b="1" baseline="-25000" dirty="0" smtClean="0">
                          <a:effectLst/>
                          <a:latin typeface="Times New Roman"/>
                          <a:ea typeface="Calibri"/>
                          <a:cs typeface="Times New Roman"/>
                        </a:rPr>
                        <a:t>6</a:t>
                      </a:r>
                      <a:r>
                        <a:rPr lang="en-US" sz="1800" b="1" dirty="0" smtClean="0">
                          <a:effectLst/>
                          <a:latin typeface="Times New Roman"/>
                          <a:ea typeface="Calibri"/>
                          <a:cs typeface="Times New Roman"/>
                        </a:rPr>
                        <a:t>/Iron</a:t>
                      </a:r>
                      <a:endParaRPr lang="en-GB" sz="18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571">
                <a:tc>
                  <a:txBody>
                    <a:bodyPr/>
                    <a:lstStyle/>
                    <a:p>
                      <a:pPr>
                        <a:lnSpc>
                          <a:spcPct val="150000"/>
                        </a:lnSpc>
                        <a:spcAft>
                          <a:spcPts val="0"/>
                        </a:spcAft>
                      </a:pPr>
                      <a:r>
                        <a:rPr lang="en-US" sz="1800" dirty="0" smtClean="0">
                          <a:effectLst/>
                          <a:latin typeface="Times New Roman"/>
                          <a:ea typeface="Calibri"/>
                          <a:cs typeface="Times New Roman"/>
                        </a:rPr>
                        <a:t>WB</a:t>
                      </a:r>
                      <a:endParaRPr lang="en-GB" sz="18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800" dirty="0" smtClean="0">
                          <a:effectLst/>
                          <a:latin typeface="Times New Roman"/>
                          <a:ea typeface="Calibri"/>
                          <a:cs typeface="Times New Roman"/>
                        </a:rPr>
                        <a:t>0.42 </a:t>
                      </a:r>
                      <a:r>
                        <a:rPr lang="en-US" sz="1800" baseline="30000" dirty="0" smtClean="0">
                          <a:effectLst/>
                          <a:latin typeface="Times New Roman"/>
                          <a:ea typeface="Calibri"/>
                          <a:cs typeface="Times New Roman"/>
                        </a:rPr>
                        <a:t>a</a:t>
                      </a:r>
                      <a:endParaRPr lang="en-GB" sz="1800" baseline="300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800">
                          <a:effectLst/>
                          <a:latin typeface="Times New Roman"/>
                          <a:ea typeface="Calibri"/>
                          <a:cs typeface="Times New Roman"/>
                        </a:rPr>
                        <a:t>n.d.</a:t>
                      </a:r>
                      <a:endParaRPr lang="en-GB" sz="18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800">
                          <a:effectLst/>
                          <a:latin typeface="Times New Roman"/>
                          <a:ea typeface="Calibri"/>
                          <a:cs typeface="Times New Roman"/>
                        </a:rPr>
                        <a:t>--</a:t>
                      </a:r>
                      <a:endParaRPr lang="en-GB" sz="18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97571">
                <a:tc>
                  <a:txBody>
                    <a:bodyPr/>
                    <a:lstStyle/>
                    <a:p>
                      <a:pPr>
                        <a:lnSpc>
                          <a:spcPct val="150000"/>
                        </a:lnSpc>
                        <a:spcAft>
                          <a:spcPts val="0"/>
                        </a:spcAft>
                      </a:pPr>
                      <a:r>
                        <a:rPr lang="en-US" sz="1800" dirty="0" smtClean="0">
                          <a:effectLst/>
                          <a:latin typeface="Times New Roman"/>
                          <a:ea typeface="Calibri"/>
                          <a:cs typeface="Times New Roman"/>
                        </a:rPr>
                        <a:t>WWB</a:t>
                      </a:r>
                      <a:endParaRPr lang="en-GB" sz="1800" dirty="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smtClean="0">
                          <a:effectLst/>
                          <a:latin typeface="Times New Roman"/>
                          <a:ea typeface="Calibri"/>
                          <a:cs typeface="Times New Roman"/>
                        </a:rPr>
                        <a:t>0.66 </a:t>
                      </a:r>
                      <a:r>
                        <a:rPr lang="en-US" sz="1800" baseline="30000" dirty="0" smtClean="0">
                          <a:effectLst/>
                          <a:latin typeface="Times New Roman"/>
                          <a:ea typeface="Calibri"/>
                          <a:cs typeface="Times New Roman"/>
                        </a:rPr>
                        <a:t>b</a:t>
                      </a:r>
                      <a:endParaRPr lang="en-GB" sz="1800" baseline="30000" dirty="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smtClean="0">
                          <a:effectLst/>
                          <a:latin typeface="Times New Roman"/>
                          <a:ea typeface="Calibri"/>
                          <a:cs typeface="Times New Roman"/>
                        </a:rPr>
                        <a:t>2.6 </a:t>
                      </a:r>
                      <a:r>
                        <a:rPr lang="en-US" sz="1800" baseline="30000" dirty="0" smtClean="0">
                          <a:effectLst/>
                          <a:latin typeface="Times New Roman"/>
                          <a:ea typeface="Calibri"/>
                          <a:cs typeface="Times New Roman"/>
                        </a:rPr>
                        <a:t>b</a:t>
                      </a:r>
                      <a:endParaRPr lang="en-GB" sz="1800" baseline="30000" dirty="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smtClean="0">
                          <a:effectLst/>
                          <a:latin typeface="Times New Roman"/>
                          <a:ea typeface="Calibri"/>
                          <a:cs typeface="Times New Roman"/>
                        </a:rPr>
                        <a:t>4.1 &gt;1.0</a:t>
                      </a:r>
                      <a:endParaRPr lang="en-GB" sz="1800" dirty="0">
                        <a:effectLst/>
                        <a:latin typeface="Calibri"/>
                        <a:ea typeface="Calibri"/>
                        <a:cs typeface="Times New Roman"/>
                      </a:endParaRPr>
                    </a:p>
                  </a:txBody>
                  <a:tcPr marL="68580" marR="68580" marT="0" marB="0">
                    <a:lnL>
                      <a:noFill/>
                    </a:lnL>
                    <a:lnR>
                      <a:noFill/>
                    </a:lnR>
                    <a:lnT>
                      <a:noFill/>
                    </a:lnT>
                    <a:lnB>
                      <a:noFill/>
                    </a:lnB>
                  </a:tcPr>
                </a:tc>
              </a:tr>
              <a:tr h="530159">
                <a:tc>
                  <a:txBody>
                    <a:bodyPr/>
                    <a:lstStyle/>
                    <a:p>
                      <a:pPr>
                        <a:lnSpc>
                          <a:spcPct val="150000"/>
                        </a:lnSpc>
                        <a:spcAft>
                          <a:spcPts val="0"/>
                        </a:spcAft>
                      </a:pPr>
                      <a:r>
                        <a:rPr lang="en-US" sz="1800" dirty="0" smtClean="0">
                          <a:effectLst/>
                          <a:latin typeface="Times New Roman"/>
                          <a:ea typeface="Calibri"/>
                          <a:cs typeface="Times New Roman"/>
                        </a:rPr>
                        <a:t>AB</a:t>
                      </a:r>
                      <a:endParaRPr lang="en-GB" sz="1800" dirty="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smtClean="0">
                          <a:effectLst/>
                          <a:latin typeface="Times New Roman"/>
                          <a:ea typeface="Calibri"/>
                          <a:cs typeface="Times New Roman"/>
                        </a:rPr>
                        <a:t>0.77 </a:t>
                      </a:r>
                      <a:r>
                        <a:rPr lang="en-US" sz="1800" baseline="30000" dirty="0" smtClean="0">
                          <a:effectLst/>
                          <a:latin typeface="Times New Roman"/>
                          <a:ea typeface="Calibri"/>
                          <a:cs typeface="Times New Roman"/>
                        </a:rPr>
                        <a:t>c</a:t>
                      </a:r>
                      <a:endParaRPr lang="en-GB" sz="1800" baseline="30000" dirty="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smtClean="0">
                          <a:effectLst/>
                          <a:latin typeface="Times New Roman"/>
                          <a:ea typeface="Calibri"/>
                          <a:cs typeface="Times New Roman"/>
                        </a:rPr>
                        <a:t>3.7 </a:t>
                      </a:r>
                      <a:r>
                        <a:rPr lang="en-US" sz="1800" baseline="30000" dirty="0" smtClean="0">
                          <a:effectLst/>
                          <a:latin typeface="Times New Roman"/>
                          <a:ea typeface="Calibri"/>
                          <a:cs typeface="Times New Roman"/>
                        </a:rPr>
                        <a:t>c</a:t>
                      </a:r>
                      <a:endParaRPr lang="en-GB" sz="1800" baseline="30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dirty="0" smtClean="0">
                          <a:effectLst/>
                          <a:latin typeface="Times New Roman"/>
                          <a:ea typeface="Calibri"/>
                          <a:cs typeface="Times New Roman"/>
                        </a:rPr>
                        <a:t>6.7&gt;1.0</a:t>
                      </a:r>
                      <a:endParaRPr lang="en-GB" sz="1800" dirty="0">
                        <a:effectLst/>
                        <a:latin typeface="Calibri"/>
                        <a:ea typeface="Calibri"/>
                        <a:cs typeface="Times New Roman"/>
                      </a:endParaRPr>
                    </a:p>
                  </a:txBody>
                  <a:tcPr marL="68580" marR="68580" marT="0" marB="0">
                    <a:lnL>
                      <a:noFill/>
                    </a:lnL>
                    <a:lnR>
                      <a:noFill/>
                    </a:lnR>
                    <a:lnT>
                      <a:noFill/>
                    </a:lnT>
                    <a:lnB>
                      <a:noFill/>
                    </a:lnB>
                  </a:tcPr>
                </a:tc>
              </a:tr>
              <a:tr h="497571">
                <a:tc>
                  <a:txBody>
                    <a:bodyPr/>
                    <a:lstStyle/>
                    <a:p>
                      <a:pPr>
                        <a:lnSpc>
                          <a:spcPct val="150000"/>
                        </a:lnSpc>
                        <a:spcAft>
                          <a:spcPts val="0"/>
                        </a:spcAft>
                      </a:pPr>
                      <a:r>
                        <a:rPr lang="en-US" sz="1800" dirty="0" smtClean="0">
                          <a:effectLst/>
                          <a:latin typeface="Times New Roman"/>
                          <a:ea typeface="Calibri"/>
                          <a:cs typeface="Times New Roman"/>
                        </a:rPr>
                        <a:t>QB</a:t>
                      </a:r>
                      <a:endParaRPr lang="en-GB"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dirty="0" smtClean="0">
                          <a:effectLst/>
                          <a:latin typeface="Times New Roman"/>
                          <a:ea typeface="Calibri"/>
                          <a:cs typeface="Times New Roman"/>
                        </a:rPr>
                        <a:t>0.61 </a:t>
                      </a:r>
                      <a:r>
                        <a:rPr lang="en-US" sz="1800" baseline="30000" dirty="0" smtClean="0">
                          <a:effectLst/>
                          <a:latin typeface="Times New Roman"/>
                          <a:ea typeface="Calibri"/>
                          <a:cs typeface="Times New Roman"/>
                        </a:rPr>
                        <a:t>ab</a:t>
                      </a:r>
                      <a:endParaRPr lang="en-GB" sz="1800" baseline="30000" dirty="0" smtClean="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smtClean="0">
                          <a:effectLst/>
                          <a:latin typeface="Times New Roman"/>
                          <a:ea typeface="Calibri"/>
                          <a:cs typeface="Times New Roman"/>
                        </a:rPr>
                        <a:t>2.0 </a:t>
                      </a:r>
                      <a:r>
                        <a:rPr lang="en-US" sz="1800" baseline="30000" dirty="0" smtClean="0">
                          <a:effectLst/>
                          <a:latin typeface="Times New Roman"/>
                          <a:ea typeface="Calibri"/>
                          <a:cs typeface="Times New Roman"/>
                        </a:rPr>
                        <a:t>b</a:t>
                      </a:r>
                      <a:endParaRPr lang="en-GB" sz="1800" baseline="30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dirty="0" smtClean="0">
                          <a:effectLst/>
                          <a:latin typeface="Times New Roman"/>
                          <a:ea typeface="Calibri"/>
                          <a:cs typeface="Times New Roman"/>
                        </a:rPr>
                        <a:t>5.0&gt;1.0</a:t>
                      </a:r>
                      <a:endParaRPr lang="en-GB" sz="1800" dirty="0">
                        <a:effectLst/>
                        <a:latin typeface="Calibri"/>
                        <a:ea typeface="Calibri"/>
                        <a:cs typeface="Times New Roman"/>
                      </a:endParaRPr>
                    </a:p>
                  </a:txBody>
                  <a:tcPr marL="68580" marR="68580" marT="0" marB="0">
                    <a:lnL>
                      <a:noFill/>
                    </a:lnL>
                    <a:lnR>
                      <a:noFill/>
                    </a:lnR>
                    <a:lnT>
                      <a:noFill/>
                    </a:lnT>
                    <a:lnB>
                      <a:noFill/>
                    </a:lnB>
                  </a:tcPr>
                </a:tc>
              </a:tr>
              <a:tr h="497571">
                <a:tc>
                  <a:txBody>
                    <a:bodyPr/>
                    <a:lstStyle/>
                    <a:p>
                      <a:pPr>
                        <a:lnSpc>
                          <a:spcPct val="150000"/>
                        </a:lnSpc>
                        <a:spcAft>
                          <a:spcPts val="0"/>
                        </a:spcAft>
                      </a:pPr>
                      <a:r>
                        <a:rPr lang="en-US" sz="1800" dirty="0" smtClean="0">
                          <a:effectLst/>
                          <a:latin typeface="Times New Roman"/>
                          <a:ea typeface="Calibri"/>
                          <a:cs typeface="Times New Roman"/>
                        </a:rPr>
                        <a:t>ChB</a:t>
                      </a:r>
                      <a:endParaRPr lang="en-GB" sz="18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dirty="0" smtClean="0">
                          <a:effectLst/>
                          <a:latin typeface="Times New Roman"/>
                          <a:ea typeface="Calibri"/>
                          <a:cs typeface="Times New Roman"/>
                        </a:rPr>
                        <a:t>0.48 </a:t>
                      </a:r>
                      <a:r>
                        <a:rPr lang="en-US" sz="1800" baseline="30000" dirty="0" smtClean="0">
                          <a:effectLst/>
                          <a:latin typeface="Times New Roman"/>
                          <a:ea typeface="Calibri"/>
                          <a:cs typeface="Times New Roman"/>
                        </a:rPr>
                        <a:t>a</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smtClean="0">
                          <a:effectLst/>
                          <a:latin typeface="Times New Roman"/>
                          <a:ea typeface="Calibri"/>
                          <a:cs typeface="Times New Roman"/>
                        </a:rPr>
                        <a:t>0.8 </a:t>
                      </a:r>
                      <a:r>
                        <a:rPr lang="en-US" sz="1800" baseline="30000" dirty="0" smtClean="0">
                          <a:effectLst/>
                          <a:latin typeface="Times New Roman"/>
                          <a:ea typeface="Calibri"/>
                          <a:cs typeface="Times New Roman"/>
                        </a:rPr>
                        <a:t>a</a:t>
                      </a:r>
                      <a:endParaRPr lang="en-GB" sz="1800" baseline="300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dirty="0" smtClean="0">
                          <a:effectLst/>
                          <a:latin typeface="Times New Roman"/>
                          <a:ea typeface="Calibri"/>
                          <a:cs typeface="Times New Roman"/>
                        </a:rPr>
                        <a:t>2.5&gt;1.0</a:t>
                      </a:r>
                      <a:endParaRPr lang="en-GB" sz="18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2034" y="3572425"/>
            <a:ext cx="786999" cy="1050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ChangeArrowheads="1"/>
          </p:cNvSpPr>
          <p:nvPr/>
        </p:nvSpPr>
        <p:spPr bwMode="auto">
          <a:xfrm>
            <a:off x="683568" y="836712"/>
            <a:ext cx="80648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a:t>
            </a:r>
            <a:r>
              <a:rPr kumimoji="0" lang="en-US" alt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Iron and </a:t>
            </a:r>
            <a:r>
              <a:rPr kumimoji="0" lang="en-US" altLang="en-US"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myo</a:t>
            </a:r>
            <a:r>
              <a:rPr kumimoji="0" lang="en-US" alt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-inositol (Ins</a:t>
            </a:r>
            <a:r>
              <a:rPr kumimoji="0" lang="en-US" alt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kumimoji="0" lang="en-US" alt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6</a:t>
            </a:r>
            <a:r>
              <a:rPr kumimoji="0" lang="en-US" alt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content (</a:t>
            </a:r>
            <a:r>
              <a:rPr kumimoji="0" lang="en-US" altLang="en-US"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µ</a:t>
            </a:r>
            <a:r>
              <a:rPr kumimoji="0" lang="en-US" alt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mol</a:t>
            </a:r>
            <a:r>
              <a:rPr kumimoji="0" lang="en-US" alt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in breads formulated with flours from different origin. </a:t>
            </a:r>
            <a:endParaRPr kumimoji="0" lang="en-GB" alt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endParaRPr>
          </a:p>
        </p:txBody>
      </p:sp>
      <p:sp>
        <p:nvSpPr>
          <p:cNvPr id="2" name="1 Rectángulo"/>
          <p:cNvSpPr/>
          <p:nvPr/>
        </p:nvSpPr>
        <p:spPr>
          <a:xfrm>
            <a:off x="1043608" y="5045696"/>
            <a:ext cx="7056784" cy="523220"/>
          </a:xfrm>
          <a:prstGeom prst="rect">
            <a:avLst/>
          </a:prstGeom>
        </p:spPr>
        <p:txBody>
          <a:bodyPr wrap="square">
            <a:spAutoFit/>
          </a:bodyPr>
          <a:lstStyle/>
          <a:p>
            <a:pPr lvl="0" algn="just" fontAlgn="base">
              <a:spcBef>
                <a:spcPct val="0"/>
              </a:spcBef>
              <a:spcAft>
                <a:spcPct val="0"/>
              </a:spcAft>
            </a:pPr>
            <a:r>
              <a:rPr lang="en-US" altLang="en-US" sz="1400" dirty="0">
                <a:latin typeface="Times New Roman" pitchFamily="18" charset="0"/>
                <a:ea typeface="Calibri" pitchFamily="34" charset="0"/>
                <a:cs typeface="Times New Roman" pitchFamily="18" charset="0"/>
              </a:rPr>
              <a:t>Values are expressed as mean </a:t>
            </a:r>
            <a:r>
              <a:rPr lang="en-US" altLang="en-US" sz="1400" dirty="0">
                <a:latin typeface="Times New Roman" pitchFamily="18" charset="0"/>
                <a:ea typeface="Calibri" pitchFamily="34" charset="0"/>
                <a:cs typeface="Times New Roman" pitchFamily="18" charset="0"/>
                <a:sym typeface="Symbol" pitchFamily="18" charset="2"/>
              </a:rPr>
              <a:t></a:t>
            </a:r>
            <a:r>
              <a:rPr lang="en-US" altLang="en-US" sz="1400" dirty="0">
                <a:latin typeface="Times New Roman" pitchFamily="18" charset="0"/>
                <a:ea typeface="Calibri" pitchFamily="34" charset="0"/>
                <a:cs typeface="Times New Roman" pitchFamily="18" charset="0"/>
              </a:rPr>
              <a:t> standard deviation (n=3). </a:t>
            </a:r>
            <a:r>
              <a:rPr lang="en-US" altLang="en-US" sz="1400" baseline="30000" dirty="0" smtClean="0">
                <a:latin typeface="Times New Roman" pitchFamily="18" charset="0"/>
                <a:ea typeface="Calibri" pitchFamily="34" charset="0"/>
                <a:cs typeface="Times New Roman" pitchFamily="18" charset="0"/>
                <a:sym typeface="Symbol" pitchFamily="18" charset="2"/>
              </a:rPr>
              <a:t>a-e </a:t>
            </a:r>
            <a:r>
              <a:rPr lang="en-US" altLang="en-US" sz="1400" dirty="0">
                <a:latin typeface="Times New Roman" pitchFamily="18" charset="0"/>
                <a:ea typeface="Calibri" pitchFamily="34" charset="0"/>
                <a:cs typeface="Times New Roman" pitchFamily="18" charset="0"/>
                <a:sym typeface="Symbol" pitchFamily="18" charset="2"/>
              </a:rPr>
              <a:t>Different superscript letters indicate statistical differences (</a:t>
            </a:r>
            <a:r>
              <a:rPr lang="en-US" altLang="en-US" sz="1400" i="1" dirty="0">
                <a:latin typeface="Times New Roman" pitchFamily="18" charset="0"/>
                <a:ea typeface="Calibri" pitchFamily="34" charset="0"/>
                <a:cs typeface="Times New Roman" pitchFamily="18" charset="0"/>
                <a:sym typeface="Symbol" pitchFamily="18" charset="2"/>
              </a:rPr>
              <a:t>P</a:t>
            </a:r>
            <a:r>
              <a:rPr lang="en-US" altLang="en-US" sz="1400" dirty="0">
                <a:latin typeface="Times New Roman" pitchFamily="18" charset="0"/>
                <a:ea typeface="Calibri" pitchFamily="34" charset="0"/>
                <a:cs typeface="Times New Roman" pitchFamily="18" charset="0"/>
                <a:sym typeface="Symbol" pitchFamily="18" charset="2"/>
              </a:rPr>
              <a:t>&lt;0.05</a:t>
            </a:r>
            <a:r>
              <a:rPr lang="en-US" altLang="en-US" sz="1400" dirty="0" smtClean="0">
                <a:latin typeface="Times New Roman" pitchFamily="18" charset="0"/>
                <a:ea typeface="Calibri" pitchFamily="34" charset="0"/>
                <a:cs typeface="Times New Roman" pitchFamily="18" charset="0"/>
                <a:sym typeface="Symbol" pitchFamily="18" charset="2"/>
              </a:rPr>
              <a:t>)</a:t>
            </a:r>
            <a:endParaRPr lang="en-GB" altLang="en-US" sz="1400" dirty="0">
              <a:latin typeface="Arial" pitchFamily="34" charset="0"/>
              <a:cs typeface="Arial" pitchFamily="34" charset="0"/>
              <a:sym typeface="Symbol" pitchFamily="18" charset="2"/>
            </a:endParaRP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6164" y="2464180"/>
            <a:ext cx="822871" cy="54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2035" y="3475351"/>
            <a:ext cx="786999" cy="50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6164" y="3013898"/>
            <a:ext cx="923628" cy="518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2035" y="4417533"/>
            <a:ext cx="787000" cy="49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904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557764668"/>
              </p:ext>
            </p:extLst>
          </p:nvPr>
        </p:nvGraphicFramePr>
        <p:xfrm>
          <a:off x="35497" y="1699642"/>
          <a:ext cx="9050238" cy="3148637"/>
        </p:xfrm>
        <a:graphic>
          <a:graphicData uri="http://schemas.openxmlformats.org/drawingml/2006/table">
            <a:tbl>
              <a:tblPr firstRow="1" firstCol="1" bandRow="1" bandCol="1"/>
              <a:tblGrid>
                <a:gridCol w="1584175"/>
                <a:gridCol w="1224136"/>
                <a:gridCol w="1008112"/>
                <a:gridCol w="1008112"/>
                <a:gridCol w="1008112"/>
                <a:gridCol w="1152128"/>
                <a:gridCol w="1064187"/>
                <a:gridCol w="1001276"/>
              </a:tblGrid>
              <a:tr h="331759">
                <a:tc rowSpan="2">
                  <a:txBody>
                    <a:bodyPr/>
                    <a:lstStyle/>
                    <a:p>
                      <a:pPr algn="ctr">
                        <a:lnSpc>
                          <a:spcPct val="150000"/>
                        </a:lnSpc>
                        <a:spcAft>
                          <a:spcPts val="0"/>
                        </a:spcAft>
                      </a:pPr>
                      <a:r>
                        <a:rPr lang="en-US" sz="1400" dirty="0">
                          <a:effectLst/>
                          <a:latin typeface="+mn-lt"/>
                          <a:ea typeface="Calibri"/>
                          <a:cs typeface="Times New Roman"/>
                        </a:rPr>
                        <a:t> </a:t>
                      </a:r>
                      <a:endParaRPr lang="en-GB" sz="1400" dirty="0">
                        <a:effectLst/>
                        <a:latin typeface="+mn-lt"/>
                        <a:ea typeface="Calibri"/>
                        <a:cs typeface="Times New Roman"/>
                      </a:endParaRPr>
                    </a:p>
                  </a:txBody>
                  <a:tcPr marL="64522" marR="645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a:effectLst/>
                          <a:latin typeface="Times New Roman"/>
                          <a:ea typeface="Calibri"/>
                          <a:cs typeface="Times New Roman"/>
                        </a:rPr>
                        <a:t> </a:t>
                      </a:r>
                      <a:endParaRPr lang="en-GB" sz="1400">
                        <a:effectLst/>
                        <a:latin typeface="Calibri"/>
                        <a:ea typeface="Calibri"/>
                        <a:cs typeface="Times New Roman"/>
                      </a:endParaRPr>
                    </a:p>
                  </a:txBody>
                  <a:tcPr marL="64522" marR="64522" marT="0" marB="0" anchor="ctr">
                    <a:lnL>
                      <a:noFill/>
                    </a:lnL>
                    <a:lnR>
                      <a:noFill/>
                    </a:lnR>
                    <a:lnT w="12700" cap="flat" cmpd="sng" algn="ctr">
                      <a:solidFill>
                        <a:srgbClr val="000000"/>
                      </a:solidFill>
                      <a:prstDash val="solid"/>
                      <a:round/>
                      <a:headEnd type="none" w="med" len="med"/>
                      <a:tailEnd type="none" w="med" len="med"/>
                    </a:lnT>
                    <a:lnB>
                      <a:noFill/>
                    </a:lnB>
                  </a:tcPr>
                </a:tc>
                <a:tc gridSpan="6">
                  <a:txBody>
                    <a:bodyPr/>
                    <a:lstStyle/>
                    <a:p>
                      <a:pPr algn="ctr">
                        <a:lnSpc>
                          <a:spcPct val="150000"/>
                        </a:lnSpc>
                        <a:spcAft>
                          <a:spcPts val="0"/>
                        </a:spcAft>
                      </a:pPr>
                      <a:r>
                        <a:rPr lang="en-US" sz="1400" b="1" dirty="0">
                          <a:effectLst/>
                          <a:latin typeface="+mn-lt"/>
                          <a:ea typeface="Calibri"/>
                          <a:cs typeface="Times New Roman"/>
                        </a:rPr>
                        <a:t>Treatment </a:t>
                      </a:r>
                      <a:endParaRPr lang="en-GB" sz="1400" dirty="0">
                        <a:effectLst/>
                        <a:latin typeface="+mn-lt"/>
                        <a:ea typeface="Calibri"/>
                        <a:cs typeface="Times New Roman"/>
                      </a:endParaRPr>
                    </a:p>
                  </a:txBody>
                  <a:tcPr marL="64522" marR="645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036393">
                <a:tc vMerge="1">
                  <a:txBody>
                    <a:bodyPr/>
                    <a:lstStyle/>
                    <a:p>
                      <a:endParaRPr lang="en-GB"/>
                    </a:p>
                  </a:txBody>
                  <a:tcPr/>
                </a:tc>
                <a:tc>
                  <a:txBody>
                    <a:bodyPr/>
                    <a:lstStyle/>
                    <a:p>
                      <a:pPr algn="ctr">
                        <a:lnSpc>
                          <a:spcPct val="150000"/>
                        </a:lnSpc>
                        <a:spcAft>
                          <a:spcPts val="0"/>
                        </a:spcAft>
                      </a:pPr>
                      <a:r>
                        <a:rPr lang="en-US" sz="1400" b="1" dirty="0" smtClean="0">
                          <a:effectLst/>
                          <a:latin typeface="+mn-lt"/>
                          <a:ea typeface="Calibri"/>
                          <a:cs typeface="Times New Roman"/>
                        </a:rPr>
                        <a:t>ID</a:t>
                      </a:r>
                    </a:p>
                    <a:p>
                      <a:pPr algn="ctr">
                        <a:lnSpc>
                          <a:spcPct val="150000"/>
                        </a:lnSpc>
                        <a:spcAft>
                          <a:spcPts val="0"/>
                        </a:spcAft>
                      </a:pPr>
                      <a:endParaRPr lang="es-ES" sz="1400" dirty="0" smtClean="0">
                        <a:effectLst/>
                        <a:latin typeface="+mn-lt"/>
                        <a:ea typeface="Calibri"/>
                        <a:cs typeface="Times New Roman"/>
                      </a:endParaRPr>
                    </a:p>
                    <a:p>
                      <a:pPr algn="ctr">
                        <a:lnSpc>
                          <a:spcPct val="150000"/>
                        </a:lnSpc>
                        <a:spcAft>
                          <a:spcPts val="0"/>
                        </a:spcAft>
                      </a:pPr>
                      <a:endParaRPr lang="en-GB" sz="1400" dirty="0">
                        <a:effectLst/>
                        <a:latin typeface="+mn-lt"/>
                        <a:ea typeface="Calibri"/>
                        <a:cs typeface="Times New Roman"/>
                      </a:endParaRPr>
                    </a:p>
                  </a:txBody>
                  <a:tcPr marL="64522" marR="645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effectLst/>
                          <a:latin typeface="+mn-lt"/>
                          <a:ea typeface="Calibri"/>
                          <a:cs typeface="Times New Roman"/>
                        </a:rPr>
                        <a:t>FeCl</a:t>
                      </a:r>
                      <a:r>
                        <a:rPr lang="en-US" sz="1400" b="1" baseline="-25000" dirty="0" smtClean="0">
                          <a:effectLst/>
                          <a:latin typeface="+mn-lt"/>
                          <a:ea typeface="Calibri"/>
                          <a:cs typeface="Times New Roman"/>
                        </a:rPr>
                        <a:t>3</a:t>
                      </a:r>
                      <a:r>
                        <a:rPr lang="en-US" sz="1400" b="1" baseline="30000" dirty="0" smtClean="0">
                          <a:effectLst/>
                          <a:latin typeface="+mn-lt"/>
                          <a:ea typeface="Calibri"/>
                          <a:cs typeface="Times New Roman"/>
                        </a:rPr>
                        <a:t>a</a:t>
                      </a:r>
                    </a:p>
                    <a:p>
                      <a:pPr algn="ctr">
                        <a:lnSpc>
                          <a:spcPct val="150000"/>
                        </a:lnSpc>
                        <a:spcAft>
                          <a:spcPts val="0"/>
                        </a:spcAft>
                      </a:pPr>
                      <a:endParaRPr lang="es-ES" sz="1400" dirty="0" smtClean="0">
                        <a:effectLst/>
                        <a:latin typeface="+mn-lt"/>
                        <a:ea typeface="Calibri"/>
                        <a:cs typeface="Times New Roman"/>
                      </a:endParaRPr>
                    </a:p>
                    <a:p>
                      <a:pPr algn="ctr">
                        <a:lnSpc>
                          <a:spcPct val="150000"/>
                        </a:lnSpc>
                        <a:spcAft>
                          <a:spcPts val="0"/>
                        </a:spcAft>
                      </a:pPr>
                      <a:endParaRPr lang="en-GB" sz="1400" dirty="0">
                        <a:effectLst/>
                        <a:latin typeface="+mn-lt"/>
                        <a:ea typeface="Calibri"/>
                        <a:cs typeface="Times New Roman"/>
                      </a:endParaRPr>
                    </a:p>
                  </a:txBody>
                  <a:tcPr marL="64522" marR="645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effectLst/>
                          <a:latin typeface="+mn-lt"/>
                          <a:ea typeface="Calibri"/>
                          <a:cs typeface="Times New Roman"/>
                        </a:rPr>
                        <a:t>WB</a:t>
                      </a:r>
                    </a:p>
                    <a:p>
                      <a:pPr algn="ctr">
                        <a:lnSpc>
                          <a:spcPct val="150000"/>
                        </a:lnSpc>
                        <a:spcAft>
                          <a:spcPts val="0"/>
                        </a:spcAft>
                      </a:pPr>
                      <a:endParaRPr lang="es-ES" sz="1400" dirty="0" smtClean="0">
                        <a:effectLst/>
                        <a:latin typeface="+mn-lt"/>
                        <a:ea typeface="Calibri"/>
                        <a:cs typeface="Times New Roman"/>
                      </a:endParaRPr>
                    </a:p>
                    <a:p>
                      <a:pPr algn="ctr">
                        <a:lnSpc>
                          <a:spcPct val="150000"/>
                        </a:lnSpc>
                        <a:spcAft>
                          <a:spcPts val="0"/>
                        </a:spcAft>
                      </a:pPr>
                      <a:endParaRPr lang="en-GB" sz="1400" dirty="0">
                        <a:effectLst/>
                        <a:latin typeface="+mn-lt"/>
                        <a:ea typeface="Calibri"/>
                        <a:cs typeface="Times New Roman"/>
                      </a:endParaRPr>
                    </a:p>
                  </a:txBody>
                  <a:tcPr marL="64522" marR="645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effectLst/>
                          <a:latin typeface="+mn-lt"/>
                          <a:ea typeface="Calibri"/>
                          <a:cs typeface="Times New Roman"/>
                        </a:rPr>
                        <a:t>WWB</a:t>
                      </a:r>
                    </a:p>
                    <a:p>
                      <a:pPr algn="ctr">
                        <a:lnSpc>
                          <a:spcPct val="150000"/>
                        </a:lnSpc>
                        <a:spcAft>
                          <a:spcPts val="0"/>
                        </a:spcAft>
                      </a:pPr>
                      <a:endParaRPr lang="es-ES" sz="1400" dirty="0" smtClean="0">
                        <a:effectLst/>
                        <a:latin typeface="+mn-lt"/>
                        <a:ea typeface="Calibri"/>
                        <a:cs typeface="Times New Roman"/>
                      </a:endParaRPr>
                    </a:p>
                    <a:p>
                      <a:pPr algn="ctr">
                        <a:lnSpc>
                          <a:spcPct val="150000"/>
                        </a:lnSpc>
                        <a:spcAft>
                          <a:spcPts val="0"/>
                        </a:spcAft>
                      </a:pPr>
                      <a:endParaRPr lang="en-GB" sz="1400" dirty="0">
                        <a:effectLst/>
                        <a:latin typeface="+mn-lt"/>
                        <a:ea typeface="Calibri"/>
                        <a:cs typeface="Times New Roman"/>
                      </a:endParaRPr>
                    </a:p>
                  </a:txBody>
                  <a:tcPr marL="64522" marR="645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effectLst/>
                          <a:latin typeface="+mn-lt"/>
                          <a:ea typeface="Calibri"/>
                          <a:cs typeface="Times New Roman"/>
                        </a:rPr>
                        <a:t>AB</a:t>
                      </a:r>
                    </a:p>
                    <a:p>
                      <a:pPr algn="ctr">
                        <a:lnSpc>
                          <a:spcPct val="150000"/>
                        </a:lnSpc>
                        <a:spcAft>
                          <a:spcPts val="0"/>
                        </a:spcAft>
                      </a:pPr>
                      <a:endParaRPr lang="es-ES" sz="1400" dirty="0" smtClean="0">
                        <a:effectLst/>
                        <a:latin typeface="+mn-lt"/>
                        <a:ea typeface="Calibri"/>
                        <a:cs typeface="Times New Roman"/>
                      </a:endParaRPr>
                    </a:p>
                    <a:p>
                      <a:pPr algn="ctr">
                        <a:lnSpc>
                          <a:spcPct val="150000"/>
                        </a:lnSpc>
                        <a:spcAft>
                          <a:spcPts val="0"/>
                        </a:spcAft>
                      </a:pPr>
                      <a:endParaRPr lang="en-GB" sz="1400" dirty="0">
                        <a:effectLst/>
                        <a:latin typeface="+mn-lt"/>
                        <a:ea typeface="Calibri"/>
                        <a:cs typeface="Times New Roman"/>
                      </a:endParaRPr>
                    </a:p>
                  </a:txBody>
                  <a:tcPr marL="64522" marR="645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effectLst/>
                          <a:latin typeface="+mn-lt"/>
                          <a:ea typeface="Calibri"/>
                          <a:cs typeface="Times New Roman"/>
                        </a:rPr>
                        <a:t>ChB</a:t>
                      </a:r>
                    </a:p>
                    <a:p>
                      <a:pPr algn="ctr">
                        <a:lnSpc>
                          <a:spcPct val="150000"/>
                        </a:lnSpc>
                        <a:spcAft>
                          <a:spcPts val="0"/>
                        </a:spcAft>
                      </a:pPr>
                      <a:endParaRPr lang="es-ES" sz="1400" dirty="0" smtClean="0">
                        <a:effectLst/>
                        <a:latin typeface="+mn-lt"/>
                        <a:ea typeface="Calibri"/>
                        <a:cs typeface="Times New Roman"/>
                      </a:endParaRPr>
                    </a:p>
                    <a:p>
                      <a:pPr algn="ctr">
                        <a:lnSpc>
                          <a:spcPct val="150000"/>
                        </a:lnSpc>
                        <a:spcAft>
                          <a:spcPts val="0"/>
                        </a:spcAft>
                      </a:pPr>
                      <a:endParaRPr lang="en-GB" sz="1400" dirty="0">
                        <a:effectLst/>
                        <a:latin typeface="+mn-lt"/>
                        <a:ea typeface="Calibri"/>
                        <a:cs typeface="Times New Roman"/>
                      </a:endParaRPr>
                    </a:p>
                  </a:txBody>
                  <a:tcPr marL="64522" marR="645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effectLst/>
                          <a:latin typeface="+mn-lt"/>
                          <a:ea typeface="Calibri"/>
                          <a:cs typeface="Times New Roman"/>
                        </a:rPr>
                        <a:t>QB</a:t>
                      </a:r>
                    </a:p>
                    <a:p>
                      <a:pPr algn="ctr">
                        <a:lnSpc>
                          <a:spcPct val="150000"/>
                        </a:lnSpc>
                        <a:spcAft>
                          <a:spcPts val="0"/>
                        </a:spcAft>
                      </a:pPr>
                      <a:endParaRPr lang="es-ES" sz="1400" dirty="0" smtClean="0">
                        <a:effectLst/>
                        <a:latin typeface="+mn-lt"/>
                        <a:ea typeface="Calibri"/>
                        <a:cs typeface="Times New Roman"/>
                      </a:endParaRPr>
                    </a:p>
                    <a:p>
                      <a:pPr algn="ctr">
                        <a:lnSpc>
                          <a:spcPct val="150000"/>
                        </a:lnSpc>
                        <a:spcAft>
                          <a:spcPts val="0"/>
                        </a:spcAft>
                      </a:pPr>
                      <a:endParaRPr lang="en-GB" sz="1400" dirty="0">
                        <a:effectLst/>
                        <a:latin typeface="+mn-lt"/>
                        <a:ea typeface="Calibri"/>
                        <a:cs typeface="Times New Roman"/>
                      </a:endParaRPr>
                    </a:p>
                  </a:txBody>
                  <a:tcPr marL="64522" marR="645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133">
                <a:tc>
                  <a:txBody>
                    <a:bodyPr/>
                    <a:lstStyle/>
                    <a:p>
                      <a:pPr rtl="0"/>
                      <a:r>
                        <a:rPr lang="es-ES" sz="1400" b="0" i="0" u="none" strike="noStrike" kern="1200" baseline="0" dirty="0" err="1" smtClean="0">
                          <a:solidFill>
                            <a:srgbClr val="000000"/>
                          </a:solidFill>
                          <a:latin typeface="+mn-lt"/>
                        </a:rPr>
                        <a:t>Haemoglobin</a:t>
                      </a:r>
                      <a:r>
                        <a:rPr lang="es-ES" sz="1400" b="0" i="0" u="none" strike="noStrike" kern="1200" baseline="0" dirty="0" smtClean="0">
                          <a:solidFill>
                            <a:srgbClr val="000000"/>
                          </a:solidFill>
                          <a:latin typeface="+mn-lt"/>
                        </a:rPr>
                        <a:t> </a:t>
                      </a:r>
                    </a:p>
                    <a:p>
                      <a:pPr rtl="0"/>
                      <a:r>
                        <a:rPr lang="es-ES" sz="1400" b="0" i="0" u="none" strike="noStrike" kern="1200" baseline="0" dirty="0" smtClean="0">
                          <a:solidFill>
                            <a:srgbClr val="000000"/>
                          </a:solidFill>
                          <a:latin typeface="+mn-lt"/>
                        </a:rPr>
                        <a:t>(</a:t>
                      </a:r>
                      <a:r>
                        <a:rPr lang="es-ES" sz="1400" b="0" i="0" u="none" strike="noStrike" kern="1200" baseline="0" dirty="0" err="1" smtClean="0">
                          <a:solidFill>
                            <a:srgbClr val="000000"/>
                          </a:solidFill>
                          <a:latin typeface="+mn-lt"/>
                        </a:rPr>
                        <a:t>Hb</a:t>
                      </a:r>
                      <a:r>
                        <a:rPr lang="es-ES" sz="1400" b="0" i="0" u="none" strike="noStrike" kern="1200" baseline="0" dirty="0" smtClean="0">
                          <a:solidFill>
                            <a:srgbClr val="000000"/>
                          </a:solidFill>
                          <a:latin typeface="+mn-lt"/>
                        </a:rPr>
                        <a:t>, g/</a:t>
                      </a:r>
                      <a:r>
                        <a:rPr lang="es-ES" sz="1400" b="0" i="0" u="none" strike="noStrike" kern="1200" baseline="0" dirty="0" err="1" smtClean="0">
                          <a:solidFill>
                            <a:srgbClr val="000000"/>
                          </a:solidFill>
                          <a:latin typeface="+mn-lt"/>
                        </a:rPr>
                        <a:t>dL</a:t>
                      </a:r>
                      <a:r>
                        <a:rPr lang="es-ES" sz="1400" b="0" i="0" u="none" strike="noStrike" kern="1200" baseline="0" dirty="0" smtClean="0">
                          <a:solidFill>
                            <a:srgbClr val="000000"/>
                          </a:solidFill>
                          <a:latin typeface="+mn-lt"/>
                        </a:rPr>
                        <a:t>)</a:t>
                      </a:r>
                      <a:endParaRPr lang="en-GB" sz="1400" dirty="0">
                        <a:effectLst/>
                        <a:latin typeface="+mn-lt"/>
                        <a:ea typeface="Calibri"/>
                        <a:cs typeface="Times New Roman"/>
                      </a:endParaRPr>
                    </a:p>
                  </a:txBody>
                  <a:tcPr marL="64522" marR="64522"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50000"/>
                        </a:lnSpc>
                        <a:spcAft>
                          <a:spcPts val="0"/>
                        </a:spcAft>
                      </a:pPr>
                      <a:r>
                        <a:rPr lang="en-US" sz="1400" dirty="0" smtClean="0">
                          <a:effectLst/>
                          <a:latin typeface="+mn-lt"/>
                          <a:ea typeface="Calibri"/>
                          <a:cs typeface="Times New Roman"/>
                        </a:rPr>
                        <a:t>11.1 </a:t>
                      </a:r>
                      <a:r>
                        <a:rPr lang="es-ES" sz="1400" dirty="0">
                          <a:effectLst/>
                          <a:latin typeface="+mn-lt"/>
                          <a:ea typeface="Calibri"/>
                          <a:cs typeface="Times New Roman"/>
                          <a:sym typeface="Symbol"/>
                        </a:rPr>
                        <a:t></a:t>
                      </a:r>
                      <a:r>
                        <a:rPr lang="en-US" sz="1400" dirty="0">
                          <a:effectLst/>
                          <a:latin typeface="+mn-lt"/>
                          <a:ea typeface="Calibri"/>
                          <a:cs typeface="Times New Roman"/>
                        </a:rPr>
                        <a:t> </a:t>
                      </a:r>
                      <a:r>
                        <a:rPr lang="en-US" sz="1400" dirty="0" smtClean="0">
                          <a:effectLst/>
                          <a:latin typeface="+mn-lt"/>
                          <a:ea typeface="Calibri"/>
                          <a:cs typeface="Times New Roman"/>
                        </a:rPr>
                        <a:t>2.7</a:t>
                      </a:r>
                      <a:r>
                        <a:rPr lang="en-US" sz="1400" baseline="30000" dirty="0" smtClean="0">
                          <a:effectLst/>
                          <a:latin typeface="+mn-lt"/>
                          <a:ea typeface="Calibri"/>
                          <a:cs typeface="Times New Roman"/>
                        </a:rPr>
                        <a:t>a</a:t>
                      </a:r>
                      <a:endParaRPr lang="en-GB" sz="1400" baseline="30000" dirty="0">
                        <a:effectLst/>
                        <a:latin typeface="+mn-lt"/>
                        <a:ea typeface="Calibri"/>
                        <a:cs typeface="Times New Roman"/>
                      </a:endParaRPr>
                    </a:p>
                  </a:txBody>
                  <a:tcPr marL="64522" marR="6452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dirty="0">
                          <a:effectLst/>
                          <a:latin typeface="+mn-lt"/>
                          <a:ea typeface="Calibri"/>
                          <a:cs typeface="Times New Roman"/>
                        </a:rPr>
                        <a:t>16.2 </a:t>
                      </a:r>
                      <a:r>
                        <a:rPr lang="es-ES" sz="1400" dirty="0">
                          <a:effectLst/>
                          <a:latin typeface="+mn-lt"/>
                          <a:ea typeface="Calibri"/>
                          <a:cs typeface="Times New Roman"/>
                          <a:sym typeface="Symbol"/>
                        </a:rPr>
                        <a:t></a:t>
                      </a:r>
                      <a:r>
                        <a:rPr lang="en-US" sz="1400" dirty="0">
                          <a:effectLst/>
                          <a:latin typeface="+mn-lt"/>
                          <a:ea typeface="Calibri"/>
                          <a:cs typeface="Times New Roman"/>
                        </a:rPr>
                        <a:t> </a:t>
                      </a:r>
                      <a:r>
                        <a:rPr lang="en-US" sz="1400" dirty="0" smtClean="0">
                          <a:effectLst/>
                          <a:latin typeface="+mn-lt"/>
                          <a:ea typeface="Calibri"/>
                          <a:cs typeface="Times New Roman"/>
                        </a:rPr>
                        <a:t>0.2</a:t>
                      </a:r>
                      <a:r>
                        <a:rPr lang="en-US" sz="1400" baseline="30000" dirty="0" smtClean="0">
                          <a:effectLst/>
                          <a:latin typeface="+mn-lt"/>
                          <a:ea typeface="Calibri"/>
                          <a:cs typeface="Times New Roman"/>
                        </a:rPr>
                        <a:t>b</a:t>
                      </a:r>
                      <a:endParaRPr lang="en-GB" sz="1400" baseline="30000" dirty="0">
                        <a:effectLst/>
                        <a:latin typeface="+mn-lt"/>
                        <a:ea typeface="Calibri"/>
                        <a:cs typeface="Times New Roman"/>
                      </a:endParaRPr>
                    </a:p>
                  </a:txBody>
                  <a:tcPr marL="64522" marR="6452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dirty="0">
                          <a:effectLst/>
                          <a:latin typeface="+mn-lt"/>
                          <a:ea typeface="Calibri"/>
                          <a:cs typeface="Times New Roman"/>
                        </a:rPr>
                        <a:t>12.3</a:t>
                      </a:r>
                      <a:r>
                        <a:rPr lang="es-ES" sz="1400" dirty="0">
                          <a:effectLst/>
                          <a:latin typeface="+mn-lt"/>
                          <a:ea typeface="Calibri"/>
                          <a:cs typeface="Times New Roman"/>
                          <a:sym typeface="Symbol"/>
                        </a:rPr>
                        <a:t></a:t>
                      </a:r>
                      <a:r>
                        <a:rPr lang="en-US" sz="1400" dirty="0" smtClean="0">
                          <a:effectLst/>
                          <a:latin typeface="+mn-lt"/>
                          <a:ea typeface="Calibri"/>
                          <a:cs typeface="Times New Roman"/>
                        </a:rPr>
                        <a:t>0.2</a:t>
                      </a:r>
                      <a:r>
                        <a:rPr lang="en-US" sz="1400" baseline="30000" dirty="0" smtClean="0">
                          <a:effectLst/>
                          <a:latin typeface="+mn-lt"/>
                          <a:ea typeface="Calibri"/>
                          <a:cs typeface="Times New Roman"/>
                        </a:rPr>
                        <a:t>a</a:t>
                      </a:r>
                      <a:endParaRPr lang="en-GB" sz="1400" baseline="30000" dirty="0">
                        <a:effectLst/>
                        <a:latin typeface="+mn-lt"/>
                        <a:ea typeface="Calibri"/>
                        <a:cs typeface="Times New Roman"/>
                      </a:endParaRPr>
                    </a:p>
                  </a:txBody>
                  <a:tcPr marL="64522" marR="6452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b="0" u="none" dirty="0">
                          <a:effectLst/>
                          <a:latin typeface="+mn-lt"/>
                          <a:ea typeface="Calibri"/>
                          <a:cs typeface="Times New Roman"/>
                        </a:rPr>
                        <a:t>14.7</a:t>
                      </a:r>
                      <a:r>
                        <a:rPr lang="es-ES" sz="1400" b="0" u="none" dirty="0">
                          <a:effectLst/>
                          <a:latin typeface="+mn-lt"/>
                          <a:ea typeface="Calibri"/>
                          <a:cs typeface="Times New Roman"/>
                          <a:sym typeface="Symbol"/>
                        </a:rPr>
                        <a:t></a:t>
                      </a:r>
                      <a:r>
                        <a:rPr lang="en-US" sz="1400" b="0" u="none" dirty="0" smtClean="0">
                          <a:effectLst/>
                          <a:latin typeface="+mn-lt"/>
                          <a:ea typeface="Calibri"/>
                          <a:cs typeface="Times New Roman"/>
                        </a:rPr>
                        <a:t>1.3</a:t>
                      </a:r>
                      <a:r>
                        <a:rPr lang="en-US" sz="1400" b="0" u="none" baseline="30000" dirty="0" smtClean="0">
                          <a:effectLst/>
                          <a:latin typeface="+mn-lt"/>
                          <a:ea typeface="Calibri"/>
                          <a:cs typeface="Times New Roman"/>
                        </a:rPr>
                        <a:t>ab</a:t>
                      </a:r>
                      <a:endParaRPr lang="en-GB" sz="1400" b="0" u="none" baseline="30000" dirty="0">
                        <a:effectLst/>
                        <a:latin typeface="+mn-lt"/>
                        <a:ea typeface="Calibri"/>
                        <a:cs typeface="Times New Roman"/>
                      </a:endParaRPr>
                    </a:p>
                  </a:txBody>
                  <a:tcPr marL="64522" marR="64522"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n-US" sz="1400" b="1" u="none" dirty="0">
                          <a:effectLst/>
                          <a:latin typeface="+mn-lt"/>
                          <a:ea typeface="Calibri"/>
                          <a:cs typeface="Times New Roman"/>
                        </a:rPr>
                        <a:t>16.4</a:t>
                      </a:r>
                      <a:r>
                        <a:rPr lang="es-ES" sz="1400" b="1" u="none" dirty="0">
                          <a:effectLst/>
                          <a:latin typeface="+mn-lt"/>
                          <a:ea typeface="Calibri"/>
                          <a:cs typeface="Times New Roman"/>
                          <a:sym typeface="Symbol"/>
                        </a:rPr>
                        <a:t></a:t>
                      </a:r>
                      <a:r>
                        <a:rPr lang="en-US" sz="1400" b="1" u="none" dirty="0" smtClean="0">
                          <a:effectLst/>
                          <a:latin typeface="+mn-lt"/>
                          <a:ea typeface="Calibri"/>
                          <a:cs typeface="Times New Roman"/>
                        </a:rPr>
                        <a:t>2.2</a:t>
                      </a:r>
                      <a:r>
                        <a:rPr lang="en-US" sz="1400" b="1" u="none" baseline="30000" dirty="0" smtClean="0">
                          <a:effectLst/>
                          <a:latin typeface="+mn-lt"/>
                          <a:ea typeface="Calibri"/>
                          <a:cs typeface="Times New Roman"/>
                        </a:rPr>
                        <a:t>b</a:t>
                      </a:r>
                      <a:endParaRPr lang="en-GB" sz="1400" b="1" u="none" baseline="30000" dirty="0">
                        <a:effectLst/>
                        <a:latin typeface="+mn-lt"/>
                        <a:ea typeface="Calibri"/>
                        <a:cs typeface="Times New Roman"/>
                      </a:endParaRPr>
                    </a:p>
                  </a:txBody>
                  <a:tcPr marL="64522" marR="64522"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Aft>
                          <a:spcPts val="0"/>
                        </a:spcAft>
                      </a:pPr>
                      <a:r>
                        <a:rPr lang="en-US" sz="1400" b="1" u="none" dirty="0">
                          <a:effectLst/>
                          <a:latin typeface="+mn-lt"/>
                          <a:ea typeface="Calibri"/>
                          <a:cs typeface="Times New Roman"/>
                        </a:rPr>
                        <a:t>17</a:t>
                      </a:r>
                      <a:r>
                        <a:rPr lang="es-ES" sz="1400" b="1" u="none" dirty="0">
                          <a:effectLst/>
                          <a:latin typeface="+mn-lt"/>
                          <a:ea typeface="Calibri"/>
                          <a:cs typeface="Times New Roman"/>
                        </a:rPr>
                        <a:t>.4</a:t>
                      </a:r>
                      <a:r>
                        <a:rPr lang="es-ES" sz="1400" b="1" u="none" dirty="0">
                          <a:effectLst/>
                          <a:latin typeface="+mn-lt"/>
                          <a:ea typeface="Calibri"/>
                          <a:cs typeface="Times New Roman"/>
                          <a:sym typeface="Symbol"/>
                        </a:rPr>
                        <a:t></a:t>
                      </a:r>
                      <a:r>
                        <a:rPr lang="es-ES" sz="1400" b="1" u="none" dirty="0" smtClean="0">
                          <a:effectLst/>
                          <a:latin typeface="+mn-lt"/>
                          <a:ea typeface="Calibri"/>
                          <a:cs typeface="Times New Roman"/>
                        </a:rPr>
                        <a:t>2.8</a:t>
                      </a:r>
                      <a:r>
                        <a:rPr lang="es-ES" sz="1400" b="1" u="none" baseline="30000" dirty="0" smtClean="0">
                          <a:effectLst/>
                          <a:latin typeface="+mn-lt"/>
                          <a:ea typeface="Calibri"/>
                          <a:cs typeface="Times New Roman"/>
                        </a:rPr>
                        <a:t>b</a:t>
                      </a:r>
                      <a:endParaRPr lang="en-GB" sz="1400" b="1" u="none" baseline="30000" dirty="0">
                        <a:effectLst/>
                        <a:latin typeface="+mn-lt"/>
                        <a:ea typeface="Calibri"/>
                        <a:cs typeface="Times New Roman"/>
                      </a:endParaRPr>
                    </a:p>
                  </a:txBody>
                  <a:tcPr marL="64522" marR="64522"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Aft>
                          <a:spcPts val="0"/>
                        </a:spcAft>
                      </a:pPr>
                      <a:r>
                        <a:rPr lang="es-ES" sz="1400" dirty="0">
                          <a:effectLst/>
                          <a:latin typeface="+mn-lt"/>
                          <a:ea typeface="Calibri"/>
                          <a:cs typeface="Times New Roman"/>
                        </a:rPr>
                        <a:t>13.4</a:t>
                      </a:r>
                      <a:r>
                        <a:rPr lang="es-ES" sz="1400" dirty="0">
                          <a:effectLst/>
                          <a:latin typeface="+mn-lt"/>
                          <a:ea typeface="Calibri"/>
                          <a:cs typeface="Times New Roman"/>
                          <a:sym typeface="Symbol"/>
                        </a:rPr>
                        <a:t></a:t>
                      </a:r>
                      <a:r>
                        <a:rPr lang="es-ES" sz="1400" dirty="0" smtClean="0">
                          <a:effectLst/>
                          <a:latin typeface="+mn-lt"/>
                          <a:ea typeface="Calibri"/>
                          <a:cs typeface="Times New Roman"/>
                        </a:rPr>
                        <a:t>2.9</a:t>
                      </a:r>
                      <a:r>
                        <a:rPr lang="es-ES" sz="1400" baseline="30000" dirty="0" smtClean="0">
                          <a:effectLst/>
                          <a:latin typeface="+mn-lt"/>
                          <a:ea typeface="Calibri"/>
                          <a:cs typeface="Times New Roman"/>
                        </a:rPr>
                        <a:t>ab</a:t>
                      </a:r>
                      <a:endParaRPr lang="en-GB" sz="1400" baseline="30000" dirty="0">
                        <a:effectLst/>
                        <a:latin typeface="+mn-lt"/>
                        <a:ea typeface="Calibri"/>
                        <a:cs typeface="Times New Roman"/>
                      </a:endParaRPr>
                    </a:p>
                  </a:txBody>
                  <a:tcPr marL="64522" marR="64522" marT="0" marB="0">
                    <a:lnL>
                      <a:noFill/>
                    </a:lnL>
                    <a:lnR>
                      <a:noFill/>
                    </a:lnR>
                    <a:lnT w="12700" cap="flat" cmpd="sng" algn="ctr">
                      <a:solidFill>
                        <a:srgbClr val="000000"/>
                      </a:solidFill>
                      <a:prstDash val="solid"/>
                      <a:round/>
                      <a:headEnd type="none" w="med" len="med"/>
                      <a:tailEnd type="none" w="med" len="med"/>
                    </a:lnT>
                    <a:lnB>
                      <a:noFill/>
                    </a:lnB>
                  </a:tcPr>
                </a:tc>
              </a:tr>
              <a:tr h="342324">
                <a:tc>
                  <a:txBody>
                    <a:bodyPr/>
                    <a:lstStyle/>
                    <a:p>
                      <a:pPr>
                        <a:lnSpc>
                          <a:spcPct val="150000"/>
                        </a:lnSpc>
                        <a:spcAft>
                          <a:spcPts val="0"/>
                        </a:spcAft>
                      </a:pPr>
                      <a:r>
                        <a:rPr lang="es-ES" sz="1400" dirty="0" err="1">
                          <a:effectLst/>
                          <a:latin typeface="+mn-lt"/>
                          <a:ea typeface="Calibri"/>
                          <a:cs typeface="Times New Roman"/>
                        </a:rPr>
                        <a:t>Haematocrit</a:t>
                      </a:r>
                      <a:endParaRPr lang="en-GB" sz="1400" dirty="0">
                        <a:effectLst/>
                        <a:latin typeface="+mn-lt"/>
                        <a:ea typeface="Calibri"/>
                        <a:cs typeface="Times New Roman"/>
                      </a:endParaRPr>
                    </a:p>
                  </a:txBody>
                  <a:tcPr marL="64522" marR="64522" marT="0" marB="0">
                    <a:lnL>
                      <a:noFill/>
                    </a:lnL>
                    <a:lnR>
                      <a:noFill/>
                    </a:lnR>
                    <a:lnT>
                      <a:noFill/>
                    </a:lnT>
                    <a:lnB>
                      <a:noFill/>
                    </a:lnB>
                    <a:noFill/>
                  </a:tcPr>
                </a:tc>
                <a:tc>
                  <a:txBody>
                    <a:bodyPr/>
                    <a:lstStyle/>
                    <a:p>
                      <a:pPr algn="ctr">
                        <a:lnSpc>
                          <a:spcPct val="150000"/>
                        </a:lnSpc>
                        <a:spcAft>
                          <a:spcPts val="0"/>
                        </a:spcAft>
                      </a:pPr>
                      <a:r>
                        <a:rPr lang="es-ES" sz="1400" dirty="0" smtClean="0">
                          <a:effectLst/>
                          <a:latin typeface="+mn-lt"/>
                          <a:ea typeface="Calibri"/>
                          <a:cs typeface="Times New Roman"/>
                        </a:rPr>
                        <a:t>49 </a:t>
                      </a:r>
                      <a:r>
                        <a:rPr lang="es-ES" sz="1400" dirty="0">
                          <a:effectLst/>
                          <a:latin typeface="+mn-lt"/>
                          <a:ea typeface="Calibri"/>
                          <a:cs typeface="Times New Roman"/>
                          <a:sym typeface="Symbol"/>
                        </a:rPr>
                        <a:t></a:t>
                      </a:r>
                      <a:r>
                        <a:rPr lang="es-ES" sz="1400" dirty="0">
                          <a:effectLst/>
                          <a:latin typeface="+mn-lt"/>
                          <a:ea typeface="Calibri"/>
                          <a:cs typeface="Times New Roman"/>
                        </a:rPr>
                        <a:t> </a:t>
                      </a:r>
                      <a:r>
                        <a:rPr lang="es-ES" sz="1400" dirty="0" smtClean="0">
                          <a:effectLst/>
                          <a:latin typeface="+mn-lt"/>
                          <a:ea typeface="Calibri"/>
                          <a:cs typeface="Times New Roman"/>
                        </a:rPr>
                        <a:t>2</a:t>
                      </a:r>
                      <a:r>
                        <a:rPr lang="es-ES" sz="1400" baseline="30000" dirty="0" smtClean="0">
                          <a:effectLst/>
                          <a:latin typeface="+mn-lt"/>
                          <a:ea typeface="Calibri"/>
                          <a:cs typeface="Times New Roman"/>
                        </a:rPr>
                        <a:t>a</a:t>
                      </a:r>
                      <a:endParaRPr lang="en-GB" sz="1400" baseline="30000" dirty="0">
                        <a:effectLst/>
                        <a:latin typeface="+mn-lt"/>
                        <a:ea typeface="Calibri"/>
                        <a:cs typeface="Times New Roman"/>
                      </a:endParaRPr>
                    </a:p>
                  </a:txBody>
                  <a:tcPr marL="64522" marR="64522" marT="0" marB="0">
                    <a:lnL>
                      <a:noFill/>
                    </a:lnL>
                    <a:lnR>
                      <a:noFill/>
                    </a:lnR>
                    <a:lnT>
                      <a:noFill/>
                    </a:lnT>
                    <a:lnB>
                      <a:noFill/>
                    </a:lnB>
                  </a:tcPr>
                </a:tc>
                <a:tc>
                  <a:txBody>
                    <a:bodyPr/>
                    <a:lstStyle/>
                    <a:p>
                      <a:pPr algn="ctr">
                        <a:lnSpc>
                          <a:spcPct val="150000"/>
                        </a:lnSpc>
                        <a:spcAft>
                          <a:spcPts val="0"/>
                        </a:spcAft>
                      </a:pPr>
                      <a:r>
                        <a:rPr lang="es-ES" sz="1400" dirty="0" smtClean="0">
                          <a:effectLst/>
                          <a:latin typeface="+mn-lt"/>
                          <a:ea typeface="Calibri"/>
                          <a:cs typeface="Times New Roman"/>
                        </a:rPr>
                        <a:t>49 </a:t>
                      </a:r>
                      <a:r>
                        <a:rPr lang="es-ES" sz="1400" dirty="0">
                          <a:effectLst/>
                          <a:latin typeface="+mn-lt"/>
                          <a:ea typeface="Calibri"/>
                          <a:cs typeface="Times New Roman"/>
                          <a:sym typeface="Symbol"/>
                        </a:rPr>
                        <a:t></a:t>
                      </a:r>
                      <a:r>
                        <a:rPr lang="es-ES" sz="1400" dirty="0">
                          <a:effectLst/>
                          <a:latin typeface="+mn-lt"/>
                          <a:ea typeface="Calibri"/>
                          <a:cs typeface="Times New Roman"/>
                        </a:rPr>
                        <a:t> </a:t>
                      </a:r>
                      <a:r>
                        <a:rPr lang="es-ES" sz="1400" dirty="0" smtClean="0">
                          <a:effectLst/>
                          <a:latin typeface="+mn-lt"/>
                          <a:ea typeface="Calibri"/>
                          <a:cs typeface="Times New Roman"/>
                        </a:rPr>
                        <a:t>1</a:t>
                      </a:r>
                      <a:r>
                        <a:rPr lang="es-ES" sz="1400" baseline="30000" dirty="0" smtClean="0">
                          <a:effectLst/>
                          <a:latin typeface="+mn-lt"/>
                          <a:ea typeface="Calibri"/>
                          <a:cs typeface="Times New Roman"/>
                        </a:rPr>
                        <a:t>a</a:t>
                      </a:r>
                      <a:endParaRPr lang="en-GB" sz="1400" baseline="30000" dirty="0">
                        <a:effectLst/>
                        <a:latin typeface="+mn-lt"/>
                        <a:ea typeface="Calibri"/>
                        <a:cs typeface="Times New Roman"/>
                      </a:endParaRPr>
                    </a:p>
                  </a:txBody>
                  <a:tcPr marL="64522" marR="64522" marT="0" marB="0">
                    <a:lnL>
                      <a:noFill/>
                    </a:lnL>
                    <a:lnR>
                      <a:noFill/>
                    </a:lnR>
                    <a:lnT>
                      <a:noFill/>
                    </a:lnT>
                    <a:lnB>
                      <a:noFill/>
                    </a:lnB>
                  </a:tcPr>
                </a:tc>
                <a:tc>
                  <a:txBody>
                    <a:bodyPr/>
                    <a:lstStyle/>
                    <a:p>
                      <a:pPr algn="ctr">
                        <a:lnSpc>
                          <a:spcPct val="150000"/>
                        </a:lnSpc>
                        <a:spcAft>
                          <a:spcPts val="0"/>
                        </a:spcAft>
                      </a:pPr>
                      <a:r>
                        <a:rPr lang="es-ES" sz="1400" dirty="0" smtClean="0">
                          <a:effectLst/>
                          <a:latin typeface="+mn-lt"/>
                          <a:ea typeface="Calibri"/>
                          <a:cs typeface="Times New Roman"/>
                        </a:rPr>
                        <a:t>52 </a:t>
                      </a:r>
                      <a:r>
                        <a:rPr lang="es-ES" sz="1400" dirty="0">
                          <a:effectLst/>
                          <a:latin typeface="+mn-lt"/>
                          <a:ea typeface="Calibri"/>
                          <a:cs typeface="Times New Roman"/>
                          <a:sym typeface="Symbol"/>
                        </a:rPr>
                        <a:t></a:t>
                      </a:r>
                      <a:r>
                        <a:rPr lang="es-ES" sz="1400" dirty="0">
                          <a:effectLst/>
                          <a:latin typeface="+mn-lt"/>
                          <a:ea typeface="Calibri"/>
                          <a:cs typeface="Times New Roman"/>
                        </a:rPr>
                        <a:t> </a:t>
                      </a:r>
                      <a:r>
                        <a:rPr lang="es-ES" sz="1400" dirty="0" smtClean="0">
                          <a:effectLst/>
                          <a:latin typeface="+mn-lt"/>
                          <a:ea typeface="Calibri"/>
                          <a:cs typeface="Times New Roman"/>
                        </a:rPr>
                        <a:t>2</a:t>
                      </a:r>
                      <a:r>
                        <a:rPr lang="es-ES" sz="1400" baseline="30000" dirty="0" smtClean="0">
                          <a:effectLst/>
                          <a:latin typeface="+mn-lt"/>
                          <a:ea typeface="Calibri"/>
                          <a:cs typeface="Times New Roman"/>
                        </a:rPr>
                        <a:t>a</a:t>
                      </a:r>
                      <a:endParaRPr lang="en-GB" sz="1400" baseline="30000" dirty="0">
                        <a:effectLst/>
                        <a:latin typeface="+mn-lt"/>
                        <a:ea typeface="Calibri"/>
                        <a:cs typeface="Times New Roman"/>
                      </a:endParaRPr>
                    </a:p>
                  </a:txBody>
                  <a:tcPr marL="64522" marR="64522" marT="0" marB="0">
                    <a:lnL>
                      <a:noFill/>
                    </a:lnL>
                    <a:lnR>
                      <a:noFill/>
                    </a:lnR>
                    <a:lnT>
                      <a:noFill/>
                    </a:lnT>
                    <a:lnB>
                      <a:noFill/>
                    </a:lnB>
                  </a:tcPr>
                </a:tc>
                <a:tc>
                  <a:txBody>
                    <a:bodyPr/>
                    <a:lstStyle/>
                    <a:p>
                      <a:pPr algn="ctr">
                        <a:lnSpc>
                          <a:spcPct val="150000"/>
                        </a:lnSpc>
                        <a:spcAft>
                          <a:spcPts val="0"/>
                        </a:spcAft>
                      </a:pPr>
                      <a:r>
                        <a:rPr lang="es-ES" sz="1400" dirty="0" smtClean="0">
                          <a:effectLst/>
                          <a:latin typeface="+mn-lt"/>
                          <a:ea typeface="Calibri"/>
                          <a:cs typeface="Times New Roman"/>
                        </a:rPr>
                        <a:t>49 </a:t>
                      </a:r>
                      <a:r>
                        <a:rPr lang="es-ES" sz="1400" dirty="0">
                          <a:effectLst/>
                          <a:latin typeface="+mn-lt"/>
                          <a:ea typeface="Calibri"/>
                          <a:cs typeface="Times New Roman"/>
                          <a:sym typeface="Symbol"/>
                        </a:rPr>
                        <a:t></a:t>
                      </a:r>
                      <a:r>
                        <a:rPr lang="es-ES" sz="1400" dirty="0">
                          <a:effectLst/>
                          <a:latin typeface="+mn-lt"/>
                          <a:ea typeface="Calibri"/>
                          <a:cs typeface="Times New Roman"/>
                        </a:rPr>
                        <a:t> </a:t>
                      </a:r>
                      <a:r>
                        <a:rPr lang="es-ES" sz="1400" dirty="0" smtClean="0">
                          <a:effectLst/>
                          <a:latin typeface="+mn-lt"/>
                          <a:ea typeface="Calibri"/>
                          <a:cs typeface="Times New Roman"/>
                        </a:rPr>
                        <a:t>3</a:t>
                      </a:r>
                      <a:r>
                        <a:rPr lang="es-ES" sz="1400" baseline="30000" dirty="0" smtClean="0">
                          <a:effectLst/>
                          <a:latin typeface="+mn-lt"/>
                          <a:ea typeface="Calibri"/>
                          <a:cs typeface="Times New Roman"/>
                        </a:rPr>
                        <a:t>a</a:t>
                      </a:r>
                      <a:endParaRPr lang="en-GB" sz="1400" baseline="30000" dirty="0">
                        <a:effectLst/>
                        <a:latin typeface="+mn-lt"/>
                        <a:ea typeface="Calibri"/>
                        <a:cs typeface="Times New Roman"/>
                      </a:endParaRPr>
                    </a:p>
                  </a:txBody>
                  <a:tcPr marL="64522" marR="64522" marT="0" marB="0">
                    <a:lnL>
                      <a:noFill/>
                    </a:lnL>
                    <a:lnR>
                      <a:noFill/>
                    </a:lnR>
                    <a:lnT>
                      <a:noFill/>
                    </a:lnT>
                    <a:lnB>
                      <a:noFill/>
                    </a:lnB>
                  </a:tcPr>
                </a:tc>
                <a:tc>
                  <a:txBody>
                    <a:bodyPr/>
                    <a:lstStyle/>
                    <a:p>
                      <a:pPr algn="ctr">
                        <a:lnSpc>
                          <a:spcPct val="150000"/>
                        </a:lnSpc>
                        <a:spcAft>
                          <a:spcPts val="0"/>
                        </a:spcAft>
                      </a:pPr>
                      <a:r>
                        <a:rPr lang="es-ES" sz="1400" dirty="0" smtClean="0">
                          <a:effectLst/>
                          <a:latin typeface="+mn-lt"/>
                          <a:ea typeface="Calibri"/>
                          <a:cs typeface="Times New Roman"/>
                        </a:rPr>
                        <a:t>54 </a:t>
                      </a:r>
                      <a:r>
                        <a:rPr lang="es-ES" sz="1400" dirty="0">
                          <a:effectLst/>
                          <a:latin typeface="+mn-lt"/>
                          <a:ea typeface="Calibri"/>
                          <a:cs typeface="Times New Roman"/>
                          <a:sym typeface="Symbol"/>
                        </a:rPr>
                        <a:t></a:t>
                      </a:r>
                      <a:r>
                        <a:rPr lang="es-ES" sz="1400" dirty="0">
                          <a:effectLst/>
                          <a:latin typeface="+mn-lt"/>
                          <a:ea typeface="Calibri"/>
                          <a:cs typeface="Times New Roman"/>
                        </a:rPr>
                        <a:t> </a:t>
                      </a:r>
                      <a:r>
                        <a:rPr lang="es-ES" sz="1400" dirty="0" smtClean="0">
                          <a:effectLst/>
                          <a:latin typeface="+mn-lt"/>
                          <a:ea typeface="Calibri"/>
                          <a:cs typeface="Times New Roman"/>
                        </a:rPr>
                        <a:t>4</a:t>
                      </a:r>
                      <a:r>
                        <a:rPr lang="es-ES" sz="1400" baseline="30000" dirty="0" smtClean="0">
                          <a:effectLst/>
                          <a:latin typeface="+mn-lt"/>
                          <a:ea typeface="Calibri"/>
                          <a:cs typeface="Times New Roman"/>
                        </a:rPr>
                        <a:t>a</a:t>
                      </a:r>
                      <a:endParaRPr lang="en-GB" sz="1400" baseline="30000" dirty="0">
                        <a:effectLst/>
                        <a:latin typeface="+mn-lt"/>
                        <a:ea typeface="Calibri"/>
                        <a:cs typeface="Times New Roman"/>
                      </a:endParaRPr>
                    </a:p>
                  </a:txBody>
                  <a:tcPr marL="64522" marR="64522" marT="0" marB="0">
                    <a:lnL>
                      <a:noFill/>
                    </a:lnL>
                    <a:lnR>
                      <a:noFill/>
                    </a:lnR>
                    <a:lnT>
                      <a:noFill/>
                    </a:lnT>
                    <a:lnB>
                      <a:noFill/>
                    </a:lnB>
                  </a:tcPr>
                </a:tc>
                <a:tc>
                  <a:txBody>
                    <a:bodyPr/>
                    <a:lstStyle/>
                    <a:p>
                      <a:pPr algn="ctr">
                        <a:lnSpc>
                          <a:spcPct val="150000"/>
                        </a:lnSpc>
                        <a:spcAft>
                          <a:spcPts val="0"/>
                        </a:spcAft>
                      </a:pPr>
                      <a:r>
                        <a:rPr lang="es-ES" sz="1400" dirty="0" smtClean="0">
                          <a:effectLst/>
                          <a:latin typeface="+mn-lt"/>
                          <a:ea typeface="Calibri"/>
                          <a:cs typeface="Times New Roman"/>
                        </a:rPr>
                        <a:t>56 </a:t>
                      </a:r>
                      <a:r>
                        <a:rPr lang="es-ES" sz="1400" dirty="0">
                          <a:effectLst/>
                          <a:latin typeface="+mn-lt"/>
                          <a:ea typeface="Calibri"/>
                          <a:cs typeface="Times New Roman"/>
                          <a:sym typeface="Symbol"/>
                        </a:rPr>
                        <a:t></a:t>
                      </a:r>
                      <a:r>
                        <a:rPr lang="es-ES" sz="1400" dirty="0">
                          <a:effectLst/>
                          <a:latin typeface="+mn-lt"/>
                          <a:ea typeface="Calibri"/>
                          <a:cs typeface="Times New Roman"/>
                        </a:rPr>
                        <a:t> </a:t>
                      </a:r>
                      <a:r>
                        <a:rPr lang="es-ES" sz="1400" dirty="0" smtClean="0">
                          <a:effectLst/>
                          <a:latin typeface="+mn-lt"/>
                          <a:ea typeface="Calibri"/>
                          <a:cs typeface="Times New Roman"/>
                        </a:rPr>
                        <a:t>5</a:t>
                      </a:r>
                      <a:r>
                        <a:rPr lang="es-ES" sz="1400" baseline="30000" dirty="0" smtClean="0">
                          <a:effectLst/>
                          <a:latin typeface="+mn-lt"/>
                          <a:ea typeface="Calibri"/>
                          <a:cs typeface="Times New Roman"/>
                        </a:rPr>
                        <a:t>a</a:t>
                      </a:r>
                      <a:endParaRPr lang="en-GB" sz="1400" baseline="30000" dirty="0">
                        <a:effectLst/>
                        <a:latin typeface="+mn-lt"/>
                        <a:ea typeface="Calibri"/>
                        <a:cs typeface="Times New Roman"/>
                      </a:endParaRPr>
                    </a:p>
                  </a:txBody>
                  <a:tcPr marL="64522" marR="64522" marT="0" marB="0">
                    <a:lnL>
                      <a:noFill/>
                    </a:lnL>
                    <a:lnR>
                      <a:noFill/>
                    </a:lnR>
                    <a:lnT>
                      <a:noFill/>
                    </a:lnT>
                    <a:lnB>
                      <a:noFill/>
                    </a:lnB>
                  </a:tcPr>
                </a:tc>
                <a:tc>
                  <a:txBody>
                    <a:bodyPr/>
                    <a:lstStyle/>
                    <a:p>
                      <a:pPr algn="ctr">
                        <a:lnSpc>
                          <a:spcPct val="150000"/>
                        </a:lnSpc>
                        <a:spcAft>
                          <a:spcPts val="0"/>
                        </a:spcAft>
                      </a:pPr>
                      <a:r>
                        <a:rPr lang="es-ES" sz="1400" dirty="0" smtClean="0">
                          <a:effectLst/>
                          <a:latin typeface="+mn-lt"/>
                          <a:ea typeface="Calibri"/>
                          <a:cs typeface="Times New Roman"/>
                        </a:rPr>
                        <a:t>61 </a:t>
                      </a:r>
                      <a:r>
                        <a:rPr lang="es-ES" sz="1400" dirty="0">
                          <a:effectLst/>
                          <a:latin typeface="+mn-lt"/>
                          <a:ea typeface="Calibri"/>
                          <a:cs typeface="Times New Roman"/>
                          <a:sym typeface="Symbol"/>
                        </a:rPr>
                        <a:t></a:t>
                      </a:r>
                      <a:r>
                        <a:rPr lang="es-ES" sz="1400" dirty="0">
                          <a:effectLst/>
                          <a:latin typeface="+mn-lt"/>
                          <a:ea typeface="Calibri"/>
                          <a:cs typeface="Times New Roman"/>
                        </a:rPr>
                        <a:t> </a:t>
                      </a:r>
                      <a:r>
                        <a:rPr lang="es-ES" sz="1400" dirty="0" smtClean="0">
                          <a:effectLst/>
                          <a:latin typeface="+mn-lt"/>
                          <a:ea typeface="Calibri"/>
                          <a:cs typeface="Times New Roman"/>
                        </a:rPr>
                        <a:t>7</a:t>
                      </a:r>
                      <a:r>
                        <a:rPr lang="es-ES" sz="1400" baseline="30000" dirty="0" smtClean="0">
                          <a:effectLst/>
                          <a:latin typeface="+mn-lt"/>
                          <a:ea typeface="Calibri"/>
                          <a:cs typeface="Times New Roman"/>
                        </a:rPr>
                        <a:t>a</a:t>
                      </a:r>
                      <a:endParaRPr lang="en-GB" sz="1400" baseline="30000" dirty="0">
                        <a:effectLst/>
                        <a:latin typeface="+mn-lt"/>
                        <a:ea typeface="Calibri"/>
                        <a:cs typeface="Times New Roman"/>
                      </a:endParaRPr>
                    </a:p>
                  </a:txBody>
                  <a:tcPr marL="64522" marR="64522" marT="0" marB="0">
                    <a:lnL>
                      <a:noFill/>
                    </a:lnL>
                    <a:lnR>
                      <a:noFill/>
                    </a:lnR>
                    <a:lnT>
                      <a:noFill/>
                    </a:lnT>
                    <a:lnB>
                      <a:noFill/>
                    </a:lnB>
                  </a:tcPr>
                </a:tc>
              </a:tr>
              <a:tr h="365176">
                <a:tc>
                  <a:txBody>
                    <a:bodyPr/>
                    <a:lstStyle/>
                    <a:p>
                      <a:pPr>
                        <a:lnSpc>
                          <a:spcPct val="150000"/>
                        </a:lnSpc>
                        <a:spcAft>
                          <a:spcPts val="0"/>
                        </a:spcAft>
                      </a:pPr>
                      <a:r>
                        <a:rPr lang="es-ES" sz="1400" dirty="0">
                          <a:effectLst/>
                          <a:latin typeface="+mn-lt"/>
                          <a:ea typeface="Calibri"/>
                          <a:cs typeface="Times New Roman"/>
                        </a:rPr>
                        <a:t>MCV</a:t>
                      </a:r>
                      <a:r>
                        <a:rPr lang="es-ES" sz="1400" baseline="30000" dirty="0">
                          <a:effectLst/>
                          <a:latin typeface="+mn-lt"/>
                          <a:ea typeface="Calibri"/>
                          <a:cs typeface="Times New Roman"/>
                        </a:rPr>
                        <a:t>1</a:t>
                      </a:r>
                      <a:r>
                        <a:rPr lang="es-ES" sz="1400" dirty="0">
                          <a:effectLst/>
                          <a:latin typeface="+mn-lt"/>
                          <a:ea typeface="Calibri"/>
                          <a:cs typeface="Times New Roman"/>
                        </a:rPr>
                        <a:t> (x10</a:t>
                      </a:r>
                      <a:r>
                        <a:rPr lang="es-ES" sz="1400" baseline="30000" dirty="0">
                          <a:effectLst/>
                          <a:latin typeface="+mn-lt"/>
                          <a:ea typeface="Calibri"/>
                          <a:cs typeface="Times New Roman"/>
                        </a:rPr>
                        <a:t>-4</a:t>
                      </a:r>
                      <a:r>
                        <a:rPr lang="es-ES" sz="1400" dirty="0">
                          <a:effectLst/>
                          <a:latin typeface="+mn-lt"/>
                          <a:ea typeface="Calibri"/>
                          <a:cs typeface="Times New Roman"/>
                        </a:rPr>
                        <a:t>) </a:t>
                      </a:r>
                      <a:endParaRPr lang="es-ES" sz="1400" dirty="0" smtClean="0">
                        <a:effectLst/>
                        <a:latin typeface="+mn-lt"/>
                        <a:ea typeface="Calibri"/>
                        <a:cs typeface="Times New Roman"/>
                      </a:endParaRPr>
                    </a:p>
                  </a:txBody>
                  <a:tcPr marL="64522" marR="64522" marT="0" marB="0">
                    <a:lnL>
                      <a:noFill/>
                    </a:lnL>
                    <a:lnR>
                      <a:noFill/>
                    </a:lnR>
                    <a:lnT>
                      <a:noFill/>
                    </a:lnT>
                    <a:lnB>
                      <a:noFill/>
                    </a:lnB>
                    <a:noFill/>
                  </a:tcPr>
                </a:tc>
                <a:tc>
                  <a:txBody>
                    <a:bodyPr/>
                    <a:lstStyle/>
                    <a:p>
                      <a:pPr algn="ctr">
                        <a:lnSpc>
                          <a:spcPct val="150000"/>
                        </a:lnSpc>
                        <a:spcAft>
                          <a:spcPts val="0"/>
                        </a:spcAft>
                      </a:pPr>
                      <a:r>
                        <a:rPr lang="es-ES" sz="1400" dirty="0" smtClean="0">
                          <a:effectLst/>
                          <a:latin typeface="+mn-lt"/>
                          <a:ea typeface="Calibri"/>
                          <a:cs typeface="Times New Roman"/>
                        </a:rPr>
                        <a:t>1.64</a:t>
                      </a:r>
                      <a:r>
                        <a:rPr lang="es-ES" sz="1400" dirty="0" smtClean="0">
                          <a:effectLst/>
                          <a:latin typeface="+mn-lt"/>
                          <a:ea typeface="Calibri"/>
                          <a:cs typeface="Times New Roman"/>
                          <a:sym typeface="Symbol"/>
                        </a:rPr>
                        <a:t></a:t>
                      </a:r>
                      <a:r>
                        <a:rPr lang="es-ES" sz="1400" dirty="0" smtClean="0">
                          <a:effectLst/>
                          <a:latin typeface="+mn-lt"/>
                          <a:ea typeface="Calibri"/>
                          <a:cs typeface="Times New Roman"/>
                        </a:rPr>
                        <a:t> 0.04</a:t>
                      </a:r>
                      <a:r>
                        <a:rPr lang="es-ES" sz="1400" baseline="30000" dirty="0" smtClean="0">
                          <a:effectLst/>
                          <a:latin typeface="+mn-lt"/>
                          <a:ea typeface="Calibri"/>
                          <a:cs typeface="Times New Roman"/>
                        </a:rPr>
                        <a:t>a</a:t>
                      </a:r>
                      <a:endParaRPr lang="en-GB" sz="1400" baseline="30000" dirty="0">
                        <a:effectLst/>
                        <a:latin typeface="+mn-lt"/>
                        <a:ea typeface="Calibri"/>
                        <a:cs typeface="Times New Roman"/>
                      </a:endParaRPr>
                    </a:p>
                  </a:txBody>
                  <a:tcPr marL="64522" marR="64522" marT="0" marB="0">
                    <a:lnL>
                      <a:noFill/>
                    </a:lnL>
                    <a:lnR>
                      <a:noFill/>
                    </a:lnR>
                    <a:lnT>
                      <a:noFill/>
                    </a:lnT>
                    <a:lnB>
                      <a:noFill/>
                    </a:lnB>
                  </a:tcPr>
                </a:tc>
                <a:tc>
                  <a:txBody>
                    <a:bodyPr/>
                    <a:lstStyle/>
                    <a:p>
                      <a:pPr algn="ctr">
                        <a:lnSpc>
                          <a:spcPct val="150000"/>
                        </a:lnSpc>
                        <a:spcAft>
                          <a:spcPts val="0"/>
                        </a:spcAft>
                      </a:pPr>
                      <a:r>
                        <a:rPr lang="es-ES" sz="1400" dirty="0" smtClean="0">
                          <a:effectLst/>
                          <a:latin typeface="+mn-lt"/>
                          <a:ea typeface="Calibri"/>
                          <a:cs typeface="Times New Roman"/>
                        </a:rPr>
                        <a:t>1.71</a:t>
                      </a:r>
                      <a:r>
                        <a:rPr lang="es-ES" sz="1400" dirty="0" smtClean="0">
                          <a:effectLst/>
                          <a:latin typeface="+mn-lt"/>
                          <a:ea typeface="Calibri"/>
                          <a:cs typeface="Times New Roman"/>
                          <a:sym typeface="Symbol"/>
                        </a:rPr>
                        <a:t></a:t>
                      </a:r>
                      <a:r>
                        <a:rPr lang="es-ES" sz="1400" dirty="0" smtClean="0">
                          <a:effectLst/>
                          <a:latin typeface="+mn-lt"/>
                          <a:ea typeface="Calibri"/>
                          <a:cs typeface="Times New Roman"/>
                        </a:rPr>
                        <a:t> 0.04</a:t>
                      </a:r>
                      <a:r>
                        <a:rPr lang="es-ES" sz="1400" baseline="30000" dirty="0" smtClean="0">
                          <a:effectLst/>
                          <a:latin typeface="+mn-lt"/>
                          <a:ea typeface="Calibri"/>
                          <a:cs typeface="Times New Roman"/>
                        </a:rPr>
                        <a:t>a</a:t>
                      </a:r>
                      <a:endParaRPr lang="en-GB" sz="1400" baseline="30000" dirty="0">
                        <a:effectLst/>
                        <a:latin typeface="+mn-lt"/>
                        <a:ea typeface="Calibri"/>
                        <a:cs typeface="Times New Roman"/>
                      </a:endParaRPr>
                    </a:p>
                  </a:txBody>
                  <a:tcPr marL="64522" marR="64522" marT="0" marB="0">
                    <a:lnL>
                      <a:noFill/>
                    </a:lnL>
                    <a:lnR>
                      <a:noFill/>
                    </a:lnR>
                    <a:lnT>
                      <a:noFill/>
                    </a:lnT>
                    <a:lnB>
                      <a:noFill/>
                    </a:lnB>
                  </a:tcPr>
                </a:tc>
                <a:tc>
                  <a:txBody>
                    <a:bodyPr/>
                    <a:lstStyle/>
                    <a:p>
                      <a:pPr algn="ctr">
                        <a:lnSpc>
                          <a:spcPct val="150000"/>
                        </a:lnSpc>
                        <a:spcAft>
                          <a:spcPts val="0"/>
                        </a:spcAft>
                      </a:pPr>
                      <a:r>
                        <a:rPr lang="es-ES" sz="1400" dirty="0" smtClean="0">
                          <a:effectLst/>
                          <a:latin typeface="+mn-lt"/>
                          <a:ea typeface="Calibri"/>
                          <a:cs typeface="Times New Roman"/>
                        </a:rPr>
                        <a:t>1.69</a:t>
                      </a:r>
                      <a:r>
                        <a:rPr lang="es-ES" sz="1400" dirty="0" smtClean="0">
                          <a:effectLst/>
                          <a:latin typeface="+mn-lt"/>
                          <a:ea typeface="Calibri"/>
                          <a:cs typeface="Times New Roman"/>
                          <a:sym typeface="Symbol"/>
                        </a:rPr>
                        <a:t></a:t>
                      </a:r>
                      <a:r>
                        <a:rPr lang="es-ES" sz="1400" dirty="0" smtClean="0">
                          <a:effectLst/>
                          <a:latin typeface="+mn-lt"/>
                          <a:ea typeface="Calibri"/>
                          <a:cs typeface="Times New Roman"/>
                        </a:rPr>
                        <a:t> 0.04</a:t>
                      </a:r>
                      <a:r>
                        <a:rPr lang="es-ES" sz="1400" baseline="30000" dirty="0" smtClean="0">
                          <a:effectLst/>
                          <a:latin typeface="+mn-lt"/>
                          <a:ea typeface="Calibri"/>
                          <a:cs typeface="Times New Roman"/>
                        </a:rPr>
                        <a:t>a</a:t>
                      </a:r>
                      <a:endParaRPr lang="en-GB" sz="1400" baseline="30000" dirty="0">
                        <a:effectLst/>
                        <a:latin typeface="+mn-lt"/>
                        <a:ea typeface="Calibri"/>
                        <a:cs typeface="Times New Roman"/>
                      </a:endParaRPr>
                    </a:p>
                  </a:txBody>
                  <a:tcPr marL="64522" marR="64522" marT="0" marB="0">
                    <a:lnL>
                      <a:noFill/>
                    </a:lnL>
                    <a:lnR>
                      <a:noFill/>
                    </a:lnR>
                    <a:lnT>
                      <a:noFill/>
                    </a:lnT>
                    <a:lnB>
                      <a:noFill/>
                    </a:lnB>
                  </a:tcPr>
                </a:tc>
                <a:tc>
                  <a:txBody>
                    <a:bodyPr/>
                    <a:lstStyle/>
                    <a:p>
                      <a:pPr algn="ctr">
                        <a:lnSpc>
                          <a:spcPct val="150000"/>
                        </a:lnSpc>
                        <a:spcAft>
                          <a:spcPts val="0"/>
                        </a:spcAft>
                      </a:pPr>
                      <a:r>
                        <a:rPr lang="es-ES" sz="1400" dirty="0" smtClean="0">
                          <a:effectLst/>
                          <a:latin typeface="+mn-lt"/>
                          <a:ea typeface="Calibri"/>
                          <a:cs typeface="Times New Roman"/>
                        </a:rPr>
                        <a:t>1.70</a:t>
                      </a:r>
                      <a:r>
                        <a:rPr lang="es-ES" sz="1400" dirty="0" smtClean="0">
                          <a:effectLst/>
                          <a:latin typeface="+mn-lt"/>
                          <a:ea typeface="Calibri"/>
                          <a:cs typeface="Times New Roman"/>
                          <a:sym typeface="Symbol"/>
                        </a:rPr>
                        <a:t></a:t>
                      </a:r>
                      <a:r>
                        <a:rPr lang="es-ES" sz="1400" dirty="0" smtClean="0">
                          <a:effectLst/>
                          <a:latin typeface="+mn-lt"/>
                          <a:ea typeface="Calibri"/>
                          <a:cs typeface="Times New Roman"/>
                        </a:rPr>
                        <a:t> 0.04</a:t>
                      </a:r>
                      <a:r>
                        <a:rPr lang="es-ES" sz="1400" baseline="30000" dirty="0" smtClean="0">
                          <a:effectLst/>
                          <a:latin typeface="+mn-lt"/>
                          <a:ea typeface="Calibri"/>
                          <a:cs typeface="Times New Roman"/>
                        </a:rPr>
                        <a:t>a</a:t>
                      </a:r>
                      <a:endParaRPr lang="en-GB" sz="1400" baseline="30000" dirty="0">
                        <a:effectLst/>
                        <a:latin typeface="+mn-lt"/>
                        <a:ea typeface="Calibri"/>
                        <a:cs typeface="Times New Roman"/>
                      </a:endParaRPr>
                    </a:p>
                  </a:txBody>
                  <a:tcPr marL="64522" marR="64522" marT="0" marB="0">
                    <a:lnL>
                      <a:noFill/>
                    </a:lnL>
                    <a:lnR>
                      <a:noFill/>
                    </a:lnR>
                    <a:lnT>
                      <a:noFill/>
                    </a:lnT>
                    <a:lnB>
                      <a:noFill/>
                    </a:lnB>
                  </a:tcPr>
                </a:tc>
                <a:tc>
                  <a:txBody>
                    <a:bodyPr/>
                    <a:lstStyle/>
                    <a:p>
                      <a:pPr algn="ctr">
                        <a:lnSpc>
                          <a:spcPct val="150000"/>
                        </a:lnSpc>
                        <a:spcAft>
                          <a:spcPts val="0"/>
                        </a:spcAft>
                      </a:pPr>
                      <a:r>
                        <a:rPr lang="es-ES" sz="1400" b="1" dirty="0" smtClean="0">
                          <a:effectLst/>
                          <a:latin typeface="+mn-lt"/>
                          <a:ea typeface="Calibri"/>
                          <a:cs typeface="Times New Roman"/>
                        </a:rPr>
                        <a:t>1.97</a:t>
                      </a:r>
                      <a:r>
                        <a:rPr lang="es-ES" sz="1400" b="1" dirty="0" smtClean="0">
                          <a:effectLst/>
                          <a:latin typeface="+mn-lt"/>
                          <a:ea typeface="Calibri"/>
                          <a:cs typeface="Times New Roman"/>
                          <a:sym typeface="Symbol"/>
                        </a:rPr>
                        <a:t></a:t>
                      </a:r>
                      <a:r>
                        <a:rPr lang="es-ES" sz="1400" b="1" dirty="0" smtClean="0">
                          <a:effectLst/>
                          <a:latin typeface="+mn-lt"/>
                          <a:ea typeface="Calibri"/>
                          <a:cs typeface="Times New Roman"/>
                        </a:rPr>
                        <a:t> 0.04</a:t>
                      </a:r>
                      <a:r>
                        <a:rPr lang="es-ES" sz="1400" b="1" baseline="30000" dirty="0" smtClean="0">
                          <a:effectLst/>
                          <a:latin typeface="+mn-lt"/>
                          <a:ea typeface="Calibri"/>
                          <a:cs typeface="Times New Roman"/>
                        </a:rPr>
                        <a:t>bc</a:t>
                      </a:r>
                      <a:endParaRPr lang="en-GB" sz="1400" b="1" baseline="30000" dirty="0">
                        <a:effectLst/>
                        <a:latin typeface="+mn-lt"/>
                        <a:ea typeface="Calibri"/>
                        <a:cs typeface="Times New Roman"/>
                      </a:endParaRPr>
                    </a:p>
                  </a:txBody>
                  <a:tcPr marL="64522" marR="64522" marT="0" marB="0">
                    <a:lnL>
                      <a:noFill/>
                    </a:lnL>
                    <a:lnR>
                      <a:noFill/>
                    </a:lnR>
                    <a:lnT>
                      <a:noFill/>
                    </a:lnT>
                    <a:lnB>
                      <a:noFill/>
                    </a:lnB>
                    <a:solidFill>
                      <a:schemeClr val="bg1">
                        <a:lumMod val="85000"/>
                      </a:schemeClr>
                    </a:solidFill>
                  </a:tcPr>
                </a:tc>
                <a:tc>
                  <a:txBody>
                    <a:bodyPr/>
                    <a:lstStyle/>
                    <a:p>
                      <a:pPr algn="ctr">
                        <a:lnSpc>
                          <a:spcPct val="150000"/>
                        </a:lnSpc>
                        <a:spcAft>
                          <a:spcPts val="0"/>
                        </a:spcAft>
                      </a:pPr>
                      <a:r>
                        <a:rPr lang="es-ES" sz="1400" b="1" dirty="0" smtClean="0">
                          <a:effectLst/>
                          <a:latin typeface="+mn-lt"/>
                          <a:ea typeface="Calibri"/>
                          <a:cs typeface="Times New Roman"/>
                        </a:rPr>
                        <a:t>1.91</a:t>
                      </a:r>
                      <a:r>
                        <a:rPr lang="es-ES" sz="1400" b="1" dirty="0" smtClean="0">
                          <a:effectLst/>
                          <a:latin typeface="+mn-lt"/>
                          <a:ea typeface="Calibri"/>
                          <a:cs typeface="Times New Roman"/>
                          <a:sym typeface="Symbol"/>
                        </a:rPr>
                        <a:t></a:t>
                      </a:r>
                      <a:r>
                        <a:rPr lang="es-ES" sz="1400" b="1" dirty="0" smtClean="0">
                          <a:effectLst/>
                          <a:latin typeface="+mn-lt"/>
                          <a:ea typeface="Calibri"/>
                          <a:cs typeface="Times New Roman"/>
                        </a:rPr>
                        <a:t> 0.04</a:t>
                      </a:r>
                      <a:r>
                        <a:rPr lang="es-ES" sz="1400" b="1" baseline="30000" dirty="0" smtClean="0">
                          <a:effectLst/>
                          <a:latin typeface="+mn-lt"/>
                          <a:ea typeface="Calibri"/>
                          <a:cs typeface="Times New Roman"/>
                        </a:rPr>
                        <a:t>b</a:t>
                      </a:r>
                      <a:endParaRPr lang="en-GB" sz="1400" b="1" baseline="30000" dirty="0">
                        <a:effectLst/>
                        <a:latin typeface="+mn-lt"/>
                        <a:ea typeface="Calibri"/>
                        <a:cs typeface="Times New Roman"/>
                      </a:endParaRPr>
                    </a:p>
                  </a:txBody>
                  <a:tcPr marL="64522" marR="64522" marT="0" marB="0">
                    <a:lnL>
                      <a:noFill/>
                    </a:lnL>
                    <a:lnR>
                      <a:noFill/>
                    </a:lnR>
                    <a:lnT>
                      <a:noFill/>
                    </a:lnT>
                    <a:lnB>
                      <a:noFill/>
                    </a:lnB>
                    <a:solidFill>
                      <a:schemeClr val="bg1">
                        <a:lumMod val="85000"/>
                      </a:schemeClr>
                    </a:solidFill>
                  </a:tcPr>
                </a:tc>
                <a:tc>
                  <a:txBody>
                    <a:bodyPr/>
                    <a:lstStyle/>
                    <a:p>
                      <a:pPr algn="ctr">
                        <a:lnSpc>
                          <a:spcPct val="150000"/>
                        </a:lnSpc>
                        <a:spcAft>
                          <a:spcPts val="0"/>
                        </a:spcAft>
                      </a:pPr>
                      <a:r>
                        <a:rPr lang="es-ES" sz="1400" b="1" dirty="0" smtClean="0">
                          <a:effectLst/>
                          <a:latin typeface="+mn-lt"/>
                          <a:ea typeface="Calibri"/>
                          <a:cs typeface="Times New Roman"/>
                        </a:rPr>
                        <a:t>2.07</a:t>
                      </a:r>
                      <a:r>
                        <a:rPr lang="es-ES" sz="1400" b="1" dirty="0" smtClean="0">
                          <a:effectLst/>
                          <a:latin typeface="+mn-lt"/>
                          <a:ea typeface="Calibri"/>
                          <a:cs typeface="Times New Roman"/>
                          <a:sym typeface="Symbol"/>
                        </a:rPr>
                        <a:t></a:t>
                      </a:r>
                      <a:r>
                        <a:rPr lang="es-ES" sz="1400" b="1" dirty="0" smtClean="0">
                          <a:effectLst/>
                          <a:latin typeface="+mn-lt"/>
                          <a:ea typeface="Calibri"/>
                          <a:cs typeface="Times New Roman"/>
                        </a:rPr>
                        <a:t> 0.04</a:t>
                      </a:r>
                      <a:r>
                        <a:rPr lang="es-ES" sz="1400" b="1" baseline="30000" dirty="0" smtClean="0">
                          <a:effectLst/>
                          <a:latin typeface="+mn-lt"/>
                          <a:ea typeface="Calibri"/>
                          <a:cs typeface="Times New Roman"/>
                        </a:rPr>
                        <a:t>c</a:t>
                      </a:r>
                      <a:endParaRPr lang="en-GB" sz="1400" b="1" baseline="30000" dirty="0">
                        <a:effectLst/>
                        <a:latin typeface="+mn-lt"/>
                        <a:ea typeface="Calibri"/>
                        <a:cs typeface="Times New Roman"/>
                      </a:endParaRPr>
                    </a:p>
                  </a:txBody>
                  <a:tcPr marL="64522" marR="64522" marT="0" marB="0">
                    <a:lnL>
                      <a:noFill/>
                    </a:lnL>
                    <a:lnR>
                      <a:noFill/>
                    </a:lnR>
                    <a:lnT>
                      <a:noFill/>
                    </a:lnT>
                    <a:lnB>
                      <a:noFill/>
                    </a:lnB>
                    <a:solidFill>
                      <a:schemeClr val="bg1">
                        <a:lumMod val="85000"/>
                      </a:schemeClr>
                    </a:solidFill>
                  </a:tcPr>
                </a:tc>
              </a:tr>
              <a:tr h="646265">
                <a:tc>
                  <a:txBody>
                    <a:bodyPr/>
                    <a:lstStyle/>
                    <a:p>
                      <a:pPr>
                        <a:lnSpc>
                          <a:spcPct val="150000"/>
                        </a:lnSpc>
                        <a:spcAft>
                          <a:spcPts val="0"/>
                        </a:spcAft>
                      </a:pPr>
                      <a:r>
                        <a:rPr lang="es-ES" sz="1400" b="0" i="0" u="none" strike="noStrike" kern="1200" baseline="0" dirty="0" smtClean="0">
                          <a:solidFill>
                            <a:srgbClr val="000000"/>
                          </a:solidFill>
                          <a:latin typeface="+mn-lt"/>
                        </a:rPr>
                        <a:t>MCH</a:t>
                      </a:r>
                      <a:r>
                        <a:rPr lang="es-ES" sz="1400" b="0" i="0" u="none" strike="noStrike" kern="1200" baseline="30000" dirty="0" smtClean="0">
                          <a:solidFill>
                            <a:srgbClr val="000000"/>
                          </a:solidFill>
                          <a:latin typeface="+mn-lt"/>
                        </a:rPr>
                        <a:t>2</a:t>
                      </a:r>
                      <a:r>
                        <a:rPr lang="es-ES" sz="1400" b="0" i="0" u="none" strike="noStrike" kern="1200" baseline="0" dirty="0" smtClean="0">
                          <a:solidFill>
                            <a:srgbClr val="000000"/>
                          </a:solidFill>
                          <a:latin typeface="+mn-lt"/>
                        </a:rPr>
                        <a:t> (</a:t>
                      </a:r>
                      <a:r>
                        <a:rPr lang="es-ES" sz="1400" b="0" i="0" u="none" strike="noStrike" kern="1200" baseline="0" dirty="0" err="1" smtClean="0">
                          <a:solidFill>
                            <a:srgbClr val="000000"/>
                          </a:solidFill>
                          <a:latin typeface="+mn-lt"/>
                        </a:rPr>
                        <a:t>pg</a:t>
                      </a:r>
                      <a:r>
                        <a:rPr lang="es-ES" sz="1400" b="0" i="0" u="none" strike="noStrike" kern="1200" baseline="0" dirty="0" smtClean="0">
                          <a:solidFill>
                            <a:srgbClr val="000000"/>
                          </a:solidFill>
                          <a:latin typeface="+mn-lt"/>
                        </a:rPr>
                        <a:t>)</a:t>
                      </a:r>
                      <a:endParaRPr lang="es-ES" sz="1400" dirty="0" smtClean="0">
                        <a:effectLst/>
                        <a:highlight>
                          <a:srgbClr val="FFFF00"/>
                        </a:highlight>
                        <a:latin typeface="+mn-lt"/>
                        <a:ea typeface="Calibri"/>
                        <a:cs typeface="Times New Roman"/>
                      </a:endParaRPr>
                    </a:p>
                  </a:txBody>
                  <a:tcPr marL="64522" marR="64522"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S" sz="1400" dirty="0">
                          <a:effectLst/>
                          <a:latin typeface="+mn-lt"/>
                          <a:ea typeface="Calibri"/>
                          <a:cs typeface="Times New Roman"/>
                        </a:rPr>
                        <a:t>20.3 </a:t>
                      </a:r>
                      <a:r>
                        <a:rPr lang="es-ES" sz="1400" dirty="0">
                          <a:effectLst/>
                          <a:latin typeface="+mn-lt"/>
                          <a:ea typeface="Calibri"/>
                          <a:cs typeface="Times New Roman"/>
                          <a:sym typeface="Symbol"/>
                        </a:rPr>
                        <a:t></a:t>
                      </a:r>
                      <a:r>
                        <a:rPr lang="es-ES" sz="1400" dirty="0">
                          <a:effectLst/>
                          <a:latin typeface="+mn-lt"/>
                          <a:ea typeface="Calibri"/>
                          <a:cs typeface="Times New Roman"/>
                        </a:rPr>
                        <a:t> </a:t>
                      </a:r>
                      <a:r>
                        <a:rPr lang="es-ES" sz="1400" dirty="0" smtClean="0">
                          <a:effectLst/>
                          <a:latin typeface="+mn-lt"/>
                          <a:ea typeface="Calibri"/>
                          <a:cs typeface="Times New Roman"/>
                        </a:rPr>
                        <a:t>5.5</a:t>
                      </a:r>
                      <a:r>
                        <a:rPr lang="es-ES" sz="1400" baseline="30000" dirty="0" smtClean="0">
                          <a:effectLst/>
                          <a:latin typeface="+mn-lt"/>
                          <a:ea typeface="Calibri"/>
                          <a:cs typeface="Times New Roman"/>
                        </a:rPr>
                        <a:t>a</a:t>
                      </a:r>
                      <a:endParaRPr lang="en-GB" sz="1400" baseline="30000" dirty="0">
                        <a:effectLst/>
                        <a:latin typeface="+mn-lt"/>
                        <a:ea typeface="Calibri"/>
                        <a:cs typeface="Times New Roman"/>
                      </a:endParaRPr>
                    </a:p>
                  </a:txBody>
                  <a:tcPr marL="64522" marR="645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effectLst/>
                          <a:latin typeface="+mn-lt"/>
                          <a:ea typeface="Calibri"/>
                          <a:cs typeface="Times New Roman"/>
                        </a:rPr>
                        <a:t>28.9 </a:t>
                      </a:r>
                      <a:r>
                        <a:rPr lang="es-ES" sz="1400" dirty="0">
                          <a:effectLst/>
                          <a:latin typeface="+mn-lt"/>
                          <a:ea typeface="Calibri"/>
                          <a:cs typeface="Times New Roman"/>
                          <a:sym typeface="Symbol"/>
                        </a:rPr>
                        <a:t></a:t>
                      </a:r>
                      <a:r>
                        <a:rPr lang="es-ES" sz="1400" dirty="0">
                          <a:effectLst/>
                          <a:latin typeface="+mn-lt"/>
                          <a:ea typeface="Calibri"/>
                          <a:cs typeface="Times New Roman"/>
                        </a:rPr>
                        <a:t> </a:t>
                      </a:r>
                      <a:r>
                        <a:rPr lang="es-ES" sz="1400" dirty="0" smtClean="0">
                          <a:effectLst/>
                          <a:latin typeface="+mn-lt"/>
                          <a:ea typeface="Calibri"/>
                          <a:cs typeface="Times New Roman"/>
                        </a:rPr>
                        <a:t>0.3</a:t>
                      </a:r>
                      <a:r>
                        <a:rPr lang="es-ES" sz="1400" baseline="30000" dirty="0" smtClean="0">
                          <a:effectLst/>
                          <a:latin typeface="+mn-lt"/>
                          <a:ea typeface="Calibri"/>
                          <a:cs typeface="Times New Roman"/>
                        </a:rPr>
                        <a:t>b</a:t>
                      </a:r>
                      <a:endParaRPr lang="en-GB" sz="1400" baseline="30000" dirty="0">
                        <a:effectLst/>
                        <a:latin typeface="+mn-lt"/>
                        <a:ea typeface="Calibri"/>
                        <a:cs typeface="Times New Roman"/>
                      </a:endParaRPr>
                    </a:p>
                  </a:txBody>
                  <a:tcPr marL="64522" marR="645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effectLst/>
                          <a:latin typeface="+mn-lt"/>
                          <a:ea typeface="Calibri"/>
                          <a:cs typeface="Times New Roman"/>
                        </a:rPr>
                        <a:t>25.3 </a:t>
                      </a:r>
                      <a:r>
                        <a:rPr lang="es-ES" sz="1400" dirty="0">
                          <a:effectLst/>
                          <a:latin typeface="+mn-lt"/>
                          <a:ea typeface="Calibri"/>
                          <a:cs typeface="Times New Roman"/>
                          <a:sym typeface="Symbol"/>
                        </a:rPr>
                        <a:t></a:t>
                      </a:r>
                      <a:r>
                        <a:rPr lang="es-ES" sz="1400" dirty="0">
                          <a:effectLst/>
                          <a:latin typeface="+mn-lt"/>
                          <a:ea typeface="Calibri"/>
                          <a:cs typeface="Times New Roman"/>
                        </a:rPr>
                        <a:t> </a:t>
                      </a:r>
                      <a:r>
                        <a:rPr lang="es-ES" sz="1400" dirty="0" smtClean="0">
                          <a:effectLst/>
                          <a:latin typeface="+mn-lt"/>
                          <a:ea typeface="Calibri"/>
                          <a:cs typeface="Times New Roman"/>
                        </a:rPr>
                        <a:t>5.9</a:t>
                      </a:r>
                      <a:r>
                        <a:rPr lang="es-ES" sz="1400" baseline="30000" dirty="0" smtClean="0">
                          <a:effectLst/>
                          <a:latin typeface="+mn-lt"/>
                          <a:ea typeface="Calibri"/>
                          <a:cs typeface="Times New Roman"/>
                        </a:rPr>
                        <a:t>ab</a:t>
                      </a:r>
                      <a:endParaRPr lang="en-GB" sz="1400" baseline="30000" dirty="0">
                        <a:effectLst/>
                        <a:latin typeface="+mn-lt"/>
                        <a:ea typeface="Calibri"/>
                        <a:cs typeface="Times New Roman"/>
                      </a:endParaRPr>
                    </a:p>
                  </a:txBody>
                  <a:tcPr marL="64522" marR="645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effectLst/>
                          <a:latin typeface="+mn-lt"/>
                          <a:ea typeface="Calibri"/>
                          <a:cs typeface="Times New Roman"/>
                        </a:rPr>
                        <a:t>27.9 </a:t>
                      </a:r>
                      <a:r>
                        <a:rPr lang="es-ES" sz="1400" dirty="0">
                          <a:effectLst/>
                          <a:latin typeface="+mn-lt"/>
                          <a:ea typeface="Calibri"/>
                          <a:cs typeface="Times New Roman"/>
                          <a:sym typeface="Symbol"/>
                        </a:rPr>
                        <a:t></a:t>
                      </a:r>
                      <a:r>
                        <a:rPr lang="es-ES" sz="1400" dirty="0">
                          <a:effectLst/>
                          <a:latin typeface="+mn-lt"/>
                          <a:ea typeface="Calibri"/>
                          <a:cs typeface="Times New Roman"/>
                        </a:rPr>
                        <a:t> </a:t>
                      </a:r>
                      <a:r>
                        <a:rPr lang="es-ES" sz="1400" dirty="0" smtClean="0">
                          <a:effectLst/>
                          <a:latin typeface="+mn-lt"/>
                          <a:ea typeface="Calibri"/>
                          <a:cs typeface="Times New Roman"/>
                        </a:rPr>
                        <a:t>4.6</a:t>
                      </a:r>
                      <a:r>
                        <a:rPr lang="es-ES" sz="1400" baseline="30000" dirty="0" smtClean="0">
                          <a:effectLst/>
                          <a:latin typeface="+mn-lt"/>
                          <a:ea typeface="Calibri"/>
                          <a:cs typeface="Times New Roman"/>
                        </a:rPr>
                        <a:t>ab</a:t>
                      </a:r>
                      <a:endParaRPr lang="en-GB" sz="1400" baseline="30000" dirty="0">
                        <a:effectLst/>
                        <a:latin typeface="+mn-lt"/>
                        <a:ea typeface="Calibri"/>
                        <a:cs typeface="Times New Roman"/>
                      </a:endParaRPr>
                    </a:p>
                  </a:txBody>
                  <a:tcPr marL="64522" marR="645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effectLst/>
                          <a:latin typeface="+mn-lt"/>
                          <a:ea typeface="Calibri"/>
                          <a:cs typeface="Times New Roman"/>
                        </a:rPr>
                        <a:t>26.2 </a:t>
                      </a:r>
                      <a:r>
                        <a:rPr lang="es-ES" sz="1400" dirty="0">
                          <a:effectLst/>
                          <a:latin typeface="+mn-lt"/>
                          <a:ea typeface="Calibri"/>
                          <a:cs typeface="Times New Roman"/>
                          <a:sym typeface="Symbol"/>
                        </a:rPr>
                        <a:t></a:t>
                      </a:r>
                      <a:r>
                        <a:rPr lang="es-ES" sz="1400" dirty="0">
                          <a:effectLst/>
                          <a:latin typeface="+mn-lt"/>
                          <a:ea typeface="Calibri"/>
                          <a:cs typeface="Times New Roman"/>
                        </a:rPr>
                        <a:t> </a:t>
                      </a:r>
                      <a:r>
                        <a:rPr lang="es-ES" sz="1400" dirty="0" smtClean="0">
                          <a:effectLst/>
                          <a:latin typeface="+mn-lt"/>
                          <a:ea typeface="Calibri"/>
                          <a:cs typeface="Times New Roman"/>
                        </a:rPr>
                        <a:t>4.1</a:t>
                      </a:r>
                      <a:r>
                        <a:rPr lang="es-ES" sz="1400" baseline="30000" dirty="0" smtClean="0">
                          <a:effectLst/>
                          <a:latin typeface="+mn-lt"/>
                          <a:ea typeface="Calibri"/>
                          <a:cs typeface="Times New Roman"/>
                        </a:rPr>
                        <a:t>ab</a:t>
                      </a:r>
                      <a:endParaRPr lang="en-GB" sz="1400" baseline="30000" dirty="0">
                        <a:effectLst/>
                        <a:latin typeface="+mn-lt"/>
                        <a:ea typeface="Calibri"/>
                        <a:cs typeface="Times New Roman"/>
                      </a:endParaRPr>
                    </a:p>
                  </a:txBody>
                  <a:tcPr marL="64522" marR="645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1" dirty="0">
                          <a:effectLst/>
                          <a:latin typeface="+mn-lt"/>
                          <a:ea typeface="Calibri"/>
                          <a:cs typeface="Times New Roman"/>
                        </a:rPr>
                        <a:t>31.2 </a:t>
                      </a:r>
                      <a:r>
                        <a:rPr lang="es-ES" sz="1400" b="1" dirty="0">
                          <a:effectLst/>
                          <a:latin typeface="+mn-lt"/>
                          <a:ea typeface="Calibri"/>
                          <a:cs typeface="Times New Roman"/>
                          <a:sym typeface="Symbol"/>
                        </a:rPr>
                        <a:t></a:t>
                      </a:r>
                      <a:r>
                        <a:rPr lang="es-ES" sz="1400" b="1" dirty="0">
                          <a:effectLst/>
                          <a:latin typeface="+mn-lt"/>
                          <a:ea typeface="Calibri"/>
                          <a:cs typeface="Times New Roman"/>
                        </a:rPr>
                        <a:t> </a:t>
                      </a:r>
                      <a:r>
                        <a:rPr lang="es-ES" sz="1400" b="1" dirty="0" smtClean="0">
                          <a:effectLst/>
                          <a:latin typeface="+mn-lt"/>
                          <a:ea typeface="Calibri"/>
                          <a:cs typeface="Times New Roman"/>
                        </a:rPr>
                        <a:t>5.0</a:t>
                      </a:r>
                      <a:r>
                        <a:rPr lang="es-ES" sz="1400" b="1" baseline="30000" dirty="0" smtClean="0">
                          <a:effectLst/>
                          <a:latin typeface="+mn-lt"/>
                          <a:ea typeface="Calibri"/>
                          <a:cs typeface="Times New Roman"/>
                        </a:rPr>
                        <a:t>b</a:t>
                      </a:r>
                      <a:endParaRPr lang="en-GB" sz="1400" b="1" baseline="30000" dirty="0">
                        <a:effectLst/>
                        <a:latin typeface="+mn-lt"/>
                        <a:ea typeface="Calibri"/>
                        <a:cs typeface="Times New Roman"/>
                      </a:endParaRPr>
                    </a:p>
                  </a:txBody>
                  <a:tcPr marL="64522" marR="64522" marT="0" marB="0">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s-ES" sz="1400" dirty="0">
                          <a:effectLst/>
                          <a:latin typeface="+mn-lt"/>
                          <a:ea typeface="Calibri"/>
                          <a:cs typeface="Times New Roman"/>
                        </a:rPr>
                        <a:t>21.9 </a:t>
                      </a:r>
                      <a:r>
                        <a:rPr lang="es-ES" sz="1400" dirty="0">
                          <a:effectLst/>
                          <a:latin typeface="+mn-lt"/>
                          <a:ea typeface="Calibri"/>
                          <a:cs typeface="Times New Roman"/>
                          <a:sym typeface="Symbol"/>
                        </a:rPr>
                        <a:t></a:t>
                      </a:r>
                      <a:r>
                        <a:rPr lang="es-ES" sz="1400" dirty="0">
                          <a:effectLst/>
                          <a:latin typeface="+mn-lt"/>
                          <a:ea typeface="Calibri"/>
                          <a:cs typeface="Times New Roman"/>
                        </a:rPr>
                        <a:t> </a:t>
                      </a:r>
                      <a:r>
                        <a:rPr lang="es-ES" sz="1400" dirty="0" smtClean="0">
                          <a:effectLst/>
                          <a:latin typeface="+mn-lt"/>
                          <a:ea typeface="Calibri"/>
                          <a:cs typeface="Times New Roman"/>
                        </a:rPr>
                        <a:t>4.8</a:t>
                      </a:r>
                      <a:r>
                        <a:rPr lang="es-ES" sz="1400" baseline="30000" dirty="0" smtClean="0">
                          <a:effectLst/>
                          <a:latin typeface="+mn-lt"/>
                          <a:ea typeface="Calibri"/>
                          <a:cs typeface="Times New Roman"/>
                        </a:rPr>
                        <a:t>ab</a:t>
                      </a:r>
                      <a:endParaRPr lang="en-GB" sz="1400" baseline="30000" dirty="0">
                        <a:effectLst/>
                        <a:latin typeface="+mn-lt"/>
                        <a:ea typeface="Calibri"/>
                        <a:cs typeface="Times New Roman"/>
                      </a:endParaRPr>
                    </a:p>
                  </a:txBody>
                  <a:tcPr marL="64522" marR="64522"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angle 2"/>
          <p:cNvSpPr>
            <a:spLocks noChangeArrowheads="1"/>
          </p:cNvSpPr>
          <p:nvPr/>
        </p:nvSpPr>
        <p:spPr bwMode="auto">
          <a:xfrm>
            <a:off x="179512" y="912342"/>
            <a:ext cx="70567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ea typeface="Calibri" pitchFamily="34" charset="0"/>
                <a:cs typeface="Times New Roman" pitchFamily="18" charset="0"/>
              </a:rPr>
              <a:t>Table .</a:t>
            </a:r>
            <a:r>
              <a:rPr kumimoji="0" lang="en-US" alt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n-US" altLang="en-US" sz="1600" b="0" i="0" u="none" strike="noStrike" cap="none" normalizeH="0" baseline="0" dirty="0" err="1" smtClean="0">
                <a:ln>
                  <a:noFill/>
                </a:ln>
                <a:solidFill>
                  <a:schemeClr val="tx1"/>
                </a:solidFill>
                <a:effectLst/>
                <a:ea typeface="Calibri" pitchFamily="34" charset="0"/>
                <a:cs typeface="Times New Roman" pitchFamily="18" charset="0"/>
              </a:rPr>
              <a:t>Haematological</a:t>
            </a:r>
            <a:r>
              <a:rPr kumimoji="0" lang="en-US" altLang="en-US" sz="1600" b="0" i="0" u="none" strike="noStrike" cap="none" normalizeH="0" baseline="0" dirty="0" smtClean="0">
                <a:ln>
                  <a:noFill/>
                </a:ln>
                <a:solidFill>
                  <a:schemeClr val="tx1"/>
                </a:solidFill>
                <a:effectLst/>
                <a:ea typeface="Calibri" pitchFamily="34" charset="0"/>
                <a:cs typeface="Times New Roman" pitchFamily="18" charset="0"/>
              </a:rPr>
              <a:t> parameters in iron-deficient (ID) and animals fed with FeCl</a:t>
            </a:r>
            <a:r>
              <a:rPr kumimoji="0" lang="en-US" altLang="en-US" sz="1600" b="0" i="0" u="none" strike="noStrike" cap="none" normalizeH="0" baseline="-25000" dirty="0" smtClean="0">
                <a:ln>
                  <a:noFill/>
                </a:ln>
                <a:solidFill>
                  <a:schemeClr val="tx1"/>
                </a:solidFill>
                <a:effectLst/>
                <a:ea typeface="Calibri" pitchFamily="34" charset="0"/>
                <a:cs typeface="Times New Roman" pitchFamily="18" charset="0"/>
              </a:rPr>
              <a:t>3</a:t>
            </a:r>
            <a:r>
              <a:rPr kumimoji="0" lang="en-US" altLang="en-US" sz="1600" b="0" i="0" u="none" strike="noStrike" cap="none" normalizeH="0" baseline="0" dirty="0" smtClean="0">
                <a:ln>
                  <a:noFill/>
                </a:ln>
                <a:solidFill>
                  <a:schemeClr val="tx1"/>
                </a:solidFill>
                <a:effectLst/>
                <a:ea typeface="Calibri" pitchFamily="34" charset="0"/>
                <a:cs typeface="Times New Roman" pitchFamily="18" charset="0"/>
              </a:rPr>
              <a:t> alone or together with different bread samples. </a:t>
            </a:r>
            <a:endParaRPr kumimoji="0" lang="en-GB" altLang="en-US" sz="1200" b="0" i="0" u="none" strike="noStrike" cap="none" normalizeH="0" baseline="0" dirty="0" smtClean="0">
              <a:ln>
                <a:noFill/>
              </a:ln>
              <a:solidFill>
                <a:schemeClr val="tx1"/>
              </a:solidFill>
              <a:effectLst/>
              <a:ea typeface="Calibri" pitchFamily="34" charset="0"/>
              <a:cs typeface="Times New Roman" pitchFamily="18" charset="0"/>
              <a:sym typeface="Symbol" pitchFamily="18" charset="2"/>
            </a:endParaRPr>
          </a:p>
        </p:txBody>
      </p:sp>
      <p:sp>
        <p:nvSpPr>
          <p:cNvPr id="6" name="5 Rectángulo"/>
          <p:cNvSpPr/>
          <p:nvPr/>
        </p:nvSpPr>
        <p:spPr>
          <a:xfrm>
            <a:off x="1907704" y="5300042"/>
            <a:ext cx="6408712" cy="276999"/>
          </a:xfrm>
          <a:prstGeom prst="rect">
            <a:avLst/>
          </a:prstGeom>
        </p:spPr>
        <p:txBody>
          <a:bodyPr wrap="square">
            <a:spAutoFit/>
          </a:bodyPr>
          <a:lstStyle/>
          <a:p>
            <a:pPr lvl="0" eaLnBrk="0" fontAlgn="base" hangingPunct="0">
              <a:spcBef>
                <a:spcPct val="0"/>
              </a:spcBef>
              <a:spcAft>
                <a:spcPct val="0"/>
              </a:spcAft>
            </a:pPr>
            <a:r>
              <a:rPr lang="en-US" altLang="en-US" sz="1200" baseline="30000" dirty="0">
                <a:latin typeface="Times New Roman" pitchFamily="18" charset="0"/>
                <a:ea typeface="Calibri" pitchFamily="34" charset="0"/>
                <a:cs typeface="Times New Roman" pitchFamily="18" charset="0"/>
                <a:sym typeface="Symbol" pitchFamily="18" charset="2"/>
              </a:rPr>
              <a:t>a </a:t>
            </a:r>
            <a:r>
              <a:rPr lang="en-US" altLang="en-US" sz="1200" dirty="0">
                <a:latin typeface="Times New Roman" pitchFamily="18" charset="0"/>
                <a:ea typeface="Calibri" pitchFamily="34" charset="0"/>
                <a:cs typeface="Times New Roman" pitchFamily="18" charset="0"/>
                <a:sym typeface="Symbol" pitchFamily="18" charset="2"/>
              </a:rPr>
              <a:t>FeCl</a:t>
            </a:r>
            <a:r>
              <a:rPr lang="en-US" altLang="en-US" sz="1200" baseline="-30000" dirty="0">
                <a:latin typeface="Times New Roman" pitchFamily="18" charset="0"/>
                <a:ea typeface="Calibri" pitchFamily="34" charset="0"/>
                <a:cs typeface="Times New Roman" pitchFamily="18" charset="0"/>
                <a:sym typeface="Symbol" pitchFamily="18" charset="2"/>
              </a:rPr>
              <a:t>3</a:t>
            </a:r>
            <a:r>
              <a:rPr lang="en-US" altLang="en-US" sz="1200" dirty="0">
                <a:latin typeface="Times New Roman" pitchFamily="18" charset="0"/>
                <a:ea typeface="Calibri" pitchFamily="34" charset="0"/>
                <a:cs typeface="Times New Roman" pitchFamily="18" charset="0"/>
                <a:sym typeface="Symbol" pitchFamily="18" charset="2"/>
              </a:rPr>
              <a:t> dosed at 2.5 </a:t>
            </a:r>
            <a:r>
              <a:rPr lang="en-US" altLang="en-US" sz="1200" dirty="0">
                <a:latin typeface="Times New Roman"/>
                <a:ea typeface="Calibri" pitchFamily="34" charset="0"/>
                <a:cs typeface="Times New Roman" pitchFamily="18" charset="0"/>
                <a:sym typeface="Symbol" pitchFamily="18" charset="2"/>
              </a:rPr>
              <a:t>µ</a:t>
            </a:r>
            <a:r>
              <a:rPr lang="en-US" altLang="en-US" sz="1200" dirty="0">
                <a:latin typeface="Times New Roman" pitchFamily="18" charset="0"/>
                <a:ea typeface="Calibri" pitchFamily="34" charset="0"/>
                <a:cs typeface="Times New Roman" pitchFamily="18" charset="0"/>
                <a:sym typeface="Symbol" pitchFamily="18" charset="2"/>
              </a:rPr>
              <a:t>g;</a:t>
            </a:r>
            <a:r>
              <a:rPr lang="en-US" altLang="en-US" sz="1200" baseline="30000" dirty="0">
                <a:latin typeface="Times New Roman" pitchFamily="18" charset="0"/>
                <a:ea typeface="Calibri" pitchFamily="34" charset="0"/>
                <a:cs typeface="Times New Roman" pitchFamily="18" charset="0"/>
                <a:sym typeface="Symbol" pitchFamily="18" charset="2"/>
              </a:rPr>
              <a:t> 1</a:t>
            </a:r>
            <a:r>
              <a:rPr lang="en-US" altLang="en-US" sz="1200" dirty="0">
                <a:latin typeface="Times New Roman" pitchFamily="18" charset="0"/>
                <a:ea typeface="Calibri" pitchFamily="34" charset="0"/>
                <a:cs typeface="Times New Roman" pitchFamily="18" charset="0"/>
                <a:sym typeface="Symbol" pitchFamily="18" charset="2"/>
              </a:rPr>
              <a:t>MCV. mean corpuscular </a:t>
            </a:r>
            <a:r>
              <a:rPr lang="en-US" altLang="en-US" sz="1200" dirty="0" smtClean="0">
                <a:latin typeface="Times New Roman" pitchFamily="18" charset="0"/>
                <a:ea typeface="Calibri" pitchFamily="34" charset="0"/>
                <a:cs typeface="Times New Roman" pitchFamily="18" charset="0"/>
                <a:sym typeface="Symbol" pitchFamily="18" charset="2"/>
              </a:rPr>
              <a:t>volume; </a:t>
            </a:r>
            <a:r>
              <a:rPr lang="en-US" altLang="en-US" sz="1200" baseline="30000" dirty="0">
                <a:latin typeface="Times New Roman" pitchFamily="18" charset="0"/>
                <a:ea typeface="Calibri" pitchFamily="34" charset="0"/>
                <a:cs typeface="Times New Roman" pitchFamily="18" charset="0"/>
                <a:sym typeface="Symbol" pitchFamily="18" charset="2"/>
              </a:rPr>
              <a:t>2</a:t>
            </a:r>
            <a:r>
              <a:rPr lang="en-US" altLang="en-US" sz="1200" dirty="0">
                <a:latin typeface="Times New Roman" pitchFamily="18" charset="0"/>
                <a:ea typeface="Calibri" pitchFamily="34" charset="0"/>
                <a:cs typeface="Times New Roman" pitchFamily="18" charset="0"/>
                <a:sym typeface="Symbol" pitchFamily="18" charset="2"/>
              </a:rPr>
              <a:t>MCH. mean corpuscular </a:t>
            </a:r>
            <a:r>
              <a:rPr lang="en-US" altLang="en-US" sz="1200" dirty="0" err="1">
                <a:latin typeface="Times New Roman" pitchFamily="18" charset="0"/>
                <a:ea typeface="Calibri" pitchFamily="34" charset="0"/>
                <a:cs typeface="Times New Roman" pitchFamily="18" charset="0"/>
                <a:sym typeface="Symbol" pitchFamily="18" charset="2"/>
              </a:rPr>
              <a:t>Hb</a:t>
            </a:r>
            <a:endParaRPr lang="en-GB" altLang="en-US" sz="1200" dirty="0">
              <a:latin typeface="Arial" pitchFamily="34" charset="0"/>
              <a:cs typeface="Arial" pitchFamily="34" charset="0"/>
              <a:sym typeface="Symbol" pitchFamily="18" charset="2"/>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764704"/>
            <a:ext cx="1849438" cy="87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940002"/>
            <a:ext cx="1077322" cy="937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979712" y="4867994"/>
            <a:ext cx="7056784" cy="461665"/>
          </a:xfrm>
          <a:prstGeom prst="rect">
            <a:avLst/>
          </a:prstGeom>
        </p:spPr>
        <p:txBody>
          <a:bodyPr wrap="square">
            <a:spAutoFit/>
          </a:bodyPr>
          <a:lstStyle/>
          <a:p>
            <a:pPr fontAlgn="base">
              <a:spcBef>
                <a:spcPct val="0"/>
              </a:spcBef>
              <a:spcAft>
                <a:spcPct val="0"/>
              </a:spcAft>
            </a:pPr>
            <a:r>
              <a:rPr lang="en-US" altLang="en-US" sz="1200" dirty="0">
                <a:latin typeface="Times New Roman" pitchFamily="18" charset="0"/>
                <a:ea typeface="Calibri" pitchFamily="34" charset="0"/>
                <a:cs typeface="Times New Roman" pitchFamily="18" charset="0"/>
              </a:rPr>
              <a:t>Values are presented as mean </a:t>
            </a:r>
            <a:r>
              <a:rPr lang="en-US" altLang="en-US" sz="1200" dirty="0">
                <a:latin typeface="Times New Roman" pitchFamily="18" charset="0"/>
                <a:ea typeface="Calibri" pitchFamily="34" charset="0"/>
                <a:cs typeface="Times New Roman" pitchFamily="18" charset="0"/>
                <a:sym typeface="Symbol" pitchFamily="18" charset="2"/>
              </a:rPr>
              <a:t></a:t>
            </a:r>
            <a:r>
              <a:rPr lang="en-US" altLang="en-US" sz="1200" dirty="0">
                <a:latin typeface="Times New Roman" pitchFamily="18" charset="0"/>
                <a:ea typeface="Calibri" pitchFamily="34" charset="0"/>
                <a:cs typeface="Times New Roman" pitchFamily="18" charset="0"/>
              </a:rPr>
              <a:t> standard deviation (n=5). </a:t>
            </a:r>
            <a:r>
              <a:rPr lang="en-US" altLang="en-US" sz="1200" baseline="30000" dirty="0" smtClean="0">
                <a:latin typeface="Times New Roman" pitchFamily="18" charset="0"/>
                <a:ea typeface="Calibri" pitchFamily="34" charset="0"/>
                <a:cs typeface="Times New Roman" pitchFamily="18" charset="0"/>
                <a:sym typeface="Symbol" pitchFamily="18" charset="2"/>
              </a:rPr>
              <a:t>a-e </a:t>
            </a:r>
            <a:r>
              <a:rPr lang="en-US" altLang="en-US" sz="1200" dirty="0">
                <a:latin typeface="Times New Roman" pitchFamily="18" charset="0"/>
                <a:ea typeface="Calibri" pitchFamily="34" charset="0"/>
                <a:cs typeface="Times New Roman" pitchFamily="18" charset="0"/>
                <a:sym typeface="Symbol" pitchFamily="18" charset="2"/>
              </a:rPr>
              <a:t>Different superscript letters indicate statistical differences (</a:t>
            </a:r>
            <a:r>
              <a:rPr lang="en-US" altLang="en-US" sz="1200" i="1" dirty="0">
                <a:latin typeface="Times New Roman" pitchFamily="18" charset="0"/>
                <a:ea typeface="Calibri" pitchFamily="34" charset="0"/>
                <a:cs typeface="Times New Roman" pitchFamily="18" charset="0"/>
                <a:sym typeface="Symbol" pitchFamily="18" charset="2"/>
              </a:rPr>
              <a:t>P</a:t>
            </a:r>
            <a:r>
              <a:rPr lang="en-US" altLang="en-US" sz="1200" dirty="0">
                <a:latin typeface="Times New Roman" pitchFamily="18" charset="0"/>
                <a:ea typeface="Calibri" pitchFamily="34" charset="0"/>
                <a:cs typeface="Times New Roman" pitchFamily="18" charset="0"/>
                <a:sym typeface="Symbol" pitchFamily="18" charset="2"/>
              </a:rPr>
              <a:t>&lt;0.05). PC, white bread; PI, whole bran; PA, amaranth flour; </a:t>
            </a:r>
            <a:r>
              <a:rPr lang="en-US" altLang="en-US" sz="1200" dirty="0" err="1">
                <a:latin typeface="Times New Roman" pitchFamily="18" charset="0"/>
                <a:ea typeface="Calibri" pitchFamily="34" charset="0"/>
                <a:cs typeface="Times New Roman" pitchFamily="18" charset="0"/>
                <a:sym typeface="Symbol" pitchFamily="18" charset="2"/>
              </a:rPr>
              <a:t>PCh</a:t>
            </a:r>
            <a:r>
              <a:rPr lang="en-US" altLang="en-US" sz="1200" dirty="0">
                <a:latin typeface="Times New Roman" pitchFamily="18" charset="0"/>
                <a:ea typeface="Calibri" pitchFamily="34" charset="0"/>
                <a:cs typeface="Times New Roman" pitchFamily="18" charset="0"/>
                <a:sym typeface="Symbol" pitchFamily="18" charset="2"/>
              </a:rPr>
              <a:t>, Chia flour; PQ, Quinoa flour.</a:t>
            </a:r>
            <a:endParaRPr lang="en-GB" altLang="en-US" sz="1200" dirty="0">
              <a:latin typeface="Arial" pitchFamily="34" charset="0"/>
              <a:cs typeface="Arial" pitchFamily="34" charset="0"/>
              <a:sym typeface="Symbol" pitchFamily="18" charset="2"/>
            </a:endParaRP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424" y="2402532"/>
            <a:ext cx="455259" cy="6077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9932" y="2465600"/>
            <a:ext cx="756084" cy="5455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9257" y="2479774"/>
            <a:ext cx="786999" cy="5079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048" y="2491730"/>
            <a:ext cx="744655" cy="5189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2489411"/>
            <a:ext cx="787000" cy="4979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713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244961"/>
            <a:ext cx="8928992" cy="5632311"/>
          </a:xfrm>
          <a:prstGeom prst="rect">
            <a:avLst/>
          </a:prstGeom>
          <a:ln>
            <a:solidFill>
              <a:schemeClr val="accent2">
                <a:lumMod val="40000"/>
                <a:lumOff val="60000"/>
              </a:schemeClr>
            </a:solidFill>
          </a:ln>
        </p:spPr>
        <p:txBody>
          <a:bodyPr wrap="square">
            <a:spAutoFit/>
          </a:bodyPr>
          <a:lstStyle/>
          <a:p>
            <a:pPr algn="ctr"/>
            <a:r>
              <a:rPr lang="en-US" sz="2800" b="1" dirty="0" smtClean="0"/>
              <a:t>INTRODUCTION</a:t>
            </a:r>
          </a:p>
          <a:p>
            <a:endParaRPr lang="en-US" sz="1200" dirty="0"/>
          </a:p>
          <a:p>
            <a:endParaRPr lang="en-US" sz="2000" dirty="0" smtClean="0"/>
          </a:p>
          <a:p>
            <a:r>
              <a:rPr lang="en-US" sz="2000" dirty="0" smtClean="0"/>
              <a:t>Products </a:t>
            </a:r>
            <a:r>
              <a:rPr lang="en-US" sz="2000" dirty="0"/>
              <a:t>with whole grains generally have a lower </a:t>
            </a:r>
            <a:r>
              <a:rPr lang="en-US" sz="2000" dirty="0" err="1" smtClean="0"/>
              <a:t>glycaemic</a:t>
            </a:r>
            <a:r>
              <a:rPr lang="en-US" sz="2000" dirty="0" smtClean="0"/>
              <a:t> </a:t>
            </a:r>
            <a:r>
              <a:rPr lang="en-US" sz="2000" dirty="0"/>
              <a:t>index (GI) than their </a:t>
            </a:r>
            <a:r>
              <a:rPr lang="en-US" sz="2000" dirty="0" err="1"/>
              <a:t>fibre</a:t>
            </a:r>
            <a:r>
              <a:rPr lang="en-US" sz="2000" dirty="0"/>
              <a:t>-free counterparts, maintaining better control of blood sugar levels. </a:t>
            </a:r>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algn="just"/>
            <a:r>
              <a:rPr lang="en-US" sz="2000" dirty="0" smtClean="0"/>
              <a:t>However</a:t>
            </a:r>
            <a:r>
              <a:rPr lang="en-US" sz="2000" dirty="0"/>
              <a:t>, </a:t>
            </a:r>
            <a:r>
              <a:rPr lang="en-GB" sz="2000" dirty="0"/>
              <a:t>whole grains contain significant amounts of </a:t>
            </a:r>
            <a:r>
              <a:rPr lang="en-GB" sz="2000" dirty="0" err="1"/>
              <a:t>phytates</a:t>
            </a:r>
            <a:r>
              <a:rPr lang="en-GB" sz="2000" dirty="0"/>
              <a:t>, a well-known inhibitor of mineral, proteins and trace elements bioavailability</a:t>
            </a:r>
            <a:r>
              <a:rPr lang="en-GB" sz="2000" dirty="0" smtClean="0"/>
              <a:t>.</a:t>
            </a:r>
          </a:p>
          <a:p>
            <a:pPr algn="just"/>
            <a:endParaRPr lang="en-GB" sz="2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327" y="2463916"/>
            <a:ext cx="2856977" cy="1901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463916"/>
            <a:ext cx="2089513" cy="1901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741" y="2463916"/>
            <a:ext cx="1424056" cy="1901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9106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7340"/>
            <a:ext cx="9144000" cy="369332"/>
          </a:xfrm>
          <a:prstGeom prst="rect">
            <a:avLst/>
          </a:prstGeom>
          <a:noFill/>
        </p:spPr>
        <p:txBody>
          <a:bodyPr wrap="square" rtlCol="0">
            <a:spAutoFit/>
          </a:bodyPr>
          <a:lstStyle/>
          <a:p>
            <a:pPr algn="ctr"/>
            <a:r>
              <a:rPr lang="es-ES" b="1" dirty="0" smtClean="0"/>
              <a:t>CONCLUSIONS</a:t>
            </a:r>
            <a:endParaRPr lang="en-GB" b="1" dirty="0"/>
          </a:p>
        </p:txBody>
      </p:sp>
      <p:sp>
        <p:nvSpPr>
          <p:cNvPr id="3" name="2 Rectángulo"/>
          <p:cNvSpPr/>
          <p:nvPr/>
        </p:nvSpPr>
        <p:spPr>
          <a:xfrm>
            <a:off x="107504" y="809992"/>
            <a:ext cx="8928992" cy="5355312"/>
          </a:xfrm>
          <a:prstGeom prst="rect">
            <a:avLst/>
          </a:prstGeom>
        </p:spPr>
        <p:txBody>
          <a:bodyPr wrap="square">
            <a:spAutoFit/>
          </a:bodyPr>
          <a:lstStyle/>
          <a:p>
            <a:pPr marL="285750" indent="-285750" algn="just">
              <a:buFontTx/>
              <a:buChar char="-"/>
            </a:pPr>
            <a:r>
              <a:rPr lang="en-GB" b="1" dirty="0" smtClean="0"/>
              <a:t>The </a:t>
            </a:r>
            <a:r>
              <a:rPr lang="en-GB" b="1" dirty="0"/>
              <a:t>replacement of wheat flour by Andean grains significantly increased the content of proteins, lipids, dietary fibre and minerals in the final product compared to control sample. Amaranth and quinoa flours made wheat flour replacement possible, increasing nutritional value of bread with slight </a:t>
            </a:r>
            <a:r>
              <a:rPr lang="en-GB" b="1"/>
              <a:t>depreciation </a:t>
            </a:r>
            <a:r>
              <a:rPr lang="en-GB" b="1" smtClean="0"/>
              <a:t>its quality</a:t>
            </a:r>
            <a:r>
              <a:rPr lang="en-GB" b="1" dirty="0" smtClean="0"/>
              <a:t>, </a:t>
            </a:r>
            <a:r>
              <a:rPr lang="en-GB" b="1" dirty="0"/>
              <a:t>whereas chia showed higher technological and sensory quality than wheat bread. </a:t>
            </a:r>
            <a:endParaRPr lang="en-GB" b="1" dirty="0" smtClean="0"/>
          </a:p>
          <a:p>
            <a:pPr marL="285750" indent="-285750" algn="just">
              <a:buFontTx/>
              <a:buChar char="-"/>
            </a:pPr>
            <a:endParaRPr lang="en-GB" b="1" dirty="0"/>
          </a:p>
          <a:p>
            <a:pPr marL="285750" indent="-285750" algn="just">
              <a:buFontTx/>
              <a:buChar char="-"/>
            </a:pPr>
            <a:r>
              <a:rPr lang="en-GB" b="1" dirty="0" smtClean="0"/>
              <a:t>GI </a:t>
            </a:r>
            <a:r>
              <a:rPr lang="en-GB" b="1" dirty="0"/>
              <a:t>was lower in breads with </a:t>
            </a:r>
            <a:r>
              <a:rPr lang="en-GB" b="1" dirty="0" smtClean="0"/>
              <a:t>chia, </a:t>
            </a:r>
            <a:r>
              <a:rPr lang="en-GB" b="1" dirty="0"/>
              <a:t>amaranth </a:t>
            </a:r>
            <a:r>
              <a:rPr lang="en-GB" b="1" dirty="0" smtClean="0"/>
              <a:t>and </a:t>
            </a:r>
            <a:r>
              <a:rPr lang="en-GB" b="1" dirty="0"/>
              <a:t>whole wheat </a:t>
            </a:r>
            <a:r>
              <a:rPr lang="en-GB" b="1" dirty="0" smtClean="0"/>
              <a:t>bread, </a:t>
            </a:r>
            <a:r>
              <a:rPr lang="en-GB" b="1" dirty="0"/>
              <a:t>whereas the formulation with quinoa did not modify this parameter. </a:t>
            </a:r>
            <a:endParaRPr lang="en-GB" b="1" dirty="0" smtClean="0"/>
          </a:p>
          <a:p>
            <a:pPr marL="285750" indent="-285750" algn="just">
              <a:buFontTx/>
              <a:buChar char="-"/>
            </a:pPr>
            <a:endParaRPr lang="en-GB" b="1" dirty="0"/>
          </a:p>
          <a:p>
            <a:pPr marL="285750" indent="-285750" algn="just">
              <a:buFontTx/>
              <a:buChar char="-"/>
            </a:pPr>
            <a:r>
              <a:rPr lang="en-GB" b="1" dirty="0" smtClean="0"/>
              <a:t>Breads </a:t>
            </a:r>
            <a:r>
              <a:rPr lang="en-GB" b="1" dirty="0"/>
              <a:t>formulated with whole grains had higher levels of minerals relative to controls. Their bioavailability depends on the formulation and </a:t>
            </a:r>
            <a:r>
              <a:rPr lang="en-GB" b="1" dirty="0" err="1"/>
              <a:t>breadmaking</a:t>
            </a:r>
            <a:r>
              <a:rPr lang="en-GB" b="1" dirty="0"/>
              <a:t> process, basically because of the presence of </a:t>
            </a:r>
            <a:r>
              <a:rPr lang="en-GB" b="1" dirty="0" err="1"/>
              <a:t>phytates</a:t>
            </a:r>
            <a:r>
              <a:rPr lang="en-GB" b="1" dirty="0"/>
              <a:t>, as predicted by inhibitory threshold values for mineral absorption </a:t>
            </a:r>
            <a:r>
              <a:rPr lang="en-GB" b="1" dirty="0" err="1" smtClean="0"/>
              <a:t>phytate</a:t>
            </a:r>
            <a:r>
              <a:rPr lang="en-GB" b="1" dirty="0" smtClean="0"/>
              <a:t>/mineral </a:t>
            </a:r>
            <a:r>
              <a:rPr lang="en-GB" b="1" dirty="0"/>
              <a:t>molar ratios. </a:t>
            </a:r>
            <a:endParaRPr lang="en-GB" b="1" dirty="0" smtClean="0"/>
          </a:p>
          <a:p>
            <a:pPr algn="just"/>
            <a:endParaRPr lang="en-GB" b="1" dirty="0" smtClean="0"/>
          </a:p>
          <a:p>
            <a:pPr marL="285750" indent="-285750" algn="just">
              <a:buFontTx/>
              <a:buChar char="-"/>
            </a:pPr>
            <a:r>
              <a:rPr lang="en-GB" b="1" dirty="0" smtClean="0"/>
              <a:t>Animals </a:t>
            </a:r>
            <a:r>
              <a:rPr lang="en-GB" b="1" dirty="0"/>
              <a:t>fed with whole </a:t>
            </a:r>
            <a:r>
              <a:rPr lang="en-GB" b="1" dirty="0" smtClean="0"/>
              <a:t>wheat-, </a:t>
            </a:r>
            <a:r>
              <a:rPr lang="en-GB" b="1" dirty="0"/>
              <a:t>chia- </a:t>
            </a:r>
            <a:r>
              <a:rPr lang="en-GB" b="1" dirty="0" smtClean="0"/>
              <a:t>and amaranth-bread showed significantly higher haemoglobin </a:t>
            </a:r>
            <a:r>
              <a:rPr lang="en-GB" b="1" dirty="0"/>
              <a:t>concentration than those fed with control </a:t>
            </a:r>
            <a:r>
              <a:rPr lang="en-GB" b="1" dirty="0" smtClean="0"/>
              <a:t>bread. </a:t>
            </a:r>
            <a:r>
              <a:rPr lang="en-GB" b="1" dirty="0"/>
              <a:t>Only animals fed with samples with chia had values of mean corpuscular </a:t>
            </a:r>
            <a:r>
              <a:rPr lang="en-GB" b="1" dirty="0" smtClean="0"/>
              <a:t>haemoglobin significantly higher </a:t>
            </a:r>
            <a:r>
              <a:rPr lang="en-GB" b="1" dirty="0"/>
              <a:t>than controls. </a:t>
            </a:r>
          </a:p>
        </p:txBody>
      </p:sp>
    </p:spTree>
    <p:extLst>
      <p:ext uri="{BB962C8B-B14F-4D97-AF65-F5344CB8AC3E}">
        <p14:creationId xmlns:p14="http://schemas.microsoft.com/office/powerpoint/2010/main" val="3122291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1844824"/>
            <a:ext cx="5400600" cy="523220"/>
          </a:xfrm>
          <a:prstGeom prst="rect">
            <a:avLst/>
          </a:prstGeom>
          <a:noFill/>
        </p:spPr>
        <p:txBody>
          <a:bodyPr wrap="square" rtlCol="0">
            <a:spAutoFit/>
          </a:bodyPr>
          <a:lstStyle/>
          <a:p>
            <a:pPr algn="ctr"/>
            <a:r>
              <a:rPr lang="es-ES" sz="2800" b="1" dirty="0" err="1" smtClean="0"/>
              <a:t>Thank</a:t>
            </a:r>
            <a:r>
              <a:rPr lang="es-ES" sz="2800" b="1" dirty="0" smtClean="0"/>
              <a:t> </a:t>
            </a:r>
            <a:r>
              <a:rPr lang="es-ES" sz="2800" b="1" dirty="0" err="1" smtClean="0"/>
              <a:t>you</a:t>
            </a:r>
            <a:r>
              <a:rPr lang="es-ES" sz="2800" b="1" dirty="0" smtClean="0"/>
              <a:t> </a:t>
            </a:r>
            <a:r>
              <a:rPr lang="es-ES" sz="2800" b="1" dirty="0" err="1" smtClean="0"/>
              <a:t>for</a:t>
            </a:r>
            <a:r>
              <a:rPr lang="es-ES" sz="2800" b="1" dirty="0" smtClean="0"/>
              <a:t> </a:t>
            </a:r>
            <a:r>
              <a:rPr lang="es-ES" sz="2800" b="1" dirty="0" err="1" smtClean="0"/>
              <a:t>your</a:t>
            </a:r>
            <a:r>
              <a:rPr lang="es-ES" sz="2800" b="1" dirty="0" smtClean="0"/>
              <a:t> </a:t>
            </a:r>
            <a:r>
              <a:rPr lang="es-ES" sz="2800" b="1" dirty="0" err="1" smtClean="0"/>
              <a:t>attention</a:t>
            </a:r>
            <a:endParaRPr lang="en-GB" sz="28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474" y="2852936"/>
            <a:ext cx="2856977" cy="1901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852936"/>
            <a:ext cx="2089513" cy="1901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852936"/>
            <a:ext cx="1424056" cy="1901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47742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TEhUUExQWFhQWGCAaGRgYGRwdGhwcGx4eGhoaIBscHCggGholHBgdITEhJSkrLi4uFx8zODMsNygtLisBCgoKDg0OGxAQGy8mICYsLCwsLy40LCwsLzQ0LCwsLCw0LDQsLCwsLywsLCwsLCwsLCwsLCwsLCwsLCwsLCwsLP/AABEIAKwBJQMBIgACEQEDEQH/xAAbAAADAAMBAQAAAAAAAAAAAAAEBQYCAwcBAP/EAEIQAAECAwUFBgMGBAYDAAMAAAECEQADIQQFEjFBIlFhcYEGEzKRobFCwfAUUmJygtEHI5LhFTNDosLxU7LSFiSD/8QAGgEAAwEBAQEAAAAAAAAAAAAAAgMEAQUABv/EADIRAAICAgEDAgQEBAcAAAAAAAECABEDIRIEMUETIjJRYYFxkaHwBRQj4TNCUrHB0fH/2gAMAwEAAhEDEQA/AAbbeBlTEKQ2Jia1AyDtk9dd0ASu01ocnvSa8CONGbyEE9tJKZSZSxLWgLxILkl8ilnAr4ub8Ij8CjUTAeZUP7RzSDOtjVSLltY+020krSKP4OLPQneAc4r7F2hs5T/mgcC4PkznpHG0JmfeH9cFyLUpHxBajQJAOZy2mHkHgeJ8TWwIfNTsEi/7OpWETAPzAgeagG6w5+0BIckNm+jb3jlllRKWQFrwBqLZw/FiC3JyN0UVzXQtaFy1zJa5BSQFJUFJCiatShFSUqSKnqfISZPlxKo0YytfaOzk4RMB4hylx+IAiEFr7bykJWmSkzJoBCcgh3qSScgHPFuMP7v7NWdBwLT3rh3IBbcEumnTzjl3aS7pJvBcmS4lJNQSGxAbTNoCWruMPVQBZiSASAsyVPVPVjnXisLOkpK1BPAEKSByAjXZrHOlKxWO2FS1VKDjlFeoG0cMw1yd60ziju/s5LABbL+3rGm8bjQoLADAjP61hf8ANJdeI/8AlX7iv1hNz9o02uYJK5JTOwEVNFEUXRVUFqgklsLaw4XYUlbSkABUzA5ACkYQCoHq4H7ERzCz3jOE4qKlCaj/AFPiDbLqOr0Dmm/OLu4+0suYpHfMmYkHCpNBNc14YiHoTmosYzNiI2s3E3JfduWC7vlh2SHAIBYOwQUiu+nrC+0S8SApzs0Kfvg0A3kuaeWUZ/4gUrKicKQpg9QSQMzyVlpUudC7YnFLCpIAUCFFKssIBdt4dq04tlEqqYRNGKBZ0pyGHFWWEUJ/CSnRugGtI8QVBWBM1ZWqvd0ITkCCtYLs9TvyBhTfPaZEtBTIImLJczDkk6tkFEGrBkhznlCqx2yb41vi451JVXiSQW9ocMZAszQpc8RLEXAha1TJiEzVqzIUpLgAAAMQBkKmNJs8kECSpQJJASsuhRFCkKNXfI5GvMB3VeiwxJIA0fy9o+m2AEqShQCVmqF1GeIBKmdId9DnTKGqQwgZMT4z9IRJml2VkRkzRv7PpCROVvUf9qUhPqqAFzdpWIkFOhzqH5Zkl+METrZ9lsmKhmLLh9VKOtcgxLbkDfG4hTknxEdUS2MKO5nt67U5hVKEJB4KJKiDuLFPpE3eQSFWklLqCNk7nlP7ewh3dMpkHESVK2lHUkmqj1+UTd7UXNejkeXdgfOFLkJyFhLkwqMQxt4lLaZiwEplkknCBkBi8VdyQKk6RLdqO0v2ZXdyvGQ6iaKUS4xKOYDOydyorruQMKVKAONIG4YfiPNSgByAOschl2OZbJ8xeQUoqUTkkHIcWFOkF0+MAFni8+RmYIgsxhY/4gW9CEykLRgGSO7Sau+bYnc746J2Q7Ud+hp6Ey5oLkEMFA/EklyOWkc6nz5MoplWaWFL1mTMid+jgdBzhbeP2hO0pZIoykkhIfKgZi3CKGXnoCv38ooH07JPL512/Od5mrQWJIDBwE5dX5wHLUgYwSSlQwlwwYhm3EVeOS9n+1a5ZCJxKkaKzUn/AOh6+0XklYmJCkrxg5EF4izF8R9w+86PTelmXR/ESvsBly5UuUlRwy0JSCQASkABySGctE1enZWzNOnInEYsSgDhIei1aalDlv7QLa7wRIlutTDQDxK3gDX23tE5aLxXOcq2ZeiH/wDb7x4Ze8CM7vutTf5VAeIO5ZXAuxSZKZRnoJNZqkuoqOoxAGmnJ+iLtVb5tqmmTY1ol2WXRgvAZh1LDaKRkAWBZ6vCYB9WEfIsPerRLSKk57gKlXQAmKD1bVQ1FH+GINliYbcF1GR3kxQBWWQli4/EXYVJofyRFXtb8c4rTQAsOKdKeZ/VHRL4tITLTKlgVptOdkCrsXJqAS77TxHW+6sSiQkBwxCVfIj5wHT5QzF8ncwcvTuqhMY0P95ou4OFpHBQfcoN8vWPLGvuJ6Vaa8tY2XbZlSiywapbQ5F9DzjO1SgSFDSGkjkR4M3gTjB8iUUy0qRkHfWu4f8AfWPoz7PBM2Uyip0Ep30o3pH0SEUaM3le5UfxDIXYVYmeXMQQ+YL4Kb6KPSOZy0xZ/wASb/l2lUmXJUFISCtRGqskh+Axf1RJIlxX2G4jp1NTBmg64LMJlqkA/wDkBz+7te4jQiXGsLVLUlaSykEKSeILj1EeB3HZEJUidhPZtKyVqQgFWe+v3h+8ES+xkobSFYTvSpvULLdBDy4rfKtEtE2VhLpBZJDpJAJBA18jBpAqT5lqdcvOM4jzObyI1uTqbrmAAMpSfzqV/wCxc8zEB2wuFVntsueQUonkvlsmgLMd5Gep8utz7dJT45ktPNSU/OvlEb27m2S0S0gLKloSvCE0S6sJxKUAxYoBHEcYYNirmCwQ0S2CVOlL2lpXLXiYVDADEmhdlUYswrlGiZKmYTMmTElBTQhTF3bCEAMAE6kk14PC+z29QSEzFYVo1IodKFxRtCdBGM+cVpEsNhILqyTkWAFXejniYj4kmp0bCi4gsU5CJ0xWapjhjlhNdc9HgqdcwVWVhIPwqLAcixbkYCt92TkgmZLU33gHHAulwBDHs5OKpZGKqXetWfPo/pFeUFRzQxPTuG/psKjm47TbJWGWqUZyH2Q6cQJBAZRLFNciXyjC97zm2gqRhZCS3dDwjLxqpj12SwDCis4qrlsMudIB8KwpioeIHCN/oN4hd2gATOJ++AcL5KdQUOOTvwMJDkDkQLh8V51JGXJRJGOaoFWmoB4U2jxbTSNcu9kzCQARhD11r6a+karSyjjetRnpH10XJPmzO8lJwyyGK1UQRweq6j4QWIir0KW2O4gdT7xx7X94wk2olIKUEuSMRLAYWG0eujwabRMWwcBiMJDgAguMy7HJ/oabK6XlEsMWJwBqzp2qN1jbaCQGSAK0yoBrQ5DCeAxRPVHUuLcxuY2S9RPJUwcAIVxIcP1/aH32MWo2ZJJCAcRYsaIVQHiqnWEVhumUjCJZwKWS6STUliVD7oArUajU1e3fZJsoaFL4kkHiBR8q8N0GO5+sgy46Cnys33jYTIKVywVSlgFz4kPRlNnUZ8N8QfaucTNmAGjBv6QI6xa5qJZAWHRMUUr3Fy+WhZ67lDdHMO3Ni7i0ECqFodCt4BIY8QwBgEQBrEcuQn2t+fzj+13oUpQtg6nHIFMsgAecTl62IWcTUkYQC5TuxbQB4soUOUVl1ywgKtCwD3Z/lAhxiFMQ3s4A48hE5e9wWsyVzZssp7w4lEkElRU4cO/Cu4CDK6EDHmCsaG6r+0Qf4PMWAFpwlaMaDqKkdMoEnoVKQvEnaUwINU82O/dFBY7SWGNRJAYAklg5LAkuznpwga9EAuOseDnlXiEcYK2O8ipkvcOkMLgmrEwBMxUsHMpJBPOC7NZAvPRx7wbZLrCFYneHvkBUgyfHgbkGHaMJqXW5JUrIlSiTTiT/AGjeqQABT3+UeWeW5er9IO7gipOeX00QNO1jIiuYrCaAQ47PS9lUzfQfl1PUhv0wotZUVYQznZ+uEMr5tJk2fAhwogISd1Knyeu9oVkW6UdzD9TiCT2EDtNtClkgOxYchr1z6wIV6w07L2Oy2iWMSFd4mi04ju8QAbZOfCog+/7gkIkzFS0HGlJUk41l8O01VNp6x4lEbgb+UUMzFb+8lJsxzozftAylAg8IIudCDakugmUtJZJJNQDQOd4fqIeG6ZKM0AEmjh/Sv0Ya7rjNGAOeQeIB2bKgFliQSMi2T7+cfQ1FjoMISBoAwA8hH0TPms3DXAANyctp/nF5fdkMMDMxCRodTn1jKXDDtRZZqZ+OYkpKgHdswANKZAcYBlJjpuJH07AibECh+t8ap2X1vghMsksASTHqrMVEJ3lgdOfKFAblLN7Zdfwys61TMaJeCV3IllS8RTMm4gcQNGoCGBo/ForO1V6qkBKBh7xerElCRQkOSxJoOu6NtyWmTPlCXImEYEhKpStyQEhQB5ZinKIm/bYZtpmLcqAOFJ/Cmg6HP9UZk9o7bnPT+rkvxPZ4zNSo1c1PnV4e3ZIlSEmbOKSpSWRLBcseA1NOQ1rEpLnsvCcyHHsYaSZNc8/OEq3Dce6c/aJ9YLp7wqQClxXCdBwO4HRt1YLuqxSpNpSZjHCWJ+FLjMDPM1OgHOBrRSuTD69o+sicRDnoOMGMwAsDcWcBJ22vlN9osKpS1Id2OyXcKSapPk0KrwulKtoDCv7wFeR+8OBhzPkYHNAN30YDlWkKWUhqCsJ82I/xRiXsvbrRJmklBUgulYSnjm+XXV4a9qpom2YzJaMS1LAAAJUkNVJLZMDnqaBhDLs5PCZxlqJCJmWrLHA0DgM/BMOrTNly0BIPiYb2DVA1FAS/EGKhmBqlkjKwuzIfsNcKVDv7QEKcsiWrQHax1o5AoasK6umqmLJ2gAWCWIroTQdfds9rMoYYtSC7A4cikDUhjQgHICoYxqxuFUxOAcQ+FmBJauI0y+8YoY8txAXiZPdoLtmgqXJxJUl6J1SDVJzcpYsc6HeInrmC5tUgPmpQ4alRJb6YRd2hD4wjxYhgJIDEArFcqpwu2eUarIhQUTgACVJU1AMK9lKmzJcqVX7ohYYG49OdagFgu1SSnFtJYLLjxISqqRqEZ01fjV1IBK0haWSlRxbmmOsB+BSPSNCwU+JYotUhgPgZ1EDq0MpchASVTlEYiBQsSdBxLD0Ojk+AJg5XC1f7/Ygy5iFrm2eYcJUEqQrcUgpB9A+9zviZ7VXeZ9hnTCB3lmU4/KkJ71uDKCv0iN/amfIlzQ8ybjSkAIQylJBqMRU3qXrHnZq9UqX3aiVIWlYU4Y7bOCHNWGhIPm28SoBnjkRr4nfeFWudLkpkOTglS0rb7yiMSaakl1dNHhFeHbGfMxoRLQyksynUa8iAC1cqUjZ2mOBEuWarYIJ4SwEnqVDyEKRI7tKVEgBW41/fL2gHykGhG4OmVk5t3J1+H/sBusmZNCVFKSuqXchxmgaJUWNWIfpG60XbMXRII/EWZtS2fRo9kyKyyl6zi3IlmhveChLK1n4Uhh0oPUCDyClBXvE4cpOUox1v9JOXlY0JmqEugSAOZZyfIh4+kyy4cx9ZZZUSVFyS8MEyh5ZcYA2BUtQAma+7KS8FonHDR2+vrpGEx92mfGBpjj2beTlAVcZdQm6bO6lzTUIoPzHPyHuYXXzNK14a0oNz/F60/SIcz1iTISkHaNOpqT8/IQomywQGzFIWnxcvyhsCVo/eJ7ptq7NNTNAcfEHG0k0I4F2IOhAjqy8E6Q6S6ZiKHgQ1eukcytVnZwN4HTP94pOwt6lE0yFAqQoFQb4CMyfwH0NdSYLPiGQch3ElRvT0e0WdnZf8yyhQFCavvlq/YRW2izJIOztZEnXSmmRyiOsloTKtUo5JTOY1pU4Yprb2lkhYTtkvXAAo5M5Go88oT1OF3YFRHp1CJpjXaEqkFNFFWVGAduLR5BUq2SGB77MfEgpNOCgN8fRJ6WT5GM9fGf8AMJ7JlJWFhSQoJDEZg0rG7s9cFkmTttLJOQejjPM6vTSnGNF2WyWJCyk7SqMfhfP0+UMbitDKQWKf5ozBANQ9cmzj6ArY3OGGKk0ZRWTs3Y5IJCQosMg5puA1rGV5XHKMsq7tKDQigcHjRsicodSbQk1B8wQI13yR3akijh8T6R7iBMLEzlNiWqz2jEkgOFobmB7Fj+mM8LB+DxqmoImoUQMLKIzoaJP1xhtJlAp4xH1rW4H0l3RrSEyevewLSuTMaq0Y08nUG8mP6oMs1pCtomoanL2MP7/KZklJYIXKyGhSWBAOjMCxrQs8JUSEkvw1hbUQBDRiLPmFHb0Le/nGyzK7pYfJ898bJEuoAqAOnnkOsMrPdEyZLWQlLCuFR2lanCGqQ3rSBCXoTTkrvE9unJSk4lBmbPPnxgSw2Yy5KJ+kwnGNwdkHk1PKPp9ldYGAgEipCiwOuvpDuzKSEFGBSkthbCEuKg1IdsjXjlG1xFQXflFy0uxSWIqkjQirx7eV5matJDDCGU75mqjvZywrx1jOXZlSwQWw6Vc/9wptWPG6EqVwSkn2EeTRMJaYjlHEi8piQXMtTA5qIPB83YAAQDaLUCCnCEp+4kitXqQA44M1IERZp6692RvKwUgAPvY6aPlBo7Nzg5XMSn8OYG93OKnKHcidXCIwpuDTbQcBAxJGJyAoJGTVJy6Qyu2WDLlHCtRUlUlwpwVh+5Ac1ASnPiaANGmXdKxVSpbYmfEQdWNZeRbfDORZSEJTjASwokqxKUlnU9CHcBwCa5kuTqb7QMmRfE32NaTOCQkk7AJpRQIKlHiWYcFc29ts17QMQcSZeMDTFhKyf6cI6RtspZcpKWDLBwpIIG0QSRmlziOoodTUmZZ//wBiYG8UseqAj/iYoVdGcrqGt1Mh5FlM5JKw0w1UWqp9TxdJ9IEk2UoViFCkj0PsfmIYXQsialUxTCaluCTRSPYh+IhpbLGzlsxUDe9H5jDXhBoeSbi+pQ4uo9vmiJOdoWmW1Y0Hz2j6qjC85LVRViWLvln84ysZPeTZimxE4K5OGB5+ERtnzqUfOje5PSOY598+iC0gH0mu4LO6pROSUlQ5ufmYFv6Z3iJxBcBSRXPZIHufSHHZ8BaEkBjLWUqG4KIr02RC+fJI7ySU1daX5uQQdzkGK8h0DOV0yf1H+8USlBIjKRagokAHEA5YZAFnpo7ecDSy4EF3AcFrR+NKk+mLrVIgT2JlrGqqY9+4P19f9QVdacanIonydv294orxu+zqBUqWx3poSOnzeFKbOUygiUHWp2FHNCfYRP6oYUIwX3MCtChMWonJNB8zzNPKNfdhw1WzgeXMUihcEHJTgvyIhvdfZu1WhTpSZcv/AMiwQOifEvThxhwx+BNOYKLMSLs65ihLloK5hOylNXPyGrmgjpnZDsqmxgzJigu0LDKUMkDPu08HzOrRndVgk2MlEsOtSAVTFeNVSDyTTLjAnaPtIJKSlFZpFNQjiRv3D5Q9QEG5A+RsrUsiP4i2KSiesWcAAMVgZBZ2i3BiCRo9N0YWaXOnEy7NspAGJSaJ4Et4iRVvbOApkolyXclyTUkklyT1eHnYi8BLWZCmwTFEppTE1Qd7sG/K2oZL5CFJUbjX6YEryP4wj/8ACwP9ScsnMpUkB+WGPorcTUpSn1SPo538xl/1SodPi/0j9/eLuxd2S5ktMwzXXnhoWzAcHofKKg2xRxScSEqbxZ55bO9+OnlyWz2WZjIQFYQTUFtd/SHNnuq0mqVLc7gVHzALx1GzAHZkg6MsLE6JLt5lsZk1ABVhJKWbcQp29PaPL0nSu6UUWmuGgxpIPAjNtH0ziGm3Zakt3k2YN2JBHkTGUq5Js0gBcyao1YgqHPOkAOpUahD+Ht8ROvt/3NKZExbKUsGjhmAAPvkPKNiJ8xNNlfJQB8ifnDr/APF7aAGlAMGoUaZfHC+23HaUPilqA34SfMhwIxyr/F/zMQOmkr8x/wBzZZ75TkvJslBvfON9mssglx5OSnyf0yhXdVhxTkiaoBFSXoCwol3piLB+JiktvY9IOKVNVLJJzAUKUajVfUvmID0gR7WmnIQadZtmFCUVKQDQeH2NIIuYELBEtGzXGoLUA1cTBkhm4c4+ue5cGNNqtFKFJSUhPHFjSWOWusfXpbgAJNkVMm94cKlqP8sB3YMADz3UDvTUxcdmC78vaAYmve3IlMVFyEBwB4dA7eUJx2okkNi6sr9oqLJdctBKVgzFzAQSptrECFIA+ElLsp3ej1Y85ttyhExSCDQ0O8Zg13ggtxglwIR9ZjZWGvEbWztDLUKK/wBp/aFVn7QzJaiZaaHUscnfMEa+kDi7yBQ+n93jFNlUDnXl8nhi4VEA5hG1l7QTps+SlS8CDMSFMw2QoPWmYjqlolKKFIQdmYGoA4fycc33Rye7rKO6mKShcxbMTh2JYxpVixAPjOFswwUal2FNZ75tFllS8KxMUqWJvd4FnCgvtFbNQCo0bM5xnFewmursA0dWiy2gJIPd5FztAGh0KGB6mJdV5TJUxLDCWZlAlJI1orxMG3FsiQIbTe2K1DDMkh8AW6VUwqAIU27aD7ukTdrmiYt10AYgV1FHJoAxcV3QCYgl1CUsxAYfnKzsvbCu1ICsJDKU4CnxANmSXp9DKGF/25KBNmaokinEuR6rETN0Wru5qZ5MtKJYcArQCrQgJxYnwkkUqQBkXil7SSAqXNCSASlCkn8qsIrzQIoQnibknVIozLXb+8jbLYhMIxqlqAGyhKwoBs8Sc39M4ZWNWHvZb0Mt/wDav1yj21TjNPepwlwlRCe5eWG/mhSf80AFyGoxED94DkXIxoLHUlg/RUANSnIpbJv/AMmw2GQqUqcpapZCllSn2KrIDBnJyFDnCe0Jl/BNLmoxpwvpQufVs84OvVT2SzoBcrmLWQN2JYHqfSF90SQokEOUamlAd2jhx0jBjxsaPeBkzdQilwbFkVB7nnmRPALjvNhYO8+E8D8i8Nu0QAMtYoogg0HilkNTiFN0jV2isoCZSh43wvwd0dRtDy3QVeG0tgaoFdwxVNOgheUlfaY/BWQrlHkG5KWqUApba7Q/VX0LiMLI4nSlA5TEv1IHzhxfllwhK/0K5HaT/wAh1EILYcIDEvmPlBJuNcjjLW8QHCRrU8hTo5Hpxge7WONeIA+FL0o9S/Ehv0wJeVswSVzl0WuoG4GgHtE0idPWApTJTpibJqMn55njCMWAuujBy9QuKrl5LvMO3epSpOSnAY8n8PCKW4rQtUlBUXUzKO8jMxxmalZD41qrmAG3bvSOs9kUtZJIf/THsIrxYvT1dyPLm9XdVJ/+IV4LlKklBYqC0FTZVSQz0fxaGJGQk5uSdScyd7611ir/AIhSsaJT6Tn6YFE+recTkuXQ0YARmbvLOiGiYJPLauffLTlAVrUoF0kuPCdxFQeh9oYWqWrNoAnbjx9YWsfl7Tq93WxE6VLm5d4gKbi20OhcdI+hV2BtQ+yAYVHDMWncznH7rPlHkQZEAciYjWoO497KmypP84JCvhx+EcnoDz6Ra/4nIArOlt+dP7xymVaBq/v7fNoIQUK8JB6iDXMUFFY/L0iZm5B50C19o7OQUIBnlQbAhJUFdWZvPlCa5pVtklSpckMrNKsIoMviCnD/ALiAezt7GzKLy8YUGLHaFdNC75UyEVEvtPLP+jPfkn/6h6Or0zNRk74nw2iJYPz/AGKnk2+7YnOxPxEwH0CSYVzu2M8uBIQgihxFRI6MmGs7tUkD/ImfqKUjzxGI6/r/AETV41d2gszBeIsNTvPSNyZNexrgYMAJ/qIAPx/vB1bSicyok0FHNctM4e3JPJQEkFpZUE9QCB5qLcBEqi3LnBrPJUv8RDJ6aPzaKO4AqTKSJsqYqY6iojCzqJNNqrJYQrEpU2xqUdTlUrS7jWfZzNIQAc3JIz/72ug5Qwui7Qf5ujsinw/ep9535BO6Fyr1QpOAoWjEplKKXATr4SVOQMOXxPpFHY7fJW4RMQTuBDjpmMorVVJuc7JkYLxiu9rvGGooC76+e/PyiJ7TywVJmYWLlCuJqoe5PWOlXlIJBbUfXv6RAdrJKUSACQFBYID1OaSwzNIMCjFE2u4D2Z7KrtZKgQiUmhWzknckcHqTlxijn/w/s4zVOCmop0FPVISC3LzhFcnbORZLPLlFM1ag5UyQA5UVZrUCc2y0hvd/8SbMtkrxorQrAbqUksOJpDaibk92hnGzTlWcr7uWEDBLAIklKgMStjaUSoHaNRUOYmLVOmH/AF5bMwwpIIGgfBiau/fDb+IV7ItFpSEJGGUkpxBtokuWamEZDji3xN4m8oQV3L1NqLm0LWMrUo8MUz/5aMheZAYkrGoIAB6jaI8o190GeMUpZQ9IyGFrtLKyTZKZcl5EllSgpZViKlKTMMqYlLlgqmMUFDFZdthxy5aVKBIxyV8WThfzQ/WBv4e3Wfs6Z81SsKie7lgkDcVbziIyybe9HV8W/ClakjIYg2tCkAcHSfow5BWzIuqYOQg8GQ16SZUpE/DLllSZqVIfxYVpfCggh8C8NKgOXETNjmEBZVTGzcWNT6xRz0BcxEtayFlKSkKJIqKJq2Hc2Tx7a7jEwEElKk+hOo4HdwjDjB7GEnWFDWRZPWBTBRYKDtnUBzUcXL+cNezqWM8r3JD55hZz6wFZ7KZaVImDaStQo+WyQQdxGXOHfY2T3n2iWNpTAgnVwR7tE6ayGVdVvBYmi92AlqV4e+l4uAAUT6CA5TqVjD4jVX5jUjkMukb+0ZHdSQQfG6tK4W+SoFu1KgdXUWS9Qw+cF1PxRP8ADf8ABB/GbL1m7CE76n9I/v6QgsNj720AGqUVPPQfPoIaXzMwrqzJQA3E4i/kRGuwTO4s65isyH5k5DoGECNLruZRe/oIJfU7vJyUJBUEsyRqrQN67hnpFBdXZxIAXPAUs5JPhHADflU19oG7JWAYu+URiwhn0Uup6th9YfdpbX3UsMp5hyyofvDgB6tvgMrEf0lgYkDH1G89pJ9pbVt90h8KM65q/s+XPdFz2XSBZZFB/lj2Ec1Wnfm9d8dOuGW9ls5H/jT7D9ofgXiKEzrOwkp22UFTpaNwUSOZAHogwnMocvqsHdpFk26Yc8ISnphxe6zAdoIzOb+0ZkPuj+mFYxBpyXcE+sKbWllEe8H2qY4zq+XX+0Cokd5MQgZrUATuGp6Bz0jBqeybnQ+xknu7HKfNbzDl8dR/taPoYJUwAEsFqZ5aNkd0fRz2PIkwgKFRNbrEZaJM0DYWVJJ3KS4byr0MBGzIU9AekWF12iROsX2WYsIW6ilRoApyUl+dORMTKU4XBG0CzcQaiKGUAArNxsSSGgP+FYlAJUalmBq+gHGBrTIwPimTAQWKSog7mIB3xc9iLEl1WqbSXLLI1dZzLas4AAzJ4QbabrT9pVahJClqqEYw6d6gPDjOZqG35ksXG3G4l+pUNxkRdvZCdPIUt5UvN1uVkcEk06tFldfZKySQNjvF5vMr5J8I8nghN5IKsJdKx4kLDFPT2IpG37aAWflErZXujqaRyF3DEy07qD2jGZKeobrC6beJcijtGmVbzkSc/P6b1jw7QKNxwuzcBCq8rtDEgOd0NLHaHzjO0gMQOkYPmIQNGQq7SzgqUkpNUgkDgaaNAVqnIShSjQHM/OlY2dqAUzQoUqx5O3zjybdiZ8ju8RSQQXFcgaM43xWtaJ7TGs2FG4rtCLPhcYlHfpkDupQjMnPKFNtsbuZZJI+EkHyIAfyj6+UmStUsEhIAKK5g5niXfyjy41I75AnLmJla4AFK4AA72aLUGrE573yIM23fYVmQmaQyVLKUPrhDqbeAaRss9lcgHKC73vBE20o7sKRIluEoJJajKUX+Mlifp2tksLkqGRHvCsxoyrp2tKiNchtKt+8DLRR4qbRduLLJh7wDPsJYFuH11hIaUeJ1SxEJstnwnYTISU/0UPmQYXdsCAJKEhdZayVILKAQUGhYsXJY6O++Crrln7HZkn/wnLdhZPumE/bidhUkmplyyRzUaA9UA9Yqb4ZyksZakBbSqZaAMSicQTiUrEqm9WpG/hHRTLKhKmFnUGJ4gEkeaY55YJJKiqtKvxOvrFLIvJfey0kkpDqbQEs/VlHzhGPJTV85d1fTlloeP3/vDO0EvBMSyaqBfi1MonrLbTZZ6ZoBCXwr4pOYbeKEcucHyrWqapYKiHUQC9QkZB9BHlpswwqSCFMMVanNjXnCMjD1CRKMGPjiCNuHdprOhclRAGQmgjIttFuf/KJ6yWeod8SvC5o9Pp+EM5M1ZsrZhAUH0YAsPUQAu0FKEpBZZfCWyAzPOgbz4EnJYARfT4/SLDxdxfbJXe2sp0Ctr/8AmAn3T7wN2nQVCWkeHE3MhifLEIykWoS0zJmpYA5sND1NY23sSuy2WbkAog/mJqeuB+rQxNOPl2i83wGpWdm7KEyCpgcXmwZII5pSImL4tPeTFEZA4Q2VMzxc67gIoptrVIsEoihVLQA+eIjMcMIJfeIlgActNIUBbFvrKMVBR9BBCkF4Mu7tTaLKAkETJYyQujD8KhUdXHCBpichCy8CSoJS6iSwAqSTQAbyYeliezFSKMaG8e+mLmhLY1KIG7QDyA8owtS6Np9fvGuzWcy9ksCkkKbgSC37x7bQwBBPlAnZjcYpBF6k1d4ddjLFjmTJtf5bJHMsSebMP1GEdqXSjuaCnlFN2CkEItCQobKkkkjNwr0LRmb/AAzE8veJYSZhAyB12lMa1OZePoFs6MT59CG9Y+jngmONRFZrRhYGrEp3vhyrv/eMplpxAkhjm2jZdI32az/GQalx1qBWrs0Nuz11CfaUpUHQjbUN7HZTyJIHJ4pCgvQni3HHZj24LotJs8smdgUNpEtSBhQlWQIDHvFOSSSSApmqX32i0Lkki0S8CXYTUF5fAEs6T+YAVYExVyZTZ55k8T+wpHikBQAUAQp3BqCCDQjUNSOmooVOKx5G5zm/lpmAAkjD4FjNPXdwP9onDeC0qKV+IZtkRvA05c4o+11xTJAxSXVJxEFGZQdMO9JGmhMQ0201D5jLi+jnQj5HSAyY1yD6w0dkP0jcXmTV6RuRa1CqTrCfYZwp3y2S/LKGNkSVUIYjeGcH5UIiUqB4lI5GO7FfmEpxUfN4olz3FDnHNr7UznUft9esP7lvEqkJL1wsTxFD7QvJiAAYQ0YluJgnbJT5fWsBWOYtOzrw40jf2iXiCuFPKNU28y42UhQFC1TlWvTrDlW1CiYGUEsxqYWmzCatSFJCsNTk4enSo9oEFh7oGZ3YCJag5S+pwpS6jmXBIB3lgIOTeCS2wElLCmJmqQCAwNSTUamB7+vRU1EuWoAIQrEQAEhzRJoGAYqH6oauMjV6k7ZQxutzO4Lu+1zlLwlKXy3lieQBarb+MVcqxpCsKyUK1SqnJnz6Ro7JSu5CSQEvWrAknLPmB0jogTKUgYkpIA1D6/uY8+Ll2hjJwNfOQs5EoD/MAAGhDncGd9YTTZK1zJcvCUiYtKA9CyiztmA3tFn2lnJkrkIlISHxqLJqAAA9Ku6mibt097ZZlqBpNQkAn8aQff0MYmED4oTZiVJWXktSSVnKXL2eATLAJ+XlHNu2NqxqD+OYcZ4AUSnpQdIvra4slq3hEzq2I+oEcrtc8rnEmrAfsP36QOVjxg9HjvLyPjcOumyPLIDOASQTuoG3/wB4ztCWUkgZIUW/LhV7CCrLICmI2UANTgx/t0MarNMSZyQzgJUQ7fhpuqPeI8bXknSZfYTMLumUJSHViLDg9fSPZcrGVKUcDZgbj0zge6EYMSVFmWpI5hm/216wVZVBRJzJPw55Z7o9k0xmrRAnspwjA1ColXEUoDzH08Jr5SyssIUinRW1yNRFOlJwDJ201Gp3RJ3zae8mqIfAjYSB8RB2j1UGp90b4LBZaBlIVYClJYVThJIT0oUqpnqP7GDLxkFNglA5GaVCuQUkhPsTyVDPs72dWErmWhKsDgplmgKtcQIqBRhrV4c3pY0TkBOKiZiVNQZFlBhTwk+UE+ZVcAfeJ4l0iS/17UuSMpUpI6nP0CfMwsUs5QVfc0m1zlcg3JCR8oBmrbMQ1ewjKpZptloATxOW8vlD7stcXdq7+dWaRsj7gNG4rLtwqN8fdkrsQprTNPicSxuCSxVz3bhzpTTJec0UThqHbqxHqTCs2WvaPvAVLNyFt8tp83fjJ89r5wDaScn59YcX3KKbQokEd6kKSTvAwKA8gT+aFs2UX4aeeUNTYBhg6qJrR4jUAywFAHWoBA6EnpFH2InYZk9BqClBzqwKm5+IesIbXYwX4wz7EzCLUQRUylDmxBFPOkFl3jMSAQ4JljarWX2E030PtH0ap6H8eT0YhtDvj6OXyMt4rMZGHDmCDVLflf6bhFl/D+zDBNXqpQT0SH/5ekcrlTlSvCabjUU4O49M46V/DG9EzEzkNhKSlTfmcUoPuiOnjwlXvxOdl6lcmOvMuWjwpqDuj0R7FtSCC2uzhaVJPxD1GvPLyjmvabsejGmdXApTTQBko0xflJYkcdI6k0aJtmScQIdKsx6H0bygCDCBnKbruYDvUTkpcLBSdSkpZxrgoG44t0Zdo7u7tCVyvgopiapOtfun0Jiln3aS8v8A1JT4CfjQahJObFm4KS8JJtuIUxoU/DqOBG/05woiGWYHvJC3yps1JwJJwh1MHYE05uaee6G922VUqWlBNVJC2+6Tmg8tl+ZjYi1plhSEbOLNnfhXgMhkH4xrsM1UxeGUgrKAVUFQPic7vcgAR4paVCXL77nl7ytk8/r39IX2KYFJCVh6a+4OhhxOGIb4AlWNAO3jSg/EgOx3lPxJ4Ag88oSNio86Nz5FgIDo2q5Hxf3jbZ7GhT4md6vpv0yht/gtploC5YTaJRqFyTip+TxPwDxslrRM2iEkgMXTUHJi+vAxvqOmnH3gnEj7Q/aeXSiTKcpGJR3AM/PIdYsLrt6VpYE4ksDUa5EEUILHyiNnTqaAD8tObK05FmMfXLefdzJ5UcJVgGmYBJejZmnODx5S96i8uEIAbjbtNewROQoBwEFKqOoVcEa559ITTLxl2idZykgFM1JwkEPtJ384329SZpBxA8mMCybOxcFtx5a5b4Pke0FSKllfFoCbLaS/iSpP9bJ9iTHNbBKcqNHUfJvl/eKu/J72dgWK5iVN+ZKyR0LjpE8hTA7IILgb2SdOH7RAzkgCdbFjCIT8z+lf3m60XatAAcbWVaBxq44QDNV3MxLmrKD/ANP7mGNkUCWUSnCKE5674S3+SpcvCHJJ9MLfKMwsS4BhOFVLELss4rmLY4f5hYkOMQCaHm0F2+3y0VWp1NkmhbXOE90TUALB+8SHzZkl+bP6wmtMwzFFZ1y5RR6XNzfYSdsvBddzKVd+IMomUSVtgSFUKSR4m1YVeuQga4rODMyBRJrzV8I41BV+kb4RSdl1Fv7D/qLe5bB3UsYkqMxW0oAVCjpuoGHSAzgYUPHzMwk5n93iHfaSUukklQIIJIHBuL5HhANnmEkBQKS4IrmMyeJr5QbZbJjoSpJSnU4SVEuNPbeIKUnADjyluXrUAO/Cjhv2jnDWpa1SGtRefNL0xqr1YegjVaEOM48ILEmhJr7mPZigB0jsKtakbNqVXYtKTZkYiWSVCgydSqmG0+1MWDlKRQKFD5kUA1gTszJP2OUEp8TqJYGiipQYO7kGGaJsxScKAk0zUWLcHDP+0c7Kfea+cNB7RcU3rdwtMsJBZWaCB4TpxzcHh0iJX3ktapc0YZidN40UDqDv+Yp0buy5JlpNGdLcWydzCq8rpRaZIDgTEvgWcxwORKTqG46QeHNxNN2msvkSPId8vOsBWmzqScaCQtJdKhoR9cjBCsSVKlrGFaaKB3jdvBGR1DRrC4vEXVymuO8xaEYmAmJYLS2R0ID5HTqNI9iInySFHCSnexaPombpVJsGGMzjUoVjZD030g3s5bZ9hnptCkL7tQZY1KDV2ehFDVsm1gS57EZ85KRVIIVMOgSKsX3s3Uw8vnvZiu8SQEqLJCnFNDQUcVHPjFGTLwapzMOHkLM6xdN5S58tMyWoLSoUI+qHeNDBscd7OotyJr2Uy3J204nQfxLDBqNUMchHSpdqnEMopCtQiofgTpzbrlDVzrUFsZBqOI8IhfIti6Yg510O+DEzQaawwOGgVFF9WZlImpzQWVxSc/I184le313MgWlABFEzORyV8uo3Re2iW4IIzpCy12VKpKpU0gJWkpqW5Z6wHYw/E4/hVshA21nCB9e/Ax0jstdiJEvCGK1MVr3nIN+HNh+8c5ClInGWrxygpJcsXxMSDxA6gwxs1vnoOKXNUKA4TtCtPi06jMQ1Yo3LW++ymMldnISs5oVRKjvFHQTrpwFTEnabNNlHBaJSkblaHkrwnoYZWPtVaEsVpSsAeIFSTluIIOUPLJ24lKpNQoAitMQ45OSOkLfCrRqZmXUmbttsyzqxSFsDVSTVB5p38QxpnGy/bX9pmJWqUmWWYlJJUo5AqIG0NwILcchSKs92T/AtEtWhQoI/2+E9RCmf2bmibLSuahUta80EhSkJBJcNs1wpor4vJJxZfhB1HDJi+IjcSXiEy0BadhQyYEc6FIJS2bECoBFYuux1yBFlQVvim/zFJfJwAkcwgJHnE7abplTbZLs8tASnNeHLAnxlhkS+DFmcVY6SBD8WMoKJicjhzdQW0WGUZZQpCcDZNQceB4xzm9JUpJT3acOSlOpSs8gMRLHXqIvr8nsgIHimHDyGajw2X6kRy+9LTiU/3yTQfCGwHhTD6wbUFJMBQWYKJ7PtxUhaSAWIw1yIy8w/mYFsV5BCcKkhhkdXzOXOB1mqQEqOaiE5sKD3PpANqnjKhfL58Tm8cjjzO/M7+Ssel8ah95Xok1CQ+g+vqkZWGzkTETJjAh2S+pfEMmcBKjwwcRGq7LsJV+JncaO9B0+g0CKtHdrBzISQxOqgx13QxFUGhI8zOwuZX7ZcHeEbOIthz1AooDdXkRxASEs0OL4tRmISpX4Sd+I4gRy16iEVomZRWmxJSSO8adm7J3k4OHQhlq4t4R1U1NwMdFkTkqQqopkMudTnETcau7RgoFTGUSaM/gruYktxhwuZhUpJOJxQpcgbwRoRz0jm9Xbv+Ev6cBU/GNbVaEFLpSe9z3/QAjVfs9QkKJcKXs1yANCOqX8o13TOOHMEuQK79CNOlIG7XWmklHHEegYepI6cYXhW8gH1hZD7ZNzTlHl3Xeq0L17pBGM7z90dM9w5iMbSTkA6skgZkksG4klotLDYhJliSGdKQ5GpI2j+oufKL+ozemmu5iMOP1G+ghU18DImYAWokVBanVg0eJsIlJBX3hxmgSWoPw5l9Y126zpCQQS6lVUc07zTk/WAp9oCWWFrWQrxEkJS1MzT1pHMBJlpQQ2ZbVpmCWklAZziTVzoKvXN4xTaFqcpSkh800fiMg/1WF192+ZLSZRQAskEFJBVXOoqa1zgKbfilAIQhlZNUniw0H7QwKxi9CGdortRPQFkiXNSgkKauyCSDvTTp7wUudizodRxiqvPvyQmbkQKPvOpFKAktwG6FUy6zMc0SpnSahtpVD+FiOVOMWYW4rsxLG21Epm1Lu8fR5MSxIUCFAsRuPzj6KJ650WzT5cwplSEgSy2NQDJZNSHo5031eDr3KZs+VJSQkDbJJPhG7jVtM9Ggy1qGBJwhw+kRwtalTsZNSkjpn/xEQL7jfyg12HznWLDLQlARKCQlIyG/kQ9ePWDFqAahroAat50JPrpHGp1tmIXsTFJDZA0pwyj1Paq1J+MFt6U/ICK1yGu0mbpgDozrqp4BcNwc1G+gyFOJpyYlC3D/PKvE6fLKOPr7c2wKIxJqHdq+8C3h2mtSyxmkD8ICfUB40MflB9D6zsNuv1MqVMXQqllIVuBWQEk8Np6boyuGcifLEwlK5ig6vw6hLaD3zrEJdEkf4VazUkqQSSauO7UD5mIw3lNkEGUtSc8vlu6RQh5AXFslEgTuky75KAr+UgomH+YMIro5DVHCJe8ewgxY7LNwA1CFbSA+4sS3B2iQs3ba2YT/M0FS5PqTGMztJaTiHeqAOYGVTuyHSC7QQsJvuYbLM7pYDnVG5gCGBLVMCyU4hiZSkneB5VIj6wSsSi5JLfvHRLiuKzrlJUuWFEpTmT9xJZnYD942ydCZ7b32nOZskqJwoz0KkP6nrBFitc+zTAQkqThIYmiXYuMxpHTpFyWZj/Ilf0CPf8AA7PQiWkHemh9I2sg+X6z3LCe1/pOdXPaFpmLmBYxLDmgyFQAVV48fKGovuczurjhUoDhQkh+GUTV/q7m8JkpFJbgYdA6AotuqTSPLwnlMzCMm4wQNiARH9uvfElWLGVqGElRFBVwNwZ8t8IcfeTVKaj4R0z+Ua7wnFKWB1+jHiU4JLjPu39z7mJ+qYhK+epd/DcYOXkf8ouefaFOtWHYDBzlT3fPrC255IXMVMKXCSWAdnIPs3rGCUYlS0kllKANd5aOgWawS5akISkBLgZCtDnSvh94koJ95U7nIfw3/wAxfKsKUpmKKgEsNRR00JHCtOIiUtCEPtDMKy1ZWz6MOsUN/rxTR8NCWTkSC3s3kIXWiQPHqkop8JxMC46wOPW5jixFduKe42SfEDXP4gPRoFuSwd/Plo+F3Wfwip86J5mN18bOJA8IwH+pJJhz2LlASZq22jNShzuZ/N1GKC3DEWEmYXkCygvO7EqwoUQPuKSQ7gCh0JJr0hcLsmFfdhZBGEN8Llsi9UuM+EFptKgonPbIY5Ny30gS8bWUKUUgOKVfIFgDWsRLfaUHUzmKmjZXhWBqGPCgLNU6xP3za+8nFY8IASnkMzyKiTB8+2LmVUqmHwiieTDMcC8KLQKE6xThwhTc87mqMZdlJPeTys5Sg4/MqiB6E8wIq51rRkRtJLlQD13Uzz9ITdgZAVKm4qtOH/oPrrFdZzhdgA+dOJibqfdko+IeJuKycttsmEYRtBsQAd20cPnC+yzpmBQQpK01xIKfDvoaE01aLG9rul1mgMsJJcNUjeCKxz62zyqYFjZUpJxYXD6PnugFTxD9TlGVnTLC8eMl5ZFa4TQhuHWMJMvCozUAtNYgAfAPEepP/TwtudAVNS+h89zxR2KeRNWwAZPOgIAFcg26CYcTUEmxcUkKM04kqUpIdOIbzVZ4QYiyoJllCwMRZznXOmY+cbRaDNnAqppT9J/5GN1ouyWDQEUfPWledY8TAAMV3x2ckTVPMWUKDh0Myg9N7t8/L6H32ZASmj8+Qj6DGRlFAwTRn//Z">
            <a:hlinkClick r:id="rId3"/>
          </p:cNvPr>
          <p:cNvSpPr>
            <a:spLocks noChangeAspect="1" noChangeArrowheads="1"/>
          </p:cNvSpPr>
          <p:nvPr/>
        </p:nvSpPr>
        <p:spPr bwMode="auto">
          <a:xfrm>
            <a:off x="53975" y="-1508125"/>
            <a:ext cx="5372100" cy="3152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526" y="303873"/>
            <a:ext cx="3483645" cy="20450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420887"/>
            <a:ext cx="2566915" cy="15348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4048" y="2427983"/>
            <a:ext cx="2623574" cy="15770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9197" y="2420888"/>
            <a:ext cx="2578827" cy="15713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2 Rectángulo"/>
          <p:cNvSpPr/>
          <p:nvPr/>
        </p:nvSpPr>
        <p:spPr>
          <a:xfrm>
            <a:off x="251520" y="4073004"/>
            <a:ext cx="2790056" cy="1938992"/>
          </a:xfrm>
          <a:prstGeom prst="rect">
            <a:avLst/>
          </a:prstGeom>
          <a:ln>
            <a:solidFill>
              <a:schemeClr val="accent2">
                <a:lumMod val="40000"/>
                <a:lumOff val="60000"/>
              </a:schemeClr>
            </a:solidFill>
          </a:ln>
        </p:spPr>
        <p:txBody>
          <a:bodyPr wrap="square">
            <a:spAutoFit/>
          </a:bodyPr>
          <a:lstStyle/>
          <a:p>
            <a:r>
              <a:rPr lang="en-GB" sz="1200" b="1" dirty="0"/>
              <a:t>Origins: Incas (Peru and Bolivia)</a:t>
            </a:r>
            <a:br>
              <a:rPr lang="en-GB" sz="1200" b="1" dirty="0"/>
            </a:br>
            <a:r>
              <a:rPr lang="en-GB" sz="1200" b="1" dirty="0"/>
              <a:t>Age: 3000 </a:t>
            </a:r>
            <a:r>
              <a:rPr lang="en-GB" sz="1200" b="1" dirty="0" smtClean="0"/>
              <a:t>years</a:t>
            </a:r>
          </a:p>
          <a:p>
            <a:pPr algn="just"/>
            <a:r>
              <a:rPr lang="en-GB" sz="1200" b="1" dirty="0"/>
              <a:t/>
            </a:r>
            <a:br>
              <a:rPr lang="en-GB" sz="1200" b="1" dirty="0"/>
            </a:br>
            <a:r>
              <a:rPr lang="en-GB" sz="1200" dirty="0" smtClean="0"/>
              <a:t>Originating </a:t>
            </a:r>
            <a:r>
              <a:rPr lang="en-GB" sz="1200" dirty="0"/>
              <a:t>in the Andean region of South America around 3000 years ago, Quinoa, was called by Incas “mother seed” and was considered sacred.  The ancient wisdom: quinoa is very high in protein and has every one of the nine essential </a:t>
            </a:r>
            <a:r>
              <a:rPr lang="en-GB" sz="1200" dirty="0" err="1" smtClean="0"/>
              <a:t>aminoacids</a:t>
            </a:r>
            <a:r>
              <a:rPr lang="en-GB" sz="1200" dirty="0" smtClean="0"/>
              <a:t>.</a:t>
            </a:r>
          </a:p>
        </p:txBody>
      </p:sp>
      <p:sp>
        <p:nvSpPr>
          <p:cNvPr id="4" name="3 Rectángulo"/>
          <p:cNvSpPr/>
          <p:nvPr/>
        </p:nvSpPr>
        <p:spPr>
          <a:xfrm>
            <a:off x="3104579" y="4073004"/>
            <a:ext cx="2835573" cy="1938992"/>
          </a:xfrm>
          <a:prstGeom prst="rect">
            <a:avLst/>
          </a:prstGeom>
          <a:ln>
            <a:solidFill>
              <a:schemeClr val="accent2">
                <a:lumMod val="40000"/>
                <a:lumOff val="60000"/>
              </a:schemeClr>
            </a:solidFill>
          </a:ln>
        </p:spPr>
        <p:txBody>
          <a:bodyPr wrap="square">
            <a:spAutoFit/>
          </a:bodyPr>
          <a:lstStyle/>
          <a:p>
            <a:r>
              <a:rPr lang="en-GB" sz="1200" b="1" dirty="0"/>
              <a:t>Origins: Aztecs (Mexico)</a:t>
            </a:r>
            <a:br>
              <a:rPr lang="en-GB" sz="1200" b="1" dirty="0"/>
            </a:br>
            <a:r>
              <a:rPr lang="en-GB" sz="1200" b="1" dirty="0"/>
              <a:t>Age: 6000 – 8000 </a:t>
            </a:r>
            <a:r>
              <a:rPr lang="en-GB" sz="1200" b="1" dirty="0" smtClean="0"/>
              <a:t>years</a:t>
            </a:r>
          </a:p>
          <a:p>
            <a:pPr algn="just"/>
            <a:r>
              <a:rPr lang="en-GB" sz="1200" b="1" dirty="0"/>
              <a:t/>
            </a:r>
            <a:br>
              <a:rPr lang="en-GB" sz="1200" b="1" dirty="0"/>
            </a:br>
            <a:r>
              <a:rPr lang="en-GB" sz="1200" dirty="0"/>
              <a:t>One of the earliest known food plants, it was cultivated by the </a:t>
            </a:r>
            <a:r>
              <a:rPr lang="en-GB" sz="1200" dirty="0" smtClean="0"/>
              <a:t>Aztecs, </a:t>
            </a:r>
            <a:r>
              <a:rPr lang="en-GB" sz="1200" dirty="0"/>
              <a:t>who domesticated it between 6,000 and 8,000 years ago. Amaranth contains more than three times the average amount of </a:t>
            </a:r>
            <a:r>
              <a:rPr lang="en-GB" sz="1200" dirty="0" smtClean="0"/>
              <a:t>minerals than in cereals. </a:t>
            </a:r>
          </a:p>
          <a:p>
            <a:pPr algn="just"/>
            <a:endParaRPr lang="en-GB" sz="1200" dirty="0"/>
          </a:p>
        </p:txBody>
      </p:sp>
      <p:sp>
        <p:nvSpPr>
          <p:cNvPr id="5" name="4 Rectángulo"/>
          <p:cNvSpPr/>
          <p:nvPr/>
        </p:nvSpPr>
        <p:spPr>
          <a:xfrm>
            <a:off x="6048672" y="4073003"/>
            <a:ext cx="2803086" cy="1938992"/>
          </a:xfrm>
          <a:prstGeom prst="rect">
            <a:avLst/>
          </a:prstGeom>
          <a:ln>
            <a:solidFill>
              <a:schemeClr val="accent2">
                <a:lumMod val="40000"/>
                <a:lumOff val="60000"/>
              </a:schemeClr>
            </a:solidFill>
          </a:ln>
        </p:spPr>
        <p:txBody>
          <a:bodyPr wrap="square">
            <a:spAutoFit/>
          </a:bodyPr>
          <a:lstStyle/>
          <a:p>
            <a:r>
              <a:rPr lang="en-GB" sz="1200" b="1" dirty="0"/>
              <a:t>Origins: Mayans and Aztecs (</a:t>
            </a:r>
            <a:r>
              <a:rPr lang="en-GB" sz="1200" b="1" dirty="0" smtClean="0"/>
              <a:t>Mexico-Guatemala) - Age</a:t>
            </a:r>
            <a:r>
              <a:rPr lang="en-GB" sz="1200" b="1" dirty="0"/>
              <a:t>: 3500 </a:t>
            </a:r>
            <a:r>
              <a:rPr lang="en-GB" sz="1200" b="1" dirty="0" smtClean="0"/>
              <a:t>years</a:t>
            </a:r>
          </a:p>
          <a:p>
            <a:pPr algn="just"/>
            <a:r>
              <a:rPr lang="en-GB" sz="1200" b="1" dirty="0"/>
              <a:t/>
            </a:r>
            <a:br>
              <a:rPr lang="en-GB" sz="1200" b="1" dirty="0"/>
            </a:br>
            <a:r>
              <a:rPr lang="en-GB" sz="1200" dirty="0"/>
              <a:t>Chia seeds, the world’s richest plant-based source of Omega-3, come from a flowering plant in the mint </a:t>
            </a:r>
            <a:r>
              <a:rPr lang="en-GB" sz="1200" dirty="0" smtClean="0"/>
              <a:t>family. Its history </a:t>
            </a:r>
            <a:r>
              <a:rPr lang="en-GB" sz="1200" dirty="0"/>
              <a:t>suggests it was a very important food crop for the Aztecs and Mayans (Chia means “strength” in the language of the Mayans</a:t>
            </a:r>
            <a:r>
              <a:rPr lang="en-GB" sz="1200" dirty="0" smtClean="0"/>
              <a:t>).</a:t>
            </a:r>
            <a:endParaRPr lang="en-GB" sz="1200" dirty="0"/>
          </a:p>
        </p:txBody>
      </p:sp>
      <p:sp>
        <p:nvSpPr>
          <p:cNvPr id="6" name="5 CuadroTexto"/>
          <p:cNvSpPr txBox="1"/>
          <p:nvPr/>
        </p:nvSpPr>
        <p:spPr>
          <a:xfrm>
            <a:off x="2708534" y="1656936"/>
            <a:ext cx="3519650" cy="523220"/>
          </a:xfrm>
          <a:prstGeom prst="rect">
            <a:avLst/>
          </a:prstGeom>
          <a:noFill/>
        </p:spPr>
        <p:txBody>
          <a:bodyPr wrap="square" rtlCol="0">
            <a:spAutoFit/>
          </a:bodyPr>
          <a:lstStyle/>
          <a:p>
            <a:r>
              <a:rPr lang="es-ES" sz="2800" b="1" dirty="0" err="1" smtClean="0">
                <a:solidFill>
                  <a:srgbClr val="C00000"/>
                </a:solidFill>
              </a:rPr>
              <a:t>The</a:t>
            </a:r>
            <a:r>
              <a:rPr lang="es-ES" sz="2800" b="1" dirty="0" smtClean="0">
                <a:solidFill>
                  <a:srgbClr val="C00000"/>
                </a:solidFill>
              </a:rPr>
              <a:t> </a:t>
            </a:r>
            <a:r>
              <a:rPr lang="es-ES" sz="2800" b="1" dirty="0" err="1" smtClean="0">
                <a:solidFill>
                  <a:srgbClr val="C00000"/>
                </a:solidFill>
              </a:rPr>
              <a:t>Ancient</a:t>
            </a:r>
            <a:r>
              <a:rPr lang="es-ES" sz="2800" b="1" dirty="0" smtClean="0">
                <a:solidFill>
                  <a:srgbClr val="C00000"/>
                </a:solidFill>
              </a:rPr>
              <a:t> </a:t>
            </a:r>
            <a:r>
              <a:rPr lang="es-ES" sz="2800" b="1" dirty="0" err="1">
                <a:solidFill>
                  <a:srgbClr val="C00000"/>
                </a:solidFill>
              </a:rPr>
              <a:t>G</a:t>
            </a:r>
            <a:r>
              <a:rPr lang="es-ES" sz="2800" b="1" dirty="0" err="1" smtClean="0">
                <a:solidFill>
                  <a:srgbClr val="C00000"/>
                </a:solidFill>
              </a:rPr>
              <a:t>rains</a:t>
            </a:r>
            <a:endParaRPr lang="en-GB" sz="2800" b="1" dirty="0">
              <a:solidFill>
                <a:srgbClr val="C00000"/>
              </a:solidFill>
            </a:endParaRPr>
          </a:p>
        </p:txBody>
      </p:sp>
      <p:pic>
        <p:nvPicPr>
          <p:cNvPr id="2057" name="Picture 9" descr="https://encrypted-tbn1.gstatic.com/images?q=tbn:ANd9GcRl1Wl9owgZE5Ta8OwsW8MS43fZhi0Ds_BWGEZ4d7FkH6_FpPGSU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256147"/>
            <a:ext cx="2143774" cy="2075816"/>
          </a:xfrm>
          <a:prstGeom prst="rect">
            <a:avLst/>
          </a:prstGeom>
          <a:noFill/>
          <a:ln>
            <a:solidFill>
              <a:schemeClr val="accent2">
                <a:lumMod val="40000"/>
                <a:lumOff val="60000"/>
              </a:schemeClr>
            </a:solidFill>
          </a:ln>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3568" y="270600"/>
            <a:ext cx="1757905" cy="20737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12 CuadroTexto"/>
          <p:cNvSpPr txBox="1"/>
          <p:nvPr/>
        </p:nvSpPr>
        <p:spPr>
          <a:xfrm>
            <a:off x="827584" y="2689756"/>
            <a:ext cx="1872208" cy="400110"/>
          </a:xfrm>
          <a:prstGeom prst="rect">
            <a:avLst/>
          </a:prstGeom>
          <a:noFill/>
        </p:spPr>
        <p:txBody>
          <a:bodyPr wrap="square" rtlCol="0">
            <a:spAutoFit/>
          </a:bodyPr>
          <a:lstStyle/>
          <a:p>
            <a:pPr algn="ctr"/>
            <a:r>
              <a:rPr lang="es-ES" sz="2000" b="1" dirty="0" smtClean="0"/>
              <a:t>QUINOA</a:t>
            </a:r>
            <a:endParaRPr lang="en-GB" sz="2000" b="1" dirty="0"/>
          </a:p>
        </p:txBody>
      </p:sp>
      <p:sp>
        <p:nvSpPr>
          <p:cNvPr id="14" name="13 CuadroTexto"/>
          <p:cNvSpPr txBox="1"/>
          <p:nvPr/>
        </p:nvSpPr>
        <p:spPr>
          <a:xfrm>
            <a:off x="3419872" y="2740858"/>
            <a:ext cx="2232248" cy="400110"/>
          </a:xfrm>
          <a:prstGeom prst="rect">
            <a:avLst/>
          </a:prstGeom>
          <a:noFill/>
        </p:spPr>
        <p:txBody>
          <a:bodyPr wrap="square" rtlCol="0">
            <a:spAutoFit/>
          </a:bodyPr>
          <a:lstStyle/>
          <a:p>
            <a:pPr algn="ctr"/>
            <a:r>
              <a:rPr lang="es-ES" sz="2000" b="1" dirty="0" smtClean="0">
                <a:solidFill>
                  <a:srgbClr val="C00000"/>
                </a:solidFill>
              </a:rPr>
              <a:t>AMARANTH</a:t>
            </a:r>
            <a:endParaRPr lang="en-GB" sz="2000" b="1" dirty="0">
              <a:solidFill>
                <a:srgbClr val="C00000"/>
              </a:solidFill>
            </a:endParaRPr>
          </a:p>
        </p:txBody>
      </p:sp>
      <p:sp>
        <p:nvSpPr>
          <p:cNvPr id="15" name="14 CuadroTexto"/>
          <p:cNvSpPr txBox="1"/>
          <p:nvPr/>
        </p:nvSpPr>
        <p:spPr>
          <a:xfrm>
            <a:off x="6228184" y="2740858"/>
            <a:ext cx="2232248" cy="400110"/>
          </a:xfrm>
          <a:prstGeom prst="rect">
            <a:avLst/>
          </a:prstGeom>
          <a:noFill/>
        </p:spPr>
        <p:txBody>
          <a:bodyPr wrap="square" rtlCol="0">
            <a:spAutoFit/>
          </a:bodyPr>
          <a:lstStyle/>
          <a:p>
            <a:pPr algn="ctr"/>
            <a:r>
              <a:rPr lang="es-ES" sz="2000" b="1" dirty="0" smtClean="0">
                <a:solidFill>
                  <a:schemeClr val="bg1"/>
                </a:solidFill>
              </a:rPr>
              <a:t>CHIA</a:t>
            </a:r>
            <a:endParaRPr lang="en-GB" sz="2000" b="1" dirty="0">
              <a:solidFill>
                <a:schemeClr val="bg1"/>
              </a:solidFill>
            </a:endParaRPr>
          </a:p>
        </p:txBody>
      </p:sp>
      <p:sp>
        <p:nvSpPr>
          <p:cNvPr id="16" name="15 Rectángulo"/>
          <p:cNvSpPr/>
          <p:nvPr/>
        </p:nvSpPr>
        <p:spPr>
          <a:xfrm>
            <a:off x="251520" y="6054387"/>
            <a:ext cx="5688632" cy="276999"/>
          </a:xfrm>
          <a:prstGeom prst="rect">
            <a:avLst/>
          </a:prstGeom>
          <a:ln>
            <a:solidFill>
              <a:schemeClr val="accent2">
                <a:lumMod val="40000"/>
                <a:lumOff val="60000"/>
              </a:schemeClr>
            </a:solidFill>
          </a:ln>
        </p:spPr>
        <p:txBody>
          <a:bodyPr wrap="square">
            <a:spAutoFit/>
          </a:bodyPr>
          <a:lstStyle/>
          <a:p>
            <a:pPr algn="ctr"/>
            <a:r>
              <a:rPr lang="en-GB" sz="1200" b="1" dirty="0" smtClean="0">
                <a:solidFill>
                  <a:srgbClr val="C00000"/>
                </a:solidFill>
              </a:rPr>
              <a:t>PSEUDOCEREALS</a:t>
            </a:r>
            <a:endParaRPr lang="en-GB" sz="1200" dirty="0" smtClean="0">
              <a:solidFill>
                <a:srgbClr val="C00000"/>
              </a:solidFill>
            </a:endParaRPr>
          </a:p>
        </p:txBody>
      </p:sp>
      <p:sp>
        <p:nvSpPr>
          <p:cNvPr id="17" name="16 Rectángulo"/>
          <p:cNvSpPr/>
          <p:nvPr/>
        </p:nvSpPr>
        <p:spPr>
          <a:xfrm>
            <a:off x="6048672" y="6032321"/>
            <a:ext cx="2803086" cy="276999"/>
          </a:xfrm>
          <a:prstGeom prst="rect">
            <a:avLst/>
          </a:prstGeom>
          <a:noFill/>
          <a:ln>
            <a:solidFill>
              <a:schemeClr val="accent2">
                <a:lumMod val="40000"/>
                <a:lumOff val="60000"/>
              </a:schemeClr>
            </a:solidFill>
          </a:ln>
        </p:spPr>
        <p:txBody>
          <a:bodyPr wrap="square">
            <a:spAutoFit/>
          </a:bodyPr>
          <a:lstStyle/>
          <a:p>
            <a:pPr algn="ctr"/>
            <a:r>
              <a:rPr lang="en-GB" sz="1200" b="1" dirty="0" smtClean="0">
                <a:solidFill>
                  <a:srgbClr val="C00000"/>
                </a:solidFill>
              </a:rPr>
              <a:t>OILSEED</a:t>
            </a:r>
            <a:endParaRPr lang="en-GB" sz="1200" dirty="0" smtClean="0">
              <a:solidFill>
                <a:srgbClr val="C00000"/>
              </a:solidFill>
            </a:endParaRPr>
          </a:p>
        </p:txBody>
      </p:sp>
    </p:spTree>
    <p:extLst>
      <p:ext uri="{BB962C8B-B14F-4D97-AF65-F5344CB8AC3E}">
        <p14:creationId xmlns:p14="http://schemas.microsoft.com/office/powerpoint/2010/main" val="2639653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58318"/>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a:spLocks noChangeArrowheads="1"/>
          </p:cNvSpPr>
          <p:nvPr/>
        </p:nvSpPr>
        <p:spPr bwMode="auto">
          <a:xfrm>
            <a:off x="0" y="130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3 Rectángulo"/>
          <p:cNvSpPr/>
          <p:nvPr/>
        </p:nvSpPr>
        <p:spPr>
          <a:xfrm>
            <a:off x="5004048" y="4014359"/>
            <a:ext cx="2880320" cy="369332"/>
          </a:xfrm>
          <a:prstGeom prst="rect">
            <a:avLst/>
          </a:prstGeom>
        </p:spPr>
        <p:txBody>
          <a:bodyPr wrap="square">
            <a:spAutoFit/>
          </a:bodyPr>
          <a:lstStyle/>
          <a:p>
            <a:r>
              <a:rPr lang="en-GB" dirty="0"/>
              <a:t> </a:t>
            </a:r>
            <a:r>
              <a:rPr lang="en-GB" sz="1400" b="1" dirty="0" smtClean="0"/>
              <a:t>Figure </a:t>
            </a:r>
            <a:r>
              <a:rPr lang="en-GB" sz="1400" b="1" dirty="0"/>
              <a:t>1.</a:t>
            </a:r>
            <a:r>
              <a:rPr lang="en-GB" sz="1400" dirty="0"/>
              <a:t> Quinoa spike</a:t>
            </a:r>
          </a:p>
        </p:txBody>
      </p:sp>
      <p:sp>
        <p:nvSpPr>
          <p:cNvPr id="5" name="4 Rectángulo"/>
          <p:cNvSpPr/>
          <p:nvPr/>
        </p:nvSpPr>
        <p:spPr>
          <a:xfrm>
            <a:off x="2483768" y="319102"/>
            <a:ext cx="6624736" cy="2031325"/>
          </a:xfrm>
          <a:prstGeom prst="rect">
            <a:avLst/>
          </a:prstGeom>
        </p:spPr>
        <p:txBody>
          <a:bodyPr wrap="square">
            <a:spAutoFit/>
          </a:bodyPr>
          <a:lstStyle/>
          <a:p>
            <a:pPr algn="just"/>
            <a:r>
              <a:rPr lang="en-GB" dirty="0"/>
              <a:t>The year 2013 has been declared "The International Year of the Quinoa" by FAO, recognizing the high value of this Andean crop. Quinoa (</a:t>
            </a:r>
            <a:r>
              <a:rPr lang="en-GB" i="1" dirty="0" err="1"/>
              <a:t>Chenopodium</a:t>
            </a:r>
            <a:r>
              <a:rPr lang="en-GB" i="1" dirty="0"/>
              <a:t> quinoa</a:t>
            </a:r>
            <a:r>
              <a:rPr lang="en-GB" dirty="0"/>
              <a:t>) has an important role in biodiversity (FAO, 2011). Also, its exceptional nutritional qualities, its adaptability to different agro-ecological soils and its potential contribution to the fight against hunger and malnutrition are characteristics to </a:t>
            </a:r>
            <a:r>
              <a:rPr lang="en-GB" dirty="0" smtClean="0"/>
              <a:t>highlight. </a:t>
            </a:r>
            <a:endParaRPr lang="en-GB" dirty="0"/>
          </a:p>
        </p:txBody>
      </p:sp>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479342"/>
            <a:ext cx="8640960" cy="183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descr="quinoa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0334" y="4407028"/>
            <a:ext cx="2959981" cy="18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79512" y="4807405"/>
            <a:ext cx="5472608" cy="1200329"/>
          </a:xfrm>
          <a:prstGeom prst="rect">
            <a:avLst/>
          </a:prstGeom>
        </p:spPr>
        <p:txBody>
          <a:bodyPr wrap="square">
            <a:spAutoFit/>
          </a:bodyPr>
          <a:lstStyle/>
          <a:p>
            <a:pPr algn="just"/>
            <a:r>
              <a:rPr lang="en-GB" dirty="0"/>
              <a:t>Therefore, this crop may contribute to poverty eradication, supporting thus the achievement of the internationally agreed development goals, including the Millennium Development Goals.</a:t>
            </a:r>
          </a:p>
        </p:txBody>
      </p:sp>
    </p:spTree>
    <p:extLst>
      <p:ext uri="{BB962C8B-B14F-4D97-AF65-F5344CB8AC3E}">
        <p14:creationId xmlns:p14="http://schemas.microsoft.com/office/powerpoint/2010/main" val="440980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156696"/>
            <a:ext cx="8820472" cy="3139321"/>
          </a:xfrm>
          <a:prstGeom prst="rect">
            <a:avLst/>
          </a:prstGeom>
          <a:ln>
            <a:solidFill>
              <a:schemeClr val="accent2">
                <a:lumMod val="60000"/>
                <a:lumOff val="40000"/>
              </a:schemeClr>
            </a:solidFill>
          </a:ln>
        </p:spPr>
        <p:txBody>
          <a:bodyPr wrap="square">
            <a:spAutoFit/>
          </a:bodyPr>
          <a:lstStyle/>
          <a:p>
            <a:pPr algn="just"/>
            <a:r>
              <a:rPr lang="en-GB" dirty="0" smtClean="0"/>
              <a:t>Amaranth </a:t>
            </a:r>
            <a:r>
              <a:rPr lang="en-GB" dirty="0"/>
              <a:t>is an old cultivated crop originating on American continent. The Aztecs, Incas and Mayas considered amaranth as their staple food together with maize and beans. It used to be one of the most important crops in America before Spanish colonialists conquered it and further cultivation of the crop was banned. Amaranth was preserved on hard to reach places of mountainous Central and South </a:t>
            </a:r>
            <a:r>
              <a:rPr lang="en-GB" dirty="0" smtClean="0"/>
              <a:t>America.</a:t>
            </a:r>
            <a:endParaRPr lang="en-GB" dirty="0"/>
          </a:p>
          <a:p>
            <a:pPr algn="just"/>
            <a:endParaRPr lang="es-ES" dirty="0" smtClean="0"/>
          </a:p>
          <a:p>
            <a:pPr algn="just"/>
            <a:endParaRPr lang="es-ES" dirty="0"/>
          </a:p>
          <a:p>
            <a:pPr algn="just"/>
            <a:endParaRPr lang="es-ES" dirty="0" smtClean="0"/>
          </a:p>
          <a:p>
            <a:pPr algn="just"/>
            <a:r>
              <a:rPr lang="en-GB" dirty="0" smtClean="0"/>
              <a:t>In </a:t>
            </a:r>
            <a:r>
              <a:rPr lang="en-GB" dirty="0"/>
              <a:t>India, China and under the harsh conditions </a:t>
            </a:r>
            <a:endParaRPr lang="en-GB" dirty="0" smtClean="0"/>
          </a:p>
          <a:p>
            <a:pPr algn="just"/>
            <a:r>
              <a:rPr lang="en-GB" dirty="0" smtClean="0"/>
              <a:t>of </a:t>
            </a:r>
            <a:r>
              <a:rPr lang="en-GB" dirty="0"/>
              <a:t>Himalayas this plant became important grain </a:t>
            </a:r>
            <a:endParaRPr lang="en-GB" dirty="0" smtClean="0"/>
          </a:p>
          <a:p>
            <a:pPr algn="just"/>
            <a:r>
              <a:rPr lang="en-GB" dirty="0" smtClean="0"/>
              <a:t>and/or </a:t>
            </a:r>
            <a:r>
              <a:rPr lang="en-GB" dirty="0"/>
              <a:t>vegetable crop.</a:t>
            </a:r>
          </a:p>
        </p:txBody>
      </p:sp>
      <p:pic>
        <p:nvPicPr>
          <p:cNvPr id="2" name="Picture 4" descr="http://www.fitnessparagentereal.com/wp-content/uploads/2010/10/amaranto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700808"/>
            <a:ext cx="2787475" cy="3024336"/>
          </a:xfrm>
          <a:prstGeom prst="rect">
            <a:avLst/>
          </a:prstGeom>
          <a:noFill/>
          <a:ln>
            <a:solidFill>
              <a:srgbClr val="CC0066"/>
            </a:solidFill>
          </a:ln>
          <a:extLst>
            <a:ext uri="{909E8E84-426E-40DD-AFC4-6F175D3DCCD1}">
              <a14:hiddenFill xmlns:a14="http://schemas.microsoft.com/office/drawing/2010/main">
                <a:solidFill>
                  <a:srgbClr val="FFFFFF"/>
                </a:solidFill>
              </a14:hiddenFill>
            </a:ext>
          </a:extLst>
        </p:spPr>
      </p:pic>
      <p:pic>
        <p:nvPicPr>
          <p:cNvPr id="7" name="Picture 4" descr=" tit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384" y="3640551"/>
            <a:ext cx="1312344" cy="862866"/>
          </a:xfrm>
          <a:prstGeom prst="rect">
            <a:avLst/>
          </a:prstGeom>
          <a:noFill/>
          <a:ln>
            <a:solidFill>
              <a:srgbClr val="CC0066"/>
            </a:solidFill>
          </a:ln>
          <a:extLst>
            <a:ext uri="{909E8E84-426E-40DD-AFC4-6F175D3DCCD1}">
              <a14:hiddenFill xmlns:a14="http://schemas.microsoft.com/office/drawing/2010/main">
                <a:solidFill>
                  <a:srgbClr val="FFFFFF"/>
                </a:solidFill>
              </a14:hiddenFill>
            </a:ext>
          </a:extLst>
        </p:spPr>
      </p:pic>
      <p:pic>
        <p:nvPicPr>
          <p:cNvPr id="9" name="Picture 6" descr="http://defeatdiabetes.org/wp-content/uploads/2013/09/food-amaranth-flow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5736" y="3645024"/>
            <a:ext cx="1329378" cy="864096"/>
          </a:xfrm>
          <a:prstGeom prst="rect">
            <a:avLst/>
          </a:prstGeom>
          <a:noFill/>
          <a:ln>
            <a:solidFill>
              <a:srgbClr val="CC0066"/>
            </a:solidFill>
          </a:ln>
          <a:extLst>
            <a:ext uri="{909E8E84-426E-40DD-AFC4-6F175D3DCCD1}">
              <a14:hiddenFill xmlns:a14="http://schemas.microsoft.com/office/drawing/2010/main">
                <a:solidFill>
                  <a:srgbClr val="FFFFFF"/>
                </a:solidFill>
              </a14:hiddenFill>
            </a:ext>
          </a:extLst>
        </p:spPr>
      </p:pic>
      <p:pic>
        <p:nvPicPr>
          <p:cNvPr id="11" name="Picture 8" descr="http://www.omafra.gov.on.ca/CropOp/images/crop_images/field-grain/specialty_grains/gama/gamaf1_zoo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123" y="3652246"/>
            <a:ext cx="1134893" cy="851170"/>
          </a:xfrm>
          <a:prstGeom prst="rect">
            <a:avLst/>
          </a:prstGeom>
          <a:noFill/>
          <a:ln>
            <a:solidFill>
              <a:srgbClr val="CC0066"/>
            </a:solidFill>
          </a:ln>
          <a:extLst>
            <a:ext uri="{909E8E84-426E-40DD-AFC4-6F175D3DCCD1}">
              <a14:hiddenFill xmlns:a14="http://schemas.microsoft.com/office/drawing/2010/main">
                <a:solidFill>
                  <a:srgbClr val="FFFFFF"/>
                </a:solidFill>
              </a14:hiddenFill>
            </a:ext>
          </a:extLst>
        </p:spPr>
      </p:pic>
      <p:sp>
        <p:nvSpPr>
          <p:cNvPr id="5" name="4 Rectángulo"/>
          <p:cNvSpPr/>
          <p:nvPr/>
        </p:nvSpPr>
        <p:spPr>
          <a:xfrm>
            <a:off x="877012" y="1556792"/>
            <a:ext cx="3550972" cy="923330"/>
          </a:xfrm>
          <a:prstGeom prst="rect">
            <a:avLst/>
          </a:prstGeom>
        </p:spPr>
        <p:txBody>
          <a:bodyPr wrap="none">
            <a:spAutoFit/>
          </a:bodyPr>
          <a:lstStyle/>
          <a:p>
            <a:r>
              <a:rPr lang="en-GB" sz="5400" b="1" dirty="0">
                <a:solidFill>
                  <a:srgbClr val="CC0066"/>
                </a:solidFill>
              </a:rPr>
              <a:t>Amaranth </a:t>
            </a:r>
          </a:p>
        </p:txBody>
      </p:sp>
      <p:sp>
        <p:nvSpPr>
          <p:cNvPr id="6" name="5 Rectángulo"/>
          <p:cNvSpPr/>
          <p:nvPr/>
        </p:nvSpPr>
        <p:spPr>
          <a:xfrm>
            <a:off x="179513" y="4831992"/>
            <a:ext cx="8820472" cy="1477328"/>
          </a:xfrm>
          <a:prstGeom prst="rect">
            <a:avLst/>
          </a:prstGeom>
          <a:ln>
            <a:solidFill>
              <a:schemeClr val="accent2">
                <a:lumMod val="60000"/>
                <a:lumOff val="40000"/>
              </a:schemeClr>
            </a:solidFill>
          </a:ln>
        </p:spPr>
        <p:txBody>
          <a:bodyPr wrap="square">
            <a:spAutoFit/>
          </a:bodyPr>
          <a:lstStyle/>
          <a:p>
            <a:pPr algn="just"/>
            <a:r>
              <a:rPr lang="en-GB" altLang="en-US" dirty="0"/>
              <a:t>This </a:t>
            </a:r>
            <a:r>
              <a:rPr lang="en-GB" altLang="en-US" dirty="0" err="1"/>
              <a:t>pseudocereal</a:t>
            </a:r>
            <a:r>
              <a:rPr lang="en-GB" altLang="en-US" dirty="0"/>
              <a:t> has different nutritional qualities that make it a valuable ingredient in several products such as baking goods. The grains have high biological value proteins, high starch, oil, dietary fibre and vitamin content as well as minerals such as calcium, magnesium, phosphorus, iron, potassium, zinc, copper and manganese.</a:t>
            </a:r>
          </a:p>
        </p:txBody>
      </p:sp>
    </p:spTree>
    <p:extLst>
      <p:ext uri="{BB962C8B-B14F-4D97-AF65-F5344CB8AC3E}">
        <p14:creationId xmlns:p14="http://schemas.microsoft.com/office/powerpoint/2010/main" val="400558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91880" y="162506"/>
            <a:ext cx="5472608" cy="3816429"/>
          </a:xfrm>
          <a:prstGeom prst="rect">
            <a:avLst/>
          </a:prstGeom>
          <a:ln>
            <a:solidFill>
              <a:schemeClr val="accent2">
                <a:lumMod val="75000"/>
              </a:schemeClr>
            </a:solidFill>
          </a:ln>
        </p:spPr>
        <p:txBody>
          <a:bodyPr wrap="square">
            <a:spAutoFit/>
          </a:bodyPr>
          <a:lstStyle/>
          <a:p>
            <a:pPr algn="ctr"/>
            <a:r>
              <a:rPr lang="en-GB" b="1" dirty="0">
                <a:solidFill>
                  <a:schemeClr val="accent2">
                    <a:lumMod val="60000"/>
                    <a:lumOff val="40000"/>
                  </a:schemeClr>
                </a:solidFill>
              </a:rPr>
              <a:t>Nutritional Properties </a:t>
            </a:r>
          </a:p>
          <a:p>
            <a:pPr algn="ctr"/>
            <a:r>
              <a:rPr lang="en-GB" sz="1400" b="1" u="sng" dirty="0"/>
              <a:t>High oil content </a:t>
            </a:r>
            <a:r>
              <a:rPr lang="en-GB" sz="1200" b="1" dirty="0"/>
              <a:t>(</a:t>
            </a:r>
            <a:r>
              <a:rPr lang="en-GB" sz="1200" b="1" dirty="0" err="1">
                <a:solidFill>
                  <a:schemeClr val="accent2">
                    <a:lumMod val="60000"/>
                    <a:lumOff val="40000"/>
                  </a:schemeClr>
                </a:solidFill>
              </a:rPr>
              <a:t>Ayerza</a:t>
            </a:r>
            <a:r>
              <a:rPr lang="en-GB" sz="1200" b="1" dirty="0">
                <a:solidFill>
                  <a:schemeClr val="accent2">
                    <a:lumMod val="60000"/>
                    <a:lumOff val="40000"/>
                  </a:schemeClr>
                </a:solidFill>
              </a:rPr>
              <a:t> 1995, </a:t>
            </a:r>
            <a:r>
              <a:rPr lang="en-GB" sz="1200" b="1" dirty="0" err="1">
                <a:solidFill>
                  <a:schemeClr val="accent2">
                    <a:lumMod val="60000"/>
                    <a:lumOff val="40000"/>
                  </a:schemeClr>
                </a:solidFill>
              </a:rPr>
              <a:t>Ayerza</a:t>
            </a:r>
            <a:r>
              <a:rPr lang="en-GB" sz="1200" b="1" dirty="0">
                <a:solidFill>
                  <a:schemeClr val="accent2">
                    <a:lumMod val="60000"/>
                    <a:lumOff val="40000"/>
                  </a:schemeClr>
                </a:solidFill>
              </a:rPr>
              <a:t>, 2010</a:t>
            </a:r>
            <a:r>
              <a:rPr lang="en-GB" sz="1200" b="1" dirty="0"/>
              <a:t>)</a:t>
            </a:r>
          </a:p>
          <a:p>
            <a:pPr algn="ctr"/>
            <a:r>
              <a:rPr lang="en-GB" sz="1400" dirty="0"/>
              <a:t>25-38% oil, which contains a high content of omega-3 and </a:t>
            </a:r>
            <a:r>
              <a:rPr lang="en-GB" sz="1400" dirty="0" smtClean="0"/>
              <a:t>omega-6 </a:t>
            </a:r>
          </a:p>
          <a:p>
            <a:pPr algn="ctr"/>
            <a:r>
              <a:rPr lang="en-GB" sz="1400" dirty="0" smtClean="0"/>
              <a:t>(50-67</a:t>
            </a:r>
            <a:r>
              <a:rPr lang="en-GB" sz="1400" dirty="0"/>
              <a:t>% α-</a:t>
            </a:r>
            <a:r>
              <a:rPr lang="en-GB" sz="1400" dirty="0" err="1"/>
              <a:t>linolenic</a:t>
            </a:r>
            <a:r>
              <a:rPr lang="en-GB" sz="1400" dirty="0"/>
              <a:t> acid </a:t>
            </a:r>
            <a:r>
              <a:rPr lang="en-GB" sz="1400" dirty="0" smtClean="0"/>
              <a:t>and 17-27</a:t>
            </a:r>
            <a:r>
              <a:rPr lang="en-GB" sz="1400" dirty="0"/>
              <a:t>% linoleic </a:t>
            </a:r>
            <a:r>
              <a:rPr lang="en-GB" sz="1400" dirty="0" smtClean="0"/>
              <a:t>acid)</a:t>
            </a:r>
            <a:endParaRPr lang="en-GB" sz="1400" dirty="0"/>
          </a:p>
          <a:p>
            <a:pPr algn="ctr"/>
            <a:endParaRPr lang="en-GB" sz="1400" dirty="0"/>
          </a:p>
          <a:p>
            <a:pPr algn="ctr"/>
            <a:r>
              <a:rPr lang="en-GB" sz="1400" b="1" u="sng" dirty="0"/>
              <a:t>Antioxidants content </a:t>
            </a:r>
            <a:r>
              <a:rPr lang="en-GB" sz="1200" b="1" dirty="0"/>
              <a:t>(</a:t>
            </a:r>
            <a:r>
              <a:rPr lang="en-GB" sz="1200" b="1" dirty="0" err="1">
                <a:solidFill>
                  <a:schemeClr val="accent2">
                    <a:lumMod val="60000"/>
                    <a:lumOff val="40000"/>
                  </a:schemeClr>
                </a:solidFill>
              </a:rPr>
              <a:t>Taga</a:t>
            </a:r>
            <a:r>
              <a:rPr lang="en-GB" sz="1200" b="1" dirty="0">
                <a:solidFill>
                  <a:schemeClr val="accent2">
                    <a:lumMod val="60000"/>
                    <a:lumOff val="40000"/>
                  </a:schemeClr>
                </a:solidFill>
              </a:rPr>
              <a:t> et al., 1984; Reyes-Caudillo et al., 2008</a:t>
            </a:r>
            <a:r>
              <a:rPr lang="en-GB" sz="1200" b="1" dirty="0"/>
              <a:t>)</a:t>
            </a:r>
          </a:p>
          <a:p>
            <a:pPr algn="ctr"/>
            <a:r>
              <a:rPr lang="en-GB" sz="1400" dirty="0" smtClean="0"/>
              <a:t>Phenolic </a:t>
            </a:r>
            <a:r>
              <a:rPr lang="en-GB" sz="1400" dirty="0"/>
              <a:t>compounds </a:t>
            </a:r>
          </a:p>
          <a:p>
            <a:pPr algn="ctr"/>
            <a:r>
              <a:rPr lang="en-GB" sz="1400" dirty="0" err="1"/>
              <a:t>Tocopherol</a:t>
            </a:r>
            <a:r>
              <a:rPr lang="en-GB" sz="1400" dirty="0"/>
              <a:t> </a:t>
            </a:r>
            <a:r>
              <a:rPr lang="en-GB" sz="1400" dirty="0" smtClean="0"/>
              <a:t>, Beta-carotene </a:t>
            </a:r>
            <a:r>
              <a:rPr lang="en-GB" sz="1400" dirty="0" err="1"/>
              <a:t>chlorogenic</a:t>
            </a:r>
            <a:r>
              <a:rPr lang="en-GB" sz="1400" dirty="0"/>
              <a:t> </a:t>
            </a:r>
            <a:r>
              <a:rPr lang="en-GB" sz="1400" dirty="0" smtClean="0"/>
              <a:t>acid, </a:t>
            </a:r>
            <a:r>
              <a:rPr lang="en-GB" sz="1400" dirty="0" err="1" smtClean="0"/>
              <a:t>Caffeic</a:t>
            </a:r>
            <a:r>
              <a:rPr lang="en-GB" sz="1400" dirty="0" smtClean="0"/>
              <a:t> acid, </a:t>
            </a:r>
            <a:r>
              <a:rPr lang="en-GB" sz="1400" dirty="0" err="1" smtClean="0"/>
              <a:t>Flavonids</a:t>
            </a:r>
            <a:r>
              <a:rPr lang="en-GB" sz="1400" dirty="0" smtClean="0"/>
              <a:t> </a:t>
            </a:r>
            <a:r>
              <a:rPr lang="en-GB" sz="1400" dirty="0"/>
              <a:t>as </a:t>
            </a:r>
            <a:r>
              <a:rPr lang="en-GB" sz="1400" dirty="0" err="1"/>
              <a:t>quercitin</a:t>
            </a:r>
            <a:r>
              <a:rPr lang="en-GB" sz="1400" dirty="0"/>
              <a:t>, </a:t>
            </a:r>
            <a:r>
              <a:rPr lang="en-GB" sz="1400" dirty="0" err="1"/>
              <a:t>myricetin</a:t>
            </a:r>
            <a:r>
              <a:rPr lang="en-GB" sz="1400" dirty="0"/>
              <a:t>, </a:t>
            </a:r>
            <a:r>
              <a:rPr lang="en-GB" sz="1400" dirty="0" err="1"/>
              <a:t>kaempferol</a:t>
            </a:r>
            <a:r>
              <a:rPr lang="en-GB" sz="1400" dirty="0"/>
              <a:t> </a:t>
            </a:r>
          </a:p>
          <a:p>
            <a:pPr algn="ctr"/>
            <a:endParaRPr lang="en-GB" sz="1400" dirty="0"/>
          </a:p>
          <a:p>
            <a:pPr algn="ctr"/>
            <a:r>
              <a:rPr lang="en-GB" sz="1400" b="1" u="sng" dirty="0"/>
              <a:t>Vitamins and Minerals </a:t>
            </a:r>
            <a:r>
              <a:rPr lang="en-GB" sz="1200" b="1" dirty="0"/>
              <a:t>(</a:t>
            </a:r>
            <a:r>
              <a:rPr lang="en-GB" sz="1200" b="1" dirty="0" err="1">
                <a:solidFill>
                  <a:schemeClr val="accent2">
                    <a:lumMod val="60000"/>
                    <a:lumOff val="40000"/>
                  </a:schemeClr>
                </a:solidFill>
              </a:rPr>
              <a:t>Bushway</a:t>
            </a:r>
            <a:r>
              <a:rPr lang="en-GB" sz="1200" b="1" dirty="0">
                <a:solidFill>
                  <a:schemeClr val="accent2">
                    <a:lumMod val="60000"/>
                    <a:lumOff val="40000"/>
                  </a:schemeClr>
                </a:solidFill>
              </a:rPr>
              <a:t> and </a:t>
            </a:r>
            <a:r>
              <a:rPr lang="en-GB" sz="1200" b="1" dirty="0" err="1">
                <a:solidFill>
                  <a:schemeClr val="accent2">
                    <a:lumMod val="60000"/>
                    <a:lumOff val="40000"/>
                  </a:schemeClr>
                </a:solidFill>
              </a:rPr>
              <a:t>Belyea</a:t>
            </a:r>
            <a:r>
              <a:rPr lang="en-GB" sz="1200" b="1" dirty="0">
                <a:solidFill>
                  <a:schemeClr val="accent2">
                    <a:lumMod val="60000"/>
                    <a:lumOff val="40000"/>
                  </a:schemeClr>
                </a:solidFill>
              </a:rPr>
              <a:t>, 1981</a:t>
            </a:r>
            <a:r>
              <a:rPr lang="en-GB" sz="1200" b="1" dirty="0"/>
              <a:t>)</a:t>
            </a:r>
            <a:endParaRPr lang="en-GB" sz="1200" b="1" u="sng" dirty="0"/>
          </a:p>
          <a:p>
            <a:pPr algn="ctr"/>
            <a:r>
              <a:rPr lang="en-GB" sz="1400" dirty="0"/>
              <a:t>Riboflavin, niacin and thiamine</a:t>
            </a:r>
            <a:br>
              <a:rPr lang="en-GB" sz="1400" dirty="0"/>
            </a:br>
            <a:r>
              <a:rPr lang="en-GB" sz="1400" dirty="0"/>
              <a:t>Calcium, phosphorus, potassium, zinc, magnesium, and copper </a:t>
            </a:r>
          </a:p>
          <a:p>
            <a:pPr algn="ctr"/>
            <a:endParaRPr lang="en-GB" sz="1400" dirty="0"/>
          </a:p>
          <a:p>
            <a:pPr algn="ctr"/>
            <a:r>
              <a:rPr lang="en-GB" sz="1400" b="1" u="sng" dirty="0"/>
              <a:t>Fibre content  </a:t>
            </a:r>
            <a:r>
              <a:rPr lang="en-GB" sz="1200" b="1" dirty="0"/>
              <a:t>(</a:t>
            </a:r>
            <a:r>
              <a:rPr lang="en-GB" sz="1200" b="1" dirty="0">
                <a:solidFill>
                  <a:schemeClr val="accent2">
                    <a:lumMod val="60000"/>
                    <a:lumOff val="40000"/>
                  </a:schemeClr>
                </a:solidFill>
              </a:rPr>
              <a:t>Reyes -Caudillo et al., 2008; Vazquez-</a:t>
            </a:r>
            <a:r>
              <a:rPr lang="en-GB" sz="1200" b="1" dirty="0" err="1">
                <a:solidFill>
                  <a:schemeClr val="accent2">
                    <a:lumMod val="60000"/>
                    <a:lumOff val="40000"/>
                  </a:schemeClr>
                </a:solidFill>
              </a:rPr>
              <a:t>Ovando</a:t>
            </a:r>
            <a:r>
              <a:rPr lang="en-GB" sz="1200" b="1" dirty="0">
                <a:solidFill>
                  <a:schemeClr val="accent2">
                    <a:lumMod val="60000"/>
                    <a:lumOff val="40000"/>
                  </a:schemeClr>
                </a:solidFill>
              </a:rPr>
              <a:t> et al., 2009</a:t>
            </a:r>
            <a:r>
              <a:rPr lang="en-GB" sz="1200" b="1" dirty="0"/>
              <a:t>) </a:t>
            </a:r>
          </a:p>
          <a:p>
            <a:pPr algn="ctr"/>
            <a:r>
              <a:rPr lang="en-GB" sz="1400" dirty="0" smtClean="0"/>
              <a:t>30-54% </a:t>
            </a:r>
            <a:r>
              <a:rPr lang="en-GB" sz="1400" dirty="0"/>
              <a:t>Fibre </a:t>
            </a:r>
            <a:r>
              <a:rPr lang="en-GB" sz="1400" dirty="0" smtClean="0"/>
              <a:t>content. Its </a:t>
            </a:r>
            <a:r>
              <a:rPr lang="en-GB" sz="1400" dirty="0"/>
              <a:t>fibre contains mucilage which absorb large amounts of water to influence the intestinal functioning.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228190"/>
            <a:ext cx="5472608" cy="2009122"/>
          </a:xfrm>
          <a:prstGeom prst="rect">
            <a:avLst/>
          </a:prstGeom>
          <a:noFill/>
          <a:ln w="9525">
            <a:solidFill>
              <a:schemeClr val="accent2">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19745" y="3322106"/>
            <a:ext cx="3168352" cy="2893100"/>
          </a:xfrm>
          <a:prstGeom prst="rect">
            <a:avLst/>
          </a:prstGeom>
          <a:ln>
            <a:solidFill>
              <a:schemeClr val="accent2">
                <a:lumMod val="60000"/>
                <a:lumOff val="40000"/>
              </a:schemeClr>
            </a:solidFill>
          </a:ln>
        </p:spPr>
        <p:txBody>
          <a:bodyPr wrap="square">
            <a:spAutoFit/>
          </a:bodyPr>
          <a:lstStyle/>
          <a:p>
            <a:r>
              <a:rPr lang="en-GB" sz="1400" dirty="0" smtClean="0"/>
              <a:t>Chia </a:t>
            </a:r>
            <a:r>
              <a:rPr lang="en-GB" sz="1400" dirty="0"/>
              <a:t>as a core element of the diet of pre-Columbian </a:t>
            </a:r>
            <a:r>
              <a:rPr lang="en-GB" sz="1400" dirty="0" smtClean="0"/>
              <a:t>civilisations</a:t>
            </a:r>
            <a:r>
              <a:rPr lang="en-GB" sz="1400" dirty="0"/>
              <a:t>, mainly the Aztecs.</a:t>
            </a:r>
            <a:br>
              <a:rPr lang="en-GB" sz="1400" dirty="0"/>
            </a:br>
            <a:r>
              <a:rPr lang="en-GB" sz="1400" dirty="0"/>
              <a:t/>
            </a:r>
            <a:br>
              <a:rPr lang="en-GB" sz="1400" dirty="0"/>
            </a:br>
            <a:r>
              <a:rPr lang="en-GB" sz="1400" dirty="0"/>
              <a:t>This seeds was used as a raw material in making several </a:t>
            </a:r>
            <a:r>
              <a:rPr lang="en-GB" sz="1400" dirty="0" smtClean="0"/>
              <a:t>medicinal </a:t>
            </a:r>
            <a:r>
              <a:rPr lang="en-GB" sz="1400" dirty="0"/>
              <a:t>and nutritional compounds, and even paints.</a:t>
            </a:r>
            <a:br>
              <a:rPr lang="en-GB" sz="1400" dirty="0"/>
            </a:br>
            <a:r>
              <a:rPr lang="en-GB" sz="1400" dirty="0"/>
              <a:t/>
            </a:r>
            <a:br>
              <a:rPr lang="en-GB" sz="1400" dirty="0"/>
            </a:br>
            <a:r>
              <a:rPr lang="en-GB" sz="1400" dirty="0"/>
              <a:t>Today the seeds are cultivated with commercial purpose in Mexico, </a:t>
            </a:r>
            <a:r>
              <a:rPr lang="en-GB" sz="1400" dirty="0" smtClean="0"/>
              <a:t>Bolivia</a:t>
            </a:r>
            <a:r>
              <a:rPr lang="en-GB" sz="1400" dirty="0"/>
              <a:t>, Argentina, Ecuador and Guatemala in high </a:t>
            </a:r>
            <a:r>
              <a:rPr lang="en-GB" sz="1400" dirty="0" err="1"/>
              <a:t>territori</a:t>
            </a:r>
            <a:r>
              <a:rPr lang="en-GB" sz="1400" dirty="0"/>
              <a:t>. </a:t>
            </a:r>
            <a:endParaRPr lang="en-GB" sz="1400"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09" y="162506"/>
            <a:ext cx="3165355" cy="2705717"/>
          </a:xfrm>
          <a:prstGeom prst="rect">
            <a:avLst/>
          </a:prstGeom>
          <a:noFill/>
          <a:ln w="9525">
            <a:solidFill>
              <a:schemeClr val="accent2">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71" y="2348880"/>
            <a:ext cx="793934" cy="864096"/>
          </a:xfrm>
          <a:prstGeom prst="rect">
            <a:avLst/>
          </a:prstGeom>
          <a:noFill/>
          <a:ln w="9525">
            <a:solidFill>
              <a:schemeClr val="accent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2 CuadroTexto"/>
          <p:cNvSpPr txBox="1"/>
          <p:nvPr/>
        </p:nvSpPr>
        <p:spPr>
          <a:xfrm>
            <a:off x="530546" y="633462"/>
            <a:ext cx="2457278" cy="923330"/>
          </a:xfrm>
          <a:prstGeom prst="rect">
            <a:avLst/>
          </a:prstGeom>
          <a:noFill/>
        </p:spPr>
        <p:txBody>
          <a:bodyPr wrap="square" rtlCol="0">
            <a:spAutoFit/>
          </a:bodyPr>
          <a:lstStyle/>
          <a:p>
            <a:pPr algn="ctr"/>
            <a:r>
              <a:rPr lang="es-ES" sz="5400" b="1" dirty="0" smtClean="0">
                <a:solidFill>
                  <a:schemeClr val="accent2">
                    <a:lumMod val="75000"/>
                  </a:schemeClr>
                </a:solidFill>
              </a:rPr>
              <a:t>CHIA</a:t>
            </a:r>
            <a:endParaRPr lang="en-GB" sz="5400" b="1" dirty="0">
              <a:solidFill>
                <a:schemeClr val="accent2">
                  <a:lumMod val="75000"/>
                </a:schemeClr>
              </a:solidFill>
            </a:endParaRPr>
          </a:p>
        </p:txBody>
      </p:sp>
    </p:spTree>
    <p:extLst>
      <p:ext uri="{BB962C8B-B14F-4D97-AF65-F5344CB8AC3E}">
        <p14:creationId xmlns:p14="http://schemas.microsoft.com/office/powerpoint/2010/main" val="95248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47"/>
          <p:cNvGrpSpPr>
            <a:grpSpLocks noChangeAspect="1"/>
          </p:cNvGrpSpPr>
          <p:nvPr/>
        </p:nvGrpSpPr>
        <p:grpSpPr bwMode="auto">
          <a:xfrm>
            <a:off x="1367577" y="878797"/>
            <a:ext cx="6372775" cy="4276616"/>
            <a:chOff x="2274" y="5453"/>
            <a:chExt cx="11678" cy="7894"/>
          </a:xfrm>
        </p:grpSpPr>
        <p:sp>
          <p:nvSpPr>
            <p:cNvPr id="25" name="AutoShape 72"/>
            <p:cNvSpPr>
              <a:spLocks noChangeAspect="1" noChangeArrowheads="1" noTextEdit="1"/>
            </p:cNvSpPr>
            <p:nvPr/>
          </p:nvSpPr>
          <p:spPr bwMode="auto">
            <a:xfrm>
              <a:off x="2274" y="5453"/>
              <a:ext cx="11678" cy="78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19" name="Imagen 15" descr="16012011370_claras_re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5" y="6066"/>
              <a:ext cx="5790" cy="3887"/>
            </a:xfrm>
            <a:prstGeom prst="rect">
              <a:avLst/>
            </a:prstGeom>
            <a:noFill/>
            <a:extLst>
              <a:ext uri="{909E8E84-426E-40DD-AFC4-6F175D3DCCD1}">
                <a14:hiddenFill xmlns:a14="http://schemas.microsoft.com/office/drawing/2010/main">
                  <a:solidFill>
                    <a:srgbClr val="FFFFFF"/>
                  </a:solidFill>
                </a14:hiddenFill>
              </a:ext>
            </a:extLst>
          </p:spPr>
        </p:pic>
        <p:pic>
          <p:nvPicPr>
            <p:cNvPr id="2118" name="Imagen 16" descr="16012011350_clara_rec.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5" y="6066"/>
              <a:ext cx="5789" cy="3887"/>
            </a:xfrm>
            <a:prstGeom prst="rect">
              <a:avLst/>
            </a:prstGeom>
            <a:noFill/>
            <a:extLst>
              <a:ext uri="{909E8E84-426E-40DD-AFC4-6F175D3DCCD1}">
                <a14:hiddenFill xmlns:a14="http://schemas.microsoft.com/office/drawing/2010/main">
                  <a:solidFill>
                    <a:srgbClr val="FFFFFF"/>
                  </a:solidFill>
                </a14:hiddenFill>
              </a:ext>
            </a:extLst>
          </p:spPr>
        </p:pic>
        <p:pic>
          <p:nvPicPr>
            <p:cNvPr id="2117" name="Imagen 18" descr="turrón_claro_rec.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5" y="9923"/>
              <a:ext cx="5789" cy="3403"/>
            </a:xfrm>
            <a:prstGeom prst="rect">
              <a:avLst/>
            </a:prstGeom>
            <a:noFill/>
            <a:extLst>
              <a:ext uri="{909E8E84-426E-40DD-AFC4-6F175D3DCCD1}">
                <a14:hiddenFill xmlns:a14="http://schemas.microsoft.com/office/drawing/2010/main">
                  <a:solidFill>
                    <a:srgbClr val="FFFFFF"/>
                  </a:solidFill>
                </a14:hiddenFill>
              </a:ext>
            </a:extLst>
          </p:spPr>
        </p:pic>
        <p:pic>
          <p:nvPicPr>
            <p:cNvPr id="2116" name="Imagen 19" descr="25082010155_clara_rec_det.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2" y="9953"/>
              <a:ext cx="4493" cy="3394"/>
            </a:xfrm>
            <a:prstGeom prst="rect">
              <a:avLst/>
            </a:prstGeom>
            <a:noFill/>
            <a:extLst>
              <a:ext uri="{909E8E84-426E-40DD-AFC4-6F175D3DCCD1}">
                <a14:hiddenFill xmlns:a14="http://schemas.microsoft.com/office/drawing/2010/main">
                  <a:solidFill>
                    <a:srgbClr val="FFFFFF"/>
                  </a:solidFill>
                </a14:hiddenFill>
              </a:ext>
            </a:extLst>
          </p:spPr>
        </p:pic>
        <p:pic>
          <p:nvPicPr>
            <p:cNvPr id="2115" name="Imagen 11" descr="16012011370_de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9" y="8719"/>
              <a:ext cx="1021" cy="1028"/>
            </a:xfrm>
            <a:prstGeom prst="rect">
              <a:avLst/>
            </a:prstGeom>
            <a:noFill/>
            <a:extLst>
              <a:ext uri="{909E8E84-426E-40DD-AFC4-6F175D3DCCD1}">
                <a14:hiddenFill xmlns:a14="http://schemas.microsoft.com/office/drawing/2010/main">
                  <a:solidFill>
                    <a:srgbClr val="FFFFFF"/>
                  </a:solidFill>
                </a14:hiddenFill>
              </a:ext>
            </a:extLst>
          </p:spPr>
        </p:pic>
        <p:sp>
          <p:nvSpPr>
            <p:cNvPr id="26" name="Rectángulo 12"/>
            <p:cNvSpPr>
              <a:spLocks noChangeArrowheads="1"/>
            </p:cNvSpPr>
            <p:nvPr/>
          </p:nvSpPr>
          <p:spPr bwMode="auto">
            <a:xfrm>
              <a:off x="4419" y="8719"/>
              <a:ext cx="1021" cy="1028"/>
            </a:xfrm>
            <a:prstGeom prst="rect">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56693" tIns="28346" rIns="56693" bIns="28346"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113" name="Imagen 13" descr="16012011350_det.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58" y="6231"/>
              <a:ext cx="1839" cy="1852"/>
            </a:xfrm>
            <a:prstGeom prst="rect">
              <a:avLst/>
            </a:prstGeom>
            <a:noFill/>
            <a:extLst>
              <a:ext uri="{909E8E84-426E-40DD-AFC4-6F175D3DCCD1}">
                <a14:hiddenFill xmlns:a14="http://schemas.microsoft.com/office/drawing/2010/main">
                  <a:solidFill>
                    <a:srgbClr val="FFFFFF"/>
                  </a:solidFill>
                </a14:hiddenFill>
              </a:ext>
            </a:extLst>
          </p:spPr>
        </p:pic>
        <p:sp>
          <p:nvSpPr>
            <p:cNvPr id="27" name="Rectángulo 14"/>
            <p:cNvSpPr>
              <a:spLocks noChangeArrowheads="1"/>
            </p:cNvSpPr>
            <p:nvPr/>
          </p:nvSpPr>
          <p:spPr bwMode="auto">
            <a:xfrm>
              <a:off x="11874" y="6250"/>
              <a:ext cx="1838" cy="1851"/>
            </a:xfrm>
            <a:prstGeom prst="rect">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56693" tIns="28346" rIns="56693" bIns="28346"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111" name="Imagen 17" descr="25082010155_clara_ret_rec.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7" y="10364"/>
              <a:ext cx="2671" cy="2692"/>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0"/>
            <p:cNvSpPr>
              <a:spLocks noChangeArrowheads="1"/>
            </p:cNvSpPr>
            <p:nvPr/>
          </p:nvSpPr>
          <p:spPr bwMode="auto">
            <a:xfrm>
              <a:off x="2665" y="10363"/>
              <a:ext cx="2657" cy="2675"/>
            </a:xfrm>
            <a:prstGeom prst="rect">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56693" tIns="28346" rIns="56693" bIns="28346"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ángulo 22"/>
            <p:cNvSpPr>
              <a:spLocks noChangeArrowheads="1"/>
            </p:cNvSpPr>
            <p:nvPr/>
          </p:nvSpPr>
          <p:spPr bwMode="auto">
            <a:xfrm>
              <a:off x="2274" y="6066"/>
              <a:ext cx="5821" cy="3908"/>
            </a:xfrm>
            <a:prstGeom prst="rect">
              <a:avLst/>
            </a:prstGeom>
            <a:noFill/>
            <a:ln w="7937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56693" tIns="28346" rIns="56693" bIns="28346"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ángulo 25"/>
            <p:cNvSpPr>
              <a:spLocks noChangeArrowheads="1"/>
            </p:cNvSpPr>
            <p:nvPr/>
          </p:nvSpPr>
          <p:spPr bwMode="auto">
            <a:xfrm>
              <a:off x="8095" y="6066"/>
              <a:ext cx="5821" cy="3908"/>
            </a:xfrm>
            <a:prstGeom prst="rect">
              <a:avLst/>
            </a:prstGeom>
            <a:noFill/>
            <a:ln w="7937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56693" tIns="28346" rIns="56693" bIns="28346"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Pentágono 28"/>
            <p:cNvSpPr>
              <a:spLocks noChangeArrowheads="1"/>
            </p:cNvSpPr>
            <p:nvPr/>
          </p:nvSpPr>
          <p:spPr bwMode="auto">
            <a:xfrm>
              <a:off x="7278" y="7514"/>
              <a:ext cx="1634" cy="815"/>
            </a:xfrm>
            <a:prstGeom prst="homePlate">
              <a:avLst>
                <a:gd name="adj" fmla="val 49659"/>
              </a:avLst>
            </a:prstGeom>
            <a:gradFill rotWithShape="1">
              <a:gsLst>
                <a:gs pos="0">
                  <a:srgbClr val="FFFFFF"/>
                </a:gs>
                <a:gs pos="100000">
                  <a:srgbClr val="3C8C93"/>
                </a:gs>
              </a:gsLst>
              <a:lin ang="0" scaled="1"/>
            </a:gradFill>
            <a:ln w="38100" cap="rnd">
              <a:solidFill>
                <a:srgbClr val="FFFFFF"/>
              </a:solidFill>
              <a:round/>
              <a:headEnd/>
              <a:tailEnd/>
            </a:ln>
          </p:spPr>
          <p:txBody>
            <a:bodyPr vert="horz" wrap="square" lIns="56693" tIns="28346" rIns="56693" bIns="28346"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 name="Pentágono 32"/>
            <p:cNvSpPr>
              <a:spLocks noChangeArrowheads="1"/>
            </p:cNvSpPr>
            <p:nvPr/>
          </p:nvSpPr>
          <p:spPr bwMode="auto">
            <a:xfrm rot="5400000">
              <a:off x="9617" y="9343"/>
              <a:ext cx="1646" cy="808"/>
            </a:xfrm>
            <a:prstGeom prst="homePlate">
              <a:avLst>
                <a:gd name="adj" fmla="val 50457"/>
              </a:avLst>
            </a:prstGeom>
            <a:gradFill rotWithShape="1">
              <a:gsLst>
                <a:gs pos="0">
                  <a:srgbClr val="FFFFFF"/>
                </a:gs>
                <a:gs pos="100000">
                  <a:srgbClr val="3C8C93"/>
                </a:gs>
              </a:gsLst>
              <a:lin ang="0" scaled="1"/>
            </a:gradFill>
            <a:ln w="38100" cap="rnd">
              <a:solidFill>
                <a:srgbClr val="FFFFFF"/>
              </a:solidFill>
              <a:round/>
              <a:headEnd/>
              <a:tailEnd/>
            </a:ln>
          </p:spPr>
          <p:txBody>
            <a:bodyPr rot="10800000" vert="eaVert" wrap="square" lIns="56693" tIns="28346" rIns="56693" bIns="28346"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 name="Pentágono 33"/>
            <p:cNvSpPr>
              <a:spLocks noChangeArrowheads="1"/>
            </p:cNvSpPr>
            <p:nvPr/>
          </p:nvSpPr>
          <p:spPr bwMode="auto">
            <a:xfrm rot="10800000">
              <a:off x="7176" y="10591"/>
              <a:ext cx="2145" cy="815"/>
            </a:xfrm>
            <a:prstGeom prst="homePlate">
              <a:avLst>
                <a:gd name="adj" fmla="val 49665"/>
              </a:avLst>
            </a:prstGeom>
            <a:gradFill rotWithShape="1">
              <a:gsLst>
                <a:gs pos="0">
                  <a:srgbClr val="FFFFFF"/>
                </a:gs>
                <a:gs pos="100000">
                  <a:srgbClr val="3C8C93"/>
                </a:gs>
              </a:gsLst>
              <a:lin ang="0" scaled="1"/>
            </a:gradFill>
            <a:ln w="38100" cap="rnd">
              <a:solidFill>
                <a:srgbClr val="FFFFFF"/>
              </a:solidFill>
              <a:round/>
              <a:headEnd/>
              <a:tailEnd/>
            </a:ln>
          </p:spPr>
          <p:txBody>
            <a:bodyPr rot="10800000" vert="horz" wrap="square" lIns="56693" tIns="28346" rIns="56693" bIns="28346"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Corchetes 34"/>
            <p:cNvSpPr>
              <a:spLocks noChangeArrowheads="1"/>
            </p:cNvSpPr>
            <p:nvPr/>
          </p:nvSpPr>
          <p:spPr bwMode="auto">
            <a:xfrm>
              <a:off x="9321" y="10416"/>
              <a:ext cx="2349" cy="1182"/>
            </a:xfrm>
            <a:prstGeom prst="bracketPair">
              <a:avLst>
                <a:gd name="adj" fmla="val 16667"/>
              </a:avLst>
            </a:prstGeom>
            <a:noFill/>
            <a:ln w="50800" cap="rnd">
              <a:solidFill>
                <a:srgbClr val="FFFFFF"/>
              </a:solidFill>
              <a:round/>
              <a:headEnd/>
              <a:tailEnd/>
            </a:ln>
            <a:effectLst>
              <a:outerShdw dist="38100" algn="tl" rotWithShape="0">
                <a:srgbClr val="3C8C93">
                  <a:alpha val="59999"/>
                </a:srgbClr>
              </a:outerShdw>
            </a:effectLst>
            <a:extLst>
              <a:ext uri="{909E8E84-426E-40DD-AFC4-6F175D3DCCD1}">
                <a14:hiddenFill xmlns:a14="http://schemas.microsoft.com/office/drawing/2010/main">
                  <a:solidFill>
                    <a:srgbClr val="FFFFFF"/>
                  </a:solidFill>
                </a14:hiddenFill>
              </a:ext>
            </a:extLst>
          </p:spPr>
          <p:txBody>
            <a:bodyPr vert="horz" wrap="square" lIns="56693" tIns="28346" rIns="56693" bIns="28346"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ángulo 35"/>
            <p:cNvSpPr>
              <a:spLocks noChangeArrowheads="1"/>
            </p:cNvSpPr>
            <p:nvPr/>
          </p:nvSpPr>
          <p:spPr bwMode="auto">
            <a:xfrm>
              <a:off x="7789" y="7506"/>
              <a:ext cx="613"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6693" tIns="28346" rIns="56693" bIns="2834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17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a:t>
              </a:r>
              <a:endParaRPr kumimoji="0" lang="es-ES_tradnl" altLang="en-US" sz="18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2052" name="Rectángulo 36"/>
            <p:cNvSpPr>
              <a:spLocks noChangeArrowheads="1"/>
            </p:cNvSpPr>
            <p:nvPr/>
          </p:nvSpPr>
          <p:spPr bwMode="auto">
            <a:xfrm>
              <a:off x="10235" y="9357"/>
              <a:ext cx="515"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6693" tIns="28346" rIns="56693" bIns="2834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17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a:t>
              </a:r>
              <a:endParaRPr kumimoji="0" lang="es-ES_tradnl" altLang="en-US" sz="18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2053" name="CuadroTexto 37"/>
            <p:cNvSpPr txBox="1">
              <a:spLocks noChangeArrowheads="1"/>
            </p:cNvSpPr>
            <p:nvPr/>
          </p:nvSpPr>
          <p:spPr bwMode="auto">
            <a:xfrm>
              <a:off x="2304" y="5453"/>
              <a:ext cx="11485" cy="508"/>
            </a:xfrm>
            <a:prstGeom prst="rect">
              <a:avLst/>
            </a:prstGeom>
            <a:noFill/>
            <a:ln w="9525">
              <a:solidFill>
                <a:srgbClr val="4C9C9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56693" tIns="28346" rIns="56693" bIns="2834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67A7A1"/>
                  </a:solidFill>
                  <a:effectLst/>
                  <a:latin typeface="Arial" pitchFamily="34" charset="0"/>
                  <a:ea typeface="Times New Roman" pitchFamily="18" charset="0"/>
                  <a:cs typeface="Arial" pitchFamily="34" charset="0"/>
                </a:rPr>
                <a:t>1.Hydration	 2. Freeze Drying 	3. Freeze dried chia detail</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CuadroTexto 45"/>
            <p:cNvSpPr txBox="1">
              <a:spLocks noChangeArrowheads="1"/>
            </p:cNvSpPr>
            <p:nvPr/>
          </p:nvSpPr>
          <p:spPr bwMode="auto">
            <a:xfrm>
              <a:off x="12726" y="7591"/>
              <a:ext cx="122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6693" tIns="28346" rIns="56693" bIns="2834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n-US" sz="1400" b="1" i="0" u="none" strike="noStrike" cap="none" normalizeH="0" baseline="0" dirty="0" smtClean="0">
                  <a:ln>
                    <a:noFill/>
                  </a:ln>
                  <a:solidFill>
                    <a:schemeClr val="bg2">
                      <a:lumMod val="50000"/>
                    </a:schemeClr>
                  </a:solidFill>
                  <a:effectLst/>
                  <a:latin typeface="Arial" pitchFamily="34" charset="0"/>
                  <a:ea typeface="Times New Roman" pitchFamily="18" charset="0"/>
                  <a:cs typeface="Arial" pitchFamily="34" charset="0"/>
                </a:rPr>
                <a:t>B</a:t>
              </a:r>
              <a:endParaRPr kumimoji="0" lang="es-ES_tradnl" altLang="en-US" sz="1400" b="1"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
          <p:nvSpPr>
            <p:cNvPr id="2055" name="CuadroTexto 46"/>
            <p:cNvSpPr txBox="1">
              <a:spLocks noChangeArrowheads="1"/>
            </p:cNvSpPr>
            <p:nvPr/>
          </p:nvSpPr>
          <p:spPr bwMode="auto">
            <a:xfrm>
              <a:off x="5134" y="9357"/>
              <a:ext cx="1225"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6693" tIns="28346" rIns="56693" bIns="2834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n-US" sz="1400" b="1" i="0" u="none" strike="noStrike" cap="none" normalizeH="0" baseline="0" dirty="0" smtClean="0">
                  <a:ln>
                    <a:noFill/>
                  </a:ln>
                  <a:solidFill>
                    <a:schemeClr val="bg2">
                      <a:lumMod val="50000"/>
                    </a:schemeClr>
                  </a:solidFill>
                  <a:effectLst/>
                  <a:latin typeface="Arial" pitchFamily="34" charset="0"/>
                  <a:ea typeface="Times New Roman" pitchFamily="18" charset="0"/>
                  <a:cs typeface="Arial" pitchFamily="34" charset="0"/>
                </a:rPr>
                <a:t>A</a:t>
              </a:r>
              <a:endParaRPr kumimoji="0" lang="es-ES_tradnl" altLang="en-US" sz="1400" b="1"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
          <p:nvSpPr>
            <p:cNvPr id="2056" name="CuadroTexto 47"/>
            <p:cNvSpPr txBox="1">
              <a:spLocks noChangeArrowheads="1"/>
            </p:cNvSpPr>
            <p:nvPr/>
          </p:nvSpPr>
          <p:spPr bwMode="auto">
            <a:xfrm>
              <a:off x="2691" y="10410"/>
              <a:ext cx="613"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6693" tIns="28346" rIns="56693" bIns="2834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n-US" sz="1400" b="1" i="0" u="none" strike="noStrike" cap="none" normalizeH="0" baseline="0" dirty="0" smtClean="0">
                  <a:ln>
                    <a:noFill/>
                  </a:ln>
                  <a:solidFill>
                    <a:schemeClr val="bg2">
                      <a:lumMod val="50000"/>
                    </a:schemeClr>
                  </a:solidFill>
                  <a:effectLst/>
                  <a:latin typeface="Arial" pitchFamily="34" charset="0"/>
                  <a:ea typeface="Times New Roman" pitchFamily="18" charset="0"/>
                  <a:cs typeface="Arial" pitchFamily="34" charset="0"/>
                </a:rPr>
                <a:t>D</a:t>
              </a:r>
              <a:endParaRPr kumimoji="0" lang="es-ES_tradnl" altLang="en-US" sz="1400" b="1"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
          <p:nvSpPr>
            <p:cNvPr id="2057" name="Rectángulo 48"/>
            <p:cNvSpPr>
              <a:spLocks noChangeArrowheads="1"/>
            </p:cNvSpPr>
            <p:nvPr/>
          </p:nvSpPr>
          <p:spPr bwMode="auto">
            <a:xfrm>
              <a:off x="7993" y="10591"/>
              <a:ext cx="515"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6693" tIns="28346" rIns="56693" bIns="2834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17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a:t>
              </a:r>
              <a:endParaRPr kumimoji="0" lang="es-ES_tradnl" altLang="en-US" sz="18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2058" name="CuadroTexto 45"/>
            <p:cNvSpPr txBox="1">
              <a:spLocks noChangeArrowheads="1"/>
            </p:cNvSpPr>
            <p:nvPr/>
          </p:nvSpPr>
          <p:spPr bwMode="auto">
            <a:xfrm>
              <a:off x="12726" y="12743"/>
              <a:ext cx="122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6693" tIns="28346" rIns="56693" bIns="2834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n-US" sz="1400" b="1" i="0" u="none" strike="noStrike" cap="none" normalizeH="0" baseline="0" dirty="0" smtClean="0">
                  <a:ln>
                    <a:noFill/>
                  </a:ln>
                  <a:solidFill>
                    <a:schemeClr val="bg2">
                      <a:lumMod val="50000"/>
                    </a:schemeClr>
                  </a:solidFill>
                  <a:effectLst/>
                  <a:latin typeface="Arial" pitchFamily="34" charset="0"/>
                  <a:ea typeface="Times New Roman" pitchFamily="18" charset="0"/>
                  <a:cs typeface="Arial" pitchFamily="34" charset="0"/>
                </a:rPr>
                <a:t>C</a:t>
              </a:r>
              <a:endParaRPr kumimoji="0" lang="es-ES_tradnl" altLang="en-US" sz="1400" b="1"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grpSp>
      <p:sp>
        <p:nvSpPr>
          <p:cNvPr id="2059" name="Rectangle 91"/>
          <p:cNvSpPr>
            <a:spLocks noChangeArrowheads="1"/>
          </p:cNvSpPr>
          <p:nvPr/>
        </p:nvSpPr>
        <p:spPr bwMode="auto">
          <a:xfrm>
            <a:off x="1259632" y="5385990"/>
            <a:ext cx="662473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bg2">
                    <a:lumMod val="50000"/>
                  </a:schemeClr>
                </a:solidFill>
                <a:effectLst/>
                <a:ea typeface="Times New Roman" pitchFamily="18" charset="0"/>
                <a:cs typeface="Arial" pitchFamily="34" charset="0"/>
              </a:rPr>
              <a:t>A.</a:t>
            </a:r>
            <a:r>
              <a:rPr kumimoji="0" lang="en-GB" altLang="en-US" sz="2000" i="0" u="none" strike="noStrike" cap="none" normalizeH="0" baseline="0" dirty="0" smtClean="0">
                <a:ln>
                  <a:noFill/>
                </a:ln>
                <a:solidFill>
                  <a:schemeClr val="tx1"/>
                </a:solidFill>
                <a:effectLst/>
                <a:ea typeface="Times New Roman" pitchFamily="18" charset="0"/>
                <a:cs typeface="Arial" pitchFamily="34" charset="0"/>
              </a:rPr>
              <a:t> Chia Seeds, </a:t>
            </a:r>
            <a:r>
              <a:rPr kumimoji="0" lang="en-GB" altLang="en-US" sz="2000" b="1" i="0" u="none" strike="noStrike" cap="none" normalizeH="0" baseline="0" dirty="0" smtClean="0">
                <a:ln>
                  <a:noFill/>
                </a:ln>
                <a:solidFill>
                  <a:schemeClr val="bg2">
                    <a:lumMod val="50000"/>
                  </a:schemeClr>
                </a:solidFill>
                <a:effectLst/>
                <a:ea typeface="Times New Roman" pitchFamily="18" charset="0"/>
                <a:cs typeface="Arial" pitchFamily="34" charset="0"/>
              </a:rPr>
              <a:t>B.</a:t>
            </a:r>
            <a:r>
              <a:rPr kumimoji="0" lang="en-GB" altLang="en-US" sz="2000" b="1" i="0" u="none" strike="noStrike" cap="none" normalizeH="0" baseline="0" dirty="0" smtClean="0">
                <a:ln>
                  <a:noFill/>
                </a:ln>
                <a:solidFill>
                  <a:schemeClr val="tx1"/>
                </a:solidFill>
                <a:effectLst/>
                <a:ea typeface="Times New Roman" pitchFamily="18" charset="0"/>
                <a:cs typeface="Arial" pitchFamily="34" charset="0"/>
              </a:rPr>
              <a:t> </a:t>
            </a:r>
            <a:r>
              <a:rPr kumimoji="0" lang="en-GB" altLang="en-US" sz="2000" i="0" u="none" strike="noStrike" cap="none" normalizeH="0" baseline="0" dirty="0" smtClean="0">
                <a:ln>
                  <a:noFill/>
                </a:ln>
                <a:solidFill>
                  <a:schemeClr val="tx1"/>
                </a:solidFill>
                <a:effectLst/>
                <a:ea typeface="Times New Roman" pitchFamily="18" charset="0"/>
                <a:cs typeface="Arial" pitchFamily="34" charset="0"/>
              </a:rPr>
              <a:t>Mucilage gel after hydration, </a:t>
            </a:r>
            <a:r>
              <a:rPr kumimoji="0" lang="en-GB" altLang="en-US" sz="2000" b="1" i="0" u="none" strike="noStrike" cap="none" normalizeH="0" baseline="0" dirty="0" smtClean="0">
                <a:ln>
                  <a:noFill/>
                </a:ln>
                <a:solidFill>
                  <a:schemeClr val="bg2">
                    <a:lumMod val="50000"/>
                  </a:schemeClr>
                </a:solidFill>
                <a:effectLst/>
                <a:ea typeface="Times New Roman" pitchFamily="18" charset="0"/>
                <a:cs typeface="Arial" pitchFamily="34" charset="0"/>
              </a:rPr>
              <a:t>C.</a:t>
            </a:r>
            <a:r>
              <a:rPr kumimoji="0" lang="en-GB" altLang="en-US" sz="2000" i="0" u="none" strike="noStrike" cap="none" normalizeH="0" baseline="0" dirty="0" smtClean="0">
                <a:ln>
                  <a:noFill/>
                </a:ln>
                <a:solidFill>
                  <a:schemeClr val="bg2">
                    <a:lumMod val="50000"/>
                  </a:schemeClr>
                </a:solidFill>
                <a:effectLst/>
                <a:ea typeface="Times New Roman" pitchFamily="18" charset="0"/>
                <a:cs typeface="Arial" pitchFamily="34" charset="0"/>
              </a:rPr>
              <a:t> </a:t>
            </a:r>
            <a:r>
              <a:rPr kumimoji="0" lang="en-GB" altLang="en-US" sz="2000" i="0" u="none" strike="noStrike" cap="none" normalizeH="0" baseline="0" dirty="0" smtClean="0">
                <a:ln>
                  <a:noFill/>
                </a:ln>
                <a:solidFill>
                  <a:schemeClr val="tx1"/>
                </a:solidFill>
                <a:effectLst/>
                <a:ea typeface="Times New Roman" pitchFamily="18" charset="0"/>
                <a:cs typeface="Arial" pitchFamily="34" charset="0"/>
              </a:rPr>
              <a:t>Freeze dried seeds, </a:t>
            </a:r>
            <a:r>
              <a:rPr kumimoji="0" lang="en-GB" altLang="en-US" sz="2000" b="1" i="0" u="none" strike="noStrike" cap="none" normalizeH="0" baseline="0" dirty="0" smtClean="0">
                <a:ln>
                  <a:noFill/>
                </a:ln>
                <a:solidFill>
                  <a:schemeClr val="bg2">
                    <a:lumMod val="50000"/>
                  </a:schemeClr>
                </a:solidFill>
                <a:effectLst/>
                <a:ea typeface="Times New Roman" pitchFamily="18" charset="0"/>
                <a:cs typeface="Arial" pitchFamily="34" charset="0"/>
              </a:rPr>
              <a:t>D.</a:t>
            </a:r>
            <a:r>
              <a:rPr kumimoji="0" lang="en-GB" altLang="en-US" sz="2000" i="0" u="none" strike="noStrike" cap="none" normalizeH="0" baseline="0" dirty="0" smtClean="0">
                <a:ln>
                  <a:noFill/>
                </a:ln>
                <a:solidFill>
                  <a:schemeClr val="tx1"/>
                </a:solidFill>
                <a:effectLst/>
                <a:ea typeface="Times New Roman" pitchFamily="18" charset="0"/>
                <a:cs typeface="Arial" pitchFamily="34" charset="0"/>
              </a:rPr>
              <a:t> Freeze dried seeds detail </a:t>
            </a:r>
          </a:p>
          <a:p>
            <a:pPr lvl="0" algn="ctr" fontAlgn="base">
              <a:spcBef>
                <a:spcPct val="0"/>
              </a:spcBef>
              <a:spcAft>
                <a:spcPct val="0"/>
              </a:spcAft>
            </a:pPr>
            <a:r>
              <a:rPr kumimoji="0" lang="en-GB" altLang="en-US" sz="1400" b="1" i="0" u="none" strike="noStrike" cap="none" normalizeH="0" baseline="0" dirty="0" smtClean="0">
                <a:ln>
                  <a:noFill/>
                </a:ln>
                <a:solidFill>
                  <a:schemeClr val="bg2">
                    <a:lumMod val="50000"/>
                  </a:schemeClr>
                </a:solidFill>
                <a:effectLst/>
                <a:ea typeface="Times New Roman" pitchFamily="18" charset="0"/>
                <a:cs typeface="Arial" pitchFamily="34" charset="0"/>
              </a:rPr>
              <a:t>Iglesias-</a:t>
            </a:r>
            <a:r>
              <a:rPr kumimoji="0" lang="en-GB" altLang="en-US" sz="1400" b="1" i="0" u="none" strike="noStrike" cap="none" normalizeH="0" baseline="0" dirty="0" err="1" smtClean="0">
                <a:ln>
                  <a:noFill/>
                </a:ln>
                <a:solidFill>
                  <a:schemeClr val="bg2">
                    <a:lumMod val="50000"/>
                  </a:schemeClr>
                </a:solidFill>
                <a:effectLst/>
                <a:ea typeface="Times New Roman" pitchFamily="18" charset="0"/>
                <a:cs typeface="Arial" pitchFamily="34" charset="0"/>
              </a:rPr>
              <a:t>Puig</a:t>
            </a:r>
            <a:r>
              <a:rPr kumimoji="0" lang="en-GB" altLang="en-US" sz="1400" b="1" i="0" u="none" strike="noStrike" cap="none" normalizeH="0" baseline="0" dirty="0" smtClean="0">
                <a:ln>
                  <a:noFill/>
                </a:ln>
                <a:solidFill>
                  <a:schemeClr val="bg2">
                    <a:lumMod val="50000"/>
                  </a:schemeClr>
                </a:solidFill>
                <a:effectLst/>
                <a:ea typeface="Times New Roman" pitchFamily="18" charset="0"/>
                <a:cs typeface="Arial" pitchFamily="34" charset="0"/>
              </a:rPr>
              <a:t> and </a:t>
            </a:r>
            <a:r>
              <a:rPr kumimoji="0" lang="en-GB" altLang="en-US" sz="1400" b="1" i="0" u="none" strike="noStrike" cap="none" normalizeH="0" baseline="0" dirty="0" err="1" smtClean="0">
                <a:ln>
                  <a:noFill/>
                </a:ln>
                <a:solidFill>
                  <a:schemeClr val="bg2">
                    <a:lumMod val="50000"/>
                  </a:schemeClr>
                </a:solidFill>
                <a:effectLst/>
                <a:ea typeface="Times New Roman" pitchFamily="18" charset="0"/>
                <a:cs typeface="Arial" pitchFamily="34" charset="0"/>
              </a:rPr>
              <a:t>Haros</a:t>
            </a:r>
            <a:r>
              <a:rPr kumimoji="0" lang="en-GB" altLang="en-US" sz="1400" b="1" i="0" u="none" strike="noStrike" cap="none" normalizeH="0" baseline="0" dirty="0" smtClean="0">
                <a:ln>
                  <a:noFill/>
                </a:ln>
                <a:solidFill>
                  <a:schemeClr val="bg2">
                    <a:lumMod val="50000"/>
                  </a:schemeClr>
                </a:solidFill>
                <a:effectLst/>
                <a:ea typeface="Times New Roman" pitchFamily="18" charset="0"/>
                <a:cs typeface="Arial" pitchFamily="34" charset="0"/>
              </a:rPr>
              <a:t>, </a:t>
            </a:r>
            <a:r>
              <a:rPr kumimoji="0" lang="en-GB" altLang="en-US" sz="1400" b="1" i="0" u="none" strike="noStrike" cap="none" normalizeH="0" baseline="0" dirty="0" err="1" smtClean="0">
                <a:ln>
                  <a:noFill/>
                </a:ln>
                <a:solidFill>
                  <a:schemeClr val="bg2">
                    <a:lumMod val="50000"/>
                  </a:schemeClr>
                </a:solidFill>
                <a:effectLst/>
                <a:ea typeface="Times New Roman" pitchFamily="18" charset="0"/>
                <a:cs typeface="Arial" pitchFamily="34" charset="0"/>
              </a:rPr>
              <a:t>Alimentaria</a:t>
            </a:r>
            <a:r>
              <a:rPr lang="en-GB" altLang="en-US" sz="1400" b="1" dirty="0" smtClean="0">
                <a:solidFill>
                  <a:schemeClr val="bg2">
                    <a:lumMod val="50000"/>
                  </a:schemeClr>
                </a:solidFill>
                <a:ea typeface="Times New Roman" pitchFamily="18" charset="0"/>
                <a:cs typeface="Arial" pitchFamily="34" charset="0"/>
              </a:rPr>
              <a:t>, </a:t>
            </a:r>
            <a:r>
              <a:rPr lang="en-GB" altLang="en-US" sz="1400" b="1" dirty="0">
                <a:solidFill>
                  <a:schemeClr val="bg2">
                    <a:lumMod val="50000"/>
                  </a:schemeClr>
                </a:solidFill>
                <a:ea typeface="Times New Roman" pitchFamily="18" charset="0"/>
                <a:cs typeface="Arial" pitchFamily="34" charset="0"/>
              </a:rPr>
              <a:t>420:74-77, 2011 </a:t>
            </a:r>
            <a:endParaRPr kumimoji="0" lang="en-GB" altLang="en-US" sz="1400" b="1" i="0" u="none" strike="noStrike" cap="none" normalizeH="0" baseline="0" dirty="0" smtClean="0">
              <a:ln>
                <a:noFill/>
              </a:ln>
              <a:solidFill>
                <a:schemeClr val="bg2">
                  <a:lumMod val="50000"/>
                </a:schemeClr>
              </a:solidFill>
              <a:effectLst/>
              <a:cs typeface="Arial" pitchFamily="34" charset="0"/>
            </a:endParaRPr>
          </a:p>
        </p:txBody>
      </p:sp>
      <p:sp>
        <p:nvSpPr>
          <p:cNvPr id="2" name="1 Rectángulo"/>
          <p:cNvSpPr/>
          <p:nvPr/>
        </p:nvSpPr>
        <p:spPr>
          <a:xfrm>
            <a:off x="0" y="214101"/>
            <a:ext cx="9144000" cy="400110"/>
          </a:xfrm>
          <a:prstGeom prst="rect">
            <a:avLst/>
          </a:prstGeom>
        </p:spPr>
        <p:txBody>
          <a:bodyPr wrap="square">
            <a:spAutoFit/>
          </a:bodyPr>
          <a:lstStyle/>
          <a:p>
            <a:pPr algn="ctr"/>
            <a:r>
              <a:rPr lang="en-GB" altLang="en-US" sz="2000" b="1" dirty="0" smtClean="0">
                <a:solidFill>
                  <a:schemeClr val="bg2">
                    <a:lumMod val="50000"/>
                  </a:schemeClr>
                </a:solidFill>
                <a:ea typeface="Times New Roman" pitchFamily="18" charset="0"/>
                <a:cs typeface="Arial" pitchFamily="34" charset="0"/>
              </a:rPr>
              <a:t>CHIA SEEDS BEFORE AND AFTER HYDRATION AND FREEZE DRYING </a:t>
            </a:r>
            <a:endParaRPr lang="en-GB" sz="2000" b="1" dirty="0">
              <a:solidFill>
                <a:schemeClr val="bg2">
                  <a:lumMod val="50000"/>
                </a:schemeClr>
              </a:solidFill>
            </a:endParaRPr>
          </a:p>
        </p:txBody>
      </p:sp>
      <p:sp>
        <p:nvSpPr>
          <p:cNvPr id="3" name="2 Rectángulo"/>
          <p:cNvSpPr/>
          <p:nvPr/>
        </p:nvSpPr>
        <p:spPr>
          <a:xfrm>
            <a:off x="1187624" y="686219"/>
            <a:ext cx="6768752" cy="4686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1939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1 Imagen" descr="25082010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906247"/>
            <a:ext cx="203512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1 Imagen" descr="25082010_0.tmp"/>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0798" y="4870495"/>
            <a:ext cx="2328259" cy="17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115616" y="44624"/>
            <a:ext cx="6914200" cy="461665"/>
          </a:xfrm>
          <a:prstGeom prst="rect">
            <a:avLst/>
          </a:prstGeom>
        </p:spPr>
        <p:txBody>
          <a:bodyPr wrap="none">
            <a:spAutoFit/>
          </a:bodyPr>
          <a:lstStyle/>
          <a:p>
            <a:pPr algn="ctr"/>
            <a:r>
              <a:rPr lang="en-GB" sz="2400" b="1" dirty="0" smtClean="0">
                <a:solidFill>
                  <a:schemeClr val="bg2">
                    <a:lumMod val="50000"/>
                  </a:schemeClr>
                </a:solidFill>
              </a:rPr>
              <a:t>HYDRATION DETAIL OF LYOPHILIZED GEL </a:t>
            </a:r>
            <a:endParaRPr lang="en-GB" sz="2400" b="1" dirty="0">
              <a:solidFill>
                <a:schemeClr val="bg2">
                  <a:lumMod val="50000"/>
                </a:schemeClr>
              </a:solidFill>
            </a:endParaRPr>
          </a:p>
        </p:txBody>
      </p:sp>
    </p:spTree>
    <p:extLst>
      <p:ext uri="{BB962C8B-B14F-4D97-AF65-F5344CB8AC3E}">
        <p14:creationId xmlns:p14="http://schemas.microsoft.com/office/powerpoint/2010/main" val="1593345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522" y="5445224"/>
            <a:ext cx="1498150" cy="1403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816" y="5445224"/>
            <a:ext cx="1611048" cy="135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6109" y="1881758"/>
            <a:ext cx="6772275"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24" y="3614609"/>
            <a:ext cx="1169600" cy="1795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24" y="441598"/>
            <a:ext cx="1864664" cy="1396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24" y="1881758"/>
            <a:ext cx="1169600" cy="1649386"/>
          </a:xfrm>
          <a:prstGeom prst="rect">
            <a:avLst/>
          </a:prstGeom>
          <a:noFill/>
          <a:ln w="9525">
            <a:solidFill>
              <a:schemeClr val="bg2">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1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8384" y="1881758"/>
            <a:ext cx="1115615" cy="1728192"/>
          </a:xfrm>
          <a:prstGeom prst="rect">
            <a:avLst/>
          </a:prstGeom>
          <a:noFill/>
          <a:ln w="9525">
            <a:solidFill>
              <a:schemeClr val="accent3">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1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7877" y="369590"/>
            <a:ext cx="2130067" cy="1412326"/>
          </a:xfrm>
          <a:prstGeom prst="rect">
            <a:avLst/>
          </a:prstGeom>
          <a:noFill/>
          <a:ln w="9525">
            <a:solidFill>
              <a:schemeClr val="bg2">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8184" y="369590"/>
            <a:ext cx="1963711" cy="147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39952" y="369590"/>
            <a:ext cx="202689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http://www.beleafinnature.co.uk/wp-content/uploads/2013/12/Organic-Cold-Pressed-Chia-Oil.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28384" y="3686745"/>
            <a:ext cx="1115616" cy="1723405"/>
          </a:xfrm>
          <a:prstGeom prst="rect">
            <a:avLst/>
          </a:prstGeom>
          <a:noFill/>
          <a:ln>
            <a:solidFill>
              <a:schemeClr val="accent3">
                <a:lumMod val="20000"/>
                <a:lumOff val="80000"/>
              </a:schemeClr>
            </a:solidFill>
          </a:ln>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1880" y="5491733"/>
            <a:ext cx="1752278" cy="130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5400000">
            <a:off x="7969481" y="691671"/>
            <a:ext cx="1468048" cy="82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47559" y="5491733"/>
            <a:ext cx="3688937" cy="130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1600" y="44624"/>
            <a:ext cx="7162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3284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1346</TotalTime>
  <Words>1432</Words>
  <Application>Microsoft Office PowerPoint</Application>
  <PresentationFormat>Presentación en pantalla (4:3)</PresentationFormat>
  <Paragraphs>250</Paragraphs>
  <Slides>21</Slides>
  <Notes>18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Arial</vt:lpstr>
      <vt:lpstr>Britannic Bold</vt:lpstr>
      <vt:lpstr>Calibri</vt:lpstr>
      <vt:lpstr>Century Gothic</vt:lpstr>
      <vt:lpstr>Courier New</vt:lpstr>
      <vt:lpstr>Palatino Linotype</vt:lpstr>
      <vt:lpstr>Symbol</vt:lpstr>
      <vt:lpstr>Times New Roman</vt:lpstr>
      <vt:lpstr>Ejecutivo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Monika</dc:creator>
  <cp:lastModifiedBy>English</cp:lastModifiedBy>
  <cp:revision>138</cp:revision>
  <dcterms:created xsi:type="dcterms:W3CDTF">2014-08-14T09:48:42Z</dcterms:created>
  <dcterms:modified xsi:type="dcterms:W3CDTF">2014-09-25T12:25:31Z</dcterms:modified>
</cp:coreProperties>
</file>