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333" r:id="rId2"/>
    <p:sldId id="334" r:id="rId3"/>
    <p:sldId id="256" r:id="rId4"/>
    <p:sldId id="294" r:id="rId5"/>
    <p:sldId id="301" r:id="rId6"/>
    <p:sldId id="296" r:id="rId7"/>
    <p:sldId id="295" r:id="rId8"/>
    <p:sldId id="293" r:id="rId9"/>
    <p:sldId id="298" r:id="rId10"/>
    <p:sldId id="299" r:id="rId11"/>
    <p:sldId id="302" r:id="rId12"/>
    <p:sldId id="304" r:id="rId13"/>
    <p:sldId id="305" r:id="rId14"/>
    <p:sldId id="306" r:id="rId15"/>
    <p:sldId id="307" r:id="rId16"/>
    <p:sldId id="308" r:id="rId17"/>
    <p:sldId id="309" r:id="rId18"/>
    <p:sldId id="310" r:id="rId19"/>
    <p:sldId id="311" r:id="rId20"/>
    <p:sldId id="314" r:id="rId21"/>
    <p:sldId id="315" r:id="rId22"/>
    <p:sldId id="316" r:id="rId23"/>
    <p:sldId id="330" r:id="rId24"/>
    <p:sldId id="317" r:id="rId25"/>
    <p:sldId id="318" r:id="rId26"/>
    <p:sldId id="332" r:id="rId27"/>
    <p:sldId id="261" r:id="rId28"/>
    <p:sldId id="262" r:id="rId29"/>
    <p:sldId id="284" r:id="rId30"/>
    <p:sldId id="285" r:id="rId31"/>
    <p:sldId id="286" r:id="rId32"/>
    <p:sldId id="287" r:id="rId33"/>
    <p:sldId id="328" r:id="rId34"/>
    <p:sldId id="290" r:id="rId35"/>
    <p:sldId id="331" r:id="rId36"/>
    <p:sldId id="329" r:id="rId37"/>
    <p:sldId id="321" r:id="rId38"/>
    <p:sldId id="322" r:id="rId39"/>
    <p:sldId id="324" r:id="rId40"/>
    <p:sldId id="325" r:id="rId41"/>
    <p:sldId id="327" r:id="rId42"/>
    <p:sldId id="282" r:id="rId43"/>
    <p:sldId id="33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10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405"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F0BF4-5FB4-4542-A2E6-471DC9932441}" type="datetimeFigureOut">
              <a:rPr lang="en-US" smtClean="0"/>
              <a:t>8/1/2015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C1A40-A6CA-488F-9658-D96F8CA1F34E}" type="slidenum">
              <a:rPr lang="en-US" smtClean="0"/>
              <a:t>‹#›</a:t>
            </a:fld>
            <a:endParaRPr lang="en-US"/>
          </a:p>
        </p:txBody>
      </p:sp>
    </p:spTree>
    <p:extLst>
      <p:ext uri="{BB962C8B-B14F-4D97-AF65-F5344CB8AC3E}">
        <p14:creationId xmlns:p14="http://schemas.microsoft.com/office/powerpoint/2010/main" val="20155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C1A40-A6CA-488F-9658-D96F8CA1F34E}" type="slidenum">
              <a:rPr lang="en-US" smtClean="0"/>
              <a:t>28</a:t>
            </a:fld>
            <a:endParaRPr lang="en-US"/>
          </a:p>
        </p:txBody>
      </p:sp>
    </p:spTree>
    <p:extLst>
      <p:ext uri="{BB962C8B-B14F-4D97-AF65-F5344CB8AC3E}">
        <p14:creationId xmlns:p14="http://schemas.microsoft.com/office/powerpoint/2010/main" val="359590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A3307B-EF08-4B0A-AF76-BE748F6E7AF5}"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7622-84FF-4343-BD14-75F193A9459F}" type="slidenum">
              <a:rPr lang="en-US" smtClean="0"/>
              <a:t>‹#›</a:t>
            </a:fld>
            <a:endParaRPr lang="en-US"/>
          </a:p>
        </p:txBody>
      </p:sp>
    </p:spTree>
    <p:extLst>
      <p:ext uri="{BB962C8B-B14F-4D97-AF65-F5344CB8AC3E}">
        <p14:creationId xmlns:p14="http://schemas.microsoft.com/office/powerpoint/2010/main" val="279206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3307B-EF08-4B0A-AF76-BE748F6E7AF5}"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7622-84FF-4343-BD14-75F193A9459F}" type="slidenum">
              <a:rPr lang="en-US" smtClean="0"/>
              <a:t>‹#›</a:t>
            </a:fld>
            <a:endParaRPr lang="en-US"/>
          </a:p>
        </p:txBody>
      </p:sp>
    </p:spTree>
    <p:extLst>
      <p:ext uri="{BB962C8B-B14F-4D97-AF65-F5344CB8AC3E}">
        <p14:creationId xmlns:p14="http://schemas.microsoft.com/office/powerpoint/2010/main" val="3347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3307B-EF08-4B0A-AF76-BE748F6E7AF5}"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7622-84FF-4343-BD14-75F193A9459F}" type="slidenum">
              <a:rPr lang="en-US" smtClean="0"/>
              <a:t>‹#›</a:t>
            </a:fld>
            <a:endParaRPr lang="en-US"/>
          </a:p>
        </p:txBody>
      </p:sp>
    </p:spTree>
    <p:extLst>
      <p:ext uri="{BB962C8B-B14F-4D97-AF65-F5344CB8AC3E}">
        <p14:creationId xmlns:p14="http://schemas.microsoft.com/office/powerpoint/2010/main" val="64816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3307B-EF08-4B0A-AF76-BE748F6E7AF5}"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7622-84FF-4343-BD14-75F193A9459F}" type="slidenum">
              <a:rPr lang="en-US" smtClean="0"/>
              <a:t>‹#›</a:t>
            </a:fld>
            <a:endParaRPr lang="en-US"/>
          </a:p>
        </p:txBody>
      </p:sp>
    </p:spTree>
    <p:extLst>
      <p:ext uri="{BB962C8B-B14F-4D97-AF65-F5344CB8AC3E}">
        <p14:creationId xmlns:p14="http://schemas.microsoft.com/office/powerpoint/2010/main" val="398231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3307B-EF08-4B0A-AF76-BE748F6E7AF5}"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7622-84FF-4343-BD14-75F193A9459F}" type="slidenum">
              <a:rPr lang="en-US" smtClean="0"/>
              <a:t>‹#›</a:t>
            </a:fld>
            <a:endParaRPr lang="en-US"/>
          </a:p>
        </p:txBody>
      </p:sp>
    </p:spTree>
    <p:extLst>
      <p:ext uri="{BB962C8B-B14F-4D97-AF65-F5344CB8AC3E}">
        <p14:creationId xmlns:p14="http://schemas.microsoft.com/office/powerpoint/2010/main" val="73756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A3307B-EF08-4B0A-AF76-BE748F6E7AF5}"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67622-84FF-4343-BD14-75F193A9459F}" type="slidenum">
              <a:rPr lang="en-US" smtClean="0"/>
              <a:t>‹#›</a:t>
            </a:fld>
            <a:endParaRPr lang="en-US"/>
          </a:p>
        </p:txBody>
      </p:sp>
    </p:spTree>
    <p:extLst>
      <p:ext uri="{BB962C8B-B14F-4D97-AF65-F5344CB8AC3E}">
        <p14:creationId xmlns:p14="http://schemas.microsoft.com/office/powerpoint/2010/main" val="349285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A3307B-EF08-4B0A-AF76-BE748F6E7AF5}" type="datetimeFigureOut">
              <a:rPr lang="en-US" smtClean="0"/>
              <a:t>8/1/2015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67622-84FF-4343-BD14-75F193A9459F}" type="slidenum">
              <a:rPr lang="en-US" smtClean="0"/>
              <a:t>‹#›</a:t>
            </a:fld>
            <a:endParaRPr lang="en-US"/>
          </a:p>
        </p:txBody>
      </p:sp>
    </p:spTree>
    <p:extLst>
      <p:ext uri="{BB962C8B-B14F-4D97-AF65-F5344CB8AC3E}">
        <p14:creationId xmlns:p14="http://schemas.microsoft.com/office/powerpoint/2010/main" val="252746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A3307B-EF08-4B0A-AF76-BE748F6E7AF5}" type="datetimeFigureOut">
              <a:rPr lang="en-US" smtClean="0"/>
              <a:t>8/1/2015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67622-84FF-4343-BD14-75F193A9459F}" type="slidenum">
              <a:rPr lang="en-US" smtClean="0"/>
              <a:t>‹#›</a:t>
            </a:fld>
            <a:endParaRPr lang="en-US"/>
          </a:p>
        </p:txBody>
      </p:sp>
    </p:spTree>
    <p:extLst>
      <p:ext uri="{BB962C8B-B14F-4D97-AF65-F5344CB8AC3E}">
        <p14:creationId xmlns:p14="http://schemas.microsoft.com/office/powerpoint/2010/main" val="338301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3307B-EF08-4B0A-AF76-BE748F6E7AF5}" type="datetimeFigureOut">
              <a:rPr lang="en-US" smtClean="0"/>
              <a:t>8/1/2015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67622-84FF-4343-BD14-75F193A9459F}" type="slidenum">
              <a:rPr lang="en-US" smtClean="0"/>
              <a:t>‹#›</a:t>
            </a:fld>
            <a:endParaRPr lang="en-US"/>
          </a:p>
        </p:txBody>
      </p:sp>
    </p:spTree>
    <p:extLst>
      <p:ext uri="{BB962C8B-B14F-4D97-AF65-F5344CB8AC3E}">
        <p14:creationId xmlns:p14="http://schemas.microsoft.com/office/powerpoint/2010/main" val="278237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3307B-EF08-4B0A-AF76-BE748F6E7AF5}"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67622-84FF-4343-BD14-75F193A9459F}" type="slidenum">
              <a:rPr lang="en-US" smtClean="0"/>
              <a:t>‹#›</a:t>
            </a:fld>
            <a:endParaRPr lang="en-US"/>
          </a:p>
        </p:txBody>
      </p:sp>
    </p:spTree>
    <p:extLst>
      <p:ext uri="{BB962C8B-B14F-4D97-AF65-F5344CB8AC3E}">
        <p14:creationId xmlns:p14="http://schemas.microsoft.com/office/powerpoint/2010/main" val="403472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3307B-EF08-4B0A-AF76-BE748F6E7AF5}"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67622-84FF-4343-BD14-75F193A9459F}" type="slidenum">
              <a:rPr lang="en-US" smtClean="0"/>
              <a:t>‹#›</a:t>
            </a:fld>
            <a:endParaRPr lang="en-US"/>
          </a:p>
        </p:txBody>
      </p:sp>
    </p:spTree>
    <p:extLst>
      <p:ext uri="{BB962C8B-B14F-4D97-AF65-F5344CB8AC3E}">
        <p14:creationId xmlns:p14="http://schemas.microsoft.com/office/powerpoint/2010/main" val="268271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3307B-EF08-4B0A-AF76-BE748F6E7AF5}" type="datetimeFigureOut">
              <a:rPr lang="en-US" smtClean="0"/>
              <a:t>8/1/2015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67622-84FF-4343-BD14-75F193A9459F}" type="slidenum">
              <a:rPr lang="en-US" smtClean="0"/>
              <a:t>‹#›</a:t>
            </a:fld>
            <a:endParaRPr lang="en-US"/>
          </a:p>
        </p:txBody>
      </p:sp>
    </p:spTree>
    <p:extLst>
      <p:ext uri="{BB962C8B-B14F-4D97-AF65-F5344CB8AC3E}">
        <p14:creationId xmlns:p14="http://schemas.microsoft.com/office/powerpoint/2010/main" val="1270999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7.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5.bin"/><Relationship Id="rId18" Type="http://schemas.openxmlformats.org/officeDocument/2006/relationships/image" Target="../media/image27.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4.wmf"/><Relationship Id="rId17" Type="http://schemas.openxmlformats.org/officeDocument/2006/relationships/oleObject" Target="../embeddings/oleObject17.bin"/><Relationship Id="rId2" Type="http://schemas.openxmlformats.org/officeDocument/2006/relationships/slideLayout" Target="../slideLayouts/slideLayout10.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vmlDrawing" Target="../drawings/vmlDrawing4.vml"/><Relationship Id="rId6" Type="http://schemas.openxmlformats.org/officeDocument/2006/relationships/image" Target="../media/image21.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23.wmf"/><Relationship Id="rId19" Type="http://schemas.openxmlformats.org/officeDocument/2006/relationships/oleObject" Target="../embeddings/oleObject18.bin"/><Relationship Id="rId4" Type="http://schemas.openxmlformats.org/officeDocument/2006/relationships/image" Target="../media/image20.wmf"/><Relationship Id="rId9" Type="http://schemas.openxmlformats.org/officeDocument/2006/relationships/oleObject" Target="../embeddings/oleObject13.bin"/><Relationship Id="rId14" Type="http://schemas.openxmlformats.org/officeDocument/2006/relationships/image" Target="../media/image25.wmf"/></Relationships>
</file>

<file path=ppt/slides/_rels/slide2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3.wmf"/><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30.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image" Target="../media/image41.tif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conferenceseries.com/" TargetMode="External"/><Relationship Id="rId2" Type="http://schemas.openxmlformats.org/officeDocument/2006/relationships/hyperlink" Target="http://transcriptomics.conferenceseries.com/" TargetMode="External"/><Relationship Id="rId1" Type="http://schemas.openxmlformats.org/officeDocument/2006/relationships/slideLayout" Target="../slideLayouts/slideLayout2.xml"/><Relationship Id="rId4" Type="http://schemas.openxmlformats.org/officeDocument/2006/relationships/hyperlink" Target="http://www.conferenceseries.com/genetics-and-molecular-biology-conference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Group</a:t>
            </a:r>
            <a:endParaRPr lang="en-US" sz="3600" b="1" dirty="0">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304800" y="1295400"/>
            <a:ext cx="8534400" cy="5257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b="1" dirty="0" smtClean="0">
                <a:latin typeface="+mj-lt"/>
              </a:rPr>
              <a:t>      </a:t>
            </a:r>
            <a:r>
              <a:rPr lang="en-US" sz="2000" dirty="0" smtClean="0">
                <a:latin typeface="+mj-lt"/>
              </a:rPr>
              <a:t>OMICS Group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500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extLst>
      <p:ext uri="{BB962C8B-B14F-4D97-AF65-F5344CB8AC3E}">
        <p14:creationId xmlns:p14="http://schemas.microsoft.com/office/powerpoint/2010/main" val="29330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FF0000"/>
                </a:solidFill>
              </a:rPr>
              <a:t>Methods for Imaging-Genetic Data Analysis</a:t>
            </a:r>
            <a:endParaRPr lang="en-US" b="1" dirty="0">
              <a:solidFill>
                <a:srgbClr val="FF0000"/>
              </a:solidFill>
            </a:endParaRPr>
          </a:p>
        </p:txBody>
      </p:sp>
      <p:sp>
        <p:nvSpPr>
          <p:cNvPr id="3" name="Vertical Text Placeholder 2"/>
          <p:cNvSpPr>
            <a:spLocks noGrp="1"/>
          </p:cNvSpPr>
          <p:nvPr>
            <p:ph type="body" orient="vert" idx="1"/>
          </p:nvPr>
        </p:nvSpPr>
        <p:spPr/>
        <p:txBody>
          <a:bodyPr vert="horz">
            <a:normAutofit fontScale="77500" lnSpcReduction="20000"/>
          </a:bodyPr>
          <a:lstStyle/>
          <a:p>
            <a:r>
              <a:rPr lang="en-US" b="1" dirty="0" smtClean="0"/>
              <a:t>Single Variate Regression Analysis</a:t>
            </a:r>
          </a:p>
          <a:p>
            <a:pPr lvl="1"/>
            <a:r>
              <a:rPr lang="en-US" b="1" dirty="0" smtClean="0">
                <a:solidFill>
                  <a:srgbClr val="00B050"/>
                </a:solidFill>
              </a:rPr>
              <a:t>Summary Statistics for imaging data</a:t>
            </a:r>
          </a:p>
          <a:p>
            <a:pPr lvl="1"/>
            <a:r>
              <a:rPr lang="en-US" b="1" dirty="0" smtClean="0">
                <a:solidFill>
                  <a:srgbClr val="00B050"/>
                </a:solidFill>
              </a:rPr>
              <a:t>Signal in pixel or voxel for imaging data</a:t>
            </a:r>
          </a:p>
          <a:p>
            <a:r>
              <a:rPr lang="en-US" b="1" dirty="0"/>
              <a:t>M</a:t>
            </a:r>
            <a:r>
              <a:rPr lang="en-US" b="1" dirty="0" smtClean="0"/>
              <a:t>ultivariate </a:t>
            </a:r>
            <a:r>
              <a:rPr lang="en-US" b="1" dirty="0"/>
              <a:t>A</a:t>
            </a:r>
            <a:r>
              <a:rPr lang="en-US" b="1" dirty="0" smtClean="0"/>
              <a:t>nalyses </a:t>
            </a:r>
          </a:p>
          <a:p>
            <a:pPr marL="0" indent="0">
              <a:buNone/>
            </a:pPr>
            <a:r>
              <a:rPr lang="en-US" b="1" dirty="0"/>
              <a:t> </a:t>
            </a:r>
            <a:r>
              <a:rPr lang="en-US" b="1" dirty="0" smtClean="0"/>
              <a:t>    </a:t>
            </a:r>
            <a:r>
              <a:rPr lang="en-US" b="1" dirty="0" smtClean="0">
                <a:solidFill>
                  <a:srgbClr val="00B050"/>
                </a:solidFill>
              </a:rPr>
              <a:t>- </a:t>
            </a:r>
            <a:r>
              <a:rPr lang="en-US" sz="2800" b="1" dirty="0" smtClean="0">
                <a:solidFill>
                  <a:srgbClr val="00B050"/>
                </a:solidFill>
              </a:rPr>
              <a:t>(</a:t>
            </a:r>
            <a:r>
              <a:rPr lang="en-US" sz="2800" b="1" dirty="0">
                <a:solidFill>
                  <a:srgbClr val="00B050"/>
                </a:solidFill>
              </a:rPr>
              <a:t>Liu </a:t>
            </a:r>
            <a:r>
              <a:rPr lang="en-US" sz="2800" b="1" dirty="0" smtClean="0">
                <a:solidFill>
                  <a:srgbClr val="00B050"/>
                </a:solidFill>
              </a:rPr>
              <a:t>J, </a:t>
            </a:r>
            <a:r>
              <a:rPr lang="en-US" sz="2800" b="1" dirty="0">
                <a:solidFill>
                  <a:srgbClr val="00B050"/>
                </a:solidFill>
              </a:rPr>
              <a:t>Calhoun VD. A review of multivariate analyses in imaging genetics</a:t>
            </a:r>
            <a:r>
              <a:rPr lang="en-US" sz="2800" b="1" dirty="0" smtClean="0">
                <a:solidFill>
                  <a:srgbClr val="00B050"/>
                </a:solidFill>
              </a:rPr>
              <a:t>.</a:t>
            </a:r>
            <a:r>
              <a:rPr lang="fr-FR" sz="2800" b="1" dirty="0">
                <a:solidFill>
                  <a:srgbClr val="00B050"/>
                </a:solidFill>
              </a:rPr>
              <a:t> Front </a:t>
            </a:r>
            <a:r>
              <a:rPr lang="fr-FR" sz="2800" b="1" dirty="0" err="1">
                <a:solidFill>
                  <a:srgbClr val="00B050"/>
                </a:solidFill>
              </a:rPr>
              <a:t>Neuroinform</a:t>
            </a:r>
            <a:r>
              <a:rPr lang="fr-FR" sz="2800" b="1" dirty="0">
                <a:solidFill>
                  <a:srgbClr val="00B050"/>
                </a:solidFill>
              </a:rPr>
              <a:t>. </a:t>
            </a:r>
            <a:r>
              <a:rPr lang="fr-FR" sz="2800" b="1" dirty="0" smtClean="0">
                <a:solidFill>
                  <a:srgbClr val="00B050"/>
                </a:solidFill>
              </a:rPr>
              <a:t>8:29).</a:t>
            </a:r>
            <a:endParaRPr lang="en-US" sz="2800" b="1" dirty="0">
              <a:solidFill>
                <a:srgbClr val="00B050"/>
              </a:solidFill>
            </a:endParaRPr>
          </a:p>
          <a:p>
            <a:pPr marL="0" indent="0">
              <a:buNone/>
            </a:pPr>
            <a:r>
              <a:rPr lang="en-US" sz="2800" b="1" dirty="0">
                <a:solidFill>
                  <a:srgbClr val="00B050"/>
                </a:solidFill>
              </a:rPr>
              <a:t> </a:t>
            </a:r>
            <a:r>
              <a:rPr lang="en-US" sz="2800" b="1" dirty="0" smtClean="0">
                <a:solidFill>
                  <a:srgbClr val="00B050"/>
                </a:solidFill>
              </a:rPr>
              <a:t>     - PCA</a:t>
            </a:r>
            <a:r>
              <a:rPr lang="en-US" sz="2800" b="1" dirty="0">
                <a:solidFill>
                  <a:srgbClr val="00B050"/>
                </a:solidFill>
              </a:rPr>
              <a:t>, multifactor dimensionality reduction, independent component analysis (ICA), and clustering</a:t>
            </a:r>
            <a:r>
              <a:rPr lang="en-US" b="1" dirty="0" smtClean="0">
                <a:solidFill>
                  <a:srgbClr val="00B050"/>
                </a:solidFill>
              </a:rPr>
              <a:t>.</a:t>
            </a:r>
          </a:p>
          <a:p>
            <a:r>
              <a:rPr lang="en-US" b="1" dirty="0" smtClean="0"/>
              <a:t>Sparse Canonical Correlation Analysis</a:t>
            </a:r>
          </a:p>
          <a:p>
            <a:pPr marL="0" indent="0">
              <a:buNone/>
            </a:pPr>
            <a:r>
              <a:rPr lang="en-US" b="1" dirty="0" smtClean="0"/>
              <a:t>      </a:t>
            </a:r>
            <a:r>
              <a:rPr lang="en-US" b="1" dirty="0" smtClean="0">
                <a:solidFill>
                  <a:srgbClr val="00B050"/>
                </a:solidFill>
              </a:rPr>
              <a:t>- </a:t>
            </a:r>
            <a:r>
              <a:rPr lang="en-US" sz="2900" b="1" dirty="0" smtClean="0">
                <a:solidFill>
                  <a:srgbClr val="00B050"/>
                </a:solidFill>
              </a:rPr>
              <a:t>voxel-based morphometry</a:t>
            </a:r>
          </a:p>
          <a:p>
            <a:pPr marL="0" indent="0">
              <a:buNone/>
            </a:pPr>
            <a:r>
              <a:rPr lang="en-US" sz="2900" b="1" dirty="0" smtClean="0">
                <a:solidFill>
                  <a:srgbClr val="00B050"/>
                </a:solidFill>
              </a:rPr>
              <a:t>      - </a:t>
            </a:r>
            <a:r>
              <a:rPr lang="en-US" sz="2900" b="1" dirty="0">
                <a:solidFill>
                  <a:srgbClr val="00B050"/>
                </a:solidFill>
              </a:rPr>
              <a:t>Chi EC, Allen GI, Zhou H, </a:t>
            </a:r>
            <a:r>
              <a:rPr lang="en-US" sz="2900" b="1" dirty="0" err="1">
                <a:solidFill>
                  <a:srgbClr val="00B050"/>
                </a:solidFill>
              </a:rPr>
              <a:t>Kohannim</a:t>
            </a:r>
            <a:r>
              <a:rPr lang="en-US" sz="2900" b="1" dirty="0">
                <a:solidFill>
                  <a:srgbClr val="00B050"/>
                </a:solidFill>
              </a:rPr>
              <a:t> O, Lange K, Thompson PM. IMAGING GENETICS VIA SPARSE CANONICAL CORRELATION ANALYSIS. </a:t>
            </a:r>
            <a:r>
              <a:rPr lang="en-US" sz="2900" b="1" dirty="0" err="1">
                <a:solidFill>
                  <a:srgbClr val="00B050"/>
                </a:solidFill>
              </a:rPr>
              <a:t>Proc</a:t>
            </a:r>
            <a:r>
              <a:rPr lang="en-US" sz="2900" b="1" dirty="0">
                <a:solidFill>
                  <a:srgbClr val="00B050"/>
                </a:solidFill>
              </a:rPr>
              <a:t> IEEE </a:t>
            </a:r>
            <a:r>
              <a:rPr lang="en-US" sz="2900" b="1" dirty="0" err="1">
                <a:solidFill>
                  <a:srgbClr val="00B050"/>
                </a:solidFill>
              </a:rPr>
              <a:t>Int</a:t>
            </a:r>
            <a:r>
              <a:rPr lang="en-US" sz="2900" b="1" dirty="0">
                <a:solidFill>
                  <a:srgbClr val="00B050"/>
                </a:solidFill>
              </a:rPr>
              <a:t> </a:t>
            </a:r>
            <a:r>
              <a:rPr lang="en-US" sz="2900" b="1" dirty="0" err="1">
                <a:solidFill>
                  <a:srgbClr val="00B050"/>
                </a:solidFill>
              </a:rPr>
              <a:t>Symp</a:t>
            </a:r>
            <a:r>
              <a:rPr lang="en-US" sz="2900" b="1" dirty="0">
                <a:solidFill>
                  <a:srgbClr val="00B050"/>
                </a:solidFill>
              </a:rPr>
              <a:t> Biomed Imaging. </a:t>
            </a:r>
            <a:r>
              <a:rPr lang="en-US" sz="2900" b="1" dirty="0" smtClean="0">
                <a:solidFill>
                  <a:srgbClr val="00B050"/>
                </a:solidFill>
              </a:rPr>
              <a:t>2013:740-743</a:t>
            </a:r>
            <a:r>
              <a:rPr lang="en-US" sz="2900" b="1" dirty="0">
                <a:solidFill>
                  <a:srgbClr val="00B050"/>
                </a:solidFill>
              </a:rPr>
              <a:t>.</a:t>
            </a:r>
            <a:endParaRPr lang="en-US" sz="2900" b="1" dirty="0" smtClean="0">
              <a:solidFill>
                <a:srgbClr val="00B050"/>
              </a:solidFill>
            </a:endParaRPr>
          </a:p>
          <a:p>
            <a:pPr marL="0" indent="0">
              <a:buNone/>
            </a:pPr>
            <a:endParaRPr lang="en-US" sz="2900" b="1" dirty="0" smtClean="0">
              <a:solidFill>
                <a:srgbClr val="00B050"/>
              </a:solidFill>
            </a:endParaRPr>
          </a:p>
          <a:p>
            <a:endParaRPr lang="en-US" b="1" dirty="0"/>
          </a:p>
        </p:txBody>
      </p:sp>
    </p:spTree>
    <p:extLst>
      <p:ext uri="{BB962C8B-B14F-4D97-AF65-F5344CB8AC3E}">
        <p14:creationId xmlns:p14="http://schemas.microsoft.com/office/powerpoint/2010/main" val="3635413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Limitations</a:t>
            </a:r>
            <a:endParaRPr lang="en-US" b="1" dirty="0">
              <a:solidFill>
                <a:srgbClr val="FF0000"/>
              </a:solidFill>
            </a:endParaRPr>
          </a:p>
        </p:txBody>
      </p:sp>
      <p:sp>
        <p:nvSpPr>
          <p:cNvPr id="3" name="Vertical Text Placeholder 2"/>
          <p:cNvSpPr>
            <a:spLocks noGrp="1"/>
          </p:cNvSpPr>
          <p:nvPr>
            <p:ph type="body" orient="vert" idx="1"/>
          </p:nvPr>
        </p:nvSpPr>
        <p:spPr/>
        <p:txBody>
          <a:bodyPr vert="horz"/>
          <a:lstStyle/>
          <a:p>
            <a:r>
              <a:rPr lang="en-US" b="1" dirty="0" smtClean="0"/>
              <a:t>Imaging data reduction methods do not consider imaging signal space variation.</a:t>
            </a:r>
          </a:p>
          <a:p>
            <a:r>
              <a:rPr lang="en-US" b="1" dirty="0" smtClean="0"/>
              <a:t>Current methods for RNA-</a:t>
            </a:r>
            <a:r>
              <a:rPr lang="en-US" b="1" dirty="0" err="1" smtClean="0"/>
              <a:t>seq</a:t>
            </a:r>
            <a:r>
              <a:rPr lang="en-US" b="1" dirty="0" smtClean="0"/>
              <a:t> data analysis ignore genomic positional level variation and allele specific variation</a:t>
            </a:r>
            <a:endParaRPr lang="en-US" b="1" dirty="0"/>
          </a:p>
        </p:txBody>
      </p:sp>
    </p:spTree>
    <p:extLst>
      <p:ext uri="{BB962C8B-B14F-4D97-AF65-F5344CB8AC3E}">
        <p14:creationId xmlns:p14="http://schemas.microsoft.com/office/powerpoint/2010/main" val="2232723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FF0000"/>
                </a:solidFill>
                <a:latin typeface="Arial" panose="020B0604020202020204" pitchFamily="34" charset="0"/>
                <a:cs typeface="Arial" panose="020B0604020202020204" pitchFamily="34" charset="0"/>
              </a:rPr>
              <a:t>Procedures of </a:t>
            </a:r>
            <a:r>
              <a:rPr lang="en-US" b="1" dirty="0" smtClean="0">
                <a:solidFill>
                  <a:srgbClr val="FF0000"/>
                </a:solidFill>
                <a:latin typeface="Arial" panose="020B0604020202020204" pitchFamily="34" charset="0"/>
                <a:cs typeface="Arial" panose="020B0604020202020204" pitchFamily="34" charset="0"/>
              </a:rPr>
              <a:t>Image-RNA-</a:t>
            </a:r>
            <a:r>
              <a:rPr lang="en-US" b="1" dirty="0" err="1" smtClean="0">
                <a:solidFill>
                  <a:srgbClr val="FF0000"/>
                </a:solidFill>
                <a:latin typeface="Arial" panose="020B0604020202020204" pitchFamily="34" charset="0"/>
                <a:cs typeface="Arial" panose="020B0604020202020204" pitchFamily="34" charset="0"/>
              </a:rPr>
              <a:t>seq</a:t>
            </a:r>
            <a:r>
              <a:rPr lang="en-US" b="1" dirty="0" smtClean="0">
                <a:solidFill>
                  <a:srgbClr val="FF0000"/>
                </a:solidFill>
                <a:latin typeface="Arial" panose="020B0604020202020204" pitchFamily="34" charset="0"/>
                <a:cs typeface="Arial" panose="020B0604020202020204" pitchFamily="34" charset="0"/>
              </a:rPr>
              <a:t> Data Analysis</a:t>
            </a:r>
            <a:endParaRPr lang="en-US" dirty="0">
              <a:solidFill>
                <a:srgbClr val="FF0000"/>
              </a:solidFill>
            </a:endParaRPr>
          </a:p>
        </p:txBody>
      </p:sp>
      <p:sp>
        <p:nvSpPr>
          <p:cNvPr id="3" name="Vertical Text Placeholder 2"/>
          <p:cNvSpPr>
            <a:spLocks noGrp="1"/>
          </p:cNvSpPr>
          <p:nvPr>
            <p:ph type="body" orient="vert" idx="1"/>
          </p:nvPr>
        </p:nvSpPr>
        <p:spPr/>
        <p:txBody>
          <a:bodyPr vert="horz"/>
          <a:lstStyle/>
          <a:p>
            <a:pPr marL="0" indent="0">
              <a:buNone/>
            </a:pPr>
            <a:endParaRPr lang="en-US" dirty="0"/>
          </a:p>
        </p:txBody>
      </p:sp>
      <p:sp>
        <p:nvSpPr>
          <p:cNvPr id="4" name="Rectangle 3"/>
          <p:cNvSpPr/>
          <p:nvPr/>
        </p:nvSpPr>
        <p:spPr>
          <a:xfrm>
            <a:off x="1310640" y="2039271"/>
            <a:ext cx="6629400" cy="12192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Image Feature Selection</a:t>
            </a:r>
          </a:p>
          <a:p>
            <a:pPr algn="ctr"/>
            <a:r>
              <a:rPr lang="en-US" sz="3200" b="1" dirty="0" smtClean="0">
                <a:solidFill>
                  <a:schemeClr val="tx1"/>
                </a:solidFill>
              </a:rPr>
              <a:t>Descriptor</a:t>
            </a:r>
          </a:p>
          <a:p>
            <a:pPr algn="ctr"/>
            <a:r>
              <a:rPr lang="en-US" sz="3200" b="1" dirty="0" smtClean="0">
                <a:solidFill>
                  <a:schemeClr val="tx1"/>
                </a:solidFill>
              </a:rPr>
              <a:t>Functional Principal Components</a:t>
            </a:r>
            <a:endParaRPr lang="en-US" sz="3200" b="1" dirty="0">
              <a:solidFill>
                <a:schemeClr val="tx1"/>
              </a:solidFill>
            </a:endParaRPr>
          </a:p>
        </p:txBody>
      </p:sp>
      <p:sp>
        <p:nvSpPr>
          <p:cNvPr id="5" name="Rectangle 4"/>
          <p:cNvSpPr/>
          <p:nvPr/>
        </p:nvSpPr>
        <p:spPr>
          <a:xfrm>
            <a:off x="1257300" y="4187952"/>
            <a:ext cx="6705600" cy="11430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Multivariate Functional Linear Models</a:t>
            </a:r>
            <a:endParaRPr lang="en-US" sz="3200" b="1" dirty="0">
              <a:solidFill>
                <a:schemeClr val="tx1"/>
              </a:solidFill>
            </a:endParaRPr>
          </a:p>
        </p:txBody>
      </p:sp>
      <p:sp>
        <p:nvSpPr>
          <p:cNvPr id="6" name="Down Arrow 5"/>
          <p:cNvSpPr/>
          <p:nvPr/>
        </p:nvSpPr>
        <p:spPr>
          <a:xfrm>
            <a:off x="4495800" y="3349752"/>
            <a:ext cx="228600" cy="8382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569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4075521" fontAlgn="base">
              <a:spcAft>
                <a:spcPct val="0"/>
              </a:spcAft>
            </a:pPr>
            <a:r>
              <a:rPr lang="en-US" altLang="zh-CN" sz="4000" b="1" dirty="0">
                <a:solidFill>
                  <a:srgbClr val="FF0000"/>
                </a:solidFill>
                <a:latin typeface="Arial" pitchFamily="34" charset="0"/>
                <a:ea typeface="宋体" pitchFamily="2" charset="-122"/>
              </a:rPr>
              <a:t>Two dimensional Functional Principle Component Analysis</a:t>
            </a:r>
            <a:br>
              <a:rPr lang="en-US" altLang="zh-CN" sz="4000" b="1" dirty="0">
                <a:solidFill>
                  <a:srgbClr val="FF0000"/>
                </a:solidFill>
                <a:latin typeface="Arial" pitchFamily="34" charset="0"/>
                <a:ea typeface="宋体" pitchFamily="2" charset="-122"/>
              </a:rPr>
            </a:br>
            <a:endParaRPr lang="en-US" sz="4000" dirty="0">
              <a:solidFill>
                <a:srgbClr val="FF0000"/>
              </a:solidFill>
            </a:endParaRPr>
          </a:p>
        </p:txBody>
      </p:sp>
      <p:sp>
        <p:nvSpPr>
          <p:cNvPr id="3" name="Vertical Text Placeholder 2"/>
          <p:cNvSpPr>
            <a:spLocks noGrp="1"/>
          </p:cNvSpPr>
          <p:nvPr>
            <p:ph type="body" orient="vert" idx="1"/>
          </p:nvPr>
        </p:nvSpPr>
        <p:spPr/>
        <p:txBody>
          <a:bodyPr vert="horz"/>
          <a:lstStyle/>
          <a:p>
            <a:endParaRPr lang="en-US" dirty="0" smtClean="0"/>
          </a:p>
          <a:p>
            <a:endParaRPr lang="en-US" dirty="0"/>
          </a:p>
          <a:p>
            <a:pPr marL="0" indent="0">
              <a:buNone/>
            </a:pPr>
            <a:r>
              <a:rPr lang="en-US" sz="2400" b="1" dirty="0">
                <a:solidFill>
                  <a:srgbClr val="FF0000"/>
                </a:solidFill>
                <a:ea typeface="SimSun"/>
                <a:cs typeface="Times New Roman"/>
              </a:rPr>
              <a:t>a weight function  </a:t>
            </a:r>
            <a:r>
              <a:rPr lang="en-US" sz="2400" b="1" dirty="0" smtClean="0">
                <a:solidFill>
                  <a:srgbClr val="FF0000"/>
                </a:solidFill>
                <a:ea typeface="SimSun"/>
                <a:cs typeface="Times New Roman"/>
              </a:rPr>
              <a:t>                 centered random function</a:t>
            </a:r>
            <a:endParaRPr lang="en-US" sz="2400" b="1" dirty="0">
              <a:solidFill>
                <a:srgbClr val="FF0000"/>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705828546"/>
              </p:ext>
            </p:extLst>
          </p:nvPr>
        </p:nvGraphicFramePr>
        <p:xfrm>
          <a:off x="2623896" y="1828800"/>
          <a:ext cx="3405227" cy="914400"/>
        </p:xfrm>
        <a:graphic>
          <a:graphicData uri="http://schemas.openxmlformats.org/presentationml/2006/ole">
            <mc:AlternateContent xmlns:mc="http://schemas.openxmlformats.org/markup-compatibility/2006">
              <mc:Choice xmlns:v="urn:schemas-microsoft-com:vml" Requires="v">
                <p:oleObj spid="_x0000_s11323" name="Equation" r:id="rId3" imgW="1473200" imgH="393700" progId="Equation.3">
                  <p:embed/>
                </p:oleObj>
              </mc:Choice>
              <mc:Fallback>
                <p:oleObj name="Equation" r:id="rId3" imgW="14732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3896" y="1828800"/>
                        <a:ext cx="3405227" cy="914400"/>
                      </a:xfrm>
                      <a:prstGeom prst="rect">
                        <a:avLst/>
                      </a:prstGeom>
                      <a:noFill/>
                    </p:spPr>
                  </p:pic>
                </p:oleObj>
              </mc:Fallback>
            </mc:AlternateContent>
          </a:graphicData>
        </a:graphic>
      </p:graphicFrame>
      <p:cxnSp>
        <p:nvCxnSpPr>
          <p:cNvPr id="8" name="Straight Arrow Connector 7"/>
          <p:cNvCxnSpPr/>
          <p:nvPr/>
        </p:nvCxnSpPr>
        <p:spPr>
          <a:xfrm flipH="1">
            <a:off x="2895600" y="2286000"/>
            <a:ext cx="1219200" cy="6858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nvPr>
        </p:nvGraphicFramePr>
        <p:xfrm>
          <a:off x="2325572" y="3429000"/>
          <a:ext cx="4779996" cy="1066800"/>
        </p:xfrm>
        <a:graphic>
          <a:graphicData uri="http://schemas.openxmlformats.org/presentationml/2006/ole">
            <mc:AlternateContent xmlns:mc="http://schemas.openxmlformats.org/markup-compatibility/2006">
              <mc:Choice xmlns:v="urn:schemas-microsoft-com:vml" Requires="v">
                <p:oleObj spid="_x0000_s11324" name="Equation" r:id="rId5" imgW="3314700" imgH="736600" progId="Equation.3">
                  <p:embed/>
                </p:oleObj>
              </mc:Choice>
              <mc:Fallback>
                <p:oleObj name="Equation" r:id="rId5" imgW="3314700" imgH="736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572" y="3429000"/>
                        <a:ext cx="4779996" cy="1066800"/>
                      </a:xfrm>
                      <a:prstGeom prst="rect">
                        <a:avLst/>
                      </a:prstGeom>
                      <a:noFill/>
                    </p:spPr>
                  </p:pic>
                </p:oleObj>
              </mc:Fallback>
            </mc:AlternateContent>
          </a:graphicData>
        </a:graphic>
      </p:graphicFrame>
      <p:sp>
        <p:nvSpPr>
          <p:cNvPr id="11" name="Rectangle 10"/>
          <p:cNvSpPr/>
          <p:nvPr/>
        </p:nvSpPr>
        <p:spPr>
          <a:xfrm>
            <a:off x="4648200" y="4495800"/>
            <a:ext cx="2761846" cy="461665"/>
          </a:xfrm>
          <a:prstGeom prst="rect">
            <a:avLst/>
          </a:prstGeom>
        </p:spPr>
        <p:txBody>
          <a:bodyPr wrap="none">
            <a:spAutoFit/>
          </a:bodyPr>
          <a:lstStyle/>
          <a:p>
            <a:r>
              <a:rPr lang="en-US" sz="2400" b="1" dirty="0" smtClean="0">
                <a:solidFill>
                  <a:srgbClr val="FF0000"/>
                </a:solidFill>
              </a:rPr>
              <a:t>covariance function </a:t>
            </a:r>
            <a:endParaRPr lang="en-US" sz="2400" b="1" dirty="0">
              <a:solidFill>
                <a:srgbClr val="FF0000"/>
              </a:solidFill>
            </a:endParaRPr>
          </a:p>
        </p:txBody>
      </p:sp>
      <p:cxnSp>
        <p:nvCxnSpPr>
          <p:cNvPr id="13" name="Straight Arrow Connector 12"/>
          <p:cNvCxnSpPr/>
          <p:nvPr/>
        </p:nvCxnSpPr>
        <p:spPr>
          <a:xfrm>
            <a:off x="4800600" y="3657600"/>
            <a:ext cx="1066800" cy="990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nvPr>
        </p:nvGraphicFramePr>
        <p:xfrm>
          <a:off x="1803501" y="5322490"/>
          <a:ext cx="4317797" cy="685800"/>
        </p:xfrm>
        <a:graphic>
          <a:graphicData uri="http://schemas.openxmlformats.org/presentationml/2006/ole">
            <mc:AlternateContent xmlns:mc="http://schemas.openxmlformats.org/markup-compatibility/2006">
              <mc:Choice xmlns:v="urn:schemas-microsoft-com:vml" Requires="v">
                <p:oleObj spid="_x0000_s11325" name="Equation" r:id="rId7" imgW="2489200" imgH="393700" progId="Equation.3">
                  <p:embed/>
                </p:oleObj>
              </mc:Choice>
              <mc:Fallback>
                <p:oleObj name="Equation" r:id="rId7" imgW="24892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3501" y="5322490"/>
                        <a:ext cx="4317797" cy="685800"/>
                      </a:xfrm>
                      <a:prstGeom prst="rect">
                        <a:avLst/>
                      </a:prstGeom>
                      <a:noFill/>
                    </p:spPr>
                  </p:pic>
                </p:oleObj>
              </mc:Fallback>
            </mc:AlternateContent>
          </a:graphicData>
        </a:graphic>
      </p:graphicFrame>
      <p:sp>
        <p:nvSpPr>
          <p:cNvPr id="16" name="Down Arrow 15"/>
          <p:cNvSpPr/>
          <p:nvPr/>
        </p:nvSpPr>
        <p:spPr>
          <a:xfrm>
            <a:off x="3657600" y="4572000"/>
            <a:ext cx="304800" cy="6858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64649" y="6008290"/>
            <a:ext cx="2443041" cy="461665"/>
          </a:xfrm>
          <a:prstGeom prst="rect">
            <a:avLst/>
          </a:prstGeom>
        </p:spPr>
        <p:txBody>
          <a:bodyPr wrap="none">
            <a:spAutoFit/>
          </a:bodyPr>
          <a:lstStyle/>
          <a:p>
            <a:r>
              <a:rPr lang="en-US" sz="2400" b="1" dirty="0" smtClean="0">
                <a:solidFill>
                  <a:srgbClr val="FF0000"/>
                </a:solidFill>
              </a:rPr>
              <a:t>integral equation </a:t>
            </a:r>
            <a:endParaRPr lang="en-US" sz="2400" b="1" dirty="0">
              <a:solidFill>
                <a:srgbClr val="FF0000"/>
              </a:solidFill>
            </a:endParaRPr>
          </a:p>
        </p:txBody>
      </p:sp>
      <p:cxnSp>
        <p:nvCxnSpPr>
          <p:cNvPr id="19" name="Straight Arrow Connector 18"/>
          <p:cNvCxnSpPr/>
          <p:nvPr/>
        </p:nvCxnSpPr>
        <p:spPr>
          <a:xfrm flipV="1">
            <a:off x="3880237" y="5791200"/>
            <a:ext cx="0" cy="29329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900048" y="2286000"/>
            <a:ext cx="738752" cy="6858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554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rial" panose="020B0604020202020204" pitchFamily="34" charset="0"/>
                <a:cs typeface="Arial" panose="020B0604020202020204" pitchFamily="34" charset="0"/>
              </a:rPr>
              <a:t>Functional Expansion</a:t>
            </a:r>
            <a:endParaRPr lang="en-US" b="1" dirty="0">
              <a:solidFill>
                <a:srgbClr val="FF0000"/>
              </a:solidFill>
              <a:latin typeface="Arial" panose="020B0604020202020204" pitchFamily="34" charset="0"/>
              <a:cs typeface="Arial" panose="020B0604020202020204" pitchFamily="34" charset="0"/>
            </a:endParaRPr>
          </a:p>
        </p:txBody>
      </p:sp>
      <p:sp>
        <p:nvSpPr>
          <p:cNvPr id="3" name="Vertical Text Placeholder 2"/>
          <p:cNvSpPr>
            <a:spLocks noGrp="1"/>
          </p:cNvSpPr>
          <p:nvPr>
            <p:ph type="body" orient="vert" idx="1"/>
          </p:nvPr>
        </p:nvSpPr>
        <p:spPr/>
        <p:txBody>
          <a:bodyPr vert="horz"/>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2400" b="1" dirty="0">
                <a:solidFill>
                  <a:srgbClr val="FF0000"/>
                </a:solidFill>
                <a:latin typeface="Times New Roman"/>
                <a:ea typeface="SimSun"/>
              </a:rPr>
              <a:t>R</a:t>
            </a:r>
            <a:r>
              <a:rPr lang="en-US" sz="2400" b="1" dirty="0" smtClean="0">
                <a:solidFill>
                  <a:srgbClr val="FF0000"/>
                </a:solidFill>
                <a:effectLst/>
                <a:latin typeface="Times New Roman"/>
                <a:ea typeface="SimSun"/>
              </a:rPr>
              <a:t>andom </a:t>
            </a:r>
            <a:r>
              <a:rPr lang="en-US" sz="2400" b="1" dirty="0">
                <a:solidFill>
                  <a:srgbClr val="FF0000"/>
                </a:solidFill>
                <a:latin typeface="Times New Roman"/>
                <a:ea typeface="SimSun"/>
              </a:rPr>
              <a:t>F</a:t>
            </a:r>
            <a:r>
              <a:rPr lang="en-US" sz="2400" b="1" dirty="0" smtClean="0">
                <a:solidFill>
                  <a:srgbClr val="FF0000"/>
                </a:solidFill>
                <a:effectLst/>
                <a:latin typeface="Times New Roman"/>
                <a:ea typeface="SimSun"/>
              </a:rPr>
              <a:t>unctions </a:t>
            </a:r>
            <a:endParaRPr lang="en-US" sz="2400" b="1" dirty="0">
              <a:solidFill>
                <a:srgbClr val="FF0000"/>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nvPr>
        </p:nvGraphicFramePr>
        <p:xfrm>
          <a:off x="2209800" y="1905000"/>
          <a:ext cx="5600427" cy="1219200"/>
        </p:xfrm>
        <a:graphic>
          <a:graphicData uri="http://schemas.openxmlformats.org/presentationml/2006/ole">
            <mc:AlternateContent xmlns:mc="http://schemas.openxmlformats.org/markup-compatibility/2006">
              <mc:Choice xmlns:v="urn:schemas-microsoft-com:vml" Requires="v">
                <p:oleObj spid="_x0000_s12328" name="Equation" r:id="rId3" imgW="2019300" imgH="444500" progId="Equation.3">
                  <p:embed/>
                </p:oleObj>
              </mc:Choice>
              <mc:Fallback>
                <p:oleObj name="Equation" r:id="rId3" imgW="20193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905000"/>
                        <a:ext cx="5600427" cy="1219200"/>
                      </a:xfrm>
                      <a:prstGeom prst="rect">
                        <a:avLst/>
                      </a:prstGeom>
                      <a:noFill/>
                    </p:spPr>
                  </p:pic>
                </p:oleObj>
              </mc:Fallback>
            </mc:AlternateContent>
          </a:graphicData>
        </a:graphic>
      </p:graphicFrame>
      <p:cxnSp>
        <p:nvCxnSpPr>
          <p:cNvPr id="7" name="Straight Arrow Connector 6"/>
          <p:cNvCxnSpPr/>
          <p:nvPr/>
        </p:nvCxnSpPr>
        <p:spPr>
          <a:xfrm flipH="1">
            <a:off x="1524000" y="2743200"/>
            <a:ext cx="1066800" cy="6858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43400" y="3429202"/>
            <a:ext cx="2404826" cy="461665"/>
          </a:xfrm>
          <a:prstGeom prst="rect">
            <a:avLst/>
          </a:prstGeom>
        </p:spPr>
        <p:txBody>
          <a:bodyPr wrap="none">
            <a:spAutoFit/>
          </a:bodyPr>
          <a:lstStyle/>
          <a:p>
            <a:r>
              <a:rPr lang="en-US" sz="2400" b="1" dirty="0">
                <a:solidFill>
                  <a:srgbClr val="FF0000"/>
                </a:solidFill>
                <a:latin typeface="Arial" panose="020B0604020202020204" pitchFamily="34" charset="0"/>
                <a:cs typeface="Arial" panose="020B0604020202020204" pitchFamily="34" charset="0"/>
              </a:rPr>
              <a:t>E</a:t>
            </a:r>
            <a:r>
              <a:rPr lang="en-US" sz="2400" b="1" dirty="0" smtClean="0">
                <a:solidFill>
                  <a:srgbClr val="FF0000"/>
                </a:solidFill>
                <a:latin typeface="Arial" panose="020B0604020202020204" pitchFamily="34" charset="0"/>
                <a:cs typeface="Arial" panose="020B0604020202020204" pitchFamily="34" charset="0"/>
              </a:rPr>
              <a:t>igenfunctions</a:t>
            </a:r>
            <a:endParaRPr lang="en-US" sz="2400" b="1" dirty="0">
              <a:solidFill>
                <a:srgbClr val="FF0000"/>
              </a:solidFill>
              <a:latin typeface="Arial" panose="020B0604020202020204" pitchFamily="34" charset="0"/>
              <a:cs typeface="Arial" panose="020B0604020202020204" pitchFamily="34" charset="0"/>
            </a:endParaRPr>
          </a:p>
        </p:txBody>
      </p:sp>
      <p:cxnSp>
        <p:nvCxnSpPr>
          <p:cNvPr id="10" name="Straight Arrow Connector 9"/>
          <p:cNvCxnSpPr>
            <a:endCxn id="8" idx="0"/>
          </p:cNvCxnSpPr>
          <p:nvPr/>
        </p:nvCxnSpPr>
        <p:spPr>
          <a:xfrm>
            <a:off x="4800600" y="2743200"/>
            <a:ext cx="745213" cy="68600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nvPr>
        </p:nvGraphicFramePr>
        <p:xfrm>
          <a:off x="2133600" y="4191000"/>
          <a:ext cx="3811220" cy="914400"/>
        </p:xfrm>
        <a:graphic>
          <a:graphicData uri="http://schemas.openxmlformats.org/presentationml/2006/ole">
            <mc:AlternateContent xmlns:mc="http://schemas.openxmlformats.org/markup-compatibility/2006">
              <mc:Choice xmlns:v="urn:schemas-microsoft-com:vml" Requires="v">
                <p:oleObj spid="_x0000_s12329" name="Equation" r:id="rId5" imgW="1651000" imgH="393700" progId="Equation.3">
                  <p:embed/>
                </p:oleObj>
              </mc:Choice>
              <mc:Fallback>
                <p:oleObj name="Equation" r:id="rId5" imgW="16510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191000"/>
                        <a:ext cx="3811220" cy="914400"/>
                      </a:xfrm>
                      <a:prstGeom prst="rect">
                        <a:avLst/>
                      </a:prstGeom>
                      <a:noFill/>
                    </p:spPr>
                  </p:pic>
                </p:oleObj>
              </mc:Fallback>
            </mc:AlternateContent>
          </a:graphicData>
        </a:graphic>
      </p:graphicFrame>
      <p:sp>
        <p:nvSpPr>
          <p:cNvPr id="15" name="TextBox 14"/>
          <p:cNvSpPr txBox="1"/>
          <p:nvPr/>
        </p:nvSpPr>
        <p:spPr>
          <a:xfrm>
            <a:off x="1066800" y="5486400"/>
            <a:ext cx="6934200"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Functional Principal Component Score</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05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Between FPCA Scores and Fourier Coefficients</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74534"/>
            <a:ext cx="6790109" cy="281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1502" y="2248215"/>
            <a:ext cx="387298" cy="369332"/>
          </a:xfrm>
          <a:prstGeom prst="rect">
            <a:avLst/>
          </a:prstGeom>
          <a:noFill/>
        </p:spPr>
        <p:txBody>
          <a:bodyPr wrap="square" rtlCol="0">
            <a:spAutoFit/>
          </a:bodyPr>
          <a:lstStyle/>
          <a:p>
            <a:r>
              <a:rPr lang="en-US" b="1" dirty="0" smtClean="0"/>
              <a:t>a</a:t>
            </a:r>
            <a:endParaRPr lang="en-US" b="1" dirty="0"/>
          </a:p>
        </p:txBody>
      </p:sp>
      <p:sp>
        <p:nvSpPr>
          <p:cNvPr id="9" name="TextBox 8"/>
          <p:cNvSpPr txBox="1"/>
          <p:nvPr/>
        </p:nvSpPr>
        <p:spPr>
          <a:xfrm>
            <a:off x="3712388" y="2255142"/>
            <a:ext cx="387298" cy="369332"/>
          </a:xfrm>
          <a:prstGeom prst="rect">
            <a:avLst/>
          </a:prstGeom>
          <a:noFill/>
        </p:spPr>
        <p:txBody>
          <a:bodyPr wrap="square" rtlCol="0">
            <a:spAutoFit/>
          </a:bodyPr>
          <a:lstStyle/>
          <a:p>
            <a:r>
              <a:rPr lang="en-US" b="1" dirty="0"/>
              <a:t>b</a:t>
            </a:r>
          </a:p>
        </p:txBody>
      </p:sp>
      <p:sp>
        <p:nvSpPr>
          <p:cNvPr id="10" name="TextBox 9"/>
          <p:cNvSpPr txBox="1"/>
          <p:nvPr/>
        </p:nvSpPr>
        <p:spPr>
          <a:xfrm>
            <a:off x="5975717" y="2249475"/>
            <a:ext cx="387298" cy="369332"/>
          </a:xfrm>
          <a:prstGeom prst="rect">
            <a:avLst/>
          </a:prstGeom>
          <a:noFill/>
        </p:spPr>
        <p:txBody>
          <a:bodyPr wrap="square" rtlCol="0">
            <a:spAutoFit/>
          </a:bodyPr>
          <a:lstStyle/>
          <a:p>
            <a:r>
              <a:rPr lang="en-US" b="1" dirty="0"/>
              <a:t>c</a:t>
            </a:r>
          </a:p>
        </p:txBody>
      </p:sp>
      <p:sp>
        <p:nvSpPr>
          <p:cNvPr id="5" name="TextBox 4"/>
          <p:cNvSpPr txBox="1"/>
          <p:nvPr/>
        </p:nvSpPr>
        <p:spPr>
          <a:xfrm>
            <a:off x="1635151" y="5257800"/>
            <a:ext cx="4613249" cy="1477328"/>
          </a:xfrm>
          <a:prstGeom prst="rect">
            <a:avLst/>
          </a:prstGeom>
          <a:noFill/>
        </p:spPr>
        <p:txBody>
          <a:bodyPr wrap="square" rtlCol="0">
            <a:spAutoFit/>
          </a:bodyPr>
          <a:lstStyle/>
          <a:p>
            <a:pPr marL="342900" indent="-342900">
              <a:buAutoNum type="alphaLcParenBoth"/>
            </a:pPr>
            <a:r>
              <a:rPr lang="en-US" dirty="0" smtClean="0"/>
              <a:t>Original Images</a:t>
            </a:r>
          </a:p>
          <a:p>
            <a:pPr marL="342900" indent="-342900">
              <a:buAutoNum type="alphaLcParenBoth"/>
            </a:pPr>
            <a:r>
              <a:rPr lang="en-US" dirty="0" smtClean="0"/>
              <a:t>Reconstruction of the images with </a:t>
            </a:r>
            <a:r>
              <a:rPr lang="en-US" b="1" dirty="0" smtClean="0">
                <a:solidFill>
                  <a:srgbClr val="FF0000"/>
                </a:solidFill>
              </a:rPr>
              <a:t>6 FPCA </a:t>
            </a:r>
            <a:r>
              <a:rPr lang="en-US" dirty="0" smtClean="0"/>
              <a:t>scores</a:t>
            </a:r>
          </a:p>
          <a:p>
            <a:pPr marL="342900" indent="-342900">
              <a:buAutoNum type="alphaLcParenBoth"/>
            </a:pPr>
            <a:r>
              <a:rPr lang="en-US" dirty="0" smtClean="0"/>
              <a:t>Reconstruction of the images with first </a:t>
            </a:r>
            <a:r>
              <a:rPr lang="en-US" b="1" dirty="0" smtClean="0">
                <a:solidFill>
                  <a:srgbClr val="FF0000"/>
                </a:solidFill>
              </a:rPr>
              <a:t>16129 Fourier coefficients</a:t>
            </a:r>
            <a:r>
              <a:rPr lang="en-US" dirty="0" smtClean="0"/>
              <a:t>.</a:t>
            </a:r>
            <a:endParaRPr lang="en-US" dirty="0"/>
          </a:p>
        </p:txBody>
      </p:sp>
    </p:spTree>
    <p:extLst>
      <p:ext uri="{BB962C8B-B14F-4D97-AF65-F5344CB8AC3E}">
        <p14:creationId xmlns:p14="http://schemas.microsoft.com/office/powerpoint/2010/main" val="3891160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Reconstructed Image by FPCA</a:t>
            </a:r>
            <a:endParaRPr lang="en-US" b="1" dirty="0"/>
          </a:p>
        </p:txBody>
      </p:sp>
      <p:sp>
        <p:nvSpPr>
          <p:cNvPr id="3" name="Vertical Text Placeholder 2"/>
          <p:cNvSpPr>
            <a:spLocks noGrp="1"/>
          </p:cNvSpPr>
          <p:nvPr>
            <p:ph type="body" orient="vert" idx="1"/>
          </p:nvPr>
        </p:nvSpPr>
        <p:spPr/>
        <p:txBody>
          <a:bodyPr vert="horz"/>
          <a:lstStyle/>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828800"/>
            <a:ext cx="648438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33800" y="5474228"/>
            <a:ext cx="3200400" cy="461665"/>
          </a:xfrm>
          <a:prstGeom prst="rect">
            <a:avLst/>
          </a:prstGeom>
          <a:noFill/>
        </p:spPr>
        <p:txBody>
          <a:bodyPr wrap="square" rtlCol="0">
            <a:spAutoFit/>
          </a:bodyPr>
          <a:lstStyle/>
          <a:p>
            <a:r>
              <a:rPr lang="en-US" sz="2400" b="1" dirty="0" smtClean="0">
                <a:solidFill>
                  <a:srgbClr val="FF0000"/>
                </a:solidFill>
              </a:rPr>
              <a:t>Six   FPC</a:t>
            </a:r>
            <a:endParaRPr lang="en-US" sz="2400" b="1" dirty="0">
              <a:solidFill>
                <a:srgbClr val="FF0000"/>
              </a:solidFill>
            </a:endParaRPr>
          </a:p>
        </p:txBody>
      </p:sp>
    </p:spTree>
    <p:extLst>
      <p:ext uri="{BB962C8B-B14F-4D97-AF65-F5344CB8AC3E}">
        <p14:creationId xmlns:p14="http://schemas.microsoft.com/office/powerpoint/2010/main" val="2735534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CT PANC Normal</a:t>
            </a:r>
            <a:endParaRPr lang="en-US"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54" y="1947155"/>
            <a:ext cx="3657600" cy="3657600"/>
          </a:xfrm>
          <a:prstGeom prst="rect">
            <a:avLst/>
          </a:prstGeom>
        </p:spPr>
      </p:pic>
      <p:sp>
        <p:nvSpPr>
          <p:cNvPr id="6" name="TextBox 5"/>
          <p:cNvSpPr txBox="1"/>
          <p:nvPr/>
        </p:nvSpPr>
        <p:spPr>
          <a:xfrm>
            <a:off x="1642830" y="5604755"/>
            <a:ext cx="1318849" cy="307777"/>
          </a:xfrm>
          <a:prstGeom prst="rect">
            <a:avLst/>
          </a:prstGeom>
          <a:noFill/>
        </p:spPr>
        <p:txBody>
          <a:bodyPr wrap="square" rtlCol="0">
            <a:spAutoFit/>
          </a:bodyPr>
          <a:lstStyle/>
          <a:p>
            <a:r>
              <a:rPr lang="en-US" sz="1400" b="1" dirty="0">
                <a:solidFill>
                  <a:srgbClr val="FF00FF"/>
                </a:solidFill>
              </a:rPr>
              <a:t>Original Image</a:t>
            </a:r>
          </a:p>
        </p:txBody>
      </p:sp>
      <p:sp>
        <p:nvSpPr>
          <p:cNvPr id="7" name="TextBox 6"/>
          <p:cNvSpPr txBox="1"/>
          <p:nvPr/>
        </p:nvSpPr>
        <p:spPr>
          <a:xfrm>
            <a:off x="5457424" y="5604755"/>
            <a:ext cx="2391175" cy="338554"/>
          </a:xfrm>
          <a:prstGeom prst="rect">
            <a:avLst/>
          </a:prstGeom>
          <a:noFill/>
        </p:spPr>
        <p:txBody>
          <a:bodyPr wrap="square" rtlCol="0">
            <a:spAutoFit/>
          </a:bodyPr>
          <a:lstStyle/>
          <a:p>
            <a:r>
              <a:rPr lang="en-US" sz="1600" b="1" dirty="0">
                <a:solidFill>
                  <a:srgbClr val="FF00FF"/>
                </a:solidFill>
              </a:rPr>
              <a:t>Reconstruction Image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1947155"/>
            <a:ext cx="3657600" cy="3657600"/>
          </a:xfrm>
          <a:prstGeom prst="rect">
            <a:avLst/>
          </a:prstGeom>
        </p:spPr>
      </p:pic>
    </p:spTree>
    <p:extLst>
      <p:ext uri="{BB962C8B-B14F-4D97-AF65-F5344CB8AC3E}">
        <p14:creationId xmlns:p14="http://schemas.microsoft.com/office/powerpoint/2010/main" val="2870025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IPMN</a:t>
            </a:r>
            <a:endParaRPr lang="en-US" b="1" dirty="0">
              <a:solidFill>
                <a:srgbClr val="FF0000"/>
              </a:solidFill>
            </a:endParaRPr>
          </a:p>
        </p:txBody>
      </p:sp>
      <p:pic>
        <p:nvPicPr>
          <p:cNvPr id="6" name="Picture 5"/>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661142" y="1824170"/>
            <a:ext cx="3655314" cy="3655314"/>
          </a:xfrm>
          <a:prstGeom prst="rect">
            <a:avLst/>
          </a:prstGeom>
        </p:spPr>
      </p:pic>
      <p:sp>
        <p:nvSpPr>
          <p:cNvPr id="7" name="TextBox 6"/>
          <p:cNvSpPr txBox="1"/>
          <p:nvPr/>
        </p:nvSpPr>
        <p:spPr>
          <a:xfrm>
            <a:off x="1600200" y="5585934"/>
            <a:ext cx="1548023" cy="338554"/>
          </a:xfrm>
          <a:prstGeom prst="rect">
            <a:avLst/>
          </a:prstGeom>
          <a:noFill/>
        </p:spPr>
        <p:txBody>
          <a:bodyPr wrap="square" rtlCol="0">
            <a:spAutoFit/>
          </a:bodyPr>
          <a:lstStyle/>
          <a:p>
            <a:r>
              <a:rPr lang="en-US" sz="1600" b="1" dirty="0">
                <a:solidFill>
                  <a:srgbClr val="FF00FF"/>
                </a:solidFill>
              </a:rPr>
              <a:t>Original Image</a:t>
            </a:r>
          </a:p>
        </p:txBody>
      </p:sp>
      <p:sp>
        <p:nvSpPr>
          <p:cNvPr id="8" name="TextBox 7"/>
          <p:cNvSpPr txBox="1"/>
          <p:nvPr/>
        </p:nvSpPr>
        <p:spPr>
          <a:xfrm>
            <a:off x="5924712" y="5479484"/>
            <a:ext cx="2076288" cy="338554"/>
          </a:xfrm>
          <a:prstGeom prst="rect">
            <a:avLst/>
          </a:prstGeom>
          <a:noFill/>
        </p:spPr>
        <p:txBody>
          <a:bodyPr wrap="square" rtlCol="0">
            <a:spAutoFit/>
          </a:bodyPr>
          <a:lstStyle/>
          <a:p>
            <a:r>
              <a:rPr lang="en-US" sz="1600" b="1" dirty="0">
                <a:solidFill>
                  <a:srgbClr val="FF00FF"/>
                </a:solidFill>
              </a:rPr>
              <a:t>Reconstruction Image</a:t>
            </a:r>
          </a:p>
        </p:txBody>
      </p:sp>
      <p:pic>
        <p:nvPicPr>
          <p:cNvPr id="9" name="Picture 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4740371" y="1824170"/>
            <a:ext cx="3655314" cy="3655314"/>
          </a:xfrm>
          <a:prstGeom prst="rect">
            <a:avLst/>
          </a:prstGeom>
        </p:spPr>
      </p:pic>
    </p:spTree>
    <p:extLst>
      <p:ext uri="{BB962C8B-B14F-4D97-AF65-F5344CB8AC3E}">
        <p14:creationId xmlns:p14="http://schemas.microsoft.com/office/powerpoint/2010/main" val="2085059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PANC </a:t>
            </a:r>
            <a:r>
              <a:rPr lang="en-US" b="1" dirty="0">
                <a:solidFill>
                  <a:srgbClr val="FF0000"/>
                </a:solidFill>
              </a:rPr>
              <a:t>A</a:t>
            </a:r>
            <a:r>
              <a:rPr lang="en-US" b="1" dirty="0" smtClean="0">
                <a:solidFill>
                  <a:srgbClr val="FF0000"/>
                </a:solidFill>
              </a:rPr>
              <a:t>denoma </a:t>
            </a:r>
            <a:r>
              <a:rPr lang="en-US" b="1" dirty="0">
                <a:solidFill>
                  <a:srgbClr val="FF0000"/>
                </a:solidFill>
              </a:rPr>
              <a:t>C</a:t>
            </a:r>
            <a:r>
              <a:rPr lang="en-US" b="1" dirty="0" smtClean="0">
                <a:solidFill>
                  <a:srgbClr val="FF0000"/>
                </a:solidFill>
              </a:rPr>
              <a:t>a </a:t>
            </a:r>
            <a:r>
              <a:rPr lang="en-US" b="1" dirty="0">
                <a:solidFill>
                  <a:srgbClr val="FF0000"/>
                </a:solidFill>
              </a:rPr>
              <a:t>A</a:t>
            </a:r>
            <a:r>
              <a:rPr lang="en-US" b="1" dirty="0" smtClean="0">
                <a:solidFill>
                  <a:srgbClr val="FF0000"/>
                </a:solidFill>
              </a:rPr>
              <a:t>dvanced</a:t>
            </a:r>
            <a:endParaRPr lang="en-US" b="1" dirty="0">
              <a:solidFill>
                <a:srgbClr val="FF0000"/>
              </a:solidFill>
            </a:endParaRPr>
          </a:p>
        </p:txBody>
      </p:sp>
      <p:pic>
        <p:nvPicPr>
          <p:cNvPr id="4" name="Picture 3"/>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823907" y="1835511"/>
            <a:ext cx="3655314" cy="3655314"/>
          </a:xfrm>
          <a:prstGeom prst="rect">
            <a:avLst/>
          </a:prstGeom>
        </p:spPr>
      </p:pic>
      <p:sp>
        <p:nvSpPr>
          <p:cNvPr id="6" name="TextBox 5"/>
          <p:cNvSpPr txBox="1"/>
          <p:nvPr/>
        </p:nvSpPr>
        <p:spPr>
          <a:xfrm>
            <a:off x="1600201" y="5510508"/>
            <a:ext cx="1804816" cy="338554"/>
          </a:xfrm>
          <a:prstGeom prst="rect">
            <a:avLst/>
          </a:prstGeom>
          <a:noFill/>
        </p:spPr>
        <p:txBody>
          <a:bodyPr wrap="square" rtlCol="0">
            <a:spAutoFit/>
          </a:bodyPr>
          <a:lstStyle/>
          <a:p>
            <a:r>
              <a:rPr lang="en-US" sz="1600" b="1" dirty="0">
                <a:solidFill>
                  <a:srgbClr val="FF00FF"/>
                </a:solidFill>
              </a:rPr>
              <a:t>Original Image</a:t>
            </a:r>
          </a:p>
        </p:txBody>
      </p:sp>
      <p:sp>
        <p:nvSpPr>
          <p:cNvPr id="7" name="TextBox 6"/>
          <p:cNvSpPr txBox="1"/>
          <p:nvPr/>
        </p:nvSpPr>
        <p:spPr>
          <a:xfrm>
            <a:off x="5334000" y="5490825"/>
            <a:ext cx="3144012" cy="338554"/>
          </a:xfrm>
          <a:prstGeom prst="rect">
            <a:avLst/>
          </a:prstGeom>
          <a:noFill/>
        </p:spPr>
        <p:txBody>
          <a:bodyPr wrap="square" rtlCol="0">
            <a:spAutoFit/>
          </a:bodyPr>
          <a:lstStyle/>
          <a:p>
            <a:r>
              <a:rPr lang="en-US" sz="1600" b="1" dirty="0">
                <a:solidFill>
                  <a:srgbClr val="FF00FF"/>
                </a:solidFill>
              </a:rPr>
              <a:t>Reconstruction Image from FPCA</a:t>
            </a:r>
          </a:p>
        </p:txBody>
      </p:sp>
      <p:pic>
        <p:nvPicPr>
          <p:cNvPr id="8" name="Picture 7"/>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4990662" y="1835511"/>
            <a:ext cx="3655314" cy="3655314"/>
          </a:xfrm>
          <a:prstGeom prst="rect">
            <a:avLst/>
          </a:prstGeom>
        </p:spPr>
      </p:pic>
    </p:spTree>
    <p:extLst>
      <p:ext uri="{BB962C8B-B14F-4D97-AF65-F5344CB8AC3E}">
        <p14:creationId xmlns:p14="http://schemas.microsoft.com/office/powerpoint/2010/main" val="429135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International Conferences</a:t>
            </a:r>
          </a:p>
        </p:txBody>
      </p:sp>
      <p:sp>
        <p:nvSpPr>
          <p:cNvPr id="3" name="Content Placeholder 2"/>
          <p:cNvSpPr>
            <a:spLocks noGrp="1"/>
          </p:cNvSpPr>
          <p:nvPr>
            <p:ph idx="1"/>
          </p:nvPr>
        </p:nvSpPr>
        <p:spPr>
          <a:xfrm>
            <a:off x="457200" y="1295400"/>
            <a:ext cx="8086725" cy="510539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Times New Roman" pitchFamily="18" charset="0"/>
                <a:cs typeface="Times New Roman" pitchFamily="18" charset="0"/>
              </a:rPr>
              <a:t>     OMICS </a:t>
            </a:r>
            <a:r>
              <a:rPr lang="en-US" sz="2000" dirty="0">
                <a:latin typeface="Times New Roman" pitchFamily="18" charset="0"/>
                <a:cs typeface="Times New Roman" pitchFamily="18" charset="0"/>
              </a:rPr>
              <a:t>International is a pioneer and leading science event organizer, which publishes around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open access journals and conducts over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Medical, Clinical, Engineering, Life </a:t>
            </a:r>
            <a:r>
              <a:rPr lang="en-US" sz="2000" dirty="0" smtClean="0">
                <a:latin typeface="Times New Roman" pitchFamily="18" charset="0"/>
                <a:cs typeface="Times New Roman" pitchFamily="18" charset="0"/>
              </a:rPr>
              <a:t>Sciences, </a:t>
            </a:r>
            <a:r>
              <a:rPr lang="en-US" sz="2000" dirty="0" err="1" smtClean="0">
                <a:latin typeface="Times New Roman" pitchFamily="18" charset="0"/>
                <a:cs typeface="Times New Roman" pitchFamily="18" charset="0"/>
              </a:rPr>
              <a:t>Pharma</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scientific </a:t>
            </a:r>
            <a:r>
              <a:rPr lang="en-US" sz="2000" dirty="0">
                <a:latin typeface="Times New Roman" pitchFamily="18" charset="0"/>
                <a:cs typeface="Times New Roman" pitchFamily="18" charset="0"/>
              </a:rPr>
              <a:t>conferences all over the globe annually with the support of more than 1000 scientific associations and 30,000 editorial board members and 3.5 million followers to its credit.</a:t>
            </a:r>
          </a:p>
          <a:p>
            <a:pPr algn="just">
              <a:buFont typeface="Arial" charset="0"/>
              <a:buNone/>
              <a:defRPr/>
            </a:pPr>
            <a:endParaRPr lang="en-US" sz="2000" dirty="0">
              <a:latin typeface="Times New Roman" pitchFamily="18" charset="0"/>
              <a:cs typeface="Times New Roman" pitchFamily="18" charset="0"/>
            </a:endParaRPr>
          </a:p>
          <a:p>
            <a:pPr algn="just">
              <a:buFont typeface="Arial" charset="0"/>
              <a:buNone/>
              <a:defRPr/>
            </a:pPr>
            <a:r>
              <a:rPr lang="en-US" sz="2000" dirty="0">
                <a:latin typeface="Times New Roman" pitchFamily="18" charset="0"/>
                <a:cs typeface="Times New Roman" pitchFamily="18" charset="0"/>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a:t>
            </a:r>
            <a:r>
              <a:rPr lang="en-US" sz="2000" dirty="0" smtClean="0">
                <a:latin typeface="Times New Roman" pitchFamily="18" charset="0"/>
                <a:cs typeface="Times New Roman" pitchFamily="18" charset="0"/>
              </a:rPr>
              <a:t>Mumbai.</a:t>
            </a:r>
            <a:endParaRPr lang="en-US" sz="2000" dirty="0">
              <a:latin typeface="Times New Roman" pitchFamily="18" charset="0"/>
              <a:cs typeface="Times New Roman" pitchFamily="18" charset="0"/>
            </a:endParaRPr>
          </a:p>
          <a:p>
            <a:pPr algn="just">
              <a:buFont typeface="Arial" charset="0"/>
              <a:buNone/>
              <a:defRPr/>
            </a:pPr>
            <a:r>
              <a:rPr lang="en-US" sz="2000" dirty="0" smtClean="0">
                <a:latin typeface="Times New Roman" pitchFamily="18" charset="0"/>
                <a:cs typeface="Times New Roman" pitchFamily="18" charset="0"/>
              </a:rPr>
              <a:t>.</a:t>
            </a:r>
          </a:p>
          <a:p>
            <a:pPr>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67779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r>
              <a:rPr lang="en-US" sz="4000" b="1" dirty="0" smtClean="0">
                <a:solidFill>
                  <a:srgbClr val="FF0000"/>
                </a:solidFill>
              </a:rPr>
              <a:t>Multivariate Functional Linear Models</a:t>
            </a:r>
            <a:endParaRPr lang="en-US" sz="4000" b="1" dirty="0">
              <a:solidFill>
                <a:srgbClr val="FF0000"/>
              </a:solidFill>
            </a:endParaRPr>
          </a:p>
        </p:txBody>
      </p:sp>
      <p:sp>
        <p:nvSpPr>
          <p:cNvPr id="3" name="Vertical Text Placeholder 2"/>
          <p:cNvSpPr>
            <a:spLocks noGrp="1"/>
          </p:cNvSpPr>
          <p:nvPr>
            <p:ph type="body" orient="vert" idx="1"/>
          </p:nvPr>
        </p:nvSpPr>
        <p:spPr/>
        <p:txBody>
          <a:bodyPr vert="horz"/>
          <a:lstStyle/>
          <a:p>
            <a:pPr marL="0" indent="0">
              <a:buNone/>
            </a:pPr>
            <a:r>
              <a:rPr lang="en-US" b="1" dirty="0" smtClean="0">
                <a:solidFill>
                  <a:srgbClr val="00B050"/>
                </a:solidFill>
              </a:rPr>
              <a:t>Model:</a:t>
            </a:r>
            <a:endParaRPr lang="en-US" b="1" dirty="0">
              <a:solidFill>
                <a:srgbClr val="00B050"/>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nvPr>
        </p:nvGraphicFramePr>
        <p:xfrm>
          <a:off x="762000" y="2362200"/>
          <a:ext cx="3959658" cy="838200"/>
        </p:xfrm>
        <a:graphic>
          <a:graphicData uri="http://schemas.openxmlformats.org/presentationml/2006/ole">
            <mc:AlternateContent xmlns:mc="http://schemas.openxmlformats.org/markup-compatibility/2006">
              <mc:Choice xmlns:v="urn:schemas-microsoft-com:vml" Requires="v">
                <p:oleObj spid="_x0000_s13366" name="Equation" r:id="rId3" imgW="1879600" imgH="393700" progId="Equation.3">
                  <p:embed/>
                </p:oleObj>
              </mc:Choice>
              <mc:Fallback>
                <p:oleObj name="Equation" r:id="rId3" imgW="18796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62200"/>
                        <a:ext cx="3959658" cy="838200"/>
                      </a:xfrm>
                      <a:prstGeom prst="rect">
                        <a:avLst/>
                      </a:prstGeom>
                      <a:noFill/>
                    </p:spPr>
                  </p:pic>
                </p:oleObj>
              </mc:Fallback>
            </mc:AlternateContent>
          </a:graphicData>
        </a:graphic>
      </p:graphicFrame>
      <p:sp>
        <p:nvSpPr>
          <p:cNvPr id="6" name="TextBox 5"/>
          <p:cNvSpPr txBox="1"/>
          <p:nvPr/>
        </p:nvSpPr>
        <p:spPr>
          <a:xfrm>
            <a:off x="1981200" y="1844703"/>
            <a:ext cx="2286000" cy="369332"/>
          </a:xfrm>
          <a:prstGeom prst="rect">
            <a:avLst/>
          </a:prstGeom>
          <a:noFill/>
        </p:spPr>
        <p:txBody>
          <a:bodyPr wrap="square" rtlCol="0">
            <a:spAutoFit/>
          </a:bodyPr>
          <a:lstStyle/>
          <a:p>
            <a:r>
              <a:rPr lang="en-US" b="1" dirty="0" smtClean="0"/>
              <a:t>K-th trait (FPC score)</a:t>
            </a:r>
            <a:endParaRPr lang="en-US" b="1" dirty="0"/>
          </a:p>
        </p:txBody>
      </p:sp>
      <p:cxnSp>
        <p:nvCxnSpPr>
          <p:cNvPr id="8" name="Straight Arrow Connector 7"/>
          <p:cNvCxnSpPr/>
          <p:nvPr/>
        </p:nvCxnSpPr>
        <p:spPr>
          <a:xfrm flipV="1">
            <a:off x="1143000" y="2013466"/>
            <a:ext cx="1143000" cy="7297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2490" y="3200400"/>
            <a:ext cx="461665" cy="1371600"/>
          </a:xfrm>
          <a:prstGeom prst="rect">
            <a:avLst/>
          </a:prstGeom>
          <a:noFill/>
        </p:spPr>
        <p:txBody>
          <a:bodyPr vert="eaVert" wrap="square" rtlCol="0">
            <a:spAutoFit/>
          </a:bodyPr>
          <a:lstStyle/>
          <a:p>
            <a:r>
              <a:rPr lang="en-US" b="1" dirty="0" err="1" smtClean="0"/>
              <a:t>Ith</a:t>
            </a:r>
            <a:r>
              <a:rPr lang="en-US" b="1" dirty="0" smtClean="0"/>
              <a:t> individual</a:t>
            </a:r>
            <a:endParaRPr lang="en-US" b="1" dirty="0"/>
          </a:p>
        </p:txBody>
      </p:sp>
      <p:cxnSp>
        <p:nvCxnSpPr>
          <p:cNvPr id="11" name="Straight Arrow Connector 10"/>
          <p:cNvCxnSpPr>
            <a:endCxn id="9" idx="0"/>
          </p:cNvCxnSpPr>
          <p:nvPr/>
        </p:nvCxnSpPr>
        <p:spPr>
          <a:xfrm flipH="1">
            <a:off x="683323" y="2743200"/>
            <a:ext cx="307277"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46313" y="3352800"/>
            <a:ext cx="2359236" cy="369332"/>
          </a:xfrm>
          <a:prstGeom prst="rect">
            <a:avLst/>
          </a:prstGeom>
        </p:spPr>
        <p:txBody>
          <a:bodyPr wrap="none">
            <a:spAutoFit/>
          </a:bodyPr>
          <a:lstStyle/>
          <a:p>
            <a:r>
              <a:rPr lang="en-US" b="1" dirty="0" smtClean="0"/>
              <a:t>genetic additive effect </a:t>
            </a:r>
            <a:endParaRPr lang="en-US" b="1" dirty="0"/>
          </a:p>
        </p:txBody>
      </p:sp>
      <p:cxnSp>
        <p:nvCxnSpPr>
          <p:cNvPr id="14" name="Straight Arrow Connector 13"/>
          <p:cNvCxnSpPr/>
          <p:nvPr/>
        </p:nvCxnSpPr>
        <p:spPr>
          <a:xfrm>
            <a:off x="2590800" y="2743200"/>
            <a:ext cx="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19600" y="1676400"/>
            <a:ext cx="1981200" cy="646331"/>
          </a:xfrm>
          <a:prstGeom prst="rect">
            <a:avLst/>
          </a:prstGeom>
          <a:noFill/>
        </p:spPr>
        <p:txBody>
          <a:bodyPr wrap="square" rtlCol="0">
            <a:spAutoFit/>
          </a:bodyPr>
          <a:lstStyle/>
          <a:p>
            <a:r>
              <a:rPr lang="en-US" b="1" dirty="0" smtClean="0"/>
              <a:t>RNA-</a:t>
            </a:r>
            <a:r>
              <a:rPr lang="en-US" b="1" dirty="0" err="1" smtClean="0"/>
              <a:t>seq</a:t>
            </a:r>
            <a:r>
              <a:rPr lang="en-US" b="1" dirty="0" smtClean="0"/>
              <a:t> profile (number of reads)</a:t>
            </a:r>
            <a:endParaRPr lang="en-US" b="1" dirty="0"/>
          </a:p>
        </p:txBody>
      </p:sp>
      <p:cxnSp>
        <p:nvCxnSpPr>
          <p:cNvPr id="17" name="Straight Arrow Connector 16"/>
          <p:cNvCxnSpPr/>
          <p:nvPr/>
        </p:nvCxnSpPr>
        <p:spPr>
          <a:xfrm flipV="1">
            <a:off x="3276600" y="2198132"/>
            <a:ext cx="1600200" cy="3926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86200" y="3352800"/>
            <a:ext cx="1981200" cy="369332"/>
          </a:xfrm>
          <a:prstGeom prst="rect">
            <a:avLst/>
          </a:prstGeom>
          <a:noFill/>
        </p:spPr>
        <p:txBody>
          <a:bodyPr wrap="square" rtlCol="0">
            <a:spAutoFit/>
          </a:bodyPr>
          <a:lstStyle/>
          <a:p>
            <a:r>
              <a:rPr lang="en-US" b="1" dirty="0" smtClean="0"/>
              <a:t>Genomic Position</a:t>
            </a:r>
            <a:endParaRPr lang="en-US" b="1" dirty="0"/>
          </a:p>
        </p:txBody>
      </p:sp>
      <p:cxnSp>
        <p:nvCxnSpPr>
          <p:cNvPr id="20" name="Straight Arrow Connector 19"/>
          <p:cNvCxnSpPr/>
          <p:nvPr/>
        </p:nvCxnSpPr>
        <p:spPr>
          <a:xfrm>
            <a:off x="3505549" y="2743200"/>
            <a:ext cx="1066451"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nvPr>
        </p:nvGraphicFramePr>
        <p:xfrm>
          <a:off x="4648200" y="3799062"/>
          <a:ext cx="1523999" cy="697793"/>
        </p:xfrm>
        <a:graphic>
          <a:graphicData uri="http://schemas.openxmlformats.org/presentationml/2006/ole">
            <mc:AlternateContent xmlns:mc="http://schemas.openxmlformats.org/markup-compatibility/2006">
              <mc:Choice xmlns:v="urn:schemas-microsoft-com:vml" Requires="v">
                <p:oleObj spid="_x0000_s13367" name="Equation" r:id="rId5" imgW="990600" imgH="457200" progId="Equation.3">
                  <p:embed/>
                </p:oleObj>
              </mc:Choice>
              <mc:Fallback>
                <p:oleObj name="Equation" r:id="rId5" imgW="9906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799062"/>
                        <a:ext cx="1523999" cy="697793"/>
                      </a:xfrm>
                      <a:prstGeom prst="rect">
                        <a:avLst/>
                      </a:prstGeom>
                      <a:noFill/>
                    </p:spPr>
                  </p:pic>
                </p:oleObj>
              </mc:Fallback>
            </mc:AlternateContent>
          </a:graphicData>
        </a:graphic>
      </p:graphicFrame>
      <p:sp>
        <p:nvSpPr>
          <p:cNvPr id="23" name="TextBox 22"/>
          <p:cNvSpPr txBox="1"/>
          <p:nvPr/>
        </p:nvSpPr>
        <p:spPr>
          <a:xfrm>
            <a:off x="1219200" y="3962400"/>
            <a:ext cx="3048000" cy="369332"/>
          </a:xfrm>
          <a:prstGeom prst="rect">
            <a:avLst/>
          </a:prstGeom>
          <a:noFill/>
        </p:spPr>
        <p:txBody>
          <a:bodyPr wrap="square" rtlCol="0">
            <a:spAutoFit/>
          </a:bodyPr>
          <a:lstStyle/>
          <a:p>
            <a:r>
              <a:rPr lang="en-US" b="1" dirty="0" err="1" smtClean="0">
                <a:solidFill>
                  <a:srgbClr val="00B050"/>
                </a:solidFill>
              </a:rPr>
              <a:t>Eigenfunctional</a:t>
            </a:r>
            <a:r>
              <a:rPr lang="en-US" b="1" dirty="0" smtClean="0">
                <a:solidFill>
                  <a:srgbClr val="00B050"/>
                </a:solidFill>
              </a:rPr>
              <a:t> Expansion</a:t>
            </a:r>
            <a:endParaRPr lang="en-US" b="1" dirty="0">
              <a:solidFill>
                <a:srgbClr val="00B050"/>
              </a:solidFill>
            </a:endParaRPr>
          </a:p>
        </p:txBody>
      </p:sp>
      <p:sp>
        <p:nvSpPr>
          <p:cNvPr id="24" name="Right Arrow 23"/>
          <p:cNvSpPr/>
          <p:nvPr/>
        </p:nvSpPr>
        <p:spPr>
          <a:xfrm>
            <a:off x="3962400" y="4087892"/>
            <a:ext cx="533400" cy="1201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nvPr>
        </p:nvGraphicFramePr>
        <p:xfrm>
          <a:off x="990600" y="4981178"/>
          <a:ext cx="3429000" cy="1804620"/>
        </p:xfrm>
        <a:graphic>
          <a:graphicData uri="http://schemas.openxmlformats.org/presentationml/2006/ole">
            <mc:AlternateContent xmlns:mc="http://schemas.openxmlformats.org/markup-compatibility/2006">
              <mc:Choice xmlns:v="urn:schemas-microsoft-com:vml" Requires="v">
                <p:oleObj spid="_x0000_s13368" name="Equation" r:id="rId7" imgW="2451100" imgH="1295400" progId="Equation.3">
                  <p:embed/>
                </p:oleObj>
              </mc:Choice>
              <mc:Fallback>
                <p:oleObj name="Equation" r:id="rId7" imgW="2451100" imgH="1295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981178"/>
                        <a:ext cx="3429000" cy="1804620"/>
                      </a:xfrm>
                      <a:prstGeom prst="rect">
                        <a:avLst/>
                      </a:prstGeom>
                      <a:noFill/>
                    </p:spPr>
                  </p:pic>
                </p:oleObj>
              </mc:Fallback>
            </mc:AlternateContent>
          </a:graphicData>
        </a:graphic>
      </p:graphicFrame>
      <p:sp>
        <p:nvSpPr>
          <p:cNvPr id="27" name="Down Arrow 26"/>
          <p:cNvSpPr/>
          <p:nvPr/>
        </p:nvSpPr>
        <p:spPr>
          <a:xfrm>
            <a:off x="2133600" y="4331732"/>
            <a:ext cx="192331" cy="5450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p:cNvGraphicFramePr>
            <a:graphicFrameLocks noChangeAspect="1"/>
          </p:cNvGraphicFramePr>
          <p:nvPr>
            <p:extLst/>
          </p:nvPr>
        </p:nvGraphicFramePr>
        <p:xfrm>
          <a:off x="5181600" y="5251564"/>
          <a:ext cx="2133600" cy="682097"/>
        </p:xfrm>
        <a:graphic>
          <a:graphicData uri="http://schemas.openxmlformats.org/presentationml/2006/ole">
            <mc:AlternateContent xmlns:mc="http://schemas.openxmlformats.org/markup-compatibility/2006">
              <mc:Choice xmlns:v="urn:schemas-microsoft-com:vml" Requires="v">
                <p:oleObj spid="_x0000_s13369" name="Equation" r:id="rId9" imgW="1231366" imgH="393529" progId="Equation.3">
                  <p:embed/>
                </p:oleObj>
              </mc:Choice>
              <mc:Fallback>
                <p:oleObj name="Equation" r:id="rId9" imgW="1231366"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5251564"/>
                        <a:ext cx="2133600" cy="682097"/>
                      </a:xfrm>
                      <a:prstGeom prst="rect">
                        <a:avLst/>
                      </a:prstGeom>
                      <a:noFill/>
                    </p:spPr>
                  </p:pic>
                </p:oleObj>
              </mc:Fallback>
            </mc:AlternateContent>
          </a:graphicData>
        </a:graphic>
      </p:graphicFrame>
      <p:cxnSp>
        <p:nvCxnSpPr>
          <p:cNvPr id="31" name="Straight Arrow Connector 30"/>
          <p:cNvCxnSpPr/>
          <p:nvPr/>
        </p:nvCxnSpPr>
        <p:spPr>
          <a:xfrm flipH="1">
            <a:off x="1981200" y="5943600"/>
            <a:ext cx="248565"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895600" y="5486400"/>
            <a:ext cx="22860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907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Reduced Multivariate Model</a:t>
            </a:r>
            <a:endParaRPr lang="en-US" b="1" dirty="0">
              <a:solidFill>
                <a:srgbClr val="FF0000"/>
              </a:solidFill>
            </a:endParaRPr>
          </a:p>
        </p:txBody>
      </p:sp>
      <p:sp>
        <p:nvSpPr>
          <p:cNvPr id="3" name="Vertical Text Placeholder 2"/>
          <p:cNvSpPr>
            <a:spLocks noGrp="1"/>
          </p:cNvSpPr>
          <p:nvPr>
            <p:ph type="body" orient="vert" idx="1"/>
          </p:nvPr>
        </p:nvSpPr>
        <p:spPr/>
        <p:txBody>
          <a:bodyPr vert="horz"/>
          <a:lstStyle/>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nvPr>
        </p:nvGraphicFramePr>
        <p:xfrm>
          <a:off x="914400" y="1752600"/>
          <a:ext cx="2959895" cy="914400"/>
        </p:xfrm>
        <a:graphic>
          <a:graphicData uri="http://schemas.openxmlformats.org/presentationml/2006/ole">
            <mc:AlternateContent xmlns:mc="http://schemas.openxmlformats.org/markup-compatibility/2006">
              <mc:Choice xmlns:v="urn:schemas-microsoft-com:vml" Requires="v">
                <p:oleObj spid="_x0000_s14455" name="Equation" r:id="rId3" imgW="1968500" imgH="609600" progId="Equation.3">
                  <p:embed/>
                </p:oleObj>
              </mc:Choice>
              <mc:Fallback>
                <p:oleObj name="Equation" r:id="rId3" imgW="19685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2959895" cy="914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nvPr>
        </p:nvGraphicFramePr>
        <p:xfrm>
          <a:off x="4038600" y="1828800"/>
          <a:ext cx="1698228" cy="838200"/>
        </p:xfrm>
        <a:graphic>
          <a:graphicData uri="http://schemas.openxmlformats.org/presentationml/2006/ole">
            <mc:AlternateContent xmlns:mc="http://schemas.openxmlformats.org/markup-compatibility/2006">
              <mc:Choice xmlns:v="urn:schemas-microsoft-com:vml" Requires="v">
                <p:oleObj spid="_x0000_s14456" name="Equation" r:id="rId5" imgW="1231366" imgH="609336" progId="Equation.3">
                  <p:embed/>
                </p:oleObj>
              </mc:Choice>
              <mc:Fallback>
                <p:oleObj name="Equation" r:id="rId5" imgW="1231366" imgH="60933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828800"/>
                        <a:ext cx="1698228" cy="838200"/>
                      </a:xfrm>
                      <a:prstGeom prst="rect">
                        <a:avLst/>
                      </a:prstGeom>
                      <a:noFill/>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nvPr>
        </p:nvGraphicFramePr>
        <p:xfrm>
          <a:off x="5867400" y="1828800"/>
          <a:ext cx="2075656" cy="762000"/>
        </p:xfrm>
        <a:graphic>
          <a:graphicData uri="http://schemas.openxmlformats.org/presentationml/2006/ole">
            <mc:AlternateContent xmlns:mc="http://schemas.openxmlformats.org/markup-compatibility/2006">
              <mc:Choice xmlns:v="urn:schemas-microsoft-com:vml" Requires="v">
                <p:oleObj spid="_x0000_s14457" name="Equation" r:id="rId7" imgW="1651000" imgH="609600" progId="Equation.3">
                  <p:embed/>
                </p:oleObj>
              </mc:Choice>
              <mc:Fallback>
                <p:oleObj name="Equation" r:id="rId7" imgW="1651000" imgH="609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828800"/>
                        <a:ext cx="2075656" cy="762000"/>
                      </a:xfrm>
                      <a:prstGeom prst="rect">
                        <a:avLst/>
                      </a:prstGeom>
                      <a:noFill/>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nvPr>
        </p:nvGraphicFramePr>
        <p:xfrm>
          <a:off x="914400" y="2743200"/>
          <a:ext cx="1795463" cy="914400"/>
        </p:xfrm>
        <a:graphic>
          <a:graphicData uri="http://schemas.openxmlformats.org/presentationml/2006/ole">
            <mc:AlternateContent xmlns:mc="http://schemas.openxmlformats.org/markup-compatibility/2006">
              <mc:Choice xmlns:v="urn:schemas-microsoft-com:vml" Requires="v">
                <p:oleObj spid="_x0000_s14458" name="Equation" r:id="rId9" imgW="1193800" imgH="609600" progId="Equation.3">
                  <p:embed/>
                </p:oleObj>
              </mc:Choice>
              <mc:Fallback>
                <p:oleObj name="Equation" r:id="rId9" imgW="1193800" imgH="609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2743200"/>
                        <a:ext cx="1795463" cy="914400"/>
                      </a:xfrm>
                      <a:prstGeom prst="rect">
                        <a:avLst/>
                      </a:prstGeom>
                      <a:noFill/>
                    </p:spPr>
                  </p:pic>
                </p:oleObj>
              </mc:Fallback>
            </mc:AlternateContent>
          </a:graphicData>
        </a:graphic>
      </p:graphicFrame>
      <p:sp>
        <p:nvSpPr>
          <p:cNvPr id="1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nvPr>
        </p:nvGraphicFramePr>
        <p:xfrm>
          <a:off x="3733800" y="4114800"/>
          <a:ext cx="1477967" cy="838200"/>
        </p:xfrm>
        <a:graphic>
          <a:graphicData uri="http://schemas.openxmlformats.org/presentationml/2006/ole">
            <mc:AlternateContent xmlns:mc="http://schemas.openxmlformats.org/markup-compatibility/2006">
              <mc:Choice xmlns:v="urn:schemas-microsoft-com:vml" Requires="v">
                <p:oleObj spid="_x0000_s14459" name="Equation" r:id="rId11" imgW="685800" imgH="381000" progId="Equation.3">
                  <p:embed/>
                </p:oleObj>
              </mc:Choice>
              <mc:Fallback>
                <p:oleObj name="Equation" r:id="rId11" imgW="685800" imgH="381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4114800"/>
                        <a:ext cx="1477967" cy="838200"/>
                      </a:xfrm>
                      <a:prstGeom prst="rect">
                        <a:avLst/>
                      </a:prstGeom>
                      <a:noFill/>
                    </p:spPr>
                  </p:pic>
                </p:oleObj>
              </mc:Fallback>
            </mc:AlternateContent>
          </a:graphicData>
        </a:graphic>
      </p:graphicFrame>
      <p:sp>
        <p:nvSpPr>
          <p:cNvPr id="14" name="Down Arrow 13"/>
          <p:cNvSpPr/>
          <p:nvPr/>
        </p:nvSpPr>
        <p:spPr>
          <a:xfrm>
            <a:off x="4267200" y="2971800"/>
            <a:ext cx="304800" cy="990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nvPr>
        </p:nvGraphicFramePr>
        <p:xfrm>
          <a:off x="762000" y="4800600"/>
          <a:ext cx="2698750" cy="457200"/>
        </p:xfrm>
        <a:graphic>
          <a:graphicData uri="http://schemas.openxmlformats.org/presentationml/2006/ole">
            <mc:AlternateContent xmlns:mc="http://schemas.openxmlformats.org/markup-compatibility/2006">
              <mc:Choice xmlns:v="urn:schemas-microsoft-com:vml" Requires="v">
                <p:oleObj spid="_x0000_s14460" name="Equation" r:id="rId13" imgW="1346200" imgH="228600" progId="Equation.3">
                  <p:embed/>
                </p:oleObj>
              </mc:Choice>
              <mc:Fallback>
                <p:oleObj name="Equation" r:id="rId13" imgW="13462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4800600"/>
                        <a:ext cx="2698750" cy="457200"/>
                      </a:xfrm>
                      <a:prstGeom prst="rect">
                        <a:avLst/>
                      </a:prstGeom>
                      <a:noFill/>
                    </p:spPr>
                  </p:pic>
                </p:oleObj>
              </mc:Fallback>
            </mc:AlternateContent>
          </a:graphicData>
        </a:graphic>
      </p:graphicFrame>
      <p:sp>
        <p:nvSpPr>
          <p:cNvPr id="1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nvPr>
        </p:nvGraphicFramePr>
        <p:xfrm>
          <a:off x="4114800" y="4800600"/>
          <a:ext cx="2090054" cy="533400"/>
        </p:xfrm>
        <a:graphic>
          <a:graphicData uri="http://schemas.openxmlformats.org/presentationml/2006/ole">
            <mc:AlternateContent xmlns:mc="http://schemas.openxmlformats.org/markup-compatibility/2006">
              <mc:Choice xmlns:v="urn:schemas-microsoft-com:vml" Requires="v">
                <p:oleObj spid="_x0000_s14461" name="Equation" r:id="rId15" imgW="1524000" imgH="393700" progId="Equation.3">
                  <p:embed/>
                </p:oleObj>
              </mc:Choice>
              <mc:Fallback>
                <p:oleObj name="Equation" r:id="rId15" imgW="1524000" imgH="3937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14800" y="4800600"/>
                        <a:ext cx="2090054" cy="533400"/>
                      </a:xfrm>
                      <a:prstGeom prst="rect">
                        <a:avLst/>
                      </a:prstGeom>
                      <a:noFill/>
                    </p:spPr>
                  </p:pic>
                </p:oleObj>
              </mc:Fallback>
            </mc:AlternateContent>
          </a:graphicData>
        </a:graphic>
      </p:graphicFrame>
      <p:cxnSp>
        <p:nvCxnSpPr>
          <p:cNvPr id="20" name="Straight Arrow Connector 19"/>
          <p:cNvCxnSpPr/>
          <p:nvPr/>
        </p:nvCxnSpPr>
        <p:spPr>
          <a:xfrm flipH="1">
            <a:off x="1905000" y="4419600"/>
            <a:ext cx="26670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029200" y="4419600"/>
            <a:ext cx="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nvPr>
        </p:nvGraphicFramePr>
        <p:xfrm>
          <a:off x="1491694" y="5524500"/>
          <a:ext cx="345057" cy="381000"/>
        </p:xfrm>
        <a:graphic>
          <a:graphicData uri="http://schemas.openxmlformats.org/presentationml/2006/ole">
            <mc:AlternateContent xmlns:mc="http://schemas.openxmlformats.org/markup-compatibility/2006">
              <mc:Choice xmlns:v="urn:schemas-microsoft-com:vml" Requires="v">
                <p:oleObj spid="_x0000_s14462" name="Equation" r:id="rId17" imgW="152268" imgH="164957" progId="Equation.3">
                  <p:embed/>
                </p:oleObj>
              </mc:Choice>
              <mc:Fallback>
                <p:oleObj name="Equation" r:id="rId17" imgW="152268" imgH="164957"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91694" y="5524500"/>
                        <a:ext cx="345057" cy="381000"/>
                      </a:xfrm>
                      <a:prstGeom prst="rect">
                        <a:avLst/>
                      </a:prstGeom>
                      <a:noFill/>
                    </p:spPr>
                  </p:pic>
                </p:oleObj>
              </mc:Fallback>
            </mc:AlternateContent>
          </a:graphicData>
        </a:graphic>
      </p:graphicFrame>
      <p:cxnSp>
        <p:nvCxnSpPr>
          <p:cNvPr id="26" name="Straight Arrow Connector 25"/>
          <p:cNvCxnSpPr/>
          <p:nvPr/>
        </p:nvCxnSpPr>
        <p:spPr>
          <a:xfrm>
            <a:off x="1752600" y="5295900"/>
            <a:ext cx="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95400" y="51816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p:cNvGraphicFramePr>
            <a:graphicFrameLocks noChangeAspect="1"/>
          </p:cNvGraphicFramePr>
          <p:nvPr>
            <p:extLst/>
          </p:nvPr>
        </p:nvGraphicFramePr>
        <p:xfrm>
          <a:off x="3048000" y="5541728"/>
          <a:ext cx="3177385" cy="401872"/>
        </p:xfrm>
        <a:graphic>
          <a:graphicData uri="http://schemas.openxmlformats.org/presentationml/2006/ole">
            <mc:AlternateContent xmlns:mc="http://schemas.openxmlformats.org/markup-compatibility/2006">
              <mc:Choice xmlns:v="urn:schemas-microsoft-com:vml" Requires="v">
                <p:oleObj spid="_x0000_s14463" name="Equation" r:id="rId19" imgW="1739900" imgH="215900" progId="Equation.3">
                  <p:embed/>
                </p:oleObj>
              </mc:Choice>
              <mc:Fallback>
                <p:oleObj name="Equation" r:id="rId19" imgW="1739900" imgH="2159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5541728"/>
                        <a:ext cx="3177385" cy="401872"/>
                      </a:xfrm>
                      <a:prstGeom prst="rect">
                        <a:avLst/>
                      </a:prstGeom>
                      <a:noFill/>
                    </p:spPr>
                  </p:pic>
                </p:oleObj>
              </mc:Fallback>
            </mc:AlternateContent>
          </a:graphicData>
        </a:graphic>
      </p:graphicFrame>
    </p:spTree>
    <p:extLst>
      <p:ext uri="{BB962C8B-B14F-4D97-AF65-F5344CB8AC3E}">
        <p14:creationId xmlns:p14="http://schemas.microsoft.com/office/powerpoint/2010/main" val="2008433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Test Statistic</a:t>
            </a:r>
            <a:endParaRPr lang="en-US" b="1" dirty="0">
              <a:solidFill>
                <a:srgbClr val="FF0000"/>
              </a:solidFill>
            </a:endParaRPr>
          </a:p>
        </p:txBody>
      </p:sp>
      <p:sp>
        <p:nvSpPr>
          <p:cNvPr id="3" name="Vertical Text Placeholder 2"/>
          <p:cNvSpPr>
            <a:spLocks noGrp="1"/>
          </p:cNvSpPr>
          <p:nvPr>
            <p:ph type="body" orient="vert" idx="1"/>
          </p:nvPr>
        </p:nvSpPr>
        <p:spPr/>
        <p:txBody>
          <a:bodyPr vert="horz"/>
          <a:lstStyle/>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nvPr>
        </p:nvGraphicFramePr>
        <p:xfrm>
          <a:off x="1142999" y="1828800"/>
          <a:ext cx="5652655" cy="914400"/>
        </p:xfrm>
        <a:graphic>
          <a:graphicData uri="http://schemas.openxmlformats.org/presentationml/2006/ole">
            <mc:AlternateContent xmlns:mc="http://schemas.openxmlformats.org/markup-compatibility/2006">
              <mc:Choice xmlns:v="urn:schemas-microsoft-com:vml" Requires="v">
                <p:oleObj spid="_x0000_s15427" name="Equation" r:id="rId3" imgW="2590800" imgH="419100" progId="Equation.3">
                  <p:embed/>
                </p:oleObj>
              </mc:Choice>
              <mc:Fallback>
                <p:oleObj name="Equation" r:id="rId3" imgW="25908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99" y="1828800"/>
                        <a:ext cx="5652655" cy="914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nvPr>
        </p:nvGraphicFramePr>
        <p:xfrm>
          <a:off x="914400" y="3276600"/>
          <a:ext cx="3244624" cy="388938"/>
        </p:xfrm>
        <a:graphic>
          <a:graphicData uri="http://schemas.openxmlformats.org/presentationml/2006/ole">
            <mc:AlternateContent xmlns:mc="http://schemas.openxmlformats.org/markup-compatibility/2006">
              <mc:Choice xmlns:v="urn:schemas-microsoft-com:vml" Requires="v">
                <p:oleObj spid="_x0000_s15428" name="Equation" r:id="rId5" imgW="1981200" imgH="228600" progId="Equation.3">
                  <p:embed/>
                </p:oleObj>
              </mc:Choice>
              <mc:Fallback>
                <p:oleObj name="Equation" r:id="rId5" imgW="1981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276600"/>
                        <a:ext cx="3244624" cy="388938"/>
                      </a:xfrm>
                      <a:prstGeom prst="rect">
                        <a:avLst/>
                      </a:prstGeom>
                      <a:noFill/>
                    </p:spPr>
                  </p:pic>
                </p:oleObj>
              </mc:Fallback>
            </mc:AlternateContent>
          </a:graphicData>
        </a:graphic>
      </p:graphicFrame>
      <p:sp>
        <p:nvSpPr>
          <p:cNvPr id="8" name="TextBox 7"/>
          <p:cNvSpPr txBox="1"/>
          <p:nvPr/>
        </p:nvSpPr>
        <p:spPr>
          <a:xfrm>
            <a:off x="914400" y="2743200"/>
            <a:ext cx="2743200" cy="461665"/>
          </a:xfrm>
          <a:prstGeom prst="rect">
            <a:avLst/>
          </a:prstGeom>
          <a:noFill/>
        </p:spPr>
        <p:txBody>
          <a:bodyPr wrap="square" rtlCol="0">
            <a:spAutoFit/>
          </a:bodyPr>
          <a:lstStyle/>
          <a:p>
            <a:r>
              <a:rPr lang="en-US" sz="2400" b="1" dirty="0" smtClean="0">
                <a:solidFill>
                  <a:srgbClr val="FF0000"/>
                </a:solidFill>
              </a:rPr>
              <a:t>Null Hypothesis</a:t>
            </a:r>
            <a:endParaRPr lang="en-US" sz="2400" b="1" dirty="0">
              <a:solidFill>
                <a:srgbClr val="FF0000"/>
              </a:solidFill>
            </a:endParaRP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nvPr>
        </p:nvGraphicFramePr>
        <p:xfrm>
          <a:off x="4572000" y="3229208"/>
          <a:ext cx="1145738" cy="381000"/>
        </p:xfrm>
        <a:graphic>
          <a:graphicData uri="http://schemas.openxmlformats.org/presentationml/2006/ole">
            <mc:AlternateContent xmlns:mc="http://schemas.openxmlformats.org/markup-compatibility/2006">
              <mc:Choice xmlns:v="urn:schemas-microsoft-com:vml" Requires="v">
                <p:oleObj spid="_x0000_s15429" name="Equation" r:id="rId7" imgW="660400" imgH="228600" progId="Equation.3">
                  <p:embed/>
                </p:oleObj>
              </mc:Choice>
              <mc:Fallback>
                <p:oleObj name="Equation" r:id="rId7" imgW="6604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229208"/>
                        <a:ext cx="1145738" cy="381000"/>
                      </a:xfrm>
                      <a:prstGeom prst="rect">
                        <a:avLst/>
                      </a:prstGeom>
                      <a:noFill/>
                    </p:spPr>
                  </p:pic>
                </p:oleObj>
              </mc:Fallback>
            </mc:AlternateContent>
          </a:graphicData>
        </a:graphic>
      </p:graphicFrame>
      <p:sp>
        <p:nvSpPr>
          <p:cNvPr id="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nvPr>
        </p:nvGraphicFramePr>
        <p:xfrm>
          <a:off x="2362200" y="3962400"/>
          <a:ext cx="2813538" cy="762000"/>
        </p:xfrm>
        <a:graphic>
          <a:graphicData uri="http://schemas.openxmlformats.org/presentationml/2006/ole">
            <mc:AlternateContent xmlns:mc="http://schemas.openxmlformats.org/markup-compatibility/2006">
              <mc:Choice xmlns:v="urn:schemas-microsoft-com:vml" Requires="v">
                <p:oleObj spid="_x0000_s15430" name="Equation" r:id="rId9" imgW="761669" imgH="203112" progId="Equation.3">
                  <p:embed/>
                </p:oleObj>
              </mc:Choice>
              <mc:Fallback>
                <p:oleObj name="Equation" r:id="rId9" imgW="761669"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3962400"/>
                        <a:ext cx="2813538" cy="762000"/>
                      </a:xfrm>
                      <a:prstGeom prst="rect">
                        <a:avLst/>
                      </a:prstGeom>
                      <a:noFill/>
                    </p:spPr>
                  </p:pic>
                </p:oleObj>
              </mc:Fallback>
            </mc:AlternateContent>
          </a:graphicData>
        </a:graphic>
      </p:graphicFrame>
      <p:sp>
        <p:nvSpPr>
          <p:cNvPr id="1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nvPr>
        </p:nvGraphicFramePr>
        <p:xfrm>
          <a:off x="3238500" y="4953000"/>
          <a:ext cx="838200" cy="647520"/>
        </p:xfrm>
        <a:graphic>
          <a:graphicData uri="http://schemas.openxmlformats.org/presentationml/2006/ole">
            <mc:AlternateContent xmlns:mc="http://schemas.openxmlformats.org/markup-compatibility/2006">
              <mc:Choice xmlns:v="urn:schemas-microsoft-com:vml" Requires="v">
                <p:oleObj spid="_x0000_s15431" name="Equation" r:id="rId11" imgW="330057" imgH="253890" progId="Equation.3">
                  <p:embed/>
                </p:oleObj>
              </mc:Choice>
              <mc:Fallback>
                <p:oleObj name="Equation" r:id="rId11" imgW="330057" imgH="25389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0" y="4953000"/>
                        <a:ext cx="838200" cy="647520"/>
                      </a:xfrm>
                      <a:prstGeom prst="rect">
                        <a:avLst/>
                      </a:prstGeom>
                      <a:noFill/>
                    </p:spPr>
                  </p:pic>
                </p:oleObj>
              </mc:Fallback>
            </mc:AlternateContent>
          </a:graphicData>
        </a:graphic>
      </p:graphicFrame>
      <p:sp>
        <p:nvSpPr>
          <p:cNvPr id="15" name="Down Arrow 14"/>
          <p:cNvSpPr/>
          <p:nvPr/>
        </p:nvSpPr>
        <p:spPr>
          <a:xfrm>
            <a:off x="3657600" y="4648200"/>
            <a:ext cx="76200"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2000" y="5638800"/>
            <a:ext cx="1828800" cy="369332"/>
          </a:xfrm>
          <a:prstGeom prst="rect">
            <a:avLst/>
          </a:prstGeom>
          <a:noFill/>
        </p:spPr>
        <p:txBody>
          <a:bodyPr wrap="square" rtlCol="0">
            <a:spAutoFit/>
          </a:bodyPr>
          <a:lstStyle/>
          <a:p>
            <a:r>
              <a:rPr lang="en-US" b="1" dirty="0" smtClean="0"/>
              <a:t>Number of traits</a:t>
            </a:r>
            <a:endParaRPr lang="en-US" b="1" dirty="0"/>
          </a:p>
        </p:txBody>
      </p:sp>
      <p:cxnSp>
        <p:nvCxnSpPr>
          <p:cNvPr id="18" name="Straight Arrow Connector 17"/>
          <p:cNvCxnSpPr/>
          <p:nvPr/>
        </p:nvCxnSpPr>
        <p:spPr>
          <a:xfrm flipH="1">
            <a:off x="2057400" y="5486400"/>
            <a:ext cx="16383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48200" y="5600700"/>
            <a:ext cx="3810000" cy="369332"/>
          </a:xfrm>
          <a:prstGeom prst="rect">
            <a:avLst/>
          </a:prstGeom>
          <a:noFill/>
        </p:spPr>
        <p:txBody>
          <a:bodyPr wrap="square" rtlCol="0">
            <a:spAutoFit/>
          </a:bodyPr>
          <a:lstStyle/>
          <a:p>
            <a:r>
              <a:rPr lang="en-US" b="1" dirty="0" smtClean="0"/>
              <a:t>Number of components in expansion</a:t>
            </a:r>
            <a:endParaRPr lang="en-US" b="1" dirty="0"/>
          </a:p>
        </p:txBody>
      </p:sp>
      <p:cxnSp>
        <p:nvCxnSpPr>
          <p:cNvPr id="21" name="Straight Arrow Connector 20"/>
          <p:cNvCxnSpPr/>
          <p:nvPr/>
        </p:nvCxnSpPr>
        <p:spPr>
          <a:xfrm>
            <a:off x="3810000" y="5410200"/>
            <a:ext cx="22098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041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Position matters</a:t>
            </a:r>
            <a:endParaRPr lang="en-US" b="1" dirty="0"/>
          </a:p>
        </p:txBody>
      </p:sp>
      <p:sp>
        <p:nvSpPr>
          <p:cNvPr id="3" name="Content Placeholder 2"/>
          <p:cNvSpPr>
            <a:spLocks noGrp="1"/>
          </p:cNvSpPr>
          <p:nvPr>
            <p:ph idx="1"/>
          </p:nvPr>
        </p:nvSpPr>
        <p:spPr>
          <a:xfrm>
            <a:off x="457200" y="4572000"/>
            <a:ext cx="8229600" cy="1554163"/>
          </a:xfrm>
        </p:spPr>
        <p:txBody>
          <a:bodyPr>
            <a:normAutofit lnSpcReduction="10000"/>
          </a:bodyPr>
          <a:lstStyle/>
          <a:p>
            <a:r>
              <a:rPr lang="en-US" dirty="0" smtClean="0"/>
              <a:t>Bad idea to treat all reads equally, ignoring their genomic positions. Therefore, they </a:t>
            </a:r>
            <a:r>
              <a:rPr lang="en-US" b="1" dirty="0" smtClean="0">
                <a:solidFill>
                  <a:srgbClr val="FF0000"/>
                </a:solidFill>
              </a:rPr>
              <a:t>cannot detect </a:t>
            </a:r>
            <a:r>
              <a:rPr lang="en-US" dirty="0" smtClean="0"/>
              <a:t>differentially expressed gene.</a:t>
            </a:r>
            <a:endParaRPr lang="en-US" dirty="0"/>
          </a:p>
        </p:txBody>
      </p:sp>
      <p:graphicFrame>
        <p:nvGraphicFramePr>
          <p:cNvPr id="4098" name="Object 2"/>
          <p:cNvGraphicFramePr>
            <a:graphicFrameLocks noChangeAspect="1"/>
          </p:cNvGraphicFramePr>
          <p:nvPr/>
        </p:nvGraphicFramePr>
        <p:xfrm>
          <a:off x="381000" y="1828800"/>
          <a:ext cx="8429626" cy="2286000"/>
        </p:xfrm>
        <a:graphic>
          <a:graphicData uri="http://schemas.openxmlformats.org/presentationml/2006/ole">
            <mc:AlternateContent xmlns:mc="http://schemas.openxmlformats.org/markup-compatibility/2006">
              <mc:Choice xmlns:v="urn:schemas-microsoft-com:vml" Requires="v">
                <p:oleObj spid="_x0000_s20492" name="Acrobat Document" r:id="rId3" imgW="5990040" imgH="1625760" progId="AcroExch.Document.11">
                  <p:embed/>
                </p:oleObj>
              </mc:Choice>
              <mc:Fallback>
                <p:oleObj name="Acrobat Document" r:id="rId3" imgW="5990040" imgH="162576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28800"/>
                        <a:ext cx="842962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49673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61" y="254000"/>
            <a:ext cx="7232650" cy="635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772400" y="685800"/>
            <a:ext cx="1371600" cy="923330"/>
          </a:xfrm>
          <a:prstGeom prst="rect">
            <a:avLst/>
          </a:prstGeom>
          <a:noFill/>
        </p:spPr>
        <p:txBody>
          <a:bodyPr wrap="square" rtlCol="0">
            <a:spAutoFit/>
          </a:bodyPr>
          <a:lstStyle/>
          <a:p>
            <a:r>
              <a:rPr lang="en-US" b="1" dirty="0" smtClean="0">
                <a:solidFill>
                  <a:srgbClr val="00B050"/>
                </a:solidFill>
              </a:rPr>
              <a:t>Green:</a:t>
            </a:r>
            <a:r>
              <a:rPr lang="en-US" dirty="0" smtClean="0"/>
              <a:t> Normal</a:t>
            </a:r>
          </a:p>
          <a:p>
            <a:r>
              <a:rPr lang="en-US" b="1" dirty="0" smtClean="0">
                <a:solidFill>
                  <a:srgbClr val="FF0000"/>
                </a:solidFill>
              </a:rPr>
              <a:t>Red: </a:t>
            </a:r>
            <a:r>
              <a:rPr lang="en-US" dirty="0" smtClean="0"/>
              <a:t>Tumor</a:t>
            </a:r>
            <a:endParaRPr lang="en-US" dirty="0"/>
          </a:p>
        </p:txBody>
      </p:sp>
    </p:spTree>
    <p:extLst>
      <p:ext uri="{BB962C8B-B14F-4D97-AF65-F5344CB8AC3E}">
        <p14:creationId xmlns:p14="http://schemas.microsoft.com/office/powerpoint/2010/main" val="749857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203200"/>
            <a:ext cx="7194550" cy="645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049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21" y="-228600"/>
            <a:ext cx="8770937" cy="768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207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RNA-</a:t>
            </a:r>
            <a:r>
              <a:rPr lang="en-US" b="1" dirty="0" err="1" smtClean="0">
                <a:solidFill>
                  <a:srgbClr val="FF0000"/>
                </a:solidFill>
              </a:rPr>
              <a:t>seq</a:t>
            </a:r>
            <a:r>
              <a:rPr lang="en-US" b="1" dirty="0" smtClean="0">
                <a:solidFill>
                  <a:srgbClr val="FF0000"/>
                </a:solidFill>
              </a:rPr>
              <a:t> Data</a:t>
            </a:r>
            <a:r>
              <a:rPr lang="en-US" b="1" dirty="0">
                <a:solidFill>
                  <a:srgbClr val="FF0000"/>
                </a:solidFill>
              </a:rPr>
              <a:t/>
            </a:r>
            <a:br>
              <a:rPr lang="en-US" b="1" dirty="0">
                <a:solidFill>
                  <a:srgbClr val="FF0000"/>
                </a:solidFill>
              </a:rPr>
            </a:br>
            <a:r>
              <a:rPr lang="en-US" b="1" dirty="0" smtClean="0">
                <a:solidFill>
                  <a:srgbClr val="FF0000"/>
                </a:solidFill>
              </a:rPr>
              <a:t>Cluster Analysis using FPCA</a:t>
            </a:r>
            <a:endParaRPr lang="en-US" b="1" dirty="0">
              <a:solidFill>
                <a:srgbClr val="FF0000"/>
              </a:solidFill>
            </a:endParaRPr>
          </a:p>
        </p:txBody>
      </p:sp>
      <p:sp>
        <p:nvSpPr>
          <p:cNvPr id="3" name="Vertical Text Placeholder 2"/>
          <p:cNvSpPr>
            <a:spLocks noGrp="1"/>
          </p:cNvSpPr>
          <p:nvPr>
            <p:ph type="body" orient="vert" idx="1"/>
          </p:nvPr>
        </p:nvSpPr>
        <p:spPr/>
        <p:txBody>
          <a:bodyPr vert="horz"/>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619603"/>
            <a:ext cx="6096000" cy="4444181"/>
          </a:xfrm>
          <a:prstGeom prst="rect">
            <a:avLst/>
          </a:prstGeom>
        </p:spPr>
      </p:pic>
    </p:spTree>
    <p:extLst>
      <p:ext uri="{BB962C8B-B14F-4D97-AF65-F5344CB8AC3E}">
        <p14:creationId xmlns:p14="http://schemas.microsoft.com/office/powerpoint/2010/main" val="413224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RNA-</a:t>
            </a:r>
            <a:r>
              <a:rPr lang="en-US" b="1" dirty="0" err="1" smtClean="0"/>
              <a:t>seq</a:t>
            </a:r>
            <a:r>
              <a:rPr lang="en-US" b="1" dirty="0" smtClean="0"/>
              <a:t> Data</a:t>
            </a:r>
            <a:br>
              <a:rPr lang="en-US" b="1" dirty="0" smtClean="0"/>
            </a:br>
            <a:r>
              <a:rPr lang="en-US" dirty="0" smtClean="0"/>
              <a:t>Cluster Analysis using Level 3</a:t>
            </a:r>
            <a:endParaRPr lang="en-US" dirty="0"/>
          </a:p>
        </p:txBody>
      </p:sp>
      <p:sp>
        <p:nvSpPr>
          <p:cNvPr id="3" name="Vertical Text Placeholder 2"/>
          <p:cNvSpPr>
            <a:spLocks noGrp="1"/>
          </p:cNvSpPr>
          <p:nvPr>
            <p:ph type="body" orient="vert" idx="1"/>
          </p:nvPr>
        </p:nvSpPr>
        <p:spPr/>
        <p:txBody>
          <a:bodyPr vert="horz"/>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0" y="1752600"/>
            <a:ext cx="6159501" cy="4191000"/>
          </a:xfrm>
          <a:prstGeom prst="rect">
            <a:avLst/>
          </a:prstGeom>
        </p:spPr>
      </p:pic>
    </p:spTree>
    <p:extLst>
      <p:ext uri="{BB962C8B-B14F-4D97-AF65-F5344CB8AC3E}">
        <p14:creationId xmlns:p14="http://schemas.microsoft.com/office/powerpoint/2010/main" val="1584646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Application</a:t>
            </a:r>
            <a:endParaRPr lang="en-US"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7203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Integrative Image and RNA-</a:t>
            </a:r>
            <a:r>
              <a:rPr lang="en-US" b="1" dirty="0" err="1"/>
              <a:t>seq</a:t>
            </a:r>
            <a:r>
              <a:rPr lang="en-US" b="1" dirty="0"/>
              <a:t> Data Analysis</a:t>
            </a:r>
          </a:p>
        </p:txBody>
      </p:sp>
      <p:sp>
        <p:nvSpPr>
          <p:cNvPr id="3" name="Subtitle 2"/>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Momiao Xiong</a:t>
            </a:r>
          </a:p>
          <a:p>
            <a:r>
              <a:rPr lang="en-US" dirty="0" smtClean="0">
                <a:latin typeface="Arial" panose="020B0604020202020204" pitchFamily="34" charset="0"/>
                <a:cs typeface="Arial" panose="020B0604020202020204" pitchFamily="34" charset="0"/>
              </a:rPr>
              <a:t>University Of Texas School of Public Health</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874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solidFill>
                  <a:srgbClr val="FF0000"/>
                </a:solidFill>
              </a:rPr>
              <a:t>Ovarian Cancer</a:t>
            </a:r>
            <a:br>
              <a:rPr lang="en-US" dirty="0" smtClean="0">
                <a:solidFill>
                  <a:srgbClr val="FF0000"/>
                </a:solidFill>
              </a:rPr>
            </a:br>
            <a:r>
              <a:rPr lang="en-US" dirty="0" smtClean="0"/>
              <a:t>(TCGA Data)</a:t>
            </a:r>
            <a:br>
              <a:rPr lang="en-US" dirty="0" smtClean="0"/>
            </a:br>
            <a:endParaRPr lang="en-US" dirty="0"/>
          </a:p>
        </p:txBody>
      </p:sp>
      <p:sp>
        <p:nvSpPr>
          <p:cNvPr id="3" name="Vertical Text Placeholder 2"/>
          <p:cNvSpPr>
            <a:spLocks noGrp="1"/>
          </p:cNvSpPr>
          <p:nvPr>
            <p:ph type="body" orient="vert" idx="1"/>
          </p:nvPr>
        </p:nvSpPr>
        <p:spPr/>
        <p:txBody>
          <a:bodyPr vert="horz">
            <a:normAutofit lnSpcReduction="10000"/>
          </a:bodyPr>
          <a:lstStyle/>
          <a:p>
            <a:pPr lvl="0"/>
            <a:r>
              <a:rPr lang="en-US" sz="2800" b="1" dirty="0">
                <a:solidFill>
                  <a:prstClr val="black"/>
                </a:solidFill>
              </a:rPr>
              <a:t>Histology Images</a:t>
            </a:r>
          </a:p>
          <a:p>
            <a:pPr lvl="0"/>
            <a:r>
              <a:rPr lang="en-US" sz="2800" b="1" dirty="0">
                <a:solidFill>
                  <a:prstClr val="black"/>
                </a:solidFill>
              </a:rPr>
              <a:t>Total Samples: </a:t>
            </a:r>
            <a:r>
              <a:rPr lang="en-US" sz="2800" b="1" dirty="0" smtClean="0">
                <a:solidFill>
                  <a:prstClr val="black"/>
                </a:solidFill>
              </a:rPr>
              <a:t>176</a:t>
            </a:r>
            <a:endParaRPr lang="en-US" sz="2800" b="1" dirty="0">
              <a:solidFill>
                <a:prstClr val="black"/>
              </a:solidFill>
            </a:endParaRPr>
          </a:p>
          <a:p>
            <a:pPr lvl="0"/>
            <a:r>
              <a:rPr lang="en-US" sz="2800" b="1" dirty="0">
                <a:solidFill>
                  <a:prstClr val="black"/>
                </a:solidFill>
              </a:rPr>
              <a:t>Drug Sensitive: </a:t>
            </a:r>
            <a:r>
              <a:rPr lang="en-US" sz="2800" b="1" dirty="0" smtClean="0">
                <a:solidFill>
                  <a:prstClr val="black"/>
                </a:solidFill>
              </a:rPr>
              <a:t>106</a:t>
            </a:r>
            <a:endParaRPr lang="en-US" sz="2800" b="1" dirty="0">
              <a:solidFill>
                <a:prstClr val="black"/>
              </a:solidFill>
            </a:endParaRPr>
          </a:p>
          <a:p>
            <a:pPr lvl="0"/>
            <a:r>
              <a:rPr lang="en-US" sz="2800" b="1" dirty="0">
                <a:solidFill>
                  <a:prstClr val="black"/>
                </a:solidFill>
              </a:rPr>
              <a:t>Drug Resistant: </a:t>
            </a:r>
            <a:r>
              <a:rPr lang="en-US" sz="2800" b="1" dirty="0" smtClean="0">
                <a:solidFill>
                  <a:prstClr val="black"/>
                </a:solidFill>
              </a:rPr>
              <a:t>76</a:t>
            </a:r>
            <a:endParaRPr lang="en-US" sz="2800" b="1" dirty="0">
              <a:solidFill>
                <a:prstClr val="black"/>
              </a:solidFill>
            </a:endParaRPr>
          </a:p>
          <a:p>
            <a:pPr marL="0" lvl="0" indent="0" fontAlgn="base">
              <a:spcBef>
                <a:spcPct val="0"/>
              </a:spcBef>
              <a:spcAft>
                <a:spcPct val="0"/>
              </a:spcAft>
              <a:buNone/>
            </a:pPr>
            <a:r>
              <a:rPr lang="en-US" altLang="zh-CN" sz="2800" b="1" dirty="0">
                <a:solidFill>
                  <a:srgbClr val="000000"/>
                </a:solidFill>
                <a:latin typeface="Arial" pitchFamily="34" charset="0"/>
              </a:rPr>
              <a:t>All these images are sampled and resized to the dimension of </a:t>
            </a:r>
            <a:r>
              <a:rPr lang="en-US" altLang="zh-CN" sz="2800" b="1" dirty="0" smtClean="0">
                <a:solidFill>
                  <a:srgbClr val="000000"/>
                </a:solidFill>
                <a:latin typeface="Arial" pitchFamily="34" charset="0"/>
              </a:rPr>
              <a:t>128*128</a:t>
            </a:r>
            <a:r>
              <a:rPr lang="en-US" altLang="zh-CN" sz="2800" dirty="0" smtClean="0">
                <a:solidFill>
                  <a:srgbClr val="000000"/>
                </a:solidFill>
                <a:latin typeface="Arial" pitchFamily="34" charset="0"/>
              </a:rPr>
              <a:t> = </a:t>
            </a:r>
            <a:r>
              <a:rPr lang="en-US" altLang="zh-CN" sz="2800" b="1" dirty="0" smtClean="0">
                <a:solidFill>
                  <a:srgbClr val="FF0000"/>
                </a:solidFill>
                <a:latin typeface="Arial" pitchFamily="34" charset="0"/>
              </a:rPr>
              <a:t>16,384</a:t>
            </a:r>
          </a:p>
          <a:p>
            <a:pPr marL="0" lvl="0" indent="0" fontAlgn="base">
              <a:spcBef>
                <a:spcPct val="0"/>
              </a:spcBef>
              <a:spcAft>
                <a:spcPct val="0"/>
              </a:spcAft>
              <a:buNone/>
            </a:pPr>
            <a:endParaRPr lang="en-US" altLang="zh-CN" sz="2800" b="1" dirty="0" smtClean="0">
              <a:solidFill>
                <a:srgbClr val="FF0000"/>
              </a:solidFill>
              <a:latin typeface="Arial" pitchFamily="34" charset="0"/>
            </a:endParaRPr>
          </a:p>
          <a:p>
            <a:pPr marL="0" lvl="0" indent="0" fontAlgn="base">
              <a:spcBef>
                <a:spcPct val="0"/>
              </a:spcBef>
              <a:spcAft>
                <a:spcPct val="0"/>
              </a:spcAft>
              <a:buNone/>
            </a:pPr>
            <a:r>
              <a:rPr lang="en-US" altLang="zh-CN" sz="2800" b="1" dirty="0" smtClean="0">
                <a:latin typeface="Arial" pitchFamily="34" charset="0"/>
              </a:rPr>
              <a:t>Number of Genes</a:t>
            </a:r>
            <a:r>
              <a:rPr lang="en-US" altLang="zh-CN" sz="2800" b="1" dirty="0" smtClean="0">
                <a:solidFill>
                  <a:srgbClr val="FF0000"/>
                </a:solidFill>
                <a:latin typeface="Arial" pitchFamily="34" charset="0"/>
              </a:rPr>
              <a:t>: 13,357</a:t>
            </a:r>
          </a:p>
          <a:p>
            <a:pPr marL="0" lvl="0" indent="0" fontAlgn="base">
              <a:spcBef>
                <a:spcPct val="0"/>
              </a:spcBef>
              <a:spcAft>
                <a:spcPct val="0"/>
              </a:spcAft>
              <a:buNone/>
            </a:pPr>
            <a:r>
              <a:rPr lang="en-US" altLang="zh-CN" sz="2800" b="1" dirty="0" smtClean="0">
                <a:latin typeface="Arial" pitchFamily="34" charset="0"/>
              </a:rPr>
              <a:t>Significance of P-value</a:t>
            </a:r>
            <a:r>
              <a:rPr lang="en-US" altLang="zh-CN" sz="2800" b="1" dirty="0" smtClean="0">
                <a:solidFill>
                  <a:srgbClr val="FF0000"/>
                </a:solidFill>
                <a:latin typeface="Arial" pitchFamily="34" charset="0"/>
              </a:rPr>
              <a:t>=3.74E-06</a:t>
            </a:r>
          </a:p>
          <a:p>
            <a:pPr marL="0" lvl="0" indent="0" fontAlgn="base">
              <a:spcBef>
                <a:spcPct val="0"/>
              </a:spcBef>
              <a:spcAft>
                <a:spcPct val="0"/>
              </a:spcAft>
              <a:buNone/>
            </a:pPr>
            <a:r>
              <a:rPr lang="en-US" altLang="zh-CN" sz="2800" b="1" dirty="0" smtClean="0">
                <a:solidFill>
                  <a:srgbClr val="00B050"/>
                </a:solidFill>
                <a:latin typeface="Arial" pitchFamily="34" charset="0"/>
              </a:rPr>
              <a:t>Total Number of Significant Genes:</a:t>
            </a:r>
            <a:r>
              <a:rPr lang="en-US" altLang="zh-CN" sz="2800" b="1" dirty="0" smtClean="0">
                <a:solidFill>
                  <a:srgbClr val="FF0000"/>
                </a:solidFill>
                <a:latin typeface="Arial" pitchFamily="34" charset="0"/>
              </a:rPr>
              <a:t> 21</a:t>
            </a:r>
            <a:endParaRPr lang="en-US" altLang="zh-CN" sz="2800" b="1" dirty="0">
              <a:solidFill>
                <a:srgbClr val="FF0000"/>
              </a:solidFill>
              <a:latin typeface="Arial" pitchFamily="34" charset="0"/>
            </a:endParaRPr>
          </a:p>
          <a:p>
            <a:pPr marL="0" lvl="0" indent="0" fontAlgn="base">
              <a:spcBef>
                <a:spcPct val="0"/>
              </a:spcBef>
              <a:spcAft>
                <a:spcPct val="0"/>
              </a:spcAft>
              <a:buNone/>
            </a:pPr>
            <a:endParaRPr lang="zh-CN" altLang="en-US" sz="2800" dirty="0">
              <a:solidFill>
                <a:srgbClr val="000000"/>
              </a:solidFill>
              <a:latin typeface="Arial" pitchFamily="34" charset="0"/>
            </a:endParaRPr>
          </a:p>
          <a:p>
            <a:endParaRPr lang="en-US" dirty="0"/>
          </a:p>
        </p:txBody>
      </p:sp>
    </p:spTree>
    <p:extLst>
      <p:ext uri="{BB962C8B-B14F-4D97-AF65-F5344CB8AC3E}">
        <p14:creationId xmlns:p14="http://schemas.microsoft.com/office/powerpoint/2010/main" val="2398935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Vertical Text Placeholder 2"/>
          <p:cNvSpPr>
            <a:spLocks noGrp="1"/>
          </p:cNvSpPr>
          <p:nvPr>
            <p:ph type="body" orient="vert" idx="1"/>
          </p:nvPr>
        </p:nvSpPr>
        <p:spPr/>
        <p:txBody>
          <a:bodyPr vert="horz"/>
          <a:lstStyle/>
          <a:p>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276225"/>
            <a:ext cx="7353300" cy="63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159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601382"/>
              </p:ext>
            </p:extLst>
          </p:nvPr>
        </p:nvGraphicFramePr>
        <p:xfrm>
          <a:off x="533399" y="457206"/>
          <a:ext cx="8305798" cy="6172200"/>
        </p:xfrm>
        <a:graphic>
          <a:graphicData uri="http://schemas.openxmlformats.org/drawingml/2006/table">
            <a:tbl>
              <a:tblPr/>
              <a:tblGrid>
                <a:gridCol w="1022443"/>
                <a:gridCol w="1009824"/>
                <a:gridCol w="1211788"/>
                <a:gridCol w="1035069"/>
                <a:gridCol w="997202"/>
                <a:gridCol w="1009824"/>
                <a:gridCol w="1009824"/>
                <a:gridCol w="1009824"/>
              </a:tblGrid>
              <a:tr h="411480">
                <a:tc gridSpan="5">
                  <a:txBody>
                    <a:bodyPr/>
                    <a:lstStyle/>
                    <a:p>
                      <a:pPr algn="l" fontAlgn="b"/>
                      <a:r>
                        <a:rPr lang="en-US" sz="1400" b="1" i="0" u="none" strike="noStrike" dirty="0">
                          <a:solidFill>
                            <a:srgbClr val="000000"/>
                          </a:solidFill>
                          <a:effectLst/>
                          <a:latin typeface="Calibri"/>
                        </a:rPr>
                        <a:t>Table 1. List of 21 RNA-</a:t>
                      </a:r>
                      <a:r>
                        <a:rPr lang="en-US" sz="1400" b="1" i="0" u="none" strike="noStrike" dirty="0" err="1">
                          <a:solidFill>
                            <a:srgbClr val="000000"/>
                          </a:solidFill>
                          <a:effectLst/>
                          <a:latin typeface="Calibri"/>
                        </a:rPr>
                        <a:t>seq</a:t>
                      </a:r>
                      <a:r>
                        <a:rPr lang="en-US" sz="1400" b="1" i="0" u="none" strike="noStrike" dirty="0">
                          <a:solidFill>
                            <a:srgbClr val="000000"/>
                          </a:solidFill>
                          <a:effectLst/>
                          <a:latin typeface="Calibri"/>
                        </a:rPr>
                        <a:t> </a:t>
                      </a:r>
                      <a:r>
                        <a:rPr lang="en-US" sz="1400" b="1" i="0" u="none" strike="noStrike" dirty="0" smtClean="0">
                          <a:solidFill>
                            <a:srgbClr val="000000"/>
                          </a:solidFill>
                          <a:effectLst/>
                          <a:latin typeface="Calibri"/>
                        </a:rPr>
                        <a:t>significantly </a:t>
                      </a:r>
                      <a:r>
                        <a:rPr lang="en-US" sz="1400" b="1" i="0" u="none" strike="noStrike" dirty="0">
                          <a:solidFill>
                            <a:srgbClr val="000000"/>
                          </a:solidFill>
                          <a:effectLst/>
                          <a:latin typeface="Calibri"/>
                        </a:rPr>
                        <a:t>associated with image.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a:solidFill>
                          <a:srgbClr val="000000"/>
                        </a:solidFill>
                        <a:effectLst/>
                        <a:latin typeface="Calibri"/>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r>
              <a:tr h="411480">
                <a:tc>
                  <a:txBody>
                    <a:bodyPr/>
                    <a:lstStyle/>
                    <a:p>
                      <a:pPr algn="l" fontAlgn="b"/>
                      <a:r>
                        <a:rPr lang="en-US" sz="1400" b="1" i="0" u="none" strike="noStrike">
                          <a:solidFill>
                            <a:srgbClr val="000000"/>
                          </a:solidFill>
                          <a:effectLst/>
                          <a:latin typeface="Calibri"/>
                        </a:rPr>
                        <a:t>Gene</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en-US" sz="1400" b="1" i="0" u="none" strike="noStrike" dirty="0">
                          <a:solidFill>
                            <a:srgbClr val="000000"/>
                          </a:solidFill>
                          <a:effectLst/>
                          <a:latin typeface="Calibri"/>
                        </a:rPr>
                        <a:t>P-value</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400" b="1" i="0" u="none" strike="noStrike" dirty="0">
                          <a:solidFill>
                            <a:srgbClr val="000000"/>
                          </a:solidFill>
                          <a:effectLst/>
                          <a:latin typeface="Calibri"/>
                        </a:rPr>
                        <a:t>Gene</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en-US" sz="1400" b="1" i="0" u="none" strike="noStrike">
                          <a:solidFill>
                            <a:srgbClr val="000000"/>
                          </a:solidFill>
                          <a:effectLst/>
                          <a:latin typeface="Calibri"/>
                        </a:rPr>
                        <a:t>P-value</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11480">
                <a:tc>
                  <a:txBody>
                    <a:bodyPr/>
                    <a:lstStyle/>
                    <a:p>
                      <a:pPr algn="l" fontAlgn="t"/>
                      <a:r>
                        <a:rPr lang="en-US" sz="1400" b="1" i="0" u="none" strike="noStrike">
                          <a:solidFill>
                            <a:srgbClr val="000000"/>
                          </a:solidFill>
                          <a:effectLst/>
                          <a:latin typeface="Calibri"/>
                        </a:rPr>
                        <a:t> </a:t>
                      </a:r>
                    </a:p>
                  </a:txBody>
                  <a:tcPr marL="7620" marR="7620" marT="7620" marB="0">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a:solidFill>
                            <a:srgbClr val="000000"/>
                          </a:solidFill>
                          <a:effectLst/>
                          <a:latin typeface="Calibri"/>
                        </a:rPr>
                        <a:t>MFLM</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1" i="0" u="none" strike="noStrike" dirty="0">
                          <a:solidFill>
                            <a:srgbClr val="000000"/>
                          </a:solidFill>
                          <a:effectLst/>
                          <a:latin typeface="Calibri"/>
                        </a:rPr>
                        <a:t>Regression</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a:solidFill>
                            <a:srgbClr val="000000"/>
                          </a:solidFill>
                          <a:effectLst/>
                          <a:latin typeface="Calibri"/>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a:solidFill>
                            <a:srgbClr val="000000"/>
                          </a:solidFill>
                          <a:effectLst/>
                          <a:latin typeface="Calibri"/>
                        </a:rPr>
                        <a:t>MFLM</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1" i="0" u="none" strike="noStrike">
                          <a:solidFill>
                            <a:srgbClr val="000000"/>
                          </a:solidFill>
                          <a:effectLst/>
                          <a:latin typeface="Calibri"/>
                        </a:rPr>
                        <a:t>Regression</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r>
              <a:tr h="411480">
                <a:tc>
                  <a:txBody>
                    <a:bodyPr/>
                    <a:lstStyle/>
                    <a:p>
                      <a:pPr algn="l" fontAlgn="t"/>
                      <a:r>
                        <a:rPr lang="en-US" sz="1400" b="1" i="0" u="none" strike="noStrike">
                          <a:solidFill>
                            <a:srgbClr val="000000"/>
                          </a:solidFill>
                          <a:effectLst/>
                          <a:latin typeface="Calibri"/>
                        </a:rPr>
                        <a:t> </a:t>
                      </a:r>
                    </a:p>
                  </a:txBody>
                  <a:tcPr marL="7620" marR="7620" marT="762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rgbClr val="000000"/>
                          </a:solidFill>
                          <a:effectLst/>
                          <a:latin typeface="Calibri"/>
                        </a:rPr>
                        <a:t>FPCA</a:t>
                      </a:r>
                    </a:p>
                  </a:txBody>
                  <a:tcPr marL="7620" marR="7620" marT="762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rgbClr val="000000"/>
                          </a:solidFill>
                          <a:effectLst/>
                          <a:latin typeface="Calibri"/>
                        </a:rPr>
                        <a:t>Descriptor</a:t>
                      </a:r>
                    </a:p>
                  </a:txBody>
                  <a:tcPr marL="7620" marR="7620" marT="762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a:rPr>
                        <a:t>Level 3</a:t>
                      </a:r>
                    </a:p>
                  </a:txBody>
                  <a:tcPr marL="7620" marR="7620" marT="762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rgbClr val="000000"/>
                          </a:solidFill>
                          <a:effectLst/>
                          <a:latin typeface="Calibri"/>
                        </a:rPr>
                        <a:t> </a:t>
                      </a:r>
                    </a:p>
                  </a:txBody>
                  <a:tcPr marL="7620" marR="7620" marT="762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rgbClr val="000000"/>
                          </a:solidFill>
                          <a:effectLst/>
                          <a:latin typeface="Calibri"/>
                        </a:rPr>
                        <a:t>FPCA</a:t>
                      </a:r>
                    </a:p>
                  </a:txBody>
                  <a:tcPr marL="7620" marR="7620" marT="762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rgbClr val="000000"/>
                          </a:solidFill>
                          <a:effectLst/>
                          <a:latin typeface="Calibri"/>
                        </a:rPr>
                        <a:t>Descriptor</a:t>
                      </a:r>
                    </a:p>
                  </a:txBody>
                  <a:tcPr marL="7620" marR="7620" marT="762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rgbClr val="000000"/>
                          </a:solidFill>
                          <a:effectLst/>
                          <a:latin typeface="Calibri"/>
                        </a:rPr>
                        <a:t>Level 3</a:t>
                      </a:r>
                    </a:p>
                  </a:txBody>
                  <a:tcPr marL="7620" marR="7620" marT="7620" marB="0">
                    <a:lnL>
                      <a:noFill/>
                    </a:lnL>
                    <a:lnR>
                      <a:noFill/>
                    </a:lnR>
                    <a:lnT>
                      <a:noFill/>
                    </a:lnT>
                    <a:lnB w="6350" cap="flat" cmpd="sng" algn="ctr">
                      <a:solidFill>
                        <a:srgbClr val="000000"/>
                      </a:solidFill>
                      <a:prstDash val="solid"/>
                      <a:round/>
                      <a:headEnd type="none" w="med" len="med"/>
                      <a:tailEnd type="none" w="med" len="med"/>
                    </a:lnB>
                  </a:tcPr>
                </a:tc>
              </a:tr>
              <a:tr h="411480">
                <a:tc>
                  <a:txBody>
                    <a:bodyPr/>
                    <a:lstStyle/>
                    <a:p>
                      <a:pPr algn="l" fontAlgn="b"/>
                      <a:r>
                        <a:rPr lang="en-US" sz="1400" b="1" i="0" u="none" strike="noStrike">
                          <a:solidFill>
                            <a:srgbClr val="000000"/>
                          </a:solidFill>
                          <a:effectLst/>
                          <a:latin typeface="Calibri"/>
                        </a:rPr>
                        <a:t>ZNF805</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2.31E-10</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4.34E-01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a:solidFill>
                            <a:srgbClr val="000000"/>
                          </a:solidFill>
                          <a:effectLst/>
                          <a:latin typeface="Calibri"/>
                        </a:rPr>
                        <a:t>9.33E-01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a:rPr>
                        <a:t>PHKA1</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1.31E-06</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2.80E-02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a:rPr>
                        <a:t>7.15E-01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r>
              <a:tr h="411480">
                <a:tc>
                  <a:txBody>
                    <a:bodyPr/>
                    <a:lstStyle/>
                    <a:p>
                      <a:pPr algn="l" fontAlgn="b"/>
                      <a:r>
                        <a:rPr lang="en-US" sz="1400" b="1" i="0" u="none" strike="noStrike">
                          <a:solidFill>
                            <a:srgbClr val="000000"/>
                          </a:solidFill>
                          <a:effectLst/>
                          <a:latin typeface="Calibri"/>
                        </a:rPr>
                        <a:t>LOC653501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3.86E-09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2.49E-02</a:t>
                      </a:r>
                    </a:p>
                  </a:txBody>
                  <a:tcPr marL="7620" marR="7620" marT="7620" marB="0" anchor="b">
                    <a:lnL>
                      <a:noFill/>
                    </a:lnL>
                    <a:lnR>
                      <a:noFill/>
                    </a:lnR>
                    <a:lnT>
                      <a:noFill/>
                    </a:lnT>
                    <a:lnB>
                      <a:noFill/>
                    </a:lnB>
                  </a:tcPr>
                </a:tc>
                <a:tc>
                  <a:txBody>
                    <a:bodyPr/>
                    <a:lstStyle/>
                    <a:p>
                      <a:pPr algn="r" fontAlgn="b"/>
                      <a:r>
                        <a:rPr lang="en-US" sz="1400" b="1" i="0" u="none" strike="noStrike" dirty="0">
                          <a:solidFill>
                            <a:srgbClr val="000000"/>
                          </a:solidFill>
                          <a:effectLst/>
                          <a:latin typeface="Calibri"/>
                        </a:rPr>
                        <a:t>9.04E-01</a:t>
                      </a:r>
                    </a:p>
                  </a:txBody>
                  <a:tcPr marL="7620" marR="7620" marT="762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a:rPr>
                        <a:t>PTPRG</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1.39E-06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9.50E-01</a:t>
                      </a:r>
                    </a:p>
                  </a:txBody>
                  <a:tcPr marL="7620" marR="7620" marT="762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6.58E-01</a:t>
                      </a:r>
                    </a:p>
                  </a:txBody>
                  <a:tcPr marL="7620" marR="7620" marT="7620" marB="0" anchor="b">
                    <a:lnL>
                      <a:noFill/>
                    </a:lnL>
                    <a:lnR>
                      <a:noFill/>
                    </a:lnR>
                    <a:lnT>
                      <a:noFill/>
                    </a:lnT>
                    <a:lnB>
                      <a:noFill/>
                    </a:lnB>
                  </a:tcPr>
                </a:tc>
              </a:tr>
              <a:tr h="411480">
                <a:tc>
                  <a:txBody>
                    <a:bodyPr/>
                    <a:lstStyle/>
                    <a:p>
                      <a:pPr algn="l" fontAlgn="b"/>
                      <a:r>
                        <a:rPr lang="en-US" sz="1400" b="1" i="0" u="none" strike="noStrike">
                          <a:solidFill>
                            <a:srgbClr val="000000"/>
                          </a:solidFill>
                          <a:effectLst/>
                          <a:latin typeface="Calibri"/>
                        </a:rPr>
                        <a:t>TMEM170B</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1.23E-08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6.18E-03</a:t>
                      </a:r>
                    </a:p>
                  </a:txBody>
                  <a:tcPr marL="7620" marR="7620" marT="7620" marB="0" anchor="b">
                    <a:lnL>
                      <a:noFill/>
                    </a:lnL>
                    <a:lnR>
                      <a:noFill/>
                    </a:lnR>
                    <a:lnT>
                      <a:noFill/>
                    </a:lnT>
                    <a:lnB>
                      <a:noFill/>
                    </a:lnB>
                  </a:tcPr>
                </a:tc>
                <a:tc>
                  <a:txBody>
                    <a:bodyPr/>
                    <a:lstStyle/>
                    <a:p>
                      <a:pPr algn="r" fontAlgn="b"/>
                      <a:r>
                        <a:rPr lang="en-US" sz="1400" b="1" i="0" u="none" strike="noStrike" dirty="0">
                          <a:solidFill>
                            <a:srgbClr val="000000"/>
                          </a:solidFill>
                          <a:effectLst/>
                          <a:latin typeface="Calibri"/>
                        </a:rPr>
                        <a:t>9.11E-01</a:t>
                      </a:r>
                    </a:p>
                  </a:txBody>
                  <a:tcPr marL="7620" marR="7620" marT="762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a:rPr>
                        <a:t>IFT88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1.64E-06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1.09E-05</a:t>
                      </a:r>
                    </a:p>
                  </a:txBody>
                  <a:tcPr marL="7620" marR="7620" marT="762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8.11E-01</a:t>
                      </a:r>
                    </a:p>
                  </a:txBody>
                  <a:tcPr marL="7620" marR="7620" marT="7620" marB="0" anchor="b">
                    <a:lnL>
                      <a:noFill/>
                    </a:lnL>
                    <a:lnR>
                      <a:noFill/>
                    </a:lnR>
                    <a:lnT>
                      <a:noFill/>
                    </a:lnT>
                    <a:lnB>
                      <a:noFill/>
                    </a:lnB>
                  </a:tcPr>
                </a:tc>
              </a:tr>
              <a:tr h="411480">
                <a:tc>
                  <a:txBody>
                    <a:bodyPr/>
                    <a:lstStyle/>
                    <a:p>
                      <a:pPr algn="l" fontAlgn="b"/>
                      <a:r>
                        <a:rPr lang="en-US" sz="1400" b="1" i="0" u="none" strike="noStrike">
                          <a:solidFill>
                            <a:srgbClr val="000000"/>
                          </a:solidFill>
                          <a:effectLst/>
                          <a:latin typeface="Calibri"/>
                        </a:rPr>
                        <a:t>DRP2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2.38E-08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9.76E-02</a:t>
                      </a:r>
                    </a:p>
                  </a:txBody>
                  <a:tcPr marL="7620" marR="7620" marT="7620" marB="0" anchor="b">
                    <a:lnL>
                      <a:noFill/>
                    </a:lnL>
                    <a:lnR>
                      <a:noFill/>
                    </a:lnR>
                    <a:lnT>
                      <a:noFill/>
                    </a:lnT>
                    <a:lnB>
                      <a:noFill/>
                    </a:lnB>
                  </a:tcPr>
                </a:tc>
                <a:tc>
                  <a:txBody>
                    <a:bodyPr/>
                    <a:lstStyle/>
                    <a:p>
                      <a:pPr algn="r" fontAlgn="b"/>
                      <a:r>
                        <a:rPr lang="en-US" sz="1400" b="1" i="0" u="none" strike="noStrike" dirty="0">
                          <a:solidFill>
                            <a:srgbClr val="000000"/>
                          </a:solidFill>
                          <a:effectLst/>
                          <a:latin typeface="Calibri"/>
                        </a:rPr>
                        <a:t>5.89E-01</a:t>
                      </a:r>
                    </a:p>
                  </a:txBody>
                  <a:tcPr marL="7620" marR="7620" marT="762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a:rPr>
                        <a:t>PARD3B</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1.78E-06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8.89E-01</a:t>
                      </a:r>
                    </a:p>
                  </a:txBody>
                  <a:tcPr marL="7620" marR="7620" marT="762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4.49E-01</a:t>
                      </a:r>
                    </a:p>
                  </a:txBody>
                  <a:tcPr marL="7620" marR="7620" marT="7620" marB="0" anchor="b">
                    <a:lnL>
                      <a:noFill/>
                    </a:lnL>
                    <a:lnR>
                      <a:noFill/>
                    </a:lnR>
                    <a:lnT>
                      <a:noFill/>
                    </a:lnT>
                    <a:lnB>
                      <a:noFill/>
                    </a:lnB>
                  </a:tcPr>
                </a:tc>
              </a:tr>
              <a:tr h="411480">
                <a:tc>
                  <a:txBody>
                    <a:bodyPr/>
                    <a:lstStyle/>
                    <a:p>
                      <a:pPr algn="l" fontAlgn="b"/>
                      <a:r>
                        <a:rPr lang="en-US" sz="1400" b="1" i="0" u="none" strike="noStrike">
                          <a:solidFill>
                            <a:srgbClr val="000000"/>
                          </a:solidFill>
                          <a:effectLst/>
                          <a:latin typeface="Calibri"/>
                        </a:rPr>
                        <a:t>OR6V1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5.27E-08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2.07E-03</a:t>
                      </a:r>
                    </a:p>
                  </a:txBody>
                  <a:tcPr marL="7620" marR="7620" marT="7620" marB="0" anchor="b">
                    <a:lnL>
                      <a:noFill/>
                    </a:lnL>
                    <a:lnR>
                      <a:noFill/>
                    </a:lnR>
                    <a:lnT>
                      <a:noFill/>
                    </a:lnT>
                    <a:lnB>
                      <a:noFill/>
                    </a:lnB>
                  </a:tcPr>
                </a:tc>
                <a:tc>
                  <a:txBody>
                    <a:bodyPr/>
                    <a:lstStyle/>
                    <a:p>
                      <a:pPr algn="r" fontAlgn="b"/>
                      <a:r>
                        <a:rPr lang="en-US" sz="1400" b="1" i="0" u="none" strike="noStrike" dirty="0">
                          <a:solidFill>
                            <a:srgbClr val="000000"/>
                          </a:solidFill>
                          <a:effectLst/>
                          <a:latin typeface="Calibri"/>
                        </a:rPr>
                        <a:t>1.76E-01</a:t>
                      </a:r>
                    </a:p>
                  </a:txBody>
                  <a:tcPr marL="7620" marR="7620" marT="762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a:rPr>
                        <a:t>LIMD1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2.11E-06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4.69E-01</a:t>
                      </a:r>
                    </a:p>
                  </a:txBody>
                  <a:tcPr marL="7620" marR="7620" marT="762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8.71E-01</a:t>
                      </a:r>
                    </a:p>
                  </a:txBody>
                  <a:tcPr marL="7620" marR="7620" marT="7620" marB="0" anchor="b">
                    <a:lnL>
                      <a:noFill/>
                    </a:lnL>
                    <a:lnR>
                      <a:noFill/>
                    </a:lnR>
                    <a:lnT>
                      <a:noFill/>
                    </a:lnT>
                    <a:lnB>
                      <a:noFill/>
                    </a:lnB>
                  </a:tcPr>
                </a:tc>
              </a:tr>
              <a:tr h="411480">
                <a:tc>
                  <a:txBody>
                    <a:bodyPr/>
                    <a:lstStyle/>
                    <a:p>
                      <a:pPr algn="l" fontAlgn="b"/>
                      <a:r>
                        <a:rPr lang="en-US" sz="1400" b="1" i="0" u="none" strike="noStrike">
                          <a:solidFill>
                            <a:srgbClr val="000000"/>
                          </a:solidFill>
                          <a:effectLst/>
                          <a:latin typeface="Calibri"/>
                        </a:rPr>
                        <a:t>GPR113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7.09E-08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3.67E-07</a:t>
                      </a:r>
                    </a:p>
                  </a:txBody>
                  <a:tcPr marL="7620" marR="7620" marT="7620" marB="0" anchor="b">
                    <a:lnL>
                      <a:noFill/>
                    </a:lnL>
                    <a:lnR>
                      <a:noFill/>
                    </a:lnR>
                    <a:lnT>
                      <a:noFill/>
                    </a:lnT>
                    <a:lnB>
                      <a:noFill/>
                    </a:lnB>
                  </a:tcPr>
                </a:tc>
                <a:tc>
                  <a:txBody>
                    <a:bodyPr/>
                    <a:lstStyle/>
                    <a:p>
                      <a:pPr algn="r" fontAlgn="b"/>
                      <a:r>
                        <a:rPr lang="en-US" sz="1400" b="1" i="0" u="none" strike="noStrike" dirty="0">
                          <a:solidFill>
                            <a:srgbClr val="000000"/>
                          </a:solidFill>
                          <a:effectLst/>
                          <a:latin typeface="Calibri"/>
                        </a:rPr>
                        <a:t>5.70E-01</a:t>
                      </a:r>
                    </a:p>
                  </a:txBody>
                  <a:tcPr marL="7620" marR="7620" marT="762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a:rPr>
                        <a:t>FAM73A</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2.13E-06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3.97E-03</a:t>
                      </a:r>
                    </a:p>
                  </a:txBody>
                  <a:tcPr marL="7620" marR="7620" marT="762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9.28E-01</a:t>
                      </a:r>
                    </a:p>
                  </a:txBody>
                  <a:tcPr marL="7620" marR="7620" marT="7620" marB="0" anchor="b">
                    <a:lnL>
                      <a:noFill/>
                    </a:lnL>
                    <a:lnR>
                      <a:noFill/>
                    </a:lnR>
                    <a:lnT>
                      <a:noFill/>
                    </a:lnT>
                    <a:lnB>
                      <a:noFill/>
                    </a:lnB>
                  </a:tcPr>
                </a:tc>
              </a:tr>
              <a:tr h="411480">
                <a:tc>
                  <a:txBody>
                    <a:bodyPr/>
                    <a:lstStyle/>
                    <a:p>
                      <a:pPr algn="l" fontAlgn="b"/>
                      <a:r>
                        <a:rPr lang="en-US" sz="1400" b="1" i="0" u="none" strike="noStrike">
                          <a:solidFill>
                            <a:srgbClr val="000000"/>
                          </a:solidFill>
                          <a:effectLst/>
                          <a:latin typeface="Calibri"/>
                        </a:rPr>
                        <a:t>ZNF484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4.47E-07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6.77E-03</a:t>
                      </a:r>
                    </a:p>
                  </a:txBody>
                  <a:tcPr marL="7620" marR="7620" marT="7620" marB="0" anchor="b">
                    <a:lnL>
                      <a:noFill/>
                    </a:lnL>
                    <a:lnR>
                      <a:noFill/>
                    </a:lnR>
                    <a:lnT>
                      <a:noFill/>
                    </a:lnT>
                    <a:lnB>
                      <a:noFill/>
                    </a:lnB>
                  </a:tcPr>
                </a:tc>
                <a:tc>
                  <a:txBody>
                    <a:bodyPr/>
                    <a:lstStyle/>
                    <a:p>
                      <a:pPr algn="r" fontAlgn="b"/>
                      <a:r>
                        <a:rPr lang="en-US" sz="1400" b="1" i="0" u="none" strike="noStrike" dirty="0">
                          <a:solidFill>
                            <a:srgbClr val="000000"/>
                          </a:solidFill>
                          <a:effectLst/>
                          <a:latin typeface="Calibri"/>
                        </a:rPr>
                        <a:t>9.34E-01</a:t>
                      </a:r>
                    </a:p>
                  </a:txBody>
                  <a:tcPr marL="7620" marR="7620" marT="762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a:rPr>
                        <a:t>CAPN14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2.45E-06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1.78E-02</a:t>
                      </a:r>
                    </a:p>
                  </a:txBody>
                  <a:tcPr marL="7620" marR="7620" marT="762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4.80E-01</a:t>
                      </a:r>
                    </a:p>
                  </a:txBody>
                  <a:tcPr marL="7620" marR="7620" marT="7620" marB="0" anchor="b">
                    <a:lnL>
                      <a:noFill/>
                    </a:lnL>
                    <a:lnR>
                      <a:noFill/>
                    </a:lnR>
                    <a:lnT>
                      <a:noFill/>
                    </a:lnT>
                    <a:lnB>
                      <a:noFill/>
                    </a:lnB>
                  </a:tcPr>
                </a:tc>
              </a:tr>
              <a:tr h="411480">
                <a:tc>
                  <a:txBody>
                    <a:bodyPr/>
                    <a:lstStyle/>
                    <a:p>
                      <a:pPr algn="l" fontAlgn="b"/>
                      <a:r>
                        <a:rPr lang="en-US" sz="1400" b="1" i="0" u="none" strike="noStrike">
                          <a:solidFill>
                            <a:srgbClr val="000000"/>
                          </a:solidFill>
                          <a:effectLst/>
                          <a:latin typeface="Calibri"/>
                        </a:rPr>
                        <a:t>DNAL1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7.00E-07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6.64E-03</a:t>
                      </a:r>
                    </a:p>
                  </a:txBody>
                  <a:tcPr marL="7620" marR="7620" marT="7620" marB="0" anchor="b">
                    <a:lnL>
                      <a:noFill/>
                    </a:lnL>
                    <a:lnR>
                      <a:noFill/>
                    </a:lnR>
                    <a:lnT>
                      <a:noFill/>
                    </a:lnT>
                    <a:lnB>
                      <a:noFill/>
                    </a:lnB>
                  </a:tcPr>
                </a:tc>
                <a:tc>
                  <a:txBody>
                    <a:bodyPr/>
                    <a:lstStyle/>
                    <a:p>
                      <a:pPr algn="r" fontAlgn="b"/>
                      <a:r>
                        <a:rPr lang="en-US" sz="1400" b="1" i="0" u="none" strike="noStrike" dirty="0">
                          <a:solidFill>
                            <a:srgbClr val="000000"/>
                          </a:solidFill>
                          <a:effectLst/>
                          <a:latin typeface="Calibri"/>
                        </a:rPr>
                        <a:t>8.59E-01</a:t>
                      </a:r>
                    </a:p>
                  </a:txBody>
                  <a:tcPr marL="7620" marR="7620" marT="762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a:rPr>
                        <a:t>CPEB3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2.55E-06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2.62E-02</a:t>
                      </a:r>
                    </a:p>
                  </a:txBody>
                  <a:tcPr marL="7620" marR="7620" marT="762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9.88E-01</a:t>
                      </a:r>
                    </a:p>
                  </a:txBody>
                  <a:tcPr marL="7620" marR="7620" marT="7620" marB="0" anchor="b">
                    <a:lnL>
                      <a:noFill/>
                    </a:lnL>
                    <a:lnR>
                      <a:noFill/>
                    </a:lnR>
                    <a:lnT>
                      <a:noFill/>
                    </a:lnT>
                    <a:lnB>
                      <a:noFill/>
                    </a:lnB>
                  </a:tcPr>
                </a:tc>
              </a:tr>
              <a:tr h="411480">
                <a:tc>
                  <a:txBody>
                    <a:bodyPr/>
                    <a:lstStyle/>
                    <a:p>
                      <a:pPr algn="l" fontAlgn="b"/>
                      <a:r>
                        <a:rPr lang="en-US" sz="1400" b="1" i="0" u="none" strike="noStrike">
                          <a:solidFill>
                            <a:srgbClr val="000000"/>
                          </a:solidFill>
                          <a:effectLst/>
                          <a:latin typeface="Calibri"/>
                        </a:rPr>
                        <a:t>ITGA10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8.72E-07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2.01E-01</a:t>
                      </a:r>
                    </a:p>
                  </a:txBody>
                  <a:tcPr marL="7620" marR="7620" marT="7620" marB="0" anchor="b">
                    <a:lnL>
                      <a:noFill/>
                    </a:lnL>
                    <a:lnR>
                      <a:noFill/>
                    </a:lnR>
                    <a:lnT>
                      <a:noFill/>
                    </a:lnT>
                    <a:lnB>
                      <a:noFill/>
                    </a:lnB>
                  </a:tcPr>
                </a:tc>
                <a:tc>
                  <a:txBody>
                    <a:bodyPr/>
                    <a:lstStyle/>
                    <a:p>
                      <a:pPr algn="r" fontAlgn="b"/>
                      <a:r>
                        <a:rPr lang="en-US" sz="1400" b="1" i="0" u="none" strike="noStrike" dirty="0">
                          <a:solidFill>
                            <a:srgbClr val="000000"/>
                          </a:solidFill>
                          <a:effectLst/>
                          <a:latin typeface="Calibri"/>
                        </a:rPr>
                        <a:t>6.41E-01</a:t>
                      </a:r>
                    </a:p>
                  </a:txBody>
                  <a:tcPr marL="7620" marR="7620" marT="762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a:rPr>
                        <a:t>CDCA2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2.80E-06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9.73E-01</a:t>
                      </a:r>
                    </a:p>
                  </a:txBody>
                  <a:tcPr marL="7620" marR="7620" marT="762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3.74E-01</a:t>
                      </a:r>
                    </a:p>
                  </a:txBody>
                  <a:tcPr marL="7620" marR="7620" marT="7620" marB="0" anchor="b">
                    <a:lnL>
                      <a:noFill/>
                    </a:lnL>
                    <a:lnR>
                      <a:noFill/>
                    </a:lnR>
                    <a:lnT>
                      <a:noFill/>
                    </a:lnT>
                    <a:lnB>
                      <a:noFill/>
                    </a:lnB>
                  </a:tcPr>
                </a:tc>
              </a:tr>
              <a:tr h="411480">
                <a:tc>
                  <a:txBody>
                    <a:bodyPr/>
                    <a:lstStyle/>
                    <a:p>
                      <a:pPr algn="l" fontAlgn="b"/>
                      <a:r>
                        <a:rPr lang="en-US" sz="1400" b="1" i="0" u="none" strike="noStrike">
                          <a:solidFill>
                            <a:srgbClr val="000000"/>
                          </a:solidFill>
                          <a:effectLst/>
                          <a:latin typeface="Calibri"/>
                        </a:rPr>
                        <a:t>NBEAL1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9.43E-07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7.67E-03</a:t>
                      </a:r>
                    </a:p>
                  </a:txBody>
                  <a:tcPr marL="7620" marR="7620" marT="7620" marB="0" anchor="b">
                    <a:lnL>
                      <a:noFill/>
                    </a:lnL>
                    <a:lnR>
                      <a:noFill/>
                    </a:lnR>
                    <a:lnT>
                      <a:noFill/>
                    </a:lnT>
                    <a:lnB>
                      <a:noFill/>
                    </a:lnB>
                  </a:tcPr>
                </a:tc>
                <a:tc>
                  <a:txBody>
                    <a:bodyPr/>
                    <a:lstStyle/>
                    <a:p>
                      <a:pPr algn="r" fontAlgn="b"/>
                      <a:r>
                        <a:rPr lang="en-US" sz="1400" b="1" i="0" u="none" strike="noStrike" dirty="0">
                          <a:solidFill>
                            <a:srgbClr val="000000"/>
                          </a:solidFill>
                          <a:effectLst/>
                          <a:latin typeface="Calibri"/>
                        </a:rPr>
                        <a:t>7.12E-01</a:t>
                      </a:r>
                    </a:p>
                  </a:txBody>
                  <a:tcPr marL="7620" marR="7620" marT="762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a:rPr>
                        <a:t>PUS3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1" i="0" u="none" strike="noStrike">
                          <a:solidFill>
                            <a:srgbClr val="000000"/>
                          </a:solidFill>
                          <a:effectLst/>
                          <a:latin typeface="Calibri"/>
                        </a:rPr>
                        <a:t>3.08E-06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a:solidFill>
                            <a:srgbClr val="000000"/>
                          </a:solidFill>
                          <a:effectLst/>
                          <a:latin typeface="Calibri"/>
                        </a:rPr>
                        <a:t>7.81E-01</a:t>
                      </a:r>
                    </a:p>
                  </a:txBody>
                  <a:tcPr marL="7620" marR="7620" marT="762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9.22E-01</a:t>
                      </a:r>
                    </a:p>
                  </a:txBody>
                  <a:tcPr marL="7620" marR="7620" marT="7620" marB="0" anchor="b">
                    <a:lnL>
                      <a:noFill/>
                    </a:lnL>
                    <a:lnR>
                      <a:noFill/>
                    </a:lnR>
                    <a:lnT>
                      <a:noFill/>
                    </a:lnT>
                    <a:lnB>
                      <a:noFill/>
                    </a:lnB>
                  </a:tcPr>
                </a:tc>
              </a:tr>
              <a:tr h="411480">
                <a:tc>
                  <a:txBody>
                    <a:bodyPr/>
                    <a:lstStyle/>
                    <a:p>
                      <a:pPr algn="l" fontAlgn="b"/>
                      <a:r>
                        <a:rPr lang="en-US" sz="1400" b="1" i="0" u="none" strike="noStrike">
                          <a:solidFill>
                            <a:srgbClr val="000000"/>
                          </a:solidFill>
                          <a:effectLst/>
                          <a:latin typeface="Calibri"/>
                        </a:rPr>
                        <a:t>C16orf52</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1.13E-06</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2.10E-02</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a:rPr>
                        <a:t>9.06E-01</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1871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Real Data Analysis</a:t>
            </a:r>
            <a:endParaRPr lang="en-US" b="1" dirty="0">
              <a:latin typeface="Arial" panose="020B0604020202020204" pitchFamily="34" charset="0"/>
              <a:cs typeface="Arial" panose="020B0604020202020204" pitchFamily="34" charset="0"/>
            </a:endParaRPr>
          </a:p>
        </p:txBody>
      </p:sp>
      <p:sp>
        <p:nvSpPr>
          <p:cNvPr id="3" name="Vertical Text Placeholder 2"/>
          <p:cNvSpPr>
            <a:spLocks noGrp="1"/>
          </p:cNvSpPr>
          <p:nvPr>
            <p:ph type="body" orient="vert" idx="1"/>
          </p:nvPr>
        </p:nvSpPr>
        <p:spPr/>
        <p:txBody>
          <a:bodyPr vert="horz"/>
          <a:lstStyle/>
          <a:p>
            <a:pPr marL="0" indent="0">
              <a:buNone/>
            </a:pPr>
            <a:endParaRPr lang="en-US" dirty="0" smtClean="0"/>
          </a:p>
          <a:p>
            <a:pPr marL="0" indent="0">
              <a:buNone/>
            </a:pPr>
            <a:endParaRPr lang="en-US" dirty="0"/>
          </a:p>
        </p:txBody>
      </p:sp>
      <p:pic>
        <p:nvPicPr>
          <p:cNvPr id="4" name="Picture 3" descr="C:\Research Profile\Data base\kidney histology images\kidney cancer 188 images\TCGA-B8-5549-11A-01-TS1.c5574643-1e62-4d6e-ade2-09cbca47c07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80" y="3200400"/>
            <a:ext cx="3763916" cy="28986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34911" y="1219200"/>
            <a:ext cx="6336735" cy="523220"/>
          </a:xfrm>
          <a:prstGeom prst="rect">
            <a:avLst/>
          </a:prstGeom>
        </p:spPr>
        <p:txBody>
          <a:bodyPr wrap="none">
            <a:spAutoFit/>
          </a:bodyPr>
          <a:lstStyle/>
          <a:p>
            <a:r>
              <a:rPr lang="en-US" sz="2800" b="1" dirty="0" smtClean="0">
                <a:solidFill>
                  <a:srgbClr val="FF0000"/>
                </a:solidFill>
              </a:rPr>
              <a:t>Kidney Renal Clear Cell Carcinoma (KIRC) </a:t>
            </a:r>
            <a:endParaRPr lang="en-US" sz="2800" b="1" dirty="0">
              <a:solidFill>
                <a:srgbClr val="FF0000"/>
              </a:solidFill>
            </a:endParaRPr>
          </a:p>
        </p:txBody>
      </p:sp>
      <p:sp>
        <p:nvSpPr>
          <p:cNvPr id="6" name="Rectangle 5"/>
          <p:cNvSpPr/>
          <p:nvPr/>
        </p:nvSpPr>
        <p:spPr>
          <a:xfrm>
            <a:off x="1828800" y="1758255"/>
            <a:ext cx="5715000" cy="830997"/>
          </a:xfrm>
          <a:prstGeom prst="rect">
            <a:avLst/>
          </a:prstGeom>
        </p:spPr>
        <p:txBody>
          <a:bodyPr wrap="square">
            <a:spAutoFit/>
          </a:bodyPr>
          <a:lstStyle/>
          <a:p>
            <a:r>
              <a:rPr lang="en-US" sz="2400" b="1" dirty="0" smtClean="0">
                <a:solidFill>
                  <a:srgbClr val="00B050"/>
                </a:solidFill>
                <a:latin typeface="Arial" panose="020B0604020202020204" pitchFamily="34" charset="0"/>
                <a:cs typeface="Arial" panose="020B0604020202020204" pitchFamily="34" charset="0"/>
              </a:rPr>
              <a:t>Total Images: 188</a:t>
            </a:r>
          </a:p>
          <a:p>
            <a:r>
              <a:rPr lang="en-US" sz="2400" b="1" dirty="0" smtClean="0">
                <a:solidFill>
                  <a:srgbClr val="00B050"/>
                </a:solidFill>
                <a:latin typeface="Arial" panose="020B0604020202020204" pitchFamily="34" charset="0"/>
                <a:cs typeface="Arial" panose="020B0604020202020204" pitchFamily="34" charset="0"/>
              </a:rPr>
              <a:t>              Case: 121, Control:  67</a:t>
            </a:r>
            <a:endParaRPr lang="en-US" sz="2400" b="1" dirty="0">
              <a:solidFill>
                <a:srgbClr val="00B050"/>
              </a:solidFill>
              <a:latin typeface="Arial" panose="020B0604020202020204" pitchFamily="34" charset="0"/>
              <a:cs typeface="Arial" panose="020B0604020202020204" pitchFamily="34" charset="0"/>
            </a:endParaRPr>
          </a:p>
        </p:txBody>
      </p:sp>
      <p:sp>
        <p:nvSpPr>
          <p:cNvPr id="7" name="Rectangle 6"/>
          <p:cNvSpPr/>
          <p:nvPr/>
        </p:nvSpPr>
        <p:spPr>
          <a:xfrm>
            <a:off x="1495261" y="2667000"/>
            <a:ext cx="124585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Normal</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8" name="Picture 4" descr="C:\Research Profile\Data base\kidney histology images\kidney cancer 188 images\TCGA-B8-5552-01A-01-TS1.239d4e04-816c-4328-9eff-4288594f602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00" y="3200400"/>
            <a:ext cx="3763916" cy="28986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789709" y="2691084"/>
            <a:ext cx="114165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smtClean="0">
                <a:solidFill>
                  <a:prstClr val="black"/>
                </a:solidFill>
                <a:latin typeface="Arial" panose="020B0604020202020204" pitchFamily="34" charset="0"/>
                <a:cs typeface="Arial" panose="020B0604020202020204" pitchFamily="34" charset="0"/>
              </a:rPr>
              <a:t>Tumor</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851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600" b="1" dirty="0" smtClean="0">
                <a:solidFill>
                  <a:srgbClr val="000000"/>
                </a:solidFill>
                <a:latin typeface="Arial" pitchFamily="34" charset="0"/>
              </a:rPr>
              <a:t>kidney cancer (KIRC)</a:t>
            </a:r>
            <a:endParaRPr lang="en-US" b="1" dirty="0"/>
          </a:p>
        </p:txBody>
      </p:sp>
      <p:sp>
        <p:nvSpPr>
          <p:cNvPr id="3" name="Vertical Text Placeholder 2"/>
          <p:cNvSpPr>
            <a:spLocks noGrp="1"/>
          </p:cNvSpPr>
          <p:nvPr>
            <p:ph type="body" orient="vert" idx="1"/>
          </p:nvPr>
        </p:nvSpPr>
        <p:spPr/>
        <p:txBody>
          <a:bodyPr vert="horz"/>
          <a:lstStyle/>
          <a:p>
            <a:r>
              <a:rPr lang="en-US" sz="3600" b="1" dirty="0" smtClean="0"/>
              <a:t>Images</a:t>
            </a:r>
            <a:r>
              <a:rPr lang="en-US" sz="3600" dirty="0" smtClean="0"/>
              <a:t>: </a:t>
            </a:r>
            <a:r>
              <a:rPr lang="en-US" altLang="zh-CN" sz="3600" b="1" dirty="0">
                <a:solidFill>
                  <a:srgbClr val="FF0000"/>
                </a:solidFill>
                <a:latin typeface="Arial" pitchFamily="34" charset="0"/>
              </a:rPr>
              <a:t>188 </a:t>
            </a:r>
          </a:p>
          <a:p>
            <a:r>
              <a:rPr lang="en-US" sz="3600" b="1" dirty="0" smtClean="0">
                <a:solidFill>
                  <a:srgbClr val="000000"/>
                </a:solidFill>
                <a:latin typeface="Arial" pitchFamily="34" charset="0"/>
              </a:rPr>
              <a:t>Cancer</a:t>
            </a:r>
            <a:r>
              <a:rPr lang="en-US" sz="3600" dirty="0" smtClean="0">
                <a:solidFill>
                  <a:srgbClr val="000000"/>
                </a:solidFill>
                <a:latin typeface="Arial" pitchFamily="34" charset="0"/>
              </a:rPr>
              <a:t>:</a:t>
            </a:r>
            <a:r>
              <a:rPr lang="en-US" sz="3600" b="1" dirty="0" smtClean="0">
                <a:solidFill>
                  <a:srgbClr val="FF0000"/>
                </a:solidFill>
                <a:latin typeface="Arial" pitchFamily="34" charset="0"/>
              </a:rPr>
              <a:t>121</a:t>
            </a:r>
          </a:p>
          <a:p>
            <a:r>
              <a:rPr lang="en-US" sz="3600" b="1" dirty="0" smtClean="0">
                <a:solidFill>
                  <a:srgbClr val="000000"/>
                </a:solidFill>
                <a:latin typeface="Arial" pitchFamily="34" charset="0"/>
              </a:rPr>
              <a:t>Normal</a:t>
            </a:r>
            <a:r>
              <a:rPr lang="en-US" sz="3600" dirty="0" smtClean="0">
                <a:solidFill>
                  <a:srgbClr val="000000"/>
                </a:solidFill>
                <a:latin typeface="Arial" pitchFamily="34" charset="0"/>
              </a:rPr>
              <a:t>: </a:t>
            </a:r>
            <a:r>
              <a:rPr lang="en-US" sz="3600" b="1" dirty="0" smtClean="0">
                <a:solidFill>
                  <a:srgbClr val="FF0000"/>
                </a:solidFill>
                <a:latin typeface="Arial" pitchFamily="34" charset="0"/>
              </a:rPr>
              <a:t>67</a:t>
            </a:r>
          </a:p>
          <a:p>
            <a:r>
              <a:rPr lang="en-US" sz="3600" b="1" dirty="0" smtClean="0">
                <a:latin typeface="Arial" pitchFamily="34" charset="0"/>
              </a:rPr>
              <a:t>Number of Genes</a:t>
            </a:r>
            <a:r>
              <a:rPr lang="en-US" sz="3600" dirty="0" smtClean="0">
                <a:latin typeface="Arial" pitchFamily="34" charset="0"/>
              </a:rPr>
              <a:t>:</a:t>
            </a:r>
            <a:r>
              <a:rPr lang="en-US" sz="3600" b="1" dirty="0" smtClean="0">
                <a:solidFill>
                  <a:srgbClr val="FF0000"/>
                </a:solidFill>
                <a:latin typeface="Arial" pitchFamily="34" charset="0"/>
              </a:rPr>
              <a:t>16,774</a:t>
            </a:r>
          </a:p>
          <a:p>
            <a:r>
              <a:rPr lang="en-US" sz="3600" b="1" dirty="0" smtClean="0">
                <a:latin typeface="Arial" pitchFamily="34" charset="0"/>
              </a:rPr>
              <a:t>P-value (significance)= </a:t>
            </a:r>
            <a:r>
              <a:rPr lang="en-US" sz="3600" b="1" dirty="0" smtClean="0">
                <a:solidFill>
                  <a:srgbClr val="FF0000"/>
                </a:solidFill>
                <a:latin typeface="Arial" pitchFamily="34" charset="0"/>
              </a:rPr>
              <a:t>2.98E-06</a:t>
            </a:r>
          </a:p>
          <a:p>
            <a:r>
              <a:rPr lang="en-US" sz="3600" b="1" dirty="0" smtClean="0">
                <a:latin typeface="Arial" pitchFamily="34" charset="0"/>
              </a:rPr>
              <a:t>Number of Significant Genes=</a:t>
            </a:r>
            <a:r>
              <a:rPr lang="en-US" sz="3600" b="1" dirty="0" smtClean="0">
                <a:solidFill>
                  <a:srgbClr val="FF0000"/>
                </a:solidFill>
                <a:latin typeface="Arial" pitchFamily="34" charset="0"/>
              </a:rPr>
              <a:t>84</a:t>
            </a:r>
            <a:endParaRPr lang="en-US" b="1" dirty="0">
              <a:solidFill>
                <a:srgbClr val="FF0000"/>
              </a:solidFill>
            </a:endParaRPr>
          </a:p>
        </p:txBody>
      </p:sp>
    </p:spTree>
    <p:extLst>
      <p:ext uri="{BB962C8B-B14F-4D97-AF65-F5344CB8AC3E}">
        <p14:creationId xmlns:p14="http://schemas.microsoft.com/office/powerpoint/2010/main" val="1646531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t> </a:t>
            </a:r>
            <a:r>
              <a:rPr lang="en-US" b="1" dirty="0" smtClean="0">
                <a:latin typeface="Arial" panose="020B0604020202020204" pitchFamily="34" charset="0"/>
                <a:cs typeface="Arial" panose="020B0604020202020204" pitchFamily="34" charset="0"/>
              </a:rPr>
              <a:t>FPCA </a:t>
            </a:r>
            <a:endParaRPr lang="en-US"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228600" y="914400"/>
          <a:ext cx="8763000" cy="3108960"/>
        </p:xfrm>
        <a:graphic>
          <a:graphicData uri="http://schemas.openxmlformats.org/drawingml/2006/table">
            <a:tbl>
              <a:tblPr firstRow="1" bandRow="1">
                <a:tableStyleId>{9D7B26C5-4107-4FEC-AEDC-1716B250A1EF}</a:tableStyleId>
              </a:tblPr>
              <a:tblGrid>
                <a:gridCol w="1095375"/>
                <a:gridCol w="1038225"/>
                <a:gridCol w="990600"/>
                <a:gridCol w="1066800"/>
                <a:gridCol w="1066800"/>
                <a:gridCol w="1066800"/>
                <a:gridCol w="990600"/>
                <a:gridCol w="1447800"/>
              </a:tblGrid>
              <a:tr h="518160">
                <a:tc>
                  <a:txBody>
                    <a:bodyPr/>
                    <a:lstStyle/>
                    <a:p>
                      <a:endParaRPr lang="en-US" dirty="0"/>
                    </a:p>
                  </a:txBody>
                  <a:tcPr/>
                </a:tc>
                <a:tc gridSpan="3">
                  <a:txBody>
                    <a:bodyPr/>
                    <a:lstStyle/>
                    <a:p>
                      <a:pPr algn="ctr"/>
                      <a:r>
                        <a:rPr lang="en-US" sz="2800" dirty="0" smtClean="0">
                          <a:solidFill>
                            <a:srgbClr val="00B050"/>
                          </a:solidFill>
                        </a:rPr>
                        <a:t>Test Set</a:t>
                      </a:r>
                      <a:endParaRPr lang="en-US" sz="2800" dirty="0">
                        <a:solidFill>
                          <a:srgbClr val="00B050"/>
                        </a:solidFill>
                        <a:latin typeface="Times New Roman" panose="02020603050405020304" pitchFamily="18" charset="0"/>
                        <a:cs typeface="Times New Roman" panose="02020603050405020304" pitchFamily="18" charset="0"/>
                      </a:endParaRPr>
                    </a:p>
                  </a:txBody>
                  <a:tcPr/>
                </a:tc>
                <a:tc hMerge="1">
                  <a:txBody>
                    <a:bodyPr/>
                    <a:lstStyle/>
                    <a:p>
                      <a:endParaRPr lang="en-US" sz="1400" dirty="0">
                        <a:latin typeface="Times New Roman" panose="02020603050405020304" pitchFamily="18" charset="0"/>
                        <a:cs typeface="Times New Roman" panose="02020603050405020304" pitchFamily="18" charset="0"/>
                      </a:endParaRPr>
                    </a:p>
                  </a:txBody>
                  <a:tcPr/>
                </a:tc>
                <a:tc hMerge="1">
                  <a:txBody>
                    <a:bodyPr/>
                    <a:lstStyle/>
                    <a:p>
                      <a:endParaRPr lang="en-US" sz="1400" dirty="0">
                        <a:latin typeface="Times New Roman" panose="02020603050405020304" pitchFamily="18" charset="0"/>
                        <a:cs typeface="Times New Roman" panose="02020603050405020304" pitchFamily="18" charset="0"/>
                      </a:endParaRPr>
                    </a:p>
                  </a:txBody>
                  <a:tcPr/>
                </a:tc>
                <a:tc gridSpan="3">
                  <a:txBody>
                    <a:bodyPr/>
                    <a:lstStyle/>
                    <a:p>
                      <a:pPr algn="ctr"/>
                      <a:r>
                        <a:rPr lang="en-US" sz="2400" dirty="0" smtClean="0">
                          <a:solidFill>
                            <a:srgbClr val="FF0000"/>
                          </a:solidFill>
                          <a:latin typeface="Arial" panose="020B0604020202020204" pitchFamily="34" charset="0"/>
                          <a:cs typeface="Arial" panose="020B0604020202020204" pitchFamily="34" charset="0"/>
                        </a:rPr>
                        <a:t>Training</a:t>
                      </a:r>
                      <a:r>
                        <a:rPr lang="en-US" sz="2400" baseline="0" dirty="0" smtClean="0">
                          <a:solidFill>
                            <a:srgbClr val="FF0000"/>
                          </a:solidFill>
                          <a:latin typeface="Arial" panose="020B0604020202020204" pitchFamily="34" charset="0"/>
                          <a:cs typeface="Arial" panose="020B0604020202020204" pitchFamily="34" charset="0"/>
                        </a:rPr>
                        <a:t> Set</a:t>
                      </a:r>
                      <a:endParaRPr lang="en-US" sz="2400" dirty="0">
                        <a:solidFill>
                          <a:srgbClr val="FF0000"/>
                        </a:solidFill>
                        <a:latin typeface="Arial" panose="020B0604020202020204" pitchFamily="34" charset="0"/>
                        <a:cs typeface="Arial" panose="020B0604020202020204" pitchFamily="34" charset="0"/>
                      </a:endParaRPr>
                    </a:p>
                  </a:txBody>
                  <a:tcPr/>
                </a:tc>
                <a:tc hMerge="1">
                  <a:txBody>
                    <a:bodyPr/>
                    <a:lstStyle/>
                    <a:p>
                      <a:endParaRPr lang="en-US" sz="1400" dirty="0">
                        <a:latin typeface="Times New Roman" panose="02020603050405020304" pitchFamily="18" charset="0"/>
                        <a:cs typeface="Times New Roman" panose="02020603050405020304" pitchFamily="18" charset="0"/>
                      </a:endParaRPr>
                    </a:p>
                  </a:txBody>
                  <a:tcPr/>
                </a:tc>
                <a:tc hMerge="1">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r>
              <a:tr h="142240">
                <a:tc>
                  <a:txBody>
                    <a:bodyPr/>
                    <a:lstStyle/>
                    <a:p>
                      <a:endParaRPr lang="en-US" dirty="0"/>
                    </a:p>
                  </a:txBody>
                  <a:tcPr/>
                </a:tc>
                <a:tc>
                  <a:txBody>
                    <a:bodyPr/>
                    <a:lstStyle/>
                    <a:p>
                      <a:r>
                        <a:rPr lang="en-US" sz="1400" b="1" dirty="0" smtClean="0"/>
                        <a:t>Sensitivity</a:t>
                      </a:r>
                      <a:endParaRPr lang="en-US" sz="1400" b="1" dirty="0">
                        <a:latin typeface="Times New Roman" panose="02020603050405020304" pitchFamily="18" charset="0"/>
                        <a:cs typeface="Times New Roman" panose="02020603050405020304" pitchFamily="18" charset="0"/>
                      </a:endParaRPr>
                    </a:p>
                  </a:txBody>
                  <a:tcPr/>
                </a:tc>
                <a:tc>
                  <a:txBody>
                    <a:bodyPr/>
                    <a:lstStyle/>
                    <a:p>
                      <a:r>
                        <a:rPr lang="en-US" sz="1400" b="1" dirty="0" smtClean="0"/>
                        <a:t>Specificity</a:t>
                      </a:r>
                      <a:endParaRPr lang="en-US" sz="1400" b="1" dirty="0">
                        <a:latin typeface="Times New Roman" panose="02020603050405020304" pitchFamily="18" charset="0"/>
                        <a:cs typeface="Times New Roman" panose="02020603050405020304" pitchFamily="18" charset="0"/>
                      </a:endParaRPr>
                    </a:p>
                  </a:txBody>
                  <a:tcPr/>
                </a:tc>
                <a:tc>
                  <a:txBody>
                    <a:bodyPr/>
                    <a:lstStyle/>
                    <a:p>
                      <a:r>
                        <a:rPr lang="en-US" sz="1400" b="1" dirty="0" smtClean="0"/>
                        <a:t>Accuracy</a:t>
                      </a:r>
                      <a:endParaRPr lang="en-US" sz="1400" b="1" dirty="0">
                        <a:latin typeface="Times New Roman" panose="02020603050405020304" pitchFamily="18" charset="0"/>
                        <a:cs typeface="Times New Roman" panose="02020603050405020304" pitchFamily="18" charset="0"/>
                      </a:endParaRPr>
                    </a:p>
                  </a:txBody>
                  <a:tcPr/>
                </a:tc>
                <a:tc>
                  <a:txBody>
                    <a:bodyPr/>
                    <a:lstStyle/>
                    <a:p>
                      <a:r>
                        <a:rPr lang="en-US" sz="1400" b="1" dirty="0" smtClean="0"/>
                        <a:t>Sensitivity</a:t>
                      </a:r>
                      <a:endParaRPr lang="en-US" sz="1400" b="1" dirty="0">
                        <a:latin typeface="Times New Roman" panose="02020603050405020304" pitchFamily="18" charset="0"/>
                        <a:cs typeface="Times New Roman" panose="02020603050405020304" pitchFamily="18" charset="0"/>
                      </a:endParaRPr>
                    </a:p>
                  </a:txBody>
                  <a:tcPr/>
                </a:tc>
                <a:tc>
                  <a:txBody>
                    <a:bodyPr/>
                    <a:lstStyle/>
                    <a:p>
                      <a:r>
                        <a:rPr lang="en-US" sz="1400" b="1" dirty="0" smtClean="0"/>
                        <a:t>Specificity</a:t>
                      </a:r>
                      <a:endParaRPr lang="en-US" sz="1400" b="1" dirty="0">
                        <a:latin typeface="Times New Roman" panose="02020603050405020304" pitchFamily="18" charset="0"/>
                        <a:cs typeface="Times New Roman" panose="02020603050405020304" pitchFamily="18" charset="0"/>
                      </a:endParaRPr>
                    </a:p>
                  </a:txBody>
                  <a:tcPr/>
                </a:tc>
                <a:tc>
                  <a:txBody>
                    <a:bodyPr/>
                    <a:lstStyle/>
                    <a:p>
                      <a:r>
                        <a:rPr lang="en-US" sz="1400" b="1" dirty="0" smtClean="0"/>
                        <a:t>Accuracy</a:t>
                      </a:r>
                      <a:endParaRPr lang="en-US" sz="1400" b="1" dirty="0">
                        <a:latin typeface="Times New Roman" panose="02020603050405020304" pitchFamily="18" charset="0"/>
                        <a:cs typeface="Times New Roman" panose="02020603050405020304" pitchFamily="18" charset="0"/>
                      </a:endParaRPr>
                    </a:p>
                  </a:txBody>
                  <a:tcPr/>
                </a:tc>
                <a:tc>
                  <a:txBody>
                    <a:bodyPr/>
                    <a:lstStyle/>
                    <a:p>
                      <a:r>
                        <a:rPr lang="en-US" sz="1400" b="1" dirty="0" err="1" smtClean="0"/>
                        <a:t>Num</a:t>
                      </a:r>
                      <a:r>
                        <a:rPr lang="en-US" sz="1400" b="1" dirty="0" smtClean="0"/>
                        <a:t> of FPCA</a:t>
                      </a:r>
                      <a:endParaRPr lang="en-US" sz="1400" b="1"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600" b="1" dirty="0" smtClean="0">
                          <a:latin typeface="Arial" panose="020B0604020202020204" pitchFamily="34" charset="0"/>
                          <a:cs typeface="Arial" panose="020B0604020202020204" pitchFamily="34" charset="0"/>
                        </a:rPr>
                        <a:t>CV1</a:t>
                      </a:r>
                      <a:endParaRPr lang="en-US" sz="1600" b="1" dirty="0">
                        <a:latin typeface="Arial" panose="020B0604020202020204" pitchFamily="34" charset="0"/>
                        <a:cs typeface="Arial" panose="020B0604020202020204" pitchFamily="34" charset="0"/>
                      </a:endParaRPr>
                    </a:p>
                  </a:txBody>
                  <a:tcPr/>
                </a:tc>
                <a:tc>
                  <a:txBody>
                    <a:bodyPr/>
                    <a:lstStyle/>
                    <a:p>
                      <a:pPr algn="ctr" rtl="0" fontAlgn="ctr"/>
                      <a:r>
                        <a:rPr lang="en-US" sz="1800" b="1" i="0" u="none" strike="noStrike" dirty="0">
                          <a:solidFill>
                            <a:srgbClr val="000000"/>
                          </a:solidFill>
                          <a:effectLst/>
                          <a:latin typeface="Calibri"/>
                        </a:rPr>
                        <a:t>0.9200</a:t>
                      </a:r>
                    </a:p>
                  </a:txBody>
                  <a:tcPr marL="7620" marR="7620" marT="7620" marB="0" anchor="ctr"/>
                </a:tc>
                <a:tc>
                  <a:txBody>
                    <a:bodyPr/>
                    <a:lstStyle/>
                    <a:p>
                      <a:pPr algn="ctr" rtl="0" fontAlgn="ctr"/>
                      <a:r>
                        <a:rPr lang="en-US" sz="1800" b="1" i="0" u="none" strike="noStrike">
                          <a:solidFill>
                            <a:srgbClr val="000000"/>
                          </a:solidFill>
                          <a:effectLst/>
                          <a:latin typeface="Calibri"/>
                        </a:rPr>
                        <a:t>0.6190</a:t>
                      </a:r>
                    </a:p>
                  </a:txBody>
                  <a:tcPr marL="7620" marR="7620" marT="7620" marB="0" anchor="ctr"/>
                </a:tc>
                <a:tc>
                  <a:txBody>
                    <a:bodyPr/>
                    <a:lstStyle/>
                    <a:p>
                      <a:pPr algn="ctr" rtl="0" fontAlgn="ctr"/>
                      <a:r>
                        <a:rPr lang="en-US" sz="1800" b="1" i="0" u="none" strike="noStrike">
                          <a:solidFill>
                            <a:srgbClr val="000000"/>
                          </a:solidFill>
                          <a:effectLst/>
                          <a:latin typeface="Calibri"/>
                        </a:rPr>
                        <a:t>0.7826</a:t>
                      </a:r>
                    </a:p>
                  </a:txBody>
                  <a:tcPr marL="7620" marR="7620" marT="7620" marB="0" anchor="ctr"/>
                </a:tc>
                <a:tc>
                  <a:txBody>
                    <a:bodyPr/>
                    <a:lstStyle/>
                    <a:p>
                      <a:pPr algn="ctr" rtl="0" fontAlgn="ctr"/>
                      <a:r>
                        <a:rPr lang="en-US" sz="1800" b="1" i="0" u="none" strike="noStrike">
                          <a:solidFill>
                            <a:srgbClr val="000000"/>
                          </a:solidFill>
                          <a:effectLst/>
                          <a:latin typeface="Calibri"/>
                        </a:rPr>
                        <a:t>0.8333</a:t>
                      </a:r>
                    </a:p>
                  </a:txBody>
                  <a:tcPr marL="7620" marR="7620" marT="7620" marB="0" anchor="ctr"/>
                </a:tc>
                <a:tc>
                  <a:txBody>
                    <a:bodyPr/>
                    <a:lstStyle/>
                    <a:p>
                      <a:pPr algn="ctr" rtl="0" fontAlgn="ctr"/>
                      <a:r>
                        <a:rPr lang="en-US" sz="1800" b="1" i="0" u="none" strike="noStrike">
                          <a:solidFill>
                            <a:srgbClr val="000000"/>
                          </a:solidFill>
                          <a:effectLst/>
                          <a:latin typeface="Calibri"/>
                        </a:rPr>
                        <a:t>0.8043</a:t>
                      </a:r>
                    </a:p>
                  </a:txBody>
                  <a:tcPr marL="7620" marR="7620" marT="7620" marB="0" anchor="ctr"/>
                </a:tc>
                <a:tc>
                  <a:txBody>
                    <a:bodyPr/>
                    <a:lstStyle/>
                    <a:p>
                      <a:pPr algn="ctr" rtl="0" fontAlgn="ctr"/>
                      <a:r>
                        <a:rPr lang="en-US" sz="1800" b="1" i="0" u="none" strike="noStrike">
                          <a:solidFill>
                            <a:srgbClr val="000000"/>
                          </a:solidFill>
                          <a:effectLst/>
                          <a:latin typeface="Calibri"/>
                        </a:rPr>
                        <a:t>0.8239</a:t>
                      </a:r>
                    </a:p>
                  </a:txBody>
                  <a:tcPr marL="7620" marR="7620" marT="7620" marB="0" anchor="ctr"/>
                </a:tc>
                <a:tc>
                  <a:txBody>
                    <a:bodyPr/>
                    <a:lstStyle/>
                    <a:p>
                      <a:pPr marL="0" marR="0" algn="ctr">
                        <a:lnSpc>
                          <a:spcPct val="115000"/>
                        </a:lnSpc>
                        <a:spcBef>
                          <a:spcPts val="0"/>
                        </a:spcBef>
                        <a:spcAft>
                          <a:spcPts val="0"/>
                        </a:spcAft>
                      </a:pPr>
                      <a:r>
                        <a:rPr lang="en-US" sz="1400" b="1">
                          <a:effectLst/>
                        </a:rPr>
                        <a:t>3</a:t>
                      </a:r>
                      <a:endParaRPr lang="en-US" sz="1400" b="1">
                        <a:effectLst/>
                        <a:latin typeface="Times New Roman" panose="02020603050405020304" pitchFamily="18" charset="0"/>
                        <a:ea typeface="SimSun"/>
                        <a:cs typeface="Times New Roman" panose="02020603050405020304" pitchFamily="18" charset="0"/>
                      </a:endParaRPr>
                    </a:p>
                  </a:txBody>
                  <a:tcPr marL="68580" marR="68580" marT="0" marB="0"/>
                </a:tc>
              </a:tr>
              <a:tr h="370840">
                <a:tc>
                  <a:txBody>
                    <a:bodyPr/>
                    <a:lstStyle/>
                    <a:p>
                      <a:pPr algn="ctr"/>
                      <a:r>
                        <a:rPr lang="en-US" sz="1600" b="1" dirty="0" smtClean="0">
                          <a:latin typeface="Arial" panose="020B0604020202020204" pitchFamily="34" charset="0"/>
                          <a:cs typeface="Arial" panose="020B0604020202020204" pitchFamily="34" charset="0"/>
                        </a:rPr>
                        <a:t>CV2</a:t>
                      </a:r>
                      <a:endParaRPr lang="en-US" sz="1600" b="1" dirty="0">
                        <a:latin typeface="Arial" panose="020B0604020202020204" pitchFamily="34" charset="0"/>
                        <a:cs typeface="Arial" panose="020B0604020202020204" pitchFamily="34" charset="0"/>
                      </a:endParaRPr>
                    </a:p>
                  </a:txBody>
                  <a:tcPr/>
                </a:tc>
                <a:tc>
                  <a:txBody>
                    <a:bodyPr/>
                    <a:lstStyle/>
                    <a:p>
                      <a:pPr algn="ctr" rtl="0" fontAlgn="ctr"/>
                      <a:r>
                        <a:rPr lang="en-US" sz="1800" b="1" i="0" u="none" strike="noStrike" dirty="0">
                          <a:solidFill>
                            <a:srgbClr val="000000"/>
                          </a:solidFill>
                          <a:effectLst/>
                          <a:latin typeface="Calibri"/>
                        </a:rPr>
                        <a:t>0.9091</a:t>
                      </a:r>
                    </a:p>
                  </a:txBody>
                  <a:tcPr marL="7620" marR="7620" marT="7620" marB="0" anchor="ctr"/>
                </a:tc>
                <a:tc>
                  <a:txBody>
                    <a:bodyPr/>
                    <a:lstStyle/>
                    <a:p>
                      <a:pPr algn="ctr" rtl="0" fontAlgn="ctr"/>
                      <a:r>
                        <a:rPr lang="en-US" sz="1800" b="1" i="0" u="none" strike="noStrike" dirty="0">
                          <a:solidFill>
                            <a:srgbClr val="000000"/>
                          </a:solidFill>
                          <a:effectLst/>
                          <a:latin typeface="Calibri"/>
                        </a:rPr>
                        <a:t>0.7000</a:t>
                      </a:r>
                    </a:p>
                  </a:txBody>
                  <a:tcPr marL="7620" marR="7620" marT="7620" marB="0" anchor="ctr"/>
                </a:tc>
                <a:tc>
                  <a:txBody>
                    <a:bodyPr/>
                    <a:lstStyle/>
                    <a:p>
                      <a:pPr algn="ctr" rtl="0" fontAlgn="ctr"/>
                      <a:r>
                        <a:rPr lang="en-US" sz="1800" b="1" i="0" u="none" strike="noStrike">
                          <a:solidFill>
                            <a:srgbClr val="000000"/>
                          </a:solidFill>
                          <a:effectLst/>
                          <a:latin typeface="Calibri"/>
                        </a:rPr>
                        <a:t>0.8438</a:t>
                      </a:r>
                    </a:p>
                  </a:txBody>
                  <a:tcPr marL="7620" marR="7620" marT="7620" marB="0" anchor="ctr"/>
                </a:tc>
                <a:tc>
                  <a:txBody>
                    <a:bodyPr/>
                    <a:lstStyle/>
                    <a:p>
                      <a:pPr algn="ctr" rtl="0" fontAlgn="ctr"/>
                      <a:r>
                        <a:rPr lang="en-US" sz="1800" b="1" i="0" u="none" strike="noStrike">
                          <a:solidFill>
                            <a:srgbClr val="000000"/>
                          </a:solidFill>
                          <a:effectLst/>
                          <a:latin typeface="Calibri"/>
                        </a:rPr>
                        <a:t>0.8990</a:t>
                      </a:r>
                    </a:p>
                  </a:txBody>
                  <a:tcPr marL="7620" marR="7620" marT="7620" marB="0" anchor="ctr"/>
                </a:tc>
                <a:tc>
                  <a:txBody>
                    <a:bodyPr/>
                    <a:lstStyle/>
                    <a:p>
                      <a:pPr algn="ctr" rtl="0" fontAlgn="ctr"/>
                      <a:r>
                        <a:rPr lang="en-US" sz="1800" b="1" i="0" u="none" strike="noStrike">
                          <a:solidFill>
                            <a:srgbClr val="000000"/>
                          </a:solidFill>
                          <a:effectLst/>
                          <a:latin typeface="Calibri"/>
                        </a:rPr>
                        <a:t>0.7719</a:t>
                      </a:r>
                    </a:p>
                  </a:txBody>
                  <a:tcPr marL="7620" marR="7620" marT="7620" marB="0" anchor="ctr"/>
                </a:tc>
                <a:tc>
                  <a:txBody>
                    <a:bodyPr/>
                    <a:lstStyle/>
                    <a:p>
                      <a:pPr algn="ctr" rtl="0" fontAlgn="ctr"/>
                      <a:r>
                        <a:rPr lang="en-US" sz="1800" b="1" i="0" u="none" strike="noStrike">
                          <a:solidFill>
                            <a:srgbClr val="000000"/>
                          </a:solidFill>
                          <a:effectLst/>
                          <a:latin typeface="Calibri"/>
                        </a:rPr>
                        <a:t>0.8526</a:t>
                      </a:r>
                    </a:p>
                  </a:txBody>
                  <a:tcPr marL="7620" marR="7620" marT="7620" marB="0" anchor="ctr"/>
                </a:tc>
                <a:tc>
                  <a:txBody>
                    <a:bodyPr/>
                    <a:lstStyle/>
                    <a:p>
                      <a:pPr marL="0" marR="0" algn="ctr">
                        <a:lnSpc>
                          <a:spcPct val="115000"/>
                        </a:lnSpc>
                        <a:spcBef>
                          <a:spcPts val="0"/>
                        </a:spcBef>
                        <a:spcAft>
                          <a:spcPts val="0"/>
                        </a:spcAft>
                      </a:pPr>
                      <a:r>
                        <a:rPr lang="en-US" sz="1400" b="1">
                          <a:effectLst/>
                        </a:rPr>
                        <a:t>11</a:t>
                      </a:r>
                      <a:endParaRPr lang="en-US" sz="1400" b="1">
                        <a:effectLst/>
                        <a:latin typeface="Times New Roman" panose="02020603050405020304" pitchFamily="18" charset="0"/>
                        <a:ea typeface="SimSun"/>
                        <a:cs typeface="Times New Roman" panose="02020603050405020304" pitchFamily="18" charset="0"/>
                      </a:endParaRPr>
                    </a:p>
                  </a:txBody>
                  <a:tcPr marL="68580" marR="68580" marT="0" marB="0"/>
                </a:tc>
              </a:tr>
              <a:tr h="370840">
                <a:tc>
                  <a:txBody>
                    <a:bodyPr/>
                    <a:lstStyle/>
                    <a:p>
                      <a:pPr algn="ctr"/>
                      <a:r>
                        <a:rPr lang="en-US" sz="1600" b="1" dirty="0" smtClean="0">
                          <a:latin typeface="Arial" panose="020B0604020202020204" pitchFamily="34" charset="0"/>
                          <a:cs typeface="Arial" panose="020B0604020202020204" pitchFamily="34" charset="0"/>
                        </a:rPr>
                        <a:t>CV3</a:t>
                      </a:r>
                      <a:endParaRPr lang="en-US" sz="1600" b="1" dirty="0">
                        <a:latin typeface="Arial" panose="020B0604020202020204" pitchFamily="34" charset="0"/>
                        <a:cs typeface="Arial" panose="020B0604020202020204" pitchFamily="34" charset="0"/>
                      </a:endParaRPr>
                    </a:p>
                  </a:txBody>
                  <a:tcPr/>
                </a:tc>
                <a:tc>
                  <a:txBody>
                    <a:bodyPr/>
                    <a:lstStyle/>
                    <a:p>
                      <a:pPr algn="ctr" rtl="0" fontAlgn="ctr"/>
                      <a:r>
                        <a:rPr lang="en-US" sz="1800" b="1" i="0" u="none" strike="noStrike">
                          <a:solidFill>
                            <a:srgbClr val="000000"/>
                          </a:solidFill>
                          <a:effectLst/>
                          <a:latin typeface="Calibri"/>
                        </a:rPr>
                        <a:t>0.8800</a:t>
                      </a:r>
                    </a:p>
                  </a:txBody>
                  <a:tcPr marL="7620" marR="7620" marT="7620" marB="0" anchor="ctr"/>
                </a:tc>
                <a:tc>
                  <a:txBody>
                    <a:bodyPr/>
                    <a:lstStyle/>
                    <a:p>
                      <a:pPr algn="ctr" rtl="0" fontAlgn="ctr"/>
                      <a:r>
                        <a:rPr lang="en-US" sz="1800" b="1" i="0" u="none" strike="noStrike" dirty="0">
                          <a:solidFill>
                            <a:srgbClr val="000000"/>
                          </a:solidFill>
                          <a:effectLst/>
                          <a:latin typeface="Calibri"/>
                        </a:rPr>
                        <a:t>0.9091</a:t>
                      </a:r>
                    </a:p>
                  </a:txBody>
                  <a:tcPr marL="7620" marR="7620" marT="7620" marB="0" anchor="ctr"/>
                </a:tc>
                <a:tc>
                  <a:txBody>
                    <a:bodyPr/>
                    <a:lstStyle/>
                    <a:p>
                      <a:pPr algn="ctr" rtl="0" fontAlgn="ctr"/>
                      <a:r>
                        <a:rPr lang="en-US" sz="1800" b="1" i="0" u="none" strike="noStrike" dirty="0">
                          <a:solidFill>
                            <a:srgbClr val="000000"/>
                          </a:solidFill>
                          <a:effectLst/>
                          <a:latin typeface="Calibri"/>
                        </a:rPr>
                        <a:t>0.8889</a:t>
                      </a:r>
                    </a:p>
                  </a:txBody>
                  <a:tcPr marL="7620" marR="7620" marT="7620" marB="0" anchor="ctr"/>
                </a:tc>
                <a:tc>
                  <a:txBody>
                    <a:bodyPr/>
                    <a:lstStyle/>
                    <a:p>
                      <a:pPr algn="ctr" rtl="0" fontAlgn="ctr"/>
                      <a:r>
                        <a:rPr lang="en-US" sz="1800" b="1" i="0" u="none" strike="noStrike">
                          <a:solidFill>
                            <a:srgbClr val="000000"/>
                          </a:solidFill>
                          <a:effectLst/>
                          <a:latin typeface="Calibri"/>
                        </a:rPr>
                        <a:t>0.8646</a:t>
                      </a:r>
                    </a:p>
                  </a:txBody>
                  <a:tcPr marL="7620" marR="7620" marT="7620" marB="0" anchor="ctr"/>
                </a:tc>
                <a:tc>
                  <a:txBody>
                    <a:bodyPr/>
                    <a:lstStyle/>
                    <a:p>
                      <a:pPr algn="ctr" rtl="0" fontAlgn="ctr"/>
                      <a:r>
                        <a:rPr lang="en-US" sz="1800" b="1" i="0" u="none" strike="noStrike">
                          <a:solidFill>
                            <a:srgbClr val="000000"/>
                          </a:solidFill>
                          <a:effectLst/>
                          <a:latin typeface="Calibri"/>
                        </a:rPr>
                        <a:t>0.7857</a:t>
                      </a:r>
                    </a:p>
                  </a:txBody>
                  <a:tcPr marL="7620" marR="7620" marT="7620" marB="0" anchor="ctr"/>
                </a:tc>
                <a:tc>
                  <a:txBody>
                    <a:bodyPr/>
                    <a:lstStyle/>
                    <a:p>
                      <a:pPr algn="ctr" rtl="0" fontAlgn="ctr"/>
                      <a:r>
                        <a:rPr lang="en-US" sz="1800" b="1" i="0" u="none" strike="noStrike">
                          <a:solidFill>
                            <a:srgbClr val="000000"/>
                          </a:solidFill>
                          <a:effectLst/>
                          <a:latin typeface="Calibri"/>
                        </a:rPr>
                        <a:t>0.8355</a:t>
                      </a:r>
                    </a:p>
                  </a:txBody>
                  <a:tcPr marL="7620" marR="7620" marT="7620" marB="0" anchor="ctr"/>
                </a:tc>
                <a:tc>
                  <a:txBody>
                    <a:bodyPr/>
                    <a:lstStyle/>
                    <a:p>
                      <a:pPr marL="0" marR="0" algn="ctr">
                        <a:lnSpc>
                          <a:spcPct val="115000"/>
                        </a:lnSpc>
                        <a:spcBef>
                          <a:spcPts val="0"/>
                        </a:spcBef>
                        <a:spcAft>
                          <a:spcPts val="0"/>
                        </a:spcAft>
                      </a:pPr>
                      <a:r>
                        <a:rPr lang="en-US" sz="1400" b="1">
                          <a:effectLst/>
                        </a:rPr>
                        <a:t>5</a:t>
                      </a:r>
                      <a:endParaRPr lang="en-US" sz="1400" b="1">
                        <a:effectLst/>
                        <a:latin typeface="Times New Roman" panose="02020603050405020304" pitchFamily="18" charset="0"/>
                        <a:ea typeface="SimSun"/>
                        <a:cs typeface="Times New Roman" panose="02020603050405020304" pitchFamily="18" charset="0"/>
                      </a:endParaRPr>
                    </a:p>
                  </a:txBody>
                  <a:tcPr marL="68580" marR="68580" marT="0" marB="0"/>
                </a:tc>
              </a:tr>
              <a:tr h="370840">
                <a:tc>
                  <a:txBody>
                    <a:bodyPr/>
                    <a:lstStyle/>
                    <a:p>
                      <a:pPr algn="ctr"/>
                      <a:r>
                        <a:rPr lang="en-US" sz="1600" b="1" dirty="0" smtClean="0">
                          <a:latin typeface="Arial" panose="020B0604020202020204" pitchFamily="34" charset="0"/>
                          <a:cs typeface="Arial" panose="020B0604020202020204" pitchFamily="34" charset="0"/>
                        </a:rPr>
                        <a:t>CV4</a:t>
                      </a:r>
                      <a:endParaRPr lang="en-US" sz="1600" b="1" dirty="0">
                        <a:latin typeface="Arial" panose="020B0604020202020204" pitchFamily="34" charset="0"/>
                        <a:cs typeface="Arial" panose="020B0604020202020204" pitchFamily="34" charset="0"/>
                      </a:endParaRPr>
                    </a:p>
                  </a:txBody>
                  <a:tcPr/>
                </a:tc>
                <a:tc>
                  <a:txBody>
                    <a:bodyPr/>
                    <a:lstStyle/>
                    <a:p>
                      <a:pPr algn="ctr" rtl="0" fontAlgn="ctr"/>
                      <a:r>
                        <a:rPr lang="en-US" sz="1800" b="1" i="0" u="none" strike="noStrike">
                          <a:solidFill>
                            <a:srgbClr val="000000"/>
                          </a:solidFill>
                          <a:effectLst/>
                          <a:latin typeface="Calibri"/>
                        </a:rPr>
                        <a:t>0.9444</a:t>
                      </a:r>
                    </a:p>
                  </a:txBody>
                  <a:tcPr marL="7620" marR="7620" marT="7620" marB="0" anchor="ctr"/>
                </a:tc>
                <a:tc>
                  <a:txBody>
                    <a:bodyPr/>
                    <a:lstStyle/>
                    <a:p>
                      <a:pPr algn="ctr" rtl="0" fontAlgn="ctr"/>
                      <a:r>
                        <a:rPr lang="en-US" sz="1800" b="1" i="0" u="none" strike="noStrike">
                          <a:solidFill>
                            <a:srgbClr val="000000"/>
                          </a:solidFill>
                          <a:effectLst/>
                          <a:latin typeface="Calibri"/>
                        </a:rPr>
                        <a:t>0.6250</a:t>
                      </a:r>
                    </a:p>
                  </a:txBody>
                  <a:tcPr marL="7620" marR="7620" marT="7620" marB="0" anchor="ctr"/>
                </a:tc>
                <a:tc>
                  <a:txBody>
                    <a:bodyPr/>
                    <a:lstStyle/>
                    <a:p>
                      <a:pPr algn="ctr" rtl="0" fontAlgn="ctr"/>
                      <a:r>
                        <a:rPr lang="en-US" sz="1800" b="1" i="0" u="none" strike="noStrike" dirty="0">
                          <a:solidFill>
                            <a:srgbClr val="000000"/>
                          </a:solidFill>
                          <a:effectLst/>
                          <a:latin typeface="Calibri"/>
                        </a:rPr>
                        <a:t>0.8462</a:t>
                      </a:r>
                    </a:p>
                  </a:txBody>
                  <a:tcPr marL="7620" marR="7620" marT="7620" marB="0" anchor="ctr"/>
                </a:tc>
                <a:tc>
                  <a:txBody>
                    <a:bodyPr/>
                    <a:lstStyle/>
                    <a:p>
                      <a:pPr algn="ctr" rtl="0" fontAlgn="ctr"/>
                      <a:r>
                        <a:rPr lang="en-US" sz="1800" b="1" i="0" u="none" strike="noStrike" dirty="0">
                          <a:solidFill>
                            <a:srgbClr val="000000"/>
                          </a:solidFill>
                          <a:effectLst/>
                          <a:latin typeface="Calibri"/>
                        </a:rPr>
                        <a:t>0.8835</a:t>
                      </a:r>
                    </a:p>
                  </a:txBody>
                  <a:tcPr marL="7620" marR="7620" marT="7620" marB="0" anchor="ctr"/>
                </a:tc>
                <a:tc>
                  <a:txBody>
                    <a:bodyPr/>
                    <a:lstStyle/>
                    <a:p>
                      <a:pPr algn="ctr" rtl="0" fontAlgn="ctr"/>
                      <a:r>
                        <a:rPr lang="en-US" sz="1800" b="1" i="0" u="none" strike="noStrike">
                          <a:solidFill>
                            <a:srgbClr val="000000"/>
                          </a:solidFill>
                          <a:effectLst/>
                          <a:latin typeface="Calibri"/>
                        </a:rPr>
                        <a:t>0.7458</a:t>
                      </a:r>
                    </a:p>
                  </a:txBody>
                  <a:tcPr marL="7620" marR="7620" marT="7620" marB="0" anchor="ctr"/>
                </a:tc>
                <a:tc>
                  <a:txBody>
                    <a:bodyPr/>
                    <a:lstStyle/>
                    <a:p>
                      <a:pPr algn="ctr" rtl="0" fontAlgn="ctr"/>
                      <a:r>
                        <a:rPr lang="en-US" sz="1800" b="1" i="0" u="none" strike="noStrike">
                          <a:solidFill>
                            <a:srgbClr val="000000"/>
                          </a:solidFill>
                          <a:effectLst/>
                          <a:latin typeface="Calibri"/>
                        </a:rPr>
                        <a:t>0.8333</a:t>
                      </a:r>
                    </a:p>
                  </a:txBody>
                  <a:tcPr marL="7620" marR="7620" marT="7620" marB="0" anchor="ctr"/>
                </a:tc>
                <a:tc>
                  <a:txBody>
                    <a:bodyPr/>
                    <a:lstStyle/>
                    <a:p>
                      <a:pPr marL="0" marR="0" algn="ctr">
                        <a:lnSpc>
                          <a:spcPct val="115000"/>
                        </a:lnSpc>
                        <a:spcBef>
                          <a:spcPts val="0"/>
                        </a:spcBef>
                        <a:spcAft>
                          <a:spcPts val="0"/>
                        </a:spcAft>
                      </a:pPr>
                      <a:r>
                        <a:rPr lang="en-US" sz="1400" b="1">
                          <a:effectLst/>
                        </a:rPr>
                        <a:t>5</a:t>
                      </a:r>
                      <a:endParaRPr lang="en-US" sz="1400" b="1">
                        <a:effectLst/>
                        <a:latin typeface="Times New Roman" panose="02020603050405020304" pitchFamily="18" charset="0"/>
                        <a:ea typeface="SimSun"/>
                        <a:cs typeface="Times New Roman" panose="02020603050405020304" pitchFamily="18" charset="0"/>
                      </a:endParaRPr>
                    </a:p>
                  </a:txBody>
                  <a:tcPr marL="68580" marR="68580" marT="0" marB="0"/>
                </a:tc>
              </a:tr>
              <a:tr h="370840">
                <a:tc>
                  <a:txBody>
                    <a:bodyPr/>
                    <a:lstStyle/>
                    <a:p>
                      <a:pPr algn="ctr"/>
                      <a:r>
                        <a:rPr lang="en-US" sz="1600" b="1" dirty="0" smtClean="0">
                          <a:latin typeface="Arial" panose="020B0604020202020204" pitchFamily="34" charset="0"/>
                          <a:cs typeface="Arial" panose="020B0604020202020204" pitchFamily="34" charset="0"/>
                        </a:rPr>
                        <a:t>CV5</a:t>
                      </a:r>
                      <a:endParaRPr lang="en-US" sz="1600" b="1" dirty="0">
                        <a:latin typeface="Arial" panose="020B0604020202020204" pitchFamily="34" charset="0"/>
                        <a:cs typeface="Arial" panose="020B0604020202020204" pitchFamily="34" charset="0"/>
                      </a:endParaRPr>
                    </a:p>
                  </a:txBody>
                  <a:tcPr/>
                </a:tc>
                <a:tc>
                  <a:txBody>
                    <a:bodyPr/>
                    <a:lstStyle/>
                    <a:p>
                      <a:pPr algn="ctr" rtl="0" fontAlgn="ctr"/>
                      <a:r>
                        <a:rPr lang="en-US" sz="1800" b="1" i="0" u="none" strike="noStrike">
                          <a:solidFill>
                            <a:srgbClr val="000000"/>
                          </a:solidFill>
                          <a:effectLst/>
                          <a:latin typeface="Calibri"/>
                        </a:rPr>
                        <a:t>0.7742</a:t>
                      </a:r>
                    </a:p>
                  </a:txBody>
                  <a:tcPr marL="7620" marR="7620" marT="7620" marB="0" anchor="ctr"/>
                </a:tc>
                <a:tc>
                  <a:txBody>
                    <a:bodyPr/>
                    <a:lstStyle/>
                    <a:p>
                      <a:pPr algn="ctr" rtl="0" fontAlgn="ctr"/>
                      <a:r>
                        <a:rPr lang="en-US" sz="1800" b="1" i="0" u="none" strike="noStrike">
                          <a:solidFill>
                            <a:srgbClr val="000000"/>
                          </a:solidFill>
                          <a:effectLst/>
                          <a:latin typeface="Calibri"/>
                        </a:rPr>
                        <a:t>0.8235</a:t>
                      </a:r>
                    </a:p>
                  </a:txBody>
                  <a:tcPr marL="7620" marR="7620" marT="7620" marB="0" anchor="ctr"/>
                </a:tc>
                <a:tc>
                  <a:txBody>
                    <a:bodyPr/>
                    <a:lstStyle/>
                    <a:p>
                      <a:pPr algn="ctr" rtl="0" fontAlgn="ctr"/>
                      <a:r>
                        <a:rPr lang="en-US" sz="1800" b="1" i="0" u="none" strike="noStrike">
                          <a:solidFill>
                            <a:srgbClr val="000000"/>
                          </a:solidFill>
                          <a:effectLst/>
                          <a:latin typeface="Calibri"/>
                        </a:rPr>
                        <a:t>0.7917</a:t>
                      </a:r>
                    </a:p>
                  </a:txBody>
                  <a:tcPr marL="7620" marR="7620" marT="7620" marB="0" anchor="ctr"/>
                </a:tc>
                <a:tc>
                  <a:txBody>
                    <a:bodyPr/>
                    <a:lstStyle/>
                    <a:p>
                      <a:pPr algn="ctr" rtl="0" fontAlgn="ctr"/>
                      <a:r>
                        <a:rPr lang="en-US" sz="1800" b="1" i="0" u="none" strike="noStrike" dirty="0">
                          <a:solidFill>
                            <a:srgbClr val="000000"/>
                          </a:solidFill>
                          <a:effectLst/>
                          <a:latin typeface="Calibri"/>
                        </a:rPr>
                        <a:t>0.9000</a:t>
                      </a:r>
                    </a:p>
                  </a:txBody>
                  <a:tcPr marL="7620" marR="7620" marT="7620" marB="0" anchor="ctr"/>
                </a:tc>
                <a:tc>
                  <a:txBody>
                    <a:bodyPr/>
                    <a:lstStyle/>
                    <a:p>
                      <a:pPr algn="ctr" rtl="0" fontAlgn="ctr"/>
                      <a:r>
                        <a:rPr lang="en-US" sz="1800" b="1" i="0" u="none" strike="noStrike" dirty="0">
                          <a:solidFill>
                            <a:srgbClr val="000000"/>
                          </a:solidFill>
                          <a:effectLst/>
                          <a:latin typeface="Calibri"/>
                        </a:rPr>
                        <a:t>0.7600</a:t>
                      </a:r>
                    </a:p>
                  </a:txBody>
                  <a:tcPr marL="7620" marR="7620" marT="7620" marB="0" anchor="ctr"/>
                </a:tc>
                <a:tc>
                  <a:txBody>
                    <a:bodyPr/>
                    <a:lstStyle/>
                    <a:p>
                      <a:pPr algn="ctr" rtl="0" fontAlgn="ctr"/>
                      <a:r>
                        <a:rPr lang="en-US" sz="1800" b="1" i="0" u="none" strike="noStrike">
                          <a:solidFill>
                            <a:srgbClr val="000000"/>
                          </a:solidFill>
                          <a:effectLst/>
                          <a:latin typeface="Calibri"/>
                        </a:rPr>
                        <a:t>0.8500</a:t>
                      </a:r>
                    </a:p>
                  </a:txBody>
                  <a:tcPr marL="7620" marR="7620" marT="7620" marB="0" anchor="ctr"/>
                </a:tc>
                <a:tc>
                  <a:txBody>
                    <a:bodyPr/>
                    <a:lstStyle/>
                    <a:p>
                      <a:pPr marL="0" marR="0" algn="ctr">
                        <a:lnSpc>
                          <a:spcPct val="115000"/>
                        </a:lnSpc>
                        <a:spcBef>
                          <a:spcPts val="0"/>
                        </a:spcBef>
                        <a:spcAft>
                          <a:spcPts val="0"/>
                        </a:spcAft>
                      </a:pPr>
                      <a:r>
                        <a:rPr lang="en-US" sz="1400" b="1" dirty="0">
                          <a:effectLst/>
                        </a:rPr>
                        <a:t>6</a:t>
                      </a:r>
                      <a:endParaRPr lang="en-US" sz="1400" b="1" dirty="0">
                        <a:effectLst/>
                        <a:latin typeface="Times New Roman" panose="02020603050405020304" pitchFamily="18" charset="0"/>
                        <a:ea typeface="SimSun"/>
                        <a:cs typeface="Times New Roman" panose="02020603050405020304" pitchFamily="18" charset="0"/>
                      </a:endParaRPr>
                    </a:p>
                  </a:txBody>
                  <a:tcPr marL="68580" marR="68580" marT="0" marB="0"/>
                </a:tc>
              </a:tr>
              <a:tr h="370840">
                <a:tc>
                  <a:txBody>
                    <a:bodyPr/>
                    <a:lstStyle/>
                    <a:p>
                      <a:pPr algn="ctr"/>
                      <a:r>
                        <a:rPr lang="en-US" sz="1600" b="1" dirty="0" smtClean="0">
                          <a:latin typeface="Arial" panose="020B0604020202020204" pitchFamily="34" charset="0"/>
                          <a:cs typeface="Arial" panose="020B0604020202020204" pitchFamily="34" charset="0"/>
                        </a:rPr>
                        <a:t>Mean</a:t>
                      </a:r>
                      <a:endParaRPr lang="en-US" sz="1600" b="1" dirty="0">
                        <a:latin typeface="Arial" panose="020B0604020202020204" pitchFamily="34" charset="0"/>
                        <a:cs typeface="Arial" panose="020B0604020202020204" pitchFamily="34" charset="0"/>
                      </a:endParaRPr>
                    </a:p>
                  </a:txBody>
                  <a:tcPr/>
                </a:tc>
                <a:tc>
                  <a:txBody>
                    <a:bodyPr/>
                    <a:lstStyle/>
                    <a:p>
                      <a:pPr algn="ctr" rtl="0" fontAlgn="ctr"/>
                      <a:r>
                        <a:rPr lang="en-US" sz="1800" b="1" i="0" u="none" strike="noStrike">
                          <a:solidFill>
                            <a:srgbClr val="000000"/>
                          </a:solidFill>
                          <a:effectLst/>
                          <a:latin typeface="Calibri"/>
                        </a:rPr>
                        <a:t>0.8855</a:t>
                      </a:r>
                    </a:p>
                  </a:txBody>
                  <a:tcPr marL="7620" marR="7620" marT="7620" marB="0" anchor="ctr"/>
                </a:tc>
                <a:tc>
                  <a:txBody>
                    <a:bodyPr/>
                    <a:lstStyle/>
                    <a:p>
                      <a:pPr algn="ctr" rtl="0" fontAlgn="ctr"/>
                      <a:r>
                        <a:rPr lang="en-US" sz="1800" b="1" i="0" u="none" strike="noStrike">
                          <a:solidFill>
                            <a:srgbClr val="000000"/>
                          </a:solidFill>
                          <a:effectLst/>
                          <a:latin typeface="Calibri"/>
                        </a:rPr>
                        <a:t>0.7353</a:t>
                      </a:r>
                    </a:p>
                  </a:txBody>
                  <a:tcPr marL="7620" marR="7620" marT="7620" marB="0" anchor="ctr"/>
                </a:tc>
                <a:tc>
                  <a:txBody>
                    <a:bodyPr/>
                    <a:lstStyle/>
                    <a:p>
                      <a:pPr algn="ctr" rtl="0" fontAlgn="ctr"/>
                      <a:r>
                        <a:rPr lang="en-US" sz="1800" b="1" i="0" u="none" strike="noStrike">
                          <a:solidFill>
                            <a:srgbClr val="FF0000"/>
                          </a:solidFill>
                          <a:effectLst/>
                          <a:latin typeface="Calibri"/>
                        </a:rPr>
                        <a:t>0.8306</a:t>
                      </a:r>
                    </a:p>
                  </a:txBody>
                  <a:tcPr marL="7620" marR="7620" marT="7620" marB="0" anchor="ctr"/>
                </a:tc>
                <a:tc>
                  <a:txBody>
                    <a:bodyPr/>
                    <a:lstStyle/>
                    <a:p>
                      <a:pPr algn="ctr" rtl="0" fontAlgn="ctr"/>
                      <a:r>
                        <a:rPr lang="en-US" sz="1800" b="1" i="0" u="none" strike="noStrike">
                          <a:solidFill>
                            <a:srgbClr val="000000"/>
                          </a:solidFill>
                          <a:effectLst/>
                          <a:latin typeface="Calibri"/>
                        </a:rPr>
                        <a:t>0.8761</a:t>
                      </a:r>
                    </a:p>
                  </a:txBody>
                  <a:tcPr marL="7620" marR="7620" marT="7620" marB="0" anchor="ctr"/>
                </a:tc>
                <a:tc>
                  <a:txBody>
                    <a:bodyPr/>
                    <a:lstStyle/>
                    <a:p>
                      <a:pPr algn="ctr" rtl="0" fontAlgn="ctr"/>
                      <a:r>
                        <a:rPr lang="en-US" sz="1800" b="1" i="0" u="none" strike="noStrike" dirty="0">
                          <a:solidFill>
                            <a:srgbClr val="000000"/>
                          </a:solidFill>
                          <a:effectLst/>
                          <a:latin typeface="Calibri"/>
                        </a:rPr>
                        <a:t>0.7736</a:t>
                      </a:r>
                    </a:p>
                  </a:txBody>
                  <a:tcPr marL="7620" marR="7620" marT="7620" marB="0" anchor="ctr"/>
                </a:tc>
                <a:tc>
                  <a:txBody>
                    <a:bodyPr/>
                    <a:lstStyle/>
                    <a:p>
                      <a:pPr algn="ctr" rtl="0" fontAlgn="ctr"/>
                      <a:r>
                        <a:rPr lang="en-US" sz="1800" b="1" i="0" u="none" strike="noStrike" dirty="0">
                          <a:solidFill>
                            <a:srgbClr val="000000"/>
                          </a:solidFill>
                          <a:effectLst/>
                          <a:latin typeface="Calibri"/>
                        </a:rPr>
                        <a:t>0.8391</a:t>
                      </a:r>
                    </a:p>
                  </a:txBody>
                  <a:tcPr marL="7620" marR="7620" marT="7620" marB="0" anchor="ctr"/>
                </a:tc>
                <a:tc>
                  <a:txBody>
                    <a:bodyPr/>
                    <a:lstStyle/>
                    <a:p>
                      <a:pPr algn="ctr"/>
                      <a:r>
                        <a:rPr lang="en-US" sz="1400" b="1" dirty="0" smtClean="0"/>
                        <a:t>6</a:t>
                      </a:r>
                      <a:endParaRPr lang="en-US" sz="1400" b="1" dirty="0">
                        <a:latin typeface="Times New Roman" panose="02020603050405020304" pitchFamily="18" charset="0"/>
                        <a:cs typeface="Times New Roman" panose="02020603050405020304" pitchFamily="18" charset="0"/>
                      </a:endParaRPr>
                    </a:p>
                  </a:txBody>
                  <a:tcPr/>
                </a:tc>
              </a:tr>
            </a:tbl>
          </a:graphicData>
        </a:graphic>
      </p:graphicFrame>
      <p:sp>
        <p:nvSpPr>
          <p:cNvPr id="5" name="TextBox 4"/>
          <p:cNvSpPr txBox="1"/>
          <p:nvPr/>
        </p:nvSpPr>
        <p:spPr>
          <a:xfrm>
            <a:off x="838200" y="4012845"/>
            <a:ext cx="7391400" cy="2585323"/>
          </a:xfrm>
          <a:prstGeom prst="rect">
            <a:avLst/>
          </a:prstGeom>
          <a:noFill/>
        </p:spPr>
        <p:txBody>
          <a:bodyPr wrap="square" rtlCol="0">
            <a:spAutoFit/>
          </a:bodyPr>
          <a:lstStyle/>
          <a:p>
            <a:r>
              <a:rPr lang="en-US" dirty="0" smtClean="0"/>
              <a:t> </a:t>
            </a:r>
          </a:p>
          <a:p>
            <a:endParaRPr lang="en-US" dirty="0"/>
          </a:p>
          <a:p>
            <a:r>
              <a:rPr lang="en-US" dirty="0" smtClean="0"/>
              <a:t> CV1: fpca_1, fpca_4, fpca_38</a:t>
            </a:r>
          </a:p>
          <a:p>
            <a:r>
              <a:rPr lang="en-US" dirty="0"/>
              <a:t> </a:t>
            </a:r>
            <a:r>
              <a:rPr lang="en-US" dirty="0" smtClean="0"/>
              <a:t>CV2: fpca_1, fpca_2, fpca_4, fpca_18, fpca_31, fpca_38, fpca_49, fpca_87,</a:t>
            </a:r>
          </a:p>
          <a:p>
            <a:r>
              <a:rPr lang="en-US" dirty="0"/>
              <a:t> </a:t>
            </a:r>
            <a:r>
              <a:rPr lang="en-US" dirty="0" smtClean="0"/>
              <a:t>         fpca_96, fpca_171, fpca_182</a:t>
            </a:r>
          </a:p>
          <a:p>
            <a:r>
              <a:rPr lang="en-US" dirty="0"/>
              <a:t> </a:t>
            </a:r>
            <a:r>
              <a:rPr lang="en-US" dirty="0" smtClean="0"/>
              <a:t>CV3: fpca_1, fpca_2, fpca_4, fpca_22, fpca_45</a:t>
            </a:r>
          </a:p>
          <a:p>
            <a:r>
              <a:rPr lang="en-US" dirty="0"/>
              <a:t> </a:t>
            </a:r>
            <a:r>
              <a:rPr lang="en-US" dirty="0" smtClean="0"/>
              <a:t>CV4: fpca_1, fpca_2, fpca_4, fpca_38, fpca_182</a:t>
            </a:r>
          </a:p>
          <a:p>
            <a:r>
              <a:rPr lang="en-US" dirty="0"/>
              <a:t> </a:t>
            </a:r>
            <a:r>
              <a:rPr lang="en-US" dirty="0" smtClean="0"/>
              <a:t>CV5: fpca_1, fpca_2, fpca_4, fpca_17, fpca_18, fpca_38</a:t>
            </a:r>
          </a:p>
          <a:p>
            <a:endParaRPr lang="en-US" dirty="0"/>
          </a:p>
        </p:txBody>
      </p:sp>
    </p:spTree>
    <p:extLst>
      <p:ext uri="{BB962C8B-B14F-4D97-AF65-F5344CB8AC3E}">
        <p14:creationId xmlns:p14="http://schemas.microsoft.com/office/powerpoint/2010/main" val="2487677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76200"/>
            <a:ext cx="8382000" cy="6019799"/>
          </a:xfrm>
          <a:prstGeom prst="rect">
            <a:avLst/>
          </a:prstGeom>
        </p:spPr>
      </p:pic>
    </p:spTree>
    <p:extLst>
      <p:ext uri="{BB962C8B-B14F-4D97-AF65-F5344CB8AC3E}">
        <p14:creationId xmlns:p14="http://schemas.microsoft.com/office/powerpoint/2010/main" val="1879531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79738313"/>
              </p:ext>
            </p:extLst>
          </p:nvPr>
        </p:nvGraphicFramePr>
        <p:xfrm>
          <a:off x="457200" y="762001"/>
          <a:ext cx="8229600" cy="5072979"/>
        </p:xfrm>
        <a:graphic>
          <a:graphicData uri="http://schemas.openxmlformats.org/drawingml/2006/table">
            <a:tbl>
              <a:tblPr firstRow="1" firstCol="1" bandRow="1"/>
              <a:tblGrid>
                <a:gridCol w="1216902"/>
                <a:gridCol w="938327"/>
                <a:gridCol w="1342172"/>
                <a:gridCol w="687788"/>
                <a:gridCol w="1059421"/>
                <a:gridCol w="946082"/>
                <a:gridCol w="1289678"/>
                <a:gridCol w="749230"/>
              </a:tblGrid>
              <a:tr h="248116">
                <a:tc gridSpan="8">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Table 2.  P-values of three statistics for testing association of expression with images in KIRC study.</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8116">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Gene</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P-value</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Gene</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P-value</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48116">
                <a:tc>
                  <a:txBody>
                    <a:bodyPr/>
                    <a:lstStyle/>
                    <a:p>
                      <a:endParaRPr lang="en-US" sz="1100" b="1">
                        <a:effectLst/>
                        <a:latin typeface="Calibri" panose="020F0502020204030204" pitchFamily="34"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MFLM (FPC)</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MFLM (Descriptor)</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MLM</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b="1">
                        <a:effectLst/>
                        <a:latin typeface="Calibri" panose="020F0502020204030204" pitchFamily="34"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MFLM(FPC)</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MFLM(Descriptor)</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MLM</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HELZ</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6.62E-16</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6.08E-01</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8.79E-01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ZNF81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9.95E-08</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2.06E-07</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7.25E-01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9-Mar</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2.12E-15</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1.02E-06</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7.58E-01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GAB2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1.04E-07</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1.34E-02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6.38E-01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SLC2A12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2.52E-12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9.94E-03</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2.76E-08</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LOC647859</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1.43E-07</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8.56E-02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1.23E-03</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BRWD1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1.26E-11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5.61E-03</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9.54E-01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C2orf68</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1.49E-07</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4.83E-03</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7.84E-01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RFX7</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5.29E-11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1.00E+00</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9.58E-01</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SDR39U1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1.57E-07</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8.83E-04</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5.88E-01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C22orf39</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6.55E-11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1.29E-03</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5.77E-01</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ZRANB3</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1.66E-07</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1.03E-03</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9.59E-01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NSD1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7.06E-11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1.67E-02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9.74E-01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PSMC4</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1.71E-07</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1.39E-02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8.87E-01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RTF1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1.82E-10</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9.49E-01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8.58E-01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dirty="0">
                          <a:effectLst/>
                          <a:latin typeface="Times New Roman" panose="02020603050405020304" pitchFamily="18" charset="0"/>
                          <a:ea typeface="SimSun" panose="02010600030101010101" pitchFamily="2" charset="-122"/>
                          <a:cs typeface="Times New Roman" panose="02020603050405020304" pitchFamily="18" charset="0"/>
                        </a:rPr>
                        <a:t>FLJ12825</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1.74E-07</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1.39E-04</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7.08E-01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MBD5</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3.00E-10</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1.08E-04</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9.33E-01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dirty="0">
                          <a:effectLst/>
                          <a:latin typeface="Times New Roman" panose="02020603050405020304" pitchFamily="18" charset="0"/>
                          <a:ea typeface="SimSun" panose="02010600030101010101" pitchFamily="2" charset="-122"/>
                          <a:cs typeface="Times New Roman" panose="02020603050405020304" pitchFamily="18" charset="0"/>
                        </a:rPr>
                        <a:t>ARHGEF11</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2.26E-07</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8.24E-03</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8.55E-01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ZSCAN16-AS1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4.16E-10</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6.08E-02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NA</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dirty="0">
                          <a:effectLst/>
                          <a:latin typeface="Times New Roman" panose="02020603050405020304" pitchFamily="18" charset="0"/>
                          <a:ea typeface="SimSun" panose="02010600030101010101" pitchFamily="2" charset="-122"/>
                          <a:cs typeface="Times New Roman" panose="02020603050405020304" pitchFamily="18" charset="0"/>
                        </a:rPr>
                        <a:t>LOC100289019</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2.61E-07</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8.50E-04</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NA</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SESN1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4.84E-10</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3.42E-01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6.71E-01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dirty="0">
                          <a:effectLst/>
                          <a:latin typeface="Times New Roman" panose="02020603050405020304" pitchFamily="18" charset="0"/>
                          <a:ea typeface="SimSun" panose="02010600030101010101" pitchFamily="2" charset="-122"/>
                          <a:cs typeface="Times New Roman" panose="02020603050405020304" pitchFamily="18" charset="0"/>
                        </a:rPr>
                        <a:t>SUFU</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2.79E-07</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1.99E-01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5.84E-01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ITGA9</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5.12E-10</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2.11E-02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9.52E-01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ZNF555</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3.75E-07</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2.16E-02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3.75E-01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PPM1K</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5.60E-10</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1.48E-01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1.11E-04</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KHNYN</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3.85E-07</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1.54E-01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4.62E-01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USP42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1.39E-09</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9.79E-01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9.06E-01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ANKRD11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4.80E-07</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1.00E+00</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8.92E-01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FAM47E-STBD1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1.77E-09</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1.11E-02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NA</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BOLA2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4.82E-07</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9.88E-02</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8.33E-01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ZNF710</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2.05E-09</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1.22E-01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9.82E-01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BOLA2B</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4.82E-07</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9.88E-02</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NA</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16">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TECPR2</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3.59E-09</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9.53E-04</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5.63E-01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i="1">
                          <a:effectLst/>
                          <a:latin typeface="Times New Roman" panose="02020603050405020304" pitchFamily="18" charset="0"/>
                          <a:ea typeface="SimSun" panose="02010600030101010101" pitchFamily="2" charset="-122"/>
                          <a:cs typeface="Times New Roman" panose="02020603050405020304" pitchFamily="18" charset="0"/>
                        </a:rPr>
                        <a:t>SAPCD1</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Times New Roman" panose="02020603050405020304" pitchFamily="18" charset="0"/>
                          <a:ea typeface="SimSun" panose="02010600030101010101" pitchFamily="2" charset="-122"/>
                          <a:cs typeface="Times New Roman" panose="02020603050405020304" pitchFamily="18" charset="0"/>
                        </a:rPr>
                        <a:t>4.97E-07</a:t>
                      </a:r>
                      <a:endParaRPr lang="en-US" sz="1100" b="1">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4.24E-01</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NA</a:t>
                      </a:r>
                      <a:endParaRPr lang="en-US" sz="1100" b="1" dirty="0">
                        <a:effectLst/>
                        <a:latin typeface="Calibri" panose="020F0502020204030204" pitchFamily="34" charset="0"/>
                        <a:ea typeface="SimSun" panose="02010600030101010101" pitchFamily="2" charset="-122"/>
                        <a:cs typeface="Times New Roman" panose="02020603050405020304" pitchFamily="18" charset="0"/>
                      </a:endParaRPr>
                    </a:p>
                  </a:txBody>
                  <a:tcPr marL="64424" marR="6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64189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8478"/>
          <a:stretch/>
        </p:blipFill>
        <p:spPr>
          <a:xfrm>
            <a:off x="609600" y="1600200"/>
            <a:ext cx="7863669" cy="3581400"/>
          </a:xfrm>
          <a:prstGeom prst="rect">
            <a:avLst/>
          </a:prstGeom>
        </p:spPr>
      </p:pic>
      <p:sp>
        <p:nvSpPr>
          <p:cNvPr id="3" name="TextBox 2"/>
          <p:cNvSpPr txBox="1"/>
          <p:nvPr/>
        </p:nvSpPr>
        <p:spPr>
          <a:xfrm>
            <a:off x="761999" y="304800"/>
            <a:ext cx="8106229" cy="725714"/>
          </a:xfrm>
          <a:prstGeom prst="rect">
            <a:avLst/>
          </a:prstGeom>
          <a:noFill/>
        </p:spPr>
        <p:txBody>
          <a:bodyPr wrap="square" rtlCol="0">
            <a:spAutoFit/>
          </a:bodyPr>
          <a:lstStyle/>
          <a:p>
            <a:r>
              <a:rPr lang="en-US" sz="4000" b="1" dirty="0" smtClean="0">
                <a:solidFill>
                  <a:srgbClr val="FF0000"/>
                </a:solidFill>
              </a:rPr>
              <a:t>Protein-Protein Interaction Networks</a:t>
            </a:r>
            <a:endParaRPr lang="en-US" sz="4000" b="1" dirty="0">
              <a:solidFill>
                <a:srgbClr val="FF0000"/>
              </a:solidFill>
            </a:endParaRPr>
          </a:p>
        </p:txBody>
      </p:sp>
    </p:spTree>
    <p:extLst>
      <p:ext uri="{BB962C8B-B14F-4D97-AF65-F5344CB8AC3E}">
        <p14:creationId xmlns:p14="http://schemas.microsoft.com/office/powerpoint/2010/main" val="416933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4348"/>
          <a:stretch/>
        </p:blipFill>
        <p:spPr>
          <a:xfrm>
            <a:off x="1066800" y="838200"/>
            <a:ext cx="6705600" cy="5791200"/>
          </a:xfrm>
          <a:prstGeom prst="rect">
            <a:avLst/>
          </a:prstGeom>
        </p:spPr>
      </p:pic>
    </p:spTree>
    <p:extLst>
      <p:ext uri="{BB962C8B-B14F-4D97-AF65-F5344CB8AC3E}">
        <p14:creationId xmlns:p14="http://schemas.microsoft.com/office/powerpoint/2010/main" val="49849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828800"/>
            <a:ext cx="8001000" cy="2123658"/>
          </a:xfrm>
          <a:prstGeom prst="rect">
            <a:avLst/>
          </a:prstGeom>
        </p:spPr>
        <p:txBody>
          <a:bodyPr wrap="square">
            <a:spAutoFit/>
          </a:bodyPr>
          <a:lstStyle/>
          <a:p>
            <a:r>
              <a:rPr lang="en-IN" sz="4400" b="1" i="1" dirty="0">
                <a:solidFill>
                  <a:srgbClr val="212121"/>
                </a:solidFill>
                <a:latin typeface="Arial" panose="020B0604020202020204" pitchFamily="34" charset="0"/>
                <a:ea typeface="SimSun" panose="02010600030101010101" pitchFamily="2" charset="-122"/>
                <a:cs typeface="Arial" panose="020B0604020202020204" pitchFamily="34" charset="0"/>
              </a:rPr>
              <a:t>Transcriptome analysis: Unveiling the Layers of Expressions</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99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685799"/>
            <a:ext cx="8610601" cy="6136257"/>
          </a:xfrm>
          <a:prstGeom prst="rect">
            <a:avLst/>
          </a:prstGeom>
        </p:spPr>
      </p:pic>
      <p:sp>
        <p:nvSpPr>
          <p:cNvPr id="3" name="TextBox 2"/>
          <p:cNvSpPr txBox="1"/>
          <p:nvPr/>
        </p:nvSpPr>
        <p:spPr>
          <a:xfrm>
            <a:off x="2819400" y="76200"/>
            <a:ext cx="4114800" cy="707886"/>
          </a:xfrm>
          <a:prstGeom prst="rect">
            <a:avLst/>
          </a:prstGeom>
          <a:noFill/>
        </p:spPr>
        <p:txBody>
          <a:bodyPr wrap="square" rtlCol="0">
            <a:spAutoFit/>
          </a:bodyPr>
          <a:lstStyle/>
          <a:p>
            <a:r>
              <a:rPr lang="en-US" dirty="0" smtClean="0"/>
              <a:t> </a:t>
            </a:r>
            <a:r>
              <a:rPr lang="en-US" sz="4000" b="1" dirty="0" smtClean="0">
                <a:solidFill>
                  <a:srgbClr val="FF0000"/>
                </a:solidFill>
              </a:rPr>
              <a:t>Ovarian Cancer</a:t>
            </a:r>
            <a:endParaRPr lang="en-US" sz="4000" b="1" dirty="0">
              <a:solidFill>
                <a:srgbClr val="FF0000"/>
              </a:solidFill>
            </a:endParaRPr>
          </a:p>
        </p:txBody>
      </p:sp>
    </p:spTree>
    <p:extLst>
      <p:ext uri="{BB962C8B-B14F-4D97-AF65-F5344CB8AC3E}">
        <p14:creationId xmlns:p14="http://schemas.microsoft.com/office/powerpoint/2010/main" val="2294938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60133" y="944724"/>
            <a:ext cx="1952612" cy="491266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75">
              <a:solidFill>
                <a:schemeClr val="tx1"/>
              </a:solidFill>
            </a:endParaRPr>
          </a:p>
        </p:txBody>
      </p:sp>
      <p:sp>
        <p:nvSpPr>
          <p:cNvPr id="3" name="TextBox 2"/>
          <p:cNvSpPr txBox="1"/>
          <p:nvPr/>
        </p:nvSpPr>
        <p:spPr>
          <a:xfrm>
            <a:off x="4099305" y="4402933"/>
            <a:ext cx="2146882" cy="196208"/>
          </a:xfrm>
          <a:prstGeom prst="rect">
            <a:avLst/>
          </a:prstGeom>
          <a:noFill/>
        </p:spPr>
        <p:txBody>
          <a:bodyPr wrap="square" rtlCol="0">
            <a:spAutoFit/>
          </a:bodyPr>
          <a:lstStyle/>
          <a:p>
            <a:r>
              <a:rPr lang="en-US" altLang="zh-CN" sz="675" dirty="0"/>
              <a:t>RNA Splicing, 3d-structure and alternative splicing</a:t>
            </a:r>
            <a:endParaRPr lang="zh-CN" altLang="en-US" sz="675" dirty="0"/>
          </a:p>
        </p:txBody>
      </p:sp>
      <p:sp>
        <p:nvSpPr>
          <p:cNvPr id="7" name="矩形 6"/>
          <p:cNvSpPr/>
          <p:nvPr/>
        </p:nvSpPr>
        <p:spPr>
          <a:xfrm>
            <a:off x="4106449" y="4705064"/>
            <a:ext cx="1715534" cy="196208"/>
          </a:xfrm>
          <a:prstGeom prst="rect">
            <a:avLst/>
          </a:prstGeom>
        </p:spPr>
        <p:txBody>
          <a:bodyPr wrap="none">
            <a:spAutoFit/>
          </a:bodyPr>
          <a:lstStyle/>
          <a:p>
            <a:r>
              <a:rPr lang="en-US" altLang="zh-CN" sz="675" dirty="0"/>
              <a:t>Microtubule-associated tumor suppressor 1</a:t>
            </a:r>
            <a:endParaRPr lang="zh-CN" altLang="en-US" sz="675" dirty="0"/>
          </a:p>
        </p:txBody>
      </p:sp>
      <p:sp>
        <p:nvSpPr>
          <p:cNvPr id="8" name="矩形 7"/>
          <p:cNvSpPr/>
          <p:nvPr/>
        </p:nvSpPr>
        <p:spPr>
          <a:xfrm>
            <a:off x="4106885" y="4610593"/>
            <a:ext cx="1249775" cy="196208"/>
          </a:xfrm>
          <a:prstGeom prst="rect">
            <a:avLst/>
          </a:prstGeom>
        </p:spPr>
        <p:txBody>
          <a:bodyPr wrap="square">
            <a:spAutoFit/>
          </a:bodyPr>
          <a:lstStyle/>
          <a:p>
            <a:r>
              <a:rPr lang="en-US" altLang="zh-CN" sz="675" dirty="0"/>
              <a:t>Regulation of cell shape</a:t>
            </a:r>
            <a:endParaRPr lang="zh-CN" altLang="en-US" sz="675" dirty="0"/>
          </a:p>
        </p:txBody>
      </p:sp>
      <p:sp>
        <p:nvSpPr>
          <p:cNvPr id="9" name="矩形 8"/>
          <p:cNvSpPr/>
          <p:nvPr/>
        </p:nvSpPr>
        <p:spPr>
          <a:xfrm>
            <a:off x="4106887" y="2984780"/>
            <a:ext cx="857927" cy="196208"/>
          </a:xfrm>
          <a:prstGeom prst="rect">
            <a:avLst/>
          </a:prstGeom>
        </p:spPr>
        <p:txBody>
          <a:bodyPr wrap="none">
            <a:spAutoFit/>
          </a:bodyPr>
          <a:lstStyle/>
          <a:p>
            <a:r>
              <a:rPr lang="en-US" altLang="zh-CN" sz="675" dirty="0"/>
              <a:t>Pathways in cancer</a:t>
            </a:r>
            <a:endParaRPr lang="zh-CN" altLang="en-US" sz="675" dirty="0"/>
          </a:p>
        </p:txBody>
      </p:sp>
      <p:sp>
        <p:nvSpPr>
          <p:cNvPr id="15" name="矩形 14"/>
          <p:cNvSpPr/>
          <p:nvPr/>
        </p:nvSpPr>
        <p:spPr>
          <a:xfrm>
            <a:off x="4106886" y="2699843"/>
            <a:ext cx="1465466" cy="196208"/>
          </a:xfrm>
          <a:prstGeom prst="rect">
            <a:avLst/>
          </a:prstGeom>
        </p:spPr>
        <p:txBody>
          <a:bodyPr wrap="none">
            <a:spAutoFit/>
          </a:bodyPr>
          <a:lstStyle/>
          <a:p>
            <a:r>
              <a:rPr lang="en-US" altLang="zh-CN" sz="675" dirty="0"/>
              <a:t>3d-structure and pathways in cancer</a:t>
            </a:r>
            <a:endParaRPr lang="zh-CN" altLang="en-US" sz="675" dirty="0"/>
          </a:p>
        </p:txBody>
      </p:sp>
      <p:sp>
        <p:nvSpPr>
          <p:cNvPr id="10" name="矩形 9"/>
          <p:cNvSpPr/>
          <p:nvPr/>
        </p:nvSpPr>
        <p:spPr>
          <a:xfrm>
            <a:off x="4119205" y="1001066"/>
            <a:ext cx="849913" cy="196208"/>
          </a:xfrm>
          <a:prstGeom prst="rect">
            <a:avLst/>
          </a:prstGeom>
        </p:spPr>
        <p:txBody>
          <a:bodyPr wrap="none">
            <a:spAutoFit/>
          </a:bodyPr>
          <a:lstStyle/>
          <a:p>
            <a:r>
              <a:rPr lang="en-US" altLang="zh-CN" sz="675" dirty="0"/>
              <a:t>Alternative splicing</a:t>
            </a:r>
            <a:endParaRPr lang="zh-CN" altLang="en-US" sz="675" dirty="0"/>
          </a:p>
        </p:txBody>
      </p:sp>
      <p:sp>
        <p:nvSpPr>
          <p:cNvPr id="4" name="矩形 3"/>
          <p:cNvSpPr/>
          <p:nvPr/>
        </p:nvSpPr>
        <p:spPr>
          <a:xfrm>
            <a:off x="4109418" y="4524031"/>
            <a:ext cx="869149" cy="196208"/>
          </a:xfrm>
          <a:prstGeom prst="rect">
            <a:avLst/>
          </a:prstGeom>
        </p:spPr>
        <p:txBody>
          <a:bodyPr wrap="none">
            <a:spAutoFit/>
          </a:bodyPr>
          <a:lstStyle/>
          <a:p>
            <a:r>
              <a:rPr lang="en-US" altLang="zh-CN" sz="675" dirty="0"/>
              <a:t>Cell morphogenesis</a:t>
            </a:r>
            <a:endParaRPr lang="zh-CN" altLang="en-US" sz="675" dirty="0"/>
          </a:p>
        </p:txBody>
      </p:sp>
      <p:sp>
        <p:nvSpPr>
          <p:cNvPr id="2" name="矩形 1"/>
          <p:cNvSpPr/>
          <p:nvPr/>
        </p:nvSpPr>
        <p:spPr>
          <a:xfrm>
            <a:off x="4114522" y="5753083"/>
            <a:ext cx="1714500" cy="196208"/>
          </a:xfrm>
          <a:prstGeom prst="rect">
            <a:avLst/>
          </a:prstGeom>
        </p:spPr>
        <p:txBody>
          <a:bodyPr wrap="square">
            <a:spAutoFit/>
          </a:bodyPr>
          <a:lstStyle/>
          <a:p>
            <a:r>
              <a:rPr lang="en-US" altLang="zh-CN" sz="675" dirty="0"/>
              <a:t>Alternative splicing and complete proteome</a:t>
            </a:r>
            <a:endParaRPr lang="zh-CN" altLang="en-US" sz="675" dirty="0"/>
          </a:p>
        </p:txBody>
      </p:sp>
      <p:sp>
        <p:nvSpPr>
          <p:cNvPr id="5" name="矩形 4"/>
          <p:cNvSpPr/>
          <p:nvPr/>
        </p:nvSpPr>
        <p:spPr>
          <a:xfrm>
            <a:off x="4089741" y="1983769"/>
            <a:ext cx="1438214" cy="196208"/>
          </a:xfrm>
          <a:prstGeom prst="rect">
            <a:avLst/>
          </a:prstGeom>
        </p:spPr>
        <p:txBody>
          <a:bodyPr wrap="none">
            <a:spAutoFit/>
          </a:bodyPr>
          <a:lstStyle/>
          <a:p>
            <a:r>
              <a:rPr lang="en-US" altLang="zh-CN" sz="675" dirty="0"/>
              <a:t> Alternative splicing and chemotaxis</a:t>
            </a:r>
            <a:endParaRPr lang="zh-CN" altLang="en-US" sz="675" dirty="0"/>
          </a:p>
        </p:txBody>
      </p:sp>
      <p:sp>
        <p:nvSpPr>
          <p:cNvPr id="11" name="矩形 10"/>
          <p:cNvSpPr/>
          <p:nvPr/>
        </p:nvSpPr>
        <p:spPr>
          <a:xfrm>
            <a:off x="4096984" y="4942993"/>
            <a:ext cx="1641796" cy="196208"/>
          </a:xfrm>
          <a:prstGeom prst="rect">
            <a:avLst/>
          </a:prstGeom>
        </p:spPr>
        <p:txBody>
          <a:bodyPr wrap="none">
            <a:spAutoFit/>
          </a:bodyPr>
          <a:lstStyle/>
          <a:p>
            <a:r>
              <a:rPr lang="en-US" altLang="zh-CN" sz="675" dirty="0"/>
              <a:t> Complete proteome and </a:t>
            </a:r>
            <a:r>
              <a:rPr lang="en-US" altLang="zh-CN" sz="675" dirty="0" err="1"/>
              <a:t>phosphoprotein</a:t>
            </a:r>
            <a:endParaRPr lang="zh-CN" altLang="en-US" sz="675" dirty="0"/>
          </a:p>
        </p:txBody>
      </p:sp>
      <p:sp>
        <p:nvSpPr>
          <p:cNvPr id="12" name="矩形 11"/>
          <p:cNvSpPr/>
          <p:nvPr/>
        </p:nvSpPr>
        <p:spPr>
          <a:xfrm>
            <a:off x="4114522" y="4792081"/>
            <a:ext cx="1587294" cy="196208"/>
          </a:xfrm>
          <a:prstGeom prst="rect">
            <a:avLst/>
          </a:prstGeom>
        </p:spPr>
        <p:txBody>
          <a:bodyPr wrap="none">
            <a:spAutoFit/>
          </a:bodyPr>
          <a:lstStyle/>
          <a:p>
            <a:r>
              <a:rPr lang="en-US" altLang="zh-CN" sz="675" dirty="0"/>
              <a:t>Complete proteome and polymorphism,</a:t>
            </a:r>
            <a:endParaRPr lang="zh-CN" altLang="en-US" sz="675" dirty="0"/>
          </a:p>
        </p:txBody>
      </p:sp>
      <p:sp>
        <p:nvSpPr>
          <p:cNvPr id="13" name="矩形 12"/>
          <p:cNvSpPr/>
          <p:nvPr/>
        </p:nvSpPr>
        <p:spPr>
          <a:xfrm>
            <a:off x="4114523" y="2895047"/>
            <a:ext cx="1449436" cy="196208"/>
          </a:xfrm>
          <a:prstGeom prst="rect">
            <a:avLst/>
          </a:prstGeom>
        </p:spPr>
        <p:txBody>
          <a:bodyPr wrap="none">
            <a:spAutoFit/>
          </a:bodyPr>
          <a:lstStyle/>
          <a:p>
            <a:r>
              <a:rPr lang="en-US" altLang="zh-CN" sz="675" dirty="0"/>
              <a:t>3d-structure and alternative splicing</a:t>
            </a:r>
            <a:endParaRPr lang="zh-CN" altLang="en-US" sz="675" dirty="0"/>
          </a:p>
        </p:txBody>
      </p:sp>
      <p:sp>
        <p:nvSpPr>
          <p:cNvPr id="14" name="矩形 13"/>
          <p:cNvSpPr/>
          <p:nvPr/>
        </p:nvSpPr>
        <p:spPr>
          <a:xfrm>
            <a:off x="4105563" y="3376819"/>
            <a:ext cx="1765874" cy="196208"/>
          </a:xfrm>
          <a:prstGeom prst="rect">
            <a:avLst/>
          </a:prstGeom>
        </p:spPr>
        <p:txBody>
          <a:bodyPr wrap="square">
            <a:spAutoFit/>
          </a:bodyPr>
          <a:lstStyle/>
          <a:p>
            <a:r>
              <a:rPr lang="en-US" altLang="zh-CN" sz="675" dirty="0"/>
              <a:t>Alternative splicing and complete proteome</a:t>
            </a:r>
            <a:endParaRPr lang="zh-CN" altLang="en-US" sz="675" dirty="0"/>
          </a:p>
        </p:txBody>
      </p:sp>
      <p:sp>
        <p:nvSpPr>
          <p:cNvPr id="16" name="矩形 15"/>
          <p:cNvSpPr/>
          <p:nvPr/>
        </p:nvSpPr>
        <p:spPr>
          <a:xfrm>
            <a:off x="4098871" y="1477162"/>
            <a:ext cx="1140056" cy="196208"/>
          </a:xfrm>
          <a:prstGeom prst="rect">
            <a:avLst/>
          </a:prstGeom>
        </p:spPr>
        <p:txBody>
          <a:bodyPr wrap="none">
            <a:spAutoFit/>
          </a:bodyPr>
          <a:lstStyle/>
          <a:p>
            <a:r>
              <a:rPr lang="en-US" altLang="zh-CN" sz="675" dirty="0"/>
              <a:t>3d-structure and coiled coil</a:t>
            </a:r>
            <a:endParaRPr lang="zh-CN" altLang="en-US" sz="675" dirty="0"/>
          </a:p>
        </p:txBody>
      </p:sp>
      <p:sp>
        <p:nvSpPr>
          <p:cNvPr id="17" name="矩形 16"/>
          <p:cNvSpPr/>
          <p:nvPr/>
        </p:nvSpPr>
        <p:spPr>
          <a:xfrm>
            <a:off x="4114522" y="3063889"/>
            <a:ext cx="1180131" cy="196208"/>
          </a:xfrm>
          <a:prstGeom prst="rect">
            <a:avLst/>
          </a:prstGeom>
        </p:spPr>
        <p:txBody>
          <a:bodyPr wrap="none">
            <a:spAutoFit/>
          </a:bodyPr>
          <a:lstStyle/>
          <a:p>
            <a:r>
              <a:rPr lang="en-US" altLang="zh-CN" sz="675" dirty="0"/>
              <a:t>3d-structure and acetylation</a:t>
            </a:r>
            <a:endParaRPr lang="zh-CN" altLang="en-US" sz="675" dirty="0"/>
          </a:p>
        </p:txBody>
      </p:sp>
      <p:sp>
        <p:nvSpPr>
          <p:cNvPr id="18" name="矩形 17"/>
          <p:cNvSpPr/>
          <p:nvPr/>
        </p:nvSpPr>
        <p:spPr>
          <a:xfrm>
            <a:off x="4100235" y="3862873"/>
            <a:ext cx="1407758" cy="196208"/>
          </a:xfrm>
          <a:prstGeom prst="rect">
            <a:avLst/>
          </a:prstGeom>
        </p:spPr>
        <p:txBody>
          <a:bodyPr wrap="none">
            <a:spAutoFit/>
          </a:bodyPr>
          <a:lstStyle/>
          <a:p>
            <a:r>
              <a:rPr lang="en-US" altLang="zh-CN" sz="675" dirty="0"/>
              <a:t>Acetylation and alternative splicing</a:t>
            </a:r>
            <a:endParaRPr lang="zh-CN" altLang="en-US" sz="675" dirty="0"/>
          </a:p>
        </p:txBody>
      </p:sp>
      <p:sp>
        <p:nvSpPr>
          <p:cNvPr id="20" name="矩形 19"/>
          <p:cNvSpPr/>
          <p:nvPr/>
        </p:nvSpPr>
        <p:spPr>
          <a:xfrm>
            <a:off x="4107038" y="2415817"/>
            <a:ext cx="1491114" cy="196208"/>
          </a:xfrm>
          <a:prstGeom prst="rect">
            <a:avLst/>
          </a:prstGeom>
        </p:spPr>
        <p:txBody>
          <a:bodyPr wrap="none">
            <a:spAutoFit/>
          </a:bodyPr>
          <a:lstStyle/>
          <a:p>
            <a:r>
              <a:rPr lang="en-US" altLang="zh-CN" sz="675" dirty="0"/>
              <a:t>3d-structure and complete proteome</a:t>
            </a:r>
            <a:endParaRPr lang="zh-CN" altLang="en-US" sz="675" dirty="0"/>
          </a:p>
        </p:txBody>
      </p:sp>
      <p:sp>
        <p:nvSpPr>
          <p:cNvPr id="21" name="矩形 20"/>
          <p:cNvSpPr/>
          <p:nvPr/>
        </p:nvSpPr>
        <p:spPr>
          <a:xfrm>
            <a:off x="4108598" y="4311647"/>
            <a:ext cx="1398140" cy="196208"/>
          </a:xfrm>
          <a:prstGeom prst="rect">
            <a:avLst/>
          </a:prstGeom>
        </p:spPr>
        <p:txBody>
          <a:bodyPr wrap="none">
            <a:spAutoFit/>
          </a:bodyPr>
          <a:lstStyle/>
          <a:p>
            <a:r>
              <a:rPr lang="en-US" altLang="zh-CN" sz="675" dirty="0"/>
              <a:t>Alternative splicing and </a:t>
            </a:r>
            <a:r>
              <a:rPr lang="en-US" altLang="zh-CN" sz="675" dirty="0" err="1"/>
              <a:t>ank</a:t>
            </a:r>
            <a:r>
              <a:rPr lang="en-US" altLang="zh-CN" sz="675" dirty="0"/>
              <a:t> repeat</a:t>
            </a:r>
            <a:endParaRPr lang="zh-CN" altLang="en-US" sz="675" dirty="0"/>
          </a:p>
        </p:txBody>
      </p:sp>
      <p:sp>
        <p:nvSpPr>
          <p:cNvPr id="26" name="矩形 25"/>
          <p:cNvSpPr/>
          <p:nvPr/>
        </p:nvSpPr>
        <p:spPr>
          <a:xfrm>
            <a:off x="4100234" y="4052723"/>
            <a:ext cx="1140056" cy="196208"/>
          </a:xfrm>
          <a:prstGeom prst="rect">
            <a:avLst/>
          </a:prstGeom>
        </p:spPr>
        <p:txBody>
          <a:bodyPr wrap="none">
            <a:spAutoFit/>
          </a:bodyPr>
          <a:lstStyle/>
          <a:p>
            <a:r>
              <a:rPr lang="en-US" altLang="zh-CN" sz="675" dirty="0"/>
              <a:t>3d-structure and coiled coil</a:t>
            </a:r>
            <a:endParaRPr lang="zh-CN" altLang="en-US" sz="675" dirty="0"/>
          </a:p>
        </p:txBody>
      </p:sp>
      <p:sp>
        <p:nvSpPr>
          <p:cNvPr id="27" name="矩形 26"/>
          <p:cNvSpPr/>
          <p:nvPr/>
        </p:nvSpPr>
        <p:spPr>
          <a:xfrm>
            <a:off x="4114120" y="2494913"/>
            <a:ext cx="1765874" cy="196208"/>
          </a:xfrm>
          <a:prstGeom prst="rect">
            <a:avLst/>
          </a:prstGeom>
        </p:spPr>
        <p:txBody>
          <a:bodyPr wrap="square">
            <a:spAutoFit/>
          </a:bodyPr>
          <a:lstStyle/>
          <a:p>
            <a:r>
              <a:rPr lang="en-US" altLang="zh-CN" sz="675" dirty="0"/>
              <a:t>Alternative splicing and complete proteome</a:t>
            </a:r>
            <a:endParaRPr lang="zh-CN" altLang="en-US" sz="675" dirty="0"/>
          </a:p>
        </p:txBody>
      </p:sp>
      <p:sp>
        <p:nvSpPr>
          <p:cNvPr id="28" name="矩形 27"/>
          <p:cNvSpPr/>
          <p:nvPr/>
        </p:nvSpPr>
        <p:spPr>
          <a:xfrm>
            <a:off x="4100235" y="5278135"/>
            <a:ext cx="1407758" cy="196208"/>
          </a:xfrm>
          <a:prstGeom prst="rect">
            <a:avLst/>
          </a:prstGeom>
        </p:spPr>
        <p:txBody>
          <a:bodyPr wrap="none">
            <a:spAutoFit/>
          </a:bodyPr>
          <a:lstStyle/>
          <a:p>
            <a:r>
              <a:rPr lang="en-US" altLang="zh-CN" sz="675" dirty="0"/>
              <a:t>Acetylation and alternative splicing</a:t>
            </a:r>
            <a:endParaRPr lang="zh-CN" altLang="en-US" sz="675" dirty="0"/>
          </a:p>
        </p:txBody>
      </p:sp>
      <p:sp>
        <p:nvSpPr>
          <p:cNvPr id="29" name="矩形 28"/>
          <p:cNvSpPr/>
          <p:nvPr/>
        </p:nvSpPr>
        <p:spPr>
          <a:xfrm>
            <a:off x="4107379" y="5375708"/>
            <a:ext cx="1407758" cy="196208"/>
          </a:xfrm>
          <a:prstGeom prst="rect">
            <a:avLst/>
          </a:prstGeom>
        </p:spPr>
        <p:txBody>
          <a:bodyPr wrap="none">
            <a:spAutoFit/>
          </a:bodyPr>
          <a:lstStyle/>
          <a:p>
            <a:r>
              <a:rPr lang="en-US" altLang="zh-CN" sz="675" dirty="0"/>
              <a:t>Acetylation and alternative splicing</a:t>
            </a:r>
            <a:endParaRPr lang="zh-CN" altLang="en-US" sz="675" dirty="0"/>
          </a:p>
        </p:txBody>
      </p:sp>
      <p:sp>
        <p:nvSpPr>
          <p:cNvPr id="22" name="矩形 21"/>
          <p:cNvSpPr/>
          <p:nvPr/>
        </p:nvSpPr>
        <p:spPr>
          <a:xfrm>
            <a:off x="4106159" y="1144763"/>
            <a:ext cx="1330814" cy="196208"/>
          </a:xfrm>
          <a:prstGeom prst="rect">
            <a:avLst/>
          </a:prstGeom>
        </p:spPr>
        <p:txBody>
          <a:bodyPr wrap="none">
            <a:spAutoFit/>
          </a:bodyPr>
          <a:lstStyle/>
          <a:p>
            <a:r>
              <a:rPr lang="en-US" altLang="zh-CN" sz="675" dirty="0"/>
              <a:t>Activator and alternative splicing</a:t>
            </a:r>
            <a:endParaRPr lang="zh-CN" altLang="en-US" sz="675" dirty="0"/>
          </a:p>
        </p:txBody>
      </p:sp>
      <p:sp>
        <p:nvSpPr>
          <p:cNvPr id="30" name="矩形 29"/>
          <p:cNvSpPr/>
          <p:nvPr/>
        </p:nvSpPr>
        <p:spPr>
          <a:xfrm>
            <a:off x="4106159" y="3242633"/>
            <a:ext cx="1449436" cy="196208"/>
          </a:xfrm>
          <a:prstGeom prst="rect">
            <a:avLst/>
          </a:prstGeom>
        </p:spPr>
        <p:txBody>
          <a:bodyPr wrap="none">
            <a:spAutoFit/>
          </a:bodyPr>
          <a:lstStyle/>
          <a:p>
            <a:r>
              <a:rPr lang="en-US" altLang="zh-CN" sz="675" dirty="0"/>
              <a:t>3d-structure and alternative splicing</a:t>
            </a:r>
            <a:endParaRPr lang="zh-CN" altLang="en-US" sz="675" dirty="0"/>
          </a:p>
        </p:txBody>
      </p:sp>
      <p:sp>
        <p:nvSpPr>
          <p:cNvPr id="23" name="矩形 22"/>
          <p:cNvSpPr/>
          <p:nvPr/>
        </p:nvSpPr>
        <p:spPr>
          <a:xfrm>
            <a:off x="4107378" y="3153651"/>
            <a:ext cx="1420582" cy="196208"/>
          </a:xfrm>
          <a:prstGeom prst="rect">
            <a:avLst/>
          </a:prstGeom>
        </p:spPr>
        <p:txBody>
          <a:bodyPr wrap="none">
            <a:spAutoFit/>
          </a:bodyPr>
          <a:lstStyle/>
          <a:p>
            <a:r>
              <a:rPr lang="en-US" altLang="zh-CN" sz="675" dirty="0"/>
              <a:t>Alternative splicing and </a:t>
            </a:r>
            <a:r>
              <a:rPr lang="en-US" altLang="zh-CN" sz="675" dirty="0" err="1"/>
              <a:t>atp</a:t>
            </a:r>
            <a:r>
              <a:rPr lang="en-US" altLang="zh-CN" sz="675" dirty="0"/>
              <a:t>-binding</a:t>
            </a:r>
            <a:endParaRPr lang="zh-CN" altLang="en-US" sz="675" dirty="0"/>
          </a:p>
        </p:txBody>
      </p:sp>
      <p:sp>
        <p:nvSpPr>
          <p:cNvPr id="33" name="矩形 32"/>
          <p:cNvSpPr/>
          <p:nvPr/>
        </p:nvSpPr>
        <p:spPr>
          <a:xfrm>
            <a:off x="4107379" y="2584979"/>
            <a:ext cx="1449436" cy="196208"/>
          </a:xfrm>
          <a:prstGeom prst="rect">
            <a:avLst/>
          </a:prstGeom>
        </p:spPr>
        <p:txBody>
          <a:bodyPr wrap="none">
            <a:spAutoFit/>
          </a:bodyPr>
          <a:lstStyle/>
          <a:p>
            <a:r>
              <a:rPr lang="en-US" altLang="zh-CN" sz="675" dirty="0"/>
              <a:t>3d-structure and alternative splicing</a:t>
            </a:r>
            <a:endParaRPr lang="zh-CN" altLang="en-US" sz="675" dirty="0"/>
          </a:p>
        </p:txBody>
      </p:sp>
      <p:sp>
        <p:nvSpPr>
          <p:cNvPr id="24" name="矩形 23"/>
          <p:cNvSpPr/>
          <p:nvPr/>
        </p:nvSpPr>
        <p:spPr>
          <a:xfrm>
            <a:off x="4107378" y="1260260"/>
            <a:ext cx="1890210" cy="196208"/>
          </a:xfrm>
          <a:prstGeom prst="rect">
            <a:avLst/>
          </a:prstGeom>
        </p:spPr>
        <p:txBody>
          <a:bodyPr wrap="square">
            <a:spAutoFit/>
          </a:bodyPr>
          <a:lstStyle/>
          <a:p>
            <a:r>
              <a:rPr lang="en-US" altLang="zh-CN" sz="675" dirty="0"/>
              <a:t>Alternative splicing and complete proteome</a:t>
            </a:r>
            <a:endParaRPr lang="zh-CN" altLang="en-US" sz="675" dirty="0"/>
          </a:p>
        </p:txBody>
      </p:sp>
      <p:sp>
        <p:nvSpPr>
          <p:cNvPr id="2048" name="矩形 2047"/>
          <p:cNvSpPr/>
          <p:nvPr/>
        </p:nvSpPr>
        <p:spPr>
          <a:xfrm>
            <a:off x="4107378" y="1335697"/>
            <a:ext cx="1050288" cy="196208"/>
          </a:xfrm>
          <a:prstGeom prst="rect">
            <a:avLst/>
          </a:prstGeom>
        </p:spPr>
        <p:txBody>
          <a:bodyPr wrap="none">
            <a:spAutoFit/>
          </a:bodyPr>
          <a:lstStyle/>
          <a:p>
            <a:r>
              <a:rPr lang="en-US" altLang="zh-CN" sz="675" dirty="0" err="1"/>
              <a:t>Atp</a:t>
            </a:r>
            <a:r>
              <a:rPr lang="en-US" altLang="zh-CN" sz="675" dirty="0"/>
              <a:t>-binding and cataract</a:t>
            </a:r>
            <a:endParaRPr lang="zh-CN" altLang="en-US" sz="675" dirty="0"/>
          </a:p>
        </p:txBody>
      </p:sp>
      <p:sp>
        <p:nvSpPr>
          <p:cNvPr id="2049" name="矩形 2048"/>
          <p:cNvSpPr/>
          <p:nvPr/>
        </p:nvSpPr>
        <p:spPr>
          <a:xfrm>
            <a:off x="4100235" y="1555721"/>
            <a:ext cx="1330814" cy="196208"/>
          </a:xfrm>
          <a:prstGeom prst="rect">
            <a:avLst/>
          </a:prstGeom>
        </p:spPr>
        <p:txBody>
          <a:bodyPr wrap="none">
            <a:spAutoFit/>
          </a:bodyPr>
          <a:lstStyle/>
          <a:p>
            <a:r>
              <a:rPr lang="en-US" altLang="zh-CN" sz="675" dirty="0"/>
              <a:t>Activator and alternative splicing</a:t>
            </a:r>
            <a:endParaRPr lang="zh-CN" altLang="en-US" sz="675" dirty="0"/>
          </a:p>
        </p:txBody>
      </p:sp>
      <p:sp>
        <p:nvSpPr>
          <p:cNvPr id="2051" name="矩形 2050"/>
          <p:cNvSpPr/>
          <p:nvPr/>
        </p:nvSpPr>
        <p:spPr>
          <a:xfrm>
            <a:off x="4092496" y="1681202"/>
            <a:ext cx="2059967" cy="196208"/>
          </a:xfrm>
          <a:prstGeom prst="rect">
            <a:avLst/>
          </a:prstGeom>
        </p:spPr>
        <p:txBody>
          <a:bodyPr wrap="square">
            <a:spAutoFit/>
          </a:bodyPr>
          <a:lstStyle/>
          <a:p>
            <a:r>
              <a:rPr lang="en-US" altLang="zh-CN" sz="675" dirty="0"/>
              <a:t>3d-structure, actin-binding and alternative splicing</a:t>
            </a:r>
            <a:endParaRPr lang="zh-CN" altLang="en-US" sz="675" dirty="0"/>
          </a:p>
        </p:txBody>
      </p:sp>
      <p:sp>
        <p:nvSpPr>
          <p:cNvPr id="2052" name="矩形 2051"/>
          <p:cNvSpPr/>
          <p:nvPr/>
        </p:nvSpPr>
        <p:spPr>
          <a:xfrm>
            <a:off x="4074803" y="1759526"/>
            <a:ext cx="1281120" cy="196208"/>
          </a:xfrm>
          <a:prstGeom prst="rect">
            <a:avLst/>
          </a:prstGeom>
        </p:spPr>
        <p:txBody>
          <a:bodyPr wrap="none">
            <a:spAutoFit/>
          </a:bodyPr>
          <a:lstStyle/>
          <a:p>
            <a:r>
              <a:rPr lang="en-US" altLang="zh-CN" sz="675" dirty="0"/>
              <a:t> Transmembrane and transport</a:t>
            </a:r>
            <a:endParaRPr lang="zh-CN" altLang="en-US" sz="675" dirty="0"/>
          </a:p>
        </p:txBody>
      </p:sp>
      <p:sp>
        <p:nvSpPr>
          <p:cNvPr id="41" name="矩形 40"/>
          <p:cNvSpPr/>
          <p:nvPr/>
        </p:nvSpPr>
        <p:spPr>
          <a:xfrm>
            <a:off x="4109415" y="1918657"/>
            <a:ext cx="1765874" cy="196208"/>
          </a:xfrm>
          <a:prstGeom prst="rect">
            <a:avLst/>
          </a:prstGeom>
        </p:spPr>
        <p:txBody>
          <a:bodyPr wrap="square">
            <a:spAutoFit/>
          </a:bodyPr>
          <a:lstStyle/>
          <a:p>
            <a:r>
              <a:rPr lang="en-US" altLang="zh-CN" sz="675" dirty="0"/>
              <a:t>Alternative splicing and complete proteome</a:t>
            </a:r>
            <a:endParaRPr lang="zh-CN" altLang="en-US" sz="675" dirty="0"/>
          </a:p>
        </p:txBody>
      </p:sp>
      <p:sp>
        <p:nvSpPr>
          <p:cNvPr id="42" name="矩形 41"/>
          <p:cNvSpPr/>
          <p:nvPr/>
        </p:nvSpPr>
        <p:spPr>
          <a:xfrm>
            <a:off x="4107378" y="2296699"/>
            <a:ext cx="1765874" cy="196208"/>
          </a:xfrm>
          <a:prstGeom prst="rect">
            <a:avLst/>
          </a:prstGeom>
        </p:spPr>
        <p:txBody>
          <a:bodyPr wrap="square">
            <a:spAutoFit/>
          </a:bodyPr>
          <a:lstStyle/>
          <a:p>
            <a:r>
              <a:rPr lang="en-US" altLang="zh-CN" sz="675" dirty="0"/>
              <a:t>Alternative splicing and complete proteome</a:t>
            </a:r>
            <a:endParaRPr lang="zh-CN" altLang="en-US" sz="675" dirty="0"/>
          </a:p>
        </p:txBody>
      </p:sp>
      <p:sp>
        <p:nvSpPr>
          <p:cNvPr id="43" name="矩形 42"/>
          <p:cNvSpPr/>
          <p:nvPr/>
        </p:nvSpPr>
        <p:spPr>
          <a:xfrm>
            <a:off x="4081947" y="3527693"/>
            <a:ext cx="1281120" cy="196208"/>
          </a:xfrm>
          <a:prstGeom prst="rect">
            <a:avLst/>
          </a:prstGeom>
        </p:spPr>
        <p:txBody>
          <a:bodyPr wrap="none">
            <a:spAutoFit/>
          </a:bodyPr>
          <a:lstStyle/>
          <a:p>
            <a:r>
              <a:rPr lang="en-US" altLang="zh-CN" sz="675" dirty="0"/>
              <a:t> Transmembrane and transport</a:t>
            </a:r>
            <a:endParaRPr lang="zh-CN" altLang="en-US" sz="675" dirty="0"/>
          </a:p>
        </p:txBody>
      </p:sp>
      <p:sp>
        <p:nvSpPr>
          <p:cNvPr id="2053" name="矩形 2052"/>
          <p:cNvSpPr/>
          <p:nvPr/>
        </p:nvSpPr>
        <p:spPr>
          <a:xfrm>
            <a:off x="4092160" y="3611093"/>
            <a:ext cx="1905428" cy="196208"/>
          </a:xfrm>
          <a:prstGeom prst="rect">
            <a:avLst/>
          </a:prstGeom>
        </p:spPr>
        <p:txBody>
          <a:bodyPr wrap="square">
            <a:spAutoFit/>
          </a:bodyPr>
          <a:lstStyle/>
          <a:p>
            <a:r>
              <a:rPr lang="en-US" altLang="zh-CN" sz="675" dirty="0"/>
              <a:t>3d-structure, alternative splicing and </a:t>
            </a:r>
            <a:r>
              <a:rPr lang="en-US" altLang="zh-CN" sz="675" dirty="0" err="1"/>
              <a:t>atp</a:t>
            </a:r>
            <a:r>
              <a:rPr lang="en-US" altLang="zh-CN" sz="675" dirty="0"/>
              <a:t>-binding</a:t>
            </a:r>
            <a:endParaRPr lang="zh-CN" altLang="en-US" sz="675" dirty="0"/>
          </a:p>
        </p:txBody>
      </p:sp>
      <p:sp>
        <p:nvSpPr>
          <p:cNvPr id="2054" name="矩形 2053"/>
          <p:cNvSpPr/>
          <p:nvPr/>
        </p:nvSpPr>
        <p:spPr>
          <a:xfrm>
            <a:off x="4092497" y="3672242"/>
            <a:ext cx="2024248" cy="300082"/>
          </a:xfrm>
          <a:prstGeom prst="rect">
            <a:avLst/>
          </a:prstGeom>
        </p:spPr>
        <p:txBody>
          <a:bodyPr wrap="square">
            <a:spAutoFit/>
          </a:bodyPr>
          <a:lstStyle/>
          <a:p>
            <a:r>
              <a:rPr lang="en-US" altLang="zh-CN" sz="675" dirty="0"/>
              <a:t>3d-structure, alternative splicing, complete proteome</a:t>
            </a:r>
            <a:endParaRPr lang="zh-CN" altLang="en-US" sz="675" dirty="0"/>
          </a:p>
        </p:txBody>
      </p:sp>
      <p:sp>
        <p:nvSpPr>
          <p:cNvPr id="2055" name="矩形 2054"/>
          <p:cNvSpPr/>
          <p:nvPr/>
        </p:nvSpPr>
        <p:spPr>
          <a:xfrm>
            <a:off x="4100236" y="3773111"/>
            <a:ext cx="1837457" cy="196208"/>
          </a:xfrm>
          <a:prstGeom prst="rect">
            <a:avLst/>
          </a:prstGeom>
        </p:spPr>
        <p:txBody>
          <a:bodyPr wrap="square">
            <a:spAutoFit/>
          </a:bodyPr>
          <a:lstStyle/>
          <a:p>
            <a:r>
              <a:rPr lang="en-US" altLang="zh-CN" sz="675" dirty="0"/>
              <a:t>Alternative splicing and </a:t>
            </a:r>
            <a:r>
              <a:rPr lang="en-US" altLang="zh-CN" sz="675" dirty="0" err="1"/>
              <a:t>atp</a:t>
            </a:r>
            <a:r>
              <a:rPr lang="en-US" altLang="zh-CN" sz="675" dirty="0"/>
              <a:t>-binding</a:t>
            </a:r>
            <a:endParaRPr lang="zh-CN" altLang="en-US" sz="675" dirty="0"/>
          </a:p>
        </p:txBody>
      </p:sp>
      <p:sp>
        <p:nvSpPr>
          <p:cNvPr id="47" name="矩形 46"/>
          <p:cNvSpPr/>
          <p:nvPr/>
        </p:nvSpPr>
        <p:spPr>
          <a:xfrm>
            <a:off x="4082803" y="3931166"/>
            <a:ext cx="1281120" cy="196208"/>
          </a:xfrm>
          <a:prstGeom prst="rect">
            <a:avLst/>
          </a:prstGeom>
        </p:spPr>
        <p:txBody>
          <a:bodyPr wrap="none">
            <a:spAutoFit/>
          </a:bodyPr>
          <a:lstStyle/>
          <a:p>
            <a:r>
              <a:rPr lang="en-US" altLang="zh-CN" sz="675" dirty="0"/>
              <a:t> Transmembrane and transport</a:t>
            </a:r>
            <a:endParaRPr lang="zh-CN" altLang="en-US" sz="675" dirty="0"/>
          </a:p>
        </p:txBody>
      </p:sp>
      <p:sp>
        <p:nvSpPr>
          <p:cNvPr id="2057" name="矩形 2056"/>
          <p:cNvSpPr/>
          <p:nvPr/>
        </p:nvSpPr>
        <p:spPr>
          <a:xfrm>
            <a:off x="4100234" y="4179765"/>
            <a:ext cx="1367682" cy="196208"/>
          </a:xfrm>
          <a:prstGeom prst="rect">
            <a:avLst/>
          </a:prstGeom>
        </p:spPr>
        <p:txBody>
          <a:bodyPr wrap="none">
            <a:spAutoFit/>
          </a:bodyPr>
          <a:lstStyle/>
          <a:p>
            <a:r>
              <a:rPr lang="en-US" altLang="zh-CN" sz="675" dirty="0"/>
              <a:t>Alternative splicing and coiled coil</a:t>
            </a:r>
            <a:endParaRPr lang="zh-CN" altLang="en-US" sz="675" dirty="0"/>
          </a:p>
        </p:txBody>
      </p:sp>
      <p:sp>
        <p:nvSpPr>
          <p:cNvPr id="51" name="矩形 50"/>
          <p:cNvSpPr/>
          <p:nvPr/>
        </p:nvSpPr>
        <p:spPr>
          <a:xfrm>
            <a:off x="4107378" y="5036717"/>
            <a:ext cx="1765874" cy="196208"/>
          </a:xfrm>
          <a:prstGeom prst="rect">
            <a:avLst/>
          </a:prstGeom>
        </p:spPr>
        <p:txBody>
          <a:bodyPr wrap="square">
            <a:spAutoFit/>
          </a:bodyPr>
          <a:lstStyle/>
          <a:p>
            <a:r>
              <a:rPr lang="en-US" altLang="zh-CN" sz="675" dirty="0"/>
              <a:t>Alternative splicing and complete proteome</a:t>
            </a:r>
            <a:endParaRPr lang="zh-CN" altLang="en-US" sz="675" dirty="0"/>
          </a:p>
        </p:txBody>
      </p:sp>
      <p:sp>
        <p:nvSpPr>
          <p:cNvPr id="52" name="矩形 51"/>
          <p:cNvSpPr/>
          <p:nvPr/>
        </p:nvSpPr>
        <p:spPr>
          <a:xfrm>
            <a:off x="4080486" y="5112881"/>
            <a:ext cx="1281120" cy="196208"/>
          </a:xfrm>
          <a:prstGeom prst="rect">
            <a:avLst/>
          </a:prstGeom>
        </p:spPr>
        <p:txBody>
          <a:bodyPr wrap="none">
            <a:spAutoFit/>
          </a:bodyPr>
          <a:lstStyle/>
          <a:p>
            <a:r>
              <a:rPr lang="en-US" altLang="zh-CN" sz="675" dirty="0"/>
              <a:t> Transmembrane and transport</a:t>
            </a:r>
            <a:endParaRPr lang="zh-CN" altLang="en-US" sz="675" dirty="0"/>
          </a:p>
        </p:txBody>
      </p:sp>
      <p:sp>
        <p:nvSpPr>
          <p:cNvPr id="53" name="矩形 52"/>
          <p:cNvSpPr/>
          <p:nvPr/>
        </p:nvSpPr>
        <p:spPr>
          <a:xfrm>
            <a:off x="4100234" y="5180448"/>
            <a:ext cx="1367682" cy="196208"/>
          </a:xfrm>
          <a:prstGeom prst="rect">
            <a:avLst/>
          </a:prstGeom>
        </p:spPr>
        <p:txBody>
          <a:bodyPr wrap="none">
            <a:spAutoFit/>
          </a:bodyPr>
          <a:lstStyle/>
          <a:p>
            <a:r>
              <a:rPr lang="en-US" altLang="zh-CN" sz="675" dirty="0"/>
              <a:t>Alternative splicing and coiled coil</a:t>
            </a:r>
            <a:endParaRPr lang="zh-CN" altLang="en-US" sz="675" dirty="0"/>
          </a:p>
        </p:txBody>
      </p:sp>
      <p:sp>
        <p:nvSpPr>
          <p:cNvPr id="54" name="矩形 53"/>
          <p:cNvSpPr/>
          <p:nvPr/>
        </p:nvSpPr>
        <p:spPr>
          <a:xfrm>
            <a:off x="4081947" y="5483053"/>
            <a:ext cx="1281120" cy="196208"/>
          </a:xfrm>
          <a:prstGeom prst="rect">
            <a:avLst/>
          </a:prstGeom>
        </p:spPr>
        <p:txBody>
          <a:bodyPr wrap="none">
            <a:spAutoFit/>
          </a:bodyPr>
          <a:lstStyle/>
          <a:p>
            <a:r>
              <a:rPr lang="en-US" altLang="zh-CN" sz="675" dirty="0"/>
              <a:t> Transmembrane and transport</a:t>
            </a:r>
            <a:endParaRPr lang="zh-CN" altLang="en-US" sz="675" dirty="0"/>
          </a:p>
        </p:txBody>
      </p:sp>
      <p:sp>
        <p:nvSpPr>
          <p:cNvPr id="2058" name="矩形 2057"/>
          <p:cNvSpPr/>
          <p:nvPr/>
        </p:nvSpPr>
        <p:spPr>
          <a:xfrm>
            <a:off x="4100235" y="5558490"/>
            <a:ext cx="1449436" cy="196208"/>
          </a:xfrm>
          <a:prstGeom prst="rect">
            <a:avLst/>
          </a:prstGeom>
        </p:spPr>
        <p:txBody>
          <a:bodyPr wrap="none">
            <a:spAutoFit/>
          </a:bodyPr>
          <a:lstStyle/>
          <a:p>
            <a:r>
              <a:rPr lang="en-US" altLang="zh-CN" sz="675" dirty="0"/>
              <a:t>Acetylation and complete proteome</a:t>
            </a:r>
            <a:endParaRPr lang="zh-CN" altLang="en-US" sz="675" dirty="0"/>
          </a:p>
        </p:txBody>
      </p:sp>
      <p:sp>
        <p:nvSpPr>
          <p:cNvPr id="2059" name="矩形 2058"/>
          <p:cNvSpPr/>
          <p:nvPr/>
        </p:nvSpPr>
        <p:spPr>
          <a:xfrm>
            <a:off x="4099336" y="5645033"/>
            <a:ext cx="1180131" cy="196208"/>
          </a:xfrm>
          <a:prstGeom prst="rect">
            <a:avLst/>
          </a:prstGeom>
        </p:spPr>
        <p:txBody>
          <a:bodyPr wrap="none">
            <a:spAutoFit/>
          </a:bodyPr>
          <a:lstStyle/>
          <a:p>
            <a:r>
              <a:rPr lang="en-US" altLang="zh-CN" sz="675" dirty="0"/>
              <a:t>3d-structure and acetylation</a:t>
            </a:r>
            <a:endParaRPr lang="zh-CN" altLang="en-US" sz="675" dirty="0"/>
          </a:p>
        </p:txBody>
      </p:sp>
      <p:pic>
        <p:nvPicPr>
          <p:cNvPr id="5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2909" y="987956"/>
            <a:ext cx="1767729" cy="490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6705600" y="1488097"/>
            <a:ext cx="1981200" cy="1559350"/>
          </a:xfrm>
          <a:prstGeom prst="rect">
            <a:avLst/>
          </a:prstGeom>
          <a:noFill/>
        </p:spPr>
        <p:txBody>
          <a:bodyPr wrap="square" rtlCol="0">
            <a:spAutoFit/>
          </a:bodyPr>
          <a:lstStyle/>
          <a:p>
            <a:endParaRPr lang="en-US" dirty="0"/>
          </a:p>
        </p:txBody>
      </p:sp>
      <p:sp>
        <p:nvSpPr>
          <p:cNvPr id="25" name="Rectangle 24"/>
          <p:cNvSpPr/>
          <p:nvPr/>
        </p:nvSpPr>
        <p:spPr>
          <a:xfrm>
            <a:off x="7027817" y="1927367"/>
            <a:ext cx="1653017"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SimSun" panose="02010600030101010101" pitchFamily="2" charset="-122"/>
              </a:rPr>
              <a:t>KIRC </a:t>
            </a:r>
            <a:endParaRPr lang="en-US" sz="4000" b="1" dirty="0">
              <a:solidFill>
                <a:srgbClr val="FF0000"/>
              </a:solidFill>
            </a:endParaRPr>
          </a:p>
        </p:txBody>
      </p:sp>
    </p:spTree>
    <p:extLst>
      <p:ext uri="{BB962C8B-B14F-4D97-AF65-F5344CB8AC3E}">
        <p14:creationId xmlns:p14="http://schemas.microsoft.com/office/powerpoint/2010/main" val="41726774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Acknowledgment</a:t>
            </a:r>
            <a:endParaRPr lang="en-US" b="1" dirty="0"/>
          </a:p>
        </p:txBody>
      </p:sp>
      <p:sp>
        <p:nvSpPr>
          <p:cNvPr id="3" name="Vertical Text Placeholder 2"/>
          <p:cNvSpPr>
            <a:spLocks noGrp="1"/>
          </p:cNvSpPr>
          <p:nvPr>
            <p:ph type="body" orient="vert" idx="1"/>
          </p:nvPr>
        </p:nvSpPr>
        <p:spPr/>
        <p:txBody>
          <a:bodyPr vert="horz"/>
          <a:lstStyle/>
          <a:p>
            <a:pPr marL="0" indent="0">
              <a:buNone/>
            </a:pPr>
            <a:r>
              <a:rPr lang="en-US" dirty="0" smtClean="0"/>
              <a:t>UT School of Public Health</a:t>
            </a:r>
          </a:p>
          <a:p>
            <a:r>
              <a:rPr lang="en-US" dirty="0" smtClean="0"/>
              <a:t>Junhai Jiang</a:t>
            </a:r>
          </a:p>
          <a:p>
            <a:r>
              <a:rPr lang="en-US" dirty="0" smtClean="0"/>
              <a:t>Nan Lin</a:t>
            </a:r>
          </a:p>
          <a:p>
            <a:r>
              <a:rPr lang="en-US" dirty="0" err="1" smtClean="0"/>
              <a:t>Shicheng</a:t>
            </a:r>
            <a:r>
              <a:rPr lang="en-US" dirty="0" smtClean="0"/>
              <a:t> </a:t>
            </a:r>
            <a:r>
              <a:rPr lang="en-US" dirty="0" err="1" smtClean="0"/>
              <a:t>Guo</a:t>
            </a:r>
            <a:endParaRPr lang="en-US" dirty="0" smtClean="0"/>
          </a:p>
          <a:p>
            <a:pPr marL="0" indent="0">
              <a:buNone/>
            </a:pPr>
            <a:r>
              <a:rPr lang="en-US" dirty="0" smtClean="0"/>
              <a:t>UT MD Anderson Cancer Center</a:t>
            </a:r>
            <a:endParaRPr lang="en-US" dirty="0"/>
          </a:p>
          <a:p>
            <a:r>
              <a:rPr lang="en-US" dirty="0" smtClean="0"/>
              <a:t>Jane Chen</a:t>
            </a:r>
          </a:p>
          <a:p>
            <a:endParaRPr lang="en-US" dirty="0"/>
          </a:p>
        </p:txBody>
      </p:sp>
    </p:spTree>
    <p:extLst>
      <p:ext uri="{BB962C8B-B14F-4D97-AF65-F5344CB8AC3E}">
        <p14:creationId xmlns:p14="http://schemas.microsoft.com/office/powerpoint/2010/main" val="1459787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00063" y="428625"/>
            <a:ext cx="8186737" cy="1143000"/>
          </a:xfrm>
        </p:spPr>
        <p:txBody>
          <a:bodyPr/>
          <a:lstStyle/>
          <a:p>
            <a:r>
              <a:rPr lang="en-US" sz="3600" b="1" dirty="0" smtClean="0">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76200" y="1752600"/>
            <a:ext cx="8991600" cy="4991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a:effectLst>
                  <a:outerShdw blurRad="38100" dist="38100" dir="2700000" algn="tl">
                    <a:srgbClr val="000000">
                      <a:alpha val="43137"/>
                    </a:srgbClr>
                  </a:outerShdw>
                </a:effectLst>
                <a:latin typeface="Georgia" pitchFamily="18" charset="0"/>
              </a:rPr>
              <a:t/>
            </a:r>
            <a:br>
              <a:rPr lang="en-US" sz="2400" dirty="0">
                <a:effectLst>
                  <a:outerShdw blurRad="38100" dist="38100" dir="2700000" algn="tl">
                    <a:srgbClr val="000000">
                      <a:alpha val="43137"/>
                    </a:srgbClr>
                  </a:outerShdw>
                </a:effectLst>
                <a:latin typeface="Georgia" pitchFamily="18" charset="0"/>
              </a:rPr>
            </a:br>
            <a:r>
              <a:rPr lang="en-US" sz="2400" dirty="0">
                <a:effectLst>
                  <a:outerShdw blurRad="38100" dist="38100" dir="2700000" algn="tl">
                    <a:srgbClr val="000000">
                      <a:alpha val="43137"/>
                    </a:srgbClr>
                  </a:outerShdw>
                </a:effectLst>
                <a:latin typeface="Georgia" pitchFamily="18" charset="0"/>
                <a:hlinkClick r:id="rId2"/>
              </a:rPr>
              <a:t>http://transcriptomics.conferenceseries.com</a:t>
            </a:r>
            <a:r>
              <a:rPr lang="en-US" sz="2400" dirty="0" smtClean="0">
                <a:effectLst>
                  <a:outerShdw blurRad="38100" dist="38100" dir="2700000" algn="tl">
                    <a:srgbClr val="000000">
                      <a:alpha val="43137"/>
                    </a:srgbClr>
                  </a:outerShdw>
                </a:effectLst>
                <a:latin typeface="Georgia" pitchFamily="18" charset="0"/>
                <a:hlinkClick r:id="rId2"/>
              </a:rPr>
              <a:t>/</a:t>
            </a:r>
            <a:endParaRPr lang="en-US" sz="24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hlinkClick r:id="rId3"/>
              </a:rPr>
              <a:t>http://conferenceseries.com</a:t>
            </a:r>
            <a:r>
              <a:rPr lang="en-US" sz="2400" dirty="0" smtClean="0">
                <a:effectLst>
                  <a:outerShdw blurRad="38100" dist="38100" dir="2700000" algn="tl">
                    <a:srgbClr val="000000">
                      <a:alpha val="43137"/>
                    </a:srgbClr>
                  </a:outerShdw>
                </a:effectLst>
                <a:latin typeface="Georgia" pitchFamily="18" charset="0"/>
                <a:hlinkClick r:id="rId3"/>
              </a:rPr>
              <a:t>/</a:t>
            </a:r>
            <a:r>
              <a:rPr lang="en-US" sz="2400" dirty="0" smtClean="0">
                <a:effectLst>
                  <a:outerShdw blurRad="38100" dist="38100" dir="2700000" algn="tl">
                    <a:srgbClr val="000000">
                      <a:alpha val="43137"/>
                    </a:srgbClr>
                  </a:outerShdw>
                </a:effectLst>
                <a:latin typeface="Georgia" pitchFamily="18" charset="0"/>
              </a:rPr>
              <a:t> </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rPr>
              <a:t> </a:t>
            </a:r>
            <a:r>
              <a:rPr lang="en-US" sz="2400" dirty="0">
                <a:effectLst>
                  <a:outerShdw blurRad="38100" dist="38100" dir="2700000" algn="tl">
                    <a:srgbClr val="000000">
                      <a:alpha val="43137"/>
                    </a:srgbClr>
                  </a:outerShdw>
                </a:effectLst>
                <a:latin typeface="Georgia" pitchFamily="18" charset="0"/>
                <a:hlinkClick r:id="rId4"/>
              </a:rPr>
              <a:t>http://</a:t>
            </a:r>
            <a:r>
              <a:rPr lang="en-US" sz="2400" dirty="0" smtClean="0">
                <a:effectLst>
                  <a:outerShdw blurRad="38100" dist="38100" dir="2700000" algn="tl">
                    <a:srgbClr val="000000">
                      <a:alpha val="43137"/>
                    </a:srgbClr>
                  </a:outerShdw>
                </a:effectLst>
                <a:latin typeface="Georgia" pitchFamily="18" charset="0"/>
                <a:hlinkClick r:id="rId4"/>
              </a:rPr>
              <a:t>www.conferenceseries.com/genetics-and-molecular-biology-conferences.php</a:t>
            </a:r>
            <a:r>
              <a:rPr lang="en-US" sz="2400" dirty="0" smtClean="0">
                <a:effectLst>
                  <a:outerShdw blurRad="38100" dist="38100" dir="2700000" algn="tl">
                    <a:srgbClr val="000000">
                      <a:alpha val="43137"/>
                    </a:srgbClr>
                  </a:outerShdw>
                </a:effectLst>
                <a:latin typeface="Georgia" pitchFamily="18" charset="0"/>
              </a:rPr>
              <a:t> </a:t>
            </a: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190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0375" y="97536"/>
            <a:ext cx="5508625"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Resequencing and De novo sequencing</a:t>
            </a:r>
          </a:p>
          <a:p>
            <a:pPr algn="ctr">
              <a:defRPr/>
            </a:pPr>
            <a:r>
              <a:rPr lang="en-US" sz="2000" b="1" dirty="0"/>
              <a:t>Association Studies (Population and Pedigrees)</a:t>
            </a:r>
          </a:p>
          <a:p>
            <a:pPr algn="ctr">
              <a:defRPr/>
            </a:pPr>
            <a:r>
              <a:rPr lang="en-US" sz="2000" b="1" dirty="0"/>
              <a:t>Discrete and Continuous Genomic </a:t>
            </a:r>
            <a:r>
              <a:rPr lang="en-US" sz="2000" b="1" dirty="0" smtClean="0"/>
              <a:t>Models</a:t>
            </a:r>
            <a:endParaRPr lang="en-US" sz="2000" b="1" dirty="0"/>
          </a:p>
        </p:txBody>
      </p:sp>
      <p:sp>
        <p:nvSpPr>
          <p:cNvPr id="3" name="Rounded Rectangle 2"/>
          <p:cNvSpPr/>
          <p:nvPr/>
        </p:nvSpPr>
        <p:spPr>
          <a:xfrm>
            <a:off x="139700" y="3592513"/>
            <a:ext cx="39751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cs typeface="Arial" charset="0"/>
              </a:rPr>
              <a:t>RNA-</a:t>
            </a:r>
            <a:r>
              <a:rPr lang="en-US" dirty="0" err="1">
                <a:solidFill>
                  <a:srgbClr val="FFFFFF"/>
                </a:solidFill>
                <a:cs typeface="Arial" charset="0"/>
              </a:rPr>
              <a:t>seq</a:t>
            </a:r>
            <a:endParaRPr lang="en-US" dirty="0">
              <a:solidFill>
                <a:srgbClr val="FFFFFF"/>
              </a:solidFill>
              <a:cs typeface="Arial" charset="0"/>
            </a:endParaRPr>
          </a:p>
          <a:p>
            <a:pPr algn="ctr">
              <a:defRPr/>
            </a:pPr>
            <a:r>
              <a:rPr lang="en-US" b="1" dirty="0">
                <a:solidFill>
                  <a:srgbClr val="FFFFFF"/>
                </a:solidFill>
                <a:cs typeface="Arial" charset="0"/>
              </a:rPr>
              <a:t>Differential Expression, Co-expression Networks, Allele specific expression</a:t>
            </a:r>
          </a:p>
          <a:p>
            <a:pPr algn="ctr">
              <a:defRPr/>
            </a:pPr>
            <a:r>
              <a:rPr lang="en-US" b="1" dirty="0">
                <a:solidFill>
                  <a:srgbClr val="FFFFFF"/>
                </a:solidFill>
                <a:cs typeface="Arial" charset="0"/>
              </a:rPr>
              <a:t>(Population and Pedigrees</a:t>
            </a:r>
            <a:r>
              <a:rPr lang="en-US" b="1" dirty="0" smtClean="0">
                <a:solidFill>
                  <a:srgbClr val="FFFFFF"/>
                </a:solidFill>
                <a:cs typeface="Arial" charset="0"/>
              </a:rPr>
              <a:t>)</a:t>
            </a:r>
          </a:p>
          <a:p>
            <a:pPr algn="ctr">
              <a:defRPr/>
            </a:pPr>
            <a:r>
              <a:rPr lang="en-US" b="1" dirty="0" smtClean="0">
                <a:solidFill>
                  <a:srgbClr val="FFFFFF"/>
                </a:solidFill>
                <a:cs typeface="Arial" charset="0"/>
              </a:rPr>
              <a:t>Disease risk and drug response prediction</a:t>
            </a:r>
            <a:endParaRPr lang="en-US" b="1" dirty="0">
              <a:solidFill>
                <a:srgbClr val="FFFFFF"/>
              </a:solidFill>
              <a:cs typeface="Arial" charset="0"/>
            </a:endParaRPr>
          </a:p>
          <a:p>
            <a:pPr algn="ctr">
              <a:defRPr/>
            </a:pPr>
            <a:r>
              <a:rPr lang="en-US" b="1" dirty="0" smtClean="0">
                <a:solidFill>
                  <a:srgbClr val="FFFFFF"/>
                </a:solidFill>
                <a:cs typeface="Arial" charset="0"/>
              </a:rPr>
              <a:t>Discrete </a:t>
            </a:r>
            <a:r>
              <a:rPr lang="en-US" b="1" dirty="0">
                <a:solidFill>
                  <a:srgbClr val="FFFFFF"/>
                </a:solidFill>
                <a:cs typeface="Arial" charset="0"/>
              </a:rPr>
              <a:t>and Continuous Genomic Models</a:t>
            </a:r>
          </a:p>
          <a:p>
            <a:pPr algn="ctr">
              <a:defRPr/>
            </a:pPr>
            <a:endParaRPr lang="en-US" dirty="0">
              <a:solidFill>
                <a:srgbClr val="FFFFFF"/>
              </a:solidFill>
              <a:cs typeface="Arial" charset="0"/>
            </a:endParaRPr>
          </a:p>
        </p:txBody>
      </p:sp>
      <p:cxnSp>
        <p:nvCxnSpPr>
          <p:cNvPr id="5" name="Straight Arrow Connector 4"/>
          <p:cNvCxnSpPr/>
          <p:nvPr/>
        </p:nvCxnSpPr>
        <p:spPr>
          <a:xfrm flipH="1">
            <a:off x="1981200" y="1600200"/>
            <a:ext cx="2667000" cy="199231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4648200" y="2400300"/>
            <a:ext cx="1600200" cy="952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t>miRNA-seq</a:t>
            </a:r>
            <a:endParaRPr lang="en-US" sz="2000" b="1" dirty="0"/>
          </a:p>
        </p:txBody>
      </p:sp>
      <p:sp>
        <p:nvSpPr>
          <p:cNvPr id="7" name="Rounded Rectangle 6"/>
          <p:cNvSpPr/>
          <p:nvPr/>
        </p:nvSpPr>
        <p:spPr>
          <a:xfrm>
            <a:off x="5257800" y="3581400"/>
            <a:ext cx="37338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FFFF"/>
                </a:solidFill>
                <a:cs typeface="Arial" charset="0"/>
              </a:rPr>
              <a:t>Methylation-seq</a:t>
            </a:r>
          </a:p>
          <a:p>
            <a:pPr algn="ctr">
              <a:defRPr/>
            </a:pPr>
            <a:r>
              <a:rPr lang="en-US" b="1">
                <a:solidFill>
                  <a:srgbClr val="FFFFFF"/>
                </a:solidFill>
                <a:cs typeface="Arial" charset="0"/>
              </a:rPr>
              <a:t>Differential methylation</a:t>
            </a:r>
          </a:p>
          <a:p>
            <a:pPr algn="ctr">
              <a:defRPr/>
            </a:pPr>
            <a:r>
              <a:rPr lang="en-US" b="1">
                <a:solidFill>
                  <a:srgbClr val="FFFFFF"/>
                </a:solidFill>
                <a:cs typeface="Arial" charset="0"/>
              </a:rPr>
              <a:t>(Population and Pedigrees)</a:t>
            </a:r>
          </a:p>
          <a:p>
            <a:pPr algn="ctr">
              <a:defRPr/>
            </a:pPr>
            <a:r>
              <a:rPr lang="en-US" b="1">
                <a:solidFill>
                  <a:srgbClr val="FFFFFF"/>
                </a:solidFill>
                <a:cs typeface="Arial" charset="0"/>
              </a:rPr>
              <a:t>Discrete and Continuous Genomic Models</a:t>
            </a:r>
          </a:p>
          <a:p>
            <a:pPr algn="ctr">
              <a:defRPr/>
            </a:pPr>
            <a:endParaRPr lang="en-US">
              <a:solidFill>
                <a:srgbClr val="FFFFFF"/>
              </a:solidFill>
              <a:cs typeface="Arial" charset="0"/>
            </a:endParaRPr>
          </a:p>
        </p:txBody>
      </p:sp>
      <p:cxnSp>
        <p:nvCxnSpPr>
          <p:cNvPr id="9" name="Straight Arrow Connector 8"/>
          <p:cNvCxnSpPr>
            <a:endCxn id="6" idx="0"/>
          </p:cNvCxnSpPr>
          <p:nvPr/>
        </p:nvCxnSpPr>
        <p:spPr>
          <a:xfrm>
            <a:off x="5448300" y="1600200"/>
            <a:ext cx="0" cy="8001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86550" y="1600200"/>
            <a:ext cx="781050" cy="1981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a:endCxn id="3" idx="3"/>
          </p:cNvCxnSpPr>
          <p:nvPr/>
        </p:nvCxnSpPr>
        <p:spPr>
          <a:xfrm flipH="1">
            <a:off x="4114800" y="2876550"/>
            <a:ext cx="533400" cy="189706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1"/>
            <a:endCxn id="3" idx="3"/>
          </p:cNvCxnSpPr>
          <p:nvPr/>
        </p:nvCxnSpPr>
        <p:spPr>
          <a:xfrm flipH="1">
            <a:off x="4114800" y="4419600"/>
            <a:ext cx="1143000" cy="35401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0"/>
            <a:endCxn id="6" idx="3"/>
          </p:cNvCxnSpPr>
          <p:nvPr/>
        </p:nvCxnSpPr>
        <p:spPr>
          <a:xfrm flipH="1" flipV="1">
            <a:off x="6248400" y="2876550"/>
            <a:ext cx="876300" cy="70485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724400" y="5692775"/>
            <a:ext cx="2057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t>ChIP-seq</a:t>
            </a:r>
            <a:endParaRPr lang="en-US" b="1" dirty="0"/>
          </a:p>
          <a:p>
            <a:pPr algn="ctr">
              <a:defRPr/>
            </a:pPr>
            <a:r>
              <a:rPr lang="en-US" b="1" dirty="0"/>
              <a:t>Histone Modification</a:t>
            </a:r>
          </a:p>
        </p:txBody>
      </p:sp>
      <p:cxnSp>
        <p:nvCxnSpPr>
          <p:cNvPr id="42" name="Straight Arrow Connector 41"/>
          <p:cNvCxnSpPr>
            <a:stCxn id="24" idx="0"/>
            <a:endCxn id="3" idx="3"/>
          </p:cNvCxnSpPr>
          <p:nvPr/>
        </p:nvCxnSpPr>
        <p:spPr>
          <a:xfrm flipH="1" flipV="1">
            <a:off x="4114800" y="4773613"/>
            <a:ext cx="1638300" cy="91916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381500" y="2286000"/>
            <a:ext cx="46101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381500" y="2286000"/>
            <a:ext cx="0" cy="4343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381500" y="6629400"/>
            <a:ext cx="46101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991600" y="2286000"/>
            <a:ext cx="0" cy="4343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9170" name="TextBox 53"/>
          <p:cNvSpPr txBox="1">
            <a:spLocks noChangeArrowheads="1"/>
          </p:cNvSpPr>
          <p:nvPr/>
        </p:nvSpPr>
        <p:spPr bwMode="auto">
          <a:xfrm>
            <a:off x="7010400" y="55626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b="1">
                <a:solidFill>
                  <a:srgbClr val="FF00FF"/>
                </a:solidFill>
                <a:latin typeface="Arial" charset="0"/>
                <a:cs typeface="Arial" charset="0"/>
              </a:rPr>
              <a:t>Epigenomics</a:t>
            </a:r>
          </a:p>
        </p:txBody>
      </p:sp>
      <p:sp>
        <p:nvSpPr>
          <p:cNvPr id="10" name="Rectangle 9"/>
          <p:cNvSpPr/>
          <p:nvPr/>
        </p:nvSpPr>
        <p:spPr>
          <a:xfrm>
            <a:off x="304800" y="1676400"/>
            <a:ext cx="2209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Imaging</a:t>
            </a:r>
          </a:p>
          <a:p>
            <a:pPr algn="ctr"/>
            <a:r>
              <a:rPr lang="en-US" sz="2000" b="1" dirty="0" smtClean="0"/>
              <a:t>Disease Subtype</a:t>
            </a:r>
          </a:p>
          <a:p>
            <a:pPr algn="ctr"/>
            <a:r>
              <a:rPr lang="en-US" sz="2000" b="1" dirty="0" smtClean="0"/>
              <a:t>Image-RNA</a:t>
            </a:r>
          </a:p>
        </p:txBody>
      </p:sp>
      <p:cxnSp>
        <p:nvCxnSpPr>
          <p:cNvPr id="14" name="Straight Arrow Connector 13"/>
          <p:cNvCxnSpPr>
            <a:endCxn id="10" idx="3"/>
          </p:cNvCxnSpPr>
          <p:nvPr/>
        </p:nvCxnSpPr>
        <p:spPr>
          <a:xfrm flipH="1">
            <a:off x="2514600" y="1600200"/>
            <a:ext cx="838200" cy="8001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0" idx="2"/>
          </p:cNvCxnSpPr>
          <p:nvPr/>
        </p:nvCxnSpPr>
        <p:spPr>
          <a:xfrm flipV="1">
            <a:off x="1371600" y="3124200"/>
            <a:ext cx="38100" cy="457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895600" y="2286000"/>
            <a:ext cx="1066800" cy="369332"/>
          </a:xfrm>
          <a:prstGeom prst="rect">
            <a:avLst/>
          </a:prstGeom>
          <a:noFill/>
        </p:spPr>
        <p:txBody>
          <a:bodyPr wrap="square" rtlCol="0">
            <a:spAutoFit/>
          </a:bodyPr>
          <a:lstStyle/>
          <a:p>
            <a:r>
              <a:rPr lang="en-US" b="1" dirty="0" err="1" smtClean="0">
                <a:solidFill>
                  <a:srgbClr val="FF0000"/>
                </a:solidFill>
              </a:rPr>
              <a:t>eQTL</a:t>
            </a:r>
            <a:endParaRPr lang="en-US" b="1" dirty="0">
              <a:solidFill>
                <a:srgbClr val="FF0000"/>
              </a:solidFill>
            </a:endParaRPr>
          </a:p>
        </p:txBody>
      </p:sp>
    </p:spTree>
    <p:extLst>
      <p:ext uri="{BB962C8B-B14F-4D97-AF65-F5344CB8AC3E}">
        <p14:creationId xmlns:p14="http://schemas.microsoft.com/office/powerpoint/2010/main" val="2640285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
            <a:ext cx="8229600" cy="1143000"/>
          </a:xfrm>
        </p:spPr>
        <p:txBody>
          <a:bodyPr>
            <a:normAutofit fontScale="90000"/>
          </a:bodyPr>
          <a:lstStyle/>
          <a:p>
            <a:r>
              <a:rPr lang="en-US" sz="4900" b="1" dirty="0" smtClean="0">
                <a:solidFill>
                  <a:srgbClr val="FF0000"/>
                </a:solidFill>
              </a:rPr>
              <a:t>Image – Genetics</a:t>
            </a:r>
            <a:r>
              <a:rPr lang="en-US" b="1" dirty="0" smtClean="0">
                <a:solidFill>
                  <a:srgbClr val="FF0000"/>
                </a:solidFill>
              </a:rPr>
              <a:t/>
            </a:r>
            <a:br>
              <a:rPr lang="en-US" b="1" dirty="0" smtClean="0">
                <a:solidFill>
                  <a:srgbClr val="FF0000"/>
                </a:solidFill>
              </a:rPr>
            </a:br>
            <a:r>
              <a:rPr lang="en-US" b="1" dirty="0" smtClean="0">
                <a:solidFill>
                  <a:srgbClr val="FF0000"/>
                </a:solidFill>
              </a:rPr>
              <a:t>DTI</a:t>
            </a:r>
            <a:endParaRPr lang="en-US" b="1" dirty="0">
              <a:solidFill>
                <a:srgbClr val="FF0000"/>
              </a:solidFill>
            </a:endParaRPr>
          </a:p>
        </p:txBody>
      </p:sp>
      <p:sp>
        <p:nvSpPr>
          <p:cNvPr id="3" name="Vertical Text Placeholder 2"/>
          <p:cNvSpPr>
            <a:spLocks noGrp="1"/>
          </p:cNvSpPr>
          <p:nvPr>
            <p:ph type="body" orient="vert" idx="1"/>
          </p:nvPr>
        </p:nvSpPr>
        <p:spPr>
          <a:xfrm>
            <a:off x="457200" y="1600200"/>
            <a:ext cx="8458200" cy="4419599"/>
          </a:xfrm>
        </p:spPr>
        <p:txBody>
          <a:bodyPr vert="horz"/>
          <a:lstStyle/>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14222" t="1779" r="6777" b="34616"/>
          <a:stretch/>
        </p:blipFill>
        <p:spPr bwMode="auto">
          <a:xfrm>
            <a:off x="685800" y="1600199"/>
            <a:ext cx="7086600"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1600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l version"/>
          <p:cNvPicPr/>
          <p:nvPr/>
        </p:nvPicPr>
        <p:blipFill>
          <a:blip r:embed="rId2" cstate="print">
            <a:extLst>
              <a:ext uri="{28A0092B-C50C-407E-A947-70E740481C1C}">
                <a14:useLocalDpi xmlns:a14="http://schemas.microsoft.com/office/drawing/2010/main" val="0"/>
              </a:ext>
            </a:extLst>
          </a:blip>
          <a:srcRect l="11237" t="9476" r="13644" b="6937"/>
          <a:stretch>
            <a:fillRect/>
          </a:stretch>
        </p:blipFill>
        <p:spPr bwMode="auto">
          <a:xfrm>
            <a:off x="2057400" y="1219200"/>
            <a:ext cx="6019800" cy="5638800"/>
          </a:xfrm>
          <a:prstGeom prst="rect">
            <a:avLst/>
          </a:prstGeom>
          <a:noFill/>
          <a:ln>
            <a:noFill/>
          </a:ln>
        </p:spPr>
      </p:pic>
      <p:sp>
        <p:nvSpPr>
          <p:cNvPr id="3" name="TextBox 2"/>
          <p:cNvSpPr txBox="1"/>
          <p:nvPr/>
        </p:nvSpPr>
        <p:spPr>
          <a:xfrm>
            <a:off x="1295400" y="152400"/>
            <a:ext cx="7391400" cy="769441"/>
          </a:xfrm>
          <a:prstGeom prst="rect">
            <a:avLst/>
          </a:prstGeom>
          <a:noFill/>
        </p:spPr>
        <p:txBody>
          <a:bodyPr wrap="square" rtlCol="0">
            <a:spAutoFit/>
          </a:bodyPr>
          <a:lstStyle/>
          <a:p>
            <a:pPr algn="ctr"/>
            <a:r>
              <a:rPr lang="en-US" sz="4400" b="1" dirty="0" smtClean="0">
                <a:solidFill>
                  <a:srgbClr val="FF0000"/>
                </a:solidFill>
              </a:rPr>
              <a:t>Image – Gene Expressions</a:t>
            </a:r>
            <a:endParaRPr lang="en-US" sz="4400" b="1" dirty="0">
              <a:solidFill>
                <a:srgbClr val="FF0000"/>
              </a:solidFill>
            </a:endParaRPr>
          </a:p>
        </p:txBody>
      </p:sp>
      <p:sp>
        <p:nvSpPr>
          <p:cNvPr id="4" name="TextBox 3"/>
          <p:cNvSpPr txBox="1"/>
          <p:nvPr/>
        </p:nvSpPr>
        <p:spPr>
          <a:xfrm>
            <a:off x="723900" y="2438400"/>
            <a:ext cx="1143000" cy="923330"/>
          </a:xfrm>
          <a:prstGeom prst="rect">
            <a:avLst/>
          </a:prstGeom>
          <a:noFill/>
        </p:spPr>
        <p:txBody>
          <a:bodyPr wrap="square" rtlCol="0">
            <a:spAutoFit/>
          </a:bodyPr>
          <a:lstStyle/>
          <a:p>
            <a:r>
              <a:rPr lang="en-US" sz="5400" b="1" dirty="0" smtClean="0">
                <a:solidFill>
                  <a:srgbClr val="00B050"/>
                </a:solidFill>
              </a:rPr>
              <a:t>CT</a:t>
            </a:r>
            <a:endParaRPr lang="en-US" sz="5400" b="1" dirty="0">
              <a:solidFill>
                <a:srgbClr val="00B050"/>
              </a:solidFill>
            </a:endParaRPr>
          </a:p>
        </p:txBody>
      </p:sp>
    </p:spTree>
    <p:extLst>
      <p:ext uri="{BB962C8B-B14F-4D97-AF65-F5344CB8AC3E}">
        <p14:creationId xmlns:p14="http://schemas.microsoft.com/office/powerpoint/2010/main" val="772096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Kidney Normal and Tumor Image</a:t>
            </a:r>
            <a:endParaRPr lang="en-US" b="1" dirty="0">
              <a:solidFill>
                <a:srgbClr val="FF0000"/>
              </a:solidFill>
            </a:endParaRPr>
          </a:p>
        </p:txBody>
      </p:sp>
      <p:sp>
        <p:nvSpPr>
          <p:cNvPr id="3" name="Vertical Text Placeholder 2"/>
          <p:cNvSpPr>
            <a:spLocks noGrp="1"/>
          </p:cNvSpPr>
          <p:nvPr>
            <p:ph type="body" orient="vert" idx="1"/>
          </p:nvPr>
        </p:nvSpPr>
        <p:spPr/>
        <p:txBody>
          <a:bodyPr vert="horz"/>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086334"/>
            <a:ext cx="2409466" cy="24094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057400"/>
            <a:ext cx="2438400" cy="2438400"/>
          </a:xfrm>
          <a:prstGeom prst="rect">
            <a:avLst/>
          </a:prstGeom>
        </p:spPr>
      </p:pic>
      <p:sp>
        <p:nvSpPr>
          <p:cNvPr id="6" name="TextBox 5"/>
          <p:cNvSpPr txBox="1"/>
          <p:nvPr/>
        </p:nvSpPr>
        <p:spPr>
          <a:xfrm>
            <a:off x="2133600" y="4800600"/>
            <a:ext cx="2362200" cy="369332"/>
          </a:xfrm>
          <a:prstGeom prst="rect">
            <a:avLst/>
          </a:prstGeom>
          <a:noFill/>
        </p:spPr>
        <p:txBody>
          <a:bodyPr wrap="square" rtlCol="0">
            <a:spAutoFit/>
          </a:bodyPr>
          <a:lstStyle/>
          <a:p>
            <a:r>
              <a:rPr lang="en-US" dirty="0" smtClean="0"/>
              <a:t>Kidney Tumor</a:t>
            </a:r>
            <a:endParaRPr lang="en-US" dirty="0"/>
          </a:p>
        </p:txBody>
      </p:sp>
      <p:sp>
        <p:nvSpPr>
          <p:cNvPr id="7" name="TextBox 6"/>
          <p:cNvSpPr txBox="1"/>
          <p:nvPr/>
        </p:nvSpPr>
        <p:spPr>
          <a:xfrm>
            <a:off x="6019800" y="4800600"/>
            <a:ext cx="1981200" cy="369332"/>
          </a:xfrm>
          <a:prstGeom prst="rect">
            <a:avLst/>
          </a:prstGeom>
          <a:noFill/>
        </p:spPr>
        <p:txBody>
          <a:bodyPr wrap="square" rtlCol="0">
            <a:spAutoFit/>
          </a:bodyPr>
          <a:lstStyle/>
          <a:p>
            <a:r>
              <a:rPr lang="en-US" dirty="0" smtClean="0"/>
              <a:t>Kidney Normal</a:t>
            </a:r>
            <a:endParaRPr lang="en-US" dirty="0"/>
          </a:p>
        </p:txBody>
      </p:sp>
    </p:spTree>
    <p:extLst>
      <p:ext uri="{BB962C8B-B14F-4D97-AF65-F5344CB8AC3E}">
        <p14:creationId xmlns:p14="http://schemas.microsoft.com/office/powerpoint/2010/main" val="1656166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FF0000"/>
                </a:solidFill>
              </a:rPr>
              <a:t>RNA-</a:t>
            </a:r>
            <a:r>
              <a:rPr lang="en-US" b="1" dirty="0" err="1" smtClean="0">
                <a:solidFill>
                  <a:srgbClr val="FF0000"/>
                </a:solidFill>
              </a:rPr>
              <a:t>seq</a:t>
            </a:r>
            <a:r>
              <a:rPr lang="en-US" b="1" dirty="0" smtClean="0">
                <a:solidFill>
                  <a:srgbClr val="FF0000"/>
                </a:solidFill>
              </a:rPr>
              <a:t> Data</a:t>
            </a:r>
            <a:br>
              <a:rPr lang="en-US" b="1" dirty="0" smtClean="0">
                <a:solidFill>
                  <a:srgbClr val="FF0000"/>
                </a:solidFill>
              </a:rPr>
            </a:br>
            <a:r>
              <a:rPr lang="en-US" b="1" dirty="0" smtClean="0">
                <a:solidFill>
                  <a:srgbClr val="FF0000"/>
                </a:solidFill>
              </a:rPr>
              <a:t>(Ovarian Cancer)</a:t>
            </a:r>
            <a:endParaRPr lang="en-US" b="1" dirty="0">
              <a:solidFill>
                <a:srgbClr val="FF0000"/>
              </a:solidFill>
            </a:endParaRPr>
          </a:p>
        </p:txBody>
      </p:sp>
      <p:sp>
        <p:nvSpPr>
          <p:cNvPr id="3" name="Vertical Text Placeholder 2"/>
          <p:cNvSpPr>
            <a:spLocks noGrp="1"/>
          </p:cNvSpPr>
          <p:nvPr>
            <p:ph type="body" orient="vert" idx="1"/>
          </p:nvPr>
        </p:nvSpPr>
        <p:spPr/>
        <p:txBody>
          <a:bodyPr vert="horz"/>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676400"/>
            <a:ext cx="4800600" cy="4449763"/>
          </a:xfrm>
          <a:prstGeom prst="rect">
            <a:avLst/>
          </a:prstGeom>
        </p:spPr>
      </p:pic>
    </p:spTree>
    <p:extLst>
      <p:ext uri="{BB962C8B-B14F-4D97-AF65-F5344CB8AC3E}">
        <p14:creationId xmlns:p14="http://schemas.microsoft.com/office/powerpoint/2010/main" val="3000958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1309</Words>
  <Application>Microsoft Office PowerPoint</Application>
  <PresentationFormat>On-screen Show (4:3)</PresentationFormat>
  <Paragraphs>513</Paragraphs>
  <Slides>43</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Office Theme</vt:lpstr>
      <vt:lpstr>Equation</vt:lpstr>
      <vt:lpstr>Acrobat Document</vt:lpstr>
      <vt:lpstr>About OMICS Group</vt:lpstr>
      <vt:lpstr>About OMICS International Conferences</vt:lpstr>
      <vt:lpstr>Integrative Image and RNA-seq Data Analysis</vt:lpstr>
      <vt:lpstr>PowerPoint Presentation</vt:lpstr>
      <vt:lpstr>PowerPoint Presentation</vt:lpstr>
      <vt:lpstr>Image – Genetics DTI</vt:lpstr>
      <vt:lpstr>PowerPoint Presentation</vt:lpstr>
      <vt:lpstr>Kidney Normal and Tumor Image</vt:lpstr>
      <vt:lpstr>RNA-seq Data (Ovarian Cancer)</vt:lpstr>
      <vt:lpstr>Methods for Imaging-Genetic Data Analysis</vt:lpstr>
      <vt:lpstr>Limitations</vt:lpstr>
      <vt:lpstr>Procedures of Image-RNA-seq Data Analysis</vt:lpstr>
      <vt:lpstr>Two dimensional Functional Principle Component Analysis </vt:lpstr>
      <vt:lpstr>Functional Expansion</vt:lpstr>
      <vt:lpstr>Comparison Between FPCA Scores and Fourier Coefficients</vt:lpstr>
      <vt:lpstr>Reconstructed Image by FPCA</vt:lpstr>
      <vt:lpstr>CT PANC Normal</vt:lpstr>
      <vt:lpstr>IPMN</vt:lpstr>
      <vt:lpstr>PANC Adenoma Ca Advanced</vt:lpstr>
      <vt:lpstr>Multivariate Functional Linear Models</vt:lpstr>
      <vt:lpstr>Reduced Multivariate Model</vt:lpstr>
      <vt:lpstr>Test Statistic</vt:lpstr>
      <vt:lpstr>Position matters</vt:lpstr>
      <vt:lpstr>PowerPoint Presentation</vt:lpstr>
      <vt:lpstr>PowerPoint Presentation</vt:lpstr>
      <vt:lpstr>PowerPoint Presentation</vt:lpstr>
      <vt:lpstr>RNA-seq Data Cluster Analysis using FPCA</vt:lpstr>
      <vt:lpstr>RNA-seq Data Cluster Analysis using Level 3</vt:lpstr>
      <vt:lpstr>Application</vt:lpstr>
      <vt:lpstr>Ovarian Cancer (TCGA Data) </vt:lpstr>
      <vt:lpstr>PowerPoint Presentation</vt:lpstr>
      <vt:lpstr>PowerPoint Presentation</vt:lpstr>
      <vt:lpstr>Real Data Analysis</vt:lpstr>
      <vt:lpstr>kidney cancer (KIRC)</vt:lpstr>
      <vt:lpstr> FPCA </vt:lpstr>
      <vt:lpstr>PowerPoint Presentation</vt:lpstr>
      <vt:lpstr>PowerPoint Presentation</vt:lpstr>
      <vt:lpstr>PowerPoint Presentation</vt:lpstr>
      <vt:lpstr>PowerPoint Presentation</vt:lpstr>
      <vt:lpstr>PowerPoint Presentation</vt:lpstr>
      <vt:lpstr>PowerPoint Presentation</vt:lpstr>
      <vt:lpstr>Acknowledgment</vt:lpstr>
      <vt:lpstr>Let Us Meet Again</vt:lpstr>
    </vt:vector>
  </TitlesOfParts>
  <Company>UT School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hao xiong</dc:creator>
  <cp:lastModifiedBy>Arif Kamal Khan</cp:lastModifiedBy>
  <cp:revision>65</cp:revision>
  <dcterms:created xsi:type="dcterms:W3CDTF">2014-04-08T13:47:05Z</dcterms:created>
  <dcterms:modified xsi:type="dcterms:W3CDTF">2015-08-01T13:46:07Z</dcterms:modified>
</cp:coreProperties>
</file>