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2" r:id="rId15"/>
    <p:sldId id="274" r:id="rId16"/>
    <p:sldId id="275" r:id="rId17"/>
    <p:sldId id="278" r:id="rId18"/>
    <p:sldId id="279" r:id="rId19"/>
    <p:sldId id="282" r:id="rId20"/>
    <p:sldId id="283" r:id="rId21"/>
    <p:sldId id="288" r:id="rId22"/>
    <p:sldId id="289" r:id="rId23"/>
    <p:sldId id="290" r:id="rId24"/>
    <p:sldId id="297" r:id="rId25"/>
    <p:sldId id="303" r:id="rId26"/>
    <p:sldId id="291" r:id="rId27"/>
    <p:sldId id="292" r:id="rId28"/>
    <p:sldId id="293" r:id="rId29"/>
    <p:sldId id="29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R\Desktop\CAT%20-FISH%20GRAPHS%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R\Desktop\CAT%20-FISH%20GRAPHS%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R\Desktop\CAT%20-FISH%20GRAPHS%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US" sz="1200"/>
              <a:t>Effect of sodium citrate and black pepper on lipid oxidation(PV) in sliced  catfish during six weeks storage</a:t>
            </a:r>
          </a:p>
        </c:rich>
      </c:tx>
      <c:layout/>
    </c:title>
    <c:plotArea>
      <c:layout/>
      <c:lineChart>
        <c:grouping val="standard"/>
        <c:ser>
          <c:idx val="0"/>
          <c:order val="0"/>
          <c:tx>
            <c:v>A</c:v>
          </c:tx>
          <c:cat>
            <c:numLit>
              <c:formatCode>General</c:formatCode>
              <c:ptCount val="4"/>
              <c:pt idx="0">
                <c:v>0</c:v>
              </c:pt>
              <c:pt idx="1">
                <c:v>2</c:v>
              </c:pt>
              <c:pt idx="2">
                <c:v>4</c:v>
              </c:pt>
              <c:pt idx="3">
                <c:v>6</c:v>
              </c:pt>
            </c:numLit>
          </c:cat>
          <c:val>
            <c:numRef>
              <c:f>Sheet1!$B$5:$B$8</c:f>
              <c:numCache>
                <c:formatCode>General</c:formatCode>
                <c:ptCount val="4"/>
                <c:pt idx="0">
                  <c:v>7.3599999999999985</c:v>
                </c:pt>
                <c:pt idx="1">
                  <c:v>7.96</c:v>
                </c:pt>
                <c:pt idx="2">
                  <c:v>8.5400000000000009</c:v>
                </c:pt>
                <c:pt idx="3">
                  <c:v>9.23</c:v>
                </c:pt>
              </c:numCache>
            </c:numRef>
          </c:val>
        </c:ser>
        <c:ser>
          <c:idx val="1"/>
          <c:order val="1"/>
          <c:tx>
            <c:v>B</c:v>
          </c:tx>
          <c:cat>
            <c:numLit>
              <c:formatCode>General</c:formatCode>
              <c:ptCount val="4"/>
              <c:pt idx="0">
                <c:v>0</c:v>
              </c:pt>
              <c:pt idx="1">
                <c:v>2</c:v>
              </c:pt>
              <c:pt idx="2">
                <c:v>4</c:v>
              </c:pt>
              <c:pt idx="3">
                <c:v>6</c:v>
              </c:pt>
            </c:numLit>
          </c:cat>
          <c:val>
            <c:numRef>
              <c:f>Sheet1!$C$5:$C$8</c:f>
              <c:numCache>
                <c:formatCode>General</c:formatCode>
                <c:ptCount val="4"/>
                <c:pt idx="0">
                  <c:v>5</c:v>
                </c:pt>
                <c:pt idx="1">
                  <c:v>5</c:v>
                </c:pt>
                <c:pt idx="2">
                  <c:v>6.04</c:v>
                </c:pt>
                <c:pt idx="3">
                  <c:v>6.5</c:v>
                </c:pt>
              </c:numCache>
            </c:numRef>
          </c:val>
        </c:ser>
        <c:ser>
          <c:idx val="2"/>
          <c:order val="2"/>
          <c:tx>
            <c:v>C</c:v>
          </c:tx>
          <c:cat>
            <c:numLit>
              <c:formatCode>General</c:formatCode>
              <c:ptCount val="4"/>
              <c:pt idx="0">
                <c:v>0</c:v>
              </c:pt>
              <c:pt idx="1">
                <c:v>2</c:v>
              </c:pt>
              <c:pt idx="2">
                <c:v>4</c:v>
              </c:pt>
              <c:pt idx="3">
                <c:v>6</c:v>
              </c:pt>
            </c:numLit>
          </c:cat>
          <c:val>
            <c:numRef>
              <c:f>Sheet1!$D$5:$D$8</c:f>
              <c:numCache>
                <c:formatCode>General</c:formatCode>
                <c:ptCount val="4"/>
                <c:pt idx="0">
                  <c:v>5.88</c:v>
                </c:pt>
                <c:pt idx="1">
                  <c:v>5.96</c:v>
                </c:pt>
                <c:pt idx="2">
                  <c:v>5.9700000000000024</c:v>
                </c:pt>
                <c:pt idx="3">
                  <c:v>5.9700000000000024</c:v>
                </c:pt>
              </c:numCache>
            </c:numRef>
          </c:val>
        </c:ser>
        <c:ser>
          <c:idx val="3"/>
          <c:order val="3"/>
          <c:tx>
            <c:v>D</c:v>
          </c:tx>
          <c:cat>
            <c:numLit>
              <c:formatCode>General</c:formatCode>
              <c:ptCount val="4"/>
              <c:pt idx="0">
                <c:v>0</c:v>
              </c:pt>
              <c:pt idx="1">
                <c:v>2</c:v>
              </c:pt>
              <c:pt idx="2">
                <c:v>4</c:v>
              </c:pt>
              <c:pt idx="3">
                <c:v>6</c:v>
              </c:pt>
            </c:numLit>
          </c:cat>
          <c:val>
            <c:numRef>
              <c:f>Sheet1!$E$5:$E$8</c:f>
              <c:numCache>
                <c:formatCode>General</c:formatCode>
                <c:ptCount val="4"/>
                <c:pt idx="0">
                  <c:v>5.73</c:v>
                </c:pt>
                <c:pt idx="1">
                  <c:v>5.8199999999999985</c:v>
                </c:pt>
                <c:pt idx="2">
                  <c:v>5.9700000000000024</c:v>
                </c:pt>
                <c:pt idx="3">
                  <c:v>5.9700000000000024</c:v>
                </c:pt>
              </c:numCache>
            </c:numRef>
          </c:val>
        </c:ser>
        <c:marker val="1"/>
        <c:axId val="69295488"/>
        <c:axId val="69301760"/>
      </c:lineChart>
      <c:catAx>
        <c:axId val="69295488"/>
        <c:scaling>
          <c:orientation val="minMax"/>
        </c:scaling>
        <c:axPos val="b"/>
        <c:title>
          <c:tx>
            <c:rich>
              <a:bodyPr/>
              <a:lstStyle/>
              <a:p>
                <a:pPr>
                  <a:defRPr lang="en-GB"/>
                </a:pPr>
                <a:r>
                  <a:rPr lang="en-US"/>
                  <a:t>Storage Time (wks)</a:t>
                </a:r>
              </a:p>
            </c:rich>
          </c:tx>
          <c:layout/>
        </c:title>
        <c:numFmt formatCode="General" sourceLinked="1"/>
        <c:majorTickMark val="none"/>
        <c:tickLblPos val="nextTo"/>
        <c:txPr>
          <a:bodyPr/>
          <a:lstStyle/>
          <a:p>
            <a:pPr>
              <a:defRPr lang="en-GB"/>
            </a:pPr>
            <a:endParaRPr lang="en-US"/>
          </a:p>
        </c:txPr>
        <c:crossAx val="69301760"/>
        <c:crosses val="autoZero"/>
        <c:auto val="1"/>
        <c:lblAlgn val="ctr"/>
        <c:lblOffset val="100"/>
      </c:catAx>
      <c:valAx>
        <c:axId val="69301760"/>
        <c:scaling>
          <c:orientation val="minMax"/>
        </c:scaling>
        <c:axPos val="l"/>
        <c:majorGridlines/>
        <c:title>
          <c:tx>
            <c:rich>
              <a:bodyPr/>
              <a:lstStyle/>
              <a:p>
                <a:pPr>
                  <a:defRPr lang="en-GB"/>
                </a:pPr>
                <a:r>
                  <a:rPr lang="en-US"/>
                  <a:t>PV(mg/Kg)</a:t>
                </a:r>
              </a:p>
            </c:rich>
          </c:tx>
          <c:layout/>
        </c:title>
        <c:numFmt formatCode="General" sourceLinked="1"/>
        <c:majorTickMark val="none"/>
        <c:tickLblPos val="nextTo"/>
        <c:txPr>
          <a:bodyPr/>
          <a:lstStyle/>
          <a:p>
            <a:pPr>
              <a:defRPr lang="en-GB"/>
            </a:pPr>
            <a:endParaRPr lang="en-US"/>
          </a:p>
        </c:txPr>
        <c:crossAx val="69295488"/>
        <c:crosses val="autoZero"/>
        <c:crossBetween val="between"/>
      </c:valAx>
    </c:plotArea>
    <c:legend>
      <c:legendPos val="r"/>
      <c:layout/>
      <c:txPr>
        <a:bodyPr/>
        <a:lstStyle/>
        <a:p>
          <a:pPr>
            <a:defRPr lang="en-GB"/>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sz="1200"/>
            </a:pPr>
            <a:r>
              <a:rPr lang="en-US" sz="1200"/>
              <a:t>Effect of sodium citrate and black pepper on lipide oxidation (TBAV) in sliced catfish during six weeks storage</a:t>
            </a:r>
          </a:p>
        </c:rich>
      </c:tx>
      <c:layout/>
      <c:overlay val="1"/>
    </c:title>
    <c:plotArea>
      <c:layout>
        <c:manualLayout>
          <c:layoutTarget val="inner"/>
          <c:xMode val="edge"/>
          <c:yMode val="edge"/>
          <c:x val="0.15040507442955939"/>
          <c:y val="0.18025976745266831"/>
          <c:w val="0.70195603674540685"/>
          <c:h val="0.63884907361609433"/>
        </c:manualLayout>
      </c:layout>
      <c:lineChart>
        <c:grouping val="standard"/>
        <c:ser>
          <c:idx val="0"/>
          <c:order val="0"/>
          <c:tx>
            <c:v>A</c:v>
          </c:tx>
          <c:cat>
            <c:numLit>
              <c:formatCode>General</c:formatCode>
              <c:ptCount val="4"/>
              <c:pt idx="0">
                <c:v>0</c:v>
              </c:pt>
              <c:pt idx="1">
                <c:v>2</c:v>
              </c:pt>
              <c:pt idx="2">
                <c:v>4</c:v>
              </c:pt>
              <c:pt idx="3">
                <c:v>6</c:v>
              </c:pt>
            </c:numLit>
          </c:cat>
          <c:val>
            <c:numRef>
              <c:f>Sheet1!$H$6:$H$9</c:f>
              <c:numCache>
                <c:formatCode>General</c:formatCode>
                <c:ptCount val="4"/>
                <c:pt idx="0">
                  <c:v>0.24000000000000021</c:v>
                </c:pt>
                <c:pt idx="1">
                  <c:v>0.56999999999999995</c:v>
                </c:pt>
                <c:pt idx="2">
                  <c:v>1.36</c:v>
                </c:pt>
                <c:pt idx="3">
                  <c:v>1.73</c:v>
                </c:pt>
              </c:numCache>
            </c:numRef>
          </c:val>
        </c:ser>
        <c:ser>
          <c:idx val="1"/>
          <c:order val="1"/>
          <c:tx>
            <c:v>B</c:v>
          </c:tx>
          <c:cat>
            <c:numLit>
              <c:formatCode>General</c:formatCode>
              <c:ptCount val="4"/>
              <c:pt idx="0">
                <c:v>0</c:v>
              </c:pt>
              <c:pt idx="1">
                <c:v>2</c:v>
              </c:pt>
              <c:pt idx="2">
                <c:v>4</c:v>
              </c:pt>
              <c:pt idx="3">
                <c:v>6</c:v>
              </c:pt>
            </c:numLit>
          </c:cat>
          <c:val>
            <c:numRef>
              <c:f>Sheet1!$I$6:$I$9</c:f>
              <c:numCache>
                <c:formatCode>General</c:formatCode>
                <c:ptCount val="4"/>
                <c:pt idx="0">
                  <c:v>0.14000000000000001</c:v>
                </c:pt>
                <c:pt idx="1">
                  <c:v>0.28000000000000008</c:v>
                </c:pt>
                <c:pt idx="2">
                  <c:v>0.62000000000000755</c:v>
                </c:pt>
                <c:pt idx="3">
                  <c:v>1.04</c:v>
                </c:pt>
              </c:numCache>
            </c:numRef>
          </c:val>
        </c:ser>
        <c:ser>
          <c:idx val="2"/>
          <c:order val="2"/>
          <c:tx>
            <c:v>C</c:v>
          </c:tx>
          <c:cat>
            <c:numLit>
              <c:formatCode>General</c:formatCode>
              <c:ptCount val="4"/>
              <c:pt idx="0">
                <c:v>0</c:v>
              </c:pt>
              <c:pt idx="1">
                <c:v>2</c:v>
              </c:pt>
              <c:pt idx="2">
                <c:v>4</c:v>
              </c:pt>
              <c:pt idx="3">
                <c:v>6</c:v>
              </c:pt>
            </c:numLit>
          </c:cat>
          <c:val>
            <c:numRef>
              <c:f>Sheet1!$J$6:$J$9</c:f>
              <c:numCache>
                <c:formatCode>General</c:formatCode>
                <c:ptCount val="4"/>
                <c:pt idx="0">
                  <c:v>0.18000000000000024</c:v>
                </c:pt>
                <c:pt idx="1">
                  <c:v>0.13</c:v>
                </c:pt>
                <c:pt idx="2">
                  <c:v>0.25</c:v>
                </c:pt>
                <c:pt idx="3">
                  <c:v>0.33000000000000451</c:v>
                </c:pt>
              </c:numCache>
            </c:numRef>
          </c:val>
        </c:ser>
        <c:ser>
          <c:idx val="3"/>
          <c:order val="3"/>
          <c:tx>
            <c:v>D</c:v>
          </c:tx>
          <c:cat>
            <c:numLit>
              <c:formatCode>General</c:formatCode>
              <c:ptCount val="4"/>
              <c:pt idx="0">
                <c:v>0</c:v>
              </c:pt>
              <c:pt idx="1">
                <c:v>2</c:v>
              </c:pt>
              <c:pt idx="2">
                <c:v>4</c:v>
              </c:pt>
              <c:pt idx="3">
                <c:v>6</c:v>
              </c:pt>
            </c:numLit>
          </c:cat>
          <c:val>
            <c:numRef>
              <c:f>Sheet1!$K$6:$K$9</c:f>
              <c:numCache>
                <c:formatCode>General</c:formatCode>
                <c:ptCount val="4"/>
                <c:pt idx="0">
                  <c:v>0.17</c:v>
                </c:pt>
                <c:pt idx="1">
                  <c:v>0.23</c:v>
                </c:pt>
                <c:pt idx="2">
                  <c:v>0.37000000000000038</c:v>
                </c:pt>
                <c:pt idx="3">
                  <c:v>0.84000000000000064</c:v>
                </c:pt>
              </c:numCache>
            </c:numRef>
          </c:val>
        </c:ser>
        <c:marker val="1"/>
        <c:axId val="69681920"/>
        <c:axId val="69683840"/>
      </c:lineChart>
      <c:catAx>
        <c:axId val="69681920"/>
        <c:scaling>
          <c:orientation val="minMax"/>
        </c:scaling>
        <c:axPos val="b"/>
        <c:title>
          <c:tx>
            <c:rich>
              <a:bodyPr/>
              <a:lstStyle/>
              <a:p>
                <a:pPr>
                  <a:defRPr lang="en-GB"/>
                </a:pPr>
                <a:r>
                  <a:rPr lang="en-US"/>
                  <a:t>Storage Time (wks)</a:t>
                </a:r>
              </a:p>
            </c:rich>
          </c:tx>
          <c:layout/>
        </c:title>
        <c:numFmt formatCode="General" sourceLinked="1"/>
        <c:tickLblPos val="nextTo"/>
        <c:txPr>
          <a:bodyPr/>
          <a:lstStyle/>
          <a:p>
            <a:pPr>
              <a:defRPr lang="en-GB"/>
            </a:pPr>
            <a:endParaRPr lang="en-US"/>
          </a:p>
        </c:txPr>
        <c:crossAx val="69683840"/>
        <c:crosses val="autoZero"/>
        <c:auto val="1"/>
        <c:lblAlgn val="ctr"/>
        <c:lblOffset val="100"/>
      </c:catAx>
      <c:valAx>
        <c:axId val="69683840"/>
        <c:scaling>
          <c:orientation val="minMax"/>
        </c:scaling>
        <c:axPos val="l"/>
        <c:majorGridlines/>
        <c:title>
          <c:tx>
            <c:rich>
              <a:bodyPr rot="-5400000" vert="horz"/>
              <a:lstStyle/>
              <a:p>
                <a:pPr>
                  <a:defRPr lang="en-GB"/>
                </a:pPr>
                <a:r>
                  <a:rPr lang="en-US"/>
                  <a:t>TBA(mg/Kg)</a:t>
                </a:r>
              </a:p>
            </c:rich>
          </c:tx>
          <c:layout/>
        </c:title>
        <c:numFmt formatCode="General" sourceLinked="1"/>
        <c:tickLblPos val="nextTo"/>
        <c:txPr>
          <a:bodyPr/>
          <a:lstStyle/>
          <a:p>
            <a:pPr>
              <a:defRPr lang="en-GB"/>
            </a:pPr>
            <a:endParaRPr lang="en-US"/>
          </a:p>
        </c:txPr>
        <c:crossAx val="69681920"/>
        <c:crosses val="autoZero"/>
        <c:crossBetween val="between"/>
      </c:valAx>
    </c:plotArea>
    <c:legend>
      <c:legendPos val="r"/>
      <c:layout/>
      <c:txPr>
        <a:bodyPr/>
        <a:lstStyle/>
        <a:p>
          <a:pPr>
            <a:defRPr lang="en-GB"/>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US" sz="1100"/>
              <a:t>Effect of different treatments on total aerobic plate count of catfish during six weeks storage</a:t>
            </a:r>
          </a:p>
        </c:rich>
      </c:tx>
      <c:layout>
        <c:manualLayout>
          <c:xMode val="edge"/>
          <c:yMode val="edge"/>
          <c:x val="0.14761111111111141"/>
          <c:y val="0"/>
        </c:manualLayout>
      </c:layout>
      <c:overlay val="1"/>
    </c:title>
    <c:plotArea>
      <c:layout>
        <c:manualLayout>
          <c:layoutTarget val="inner"/>
          <c:xMode val="edge"/>
          <c:yMode val="edge"/>
          <c:x val="7.0405074365704284E-2"/>
          <c:y val="0.14217606234803468"/>
          <c:w val="0.78195603674540681"/>
          <c:h val="0.62313157174371614"/>
        </c:manualLayout>
      </c:layout>
      <c:lineChart>
        <c:grouping val="standard"/>
        <c:ser>
          <c:idx val="0"/>
          <c:order val="0"/>
          <c:tx>
            <c:v>A</c:v>
          </c:tx>
          <c:cat>
            <c:numLit>
              <c:formatCode>General</c:formatCode>
              <c:ptCount val="4"/>
              <c:pt idx="0">
                <c:v>0</c:v>
              </c:pt>
              <c:pt idx="1">
                <c:v>2</c:v>
              </c:pt>
              <c:pt idx="2">
                <c:v>4</c:v>
              </c:pt>
              <c:pt idx="3">
                <c:v>6</c:v>
              </c:pt>
            </c:numLit>
          </c:cat>
          <c:val>
            <c:numRef>
              <c:f>Sheet1!$N$5:$N$8</c:f>
              <c:numCache>
                <c:formatCode>General</c:formatCode>
                <c:ptCount val="4"/>
                <c:pt idx="0">
                  <c:v>3.88</c:v>
                </c:pt>
                <c:pt idx="1">
                  <c:v>4.6199999999999966</c:v>
                </c:pt>
                <c:pt idx="2">
                  <c:v>5.37</c:v>
                </c:pt>
                <c:pt idx="3">
                  <c:v>6.24</c:v>
                </c:pt>
              </c:numCache>
            </c:numRef>
          </c:val>
        </c:ser>
        <c:ser>
          <c:idx val="1"/>
          <c:order val="1"/>
          <c:tx>
            <c:v>B</c:v>
          </c:tx>
          <c:cat>
            <c:numLit>
              <c:formatCode>General</c:formatCode>
              <c:ptCount val="4"/>
              <c:pt idx="0">
                <c:v>0</c:v>
              </c:pt>
              <c:pt idx="1">
                <c:v>2</c:v>
              </c:pt>
              <c:pt idx="2">
                <c:v>4</c:v>
              </c:pt>
              <c:pt idx="3">
                <c:v>6</c:v>
              </c:pt>
            </c:numLit>
          </c:cat>
          <c:val>
            <c:numRef>
              <c:f>Sheet1!$O$5:$O$8</c:f>
              <c:numCache>
                <c:formatCode>General</c:formatCode>
                <c:ptCount val="4"/>
                <c:pt idx="0">
                  <c:v>3.3499999999999988</c:v>
                </c:pt>
                <c:pt idx="1">
                  <c:v>3.62</c:v>
                </c:pt>
                <c:pt idx="2">
                  <c:v>4.01</c:v>
                </c:pt>
                <c:pt idx="3">
                  <c:v>4.3199999999999985</c:v>
                </c:pt>
              </c:numCache>
            </c:numRef>
          </c:val>
        </c:ser>
        <c:ser>
          <c:idx val="2"/>
          <c:order val="2"/>
          <c:tx>
            <c:v>C</c:v>
          </c:tx>
          <c:cat>
            <c:numLit>
              <c:formatCode>General</c:formatCode>
              <c:ptCount val="4"/>
              <c:pt idx="0">
                <c:v>0</c:v>
              </c:pt>
              <c:pt idx="1">
                <c:v>2</c:v>
              </c:pt>
              <c:pt idx="2">
                <c:v>4</c:v>
              </c:pt>
              <c:pt idx="3">
                <c:v>6</c:v>
              </c:pt>
            </c:numLit>
          </c:cat>
          <c:val>
            <c:numRef>
              <c:f>Sheet1!$P$5:$P$8</c:f>
              <c:numCache>
                <c:formatCode>General</c:formatCode>
                <c:ptCount val="4"/>
                <c:pt idx="0">
                  <c:v>3.24</c:v>
                </c:pt>
                <c:pt idx="1">
                  <c:v>3.46</c:v>
                </c:pt>
                <c:pt idx="2">
                  <c:v>3.8899999999999997</c:v>
                </c:pt>
                <c:pt idx="3">
                  <c:v>4.26</c:v>
                </c:pt>
              </c:numCache>
            </c:numRef>
          </c:val>
        </c:ser>
        <c:ser>
          <c:idx val="3"/>
          <c:order val="3"/>
          <c:tx>
            <c:v>D</c:v>
          </c:tx>
          <c:cat>
            <c:numLit>
              <c:formatCode>General</c:formatCode>
              <c:ptCount val="4"/>
              <c:pt idx="0">
                <c:v>0</c:v>
              </c:pt>
              <c:pt idx="1">
                <c:v>2</c:v>
              </c:pt>
              <c:pt idx="2">
                <c:v>4</c:v>
              </c:pt>
              <c:pt idx="3">
                <c:v>6</c:v>
              </c:pt>
            </c:numLit>
          </c:cat>
          <c:val>
            <c:numRef>
              <c:f>Sheet1!$Q$5:$Q$8</c:f>
              <c:numCache>
                <c:formatCode>General</c:formatCode>
                <c:ptCount val="4"/>
                <c:pt idx="0">
                  <c:v>3.3299999999999987</c:v>
                </c:pt>
                <c:pt idx="1">
                  <c:v>3.56</c:v>
                </c:pt>
                <c:pt idx="2">
                  <c:v>3.82</c:v>
                </c:pt>
                <c:pt idx="3">
                  <c:v>4.0999999999999996</c:v>
                </c:pt>
              </c:numCache>
            </c:numRef>
          </c:val>
        </c:ser>
        <c:marker val="1"/>
        <c:axId val="69719936"/>
        <c:axId val="69345280"/>
      </c:lineChart>
      <c:catAx>
        <c:axId val="69719936"/>
        <c:scaling>
          <c:orientation val="minMax"/>
        </c:scaling>
        <c:axPos val="b"/>
        <c:title>
          <c:tx>
            <c:rich>
              <a:bodyPr/>
              <a:lstStyle/>
              <a:p>
                <a:pPr>
                  <a:defRPr lang="en-GB"/>
                </a:pPr>
                <a:r>
                  <a:rPr lang="en-US"/>
                  <a:t>Storage Time (wks) </a:t>
                </a:r>
              </a:p>
            </c:rich>
          </c:tx>
          <c:layout/>
        </c:title>
        <c:numFmt formatCode="General" sourceLinked="1"/>
        <c:tickLblPos val="nextTo"/>
        <c:txPr>
          <a:bodyPr/>
          <a:lstStyle/>
          <a:p>
            <a:pPr>
              <a:defRPr lang="en-GB"/>
            </a:pPr>
            <a:endParaRPr lang="en-US"/>
          </a:p>
        </c:txPr>
        <c:crossAx val="69345280"/>
        <c:crosses val="autoZero"/>
        <c:auto val="1"/>
        <c:lblAlgn val="ctr"/>
        <c:lblOffset val="100"/>
      </c:catAx>
      <c:valAx>
        <c:axId val="69345280"/>
        <c:scaling>
          <c:orientation val="minMax"/>
        </c:scaling>
        <c:axPos val="l"/>
        <c:majorGridlines/>
        <c:title>
          <c:tx>
            <c:rich>
              <a:bodyPr rot="-5400000" vert="horz"/>
              <a:lstStyle/>
              <a:p>
                <a:pPr>
                  <a:defRPr lang="en-GB"/>
                </a:pPr>
                <a:r>
                  <a:rPr lang="en-US"/>
                  <a:t>TPC(log 10CFU/g)</a:t>
                </a:r>
              </a:p>
            </c:rich>
          </c:tx>
          <c:layout/>
        </c:title>
        <c:numFmt formatCode="General" sourceLinked="1"/>
        <c:tickLblPos val="nextTo"/>
        <c:txPr>
          <a:bodyPr/>
          <a:lstStyle/>
          <a:p>
            <a:pPr>
              <a:defRPr lang="en-GB"/>
            </a:pPr>
            <a:endParaRPr lang="en-US"/>
          </a:p>
        </c:txPr>
        <c:crossAx val="69719936"/>
        <c:crosses val="autoZero"/>
        <c:crossBetween val="between"/>
      </c:valAx>
    </c:plotArea>
    <c:legend>
      <c:legendPos val="r"/>
      <c:layout/>
      <c:txPr>
        <a:bodyPr/>
        <a:lstStyle/>
        <a:p>
          <a:pPr>
            <a:defRPr lang="en-GB"/>
          </a:pPr>
          <a:endParaRPr lang="en-US"/>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C94C5-EAF4-490A-9205-8B7F155E3377}"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87933-3592-4205-9929-72338B5A3A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C94C5-EAF4-490A-9205-8B7F155E3377}"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87933-3592-4205-9929-72338B5A3A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C94C5-EAF4-490A-9205-8B7F155E3377}"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87933-3592-4205-9929-72338B5A3A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C94C5-EAF4-490A-9205-8B7F155E3377}"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87933-3592-4205-9929-72338B5A3A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C94C5-EAF4-490A-9205-8B7F155E3377}"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87933-3592-4205-9929-72338B5A3A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C94C5-EAF4-490A-9205-8B7F155E3377}" type="datetimeFigureOut">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87933-3592-4205-9929-72338B5A3A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C94C5-EAF4-490A-9205-8B7F155E3377}" type="datetimeFigureOut">
              <a:rPr lang="en-US" smtClean="0"/>
              <a:pPr/>
              <a:t>7/22/2014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887933-3592-4205-9929-72338B5A3A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C94C5-EAF4-490A-9205-8B7F155E3377}" type="datetimeFigureOut">
              <a:rPr lang="en-US" smtClean="0"/>
              <a:pPr/>
              <a:t>7/22/2014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887933-3592-4205-9929-72338B5A3A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C94C5-EAF4-490A-9205-8B7F155E3377}" type="datetimeFigureOut">
              <a:rPr lang="en-US" smtClean="0"/>
              <a:pPr/>
              <a:t>7/22/2014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887933-3592-4205-9929-72338B5A3A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C94C5-EAF4-490A-9205-8B7F155E3377}" type="datetimeFigureOut">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87933-3592-4205-9929-72338B5A3A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C94C5-EAF4-490A-9205-8B7F155E3377}" type="datetimeFigureOut">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87933-3592-4205-9929-72338B5A3A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C94C5-EAF4-490A-9205-8B7F155E3377}" type="datetimeFigureOut">
              <a:rPr lang="en-US" smtClean="0"/>
              <a:pPr/>
              <a:t>7/22/2014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87933-3592-4205-9929-72338B5A3A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Caryophyllene" TargetMode="External"/><Relationship Id="rId2" Type="http://schemas.openxmlformats.org/officeDocument/2006/relationships/hyperlink" Target="http://en.wikipedia.org/wiki/Piperin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C:\Users\kunle\Desktop\Fish%20antioxidant%20manuscript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tretch>
            <a:fillRect/>
          </a:stretch>
        </p:blipFill>
        <p:spPr bwMode="auto">
          <a:xfrm>
            <a:off x="381001" y="304800"/>
            <a:ext cx="8153400" cy="2819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381000" y="3048000"/>
            <a:ext cx="8153400" cy="19145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7760"/>
            <a:ext cx="7239000" cy="472440"/>
          </a:xfrm>
        </p:spPr>
        <p:txBody>
          <a:bodyPr>
            <a:normAutofit/>
          </a:bodyPr>
          <a:lstStyle/>
          <a:p>
            <a:r>
              <a:rPr lang="en-US" sz="1200" dirty="0" smtClean="0"/>
              <a:t>Table 1.effect of sodium citrate and black pepper treatments on moisture content (g/100g) of sliced catfish during six weeks storage</a:t>
            </a:r>
            <a:endParaRPr lang="en-US" sz="1200" dirty="0"/>
          </a:p>
        </p:txBody>
      </p:sp>
      <p:graphicFrame>
        <p:nvGraphicFramePr>
          <p:cNvPr id="4" name="Content Placeholder 3"/>
          <p:cNvGraphicFramePr>
            <a:graphicFrameLocks noGrp="1"/>
          </p:cNvGraphicFramePr>
          <p:nvPr>
            <p:ph idx="1"/>
          </p:nvPr>
        </p:nvGraphicFramePr>
        <p:xfrm>
          <a:off x="457200" y="2057399"/>
          <a:ext cx="7239000" cy="3733800"/>
        </p:xfrm>
        <a:graphic>
          <a:graphicData uri="http://schemas.openxmlformats.org/drawingml/2006/table">
            <a:tbl>
              <a:tblPr firstRow="1" bandRow="1">
                <a:tableStyleId>{5C22544A-7EE6-4342-B048-85BDC9FD1C3A}</a:tableStyleId>
              </a:tblPr>
              <a:tblGrid>
                <a:gridCol w="1447800"/>
                <a:gridCol w="1447800"/>
                <a:gridCol w="1447800"/>
                <a:gridCol w="1447800"/>
                <a:gridCol w="1447800"/>
              </a:tblGrid>
              <a:tr h="746760">
                <a:tc gridSpan="5">
                  <a:txBody>
                    <a:bodyPr/>
                    <a:lstStyle/>
                    <a:p>
                      <a:r>
                        <a:rPr lang="en-US" dirty="0" smtClean="0"/>
                        <a:t>                                  0                       2                         4                        6</a:t>
                      </a:r>
                    </a:p>
                    <a:p>
                      <a:r>
                        <a:rPr lang="en-US" dirty="0" smtClean="0"/>
                        <a:t>                                          Time (weeks)</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746760">
                <a:tc>
                  <a:txBody>
                    <a:bodyPr/>
                    <a:lstStyle/>
                    <a:p>
                      <a:r>
                        <a:rPr lang="en-US" dirty="0" smtClean="0"/>
                        <a:t>A=Control</a:t>
                      </a:r>
                      <a:endParaRPr lang="en-US" dirty="0"/>
                    </a:p>
                  </a:txBody>
                  <a:tcPr/>
                </a:tc>
                <a:tc>
                  <a:txBody>
                    <a:bodyPr/>
                    <a:lstStyle/>
                    <a:p>
                      <a:r>
                        <a:rPr lang="en-US" dirty="0" smtClean="0"/>
                        <a:t>19.42</a:t>
                      </a:r>
                      <a:r>
                        <a:rPr lang="en-US" baseline="30000" dirty="0" smtClean="0"/>
                        <a:t>a</a:t>
                      </a:r>
                      <a:r>
                        <a:rPr lang="en-US" dirty="0" smtClean="0"/>
                        <a:t>±0.01</a:t>
                      </a:r>
                      <a:endParaRPr lang="en-US" dirty="0"/>
                    </a:p>
                  </a:txBody>
                  <a:tcPr/>
                </a:tc>
                <a:tc>
                  <a:txBody>
                    <a:bodyPr/>
                    <a:lstStyle/>
                    <a:p>
                      <a:r>
                        <a:rPr lang="en-US" dirty="0" smtClean="0"/>
                        <a:t>20.41</a:t>
                      </a:r>
                      <a:r>
                        <a:rPr lang="en-US" baseline="30000" dirty="0" smtClean="0"/>
                        <a:t>a</a:t>
                      </a:r>
                      <a:r>
                        <a:rPr lang="en-US" dirty="0" smtClean="0"/>
                        <a:t>±0.01</a:t>
                      </a:r>
                      <a:endParaRPr lang="en-US" dirty="0"/>
                    </a:p>
                  </a:txBody>
                  <a:tcPr/>
                </a:tc>
                <a:tc>
                  <a:txBody>
                    <a:bodyPr/>
                    <a:lstStyle/>
                    <a:p>
                      <a:r>
                        <a:rPr lang="en-US" dirty="0" smtClean="0"/>
                        <a:t>19.04</a:t>
                      </a:r>
                      <a:r>
                        <a:rPr lang="en-US" baseline="30000" dirty="0" smtClean="0"/>
                        <a:t>a</a:t>
                      </a:r>
                      <a:r>
                        <a:rPr lang="en-US" dirty="0" smtClean="0"/>
                        <a:t>±0.03</a:t>
                      </a:r>
                      <a:endParaRPr lang="en-US" dirty="0"/>
                    </a:p>
                  </a:txBody>
                  <a:tcPr/>
                </a:tc>
                <a:tc>
                  <a:txBody>
                    <a:bodyPr/>
                    <a:lstStyle/>
                    <a:p>
                      <a:r>
                        <a:rPr lang="en-US" dirty="0" smtClean="0"/>
                        <a:t>15.13</a:t>
                      </a:r>
                      <a:r>
                        <a:rPr lang="en-US" baseline="30000" dirty="0" smtClean="0"/>
                        <a:t>b</a:t>
                      </a:r>
                      <a:r>
                        <a:rPr lang="en-US" dirty="0" smtClean="0"/>
                        <a:t>±0.03</a:t>
                      </a:r>
                      <a:endParaRPr lang="en-US" dirty="0"/>
                    </a:p>
                  </a:txBody>
                  <a:tcPr/>
                </a:tc>
              </a:tr>
              <a:tr h="746760">
                <a:tc>
                  <a:txBody>
                    <a:bodyPr/>
                    <a:lstStyle/>
                    <a:p>
                      <a:r>
                        <a:rPr lang="en-US" dirty="0" smtClean="0"/>
                        <a:t>B=</a:t>
                      </a:r>
                      <a:r>
                        <a:rPr lang="en-US" dirty="0" err="1" smtClean="0"/>
                        <a:t>NaC</a:t>
                      </a:r>
                      <a:endParaRPr lang="en-US" dirty="0"/>
                    </a:p>
                  </a:txBody>
                  <a:tcPr/>
                </a:tc>
                <a:tc>
                  <a:txBody>
                    <a:bodyPr/>
                    <a:lstStyle/>
                    <a:p>
                      <a:r>
                        <a:rPr lang="en-US" dirty="0" smtClean="0"/>
                        <a:t>10.12</a:t>
                      </a:r>
                      <a:r>
                        <a:rPr lang="en-US" baseline="30000" dirty="0" smtClean="0"/>
                        <a:t>d</a:t>
                      </a:r>
                      <a:r>
                        <a:rPr lang="en-US" dirty="0" smtClean="0"/>
                        <a:t>±0.01</a:t>
                      </a:r>
                      <a:endParaRPr lang="en-US" dirty="0"/>
                    </a:p>
                  </a:txBody>
                  <a:tcPr/>
                </a:tc>
                <a:tc>
                  <a:txBody>
                    <a:bodyPr/>
                    <a:lstStyle/>
                    <a:p>
                      <a:r>
                        <a:rPr lang="en-US" dirty="0" smtClean="0"/>
                        <a:t>10.68</a:t>
                      </a:r>
                      <a:r>
                        <a:rPr lang="en-US" baseline="30000" dirty="0" smtClean="0"/>
                        <a:t>d</a:t>
                      </a:r>
                      <a:r>
                        <a:rPr lang="en-US" dirty="0" smtClean="0"/>
                        <a:t>±0.01</a:t>
                      </a:r>
                      <a:endParaRPr lang="en-US" dirty="0"/>
                    </a:p>
                  </a:txBody>
                  <a:tcPr/>
                </a:tc>
                <a:tc>
                  <a:txBody>
                    <a:bodyPr/>
                    <a:lstStyle/>
                    <a:p>
                      <a:r>
                        <a:rPr lang="en-US" dirty="0" smtClean="0"/>
                        <a:t>13.06</a:t>
                      </a:r>
                      <a:r>
                        <a:rPr lang="en-US" baseline="30000" dirty="0" smtClean="0"/>
                        <a:t>d</a:t>
                      </a:r>
                      <a:r>
                        <a:rPr lang="en-US" dirty="0" smtClean="0"/>
                        <a:t>±0.01</a:t>
                      </a:r>
                      <a:endParaRPr lang="en-US" dirty="0"/>
                    </a:p>
                  </a:txBody>
                  <a:tcPr/>
                </a:tc>
                <a:tc>
                  <a:txBody>
                    <a:bodyPr/>
                    <a:lstStyle/>
                    <a:p>
                      <a:r>
                        <a:rPr lang="en-US" dirty="0" smtClean="0"/>
                        <a:t>13.54</a:t>
                      </a:r>
                      <a:r>
                        <a:rPr lang="en-US" baseline="30000" dirty="0" smtClean="0"/>
                        <a:t>d</a:t>
                      </a:r>
                      <a:r>
                        <a:rPr lang="en-US" dirty="0" smtClean="0"/>
                        <a:t>±0.03</a:t>
                      </a:r>
                      <a:endParaRPr lang="en-US" dirty="0"/>
                    </a:p>
                  </a:txBody>
                  <a:tcPr/>
                </a:tc>
              </a:tr>
              <a:tr h="746760">
                <a:tc>
                  <a:txBody>
                    <a:bodyPr/>
                    <a:lstStyle/>
                    <a:p>
                      <a:r>
                        <a:rPr lang="en-US" dirty="0" smtClean="0"/>
                        <a:t>C=Black pepper(Bp)</a:t>
                      </a:r>
                      <a:endParaRPr lang="en-US" dirty="0"/>
                    </a:p>
                  </a:txBody>
                  <a:tcPr/>
                </a:tc>
                <a:tc>
                  <a:txBody>
                    <a:bodyPr/>
                    <a:lstStyle/>
                    <a:p>
                      <a:r>
                        <a:rPr lang="en-US" dirty="0" smtClean="0"/>
                        <a:t>16.23</a:t>
                      </a:r>
                      <a:r>
                        <a:rPr lang="en-US" baseline="30000" dirty="0" smtClean="0"/>
                        <a:t>b</a:t>
                      </a:r>
                      <a:r>
                        <a:rPr lang="en-US" dirty="0" smtClean="0"/>
                        <a:t>±0.01</a:t>
                      </a:r>
                      <a:endParaRPr lang="en-US" dirty="0"/>
                    </a:p>
                  </a:txBody>
                  <a:tcPr/>
                </a:tc>
                <a:tc>
                  <a:txBody>
                    <a:bodyPr/>
                    <a:lstStyle/>
                    <a:p>
                      <a:r>
                        <a:rPr lang="en-US" dirty="0" smtClean="0"/>
                        <a:t>18.03</a:t>
                      </a:r>
                      <a:r>
                        <a:rPr lang="en-US" baseline="30000" dirty="0" smtClean="0"/>
                        <a:t>b</a:t>
                      </a:r>
                      <a:r>
                        <a:rPr lang="en-US" dirty="0" smtClean="0"/>
                        <a:t>±0.02</a:t>
                      </a:r>
                      <a:endParaRPr lang="en-US" dirty="0"/>
                    </a:p>
                  </a:txBody>
                  <a:tcPr/>
                </a:tc>
                <a:tc>
                  <a:txBody>
                    <a:bodyPr/>
                    <a:lstStyle/>
                    <a:p>
                      <a:r>
                        <a:rPr lang="en-US" dirty="0" smtClean="0"/>
                        <a:t>18.01</a:t>
                      </a:r>
                      <a:r>
                        <a:rPr lang="en-US" baseline="30000" dirty="0" smtClean="0"/>
                        <a:t>b</a:t>
                      </a:r>
                      <a:r>
                        <a:rPr lang="en-US" dirty="0" smtClean="0"/>
                        <a:t>±0.01</a:t>
                      </a:r>
                      <a:endParaRPr lang="en-US" dirty="0"/>
                    </a:p>
                  </a:txBody>
                  <a:tcPr/>
                </a:tc>
                <a:tc>
                  <a:txBody>
                    <a:bodyPr/>
                    <a:lstStyle/>
                    <a:p>
                      <a:r>
                        <a:rPr lang="en-US" dirty="0" smtClean="0"/>
                        <a:t>17.87</a:t>
                      </a:r>
                      <a:r>
                        <a:rPr lang="en-US" baseline="30000" dirty="0" smtClean="0"/>
                        <a:t>a</a:t>
                      </a:r>
                      <a:r>
                        <a:rPr lang="en-US" dirty="0" smtClean="0"/>
                        <a:t>±0.01</a:t>
                      </a:r>
                      <a:endParaRPr lang="en-US" dirty="0"/>
                    </a:p>
                  </a:txBody>
                  <a:tcPr/>
                </a:tc>
              </a:tr>
              <a:tr h="746760">
                <a:tc>
                  <a:txBody>
                    <a:bodyPr/>
                    <a:lstStyle/>
                    <a:p>
                      <a:r>
                        <a:rPr lang="en-US" dirty="0" smtClean="0"/>
                        <a:t>D=</a:t>
                      </a:r>
                      <a:r>
                        <a:rPr lang="en-US" dirty="0" err="1" smtClean="0"/>
                        <a:t>NaC+Bp</a:t>
                      </a:r>
                      <a:endParaRPr lang="en-US" dirty="0"/>
                    </a:p>
                  </a:txBody>
                  <a:tcPr/>
                </a:tc>
                <a:tc>
                  <a:txBody>
                    <a:bodyPr/>
                    <a:lstStyle/>
                    <a:p>
                      <a:r>
                        <a:rPr lang="en-US" dirty="0" smtClean="0"/>
                        <a:t>13.51</a:t>
                      </a:r>
                      <a:r>
                        <a:rPr lang="en-US" baseline="30000" dirty="0" smtClean="0"/>
                        <a:t>c</a:t>
                      </a:r>
                      <a:r>
                        <a:rPr lang="en-US" dirty="0" smtClean="0"/>
                        <a:t>±0.01</a:t>
                      </a:r>
                      <a:endParaRPr lang="en-US" dirty="0"/>
                    </a:p>
                  </a:txBody>
                  <a:tcPr/>
                </a:tc>
                <a:tc>
                  <a:txBody>
                    <a:bodyPr/>
                    <a:lstStyle/>
                    <a:p>
                      <a:r>
                        <a:rPr lang="en-US" dirty="0" smtClean="0"/>
                        <a:t>15.02</a:t>
                      </a:r>
                      <a:r>
                        <a:rPr lang="en-US" baseline="30000" dirty="0" smtClean="0"/>
                        <a:t>c</a:t>
                      </a:r>
                      <a:r>
                        <a:rPr lang="en-US" dirty="0" smtClean="0"/>
                        <a:t>±0.01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15.02</a:t>
                      </a:r>
                      <a:r>
                        <a:rPr lang="en-US" baseline="30000" dirty="0" smtClean="0"/>
                        <a:t>c</a:t>
                      </a:r>
                      <a:r>
                        <a:rPr lang="en-US" dirty="0" smtClean="0"/>
                        <a:t>±0.01</a:t>
                      </a:r>
                    </a:p>
                    <a:p>
                      <a:endParaRPr lang="en-US" dirty="0"/>
                    </a:p>
                  </a:txBody>
                  <a:tcPr/>
                </a:tc>
                <a:tc>
                  <a:txBody>
                    <a:bodyPr/>
                    <a:lstStyle/>
                    <a:p>
                      <a:r>
                        <a:rPr lang="en-US" dirty="0" smtClean="0"/>
                        <a:t>14.64</a:t>
                      </a:r>
                      <a:r>
                        <a:rPr lang="en-US" baseline="30000" dirty="0" smtClean="0"/>
                        <a:t>c</a:t>
                      </a:r>
                      <a:r>
                        <a:rPr lang="en-US" dirty="0" smtClean="0"/>
                        <a:t>±0.02</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dirty="0" smtClean="0"/>
              <a:t>Table 2. effect of sodium citrate and black pepper treatments on protein content (g/100g) of sliced catfish during six weeks storage</a:t>
            </a:r>
            <a:endParaRPr lang="en-US" sz="1200" dirty="0"/>
          </a:p>
        </p:txBody>
      </p:sp>
      <p:graphicFrame>
        <p:nvGraphicFramePr>
          <p:cNvPr id="4" name="Content Placeholder 3"/>
          <p:cNvGraphicFramePr>
            <a:graphicFrameLocks noGrp="1"/>
          </p:cNvGraphicFramePr>
          <p:nvPr>
            <p:ph idx="1"/>
          </p:nvPr>
        </p:nvGraphicFramePr>
        <p:xfrm>
          <a:off x="457200" y="2209799"/>
          <a:ext cx="7239000" cy="3169920"/>
        </p:xfrm>
        <a:graphic>
          <a:graphicData uri="http://schemas.openxmlformats.org/drawingml/2006/table">
            <a:tbl>
              <a:tblPr firstRow="1" bandRow="1">
                <a:tableStyleId>{5C22544A-7EE6-4342-B048-85BDC9FD1C3A}</a:tableStyleId>
              </a:tblPr>
              <a:tblGrid>
                <a:gridCol w="1447800"/>
                <a:gridCol w="1447800"/>
                <a:gridCol w="1447800"/>
                <a:gridCol w="1447800"/>
                <a:gridCol w="1447800"/>
              </a:tblGrid>
              <a:tr h="624840">
                <a:tc gridSpan="5">
                  <a:txBody>
                    <a:bodyPr/>
                    <a:lstStyle/>
                    <a:p>
                      <a:r>
                        <a:rPr lang="en-US" dirty="0" smtClean="0"/>
                        <a:t>Sample               0                          2                              4                                       6</a:t>
                      </a:r>
                    </a:p>
                    <a:p>
                      <a:r>
                        <a:rPr lang="en-US" dirty="0" smtClean="0"/>
                        <a:t>                                      Time (weeks)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r>
              <a:tr h="624840">
                <a:tc>
                  <a:txBody>
                    <a:bodyPr/>
                    <a:lstStyle/>
                    <a:p>
                      <a:r>
                        <a:rPr lang="en-US" dirty="0" smtClean="0"/>
                        <a:t>A=Control</a:t>
                      </a:r>
                      <a:endParaRPr lang="en-US" dirty="0"/>
                    </a:p>
                  </a:txBody>
                  <a:tcPr/>
                </a:tc>
                <a:tc>
                  <a:txBody>
                    <a:bodyPr/>
                    <a:lstStyle/>
                    <a:p>
                      <a:r>
                        <a:rPr lang="en-US" cap="none" baseline="0" dirty="0" smtClean="0"/>
                        <a:t>60.52</a:t>
                      </a:r>
                      <a:r>
                        <a:rPr lang="en-US" baseline="30000" dirty="0" smtClean="0"/>
                        <a:t> d</a:t>
                      </a:r>
                      <a:r>
                        <a:rPr lang="en-US" dirty="0" smtClean="0"/>
                        <a:t>±0.01</a:t>
                      </a:r>
                      <a:endParaRPr lang="en-US" dirty="0"/>
                    </a:p>
                  </a:txBody>
                  <a:tcPr/>
                </a:tc>
                <a:tc>
                  <a:txBody>
                    <a:bodyPr/>
                    <a:lstStyle/>
                    <a:p>
                      <a:r>
                        <a:rPr lang="en-US" baseline="0" dirty="0" smtClean="0"/>
                        <a:t> 61.34</a:t>
                      </a:r>
                      <a:r>
                        <a:rPr lang="en-US" baseline="30000" dirty="0" smtClean="0"/>
                        <a:t> d</a:t>
                      </a:r>
                      <a:r>
                        <a:rPr lang="en-US" dirty="0" smtClean="0"/>
                        <a:t>±0.02</a:t>
                      </a:r>
                      <a:endParaRPr lang="en-US" dirty="0"/>
                    </a:p>
                  </a:txBody>
                  <a:tcPr/>
                </a:tc>
                <a:tc>
                  <a:txBody>
                    <a:bodyPr/>
                    <a:lstStyle/>
                    <a:p>
                      <a:r>
                        <a:rPr lang="en-US" dirty="0" smtClean="0"/>
                        <a:t>65.17</a:t>
                      </a:r>
                      <a:r>
                        <a:rPr lang="en-US" baseline="30000" dirty="0" smtClean="0"/>
                        <a:t>a</a:t>
                      </a:r>
                      <a:r>
                        <a:rPr lang="en-US" dirty="0" smtClean="0"/>
                        <a:t>±0.03</a:t>
                      </a:r>
                      <a:endParaRPr lang="en-US" dirty="0"/>
                    </a:p>
                  </a:txBody>
                  <a:tcPr/>
                </a:tc>
                <a:tc>
                  <a:txBody>
                    <a:bodyPr/>
                    <a:lstStyle/>
                    <a:p>
                      <a:r>
                        <a:rPr lang="en-US" dirty="0" smtClean="0"/>
                        <a:t>69.13</a:t>
                      </a:r>
                      <a:r>
                        <a:rPr lang="en-US" baseline="30000" dirty="0" smtClean="0"/>
                        <a:t>a</a:t>
                      </a:r>
                      <a:r>
                        <a:rPr lang="en-US" dirty="0" smtClean="0"/>
                        <a:t>±0.01</a:t>
                      </a:r>
                      <a:endParaRPr lang="en-US" dirty="0"/>
                    </a:p>
                  </a:txBody>
                  <a:tcPr/>
                </a:tc>
              </a:tr>
              <a:tr h="624840">
                <a:tc>
                  <a:txBody>
                    <a:bodyPr/>
                    <a:lstStyle/>
                    <a:p>
                      <a:r>
                        <a:rPr lang="en-US" dirty="0" smtClean="0"/>
                        <a:t>B=</a:t>
                      </a:r>
                      <a:r>
                        <a:rPr lang="en-US" dirty="0" err="1" smtClean="0"/>
                        <a:t>NaC</a:t>
                      </a:r>
                      <a:endParaRPr lang="en-US" dirty="0"/>
                    </a:p>
                  </a:txBody>
                  <a:tcPr/>
                </a:tc>
                <a:tc>
                  <a:txBody>
                    <a:bodyPr/>
                    <a:lstStyle/>
                    <a:p>
                      <a:r>
                        <a:rPr lang="en-US" dirty="0" smtClean="0"/>
                        <a:t>69.30</a:t>
                      </a:r>
                      <a:r>
                        <a:rPr lang="en-US" baseline="30000" dirty="0" smtClean="0"/>
                        <a:t>a</a:t>
                      </a:r>
                      <a:r>
                        <a:rPr lang="en-US" dirty="0" smtClean="0"/>
                        <a:t>±0.02</a:t>
                      </a:r>
                      <a:endParaRPr lang="en-US" dirty="0"/>
                    </a:p>
                  </a:txBody>
                  <a:tcPr/>
                </a:tc>
                <a:tc>
                  <a:txBody>
                    <a:bodyPr/>
                    <a:lstStyle/>
                    <a:p>
                      <a:r>
                        <a:rPr lang="en-US" dirty="0" smtClean="0"/>
                        <a:t>70.93</a:t>
                      </a:r>
                      <a:r>
                        <a:rPr lang="en-US" baseline="30000" dirty="0" smtClean="0"/>
                        <a:t>a</a:t>
                      </a:r>
                      <a:r>
                        <a:rPr lang="en-US" dirty="0" smtClean="0"/>
                        <a:t>±0.05</a:t>
                      </a:r>
                      <a:endParaRPr lang="en-US" dirty="0"/>
                    </a:p>
                  </a:txBody>
                  <a:tcPr/>
                </a:tc>
                <a:tc>
                  <a:txBody>
                    <a:bodyPr/>
                    <a:lstStyle/>
                    <a:p>
                      <a:r>
                        <a:rPr lang="en-US" baseline="0" dirty="0" smtClean="0"/>
                        <a:t>66.08</a:t>
                      </a:r>
                      <a:r>
                        <a:rPr lang="en-US" baseline="30000" dirty="0" smtClean="0"/>
                        <a:t>a</a:t>
                      </a:r>
                      <a:r>
                        <a:rPr lang="en-US" dirty="0" smtClean="0"/>
                        <a:t>±0.02</a:t>
                      </a:r>
                      <a:endParaRPr lang="en-US" dirty="0"/>
                    </a:p>
                  </a:txBody>
                  <a:tcPr/>
                </a:tc>
                <a:tc>
                  <a:txBody>
                    <a:bodyPr/>
                    <a:lstStyle/>
                    <a:p>
                      <a:r>
                        <a:rPr lang="en-US" dirty="0" smtClean="0"/>
                        <a:t>65.54</a:t>
                      </a:r>
                      <a:r>
                        <a:rPr lang="en-US" baseline="30000" dirty="0" smtClean="0"/>
                        <a:t>b</a:t>
                      </a:r>
                      <a:r>
                        <a:rPr lang="en-US" dirty="0" smtClean="0"/>
                        <a:t>±0.02</a:t>
                      </a:r>
                      <a:endParaRPr lang="en-US" dirty="0"/>
                    </a:p>
                  </a:txBody>
                  <a:tcPr/>
                </a:tc>
              </a:tr>
              <a:tr h="624840">
                <a:tc>
                  <a:txBody>
                    <a:bodyPr/>
                    <a:lstStyle/>
                    <a:p>
                      <a:r>
                        <a:rPr lang="en-US" dirty="0" smtClean="0"/>
                        <a:t>C=Black pepper(Bp)</a:t>
                      </a:r>
                      <a:endParaRPr lang="en-US" dirty="0"/>
                    </a:p>
                  </a:txBody>
                  <a:tcPr/>
                </a:tc>
                <a:tc>
                  <a:txBody>
                    <a:bodyPr/>
                    <a:lstStyle/>
                    <a:p>
                      <a:r>
                        <a:rPr lang="en-US" dirty="0" smtClean="0"/>
                        <a:t>65.34</a:t>
                      </a:r>
                      <a:r>
                        <a:rPr lang="en-US" baseline="30000" dirty="0" smtClean="0"/>
                        <a:t>c</a:t>
                      </a:r>
                      <a:r>
                        <a:rPr lang="en-US" dirty="0" smtClean="0"/>
                        <a:t>±0.03</a:t>
                      </a:r>
                      <a:endParaRPr lang="en-US" dirty="0"/>
                    </a:p>
                  </a:txBody>
                  <a:tcPr/>
                </a:tc>
                <a:tc>
                  <a:txBody>
                    <a:bodyPr/>
                    <a:lstStyle/>
                    <a:p>
                      <a:r>
                        <a:rPr lang="en-US" dirty="0" smtClean="0"/>
                        <a:t>64.05</a:t>
                      </a:r>
                      <a:r>
                        <a:rPr lang="en-US" baseline="30000" dirty="0" smtClean="0"/>
                        <a:t>c</a:t>
                      </a:r>
                      <a:r>
                        <a:rPr lang="en-US" dirty="0" smtClean="0"/>
                        <a:t>±0.03</a:t>
                      </a:r>
                      <a:endParaRPr lang="en-US" dirty="0"/>
                    </a:p>
                  </a:txBody>
                  <a:tcPr/>
                </a:tc>
                <a:tc>
                  <a:txBody>
                    <a:bodyPr/>
                    <a:lstStyle/>
                    <a:p>
                      <a:r>
                        <a:rPr lang="en-US" baseline="0" dirty="0" smtClean="0"/>
                        <a:t>63.84</a:t>
                      </a:r>
                      <a:r>
                        <a:rPr lang="en-US" baseline="30000" dirty="0" smtClean="0"/>
                        <a:t>b</a:t>
                      </a:r>
                      <a:r>
                        <a:rPr lang="en-US" baseline="0" dirty="0" smtClean="0"/>
                        <a:t>±0.02</a:t>
                      </a:r>
                      <a:endParaRPr lang="en-US"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63.66</a:t>
                      </a:r>
                      <a:r>
                        <a:rPr lang="en-US" baseline="30000" dirty="0" smtClean="0"/>
                        <a:t>c</a:t>
                      </a:r>
                      <a:r>
                        <a:rPr lang="en-US" dirty="0" smtClean="0"/>
                        <a:t>±0.01</a:t>
                      </a:r>
                    </a:p>
                    <a:p>
                      <a:endParaRPr lang="en-US" dirty="0"/>
                    </a:p>
                  </a:txBody>
                  <a:tcPr/>
                </a:tc>
              </a:tr>
              <a:tr h="624840">
                <a:tc>
                  <a:txBody>
                    <a:bodyPr/>
                    <a:lstStyle/>
                    <a:p>
                      <a:r>
                        <a:rPr lang="en-US" dirty="0" smtClean="0"/>
                        <a:t>D=</a:t>
                      </a:r>
                      <a:r>
                        <a:rPr lang="en-US" dirty="0" err="1" smtClean="0"/>
                        <a:t>NaC</a:t>
                      </a:r>
                      <a:r>
                        <a:rPr lang="en-US" dirty="0" smtClean="0"/>
                        <a:t>=Bp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66.58</a:t>
                      </a:r>
                      <a:r>
                        <a:rPr lang="en-US" baseline="30000" dirty="0" smtClean="0"/>
                        <a:t>b</a:t>
                      </a:r>
                      <a:r>
                        <a:rPr lang="en-US" dirty="0" smtClean="0"/>
                        <a:t>±0.01</a:t>
                      </a:r>
                    </a:p>
                    <a:p>
                      <a:endParaRPr lang="en-US" dirty="0"/>
                    </a:p>
                  </a:txBody>
                  <a:tcPr/>
                </a:tc>
                <a:tc>
                  <a:txBody>
                    <a:bodyPr/>
                    <a:lstStyle/>
                    <a:p>
                      <a:r>
                        <a:rPr lang="en-US" baseline="0" dirty="0" smtClean="0"/>
                        <a:t>66.15</a:t>
                      </a:r>
                      <a:r>
                        <a:rPr lang="en-US" baseline="30000" dirty="0" smtClean="0"/>
                        <a:t>b</a:t>
                      </a:r>
                      <a:r>
                        <a:rPr lang="en-US" dirty="0" smtClean="0"/>
                        <a:t>±0.02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66.15</a:t>
                      </a:r>
                      <a:r>
                        <a:rPr lang="en-US" baseline="30000" dirty="0" smtClean="0"/>
                        <a:t>a</a:t>
                      </a:r>
                      <a:r>
                        <a:rPr lang="en-US" dirty="0" smtClean="0"/>
                        <a:t>±0.02</a:t>
                      </a:r>
                    </a:p>
                  </a:txBody>
                  <a:tcPr/>
                </a:tc>
                <a:tc>
                  <a:txBody>
                    <a:bodyPr/>
                    <a:lstStyle/>
                    <a:p>
                      <a:r>
                        <a:rPr lang="en-US" dirty="0" smtClean="0"/>
                        <a:t>65.54</a:t>
                      </a:r>
                      <a:r>
                        <a:rPr lang="en-US" baseline="30000" dirty="0" smtClean="0"/>
                        <a:t>b</a:t>
                      </a:r>
                      <a:r>
                        <a:rPr lang="en-US" dirty="0" smtClean="0"/>
                        <a:t>±0.03</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74344"/>
            <a:ext cx="7162800" cy="2062103"/>
          </a:xfrm>
          <a:prstGeom prst="rect">
            <a:avLst/>
          </a:prstGeom>
        </p:spPr>
        <p:txBody>
          <a:bodyPr wrap="square">
            <a:spAutoFit/>
          </a:bodyPr>
          <a:lstStyle/>
          <a:p>
            <a:r>
              <a:rPr lang="en-US" sz="1600" b="1" dirty="0" smtClean="0"/>
              <a:t>Protein content </a:t>
            </a:r>
            <a:endParaRPr lang="en-US" sz="1600" dirty="0" smtClean="0"/>
          </a:p>
          <a:p>
            <a:pPr>
              <a:buFont typeface="Arial" pitchFamily="34" charset="0"/>
              <a:buChar char="•"/>
            </a:pPr>
            <a:endParaRPr lang="en-ZA" sz="1600" dirty="0" smtClean="0"/>
          </a:p>
          <a:p>
            <a:pPr>
              <a:buFont typeface="Arial" pitchFamily="34" charset="0"/>
              <a:buChar char="•"/>
            </a:pPr>
            <a:r>
              <a:rPr lang="en-ZA" sz="1600" dirty="0" smtClean="0"/>
              <a:t> The increase  in the protein content of the smoked catfish could be attributed to an increase in the dry matter content per unit of weight following sample dehydration during smoking  this is in agreement to the finding of [28]. </a:t>
            </a:r>
          </a:p>
          <a:p>
            <a:pPr>
              <a:buFont typeface="Arial" pitchFamily="34" charset="0"/>
              <a:buChar char="•"/>
            </a:pPr>
            <a:endParaRPr lang="en-ZA" sz="1600" dirty="0" smtClean="0"/>
          </a:p>
          <a:p>
            <a:pPr>
              <a:buFont typeface="Arial" pitchFamily="34" charset="0"/>
              <a:buChar char="•"/>
            </a:pPr>
            <a:r>
              <a:rPr lang="en-ZA" sz="1600" dirty="0" smtClean="0"/>
              <a:t>Storage time appeared not to have affected (p&gt;0.05) the protein content of smoked catfish.</a:t>
            </a: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smtClean="0"/>
              <a:t>Table 3. Effect of </a:t>
            </a:r>
            <a:r>
              <a:rPr lang="en-US" sz="1400" dirty="0" err="1" smtClean="0"/>
              <a:t>Soodium</a:t>
            </a:r>
            <a:r>
              <a:rPr lang="en-US" sz="1400" dirty="0" smtClean="0"/>
              <a:t> citrate (</a:t>
            </a:r>
            <a:r>
              <a:rPr lang="en-US" sz="1400" dirty="0" err="1" smtClean="0"/>
              <a:t>NaC</a:t>
            </a:r>
            <a:r>
              <a:rPr lang="en-US" sz="1400" dirty="0" smtClean="0"/>
              <a:t>) and </a:t>
            </a:r>
            <a:r>
              <a:rPr lang="en-US" sz="1400" dirty="0" err="1" smtClean="0"/>
              <a:t>blsck</a:t>
            </a:r>
            <a:r>
              <a:rPr lang="en-US" sz="1400" dirty="0" smtClean="0"/>
              <a:t> pepper (pg) on fat content (g/100g) of sliced fish during six weeks storage</a:t>
            </a:r>
            <a:endParaRPr lang="en-US" sz="1400" dirty="0"/>
          </a:p>
        </p:txBody>
      </p:sp>
      <p:graphicFrame>
        <p:nvGraphicFramePr>
          <p:cNvPr id="5" name="Table 4"/>
          <p:cNvGraphicFramePr>
            <a:graphicFrameLocks noGrp="1"/>
          </p:cNvGraphicFramePr>
          <p:nvPr/>
        </p:nvGraphicFramePr>
        <p:xfrm>
          <a:off x="457200" y="2362201"/>
          <a:ext cx="7391400" cy="3733798"/>
        </p:xfrm>
        <a:graphic>
          <a:graphicData uri="http://schemas.openxmlformats.org/drawingml/2006/table">
            <a:tbl>
              <a:tblPr firstRow="1" bandRow="1">
                <a:tableStyleId>{5C22544A-7EE6-4342-B048-85BDC9FD1C3A}</a:tableStyleId>
              </a:tblPr>
              <a:tblGrid>
                <a:gridCol w="1478280"/>
                <a:gridCol w="1478280"/>
                <a:gridCol w="1478280"/>
                <a:gridCol w="1478280"/>
                <a:gridCol w="1478280"/>
              </a:tblGrid>
              <a:tr h="901262">
                <a:tc gridSpan="5">
                  <a:txBody>
                    <a:bodyPr/>
                    <a:lstStyle/>
                    <a:p>
                      <a:r>
                        <a:rPr lang="en-US" dirty="0" smtClean="0"/>
                        <a:t>Sample             0                             2                          4                                            6</a:t>
                      </a:r>
                    </a:p>
                    <a:p>
                      <a:r>
                        <a:rPr lang="en-US" dirty="0" smtClean="0"/>
                        <a:t>                                      Time (weeks)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r>
              <a:tr h="515006">
                <a:tc>
                  <a:txBody>
                    <a:bodyPr/>
                    <a:lstStyle/>
                    <a:p>
                      <a:r>
                        <a:rPr lang="en-US" dirty="0" smtClean="0"/>
                        <a:t>A=Control</a:t>
                      </a:r>
                      <a:endParaRPr lang="en-US" dirty="0"/>
                    </a:p>
                  </a:txBody>
                  <a:tcPr/>
                </a:tc>
                <a:tc>
                  <a:txBody>
                    <a:bodyPr/>
                    <a:lstStyle/>
                    <a:p>
                      <a:r>
                        <a:rPr lang="en-US" baseline="0" dirty="0" smtClean="0"/>
                        <a:t>16.66</a:t>
                      </a:r>
                      <a:r>
                        <a:rPr lang="en-US" baseline="30000" dirty="0" smtClean="0"/>
                        <a:t>a</a:t>
                      </a:r>
                      <a:r>
                        <a:rPr lang="en-US" dirty="0" smtClean="0"/>
                        <a:t>±0.02</a:t>
                      </a:r>
                      <a:endParaRPr lang="en-US" dirty="0"/>
                    </a:p>
                  </a:txBody>
                  <a:tcPr/>
                </a:tc>
                <a:tc>
                  <a:txBody>
                    <a:bodyPr/>
                    <a:lstStyle/>
                    <a:p>
                      <a:r>
                        <a:rPr lang="en-US" dirty="0" smtClean="0"/>
                        <a:t>15.48</a:t>
                      </a:r>
                      <a:r>
                        <a:rPr lang="en-US" baseline="30000" dirty="0" smtClean="0"/>
                        <a:t>a</a:t>
                      </a:r>
                      <a:r>
                        <a:rPr lang="en-US" dirty="0" smtClean="0"/>
                        <a:t>±0.01</a:t>
                      </a:r>
                      <a:endParaRPr lang="en-US" dirty="0"/>
                    </a:p>
                  </a:txBody>
                  <a:tcPr/>
                </a:tc>
                <a:tc>
                  <a:txBody>
                    <a:bodyPr/>
                    <a:lstStyle/>
                    <a:p>
                      <a:r>
                        <a:rPr lang="en-US" dirty="0" smtClean="0"/>
                        <a:t>12.44d±0.02</a:t>
                      </a:r>
                      <a:endParaRPr lang="en-US" dirty="0"/>
                    </a:p>
                  </a:txBody>
                  <a:tcPr/>
                </a:tc>
                <a:tc>
                  <a:txBody>
                    <a:bodyPr/>
                    <a:lstStyle/>
                    <a:p>
                      <a:r>
                        <a:rPr lang="en-US" dirty="0" smtClean="0"/>
                        <a:t>12.05</a:t>
                      </a:r>
                      <a:r>
                        <a:rPr lang="en-US" baseline="30000" dirty="0" smtClean="0"/>
                        <a:t>d</a:t>
                      </a:r>
                      <a:r>
                        <a:rPr lang="en-US" dirty="0" smtClean="0"/>
                        <a:t>±0.01</a:t>
                      </a:r>
                      <a:endParaRPr lang="en-US" dirty="0"/>
                    </a:p>
                  </a:txBody>
                  <a:tcPr/>
                </a:tc>
              </a:tr>
              <a:tr h="515006">
                <a:tc>
                  <a:txBody>
                    <a:bodyPr/>
                    <a:lstStyle/>
                    <a:p>
                      <a:r>
                        <a:rPr lang="en-US" dirty="0" smtClean="0"/>
                        <a:t>B=</a:t>
                      </a:r>
                      <a:r>
                        <a:rPr lang="en-US" dirty="0" err="1" smtClean="0"/>
                        <a:t>NaC</a:t>
                      </a:r>
                      <a:endParaRPr lang="en-US" dirty="0"/>
                    </a:p>
                  </a:txBody>
                  <a:tcPr/>
                </a:tc>
                <a:tc>
                  <a:txBody>
                    <a:bodyPr/>
                    <a:lstStyle/>
                    <a:p>
                      <a:r>
                        <a:rPr lang="en-US" dirty="0" smtClean="0"/>
                        <a:t>15.33</a:t>
                      </a:r>
                      <a:r>
                        <a:rPr lang="en-US" baseline="30000" dirty="0" smtClean="0"/>
                        <a:t>c</a:t>
                      </a:r>
                      <a:r>
                        <a:rPr lang="en-US" dirty="0" smtClean="0"/>
                        <a:t>±0.02</a:t>
                      </a:r>
                      <a:endParaRPr lang="en-US" dirty="0"/>
                    </a:p>
                  </a:txBody>
                  <a:tcPr/>
                </a:tc>
                <a:tc>
                  <a:txBody>
                    <a:bodyPr/>
                    <a:lstStyle/>
                    <a:p>
                      <a:r>
                        <a:rPr lang="en-US" dirty="0" smtClean="0"/>
                        <a:t>14.51</a:t>
                      </a:r>
                      <a:r>
                        <a:rPr lang="en-US" baseline="30000" dirty="0" smtClean="0"/>
                        <a:t>c</a:t>
                      </a:r>
                      <a:r>
                        <a:rPr lang="en-US" dirty="0" smtClean="0"/>
                        <a:t>±0.01</a:t>
                      </a:r>
                      <a:endParaRPr lang="en-US" dirty="0"/>
                    </a:p>
                  </a:txBody>
                  <a:tcPr/>
                </a:tc>
                <a:tc>
                  <a:txBody>
                    <a:bodyPr/>
                    <a:lstStyle/>
                    <a:p>
                      <a:r>
                        <a:rPr lang="en-US" baseline="0" dirty="0" smtClean="0"/>
                        <a:t>15.02</a:t>
                      </a:r>
                      <a:r>
                        <a:rPr lang="en-US" baseline="30000" dirty="0" smtClean="0"/>
                        <a:t>a</a:t>
                      </a:r>
                      <a:r>
                        <a:rPr lang="en-US" dirty="0" smtClean="0"/>
                        <a:t>±0.02</a:t>
                      </a:r>
                      <a:endParaRPr lang="en-US" dirty="0"/>
                    </a:p>
                  </a:txBody>
                  <a:tcPr/>
                </a:tc>
                <a:tc>
                  <a:txBody>
                    <a:bodyPr/>
                    <a:lstStyle/>
                    <a:p>
                      <a:r>
                        <a:rPr lang="en-US" dirty="0" smtClean="0"/>
                        <a:t>15.00</a:t>
                      </a:r>
                      <a:r>
                        <a:rPr lang="en-US" baseline="30000" dirty="0" smtClean="0"/>
                        <a:t>a</a:t>
                      </a:r>
                      <a:r>
                        <a:rPr lang="en-US" dirty="0" smtClean="0"/>
                        <a:t>±0.01</a:t>
                      </a:r>
                      <a:endParaRPr lang="en-US" dirty="0"/>
                    </a:p>
                  </a:txBody>
                  <a:tcPr/>
                </a:tc>
              </a:tr>
              <a:tr h="901262">
                <a:tc>
                  <a:txBody>
                    <a:bodyPr/>
                    <a:lstStyle/>
                    <a:p>
                      <a:r>
                        <a:rPr lang="en-US" dirty="0" smtClean="0"/>
                        <a:t>C= Black pepper(Bp)</a:t>
                      </a:r>
                      <a:endParaRPr lang="en-US" dirty="0"/>
                    </a:p>
                  </a:txBody>
                  <a:tcPr/>
                </a:tc>
                <a:tc>
                  <a:txBody>
                    <a:bodyPr/>
                    <a:lstStyle/>
                    <a:p>
                      <a:r>
                        <a:rPr lang="en-US" dirty="0" smtClean="0"/>
                        <a:t>12.24</a:t>
                      </a:r>
                      <a:r>
                        <a:rPr lang="en-US" baseline="30000" dirty="0" smtClean="0"/>
                        <a:t>d</a:t>
                      </a:r>
                      <a:r>
                        <a:rPr lang="en-US" dirty="0" smtClean="0"/>
                        <a:t>±0.02</a:t>
                      </a:r>
                      <a:endParaRPr lang="en-US" dirty="0"/>
                    </a:p>
                  </a:txBody>
                  <a:tcPr/>
                </a:tc>
                <a:tc>
                  <a:txBody>
                    <a:bodyPr/>
                    <a:lstStyle/>
                    <a:p>
                      <a:r>
                        <a:rPr lang="en-US" dirty="0" smtClean="0"/>
                        <a:t>14.17</a:t>
                      </a:r>
                      <a:r>
                        <a:rPr lang="en-US" baseline="30000" dirty="0" smtClean="0"/>
                        <a:t>d</a:t>
                      </a:r>
                      <a:r>
                        <a:rPr lang="en-US" dirty="0" smtClean="0"/>
                        <a:t>±0.02</a:t>
                      </a:r>
                      <a:endParaRPr lang="en-US" dirty="0"/>
                    </a:p>
                  </a:txBody>
                  <a:tcPr/>
                </a:tc>
                <a:tc>
                  <a:txBody>
                    <a:bodyPr/>
                    <a:lstStyle/>
                    <a:p>
                      <a:r>
                        <a:rPr lang="en-US" dirty="0" smtClean="0"/>
                        <a:t>14.04</a:t>
                      </a:r>
                      <a:r>
                        <a:rPr lang="en-US" baseline="30000" dirty="0" smtClean="0"/>
                        <a:t>c</a:t>
                      </a:r>
                      <a:r>
                        <a:rPr lang="en-US" dirty="0" smtClean="0"/>
                        <a:t>±0.02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17.87</a:t>
                      </a:r>
                      <a:r>
                        <a:rPr lang="en-US" baseline="30000" dirty="0" smtClean="0"/>
                        <a:t>a</a:t>
                      </a:r>
                      <a:r>
                        <a:rPr lang="en-US" dirty="0" smtClean="0"/>
                        <a:t>±0.01</a:t>
                      </a:r>
                    </a:p>
                    <a:p>
                      <a:endParaRPr lang="en-US" dirty="0"/>
                    </a:p>
                  </a:txBody>
                  <a:tcPr/>
                </a:tc>
              </a:tr>
              <a:tr h="901262">
                <a:tc>
                  <a:txBody>
                    <a:bodyPr/>
                    <a:lstStyle/>
                    <a:p>
                      <a:r>
                        <a:rPr lang="en-US" dirty="0" smtClean="0"/>
                        <a:t>D= </a:t>
                      </a:r>
                      <a:r>
                        <a:rPr lang="en-US" dirty="0" err="1" smtClean="0"/>
                        <a:t>NaC+Bp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13.51</a:t>
                      </a:r>
                      <a:r>
                        <a:rPr lang="en-US" baseline="30000" dirty="0" smtClean="0"/>
                        <a:t>c</a:t>
                      </a:r>
                      <a:r>
                        <a:rPr lang="en-US" dirty="0" smtClean="0"/>
                        <a:t>±0.01</a:t>
                      </a:r>
                    </a:p>
                    <a:p>
                      <a:endParaRPr lang="en-US" dirty="0"/>
                    </a:p>
                  </a:txBody>
                  <a:tcPr/>
                </a:tc>
                <a:tc>
                  <a:txBody>
                    <a:bodyPr/>
                    <a:lstStyle/>
                    <a:p>
                      <a:r>
                        <a:rPr lang="en-US" dirty="0" smtClean="0"/>
                        <a:t>15.02</a:t>
                      </a:r>
                      <a:r>
                        <a:rPr lang="en-US" baseline="30000" dirty="0" smtClean="0"/>
                        <a:t>c</a:t>
                      </a:r>
                      <a:r>
                        <a:rPr lang="en-US" dirty="0" smtClean="0"/>
                        <a:t>±0.01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15.02</a:t>
                      </a:r>
                      <a:r>
                        <a:rPr lang="en-US" baseline="30000" dirty="0" smtClean="0"/>
                        <a:t>c</a:t>
                      </a:r>
                      <a:r>
                        <a:rPr lang="en-US" dirty="0" smtClean="0"/>
                        <a:t>±0.01</a:t>
                      </a:r>
                    </a:p>
                  </a:txBody>
                  <a:tcPr/>
                </a:tc>
                <a:tc>
                  <a:txBody>
                    <a:bodyPr/>
                    <a:lstStyle/>
                    <a:p>
                      <a:r>
                        <a:rPr lang="en-US" dirty="0" smtClean="0"/>
                        <a:t>14.64</a:t>
                      </a:r>
                      <a:r>
                        <a:rPr lang="en-US" baseline="30000" dirty="0" smtClean="0"/>
                        <a:t>c</a:t>
                      </a:r>
                      <a:r>
                        <a:rPr lang="en-US" dirty="0" smtClean="0"/>
                        <a:t>±0.02</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dirty="0" smtClean="0"/>
              <a:t>Table 4.Effect of Sodium Citrate (</a:t>
            </a:r>
            <a:r>
              <a:rPr lang="en-US" sz="1400" b="0" dirty="0" err="1" smtClean="0"/>
              <a:t>N</a:t>
            </a:r>
            <a:r>
              <a:rPr lang="en-US" sz="1400" b="0" cap="none" dirty="0" err="1" smtClean="0"/>
              <a:t>a</a:t>
            </a:r>
            <a:r>
              <a:rPr lang="en-US" sz="1400" b="0" dirty="0" err="1" smtClean="0"/>
              <a:t>C</a:t>
            </a:r>
            <a:r>
              <a:rPr lang="en-US" sz="1400" dirty="0" smtClean="0"/>
              <a:t>) and black pepper(pg) treatments on ash content (g/100g) of sliced fish during  six weeks storage</a:t>
            </a:r>
            <a:endParaRPr lang="en-US" dirty="0"/>
          </a:p>
        </p:txBody>
      </p:sp>
      <p:graphicFrame>
        <p:nvGraphicFramePr>
          <p:cNvPr id="4" name="Content Placeholder 3"/>
          <p:cNvGraphicFramePr>
            <a:graphicFrameLocks noGrp="1"/>
          </p:cNvGraphicFramePr>
          <p:nvPr>
            <p:ph idx="1"/>
          </p:nvPr>
        </p:nvGraphicFramePr>
        <p:xfrm>
          <a:off x="457200" y="1828799"/>
          <a:ext cx="7239000" cy="3268980"/>
        </p:xfrm>
        <a:graphic>
          <a:graphicData uri="http://schemas.openxmlformats.org/drawingml/2006/table">
            <a:tbl>
              <a:tblPr firstRow="1" bandRow="1">
                <a:tableStyleId>{5C22544A-7EE6-4342-B048-85BDC9FD1C3A}</a:tableStyleId>
              </a:tblPr>
              <a:tblGrid>
                <a:gridCol w="1447800"/>
                <a:gridCol w="1447800"/>
                <a:gridCol w="1447800"/>
                <a:gridCol w="1447800"/>
                <a:gridCol w="1447800"/>
              </a:tblGrid>
              <a:tr h="571500">
                <a:tc>
                  <a:txBody>
                    <a:bodyPr/>
                    <a:lstStyle/>
                    <a:p>
                      <a:r>
                        <a:rPr lang="en-US" dirty="0" smtClean="0"/>
                        <a:t>Sample</a:t>
                      </a:r>
                      <a:endParaRPr lang="en-US" dirty="0"/>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0                    2                  4                    6</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                     Time (weeks)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1500">
                <a:tc>
                  <a:txBody>
                    <a:bodyPr/>
                    <a:lstStyle/>
                    <a:p>
                      <a:r>
                        <a:rPr lang="en-US" dirty="0" smtClean="0"/>
                        <a:t>A=Control</a:t>
                      </a:r>
                      <a:endParaRPr lang="en-US" dirty="0"/>
                    </a:p>
                  </a:txBody>
                  <a:tcPr/>
                </a:tc>
                <a:tc>
                  <a:txBody>
                    <a:bodyPr/>
                    <a:lstStyle/>
                    <a:p>
                      <a:r>
                        <a:rPr lang="en-US" dirty="0" smtClean="0"/>
                        <a:t>19.42</a:t>
                      </a:r>
                      <a:r>
                        <a:rPr lang="en-US" baseline="30000" dirty="0" smtClean="0"/>
                        <a:t>a</a:t>
                      </a:r>
                      <a:r>
                        <a:rPr lang="en-US" dirty="0" smtClean="0"/>
                        <a:t>±0.01</a:t>
                      </a:r>
                      <a:endParaRPr lang="en-US" dirty="0"/>
                    </a:p>
                  </a:txBody>
                  <a:tcPr/>
                </a:tc>
                <a:tc>
                  <a:txBody>
                    <a:bodyPr/>
                    <a:lstStyle/>
                    <a:p>
                      <a:r>
                        <a:rPr lang="en-US" dirty="0" smtClean="0"/>
                        <a:t>20.41</a:t>
                      </a:r>
                      <a:r>
                        <a:rPr lang="en-US" baseline="30000" dirty="0" smtClean="0"/>
                        <a:t>a</a:t>
                      </a:r>
                      <a:r>
                        <a:rPr lang="en-US" dirty="0" smtClean="0"/>
                        <a:t>±0.01</a:t>
                      </a:r>
                      <a:endParaRPr lang="en-US" dirty="0"/>
                    </a:p>
                  </a:txBody>
                  <a:tcPr/>
                </a:tc>
                <a:tc>
                  <a:txBody>
                    <a:bodyPr/>
                    <a:lstStyle/>
                    <a:p>
                      <a:r>
                        <a:rPr lang="en-US" dirty="0" smtClean="0"/>
                        <a:t>19.04</a:t>
                      </a:r>
                      <a:r>
                        <a:rPr lang="en-US" baseline="30000" dirty="0" smtClean="0"/>
                        <a:t>a</a:t>
                      </a:r>
                      <a:r>
                        <a:rPr lang="en-US" dirty="0" smtClean="0"/>
                        <a:t>±0.03</a:t>
                      </a:r>
                      <a:endParaRPr lang="en-US" dirty="0"/>
                    </a:p>
                  </a:txBody>
                  <a:tcPr/>
                </a:tc>
                <a:tc>
                  <a:txBody>
                    <a:bodyPr/>
                    <a:lstStyle/>
                    <a:p>
                      <a:r>
                        <a:rPr lang="en-US" dirty="0" smtClean="0"/>
                        <a:t>15.13</a:t>
                      </a:r>
                      <a:r>
                        <a:rPr lang="en-US" baseline="30000" dirty="0" smtClean="0"/>
                        <a:t>b</a:t>
                      </a:r>
                      <a:r>
                        <a:rPr lang="en-US" dirty="0" smtClean="0"/>
                        <a:t>±0.03</a:t>
                      </a:r>
                      <a:endParaRPr lang="en-US" dirty="0"/>
                    </a:p>
                  </a:txBody>
                  <a:tcPr/>
                </a:tc>
              </a:tr>
              <a:tr h="571500">
                <a:tc>
                  <a:txBody>
                    <a:bodyPr/>
                    <a:lstStyle/>
                    <a:p>
                      <a:r>
                        <a:rPr lang="en-US" dirty="0" smtClean="0"/>
                        <a:t>B=</a:t>
                      </a:r>
                      <a:r>
                        <a:rPr lang="en-US" dirty="0" err="1" smtClean="0"/>
                        <a:t>NaC</a:t>
                      </a:r>
                      <a:endParaRPr lang="en-US" dirty="0"/>
                    </a:p>
                  </a:txBody>
                  <a:tcPr/>
                </a:tc>
                <a:tc>
                  <a:txBody>
                    <a:bodyPr/>
                    <a:lstStyle/>
                    <a:p>
                      <a:r>
                        <a:rPr lang="en-US" dirty="0" smtClean="0"/>
                        <a:t>10.12</a:t>
                      </a:r>
                      <a:r>
                        <a:rPr lang="en-US" baseline="30000" dirty="0" smtClean="0"/>
                        <a:t>d</a:t>
                      </a:r>
                      <a:r>
                        <a:rPr lang="en-US" dirty="0" smtClean="0"/>
                        <a:t>±0.01</a:t>
                      </a:r>
                      <a:endParaRPr lang="en-US" dirty="0"/>
                    </a:p>
                  </a:txBody>
                  <a:tcPr/>
                </a:tc>
                <a:tc>
                  <a:txBody>
                    <a:bodyPr/>
                    <a:lstStyle/>
                    <a:p>
                      <a:r>
                        <a:rPr lang="en-US" dirty="0" smtClean="0"/>
                        <a:t>10.68</a:t>
                      </a:r>
                      <a:r>
                        <a:rPr lang="en-US" baseline="30000" dirty="0" smtClean="0"/>
                        <a:t>d</a:t>
                      </a:r>
                      <a:r>
                        <a:rPr lang="en-US" dirty="0" smtClean="0"/>
                        <a:t>±0.01</a:t>
                      </a:r>
                      <a:endParaRPr lang="en-US" dirty="0"/>
                    </a:p>
                  </a:txBody>
                  <a:tcPr/>
                </a:tc>
                <a:tc>
                  <a:txBody>
                    <a:bodyPr/>
                    <a:lstStyle/>
                    <a:p>
                      <a:r>
                        <a:rPr lang="en-US" dirty="0" smtClean="0"/>
                        <a:t>13.06</a:t>
                      </a:r>
                      <a:r>
                        <a:rPr lang="en-US" baseline="30000" dirty="0" smtClean="0"/>
                        <a:t>d</a:t>
                      </a:r>
                      <a:r>
                        <a:rPr lang="en-US" dirty="0" smtClean="0"/>
                        <a:t>±0.01</a:t>
                      </a:r>
                      <a:endParaRPr lang="en-US" dirty="0"/>
                    </a:p>
                  </a:txBody>
                  <a:tcPr/>
                </a:tc>
                <a:tc>
                  <a:txBody>
                    <a:bodyPr/>
                    <a:lstStyle/>
                    <a:p>
                      <a:r>
                        <a:rPr lang="en-US" dirty="0" smtClean="0"/>
                        <a:t>13.54</a:t>
                      </a:r>
                      <a:r>
                        <a:rPr lang="en-US" baseline="30000" dirty="0" smtClean="0"/>
                        <a:t>d</a:t>
                      </a:r>
                      <a:r>
                        <a:rPr lang="en-US" dirty="0" smtClean="0"/>
                        <a:t>±0.03</a:t>
                      </a:r>
                      <a:endParaRPr lang="en-US" dirty="0"/>
                    </a:p>
                  </a:txBody>
                  <a:tcPr/>
                </a:tc>
              </a:tr>
              <a:tr h="571500">
                <a:tc>
                  <a:txBody>
                    <a:bodyPr/>
                    <a:lstStyle/>
                    <a:p>
                      <a:r>
                        <a:rPr lang="en-US" dirty="0" smtClean="0"/>
                        <a:t>C= Black pepper(Bp)</a:t>
                      </a:r>
                      <a:endParaRPr lang="en-US" dirty="0"/>
                    </a:p>
                  </a:txBody>
                  <a:tcPr/>
                </a:tc>
                <a:tc>
                  <a:txBody>
                    <a:bodyPr/>
                    <a:lstStyle/>
                    <a:p>
                      <a:r>
                        <a:rPr lang="en-US" dirty="0" smtClean="0"/>
                        <a:t>16.23</a:t>
                      </a:r>
                      <a:r>
                        <a:rPr lang="en-US" baseline="30000" dirty="0" smtClean="0"/>
                        <a:t>b</a:t>
                      </a:r>
                      <a:r>
                        <a:rPr lang="en-US" dirty="0" smtClean="0"/>
                        <a:t>±0.01</a:t>
                      </a:r>
                      <a:endParaRPr lang="en-US" dirty="0"/>
                    </a:p>
                  </a:txBody>
                  <a:tcPr/>
                </a:tc>
                <a:tc>
                  <a:txBody>
                    <a:bodyPr/>
                    <a:lstStyle/>
                    <a:p>
                      <a:r>
                        <a:rPr lang="en-US" dirty="0" smtClean="0"/>
                        <a:t>18.03</a:t>
                      </a:r>
                      <a:r>
                        <a:rPr lang="en-US" baseline="30000" dirty="0" smtClean="0"/>
                        <a:t>b</a:t>
                      </a:r>
                      <a:r>
                        <a:rPr lang="en-US" dirty="0" smtClean="0"/>
                        <a:t>±0.02</a:t>
                      </a:r>
                      <a:endParaRPr lang="en-US" dirty="0"/>
                    </a:p>
                  </a:txBody>
                  <a:tcPr/>
                </a:tc>
                <a:tc>
                  <a:txBody>
                    <a:bodyPr/>
                    <a:lstStyle/>
                    <a:p>
                      <a:r>
                        <a:rPr lang="en-US" dirty="0" smtClean="0"/>
                        <a:t>18.01</a:t>
                      </a:r>
                      <a:r>
                        <a:rPr lang="en-US" baseline="30000" dirty="0" smtClean="0"/>
                        <a:t>b</a:t>
                      </a:r>
                      <a:r>
                        <a:rPr lang="en-US" dirty="0" smtClean="0"/>
                        <a:t>±0.01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17.87</a:t>
                      </a:r>
                      <a:r>
                        <a:rPr lang="en-US" baseline="30000" dirty="0" smtClean="0"/>
                        <a:t>a</a:t>
                      </a:r>
                      <a:r>
                        <a:rPr lang="en-US" dirty="0" smtClean="0"/>
                        <a:t>±0.01</a:t>
                      </a:r>
                    </a:p>
                  </a:txBody>
                  <a:tcPr/>
                </a:tc>
              </a:tr>
              <a:tr h="571500">
                <a:tc>
                  <a:txBody>
                    <a:bodyPr/>
                    <a:lstStyle/>
                    <a:p>
                      <a:r>
                        <a:rPr lang="en-US" dirty="0" smtClean="0"/>
                        <a:t>D= </a:t>
                      </a:r>
                      <a:r>
                        <a:rPr lang="en-US" dirty="0" err="1" smtClean="0"/>
                        <a:t>NaC+Bp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13.51</a:t>
                      </a:r>
                      <a:r>
                        <a:rPr lang="en-US" baseline="30000" dirty="0" smtClean="0"/>
                        <a:t>c</a:t>
                      </a:r>
                      <a:r>
                        <a:rPr lang="en-US" dirty="0" smtClean="0"/>
                        <a:t>±0.01</a:t>
                      </a:r>
                    </a:p>
                  </a:txBody>
                  <a:tcPr/>
                </a:tc>
                <a:tc>
                  <a:txBody>
                    <a:bodyPr/>
                    <a:lstStyle/>
                    <a:p>
                      <a:r>
                        <a:rPr lang="en-US" dirty="0" smtClean="0"/>
                        <a:t>15.02</a:t>
                      </a:r>
                      <a:r>
                        <a:rPr lang="en-US" baseline="30000" dirty="0" smtClean="0"/>
                        <a:t>c</a:t>
                      </a:r>
                      <a:r>
                        <a:rPr lang="en-US" dirty="0" smtClean="0"/>
                        <a:t>±0.01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15.02</a:t>
                      </a:r>
                      <a:r>
                        <a:rPr lang="en-US" baseline="30000" dirty="0" smtClean="0"/>
                        <a:t>c</a:t>
                      </a:r>
                      <a:r>
                        <a:rPr lang="en-US" dirty="0" smtClean="0"/>
                        <a:t>±0.01</a:t>
                      </a:r>
                    </a:p>
                  </a:txBody>
                  <a:tcPr/>
                </a:tc>
                <a:tc>
                  <a:txBody>
                    <a:bodyPr/>
                    <a:lstStyle/>
                    <a:p>
                      <a:r>
                        <a:rPr lang="en-US" dirty="0" smtClean="0"/>
                        <a:t>14.64</a:t>
                      </a:r>
                      <a:r>
                        <a:rPr lang="en-US" baseline="30000" dirty="0" smtClean="0"/>
                        <a:t>c</a:t>
                      </a:r>
                      <a:r>
                        <a:rPr lang="en-US" dirty="0" smtClean="0"/>
                        <a:t>±0.02</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1200" dirty="0"/>
              <a:t>Figure 1: Effect of sodium citrate (</a:t>
            </a:r>
            <a:r>
              <a:rPr lang="en-ZA" sz="1200" dirty="0" err="1"/>
              <a:t>NaC</a:t>
            </a:r>
            <a:r>
              <a:rPr lang="en-ZA" sz="1200" dirty="0"/>
              <a:t>) and black pepper (Pg) treatments on lipid oxidation 	   (peroxide value) in sliced catfish during six weeks storage</a:t>
            </a:r>
            <a:r>
              <a:rPr lang="en-US" sz="1200" dirty="0"/>
              <a:t/>
            </a:r>
            <a:br>
              <a:rPr lang="en-US" sz="1200" dirty="0"/>
            </a:br>
            <a:endParaRPr lang="en-US" sz="1200"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143000"/>
            <a:ext cx="6553200" cy="5016758"/>
          </a:xfrm>
          <a:prstGeom prst="rect">
            <a:avLst/>
          </a:prstGeom>
        </p:spPr>
        <p:txBody>
          <a:bodyPr wrap="square">
            <a:spAutoFit/>
          </a:bodyPr>
          <a:lstStyle/>
          <a:p>
            <a:pPr>
              <a:buFont typeface="Arial" pitchFamily="34" charset="0"/>
              <a:buChar char="•"/>
            </a:pPr>
            <a:endParaRPr lang="en-ZA" sz="1600" dirty="0" smtClean="0"/>
          </a:p>
          <a:p>
            <a:pPr>
              <a:buFont typeface="Arial" pitchFamily="34" charset="0"/>
              <a:buChar char="•"/>
            </a:pPr>
            <a:endParaRPr lang="en-ZA" sz="1600" dirty="0" smtClean="0"/>
          </a:p>
          <a:p>
            <a:r>
              <a:rPr lang="en-ZA" sz="1600" b="1" dirty="0" smtClean="0"/>
              <a:t>Peroxide Value</a:t>
            </a:r>
          </a:p>
          <a:p>
            <a:pPr>
              <a:buFont typeface="Arial" pitchFamily="34" charset="0"/>
              <a:buChar char="•"/>
            </a:pPr>
            <a:r>
              <a:rPr lang="en-ZA" sz="1600" dirty="0" smtClean="0"/>
              <a:t>The PV in all samples were below the acceptable level of 10–20 </a:t>
            </a:r>
            <a:r>
              <a:rPr lang="en-ZA" sz="1600" dirty="0" err="1" smtClean="0"/>
              <a:t>meq</a:t>
            </a:r>
            <a:r>
              <a:rPr lang="en-ZA" sz="1600" dirty="0" smtClean="0"/>
              <a:t> peroxide/kg fish fat</a:t>
            </a:r>
            <a:r>
              <a:rPr lang="en-ZA" sz="1600" b="1" dirty="0" smtClean="0"/>
              <a:t> </a:t>
            </a:r>
            <a:r>
              <a:rPr lang="en-ZA" sz="1600" dirty="0" smtClean="0"/>
              <a:t>[30].</a:t>
            </a:r>
          </a:p>
          <a:p>
            <a:pPr>
              <a:buFont typeface="Arial" pitchFamily="34" charset="0"/>
              <a:buChar char="•"/>
            </a:pPr>
            <a:r>
              <a:rPr lang="en-ZA" sz="1600" dirty="0" smtClean="0"/>
              <a:t>  </a:t>
            </a:r>
          </a:p>
          <a:p>
            <a:pPr>
              <a:buFont typeface="Arial" pitchFamily="34" charset="0"/>
              <a:buChar char="•"/>
            </a:pPr>
            <a:r>
              <a:rPr lang="en-ZA" sz="1600" dirty="0" smtClean="0"/>
              <a:t>This might be due to the extended storage and  </a:t>
            </a:r>
            <a:r>
              <a:rPr lang="en-ZA" sz="1600" b="1" dirty="0" smtClean="0"/>
              <a:t> </a:t>
            </a:r>
            <a:r>
              <a:rPr lang="en-ZA" sz="1600" dirty="0" smtClean="0"/>
              <a:t>high temperature exposure</a:t>
            </a:r>
          </a:p>
          <a:p>
            <a:pPr>
              <a:buFont typeface="Arial" pitchFamily="34" charset="0"/>
              <a:buChar char="•"/>
            </a:pPr>
            <a:endParaRPr lang="en-ZA" sz="1600" dirty="0"/>
          </a:p>
          <a:p>
            <a:pPr>
              <a:buFont typeface="Arial" pitchFamily="34" charset="0"/>
              <a:buChar char="•"/>
            </a:pPr>
            <a:r>
              <a:rPr lang="en-ZA" sz="1600" dirty="0" smtClean="0"/>
              <a:t>Fatty fish are particularly vulnerable to  lipid oxidation which can create unpleasant (rancid) taste, smell, alteration in </a:t>
            </a:r>
            <a:r>
              <a:rPr lang="en-ZA" sz="1600" dirty="0" err="1" smtClean="0"/>
              <a:t>color</a:t>
            </a:r>
            <a:r>
              <a:rPr lang="en-ZA" sz="1600" dirty="0" smtClean="0"/>
              <a:t>.</a:t>
            </a:r>
          </a:p>
          <a:p>
            <a:endParaRPr lang="en-ZA" sz="1600" dirty="0" smtClean="0"/>
          </a:p>
          <a:p>
            <a:endParaRPr lang="en-ZA" sz="1600" dirty="0" smtClean="0"/>
          </a:p>
          <a:p>
            <a:pPr>
              <a:buFont typeface="Arial" pitchFamily="34" charset="0"/>
              <a:buChar char="•"/>
            </a:pPr>
            <a:r>
              <a:rPr lang="en-ZA" sz="1600" b="1" dirty="0" smtClean="0"/>
              <a:t> </a:t>
            </a:r>
            <a:r>
              <a:rPr lang="en-ZA" sz="1600" dirty="0" smtClean="0"/>
              <a:t>The various reactions involved in the lipid oxidation are either non-enzymatic or catalyzed by microbial enzymes or by intracellular or digestive enzymes from the fish themselves. </a:t>
            </a:r>
            <a:endParaRPr lang="en-US" sz="1600" dirty="0" smtClean="0"/>
          </a:p>
          <a:p>
            <a:pPr>
              <a:buFont typeface="Arial" pitchFamily="34" charset="0"/>
              <a:buChar char="•"/>
            </a:pPr>
            <a:endParaRPr lang="en-ZA" sz="1600" dirty="0" smtClean="0"/>
          </a:p>
          <a:p>
            <a:pPr>
              <a:buFont typeface="Arial" pitchFamily="34" charset="0"/>
              <a:buChar char="•"/>
            </a:pPr>
            <a:endParaRPr lang="en-ZA" sz="1600" dirty="0"/>
          </a:p>
          <a:p>
            <a:endParaRPr lang="en-ZA" sz="1600" dirty="0" smtClean="0"/>
          </a:p>
          <a:p>
            <a:r>
              <a:rPr lang="en-ZA" sz="1600" dirty="0" smtClean="0"/>
              <a:t> </a:t>
            </a:r>
          </a:p>
          <a:p>
            <a:pPr>
              <a:buFont typeface="Arial" pitchFamily="34" charset="0"/>
              <a:buChar char="•"/>
            </a:pPr>
            <a:endParaRPr lang="en-ZA"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1100" dirty="0"/>
              <a:t>Figure 2: Effect of sodium citrate (</a:t>
            </a:r>
            <a:r>
              <a:rPr lang="en-ZA" sz="1100" dirty="0" err="1" smtClean="0"/>
              <a:t>N</a:t>
            </a:r>
            <a:r>
              <a:rPr lang="en-ZA" sz="1100" cap="none" dirty="0" err="1" smtClean="0"/>
              <a:t>a</a:t>
            </a:r>
            <a:r>
              <a:rPr lang="en-ZA" sz="1100" dirty="0" err="1" smtClean="0"/>
              <a:t>C</a:t>
            </a:r>
            <a:r>
              <a:rPr lang="en-ZA" sz="1100" dirty="0"/>
              <a:t>) and black pepper (Pg) treatments on lipid oxidation </a:t>
            </a:r>
            <a:r>
              <a:rPr lang="en-ZA" sz="1100" dirty="0" smtClean="0"/>
              <a:t>   </a:t>
            </a:r>
            <a:r>
              <a:rPr lang="en-ZA" sz="1100" dirty="0"/>
              <a:t>(</a:t>
            </a:r>
            <a:r>
              <a:rPr lang="en-ZA" sz="1100" dirty="0" err="1"/>
              <a:t>Thiobarbituric</a:t>
            </a:r>
            <a:r>
              <a:rPr lang="en-ZA" sz="1100" dirty="0"/>
              <a:t> acid value) in sliced catfish during six weeks </a:t>
            </a:r>
            <a:r>
              <a:rPr lang="en-ZA" sz="1300" dirty="0"/>
              <a:t>storage.</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59163" y="3598233"/>
            <a:ext cx="869149" cy="261610"/>
          </a:xfrm>
          <a:prstGeom prst="rect">
            <a:avLst/>
          </a:prstGeom>
        </p:spPr>
        <p:txBody>
          <a:bodyPr wrap="none">
            <a:spAutoFit/>
          </a:bodyPr>
          <a:lstStyle/>
          <a:p>
            <a:r>
              <a:rPr lang="en-ZA" sz="1100" b="1" cap="all" dirty="0" err="1"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a typeface="+mj-ea"/>
                <a:cs typeface="+mj-cs"/>
              </a:rPr>
              <a:t>NaC</a:t>
            </a:r>
            <a:r>
              <a:rPr lang="en-ZA" sz="1100" b="1" cap="all"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a typeface="+mj-ea"/>
                <a:cs typeface="+mj-cs"/>
              </a:rPr>
              <a:t>) and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990600"/>
            <a:ext cx="6172200" cy="4555093"/>
          </a:xfrm>
          <a:prstGeom prst="rect">
            <a:avLst/>
          </a:prstGeom>
        </p:spPr>
        <p:txBody>
          <a:bodyPr wrap="square">
            <a:spAutoFit/>
          </a:bodyPr>
          <a:lstStyle/>
          <a:p>
            <a:r>
              <a:rPr lang="en-ZA" dirty="0" err="1" smtClean="0"/>
              <a:t>Thiobarbituric</a:t>
            </a:r>
            <a:r>
              <a:rPr lang="en-ZA" dirty="0" smtClean="0"/>
              <a:t> Acid Value</a:t>
            </a:r>
          </a:p>
          <a:p>
            <a:endParaRPr lang="en-ZA" sz="1600" dirty="0" smtClean="0"/>
          </a:p>
          <a:p>
            <a:pPr>
              <a:buFont typeface="Arial" pitchFamily="34" charset="0"/>
              <a:buChar char="•"/>
            </a:pPr>
            <a:r>
              <a:rPr lang="en-ZA" sz="1600" dirty="0" smtClean="0"/>
              <a:t> All the TBA values obtained were significantly (p&lt;0.05) increased with the storage time.</a:t>
            </a:r>
          </a:p>
          <a:p>
            <a:pPr>
              <a:buFont typeface="Arial" pitchFamily="34" charset="0"/>
              <a:buChar char="•"/>
            </a:pPr>
            <a:endParaRPr lang="en-ZA" sz="1600" dirty="0" smtClean="0"/>
          </a:p>
          <a:p>
            <a:pPr>
              <a:buFont typeface="Arial" pitchFamily="34" charset="0"/>
              <a:buChar char="•"/>
            </a:pPr>
            <a:r>
              <a:rPr lang="en-ZA" sz="1600" dirty="0" smtClean="0"/>
              <a:t> However, samples B, C and D showed significantly (p&lt;0.05) lower TBA values with the storage time, when compare with the control. </a:t>
            </a:r>
            <a:endParaRPr lang="en-US" sz="1600" dirty="0" smtClean="0"/>
          </a:p>
          <a:p>
            <a:r>
              <a:rPr lang="en-ZA" sz="1600" dirty="0" smtClean="0"/>
              <a:t> </a:t>
            </a:r>
            <a:endParaRPr lang="en-US" sz="1600" dirty="0" smtClean="0"/>
          </a:p>
          <a:p>
            <a:endParaRPr lang="en-ZA" sz="1600" dirty="0" smtClean="0"/>
          </a:p>
          <a:p>
            <a:pPr>
              <a:buFont typeface="Arial" pitchFamily="34" charset="0"/>
              <a:buChar char="•"/>
            </a:pPr>
            <a:r>
              <a:rPr lang="en-ZA" sz="1600" dirty="0" smtClean="0"/>
              <a:t> TBA assay is a widely used indicator for the assessment of degree of lipid oxidation. The result of TBA assay corroborated that obtained by the PV.</a:t>
            </a:r>
          </a:p>
          <a:p>
            <a:pPr>
              <a:buFont typeface="Arial" pitchFamily="34" charset="0"/>
              <a:buChar char="•"/>
            </a:pPr>
            <a:endParaRPr lang="en-ZA" sz="1600" dirty="0"/>
          </a:p>
          <a:p>
            <a:pPr>
              <a:buFont typeface="Arial" pitchFamily="34" charset="0"/>
              <a:buChar char="•"/>
            </a:pPr>
            <a:r>
              <a:rPr lang="en-ZA" sz="1600" dirty="0" smtClean="0"/>
              <a:t>In this  study, TBA values for all the samples were much lower than  recommend limit 0.007mg/kg (7 </a:t>
            </a:r>
            <a:r>
              <a:rPr lang="el-GR" sz="1600" dirty="0" smtClean="0"/>
              <a:t>μ</a:t>
            </a:r>
            <a:r>
              <a:rPr lang="en-ZA" sz="1600" dirty="0" smtClean="0"/>
              <a:t>g/kg) throughout the 6</a:t>
            </a:r>
            <a:r>
              <a:rPr lang="en-ZA" sz="1600" baseline="30000" dirty="0" smtClean="0"/>
              <a:t>th </a:t>
            </a:r>
            <a:r>
              <a:rPr lang="en-ZA" sz="1600" dirty="0" smtClean="0"/>
              <a:t>week storage period. This is contrary to the values reported  by [35]. </a:t>
            </a:r>
            <a:endParaRPr lang="en-US" sz="1600" dirty="0" smtClean="0"/>
          </a:p>
          <a:p>
            <a:pPr>
              <a:buFont typeface="Arial" pitchFamily="34" charset="0"/>
              <a:buChar char="•"/>
            </a:pPr>
            <a:endParaRPr lang="en-US" sz="1600" dirty="0" smtClean="0"/>
          </a:p>
          <a:p>
            <a:endParaRPr lang="en-US" sz="1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dirty="0"/>
              <a:t>Figure 3: Effect of different treatments on total aerobic plate count of catfish during six </a:t>
            </a:r>
            <a:r>
              <a:rPr lang="en-US" sz="1200" dirty="0" smtClean="0"/>
              <a:t>  </a:t>
            </a:r>
            <a:r>
              <a:rPr lang="en-US" sz="1200" dirty="0"/>
              <a:t>weeks storage.</a:t>
            </a:r>
            <a:br>
              <a:rPr lang="en-US" sz="1200" dirty="0"/>
            </a:br>
            <a:endParaRPr lang="en-US" sz="1200"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904999"/>
          </a:xfrm>
        </p:spPr>
        <p:txBody>
          <a:bodyPr>
            <a:normAutofit/>
          </a:bodyPr>
          <a:lstStyle/>
          <a:p>
            <a:r>
              <a:rPr lang="en-US" sz="2200" b="1" dirty="0"/>
              <a:t>The Effect of Different Processing Methods on the Nutritional Quality and Microbiological Status of Cat Fish </a:t>
            </a:r>
            <a:r>
              <a:rPr lang="en-US" sz="2200" b="1" i="1" dirty="0" smtClean="0"/>
              <a:t>(CLARIAS LEZERA </a:t>
            </a:r>
            <a:r>
              <a:rPr lang="en-US" sz="2200" b="1" cap="none" dirty="0" smtClean="0"/>
              <a:t>now  (</a:t>
            </a:r>
            <a:r>
              <a:rPr lang="en-US" sz="2200" b="1" i="1" dirty="0" err="1" smtClean="0"/>
              <a:t>Clarias</a:t>
            </a:r>
            <a:r>
              <a:rPr lang="en-US" sz="2200" b="1" i="1" dirty="0" smtClean="0"/>
              <a:t> </a:t>
            </a:r>
            <a:r>
              <a:rPr lang="en-US" sz="2200" b="1" i="1" dirty="0" err="1" smtClean="0"/>
              <a:t>gariepinus</a:t>
            </a:r>
            <a:r>
              <a:rPr lang="en-US" sz="2200" b="1" i="1" dirty="0" smtClean="0"/>
              <a:t>)</a:t>
            </a:r>
            <a:r>
              <a:rPr lang="en-US" sz="2200" dirty="0"/>
              <a:t/>
            </a:r>
            <a:br>
              <a:rPr lang="en-US" sz="2200" dirty="0"/>
            </a:br>
            <a:endParaRPr lang="en-US" dirty="0"/>
          </a:p>
        </p:txBody>
      </p:sp>
      <p:sp>
        <p:nvSpPr>
          <p:cNvPr id="3" name="Subtitle 2"/>
          <p:cNvSpPr>
            <a:spLocks noGrp="1"/>
          </p:cNvSpPr>
          <p:nvPr>
            <p:ph type="subTitle" idx="1"/>
          </p:nvPr>
        </p:nvSpPr>
        <p:spPr/>
        <p:txBody>
          <a:bodyPr>
            <a:normAutofit/>
          </a:bodyPr>
          <a:lstStyle/>
          <a:p>
            <a:r>
              <a:rPr lang="en-US" sz="2400" b="1" dirty="0" err="1" smtClean="0"/>
              <a:t>Oyarekua</a:t>
            </a:r>
            <a:r>
              <a:rPr lang="en-US" sz="2400" b="1" dirty="0" smtClean="0"/>
              <a:t> </a:t>
            </a:r>
            <a:r>
              <a:rPr lang="en-US" sz="2400" b="1" dirty="0" err="1" smtClean="0"/>
              <a:t>Mojisola</a:t>
            </a:r>
            <a:r>
              <a:rPr lang="en-US" sz="2400" b="1" dirty="0" smtClean="0"/>
              <a:t> </a:t>
            </a:r>
            <a:r>
              <a:rPr lang="en-US" sz="2400" b="1" dirty="0" err="1" smtClean="0"/>
              <a:t>Adenike</a:t>
            </a:r>
            <a:r>
              <a:rPr lang="en-US" sz="2400" b="1" dirty="0" smtClean="0"/>
              <a:t>, Department of Microbiology, Federal University, P.M.B 373 </a:t>
            </a:r>
            <a:r>
              <a:rPr lang="en-US" sz="2400" b="1" dirty="0" err="1" smtClean="0"/>
              <a:t>Oye-Ekiti</a:t>
            </a:r>
            <a:r>
              <a:rPr lang="en-US" sz="2400" b="1" dirty="0" smtClean="0"/>
              <a:t>, Nigeria,</a:t>
            </a:r>
            <a:br>
              <a:rPr lang="en-US" sz="2400" b="1" dirty="0" smtClean="0"/>
            </a:br>
            <a:endParaRPr lang="en-US"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371599"/>
            <a:ext cx="6858000" cy="3570208"/>
          </a:xfrm>
          <a:prstGeom prst="rect">
            <a:avLst/>
          </a:prstGeom>
        </p:spPr>
        <p:txBody>
          <a:bodyPr wrap="square">
            <a:spAutoFit/>
          </a:bodyPr>
          <a:lstStyle/>
          <a:p>
            <a:r>
              <a:rPr lang="en-US" dirty="0" smtClean="0"/>
              <a:t>Total Aerobic Plate Count of Microbes</a:t>
            </a:r>
          </a:p>
          <a:p>
            <a:endParaRPr lang="en-ZA" sz="1600" dirty="0" smtClean="0"/>
          </a:p>
          <a:p>
            <a:pPr>
              <a:buFont typeface="Arial" pitchFamily="34" charset="0"/>
              <a:buChar char="•"/>
            </a:pPr>
            <a:r>
              <a:rPr lang="en-ZA" sz="1600" dirty="0" smtClean="0"/>
              <a:t> Sample C(with black had the least value while sample A (control) had the highest value. </a:t>
            </a:r>
          </a:p>
          <a:p>
            <a:pPr>
              <a:buFont typeface="Arial" pitchFamily="34" charset="0"/>
              <a:buChar char="•"/>
            </a:pPr>
            <a:r>
              <a:rPr lang="en-ZA" sz="1600" dirty="0" smtClean="0"/>
              <a:t>This indicated that dipping of the sliced catfish in the different treatment solutions resulted in drastic reduction of the initial TPC.</a:t>
            </a:r>
          </a:p>
          <a:p>
            <a:pPr>
              <a:buFont typeface="Arial" pitchFamily="34" charset="0"/>
              <a:buChar char="•"/>
            </a:pPr>
            <a:r>
              <a:rPr lang="en-ZA" sz="1600" dirty="0" smtClean="0"/>
              <a:t> The  effects of preservatives on the microbial growth in fish may be depend on  also on the degree of microbial contamination.</a:t>
            </a:r>
          </a:p>
          <a:p>
            <a:pPr>
              <a:buFont typeface="Arial" pitchFamily="34" charset="0"/>
              <a:buChar char="•"/>
            </a:pPr>
            <a:endParaRPr lang="en-US" sz="1600" dirty="0" smtClean="0"/>
          </a:p>
          <a:p>
            <a:pPr>
              <a:buFont typeface="Arial" pitchFamily="34" charset="0"/>
              <a:buChar char="•"/>
            </a:pPr>
            <a:r>
              <a:rPr lang="en-ZA" sz="1600" dirty="0" smtClean="0"/>
              <a:t>By the end of  6</a:t>
            </a:r>
            <a:r>
              <a:rPr lang="en-ZA" sz="1600" baseline="30000" dirty="0" smtClean="0"/>
              <a:t>th</a:t>
            </a:r>
            <a:r>
              <a:rPr lang="en-ZA" sz="1600" dirty="0" smtClean="0"/>
              <a:t> week of storage, TPCs  for all of the different treatments were  below 6 log</a:t>
            </a:r>
            <a:r>
              <a:rPr lang="en-ZA" sz="1600" baseline="-25000" dirty="0" smtClean="0"/>
              <a:t>10</a:t>
            </a:r>
            <a:r>
              <a:rPr lang="en-ZA" sz="1600" dirty="0" smtClean="0"/>
              <a:t> CFU/g, while that of control attained a count of 6.24 log</a:t>
            </a:r>
            <a:r>
              <a:rPr lang="en-ZA" sz="1600" baseline="-25000" dirty="0" smtClean="0"/>
              <a:t>10</a:t>
            </a:r>
            <a:r>
              <a:rPr lang="en-ZA" sz="1600" dirty="0" smtClean="0"/>
              <a:t> CFU/g.</a:t>
            </a:r>
          </a:p>
          <a:p>
            <a:endParaRPr lang="en-ZA" sz="1600" dirty="0" smtClean="0"/>
          </a:p>
          <a:p>
            <a:pPr>
              <a:buFont typeface="Arial" pitchFamily="34" charset="0"/>
              <a:buChar char="•"/>
            </a:pPr>
            <a:r>
              <a:rPr lang="en-ZA" sz="1600" dirty="0" smtClean="0"/>
              <a:t>The control TPC is in close proximity to the maximal recommended limit of 7 log</a:t>
            </a:r>
            <a:r>
              <a:rPr lang="en-ZA" sz="1600" baseline="-25000" dirty="0" smtClean="0"/>
              <a:t>10</a:t>
            </a:r>
            <a:r>
              <a:rPr lang="en-ZA" sz="1600" dirty="0" smtClean="0"/>
              <a:t> CFU/g for TPC in raw fish [36].</a:t>
            </a: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a:t>Table  6. </a:t>
            </a:r>
            <a:r>
              <a:rPr lang="en-ZA" sz="1400" dirty="0"/>
              <a:t>Sensory Evaluation of Sliced Catfish during Six Weeks Storage</a:t>
            </a:r>
            <a:r>
              <a:rPr lang="en-US" sz="1400" dirty="0"/>
              <a:t/>
            </a:r>
            <a:br>
              <a:rPr lang="en-US" sz="1400" dirty="0"/>
            </a:br>
            <a:endParaRPr lang="en-US" sz="1400" dirty="0"/>
          </a:p>
        </p:txBody>
      </p:sp>
      <p:graphicFrame>
        <p:nvGraphicFramePr>
          <p:cNvPr id="4" name="Content Placeholder 3"/>
          <p:cNvGraphicFramePr>
            <a:graphicFrameLocks noGrp="1"/>
          </p:cNvGraphicFramePr>
          <p:nvPr>
            <p:ph idx="1"/>
          </p:nvPr>
        </p:nvGraphicFramePr>
        <p:xfrm>
          <a:off x="457200" y="1609725"/>
          <a:ext cx="7239000" cy="2976880"/>
        </p:xfrm>
        <a:graphic>
          <a:graphicData uri="http://schemas.openxmlformats.org/drawingml/2006/table">
            <a:tbl>
              <a:tblPr firstRow="1" bandRow="1">
                <a:tableStyleId>{5C22544A-7EE6-4342-B048-85BDC9FD1C3A}</a:tableStyleId>
              </a:tblPr>
              <a:tblGrid>
                <a:gridCol w="1206500"/>
                <a:gridCol w="1206500"/>
                <a:gridCol w="1206500"/>
                <a:gridCol w="1206500"/>
                <a:gridCol w="1206500"/>
                <a:gridCol w="1206500"/>
              </a:tblGrid>
              <a:tr h="370840">
                <a:tc>
                  <a:txBody>
                    <a:bodyPr/>
                    <a:lstStyle/>
                    <a:p>
                      <a:pPr marL="347345" marR="0" indent="-347345" algn="just" fontAlgn="base">
                        <a:lnSpc>
                          <a:spcPts val="1425"/>
                        </a:lnSpc>
                        <a:spcBef>
                          <a:spcPts val="0"/>
                        </a:spcBef>
                        <a:spcAft>
                          <a:spcPts val="0"/>
                        </a:spcAft>
                        <a:tabLst>
                          <a:tab pos="3886200" algn="l"/>
                        </a:tabLst>
                      </a:pPr>
                      <a:r>
                        <a:rPr lang="en-US" sz="1200" kern="1200" dirty="0">
                          <a:solidFill>
                            <a:srgbClr val="000000"/>
                          </a:solidFill>
                          <a:latin typeface="Times New Roman"/>
                          <a:ea typeface="Calibri"/>
                          <a:cs typeface="Times New Roman"/>
                        </a:rPr>
                        <a:t>Sample </a:t>
                      </a:r>
                      <a:endParaRPr lang="en-US" sz="1000" dirty="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Colour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Aroma</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Texture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Taste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r>
                        <a:rPr lang="en-US" sz="1200" kern="1200" dirty="0" smtClean="0">
                          <a:solidFill>
                            <a:srgbClr val="000000"/>
                          </a:solidFill>
                          <a:latin typeface="Times New Roman"/>
                          <a:ea typeface="Calibri"/>
                          <a:cs typeface="Times New Roman"/>
                        </a:rPr>
                        <a:t>General</a:t>
                      </a:r>
                    </a:p>
                    <a:p>
                      <a:pPr marL="347345" marR="0" indent="-347345" algn="just" fontAlgn="base">
                        <a:lnSpc>
                          <a:spcPts val="1425"/>
                        </a:lnSpc>
                        <a:spcBef>
                          <a:spcPts val="0"/>
                        </a:spcBef>
                        <a:spcAft>
                          <a:spcPts val="0"/>
                        </a:spcAft>
                        <a:tabLst>
                          <a:tab pos="3886200" algn="l"/>
                        </a:tabLst>
                      </a:pPr>
                      <a:r>
                        <a:rPr lang="en-US" sz="1200" kern="1200" dirty="0" smtClean="0">
                          <a:solidFill>
                            <a:srgbClr val="000000"/>
                          </a:solidFill>
                          <a:latin typeface="Times New Roman"/>
                          <a:ea typeface="Calibri"/>
                          <a:cs typeface="Times New Roman"/>
                        </a:rPr>
                        <a:t>Acceptability </a:t>
                      </a:r>
                      <a:endParaRPr lang="en-US" sz="1000" dirty="0">
                        <a:latin typeface="Calibri"/>
                        <a:ea typeface="Calibri"/>
                        <a:cs typeface="Times New Roman"/>
                      </a:endParaRPr>
                    </a:p>
                  </a:txBody>
                  <a:tcPr marL="80433" marR="80433"/>
                </a:tc>
              </a:tr>
              <a:tr h="370840">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A</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3.93</a:t>
                      </a:r>
                      <a:r>
                        <a:rPr lang="en-US" sz="1200" kern="1200" baseline="30000">
                          <a:solidFill>
                            <a:srgbClr val="000000"/>
                          </a:solidFill>
                          <a:latin typeface="Times New Roman"/>
                          <a:ea typeface="Calibri"/>
                          <a:cs typeface="Times New Roman"/>
                        </a:rPr>
                        <a:t>d</a:t>
                      </a:r>
                      <a:r>
                        <a:rPr lang="en-US" sz="1200" kern="1200">
                          <a:solidFill>
                            <a:srgbClr val="000000"/>
                          </a:solidFill>
                          <a:latin typeface="Times New Roman"/>
                          <a:ea typeface="Calibri"/>
                          <a:cs typeface="Times New Roman"/>
                        </a:rPr>
                        <a:t> ± 0.38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3.58</a:t>
                      </a:r>
                      <a:r>
                        <a:rPr lang="en-US" sz="1200" kern="1200" baseline="30000">
                          <a:solidFill>
                            <a:srgbClr val="000000"/>
                          </a:solidFill>
                          <a:latin typeface="Times New Roman"/>
                          <a:ea typeface="Calibri"/>
                          <a:cs typeface="Times New Roman"/>
                        </a:rPr>
                        <a:t>d</a:t>
                      </a:r>
                      <a:r>
                        <a:rPr lang="en-US" sz="1200" kern="1200">
                          <a:solidFill>
                            <a:srgbClr val="000000"/>
                          </a:solidFill>
                          <a:latin typeface="Times New Roman"/>
                          <a:ea typeface="Calibri"/>
                          <a:cs typeface="Times New Roman"/>
                        </a:rPr>
                        <a:t> ± 0.52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3.53</a:t>
                      </a:r>
                      <a:r>
                        <a:rPr lang="en-US" sz="1200" kern="1200" baseline="30000">
                          <a:solidFill>
                            <a:srgbClr val="000000"/>
                          </a:solidFill>
                          <a:latin typeface="Times New Roman"/>
                          <a:ea typeface="Calibri"/>
                          <a:cs typeface="Times New Roman"/>
                        </a:rPr>
                        <a:t>d</a:t>
                      </a:r>
                      <a:r>
                        <a:rPr lang="en-US" sz="1200" kern="1200">
                          <a:solidFill>
                            <a:srgbClr val="000000"/>
                          </a:solidFill>
                          <a:latin typeface="Times New Roman"/>
                          <a:ea typeface="Calibri"/>
                          <a:cs typeface="Times New Roman"/>
                        </a:rPr>
                        <a:t> ± 0.57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3.62</a:t>
                      </a:r>
                      <a:r>
                        <a:rPr lang="en-US" sz="1200" kern="1200" baseline="30000">
                          <a:solidFill>
                            <a:srgbClr val="000000"/>
                          </a:solidFill>
                          <a:latin typeface="Times New Roman"/>
                          <a:ea typeface="Calibri"/>
                          <a:cs typeface="Times New Roman"/>
                        </a:rPr>
                        <a:t>d</a:t>
                      </a:r>
                      <a:r>
                        <a:rPr lang="en-US" sz="1200" kern="1200">
                          <a:solidFill>
                            <a:srgbClr val="000000"/>
                          </a:solidFill>
                          <a:latin typeface="Times New Roman"/>
                          <a:ea typeface="Calibri"/>
                          <a:cs typeface="Times New Roman"/>
                        </a:rPr>
                        <a:t> ± 0.45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3.96</a:t>
                      </a:r>
                      <a:r>
                        <a:rPr lang="en-US" sz="1200" kern="1200" baseline="30000">
                          <a:solidFill>
                            <a:srgbClr val="000000"/>
                          </a:solidFill>
                          <a:latin typeface="Times New Roman"/>
                          <a:ea typeface="Calibri"/>
                          <a:cs typeface="Times New Roman"/>
                        </a:rPr>
                        <a:t>d</a:t>
                      </a:r>
                      <a:r>
                        <a:rPr lang="en-US" sz="1200" kern="1200">
                          <a:solidFill>
                            <a:srgbClr val="000000"/>
                          </a:solidFill>
                          <a:latin typeface="Times New Roman"/>
                          <a:ea typeface="Calibri"/>
                          <a:cs typeface="Times New Roman"/>
                        </a:rPr>
                        <a:t> ± 0.66 </a:t>
                      </a:r>
                      <a:endParaRPr lang="en-US" sz="1000">
                        <a:latin typeface="Calibri"/>
                        <a:ea typeface="Calibri"/>
                        <a:cs typeface="Times New Roman"/>
                      </a:endParaRPr>
                    </a:p>
                  </a:txBody>
                  <a:tcPr marL="80433" marR="80433"/>
                </a:tc>
              </a:tr>
              <a:tr h="370840">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B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4.29</a:t>
                      </a:r>
                      <a:r>
                        <a:rPr lang="en-US" sz="1200" kern="1200" baseline="30000">
                          <a:solidFill>
                            <a:srgbClr val="000000"/>
                          </a:solidFill>
                          <a:latin typeface="Times New Roman"/>
                          <a:ea typeface="Calibri"/>
                          <a:cs typeface="Times New Roman"/>
                        </a:rPr>
                        <a:t>c</a:t>
                      </a:r>
                      <a:r>
                        <a:rPr lang="en-US" sz="1200" kern="1200">
                          <a:solidFill>
                            <a:srgbClr val="000000"/>
                          </a:solidFill>
                          <a:latin typeface="Times New Roman"/>
                          <a:ea typeface="Calibri"/>
                          <a:cs typeface="Times New Roman"/>
                        </a:rPr>
                        <a:t> ± 0.72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3.73</a:t>
                      </a:r>
                      <a:r>
                        <a:rPr lang="en-US" sz="1200" kern="1200" baseline="30000">
                          <a:solidFill>
                            <a:srgbClr val="000000"/>
                          </a:solidFill>
                          <a:latin typeface="Times New Roman"/>
                          <a:ea typeface="Calibri"/>
                          <a:cs typeface="Times New Roman"/>
                        </a:rPr>
                        <a:t>c</a:t>
                      </a:r>
                      <a:r>
                        <a:rPr lang="en-US" sz="1200" kern="1200">
                          <a:solidFill>
                            <a:srgbClr val="000000"/>
                          </a:solidFill>
                          <a:latin typeface="Times New Roman"/>
                          <a:ea typeface="Calibri"/>
                          <a:cs typeface="Times New Roman"/>
                        </a:rPr>
                        <a:t> ± 0.84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3.62</a:t>
                      </a:r>
                      <a:r>
                        <a:rPr lang="en-US" sz="1200" kern="1200" baseline="30000">
                          <a:solidFill>
                            <a:srgbClr val="000000"/>
                          </a:solidFill>
                          <a:latin typeface="Times New Roman"/>
                          <a:ea typeface="Calibri"/>
                          <a:cs typeface="Times New Roman"/>
                        </a:rPr>
                        <a:t>c</a:t>
                      </a:r>
                      <a:r>
                        <a:rPr lang="en-US" sz="1200" kern="1200">
                          <a:solidFill>
                            <a:srgbClr val="000000"/>
                          </a:solidFill>
                          <a:latin typeface="Times New Roman"/>
                          <a:ea typeface="Calibri"/>
                          <a:cs typeface="Times New Roman"/>
                        </a:rPr>
                        <a:t> ± 0.95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4.38</a:t>
                      </a:r>
                      <a:r>
                        <a:rPr lang="en-US" sz="1200" kern="1200" baseline="30000">
                          <a:solidFill>
                            <a:srgbClr val="000000"/>
                          </a:solidFill>
                          <a:latin typeface="Times New Roman"/>
                          <a:ea typeface="Calibri"/>
                          <a:cs typeface="Times New Roman"/>
                        </a:rPr>
                        <a:t>c</a:t>
                      </a:r>
                      <a:r>
                        <a:rPr lang="en-US" sz="1200" kern="1200">
                          <a:solidFill>
                            <a:srgbClr val="000000"/>
                          </a:solidFill>
                          <a:latin typeface="Times New Roman"/>
                          <a:ea typeface="Calibri"/>
                          <a:cs typeface="Times New Roman"/>
                        </a:rPr>
                        <a:t> ± 0.86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4.52</a:t>
                      </a:r>
                      <a:r>
                        <a:rPr lang="en-US" sz="1200" kern="1200" baseline="30000">
                          <a:solidFill>
                            <a:srgbClr val="000000"/>
                          </a:solidFill>
                          <a:latin typeface="Times New Roman"/>
                          <a:ea typeface="Calibri"/>
                          <a:cs typeface="Times New Roman"/>
                        </a:rPr>
                        <a:t>c</a:t>
                      </a:r>
                      <a:r>
                        <a:rPr lang="en-US" sz="1200" kern="1200">
                          <a:solidFill>
                            <a:srgbClr val="000000"/>
                          </a:solidFill>
                          <a:latin typeface="Times New Roman"/>
                          <a:ea typeface="Calibri"/>
                          <a:cs typeface="Times New Roman"/>
                        </a:rPr>
                        <a:t> ± 0.63 </a:t>
                      </a:r>
                      <a:endParaRPr lang="en-US" sz="1000">
                        <a:latin typeface="Calibri"/>
                        <a:ea typeface="Calibri"/>
                        <a:cs typeface="Times New Roman"/>
                      </a:endParaRPr>
                    </a:p>
                  </a:txBody>
                  <a:tcPr marL="80433" marR="80433"/>
                </a:tc>
              </a:tr>
              <a:tr h="370840">
                <a:tc>
                  <a:txBody>
                    <a:bodyPr/>
                    <a:lstStyle/>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C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4.37</a:t>
                      </a:r>
                      <a:r>
                        <a:rPr lang="en-US" sz="1200" kern="1200" baseline="30000">
                          <a:solidFill>
                            <a:srgbClr val="000000"/>
                          </a:solidFill>
                          <a:latin typeface="Times New Roman"/>
                          <a:ea typeface="Calibri"/>
                          <a:cs typeface="Times New Roman"/>
                        </a:rPr>
                        <a:t>a</a:t>
                      </a:r>
                      <a:r>
                        <a:rPr lang="en-US" sz="1200" kern="1200">
                          <a:solidFill>
                            <a:srgbClr val="000000"/>
                          </a:solidFill>
                          <a:latin typeface="Times New Roman"/>
                          <a:ea typeface="Calibri"/>
                          <a:cs typeface="Times New Roman"/>
                        </a:rPr>
                        <a:t> ± 0.85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4.93</a:t>
                      </a:r>
                      <a:r>
                        <a:rPr lang="en-US" sz="1200" kern="1200" baseline="30000">
                          <a:solidFill>
                            <a:srgbClr val="000000"/>
                          </a:solidFill>
                          <a:latin typeface="Times New Roman"/>
                          <a:ea typeface="Calibri"/>
                          <a:cs typeface="Times New Roman"/>
                        </a:rPr>
                        <a:t>b</a:t>
                      </a:r>
                      <a:r>
                        <a:rPr lang="en-US" sz="1200" kern="1200">
                          <a:solidFill>
                            <a:srgbClr val="000000"/>
                          </a:solidFill>
                          <a:latin typeface="Times New Roman"/>
                          <a:ea typeface="Calibri"/>
                          <a:cs typeface="Times New Roman"/>
                        </a:rPr>
                        <a:t> ± 0.49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4.77</a:t>
                      </a:r>
                      <a:r>
                        <a:rPr lang="en-US" sz="1200" kern="1200" baseline="30000">
                          <a:solidFill>
                            <a:srgbClr val="000000"/>
                          </a:solidFill>
                          <a:latin typeface="Times New Roman"/>
                          <a:ea typeface="Calibri"/>
                          <a:cs typeface="Times New Roman"/>
                        </a:rPr>
                        <a:t>b</a:t>
                      </a:r>
                      <a:r>
                        <a:rPr lang="en-US" sz="1200" kern="1200">
                          <a:solidFill>
                            <a:srgbClr val="000000"/>
                          </a:solidFill>
                          <a:latin typeface="Times New Roman"/>
                          <a:ea typeface="Calibri"/>
                          <a:cs typeface="Times New Roman"/>
                        </a:rPr>
                        <a:t> ± 0.52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4.57</a:t>
                      </a:r>
                      <a:r>
                        <a:rPr lang="en-US" sz="1200" kern="1200" baseline="30000">
                          <a:solidFill>
                            <a:srgbClr val="000000"/>
                          </a:solidFill>
                          <a:latin typeface="Times New Roman"/>
                          <a:ea typeface="Calibri"/>
                          <a:cs typeface="Times New Roman"/>
                        </a:rPr>
                        <a:t>b</a:t>
                      </a:r>
                      <a:r>
                        <a:rPr lang="en-US" sz="1200" kern="1200">
                          <a:solidFill>
                            <a:srgbClr val="000000"/>
                          </a:solidFill>
                          <a:latin typeface="Times New Roman"/>
                          <a:ea typeface="Calibri"/>
                          <a:cs typeface="Times New Roman"/>
                        </a:rPr>
                        <a:t> ± 0.74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5.74</a:t>
                      </a:r>
                      <a:r>
                        <a:rPr lang="en-US" sz="1200" kern="1200" baseline="30000">
                          <a:solidFill>
                            <a:srgbClr val="000000"/>
                          </a:solidFill>
                          <a:latin typeface="Times New Roman"/>
                          <a:ea typeface="Calibri"/>
                          <a:cs typeface="Times New Roman"/>
                        </a:rPr>
                        <a:t>b</a:t>
                      </a:r>
                      <a:r>
                        <a:rPr lang="en-US" sz="1200" kern="1200">
                          <a:solidFill>
                            <a:srgbClr val="000000"/>
                          </a:solidFill>
                          <a:latin typeface="Times New Roman"/>
                          <a:ea typeface="Calibri"/>
                          <a:cs typeface="Times New Roman"/>
                        </a:rPr>
                        <a:t> ± 0.84 </a:t>
                      </a:r>
                      <a:endParaRPr lang="en-US" sz="1000">
                        <a:latin typeface="Calibri"/>
                        <a:ea typeface="Calibri"/>
                        <a:cs typeface="Times New Roman"/>
                      </a:endParaRPr>
                    </a:p>
                  </a:txBody>
                  <a:tcPr marL="80433" marR="80433"/>
                </a:tc>
              </a:tr>
              <a:tr h="370840">
                <a:tc>
                  <a:txBody>
                    <a:bodyPr/>
                    <a:lstStyle/>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D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4.36</a:t>
                      </a:r>
                      <a:r>
                        <a:rPr lang="en-US" sz="1200" kern="1200" baseline="30000">
                          <a:solidFill>
                            <a:srgbClr val="000000"/>
                          </a:solidFill>
                          <a:latin typeface="Times New Roman"/>
                          <a:ea typeface="Calibri"/>
                          <a:cs typeface="Times New Roman"/>
                        </a:rPr>
                        <a:t>a</a:t>
                      </a:r>
                      <a:r>
                        <a:rPr lang="en-US" sz="1200" kern="1200">
                          <a:solidFill>
                            <a:srgbClr val="000000"/>
                          </a:solidFill>
                          <a:latin typeface="Times New Roman"/>
                          <a:ea typeface="Calibri"/>
                          <a:cs typeface="Times New Roman"/>
                        </a:rPr>
                        <a:t> ± 0.87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5.40</a:t>
                      </a:r>
                      <a:r>
                        <a:rPr lang="en-US" sz="1200" kern="1200" baseline="30000">
                          <a:solidFill>
                            <a:srgbClr val="000000"/>
                          </a:solidFill>
                          <a:latin typeface="Times New Roman"/>
                          <a:ea typeface="Calibri"/>
                          <a:cs typeface="Times New Roman"/>
                        </a:rPr>
                        <a:t>a</a:t>
                      </a:r>
                      <a:r>
                        <a:rPr lang="en-US" sz="1200" kern="1200">
                          <a:solidFill>
                            <a:srgbClr val="000000"/>
                          </a:solidFill>
                          <a:latin typeface="Times New Roman"/>
                          <a:ea typeface="Calibri"/>
                          <a:cs typeface="Times New Roman"/>
                        </a:rPr>
                        <a:t> ± 0.72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4.89</a:t>
                      </a:r>
                      <a:r>
                        <a:rPr lang="en-US" sz="1200" kern="1200" baseline="30000">
                          <a:solidFill>
                            <a:srgbClr val="000000"/>
                          </a:solidFill>
                          <a:latin typeface="Times New Roman"/>
                          <a:ea typeface="Calibri"/>
                          <a:cs typeface="Times New Roman"/>
                        </a:rPr>
                        <a:t>a</a:t>
                      </a:r>
                      <a:r>
                        <a:rPr lang="en-US" sz="1200" kern="1200">
                          <a:solidFill>
                            <a:srgbClr val="000000"/>
                          </a:solidFill>
                          <a:latin typeface="Times New Roman"/>
                          <a:ea typeface="Calibri"/>
                          <a:cs typeface="Times New Roman"/>
                        </a:rPr>
                        <a:t> ± 0.64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5.89</a:t>
                      </a:r>
                      <a:r>
                        <a:rPr lang="en-US" sz="1200" kern="1200" baseline="30000">
                          <a:solidFill>
                            <a:srgbClr val="000000"/>
                          </a:solidFill>
                          <a:latin typeface="Times New Roman"/>
                          <a:ea typeface="Calibri"/>
                          <a:cs typeface="Times New Roman"/>
                        </a:rPr>
                        <a:t>a</a:t>
                      </a:r>
                      <a:r>
                        <a:rPr lang="en-US" sz="1200" kern="1200">
                          <a:solidFill>
                            <a:srgbClr val="000000"/>
                          </a:solidFill>
                          <a:latin typeface="Times New Roman"/>
                          <a:ea typeface="Calibri"/>
                          <a:cs typeface="Times New Roman"/>
                        </a:rPr>
                        <a:t> ± 0.85 </a:t>
                      </a:r>
                      <a:endParaRPr lang="en-US" sz="1000">
                        <a:latin typeface="Calibri"/>
                        <a:ea typeface="Calibri"/>
                        <a:cs typeface="Times New Roman"/>
                      </a:endParaRPr>
                    </a:p>
                  </a:txBody>
                  <a:tcPr marL="80433" marR="80433"/>
                </a:tc>
                <a:tc>
                  <a:txBody>
                    <a:bodyPr/>
                    <a:lstStyle/>
                    <a:p>
                      <a:pPr marL="347345" marR="0" indent="-347345" algn="just" fontAlgn="base">
                        <a:lnSpc>
                          <a:spcPts val="1425"/>
                        </a:lnSpc>
                        <a:spcBef>
                          <a:spcPts val="0"/>
                        </a:spcBef>
                        <a:spcAft>
                          <a:spcPts val="0"/>
                        </a:spcAft>
                        <a:tabLst>
                          <a:tab pos="3886200" algn="l"/>
                        </a:tabLst>
                      </a:pPr>
                      <a:endParaRPr lang="en-US" sz="1200" kern="1200">
                        <a:solidFill>
                          <a:srgbClr val="000000"/>
                        </a:solidFill>
                        <a:latin typeface="Times New Roman"/>
                        <a:ea typeface="Calibri"/>
                        <a:cs typeface="Times New Roman"/>
                      </a:endParaRPr>
                    </a:p>
                    <a:p>
                      <a:pPr marL="347345" marR="0" indent="-347345" algn="just" fontAlgn="base">
                        <a:lnSpc>
                          <a:spcPts val="1425"/>
                        </a:lnSpc>
                        <a:spcBef>
                          <a:spcPts val="0"/>
                        </a:spcBef>
                        <a:spcAft>
                          <a:spcPts val="0"/>
                        </a:spcAft>
                        <a:tabLst>
                          <a:tab pos="3886200" algn="l"/>
                        </a:tabLst>
                      </a:pPr>
                      <a:r>
                        <a:rPr lang="en-US" sz="1200" kern="1200">
                          <a:solidFill>
                            <a:srgbClr val="000000"/>
                          </a:solidFill>
                          <a:latin typeface="Times New Roman"/>
                          <a:ea typeface="Calibri"/>
                          <a:cs typeface="Times New Roman"/>
                        </a:rPr>
                        <a:t>5.88</a:t>
                      </a:r>
                      <a:r>
                        <a:rPr lang="en-US" sz="1200" kern="1200" baseline="30000">
                          <a:solidFill>
                            <a:srgbClr val="000000"/>
                          </a:solidFill>
                          <a:latin typeface="Times New Roman"/>
                          <a:ea typeface="Calibri"/>
                          <a:cs typeface="Times New Roman"/>
                        </a:rPr>
                        <a:t>a</a:t>
                      </a:r>
                      <a:r>
                        <a:rPr lang="en-US" sz="1200" kern="1200">
                          <a:solidFill>
                            <a:srgbClr val="000000"/>
                          </a:solidFill>
                          <a:latin typeface="Times New Roman"/>
                          <a:ea typeface="Calibri"/>
                          <a:cs typeface="Times New Roman"/>
                        </a:rPr>
                        <a:t> ± 0.73</a:t>
                      </a:r>
                      <a:endParaRPr lang="en-US" sz="1000">
                        <a:latin typeface="Calibri"/>
                        <a:ea typeface="Calibri"/>
                        <a:cs typeface="Times New Roman"/>
                      </a:endParaRPr>
                    </a:p>
                  </a:txBody>
                  <a:tcPr marL="80433" marR="80433"/>
                </a:tc>
              </a:tr>
              <a:tr h="370840">
                <a:tc>
                  <a:txBody>
                    <a:bodyPr/>
                    <a:lstStyle/>
                    <a:p>
                      <a:pPr>
                        <a:lnSpc>
                          <a:spcPct val="115000"/>
                        </a:lnSpc>
                      </a:pPr>
                      <a:endParaRPr lang="en-US" sz="1100">
                        <a:latin typeface="Calibri"/>
                        <a:ea typeface="Times New Roman"/>
                      </a:endParaRPr>
                    </a:p>
                  </a:txBody>
                  <a:tcPr marL="80433" marR="80433"/>
                </a:tc>
                <a:tc>
                  <a:txBody>
                    <a:bodyPr/>
                    <a:lstStyle/>
                    <a:p>
                      <a:pPr>
                        <a:lnSpc>
                          <a:spcPct val="115000"/>
                        </a:lnSpc>
                      </a:pPr>
                      <a:endParaRPr lang="en-US" sz="1100">
                        <a:latin typeface="Calibri"/>
                        <a:ea typeface="Times New Roman"/>
                      </a:endParaRPr>
                    </a:p>
                  </a:txBody>
                  <a:tcPr marL="80433" marR="80433"/>
                </a:tc>
                <a:tc>
                  <a:txBody>
                    <a:bodyPr/>
                    <a:lstStyle/>
                    <a:p>
                      <a:pPr>
                        <a:lnSpc>
                          <a:spcPct val="115000"/>
                        </a:lnSpc>
                      </a:pPr>
                      <a:endParaRPr lang="en-US" sz="1100">
                        <a:latin typeface="Calibri"/>
                        <a:ea typeface="Times New Roman"/>
                      </a:endParaRPr>
                    </a:p>
                  </a:txBody>
                  <a:tcPr marL="80433" marR="80433"/>
                </a:tc>
                <a:tc>
                  <a:txBody>
                    <a:bodyPr/>
                    <a:lstStyle/>
                    <a:p>
                      <a:pPr>
                        <a:lnSpc>
                          <a:spcPct val="115000"/>
                        </a:lnSpc>
                      </a:pPr>
                      <a:endParaRPr lang="en-US" sz="1100">
                        <a:latin typeface="Calibri"/>
                        <a:ea typeface="Times New Roman"/>
                      </a:endParaRPr>
                    </a:p>
                  </a:txBody>
                  <a:tcPr marL="80433" marR="80433"/>
                </a:tc>
                <a:tc>
                  <a:txBody>
                    <a:bodyPr/>
                    <a:lstStyle/>
                    <a:p>
                      <a:pPr>
                        <a:lnSpc>
                          <a:spcPct val="115000"/>
                        </a:lnSpc>
                      </a:pPr>
                      <a:endParaRPr lang="en-US" sz="1100">
                        <a:latin typeface="Calibri"/>
                        <a:ea typeface="Times New Roman"/>
                      </a:endParaRPr>
                    </a:p>
                  </a:txBody>
                  <a:tcPr marL="80433" marR="80433"/>
                </a:tc>
                <a:tc>
                  <a:txBody>
                    <a:bodyPr/>
                    <a:lstStyle/>
                    <a:p>
                      <a:pPr>
                        <a:lnSpc>
                          <a:spcPct val="115000"/>
                        </a:lnSpc>
                      </a:pPr>
                      <a:endParaRPr lang="en-US" sz="1100">
                        <a:latin typeface="Calibri"/>
                        <a:ea typeface="Times New Roman"/>
                      </a:endParaRPr>
                    </a:p>
                  </a:txBody>
                  <a:tcPr marL="80433" marR="80433"/>
                </a:tc>
              </a:tr>
              <a:tr h="370840">
                <a:tc>
                  <a:txBody>
                    <a:bodyPr/>
                    <a:lstStyle/>
                    <a:p>
                      <a:pPr>
                        <a:lnSpc>
                          <a:spcPct val="115000"/>
                        </a:lnSpc>
                      </a:pPr>
                      <a:endParaRPr lang="en-US" sz="1100">
                        <a:latin typeface="Calibri"/>
                        <a:ea typeface="Times New Roman"/>
                      </a:endParaRPr>
                    </a:p>
                  </a:txBody>
                  <a:tcPr marL="80433" marR="80433"/>
                </a:tc>
                <a:tc>
                  <a:txBody>
                    <a:bodyPr/>
                    <a:lstStyle/>
                    <a:p>
                      <a:pPr>
                        <a:lnSpc>
                          <a:spcPct val="115000"/>
                        </a:lnSpc>
                      </a:pPr>
                      <a:endParaRPr lang="en-US" sz="1100">
                        <a:latin typeface="Calibri"/>
                        <a:ea typeface="Times New Roman"/>
                      </a:endParaRPr>
                    </a:p>
                  </a:txBody>
                  <a:tcPr marL="80433" marR="80433"/>
                </a:tc>
                <a:tc>
                  <a:txBody>
                    <a:bodyPr/>
                    <a:lstStyle/>
                    <a:p>
                      <a:pPr>
                        <a:lnSpc>
                          <a:spcPct val="115000"/>
                        </a:lnSpc>
                      </a:pPr>
                      <a:endParaRPr lang="en-US" sz="1100">
                        <a:latin typeface="Calibri"/>
                        <a:ea typeface="Times New Roman"/>
                      </a:endParaRPr>
                    </a:p>
                  </a:txBody>
                  <a:tcPr marL="80433" marR="80433"/>
                </a:tc>
                <a:tc>
                  <a:txBody>
                    <a:bodyPr/>
                    <a:lstStyle/>
                    <a:p>
                      <a:pPr>
                        <a:lnSpc>
                          <a:spcPct val="115000"/>
                        </a:lnSpc>
                      </a:pPr>
                      <a:endParaRPr lang="en-US" sz="1100">
                        <a:latin typeface="Calibri"/>
                        <a:ea typeface="Times New Roman"/>
                      </a:endParaRPr>
                    </a:p>
                  </a:txBody>
                  <a:tcPr marL="80433" marR="80433"/>
                </a:tc>
                <a:tc>
                  <a:txBody>
                    <a:bodyPr/>
                    <a:lstStyle/>
                    <a:p>
                      <a:pPr>
                        <a:lnSpc>
                          <a:spcPct val="115000"/>
                        </a:lnSpc>
                      </a:pPr>
                      <a:endParaRPr lang="en-US" sz="1100">
                        <a:latin typeface="Calibri"/>
                        <a:ea typeface="Times New Roman"/>
                      </a:endParaRPr>
                    </a:p>
                  </a:txBody>
                  <a:tcPr marL="80433" marR="80433"/>
                </a:tc>
                <a:tc>
                  <a:txBody>
                    <a:bodyPr/>
                    <a:lstStyle/>
                    <a:p>
                      <a:pPr>
                        <a:lnSpc>
                          <a:spcPct val="115000"/>
                        </a:lnSpc>
                      </a:pPr>
                      <a:endParaRPr lang="en-US" sz="1100" dirty="0">
                        <a:latin typeface="Calibri"/>
                        <a:ea typeface="Times New Roman"/>
                      </a:endParaRPr>
                    </a:p>
                  </a:txBody>
                  <a:tcPr marL="80433" marR="80433"/>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600200"/>
            <a:ext cx="6781800" cy="2800767"/>
          </a:xfrm>
          <a:prstGeom prst="rect">
            <a:avLst/>
          </a:prstGeom>
        </p:spPr>
        <p:txBody>
          <a:bodyPr wrap="square">
            <a:spAutoFit/>
          </a:bodyPr>
          <a:lstStyle/>
          <a:p>
            <a:r>
              <a:rPr lang="en-US" sz="1600" b="1" dirty="0" smtClean="0"/>
              <a:t> Sensory Evaluation of </a:t>
            </a:r>
            <a:r>
              <a:rPr lang="en-ZA" sz="1600" b="1" dirty="0" smtClean="0"/>
              <a:t>Sliced Catfish during Six Weeks Storage</a:t>
            </a:r>
            <a:endParaRPr lang="en-US" sz="1600" dirty="0" smtClean="0"/>
          </a:p>
          <a:p>
            <a:pPr>
              <a:buFont typeface="Arial" pitchFamily="34" charset="0"/>
              <a:buChar char="•"/>
            </a:pPr>
            <a:r>
              <a:rPr lang="en-US" sz="1600" dirty="0" smtClean="0"/>
              <a:t>There was significant (p&lt;0.05) difference in  the sensory attributes of all the samples assessed except in terms of color</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r>
              <a:rPr lang="en-US" sz="1600" dirty="0" smtClean="0"/>
              <a:t> Might be due to individual  variations among individuals   in responding to the same level of stimuli.</a:t>
            </a:r>
          </a:p>
          <a:p>
            <a:endParaRPr lang="en-US" sz="1600" dirty="0" smtClean="0"/>
          </a:p>
          <a:p>
            <a:pPr>
              <a:buFont typeface="Arial" pitchFamily="34" charset="0"/>
              <a:buChar char="•"/>
            </a:pPr>
            <a:endParaRPr lang="en-US" sz="1600" dirty="0" smtClean="0"/>
          </a:p>
          <a:p>
            <a:pPr>
              <a:buFont typeface="Arial" pitchFamily="34" charset="0"/>
              <a:buChar char="•"/>
            </a:pPr>
            <a:r>
              <a:rPr lang="en-US" sz="1600" dirty="0" smtClean="0"/>
              <a:t>Sample D (with </a:t>
            </a:r>
            <a:r>
              <a:rPr lang="en-US" sz="1600" dirty="0" err="1" smtClean="0"/>
              <a:t>Nac</a:t>
            </a:r>
            <a:r>
              <a:rPr lang="en-US" sz="1600" dirty="0" smtClean="0"/>
              <a:t>+ Black pepper) was most preferred in terms of aroma, texture, taste while sample A (Control) was least preferred.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smtClean="0"/>
              <a:t>CONCLUSION</a:t>
            </a:r>
            <a:endParaRPr lang="en-US" sz="2000" dirty="0"/>
          </a:p>
        </p:txBody>
      </p:sp>
      <p:sp>
        <p:nvSpPr>
          <p:cNvPr id="3" name="Content Placeholder 2"/>
          <p:cNvSpPr>
            <a:spLocks noGrp="1"/>
          </p:cNvSpPr>
          <p:nvPr>
            <p:ph idx="1"/>
          </p:nvPr>
        </p:nvSpPr>
        <p:spPr/>
        <p:txBody>
          <a:bodyPr>
            <a:normAutofit fontScale="55000" lnSpcReduction="20000"/>
          </a:bodyPr>
          <a:lstStyle/>
          <a:p>
            <a:pPr>
              <a:buNone/>
            </a:pPr>
            <a:r>
              <a:rPr lang="en-ZA" dirty="0" smtClean="0"/>
              <a:t> </a:t>
            </a:r>
            <a:endParaRPr lang="en-US" dirty="0" smtClean="0"/>
          </a:p>
          <a:p>
            <a:r>
              <a:rPr lang="en-ZA" dirty="0" smtClean="0"/>
              <a:t>From this study, sodium citrate and black pepper can be used as preservatives in smoked catfish without adversely affecting:</a:t>
            </a:r>
          </a:p>
          <a:p>
            <a:r>
              <a:rPr lang="en-ZA" dirty="0" smtClean="0"/>
              <a:t> quality in terms of lipid oxidation</a:t>
            </a:r>
            <a:r>
              <a:rPr lang="en-ZA" dirty="0" smtClean="0"/>
              <a:t>,  </a:t>
            </a:r>
            <a:r>
              <a:rPr lang="en-ZA" dirty="0" smtClean="0"/>
              <a:t>microbial load</a:t>
            </a:r>
          </a:p>
          <a:p>
            <a:r>
              <a:rPr lang="en-ZA" dirty="0" err="1" smtClean="0"/>
              <a:t>color</a:t>
            </a:r>
            <a:r>
              <a:rPr lang="en-ZA" dirty="0" smtClean="0"/>
              <a:t>, and nutritional quality throughout 6 weeks of storage.</a:t>
            </a:r>
          </a:p>
          <a:p>
            <a:pPr>
              <a:buNone/>
            </a:pPr>
            <a:endParaRPr lang="en-ZA" dirty="0" smtClean="0"/>
          </a:p>
          <a:p>
            <a:r>
              <a:rPr lang="en-ZA" dirty="0" smtClean="0"/>
              <a:t> There was significant (p&gt;0.05) reduction in the PV and TBA values in comparison with the control.</a:t>
            </a:r>
          </a:p>
          <a:p>
            <a:r>
              <a:rPr lang="en-ZA" dirty="0" smtClean="0"/>
              <a:t> The  effect of the spices applied singly and in combination on the catfish showed  shelf life extension of all samples during the storage. </a:t>
            </a:r>
          </a:p>
          <a:p>
            <a:r>
              <a:rPr lang="en-US" dirty="0" smtClean="0"/>
              <a:t>The catfish samples exhibited shelf stability and the microbiological load fell within acceptable level stipulated by microbiological standards. </a:t>
            </a:r>
          </a:p>
          <a:p>
            <a:endParaRPr lang="en-US" dirty="0" smtClean="0"/>
          </a:p>
          <a:p>
            <a:r>
              <a:rPr lang="en-US" dirty="0" smtClean="0"/>
              <a:t>This indicates that the samples might be safe for consumption throughout the period of  6 weeks storage.</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ACKNOWLEDGEMEWNT</a:t>
            </a:r>
            <a:endParaRPr lang="en-US" sz="2800" dirty="0"/>
          </a:p>
        </p:txBody>
      </p:sp>
      <p:sp>
        <p:nvSpPr>
          <p:cNvPr id="3" name="Content Placeholder 2"/>
          <p:cNvSpPr>
            <a:spLocks noGrp="1"/>
          </p:cNvSpPr>
          <p:nvPr>
            <p:ph idx="1"/>
          </p:nvPr>
        </p:nvSpPr>
        <p:spPr/>
        <p:txBody>
          <a:bodyPr/>
          <a:lstStyle/>
          <a:p>
            <a:r>
              <a:rPr lang="en-US" dirty="0" smtClean="0"/>
              <a:t>Dr K Oni Food Science Department, Federal University, </a:t>
            </a:r>
            <a:r>
              <a:rPr lang="en-US" dirty="0" err="1" smtClean="0"/>
              <a:t>Oye-Ekiti</a:t>
            </a:r>
            <a:r>
              <a:rPr lang="en-US" dirty="0" smtClean="0"/>
              <a:t>, Nigeria.</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Isolation and Identification of microorganisms associated with smoked fish using molecular methods</a:t>
            </a:r>
          </a:p>
          <a:p>
            <a:r>
              <a:rPr lang="en-US" dirty="0" smtClean="0"/>
              <a:t>Incorporation of treated smoked fish into  fermented cereal as infants complementary food of adequate nutritional quality</a:t>
            </a:r>
          </a:p>
          <a:p>
            <a:r>
              <a:rPr lang="en-US" dirty="0" smtClean="0"/>
              <a:t>Co-fermentation of cereal/ legume/ fish fillets to produce infant complementary food of improved nutritional quality that can be affordable for low-socio economic mothers in Nigeria</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smtClean="0"/>
              <a:t>REFERENCES</a:t>
            </a:r>
            <a:endParaRPr lang="en-US" sz="2000" dirty="0"/>
          </a:p>
        </p:txBody>
      </p:sp>
      <p:sp>
        <p:nvSpPr>
          <p:cNvPr id="3" name="Content Placeholder 2"/>
          <p:cNvSpPr>
            <a:spLocks noGrp="1"/>
          </p:cNvSpPr>
          <p:nvPr>
            <p:ph idx="1"/>
          </p:nvPr>
        </p:nvSpPr>
        <p:spPr/>
        <p:txBody>
          <a:bodyPr>
            <a:normAutofit/>
          </a:bodyPr>
          <a:lstStyle/>
          <a:p>
            <a:pPr>
              <a:buNone/>
            </a:pPr>
            <a:r>
              <a:rPr lang="en-ZA" sz="2000" dirty="0" smtClean="0"/>
              <a:t>2. Nelson JS (2006) Fishes of the World. John Wiley &amp; Sons, Inc., 2006; ISBN 0471250317. </a:t>
            </a:r>
          </a:p>
          <a:p>
            <a:endParaRPr lang="en-ZA" sz="2000" dirty="0" smtClean="0"/>
          </a:p>
          <a:p>
            <a:pPr marL="342900" indent="-342900">
              <a:buNone/>
            </a:pPr>
            <a:r>
              <a:rPr lang="en-ZA" sz="2000" dirty="0" smtClean="0"/>
              <a:t>4.Gram L (2001) Potential hazard in cold-smoked fish: </a:t>
            </a:r>
            <a:r>
              <a:rPr lang="en-ZA" sz="2000" i="1" dirty="0" smtClean="0"/>
              <a:t>Clostridium </a:t>
            </a:r>
            <a:r>
              <a:rPr lang="en-ZA" sz="2000" i="1" dirty="0" err="1" smtClean="0"/>
              <a:t>botulinum</a:t>
            </a:r>
            <a:r>
              <a:rPr lang="en-ZA" sz="2000" i="1" dirty="0" smtClean="0"/>
              <a:t> </a:t>
            </a:r>
            <a:r>
              <a:rPr lang="en-ZA" sz="2000" dirty="0" smtClean="0"/>
              <a:t>type E. In Processing Parameters Needed to Control Pathogens in Cold-smoked Fish.</a:t>
            </a:r>
            <a:r>
              <a:rPr lang="en-ZA" sz="2000" i="1" dirty="0" smtClean="0"/>
              <a:t> </a:t>
            </a:r>
            <a:r>
              <a:rPr lang="en-ZA" sz="2000" dirty="0" smtClean="0"/>
              <a:t>Especial Supplement to the Journal of Food Science 66(7): S-1082-1087.</a:t>
            </a:r>
            <a:endParaRPr lang="en-US" sz="2000" dirty="0" smtClean="0"/>
          </a:p>
          <a:p>
            <a:pPr marL="342900" indent="-342900">
              <a:buNone/>
            </a:pPr>
            <a:endParaRPr lang="en-ZA" sz="2000" dirty="0" smtClean="0"/>
          </a:p>
          <a:p>
            <a:pPr marL="342900" indent="-342900">
              <a:buNone/>
            </a:pPr>
            <a:r>
              <a:rPr lang="en-ZA" sz="2000" dirty="0" smtClean="0"/>
              <a:t>17. </a:t>
            </a:r>
            <a:r>
              <a:rPr lang="en-ZA" sz="2000" dirty="0" err="1" smtClean="0"/>
              <a:t>Erkan</a:t>
            </a:r>
            <a:r>
              <a:rPr lang="en-ZA" sz="2000" dirty="0" smtClean="0"/>
              <a:t>  N (2004) Smoking </a:t>
            </a:r>
            <a:r>
              <a:rPr lang="en-ZA" sz="2000" dirty="0" err="1" smtClean="0"/>
              <a:t>Technology.In</a:t>
            </a:r>
            <a:r>
              <a:rPr lang="en-ZA" sz="2000" dirty="0" smtClean="0"/>
              <a:t>: Fish Processing Technology, </a:t>
            </a:r>
            <a:r>
              <a:rPr lang="en-ZA" sz="2000" dirty="0" err="1" smtClean="0"/>
              <a:t>Varlk,C</a:t>
            </a:r>
            <a:r>
              <a:rPr lang="en-ZA" sz="2000" dirty="0" smtClean="0"/>
              <a:t>.(ed.) Istanbul Univ. Fisheries Fac. Istanbul.</a:t>
            </a:r>
            <a:endParaRPr lang="en-US" sz="2000" dirty="0" smtClean="0"/>
          </a:p>
          <a:p>
            <a:pPr marL="342900" indent="-342900">
              <a:buAutoNum type="arabicPeriod" startAt="4"/>
            </a:pPr>
            <a:endParaRPr lang="en-US" sz="2800"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0"/>
            <a:ext cx="6934200" cy="4524315"/>
          </a:xfrm>
          <a:prstGeom prst="rect">
            <a:avLst/>
          </a:prstGeom>
        </p:spPr>
        <p:txBody>
          <a:bodyPr wrap="square">
            <a:spAutoFit/>
          </a:bodyPr>
          <a:lstStyle/>
          <a:p>
            <a:endParaRPr lang="en-ZA" sz="1400" dirty="0" smtClean="0"/>
          </a:p>
          <a:p>
            <a:r>
              <a:rPr lang="en-ZA" sz="1400" dirty="0" smtClean="0"/>
              <a:t>18. </a:t>
            </a:r>
            <a:r>
              <a:rPr lang="en-ZA" sz="1400" dirty="0" err="1" smtClean="0"/>
              <a:t>Kolodziejska</a:t>
            </a:r>
            <a:r>
              <a:rPr lang="en-ZA" sz="1400" dirty="0" smtClean="0"/>
              <a:t>  I, </a:t>
            </a:r>
            <a:r>
              <a:rPr lang="en-ZA" sz="1400" dirty="0" err="1" smtClean="0"/>
              <a:t>Niecikowska</a:t>
            </a:r>
            <a:r>
              <a:rPr lang="en-ZA" sz="1400" dirty="0" smtClean="0"/>
              <a:t> C, </a:t>
            </a:r>
            <a:r>
              <a:rPr lang="en-ZA" sz="1400" dirty="0" err="1" smtClean="0"/>
              <a:t>Januszewska</a:t>
            </a:r>
            <a:r>
              <a:rPr lang="en-ZA" sz="1400" dirty="0" smtClean="0"/>
              <a:t> E and </a:t>
            </a:r>
            <a:r>
              <a:rPr lang="en-ZA" sz="1400" dirty="0" err="1" smtClean="0"/>
              <a:t>Sikorski</a:t>
            </a:r>
            <a:r>
              <a:rPr lang="en-ZA" sz="1400" dirty="0" smtClean="0"/>
              <a:t> ZE (2002) The microbial and sensory quality of mackerel hot  smoked in mild conditions. </a:t>
            </a:r>
            <a:r>
              <a:rPr lang="en-ZA" sz="1400" dirty="0" err="1" smtClean="0"/>
              <a:t>Ledensm</a:t>
            </a:r>
            <a:r>
              <a:rPr lang="en-ZA" sz="1400" dirty="0" smtClean="0"/>
              <a:t>. </a:t>
            </a:r>
            <a:r>
              <a:rPr lang="en-ZA" sz="1400" dirty="0" err="1" smtClean="0"/>
              <a:t>Wiss.U</a:t>
            </a:r>
            <a:r>
              <a:rPr lang="en-ZA" sz="1400" dirty="0" smtClean="0"/>
              <a:t> Technol.35: 87-92.</a:t>
            </a:r>
          </a:p>
          <a:p>
            <a:endParaRPr lang="en-ZA" sz="1400" dirty="0" smtClean="0"/>
          </a:p>
          <a:p>
            <a:r>
              <a:rPr lang="en-ZA" sz="1400" dirty="0" smtClean="0"/>
              <a:t>23. Williams SK,  </a:t>
            </a:r>
            <a:r>
              <a:rPr lang="en-ZA" sz="1400" dirty="0" err="1" smtClean="0"/>
              <a:t>Rodrick</a:t>
            </a:r>
            <a:r>
              <a:rPr lang="en-ZA" sz="1400" dirty="0" smtClean="0"/>
              <a:t> GE, and West  RL (1995) Sodium lactate affects shelf life and consumer acceptance of fresh catfish (</a:t>
            </a:r>
            <a:r>
              <a:rPr lang="en-ZA" sz="1400" i="1" dirty="0" err="1" smtClean="0"/>
              <a:t>Ictalurus</a:t>
            </a:r>
            <a:r>
              <a:rPr lang="en-ZA" sz="1400" i="1" dirty="0" smtClean="0"/>
              <a:t> </a:t>
            </a:r>
            <a:r>
              <a:rPr lang="en-ZA" sz="1400" i="1" dirty="0" err="1" smtClean="0"/>
              <a:t>nebulosus</a:t>
            </a:r>
            <a:r>
              <a:rPr lang="en-ZA" sz="1400" i="1" dirty="0" smtClean="0"/>
              <a:t>, </a:t>
            </a:r>
            <a:r>
              <a:rPr lang="en-ZA" sz="1400" i="1" dirty="0" err="1" smtClean="0"/>
              <a:t>marmoratus</a:t>
            </a:r>
            <a:r>
              <a:rPr lang="en-ZA" sz="1400" dirty="0" smtClean="0"/>
              <a:t>) fillets under simulated retail conditions. J. Food Sci. 60: 636-639.</a:t>
            </a:r>
          </a:p>
          <a:p>
            <a:endParaRPr lang="en-US" sz="1400" dirty="0" smtClean="0"/>
          </a:p>
          <a:p>
            <a:endParaRPr lang="en-ZA" sz="1400" dirty="0" smtClean="0"/>
          </a:p>
          <a:p>
            <a:r>
              <a:rPr lang="en-ZA" sz="1400" dirty="0" smtClean="0"/>
              <a:t>25. </a:t>
            </a:r>
            <a:r>
              <a:rPr lang="en-ZA" sz="1400" dirty="0" err="1" smtClean="0"/>
              <a:t>Peterkin</a:t>
            </a:r>
            <a:r>
              <a:rPr lang="en-ZA" sz="1400" dirty="0" smtClean="0"/>
              <a:t>  PI, Parrington  LJ, and Sharpe, AN (1998) Determination of aerobic colony counts in foods by Hydrophobic Grid-Membrane Filtration (HGMF) method. Health Protection Branch, Ottawa, Canada. Government of Canada. Publishing Co., Inc. Lancaster, Pennsylvania. 2</a:t>
            </a:r>
            <a:r>
              <a:rPr lang="en-ZA" sz="1400" baseline="30000" dirty="0" smtClean="0"/>
              <a:t>o</a:t>
            </a:r>
            <a:r>
              <a:rPr lang="en-ZA" sz="1400" dirty="0" smtClean="0"/>
              <a:t>C. J. Appl. </a:t>
            </a:r>
            <a:r>
              <a:rPr lang="en-ZA" sz="1400" dirty="0" err="1" smtClean="0"/>
              <a:t>Microbiol</a:t>
            </a:r>
            <a:r>
              <a:rPr lang="en-ZA" sz="1400" dirty="0" smtClean="0"/>
              <a:t>. 92 (4): 790-799.</a:t>
            </a:r>
          </a:p>
          <a:p>
            <a:endParaRPr lang="en-ZA" sz="1400" dirty="0" smtClean="0"/>
          </a:p>
          <a:p>
            <a:r>
              <a:rPr lang="en-ZA" sz="1400" dirty="0" smtClean="0"/>
              <a:t>28. </a:t>
            </a:r>
            <a:r>
              <a:rPr lang="en-ZA" sz="1400" dirty="0" err="1" smtClean="0"/>
              <a:t>Goktepe</a:t>
            </a:r>
            <a:r>
              <a:rPr lang="en-ZA" sz="1400" dirty="0" smtClean="0"/>
              <a:t>, I. and Moody, M.W.1998. Effect of modified atmosphere package on the quality of smoked catfish. Journal of Muscle Foods, 9:375-389.</a:t>
            </a:r>
            <a:endParaRPr lang="en-US" sz="1400" dirty="0" smtClean="0"/>
          </a:p>
          <a:p>
            <a:endParaRPr lang="en-ZA" sz="14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457200"/>
            <a:ext cx="7086600" cy="5878532"/>
          </a:xfrm>
          <a:prstGeom prst="rect">
            <a:avLst/>
          </a:prstGeom>
        </p:spPr>
        <p:txBody>
          <a:bodyPr wrap="square">
            <a:spAutoFit/>
          </a:bodyPr>
          <a:lstStyle/>
          <a:p>
            <a:r>
              <a:rPr lang="en-ZA" sz="1400" dirty="0" smtClean="0"/>
              <a:t>30. Huss  HH (1995) The effect of anaerobic conditions and carbon dioxide. In: Quality and Quantity changes in fresh fish. Technical paper no 348 :78-83 Rome: FAO Fisheries.</a:t>
            </a:r>
          </a:p>
          <a:p>
            <a:r>
              <a:rPr lang="en-ZA" sz="1400" dirty="0" smtClean="0"/>
              <a:t>32. Connell JJ (1975) </a:t>
            </a:r>
            <a:r>
              <a:rPr lang="en-ZA" sz="1400" dirty="0" err="1" smtClean="0"/>
              <a:t>Contro</a:t>
            </a:r>
            <a:r>
              <a:rPr lang="en-ZA" sz="1400" dirty="0" smtClean="0"/>
              <a:t> offish quality. Fishing News (Books) Ltd. Farnham, Surrey UK.</a:t>
            </a:r>
          </a:p>
          <a:p>
            <a:endParaRPr lang="en-US" sz="1400" dirty="0" smtClean="0"/>
          </a:p>
          <a:p>
            <a:endParaRPr lang="en-ZA" sz="1400" dirty="0" smtClean="0"/>
          </a:p>
          <a:p>
            <a:r>
              <a:rPr lang="en-ZA" sz="1400" dirty="0" smtClean="0"/>
              <a:t>33. </a:t>
            </a:r>
            <a:r>
              <a:rPr lang="en-ZA" sz="1400" dirty="0" err="1" smtClean="0"/>
              <a:t>Asiedu</a:t>
            </a:r>
            <a:r>
              <a:rPr lang="en-ZA" sz="1400" dirty="0" smtClean="0"/>
              <a:t> MS, </a:t>
            </a:r>
            <a:r>
              <a:rPr lang="en-ZA" sz="1400" dirty="0" err="1" smtClean="0"/>
              <a:t>Julshamn</a:t>
            </a:r>
            <a:r>
              <a:rPr lang="en-ZA" sz="1400" dirty="0" smtClean="0"/>
              <a:t> K, and Lie O (1991) Effect of local processing methods (cooking, frying, and smoking) on three fish species from Ghana: Part I,</a:t>
            </a:r>
          </a:p>
          <a:p>
            <a:endParaRPr lang="en-ZA" sz="1400" dirty="0" smtClean="0"/>
          </a:p>
          <a:p>
            <a:endParaRPr lang="en-ZA" sz="1400" dirty="0" smtClean="0"/>
          </a:p>
          <a:p>
            <a:r>
              <a:rPr lang="en-ZA" sz="1400" dirty="0" smtClean="0"/>
              <a:t>35. Papadopoulos V, </a:t>
            </a:r>
            <a:r>
              <a:rPr lang="en-ZA" sz="1400" dirty="0" err="1" smtClean="0"/>
              <a:t>Chouliara</a:t>
            </a:r>
            <a:r>
              <a:rPr lang="en-ZA" sz="1400" dirty="0" smtClean="0"/>
              <a:t> I, </a:t>
            </a:r>
            <a:r>
              <a:rPr lang="en-ZA" sz="1400" dirty="0" err="1" smtClean="0"/>
              <a:t>Badeka</a:t>
            </a:r>
            <a:r>
              <a:rPr lang="en-ZA" sz="1400" dirty="0" smtClean="0"/>
              <a:t>  A, </a:t>
            </a:r>
            <a:r>
              <a:rPr lang="en-ZA" sz="1400" dirty="0" err="1" smtClean="0"/>
              <a:t>Savaidis</a:t>
            </a:r>
            <a:r>
              <a:rPr lang="en-ZA" sz="1400" dirty="0" smtClean="0"/>
              <a:t>  IN, </a:t>
            </a:r>
            <a:r>
              <a:rPr lang="en-ZA" sz="1400" dirty="0" err="1" smtClean="0"/>
              <a:t>Kontominas</a:t>
            </a:r>
            <a:r>
              <a:rPr lang="en-ZA" sz="1400" dirty="0" smtClean="0"/>
              <a:t> MG (2003) Effect of gutting on microbiological, chemical and sensory properties of </a:t>
            </a:r>
            <a:r>
              <a:rPr lang="en-ZA" sz="1400" dirty="0" err="1" smtClean="0"/>
              <a:t>aquacultured</a:t>
            </a:r>
            <a:r>
              <a:rPr lang="en-ZA" sz="1400" dirty="0" smtClean="0"/>
              <a:t> sea bass (</a:t>
            </a:r>
            <a:r>
              <a:rPr lang="en-ZA" sz="1400" i="1" dirty="0" err="1" smtClean="0"/>
              <a:t>Dicentrarchus</a:t>
            </a:r>
            <a:r>
              <a:rPr lang="en-ZA" sz="1400" i="1" dirty="0" smtClean="0"/>
              <a:t> </a:t>
            </a:r>
            <a:r>
              <a:rPr lang="en-ZA" sz="1400" i="1" dirty="0" err="1" smtClean="0"/>
              <a:t>labrax</a:t>
            </a:r>
            <a:r>
              <a:rPr lang="en-ZA" sz="1400" dirty="0" smtClean="0"/>
              <a:t>) stored in ice. Food Microbiology.20:411-420.</a:t>
            </a:r>
          </a:p>
          <a:p>
            <a:endParaRPr lang="en-US" sz="1400" dirty="0" smtClean="0"/>
          </a:p>
          <a:p>
            <a:r>
              <a:rPr lang="en-ZA" sz="1400" dirty="0" smtClean="0"/>
              <a:t>36. ICMSF International Commission on Microbiological Specification for Foods (1986) Microorganisms in Foods 2, Sampling for Microbiological Analysis. Principles and Specifications, (2nd </a:t>
            </a:r>
            <a:r>
              <a:rPr lang="en-ZA" sz="1400" dirty="0" err="1" smtClean="0"/>
              <a:t>edn</a:t>
            </a:r>
            <a:r>
              <a:rPr lang="en-ZA" sz="1400" dirty="0" smtClean="0"/>
              <a:t>), Oxford: Blackwell Science.</a:t>
            </a:r>
          </a:p>
          <a:p>
            <a:endParaRPr lang="en-ZA" sz="1400" dirty="0" smtClean="0"/>
          </a:p>
          <a:p>
            <a:r>
              <a:rPr lang="en-ZA" sz="1400" dirty="0" smtClean="0"/>
              <a:t>37. </a:t>
            </a:r>
            <a:r>
              <a:rPr lang="en-ZA" sz="1400" dirty="0" err="1" smtClean="0"/>
              <a:t>Emberg</a:t>
            </a:r>
            <a:r>
              <a:rPr lang="en-ZA" sz="1400" dirty="0" smtClean="0"/>
              <a:t>  J, </a:t>
            </a:r>
            <a:r>
              <a:rPr lang="en-ZA" sz="1400" dirty="0" err="1" smtClean="0"/>
              <a:t>Laursen</a:t>
            </a:r>
            <a:r>
              <a:rPr lang="en-ZA" sz="1400" dirty="0" smtClean="0"/>
              <a:t>  BG, </a:t>
            </a:r>
            <a:r>
              <a:rPr lang="en-ZA" sz="1400" dirty="0" err="1" smtClean="0"/>
              <a:t>Rathjen</a:t>
            </a:r>
            <a:r>
              <a:rPr lang="en-ZA" sz="1400" dirty="0" smtClean="0"/>
              <a:t> T and </a:t>
            </a:r>
            <a:r>
              <a:rPr lang="en-ZA" sz="1400" dirty="0" err="1" smtClean="0"/>
              <a:t>Dalgaard</a:t>
            </a:r>
            <a:r>
              <a:rPr lang="en-ZA" sz="1400" dirty="0" smtClean="0"/>
              <a:t> (2002) Microbial spoilage and formation of biogenic amines in fresh and thawed modified atmosphere-packed salmon (</a:t>
            </a:r>
            <a:r>
              <a:rPr lang="en-ZA" sz="1400" dirty="0" err="1" smtClean="0"/>
              <a:t>Salmo</a:t>
            </a:r>
            <a:r>
              <a:rPr lang="en-ZA" sz="1400" dirty="0" smtClean="0"/>
              <a:t> </a:t>
            </a:r>
            <a:r>
              <a:rPr lang="en-ZA" sz="1400" dirty="0" err="1" smtClean="0"/>
              <a:t>salar</a:t>
            </a:r>
            <a:r>
              <a:rPr lang="en-ZA" sz="1400" dirty="0" smtClean="0"/>
              <a:t>) at 2</a:t>
            </a:r>
            <a:r>
              <a:rPr lang="en-ZA" sz="1400" baseline="30000" dirty="0" smtClean="0"/>
              <a:t>o</a:t>
            </a:r>
            <a:r>
              <a:rPr lang="en-ZA" sz="1400" dirty="0" smtClean="0"/>
              <a:t>C. J. Appl. </a:t>
            </a:r>
            <a:r>
              <a:rPr lang="en-ZA" sz="1400" dirty="0" err="1" smtClean="0"/>
              <a:t>Microbiol</a:t>
            </a:r>
            <a:r>
              <a:rPr lang="en-ZA" sz="1400" dirty="0" smtClean="0"/>
              <a:t>. 92 (4): 790-799.</a:t>
            </a:r>
            <a:endParaRPr lang="en-US" sz="1400" dirty="0" smtClean="0"/>
          </a:p>
          <a:p>
            <a:endParaRPr lang="en-ZA" sz="1400" dirty="0" smtClean="0"/>
          </a:p>
          <a:p>
            <a:endParaRPr lang="en-ZA" sz="1400"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609600"/>
          </a:xfrm>
        </p:spPr>
        <p:txBody>
          <a:bodyPr>
            <a:normAutofit fontScale="90000"/>
          </a:bodyPr>
          <a:lstStyle/>
          <a:p>
            <a:pPr algn="ctr"/>
            <a:r>
              <a:rPr lang="en-US" dirty="0" smtClean="0">
                <a:latin typeface="Showcard Gothic" pitchFamily="82" charset="0"/>
              </a:rPr>
              <a:t>APPRECIATION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Showcard Gothic" pitchFamily="82" charset="0"/>
              </a:rPr>
              <a:t> THANK YOU FOR YOUR</a:t>
            </a:r>
          </a:p>
          <a:p>
            <a:endParaRPr lang="en-US" dirty="0" smtClean="0">
              <a:latin typeface="Showcard Gothic" pitchFamily="82" charset="0"/>
            </a:endParaRPr>
          </a:p>
          <a:p>
            <a:endParaRPr lang="en-US" dirty="0" smtClean="0">
              <a:latin typeface="Showcard Gothic" pitchFamily="82" charset="0"/>
            </a:endParaRPr>
          </a:p>
          <a:p>
            <a:endParaRPr lang="en-US" dirty="0" smtClean="0">
              <a:latin typeface="Showcard Gothic" pitchFamily="82" charset="0"/>
            </a:endParaRPr>
          </a:p>
          <a:p>
            <a:endParaRPr lang="en-US" dirty="0" smtClean="0">
              <a:latin typeface="Showcard Gothic" pitchFamily="82" charset="0"/>
            </a:endParaRPr>
          </a:p>
          <a:p>
            <a:endParaRPr lang="en-US" dirty="0" smtClean="0">
              <a:latin typeface="Showcard Gothic" pitchFamily="82" charset="0"/>
            </a:endParaRPr>
          </a:p>
          <a:p>
            <a:endParaRPr lang="en-US" dirty="0" smtClean="0">
              <a:latin typeface="Showcard Gothic" pitchFamily="82" charset="0"/>
            </a:endParaRPr>
          </a:p>
          <a:p>
            <a:pPr>
              <a:buNone/>
            </a:pPr>
            <a:r>
              <a:rPr lang="en-US" dirty="0" smtClean="0">
                <a:latin typeface="Showcard Gothic" pitchFamily="82" charset="0"/>
              </a:rPr>
              <a:t>          </a:t>
            </a:r>
          </a:p>
          <a:p>
            <a:endParaRPr lang="en-US" dirty="0" smtClean="0">
              <a:latin typeface="Showcard Gothic" pitchFamily="82" charset="0"/>
            </a:endParaRPr>
          </a:p>
          <a:p>
            <a:r>
              <a:rPr lang="en-US" dirty="0" smtClean="0">
                <a:latin typeface="Showcard Gothic" pitchFamily="82" charset="0"/>
              </a:rPr>
              <a:t>ATTENTION!!!!!!</a:t>
            </a:r>
            <a:endParaRPr lang="en-US" dirty="0"/>
          </a:p>
        </p:txBody>
      </p:sp>
      <p:pic>
        <p:nvPicPr>
          <p:cNvPr id="5" name="Picture 2" descr="C:\Users\USERR\Desktop\cat fish image.jpg"/>
          <p:cNvPicPr>
            <a:picLocks noChangeAspect="1" noChangeArrowheads="1"/>
          </p:cNvPicPr>
          <p:nvPr/>
        </p:nvPicPr>
        <p:blipFill>
          <a:blip r:embed="rId2" cstate="print"/>
          <a:srcRect/>
          <a:stretch>
            <a:fillRect/>
          </a:stretch>
        </p:blipFill>
        <p:spPr bwMode="auto">
          <a:xfrm>
            <a:off x="1524000" y="2209800"/>
            <a:ext cx="4281487" cy="2819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INTRODUCTION</a:t>
            </a:r>
            <a:endParaRPr lang="en-US" dirty="0"/>
          </a:p>
        </p:txBody>
      </p:sp>
      <p:sp>
        <p:nvSpPr>
          <p:cNvPr id="3" name="Content Placeholder 2"/>
          <p:cNvSpPr>
            <a:spLocks noGrp="1"/>
          </p:cNvSpPr>
          <p:nvPr>
            <p:ph idx="1"/>
          </p:nvPr>
        </p:nvSpPr>
        <p:spPr>
          <a:xfrm>
            <a:off x="457200" y="1295400"/>
            <a:ext cx="7543800" cy="4953000"/>
          </a:xfrm>
        </p:spPr>
        <p:txBody>
          <a:bodyPr>
            <a:normAutofit fontScale="25000" lnSpcReduction="20000"/>
          </a:bodyPr>
          <a:lstStyle/>
          <a:p>
            <a:r>
              <a:rPr lang="en-ZA" sz="5600" dirty="0" smtClean="0"/>
              <a:t>Fish   </a:t>
            </a:r>
            <a:r>
              <a:rPr lang="en-ZA" sz="5600" dirty="0"/>
              <a:t>provides </a:t>
            </a:r>
            <a:r>
              <a:rPr lang="en-ZA" sz="5600" dirty="0" smtClean="0"/>
              <a:t> 30 to 80</a:t>
            </a:r>
            <a:r>
              <a:rPr lang="en-ZA" sz="5600" dirty="0"/>
              <a:t>% of the total animal protein intake </a:t>
            </a:r>
            <a:r>
              <a:rPr lang="en-ZA" sz="5600" dirty="0" smtClean="0"/>
              <a:t>of </a:t>
            </a:r>
            <a:r>
              <a:rPr lang="en-ZA" sz="5600" dirty="0"/>
              <a:t>West </a:t>
            </a:r>
            <a:r>
              <a:rPr lang="en-ZA" sz="5600" dirty="0" smtClean="0"/>
              <a:t>Africa people . </a:t>
            </a:r>
          </a:p>
          <a:p>
            <a:r>
              <a:rPr lang="en-ZA" sz="6400" dirty="0" smtClean="0"/>
              <a:t>Catfish is  high in  </a:t>
            </a:r>
            <a:r>
              <a:rPr lang="en-ZA" sz="6400" dirty="0"/>
              <a:t>unsaturated fatty acids, vitamins, proteins, minerals, </a:t>
            </a:r>
            <a:r>
              <a:rPr lang="en-ZA" sz="6400" dirty="0" smtClean="0"/>
              <a:t>  low </a:t>
            </a:r>
            <a:r>
              <a:rPr lang="en-ZA" sz="6400" dirty="0"/>
              <a:t>in carbohydrates </a:t>
            </a:r>
            <a:r>
              <a:rPr lang="en-ZA" sz="6400" dirty="0" smtClean="0"/>
              <a:t> and saturated fat.</a:t>
            </a:r>
            <a:r>
              <a:rPr lang="en-ZA" sz="6600" dirty="0" smtClean="0"/>
              <a:t> Smoke-dried fish  consumed  in  Nigerian has appetizing taste and flavour [2].</a:t>
            </a:r>
          </a:p>
          <a:p>
            <a:endParaRPr lang="en-ZA" sz="6400" dirty="0" smtClean="0"/>
          </a:p>
          <a:p>
            <a:r>
              <a:rPr lang="en-ZA" sz="6400" dirty="0" smtClean="0"/>
              <a:t> Catfish easily </a:t>
            </a:r>
            <a:r>
              <a:rPr lang="en-US" sz="6400" dirty="0" smtClean="0"/>
              <a:t>looses  </a:t>
            </a:r>
            <a:r>
              <a:rPr lang="en-US" sz="6400" dirty="0"/>
              <a:t>quality </a:t>
            </a:r>
            <a:r>
              <a:rPr lang="en-US" sz="6400" dirty="0" smtClean="0"/>
              <a:t> </a:t>
            </a:r>
            <a:r>
              <a:rPr lang="en-US" sz="6400" dirty="0"/>
              <a:t>rapidly after catch</a:t>
            </a:r>
            <a:r>
              <a:rPr lang="en-US" sz="6400" dirty="0" smtClean="0"/>
              <a:t>.</a:t>
            </a:r>
          </a:p>
          <a:p>
            <a:r>
              <a:rPr lang="en-ZA" sz="6000" dirty="0" smtClean="0"/>
              <a:t>From literature some preservatives   used are   potassium </a:t>
            </a:r>
            <a:r>
              <a:rPr lang="en-ZA" sz="6000" dirty="0" err="1" smtClean="0"/>
              <a:t>sorbate</a:t>
            </a:r>
            <a:r>
              <a:rPr lang="en-ZA" sz="6000" dirty="0" smtClean="0"/>
              <a:t>, sodium chloride and sodium citrate.</a:t>
            </a:r>
          </a:p>
          <a:p>
            <a:r>
              <a:rPr lang="en-ZA" sz="6000" dirty="0" smtClean="0"/>
              <a:t>These preservatives    can inhibit </a:t>
            </a:r>
            <a:r>
              <a:rPr lang="en-US" sz="6400" dirty="0" smtClean="0"/>
              <a:t> </a:t>
            </a:r>
            <a:r>
              <a:rPr lang="en-US" sz="6400" dirty="0"/>
              <a:t>food-borne pathogens like </a:t>
            </a:r>
            <a:r>
              <a:rPr lang="en-US" sz="6400" i="1" dirty="0"/>
              <a:t>Staphylococcus </a:t>
            </a:r>
            <a:r>
              <a:rPr lang="en-US" sz="6400" i="1" dirty="0" err="1"/>
              <a:t>aureus</a:t>
            </a:r>
            <a:r>
              <a:rPr lang="en-US" sz="6400" i="1" dirty="0"/>
              <a:t>,</a:t>
            </a:r>
            <a:r>
              <a:rPr lang="en-US" sz="6400" dirty="0"/>
              <a:t> </a:t>
            </a:r>
            <a:r>
              <a:rPr lang="en-US" sz="6400" i="1" dirty="0" smtClean="0"/>
              <a:t> </a:t>
            </a:r>
            <a:r>
              <a:rPr lang="en-US" sz="6400" dirty="0" smtClean="0"/>
              <a:t> </a:t>
            </a:r>
            <a:r>
              <a:rPr lang="en-US" sz="6400" i="1" dirty="0"/>
              <a:t>Escherichia </a:t>
            </a:r>
            <a:r>
              <a:rPr lang="en-US" sz="6400" i="1" dirty="0" smtClean="0"/>
              <a:t>coli,</a:t>
            </a:r>
            <a:r>
              <a:rPr lang="en-US" sz="6400" dirty="0" smtClean="0"/>
              <a:t> </a:t>
            </a:r>
            <a:r>
              <a:rPr lang="en-ZA" sz="6400" i="1" dirty="0" err="1"/>
              <a:t>Listeria</a:t>
            </a:r>
            <a:r>
              <a:rPr lang="en-ZA" sz="6400" i="1" dirty="0"/>
              <a:t> </a:t>
            </a:r>
            <a:r>
              <a:rPr lang="en-ZA" sz="6400" i="1" dirty="0" err="1" smtClean="0"/>
              <a:t>monocytogenes</a:t>
            </a:r>
            <a:r>
              <a:rPr lang="en-ZA" sz="6400" i="1" dirty="0" smtClean="0"/>
              <a:t>  </a:t>
            </a:r>
            <a:r>
              <a:rPr lang="en-ZA" sz="6400" dirty="0" smtClean="0"/>
              <a:t>and  </a:t>
            </a:r>
            <a:r>
              <a:rPr lang="en-ZA" sz="6400" dirty="0"/>
              <a:t>toxin production of </a:t>
            </a:r>
            <a:r>
              <a:rPr lang="en-ZA" sz="6400" i="1" dirty="0"/>
              <a:t>Clostridium </a:t>
            </a:r>
            <a:r>
              <a:rPr lang="en-ZA" sz="6400" i="1" dirty="0" err="1"/>
              <a:t>botulinum</a:t>
            </a:r>
            <a:r>
              <a:rPr lang="en-ZA" sz="6400" i="1" dirty="0"/>
              <a:t> </a:t>
            </a:r>
            <a:r>
              <a:rPr lang="en-ZA" sz="6400" i="1" dirty="0" smtClean="0"/>
              <a:t>.</a:t>
            </a:r>
            <a:r>
              <a:rPr lang="en-ZA" sz="6400" dirty="0" smtClean="0"/>
              <a:t> </a:t>
            </a:r>
            <a:endParaRPr lang="en-US" sz="6400" dirty="0" smtClean="0"/>
          </a:p>
          <a:p>
            <a:endParaRPr lang="en-US" sz="6400" i="1" dirty="0" smtClean="0"/>
          </a:p>
          <a:p>
            <a:r>
              <a:rPr lang="en-US" sz="6000" i="1" dirty="0" smtClean="0"/>
              <a:t>Black pepper (Piper </a:t>
            </a:r>
            <a:r>
              <a:rPr lang="en-US" sz="6000" i="1" dirty="0" err="1" smtClean="0"/>
              <a:t>guineenses</a:t>
            </a:r>
            <a:r>
              <a:rPr lang="en-US" sz="6000" i="1" dirty="0" smtClean="0"/>
              <a:t>) </a:t>
            </a:r>
            <a:r>
              <a:rPr lang="en-US" sz="6000" dirty="0" smtClean="0"/>
              <a:t>    contains  compounds like   </a:t>
            </a:r>
            <a:r>
              <a:rPr lang="en-US" sz="6000" u="sng" dirty="0" err="1" smtClean="0">
                <a:hlinkClick r:id="rId2" tooltip="Piperine"/>
              </a:rPr>
              <a:t>piperine</a:t>
            </a:r>
            <a:r>
              <a:rPr lang="en-US" sz="6000" dirty="0" smtClean="0"/>
              <a:t> and large amounts of </a:t>
            </a:r>
            <a:r>
              <a:rPr lang="en-US" sz="6000" u="sng" dirty="0" smtClean="0">
                <a:hlinkClick r:id="rId3" tooltip="Caryophyllene"/>
              </a:rPr>
              <a:t>beta-</a:t>
            </a:r>
            <a:r>
              <a:rPr lang="en-US" sz="6000" u="sng" dirty="0" err="1" smtClean="0">
                <a:hlinkClick r:id="rId3" tooltip="Caryophyllene"/>
              </a:rPr>
              <a:t>caryophyllene</a:t>
            </a:r>
            <a:r>
              <a:rPr lang="en-US" sz="6000" dirty="0" smtClean="0"/>
              <a:t> </a:t>
            </a:r>
            <a:r>
              <a:rPr lang="en-US" sz="6000" dirty="0" smtClean="0"/>
              <a:t>.</a:t>
            </a:r>
          </a:p>
          <a:p>
            <a:endParaRPr lang="en-US" sz="6000" dirty="0" smtClean="0"/>
          </a:p>
          <a:p>
            <a:r>
              <a:rPr lang="en-US" sz="6000" dirty="0" smtClean="0"/>
              <a:t>In Nigeria it is used in making stew where it adds </a:t>
            </a:r>
            <a:r>
              <a:rPr lang="en-US" sz="6000" dirty="0" smtClean="0">
                <a:solidFill>
                  <a:srgbClr val="FF0000"/>
                </a:solidFill>
              </a:rPr>
              <a:t>pungent</a:t>
            </a:r>
            <a:r>
              <a:rPr lang="en-US" sz="6000" dirty="0" smtClean="0"/>
              <a:t> aroma. The peppers have preservative and anti-oxidant properties . </a:t>
            </a:r>
          </a:p>
          <a:p>
            <a:endParaRPr lang="en-US" sz="6000" dirty="0" smtClean="0"/>
          </a:p>
          <a:p>
            <a:pPr>
              <a:buNone/>
            </a:pPr>
            <a:endParaRPr lang="en-US" sz="6400" dirty="0"/>
          </a:p>
          <a:p>
            <a:pPr>
              <a:buNone/>
            </a:pPr>
            <a:r>
              <a:rPr lang="en-ZA" sz="6400" dirty="0"/>
              <a:t> </a:t>
            </a:r>
            <a:endParaRPr lang="en-US" sz="6400" dirty="0"/>
          </a:p>
          <a:p>
            <a:pPr>
              <a:buNone/>
            </a:pPr>
            <a:r>
              <a:rPr lang="en-ZA" sz="6400" dirty="0"/>
              <a:t> </a:t>
            </a:r>
            <a:endParaRPr lang="en-US" sz="6400" dirty="0"/>
          </a:p>
          <a:p>
            <a:endParaRPr lang="en-US" sz="6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0040"/>
            <a:ext cx="7239000" cy="1143000"/>
          </a:xfrm>
        </p:spPr>
        <p:txBody>
          <a:bodyPr/>
          <a:lstStyle/>
          <a:p>
            <a:pPr algn="ctr"/>
            <a:r>
              <a:rPr lang="en-US" sz="2000" dirty="0" smtClean="0"/>
              <a:t>Introduction</a:t>
            </a:r>
            <a:r>
              <a:rPr lang="en-US" dirty="0" smtClean="0"/>
              <a:t> </a:t>
            </a:r>
            <a:r>
              <a:rPr lang="en-US" sz="2000" dirty="0" err="1" smtClean="0"/>
              <a:t>contd</a:t>
            </a:r>
            <a:endParaRPr lang="en-US" sz="2000" dirty="0"/>
          </a:p>
        </p:txBody>
      </p:sp>
      <p:sp>
        <p:nvSpPr>
          <p:cNvPr id="3" name="Content Placeholder 2"/>
          <p:cNvSpPr>
            <a:spLocks noGrp="1"/>
          </p:cNvSpPr>
          <p:nvPr>
            <p:ph idx="1"/>
          </p:nvPr>
        </p:nvSpPr>
        <p:spPr/>
        <p:txBody>
          <a:bodyPr>
            <a:normAutofit fontScale="32500" lnSpcReduction="20000"/>
          </a:bodyPr>
          <a:lstStyle/>
          <a:p>
            <a:endParaRPr lang="en-US" sz="5600" dirty="0" smtClean="0"/>
          </a:p>
          <a:p>
            <a:endParaRPr lang="en-US" sz="5600" dirty="0" smtClean="0"/>
          </a:p>
          <a:p>
            <a:r>
              <a:rPr lang="en-ZA" sz="6000" dirty="0" smtClean="0"/>
              <a:t>The various kinds of woods in the tropics are suitable for fish smoking process.</a:t>
            </a:r>
          </a:p>
          <a:p>
            <a:endParaRPr lang="en-US" sz="6000" dirty="0" smtClean="0"/>
          </a:p>
          <a:p>
            <a:r>
              <a:rPr lang="en-US" sz="6000" dirty="0" smtClean="0"/>
              <a:t> </a:t>
            </a:r>
            <a:r>
              <a:rPr lang="en-ZA" sz="6000" dirty="0" smtClean="0"/>
              <a:t>Heat from the smoke  can  reduce  the water activity of the fish cells.</a:t>
            </a:r>
          </a:p>
          <a:p>
            <a:r>
              <a:rPr lang="en-ZA" sz="6000" dirty="0" smtClean="0"/>
              <a:t>  resulting in </a:t>
            </a:r>
            <a:r>
              <a:rPr lang="en-US" sz="6000" dirty="0" smtClean="0"/>
              <a:t> </a:t>
            </a:r>
            <a:r>
              <a:rPr lang="en-ZA" sz="6000" dirty="0" smtClean="0"/>
              <a:t> microbial  inhibition which minimises spoilage [</a:t>
            </a:r>
            <a:r>
              <a:rPr lang="en-US" sz="6000" dirty="0" smtClean="0"/>
              <a:t>4]</a:t>
            </a:r>
            <a:r>
              <a:rPr lang="en-ZA" sz="6000" dirty="0" smtClean="0"/>
              <a:t>. </a:t>
            </a:r>
            <a:endParaRPr lang="en-US" sz="6000" dirty="0" smtClean="0"/>
          </a:p>
          <a:p>
            <a:endParaRPr lang="en-US" sz="5600" dirty="0" smtClean="0"/>
          </a:p>
          <a:p>
            <a:r>
              <a:rPr lang="en-ZA" sz="5600" dirty="0" smtClean="0"/>
              <a:t> Smoking and the use of preservatives can influence the </a:t>
            </a:r>
            <a:r>
              <a:rPr lang="en-ZA" sz="5600" dirty="0" err="1" smtClean="0"/>
              <a:t>organoleptic</a:t>
            </a:r>
            <a:r>
              <a:rPr lang="en-ZA" sz="5600" dirty="0" smtClean="0"/>
              <a:t> attributes of  fish .</a:t>
            </a:r>
          </a:p>
          <a:p>
            <a:endParaRPr lang="en-ZA" sz="5600" dirty="0" smtClean="0"/>
          </a:p>
          <a:p>
            <a:r>
              <a:rPr lang="en-ZA" sz="5600" dirty="0" smtClean="0"/>
              <a:t>The antimicrobial effect of smoking depends on temperature, humidity, intensity of the smoke, </a:t>
            </a:r>
            <a:r>
              <a:rPr lang="en-ZA" sz="5600" dirty="0" smtClean="0"/>
              <a:t>duration, fish </a:t>
            </a:r>
            <a:r>
              <a:rPr lang="en-ZA" sz="5600" dirty="0" err="1" smtClean="0"/>
              <a:t>microflora</a:t>
            </a:r>
            <a:r>
              <a:rPr lang="en-ZA" sz="5600" dirty="0" smtClean="0"/>
              <a:t>  </a:t>
            </a:r>
            <a:r>
              <a:rPr lang="en-ZA" sz="5600" dirty="0" smtClean="0"/>
              <a:t>and concentration of active components in the smoke [17].</a:t>
            </a:r>
            <a:endParaRPr lang="en-US" sz="5600" dirty="0" smtClean="0">
              <a:latin typeface="Times New Roman" pitchFamily="18" charset="0"/>
              <a:cs typeface="Times New Roman" pitchFamily="18" charset="0"/>
            </a:endParaRPr>
          </a:p>
          <a:p>
            <a:pPr>
              <a:buNone/>
            </a:pPr>
            <a:r>
              <a:rPr lang="en-ZA" sz="5600" dirty="0" smtClean="0"/>
              <a:t>	</a:t>
            </a:r>
            <a:endParaRPr lang="en-US" sz="5600" dirty="0" smtClean="0"/>
          </a:p>
          <a:p>
            <a:pPr>
              <a:buNone/>
            </a:pPr>
            <a:r>
              <a:rPr lang="en-ZA" dirty="0" smtClean="0"/>
              <a:t>	</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143000"/>
          </a:xfrm>
        </p:spPr>
        <p:txBody>
          <a:bodyPr/>
          <a:lstStyle/>
          <a:p>
            <a:pPr algn="ctr"/>
            <a:r>
              <a:rPr lang="en-US" sz="2000" dirty="0" smtClean="0"/>
              <a:t>JUSTIFICATION  AND OBJECTIVE</a:t>
            </a:r>
            <a:endParaRPr lang="en-US" sz="2000" dirty="0"/>
          </a:p>
        </p:txBody>
      </p:sp>
      <p:sp>
        <p:nvSpPr>
          <p:cNvPr id="3" name="Content Placeholder 2"/>
          <p:cNvSpPr>
            <a:spLocks noGrp="1"/>
          </p:cNvSpPr>
          <p:nvPr>
            <p:ph idx="1"/>
          </p:nvPr>
        </p:nvSpPr>
        <p:spPr/>
        <p:txBody>
          <a:bodyPr>
            <a:normAutofit/>
          </a:bodyPr>
          <a:lstStyle/>
          <a:p>
            <a:r>
              <a:rPr lang="en-US" sz="1400" dirty="0" smtClean="0"/>
              <a:t>Epileptic  power supply and high cost of equipment in Nigeria have made cold storage, canning and freezing non-realistic.</a:t>
            </a:r>
          </a:p>
          <a:p>
            <a:endParaRPr lang="en-US" sz="1400" dirty="0" smtClean="0"/>
          </a:p>
          <a:p>
            <a:r>
              <a:rPr lang="en-ZA" sz="1400" dirty="0" smtClean="0"/>
              <a:t>Therefore traditional technique of smoke-drying  is in common use but without preservative addition. </a:t>
            </a:r>
          </a:p>
          <a:p>
            <a:r>
              <a:rPr lang="en-ZA" sz="1400" dirty="0" smtClean="0"/>
              <a:t>The utilization of indigenous spices and chemicals like sodium citrate   as  catfish preservative properties has not been   exploited  in Nigeria </a:t>
            </a:r>
          </a:p>
          <a:p>
            <a:r>
              <a:rPr lang="en-ZA" sz="1400" dirty="0" smtClean="0"/>
              <a:t>Therefore preservation of smoked fish using chemical preservatives  and spices has become imperative.</a:t>
            </a:r>
          </a:p>
          <a:p>
            <a:r>
              <a:rPr lang="en-US" sz="1400" dirty="0" smtClean="0"/>
              <a:t>This study assessed the effect of sodium citrate and black pepper (</a:t>
            </a:r>
            <a:r>
              <a:rPr lang="en-US" sz="1400" i="1" dirty="0" smtClean="0"/>
              <a:t>Piper </a:t>
            </a:r>
            <a:r>
              <a:rPr lang="en-US" sz="1400" i="1" dirty="0" err="1" smtClean="0"/>
              <a:t>guineenses</a:t>
            </a:r>
            <a:r>
              <a:rPr lang="en-US" sz="1400" dirty="0" smtClean="0"/>
              <a:t>) on proximate composition, microbial and </a:t>
            </a:r>
            <a:r>
              <a:rPr lang="en-US" sz="1400" dirty="0" err="1" smtClean="0"/>
              <a:t>organoleptic</a:t>
            </a:r>
            <a:r>
              <a:rPr lang="en-US" sz="1400" dirty="0" smtClean="0"/>
              <a:t> attributes of smoked catfish  during a 6-week storage  at ambient temperature.</a:t>
            </a:r>
          </a:p>
          <a:p>
            <a:r>
              <a:rPr lang="en-US" sz="1400" dirty="0" smtClean="0"/>
              <a:t>Also the  outcome is expected to  encourage reduction in   post–harvest losses  and how to improve the nutritional and sensory attributes for consumption. </a:t>
            </a:r>
          </a:p>
          <a:p>
            <a:endParaRPr lang="en-ZA" dirty="0" smtClean="0"/>
          </a:p>
          <a:p>
            <a:endParaRPr lang="en-ZA" dirty="0" smtClean="0"/>
          </a:p>
          <a:p>
            <a:endParaRPr lang="en-ZA"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65760"/>
          </a:xfrm>
        </p:spPr>
        <p:txBody>
          <a:bodyPr>
            <a:normAutofit fontScale="90000"/>
          </a:bodyPr>
          <a:lstStyle/>
          <a:p>
            <a:pPr algn="ctr"/>
            <a:r>
              <a:rPr lang="en-US" sz="2200" dirty="0" smtClean="0"/>
              <a:t>Methodology</a:t>
            </a:r>
            <a:r>
              <a:rPr lang="en-US" dirty="0" smtClean="0"/>
              <a:t> </a:t>
            </a:r>
            <a:endParaRPr lang="en-US" dirty="0"/>
          </a:p>
        </p:txBody>
      </p:sp>
      <p:sp>
        <p:nvSpPr>
          <p:cNvPr id="3" name="Content Placeholder 2"/>
          <p:cNvSpPr>
            <a:spLocks noGrp="1"/>
          </p:cNvSpPr>
          <p:nvPr>
            <p:ph idx="1"/>
          </p:nvPr>
        </p:nvSpPr>
        <p:spPr>
          <a:xfrm>
            <a:off x="457200" y="685800"/>
            <a:ext cx="7239000" cy="5769936"/>
          </a:xfrm>
        </p:spPr>
        <p:txBody>
          <a:bodyPr>
            <a:noAutofit/>
          </a:bodyPr>
          <a:lstStyle/>
          <a:p>
            <a:pPr>
              <a:buNone/>
            </a:pPr>
            <a:r>
              <a:rPr lang="en-ZA" sz="1400" b="1" dirty="0" smtClean="0"/>
              <a:t> </a:t>
            </a:r>
            <a:endParaRPr lang="en-US" sz="1400" dirty="0"/>
          </a:p>
          <a:p>
            <a:r>
              <a:rPr lang="en-US" sz="1400" dirty="0" smtClean="0"/>
              <a:t>Fresh catfish </a:t>
            </a:r>
            <a:r>
              <a:rPr lang="en-US" sz="1400" i="1" dirty="0" smtClean="0"/>
              <a:t>(</a:t>
            </a:r>
            <a:r>
              <a:rPr lang="en-US" sz="1400" i="1" dirty="0" err="1" smtClean="0"/>
              <a:t>Clarias</a:t>
            </a:r>
            <a:r>
              <a:rPr lang="en-US" sz="1400" i="1" dirty="0" smtClean="0"/>
              <a:t> </a:t>
            </a:r>
            <a:r>
              <a:rPr lang="en-US" sz="1400" i="1" dirty="0" err="1" smtClean="0"/>
              <a:t>gariepinus</a:t>
            </a:r>
            <a:r>
              <a:rPr lang="en-US" sz="1400" i="1" dirty="0" smtClean="0"/>
              <a:t>)  </a:t>
            </a:r>
            <a:r>
              <a:rPr lang="en-US" sz="1400" dirty="0" smtClean="0"/>
              <a:t>samples </a:t>
            </a:r>
            <a:r>
              <a:rPr lang="en-US" sz="1400" dirty="0"/>
              <a:t>were selected, </a:t>
            </a:r>
            <a:r>
              <a:rPr lang="en-US" sz="1400" dirty="0" smtClean="0"/>
              <a:t>washed, eviscerated, washed with distilled water and  </a:t>
            </a:r>
            <a:r>
              <a:rPr lang="en-US" sz="1400" dirty="0"/>
              <a:t>paper towel </a:t>
            </a:r>
            <a:r>
              <a:rPr lang="en-US" sz="1400" dirty="0" smtClean="0"/>
              <a:t>dried  </a:t>
            </a:r>
            <a:r>
              <a:rPr lang="en-US" sz="1400" dirty="0"/>
              <a:t>and </a:t>
            </a:r>
            <a:r>
              <a:rPr lang="en-US" sz="1400" dirty="0" smtClean="0"/>
              <a:t>weighed.</a:t>
            </a:r>
          </a:p>
          <a:p>
            <a:r>
              <a:rPr lang="en-US" sz="1400" dirty="0" smtClean="0"/>
              <a:t>About </a:t>
            </a:r>
            <a:r>
              <a:rPr lang="en-US" sz="1400" dirty="0"/>
              <a:t>300ml distilled water was added to 20g each of ground black pepper and sodium </a:t>
            </a:r>
            <a:r>
              <a:rPr lang="en-US" sz="1400" dirty="0" smtClean="0"/>
              <a:t>citrate.</a:t>
            </a:r>
          </a:p>
          <a:p>
            <a:r>
              <a:rPr lang="en-US" sz="1400" dirty="0" smtClean="0"/>
              <a:t> </a:t>
            </a:r>
            <a:r>
              <a:rPr lang="en-US" sz="1400" dirty="0"/>
              <a:t>Each mixture was boiled and refluxed for 5 </a:t>
            </a:r>
            <a:r>
              <a:rPr lang="en-US" sz="1400" dirty="0" smtClean="0"/>
              <a:t>minutes, </a:t>
            </a:r>
            <a:r>
              <a:rPr lang="en-US" sz="1400" dirty="0"/>
              <a:t>filtered hot through a sterile cheese-cloth (</a:t>
            </a:r>
            <a:r>
              <a:rPr lang="en-US" sz="1400" dirty="0" smtClean="0"/>
              <a:t>300 </a:t>
            </a:r>
            <a:r>
              <a:rPr lang="el-GR" sz="1400" dirty="0" smtClean="0"/>
              <a:t>μ</a:t>
            </a:r>
            <a:r>
              <a:rPr lang="en-US" sz="1400" dirty="0" smtClean="0"/>
              <a:t>). </a:t>
            </a:r>
            <a:r>
              <a:rPr lang="en-US" sz="1400" dirty="0"/>
              <a:t>The filtrate was cooled to room temperature (29±1</a:t>
            </a:r>
            <a:r>
              <a:rPr lang="en-US" sz="1400" baseline="30000" dirty="0"/>
              <a:t>0</a:t>
            </a:r>
            <a:r>
              <a:rPr lang="en-US" sz="1400" dirty="0"/>
              <a:t>C). </a:t>
            </a:r>
            <a:endParaRPr lang="en-US" sz="1400" dirty="0" smtClean="0"/>
          </a:p>
          <a:p>
            <a:r>
              <a:rPr lang="en-US" sz="1400" dirty="0" smtClean="0"/>
              <a:t>A= Control smoked fillets only, B= fillets previously soaked in Sodium citrate  extract before smoking</a:t>
            </a:r>
          </a:p>
          <a:p>
            <a:r>
              <a:rPr lang="en-US" sz="1400" dirty="0" smtClean="0"/>
              <a:t>C= Fillets soaked in black pepper </a:t>
            </a:r>
            <a:r>
              <a:rPr lang="en-US" sz="1400" dirty="0" smtClean="0"/>
              <a:t>extract before </a:t>
            </a:r>
            <a:r>
              <a:rPr lang="en-US" sz="1400" dirty="0" smtClean="0"/>
              <a:t>smoking </a:t>
            </a:r>
          </a:p>
          <a:p>
            <a:r>
              <a:rPr lang="en-US" sz="1400" dirty="0" smtClean="0"/>
              <a:t>D=Fillets  smoked in combination of black pepper and sodium citrate extracts before smoking.</a:t>
            </a:r>
            <a:endParaRPr lang="en-US" sz="1400" dirty="0"/>
          </a:p>
          <a:p>
            <a:r>
              <a:rPr lang="en-US" sz="1400" dirty="0" smtClean="0"/>
              <a:t>All samples were  </a:t>
            </a:r>
            <a:r>
              <a:rPr lang="en-US" sz="1400" dirty="0"/>
              <a:t>soaked in warm (45±1</a:t>
            </a:r>
            <a:r>
              <a:rPr lang="en-US" sz="1400" baseline="30000" dirty="0"/>
              <a:t>0</a:t>
            </a:r>
            <a:r>
              <a:rPr lang="en-US" sz="1400" dirty="0"/>
              <a:t>C) spice extracts for 10 minutes, drained and smoke-dried by laying the fish samples over the </a:t>
            </a:r>
            <a:r>
              <a:rPr lang="en-ZA" sz="1400" dirty="0"/>
              <a:t>smoking kiln at </a:t>
            </a:r>
            <a:r>
              <a:rPr lang="en-ZA" sz="1400" dirty="0" smtClean="0"/>
              <a:t>185</a:t>
            </a:r>
            <a:r>
              <a:rPr lang="en-ZA" sz="1400" baseline="30000" dirty="0" smtClean="0"/>
              <a:t>0</a:t>
            </a:r>
            <a:r>
              <a:rPr lang="en-ZA" sz="1400" dirty="0" smtClean="0"/>
              <a:t>C.</a:t>
            </a:r>
          </a:p>
          <a:p>
            <a:pPr>
              <a:buNone/>
            </a:pPr>
            <a:r>
              <a:rPr lang="en-ZA" sz="1400" dirty="0" smtClean="0"/>
              <a:t> </a:t>
            </a:r>
          </a:p>
          <a:p>
            <a:r>
              <a:rPr lang="en-ZA" sz="1400" dirty="0" smtClean="0"/>
              <a:t>uniform </a:t>
            </a:r>
            <a:r>
              <a:rPr lang="en-ZA" sz="1400" dirty="0"/>
              <a:t>smoking</a:t>
            </a:r>
            <a:r>
              <a:rPr lang="en-US" sz="1400" dirty="0"/>
              <a:t> was achieved by turning samples over at intervals of 15 minutes </a:t>
            </a:r>
            <a:r>
              <a:rPr lang="en-ZA" sz="1400" dirty="0"/>
              <a:t>for 2 </a:t>
            </a:r>
            <a:r>
              <a:rPr lang="en-ZA" sz="1400" dirty="0" smtClean="0"/>
              <a:t>hours.</a:t>
            </a:r>
          </a:p>
          <a:p>
            <a:r>
              <a:rPr lang="en-US" sz="1400" dirty="0" smtClean="0"/>
              <a:t>Some of the</a:t>
            </a:r>
            <a:r>
              <a:rPr lang="en-ZA" sz="1400" dirty="0" smtClean="0"/>
              <a:t> </a:t>
            </a:r>
            <a:r>
              <a:rPr lang="en-ZA" sz="1400" dirty="0"/>
              <a:t>smoked </a:t>
            </a:r>
            <a:r>
              <a:rPr lang="en-ZA" sz="1400" dirty="0" smtClean="0"/>
              <a:t>samples were </a:t>
            </a:r>
            <a:r>
              <a:rPr lang="en-ZA" sz="1400" dirty="0"/>
              <a:t>stored at -20</a:t>
            </a:r>
            <a:r>
              <a:rPr lang="en-ZA" sz="1400" baseline="30000" dirty="0"/>
              <a:t>o</a:t>
            </a:r>
            <a:r>
              <a:rPr lang="en-ZA" sz="1400" dirty="0"/>
              <a:t>C and </a:t>
            </a:r>
            <a:r>
              <a:rPr lang="en-ZA" sz="1400" dirty="0" smtClean="0"/>
              <a:t>analyzed for Proximate composition , Peroxide value  (PV)and </a:t>
            </a:r>
            <a:r>
              <a:rPr lang="en-ZA" sz="1400" dirty="0" err="1" smtClean="0"/>
              <a:t>thiobarbituric</a:t>
            </a:r>
            <a:r>
              <a:rPr lang="en-ZA" sz="1400" dirty="0" smtClean="0"/>
              <a:t> acid (TBA)(for lipid oxidation)  were all determined using methods of</a:t>
            </a:r>
            <a:r>
              <a:rPr lang="en-ZA" sz="1400" b="1" dirty="0" smtClean="0"/>
              <a:t>  </a:t>
            </a:r>
            <a:r>
              <a:rPr lang="en-ZA" sz="1400" dirty="0" smtClean="0"/>
              <a:t>AOAC (2005)  </a:t>
            </a:r>
            <a:r>
              <a:rPr lang="en-ZA" sz="1400" dirty="0"/>
              <a:t>at day </a:t>
            </a:r>
            <a:r>
              <a:rPr lang="en-ZA" sz="1400" dirty="0" smtClean="0"/>
              <a:t>one(0), then at </a:t>
            </a:r>
            <a:r>
              <a:rPr lang="en-ZA" sz="1400" dirty="0"/>
              <a:t>two, four and six weeks of storage.</a:t>
            </a:r>
            <a:endParaRPr lang="en-US" sz="1400" dirty="0"/>
          </a:p>
          <a:p>
            <a:r>
              <a:rPr lang="en-ZA" sz="1400" dirty="0"/>
              <a:t> </a:t>
            </a:r>
            <a:r>
              <a:rPr lang="en-ZA" sz="1400" b="1" dirty="0" smtClean="0"/>
              <a:t>Shelf –life studies </a:t>
            </a:r>
            <a:endParaRPr lang="en-US" sz="1400" dirty="0" smtClean="0"/>
          </a:p>
          <a:p>
            <a:r>
              <a:rPr lang="en-ZA" sz="1400" dirty="0" smtClean="0"/>
              <a:t>Smoke-dried fish was packaged in sterile low-density polyethylene bag, and sealed.</a:t>
            </a:r>
          </a:p>
          <a:p>
            <a:r>
              <a:rPr lang="en-ZA" sz="1400" dirty="0" smtClean="0"/>
              <a:t> Samples were kept in cardboard waxed paper boxes and stored at room temperature (29±1</a:t>
            </a:r>
            <a:r>
              <a:rPr lang="en-ZA" sz="1400" baseline="30000" dirty="0" smtClean="0"/>
              <a:t>0</a:t>
            </a:r>
            <a:r>
              <a:rPr lang="en-ZA" sz="1400" dirty="0" smtClean="0"/>
              <a:t>C) for the shelf life study at day 0, weeks 2,4 and 6. </a:t>
            </a:r>
            <a:endParaRPr lang="en-US" sz="1400" dirty="0" smtClean="0"/>
          </a:p>
          <a:p>
            <a:pPr>
              <a:buNone/>
            </a:pPr>
            <a:endParaRPr lang="en-US" sz="1400" dirty="0"/>
          </a:p>
          <a:p>
            <a:pPr>
              <a:buNone/>
            </a:pPr>
            <a:r>
              <a:rPr lang="en-US" sz="1400" b="1" dirty="0"/>
              <a:t> </a:t>
            </a:r>
            <a:endParaRPr lang="en-US" sz="1400" dirty="0"/>
          </a:p>
          <a:p>
            <a:pPr>
              <a:buNone/>
            </a:pPr>
            <a:r>
              <a:rPr lang="en-ZA" sz="1400" dirty="0"/>
              <a:t>	</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20040"/>
            <a:ext cx="6248400" cy="594360"/>
          </a:xfrm>
        </p:spPr>
        <p:txBody>
          <a:bodyPr>
            <a:normAutofit/>
          </a:bodyPr>
          <a:lstStyle/>
          <a:p>
            <a:pPr algn="ctr"/>
            <a:r>
              <a:rPr lang="en-US" sz="2000" dirty="0" smtClean="0"/>
              <a:t>Methodology </a:t>
            </a:r>
            <a:r>
              <a:rPr lang="en-US" sz="2000" dirty="0" err="1" smtClean="0"/>
              <a:t>contd</a:t>
            </a:r>
            <a:r>
              <a:rPr lang="en-US" sz="2000" dirty="0" smtClean="0"/>
              <a:t> ii.</a:t>
            </a:r>
            <a:endParaRPr lang="en-US" sz="2000" dirty="0"/>
          </a:p>
        </p:txBody>
      </p:sp>
      <p:sp>
        <p:nvSpPr>
          <p:cNvPr id="3" name="Content Placeholder 2"/>
          <p:cNvSpPr>
            <a:spLocks noGrp="1"/>
          </p:cNvSpPr>
          <p:nvPr>
            <p:ph idx="1"/>
          </p:nvPr>
        </p:nvSpPr>
        <p:spPr/>
        <p:txBody>
          <a:bodyPr>
            <a:normAutofit fontScale="62500" lnSpcReduction="20000"/>
          </a:bodyPr>
          <a:lstStyle/>
          <a:p>
            <a:r>
              <a:rPr lang="en-ZA" sz="3000" dirty="0" smtClean="0"/>
              <a:t>Lipid oxidation  was conducted using   the peroxide value (PV) measurement .(as </a:t>
            </a:r>
            <a:r>
              <a:rPr lang="en-ZA" sz="3000" dirty="0" err="1" smtClean="0"/>
              <a:t>milliequivalent</a:t>
            </a:r>
            <a:r>
              <a:rPr lang="en-ZA" sz="3000" dirty="0" smtClean="0"/>
              <a:t> peroxide per kg of sample)</a:t>
            </a:r>
          </a:p>
          <a:p>
            <a:r>
              <a:rPr lang="en-ZA" sz="3000" dirty="0" smtClean="0"/>
              <a:t> </a:t>
            </a:r>
            <a:r>
              <a:rPr lang="en-ZA" sz="3000" dirty="0" err="1" smtClean="0"/>
              <a:t>Thiobarbituric</a:t>
            </a:r>
            <a:r>
              <a:rPr lang="en-ZA" sz="3000" dirty="0" smtClean="0"/>
              <a:t> acid (TBA)  was  determined by using UV–spectrophotometer (and absorbance measured at 532nm per kg of fish sample. TBA value was expressed as milligram </a:t>
            </a:r>
            <a:r>
              <a:rPr lang="en-ZA" sz="3000" dirty="0" err="1" smtClean="0"/>
              <a:t>malonaldehyde</a:t>
            </a:r>
            <a:r>
              <a:rPr lang="en-ZA" sz="3000" dirty="0" smtClean="0"/>
              <a:t>/kg of sample </a:t>
            </a:r>
            <a:endParaRPr lang="en-US" sz="3000" dirty="0" smtClean="0"/>
          </a:p>
          <a:p>
            <a:r>
              <a:rPr lang="en-ZA" sz="3000" b="1" dirty="0" smtClean="0"/>
              <a:t>Microbiological evaluation</a:t>
            </a:r>
            <a:endParaRPr lang="en-US" sz="3000" dirty="0" smtClean="0"/>
          </a:p>
          <a:p>
            <a:r>
              <a:rPr lang="en-ZA" sz="3000" dirty="0" smtClean="0"/>
              <a:t>A 10g representative sample from  smoked  fish muscle  dissolved in sterile distilled water</a:t>
            </a:r>
          </a:p>
          <a:p>
            <a:r>
              <a:rPr lang="en-ZA" sz="3000" dirty="0" smtClean="0"/>
              <a:t>was homogenized for 60 seconds  and serial dilutions (10</a:t>
            </a:r>
            <a:r>
              <a:rPr lang="en-ZA" sz="3000" baseline="30000" dirty="0" smtClean="0"/>
              <a:t>-1</a:t>
            </a:r>
            <a:r>
              <a:rPr lang="en-ZA" sz="3000" dirty="0" smtClean="0"/>
              <a:t> – 10</a:t>
            </a:r>
            <a:r>
              <a:rPr lang="en-ZA" sz="3000" baseline="30000" dirty="0" smtClean="0"/>
              <a:t>-3</a:t>
            </a:r>
            <a:r>
              <a:rPr lang="en-ZA" sz="3000" dirty="0" smtClean="0"/>
              <a:t>) made .</a:t>
            </a:r>
          </a:p>
          <a:p>
            <a:endParaRPr lang="en-ZA" sz="3000" dirty="0" smtClean="0"/>
          </a:p>
          <a:p>
            <a:r>
              <a:rPr lang="en-US" sz="3000" dirty="0" smtClean="0"/>
              <a:t>One milliliter (1ml) of the diluents was pour-plated on nutrient agar and  incubated at 30ºC for 48hrs</a:t>
            </a:r>
          </a:p>
          <a:p>
            <a:r>
              <a:rPr lang="en-ZA" sz="3000" dirty="0" smtClean="0"/>
              <a:t> Total number of visible bacterial colonies, was determined by the Grid-Membrane Filtration method (GMFM) </a:t>
            </a:r>
            <a:r>
              <a:rPr lang="en-ZA" sz="3000" b="1" dirty="0" smtClean="0"/>
              <a:t>[25] </a:t>
            </a:r>
            <a:endParaRPr lang="en-US" sz="3000" dirty="0" smtClean="0"/>
          </a:p>
          <a:p>
            <a:endParaRPr lang="en-US" sz="3000" dirty="0" smtClean="0"/>
          </a:p>
          <a:p>
            <a:r>
              <a:rPr lang="en-US" sz="3000" dirty="0" smtClean="0"/>
              <a:t> The means of duplicate colony counts were calculated.</a:t>
            </a:r>
            <a:endParaRPr lang="en-ZA" sz="3000" dirty="0" smtClean="0"/>
          </a:p>
          <a:p>
            <a:endParaRPr lang="en-ZA" sz="3000" dirty="0" smtClean="0"/>
          </a:p>
          <a:p>
            <a:endParaRPr lang="en-US" sz="3000" dirty="0" smtClean="0"/>
          </a:p>
          <a:p>
            <a:endParaRPr lang="en-US" sz="3000" b="1" dirty="0" smtClean="0"/>
          </a:p>
          <a:p>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sz="2000" dirty="0" smtClean="0"/>
              <a:t>methodology </a:t>
            </a:r>
            <a:r>
              <a:rPr lang="en-US" sz="2000" dirty="0" err="1" smtClean="0"/>
              <a:t>contd</a:t>
            </a:r>
            <a:r>
              <a:rPr lang="en-US" sz="2000" dirty="0" smtClean="0"/>
              <a:t> iii</a:t>
            </a:r>
            <a:endParaRPr lang="en-US" sz="2000" dirty="0"/>
          </a:p>
        </p:txBody>
      </p:sp>
      <p:sp>
        <p:nvSpPr>
          <p:cNvPr id="3" name="Content Placeholder 2"/>
          <p:cNvSpPr>
            <a:spLocks noGrp="1"/>
          </p:cNvSpPr>
          <p:nvPr>
            <p:ph idx="1"/>
          </p:nvPr>
        </p:nvSpPr>
        <p:spPr/>
        <p:txBody>
          <a:bodyPr>
            <a:normAutofit/>
          </a:bodyPr>
          <a:lstStyle/>
          <a:p>
            <a:pPr>
              <a:buNone/>
            </a:pPr>
            <a:endParaRPr lang="en-US" dirty="0" smtClean="0"/>
          </a:p>
          <a:p>
            <a:r>
              <a:rPr lang="en-ZA" sz="1400" b="1" dirty="0" smtClean="0"/>
              <a:t> </a:t>
            </a:r>
            <a:r>
              <a:rPr lang="en-ZA" sz="1400" dirty="0" smtClean="0"/>
              <a:t> Trained panellists  evaluated  the various </a:t>
            </a:r>
            <a:r>
              <a:rPr lang="en-ZA" sz="1400" dirty="0" smtClean="0"/>
              <a:t>samples</a:t>
            </a:r>
          </a:p>
          <a:p>
            <a:endParaRPr lang="en-ZA" sz="1400" dirty="0" smtClean="0"/>
          </a:p>
          <a:p>
            <a:r>
              <a:rPr lang="en-ZA" sz="1400" dirty="0" smtClean="0"/>
              <a:t>The 5 – point descriptive  hedonic scale was used for taste, texture, aroma, colour and general acceptability of the samples at 5% level of </a:t>
            </a:r>
            <a:r>
              <a:rPr lang="en-ZA" sz="1400" dirty="0" smtClean="0"/>
              <a:t>significance</a:t>
            </a:r>
          </a:p>
          <a:p>
            <a:endParaRPr lang="en-ZA" sz="1400" dirty="0" smtClean="0"/>
          </a:p>
          <a:p>
            <a:r>
              <a:rPr lang="en-ZA" sz="1400" dirty="0" smtClean="0"/>
              <a:t> Ranking scores were: like extremely(5), like moderately(4), neither like nor dislike (3), dislike moderately(2) and dislike extremely (1) respectively.</a:t>
            </a:r>
            <a:endParaRPr lang="en-US" sz="14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smtClean="0"/>
              <a:t>Statistical Analysis</a:t>
            </a:r>
            <a:endParaRPr lang="en-US" sz="2000" dirty="0"/>
          </a:p>
        </p:txBody>
      </p:sp>
      <p:sp>
        <p:nvSpPr>
          <p:cNvPr id="3" name="Content Placeholder 2"/>
          <p:cNvSpPr>
            <a:spLocks noGrp="1"/>
          </p:cNvSpPr>
          <p:nvPr>
            <p:ph idx="1"/>
          </p:nvPr>
        </p:nvSpPr>
        <p:spPr/>
        <p:txBody>
          <a:bodyPr>
            <a:normAutofit/>
          </a:bodyPr>
          <a:lstStyle/>
          <a:p>
            <a:r>
              <a:rPr lang="en-ZA" sz="1400" dirty="0" smtClean="0"/>
              <a:t>Measurements </a:t>
            </a:r>
            <a:r>
              <a:rPr lang="en-ZA" sz="1400" dirty="0"/>
              <a:t>were carried out in </a:t>
            </a:r>
            <a:r>
              <a:rPr lang="en-ZA" sz="1400" dirty="0" smtClean="0"/>
              <a:t>triplicates. </a:t>
            </a:r>
          </a:p>
          <a:p>
            <a:r>
              <a:rPr lang="en-ZA" sz="1400" dirty="0" smtClean="0"/>
              <a:t>All </a:t>
            </a:r>
            <a:r>
              <a:rPr lang="en-ZA" sz="1400" dirty="0"/>
              <a:t>microbial counts were converted into base-10 logarithms of colony forming units per g of sliced catfish samples (log</a:t>
            </a:r>
            <a:r>
              <a:rPr lang="en-ZA" sz="1400" baseline="-25000" dirty="0"/>
              <a:t>10</a:t>
            </a:r>
            <a:r>
              <a:rPr lang="en-ZA" sz="1400" dirty="0"/>
              <a:t> CFU/g</a:t>
            </a:r>
            <a:r>
              <a:rPr lang="en-ZA" sz="1400" dirty="0" smtClean="0"/>
              <a:t>).</a:t>
            </a:r>
          </a:p>
          <a:p>
            <a:r>
              <a:rPr lang="en-ZA" sz="1400" dirty="0" smtClean="0"/>
              <a:t> </a:t>
            </a:r>
            <a:r>
              <a:rPr lang="en-ZA" sz="1400" dirty="0"/>
              <a:t>Data were subjected to analysis of variance (ANOVA) using the General Linear Models procedure of the Statistical Analysis System software of SAS Institute </a:t>
            </a:r>
            <a:r>
              <a:rPr lang="en-ZA" sz="1400" dirty="0" smtClean="0"/>
              <a:t>(</a:t>
            </a:r>
            <a:r>
              <a:rPr lang="en-ZA" sz="1400" dirty="0">
                <a:hlinkClick r:id="rId2"/>
              </a:rPr>
              <a:t>SAS Institute, Inc., 1990</a:t>
            </a:r>
            <a:r>
              <a:rPr lang="en-ZA" sz="1400" dirty="0"/>
              <a:t>). </a:t>
            </a:r>
            <a:endParaRPr lang="en-ZA" sz="1400" dirty="0" smtClean="0"/>
          </a:p>
          <a:p>
            <a:r>
              <a:rPr lang="en-ZA" sz="1400" dirty="0" smtClean="0"/>
              <a:t>Differences </a:t>
            </a:r>
            <a:r>
              <a:rPr lang="en-ZA" sz="1400" dirty="0"/>
              <a:t>among the mean values of the various treatments were determined by the least significant difference (LSD) test, and the significance was defined at p&lt; 0.05</a:t>
            </a:r>
            <a:r>
              <a:rPr lang="en-ZA" sz="1400" dirty="0" smtClean="0"/>
              <a:t>.</a:t>
            </a:r>
          </a:p>
          <a:p>
            <a:r>
              <a:rPr lang="en-ZA" sz="1400" dirty="0" smtClean="0"/>
              <a:t> </a:t>
            </a:r>
            <a:r>
              <a:rPr lang="en-ZA" sz="1400" dirty="0"/>
              <a:t>The differences which are equal to or more than the identified LSD values are considered statistically significant.</a:t>
            </a:r>
            <a:endParaRPr lang="en-US" sz="1400" dirty="0"/>
          </a:p>
          <a:p>
            <a:pPr>
              <a:buNone/>
            </a:pPr>
            <a:endParaRPr lang="en-US" dirty="0"/>
          </a:p>
          <a:p>
            <a:pPr>
              <a:buNone/>
            </a:pPr>
            <a:r>
              <a:rPr lang="en-US" b="1" dirty="0"/>
              <a:t> </a:t>
            </a:r>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2265</Words>
  <Application>Microsoft Office PowerPoint</Application>
  <PresentationFormat>On-screen Show (4:3)</PresentationFormat>
  <Paragraphs>354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The Effect of Different Processing Methods on the Nutritional Quality and Microbiological Status of Cat Fish (CLARIAS LEZERA now  (Clarias gariepinus) </vt:lpstr>
      <vt:lpstr>INTRODUCTION</vt:lpstr>
      <vt:lpstr>Introduction contd</vt:lpstr>
      <vt:lpstr>JUSTIFICATION  AND OBJECTIVE</vt:lpstr>
      <vt:lpstr>Methodology </vt:lpstr>
      <vt:lpstr>Methodology contd ii.</vt:lpstr>
      <vt:lpstr> methodology contd iii</vt:lpstr>
      <vt:lpstr>Statistical Analysis</vt:lpstr>
      <vt:lpstr>Table 1.effect of sodium citrate and black pepper treatments on moisture content (g/100g) of sliced catfish during six weeks storage</vt:lpstr>
      <vt:lpstr>Table 2. effect of sodium citrate and black pepper treatments on protein content (g/100g) of sliced catfish during six weeks storage</vt:lpstr>
      <vt:lpstr>Slide 12</vt:lpstr>
      <vt:lpstr>Table 3. Effect of Soodium citrate (NaC) and blsck pepper (pg) on fat content (g/100g) of sliced fish during six weeks storage</vt:lpstr>
      <vt:lpstr>Table 4.Effect of Sodium Citrate (NaC) and black pepper(pg) treatments on ash content (g/100g) of sliced fish during  six weeks storage</vt:lpstr>
      <vt:lpstr>Figure 1: Effect of sodium citrate (NaC) and black pepper (Pg) treatments on lipid oxidation     (peroxide value) in sliced catfish during six weeks storage </vt:lpstr>
      <vt:lpstr>Slide 16</vt:lpstr>
      <vt:lpstr>Figure 2: Effect of sodium citrate (NaC) and black pepper (Pg) treatments on lipid oxidation    (Thiobarbituric acid value) in sliced catfish during six weeks storage. </vt:lpstr>
      <vt:lpstr>Slide 18</vt:lpstr>
      <vt:lpstr>Figure 3: Effect of different treatments on total aerobic plate count of catfish during six   weeks storage. </vt:lpstr>
      <vt:lpstr>Slide 20</vt:lpstr>
      <vt:lpstr>Table  6. Sensory Evaluation of Sliced Catfish during Six Weeks Storage </vt:lpstr>
      <vt:lpstr>Slide 22</vt:lpstr>
      <vt:lpstr>CONCLUSION</vt:lpstr>
      <vt:lpstr>ACKNOWLEDGEMEWNT</vt:lpstr>
      <vt:lpstr>FUTURE WORK</vt:lpstr>
      <vt:lpstr>REFERENCES</vt:lpstr>
      <vt:lpstr>Slide 27</vt:lpstr>
      <vt:lpstr>Slide 28</vt:lpstr>
      <vt:lpstr>APPRECIATION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USERR</dc:creator>
  <cp:lastModifiedBy>USERR</cp:lastModifiedBy>
  <cp:revision>18</cp:revision>
  <dcterms:created xsi:type="dcterms:W3CDTF">2014-07-21T20:56:46Z</dcterms:created>
  <dcterms:modified xsi:type="dcterms:W3CDTF">2014-07-22T15:36:44Z</dcterms:modified>
</cp:coreProperties>
</file>