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 id="2147483901" r:id="rId2"/>
    <p:sldMasterId id="2147483927" r:id="rId3"/>
  </p:sldMasterIdLst>
  <p:notesMasterIdLst>
    <p:notesMasterId r:id="rId78"/>
  </p:notesMasterIdLst>
  <p:sldIdLst>
    <p:sldId id="296" r:id="rId4"/>
    <p:sldId id="349" r:id="rId5"/>
    <p:sldId id="257" r:id="rId6"/>
    <p:sldId id="259" r:id="rId7"/>
    <p:sldId id="311" r:id="rId8"/>
    <p:sldId id="343" r:id="rId9"/>
    <p:sldId id="344" r:id="rId10"/>
    <p:sldId id="258" r:id="rId11"/>
    <p:sldId id="350" r:id="rId12"/>
    <p:sldId id="260" r:id="rId13"/>
    <p:sldId id="304" r:id="rId14"/>
    <p:sldId id="301" r:id="rId15"/>
    <p:sldId id="303" r:id="rId16"/>
    <p:sldId id="302" r:id="rId17"/>
    <p:sldId id="264" r:id="rId18"/>
    <p:sldId id="269" r:id="rId19"/>
    <p:sldId id="306" r:id="rId20"/>
    <p:sldId id="271" r:id="rId21"/>
    <p:sldId id="294" r:id="rId22"/>
    <p:sldId id="267" r:id="rId23"/>
    <p:sldId id="290" r:id="rId24"/>
    <p:sldId id="291" r:id="rId25"/>
    <p:sldId id="292" r:id="rId26"/>
    <p:sldId id="293" r:id="rId27"/>
    <p:sldId id="305" r:id="rId28"/>
    <p:sldId id="287" r:id="rId29"/>
    <p:sldId id="272" r:id="rId30"/>
    <p:sldId id="273" r:id="rId31"/>
    <p:sldId id="274" r:id="rId32"/>
    <p:sldId id="275" r:id="rId33"/>
    <p:sldId id="276" r:id="rId34"/>
    <p:sldId id="277" r:id="rId35"/>
    <p:sldId id="281" r:id="rId36"/>
    <p:sldId id="361" r:id="rId37"/>
    <p:sldId id="362" r:id="rId38"/>
    <p:sldId id="363" r:id="rId39"/>
    <p:sldId id="358" r:id="rId40"/>
    <p:sldId id="359" r:id="rId41"/>
    <p:sldId id="360" r:id="rId42"/>
    <p:sldId id="364" r:id="rId43"/>
    <p:sldId id="366" r:id="rId44"/>
    <p:sldId id="372" r:id="rId45"/>
    <p:sldId id="373" r:id="rId46"/>
    <p:sldId id="374" r:id="rId47"/>
    <p:sldId id="367" r:id="rId48"/>
    <p:sldId id="368" r:id="rId49"/>
    <p:sldId id="369" r:id="rId50"/>
    <p:sldId id="370" r:id="rId51"/>
    <p:sldId id="371" r:id="rId52"/>
    <p:sldId id="309" r:id="rId53"/>
    <p:sldId id="353" r:id="rId54"/>
    <p:sldId id="354" r:id="rId55"/>
    <p:sldId id="355" r:id="rId56"/>
    <p:sldId id="356" r:id="rId57"/>
    <p:sldId id="357" r:id="rId58"/>
    <p:sldId id="282" r:id="rId59"/>
    <p:sldId id="278" r:id="rId60"/>
    <p:sldId id="283" r:id="rId61"/>
    <p:sldId id="279" r:id="rId62"/>
    <p:sldId id="284" r:id="rId63"/>
    <p:sldId id="280" r:id="rId64"/>
    <p:sldId id="285" r:id="rId65"/>
    <p:sldId id="346" r:id="rId66"/>
    <p:sldId id="351" r:id="rId67"/>
    <p:sldId id="288" r:id="rId68"/>
    <p:sldId id="289" r:id="rId69"/>
    <p:sldId id="307" r:id="rId70"/>
    <p:sldId id="313" r:id="rId71"/>
    <p:sldId id="375" r:id="rId72"/>
    <p:sldId id="314" r:id="rId73"/>
    <p:sldId id="376" r:id="rId74"/>
    <p:sldId id="261" r:id="rId75"/>
    <p:sldId id="348" r:id="rId76"/>
    <p:sldId id="347"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B4"/>
    <a:srgbClr val="FB1939"/>
    <a:srgbClr val="3333FF"/>
    <a:srgbClr val="6ADC14"/>
    <a:srgbClr val="08C2D6"/>
    <a:srgbClr val="FA8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53" autoAdjust="0"/>
    <p:restoredTop sz="94662" autoAdjust="0"/>
  </p:normalViewPr>
  <p:slideViewPr>
    <p:cSldViewPr>
      <p:cViewPr>
        <p:scale>
          <a:sx n="77" d="100"/>
          <a:sy n="77" d="100"/>
        </p:scale>
        <p:origin x="-942" y="72"/>
      </p:cViewPr>
      <p:guideLst>
        <p:guide orient="horz" pos="2160"/>
        <p:guide pos="2880"/>
      </p:guideLst>
    </p:cSldViewPr>
  </p:slideViewPr>
  <p:outlineViewPr>
    <p:cViewPr>
      <p:scale>
        <a:sx n="33" d="100"/>
        <a:sy n="33" d="100"/>
      </p:scale>
      <p:origin x="42" y="961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en-GB" dirty="0" smtClean="0"/>
              <a:t>AGE</a:t>
            </a:r>
            <a:r>
              <a:rPr lang="en-GB" baseline="0" dirty="0" smtClean="0"/>
              <a:t> GROUPS</a:t>
            </a:r>
            <a:endParaRPr lang="en-GB"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spPr>
            <a:solidFill>
              <a:srgbClr val="6ADC14"/>
            </a:solidFill>
          </c:spPr>
          <c:invertIfNegative val="0"/>
          <c:dPt>
            <c:idx val="1"/>
            <c:invertIfNegative val="0"/>
            <c:bubble3D val="0"/>
            <c:spPr>
              <a:solidFill>
                <a:srgbClr val="FFFF00"/>
              </a:solidFill>
            </c:spPr>
          </c:dPt>
          <c:dLbls>
            <c:showLegendKey val="0"/>
            <c:showVal val="1"/>
            <c:showCatName val="0"/>
            <c:showSerName val="0"/>
            <c:showPercent val="0"/>
            <c:showBubbleSize val="0"/>
            <c:showLeaderLines val="0"/>
          </c:dLbls>
          <c:cat>
            <c:strRef>
              <c:f>Sheet1!$A$2:$A$5</c:f>
              <c:strCache>
                <c:ptCount val="2"/>
                <c:pt idx="0">
                  <c:v>Group 1 </c:v>
                </c:pt>
                <c:pt idx="1">
                  <c:v>Group 2</c:v>
                </c:pt>
              </c:strCache>
            </c:strRef>
          </c:cat>
          <c:val>
            <c:numRef>
              <c:f>Sheet1!$B$2:$B$5</c:f>
              <c:numCache>
                <c:formatCode>0%</c:formatCode>
                <c:ptCount val="4"/>
                <c:pt idx="0">
                  <c:v>0.43</c:v>
                </c:pt>
                <c:pt idx="1">
                  <c:v>0.56999999999999995</c:v>
                </c:pt>
              </c:numCache>
            </c:numRef>
          </c:val>
        </c:ser>
        <c:ser>
          <c:idx val="1"/>
          <c:order val="1"/>
          <c:tx>
            <c:strRef>
              <c:f>Sheet1!$C$1</c:f>
              <c:strCache>
                <c:ptCount val="1"/>
                <c:pt idx="0">
                  <c:v>Column1</c:v>
                </c:pt>
              </c:strCache>
            </c:strRef>
          </c:tx>
          <c:spPr>
            <a:solidFill>
              <a:schemeClr val="tx1"/>
            </a:solidFill>
          </c:spPr>
          <c:invertIfNegative val="0"/>
          <c:cat>
            <c:strRef>
              <c:f>Sheet1!$A$2:$A$5</c:f>
              <c:strCache>
                <c:ptCount val="2"/>
                <c:pt idx="0">
                  <c:v>Group 1 </c:v>
                </c:pt>
                <c:pt idx="1">
                  <c:v>Group 2</c:v>
                </c:pt>
              </c:strCache>
            </c:strRef>
          </c:cat>
          <c:val>
            <c:numRef>
              <c:f>Sheet1!$C$2:$C$5</c:f>
              <c:numCache>
                <c:formatCode>General</c:formatCode>
                <c:ptCount val="4"/>
              </c:numCache>
            </c:numRef>
          </c:val>
        </c:ser>
        <c:ser>
          <c:idx val="2"/>
          <c:order val="2"/>
          <c:tx>
            <c:strRef>
              <c:f>Sheet1!$D$1</c:f>
              <c:strCache>
                <c:ptCount val="1"/>
                <c:pt idx="0">
                  <c:v>Column2</c:v>
                </c:pt>
              </c:strCache>
            </c:strRef>
          </c:tx>
          <c:invertIfNegative val="0"/>
          <c:cat>
            <c:strRef>
              <c:f>Sheet1!$A$2:$A$5</c:f>
              <c:strCache>
                <c:ptCount val="2"/>
                <c:pt idx="0">
                  <c:v>Group 1 </c:v>
                </c:pt>
                <c:pt idx="1">
                  <c:v>Group 2</c:v>
                </c:pt>
              </c:strCache>
            </c:strRef>
          </c:cat>
          <c:val>
            <c:numRef>
              <c:f>Sheet1!$D$2:$D$5</c:f>
              <c:numCache>
                <c:formatCode>General</c:formatCode>
                <c:ptCount val="4"/>
              </c:numCache>
            </c:numRef>
          </c:val>
        </c:ser>
        <c:dLbls>
          <c:showLegendKey val="0"/>
          <c:showVal val="0"/>
          <c:showCatName val="0"/>
          <c:showSerName val="0"/>
          <c:showPercent val="0"/>
          <c:showBubbleSize val="0"/>
        </c:dLbls>
        <c:gapWidth val="75"/>
        <c:overlap val="-25"/>
        <c:axId val="37478784"/>
        <c:axId val="37480320"/>
      </c:barChart>
      <c:catAx>
        <c:axId val="37478784"/>
        <c:scaling>
          <c:orientation val="minMax"/>
        </c:scaling>
        <c:delete val="0"/>
        <c:axPos val="b"/>
        <c:majorTickMark val="none"/>
        <c:minorTickMark val="none"/>
        <c:tickLblPos val="nextTo"/>
        <c:crossAx val="37480320"/>
        <c:crosses val="autoZero"/>
        <c:auto val="1"/>
        <c:lblAlgn val="ctr"/>
        <c:lblOffset val="100"/>
        <c:noMultiLvlLbl val="0"/>
      </c:catAx>
      <c:valAx>
        <c:axId val="37480320"/>
        <c:scaling>
          <c:orientation val="minMax"/>
        </c:scaling>
        <c:delete val="0"/>
        <c:axPos val="l"/>
        <c:majorGridlines/>
        <c:numFmt formatCode="0%" sourceLinked="1"/>
        <c:majorTickMark val="none"/>
        <c:minorTickMark val="none"/>
        <c:tickLblPos val="nextTo"/>
        <c:spPr>
          <a:ln w="9525">
            <a:noFill/>
          </a:ln>
        </c:spPr>
        <c:crossAx val="374787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hart>
    <c:title>
      <c:layout>
        <c:manualLayout>
          <c:xMode val="edge"/>
          <c:yMode val="edge"/>
          <c:x val="0.72022574580429921"/>
          <c:y val="0.18184843414233803"/>
        </c:manualLayout>
      </c:layout>
      <c:overlay val="0"/>
    </c:title>
    <c:autoTitleDeleted val="0"/>
    <c:plotArea>
      <c:layout>
        <c:manualLayout>
          <c:layoutTarget val="inner"/>
          <c:xMode val="edge"/>
          <c:yMode val="edge"/>
          <c:x val="0.10143446593789321"/>
          <c:y val="3.672493743239367E-3"/>
          <c:w val="0.54247482407208847"/>
          <c:h val="0.91333226516485078"/>
        </c:manualLayout>
      </c:layout>
      <c:pieChart>
        <c:varyColors val="1"/>
        <c:ser>
          <c:idx val="0"/>
          <c:order val="0"/>
          <c:tx>
            <c:strRef>
              <c:f>Sheet1!$B$1</c:f>
              <c:strCache>
                <c:ptCount val="1"/>
                <c:pt idx="0">
                  <c:v>percentages</c:v>
                </c:pt>
              </c:strCache>
            </c:strRef>
          </c:tx>
          <c:explosion val="4"/>
          <c:dPt>
            <c:idx val="0"/>
            <c:bubble3D val="0"/>
            <c:spPr>
              <a:solidFill>
                <a:srgbClr val="FFFF00"/>
              </a:solidFill>
            </c:spPr>
          </c:dPt>
          <c:dPt>
            <c:idx val="1"/>
            <c:bubble3D val="0"/>
            <c:spPr>
              <a:solidFill>
                <a:srgbClr val="DE00B4"/>
              </a:solidFill>
            </c:spPr>
          </c:dPt>
          <c:dPt>
            <c:idx val="2"/>
            <c:bubble3D val="0"/>
            <c:spPr>
              <a:solidFill>
                <a:srgbClr val="6ADC14"/>
              </a:solidFill>
            </c:spPr>
          </c:dPt>
          <c:dPt>
            <c:idx val="3"/>
            <c:bubble3D val="0"/>
            <c:spPr>
              <a:solidFill>
                <a:srgbClr val="08C2D6"/>
              </a:solidFill>
            </c:spPr>
          </c:dPt>
          <c:dPt>
            <c:idx val="4"/>
            <c:bubble3D val="0"/>
            <c:spPr>
              <a:solidFill>
                <a:srgbClr val="FF0000"/>
              </a:solidFill>
            </c:spPr>
          </c:dPt>
          <c:dPt>
            <c:idx val="5"/>
            <c:bubble3D val="0"/>
            <c:spPr>
              <a:solidFill>
                <a:srgbClr val="3333FF"/>
              </a:solidFill>
            </c:spPr>
          </c:dPt>
          <c:dLbls>
            <c:dLbl>
              <c:idx val="4"/>
              <c:layout>
                <c:manualLayout>
                  <c:x val="3.4854923527015517E-2"/>
                  <c:y val="8.4679962705936598E-2"/>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Sheet1!$A$2:$A$7</c:f>
              <c:strCache>
                <c:ptCount val="6"/>
                <c:pt idx="0">
                  <c:v>keratosis 100 %</c:v>
                </c:pt>
                <c:pt idx="1">
                  <c:v>erythroplakia 73%</c:v>
                </c:pt>
                <c:pt idx="2">
                  <c:v>gingivitis 62 %</c:v>
                </c:pt>
                <c:pt idx="3">
                  <c:v>white plague 31 %</c:v>
                </c:pt>
                <c:pt idx="4">
                  <c:v>oral pigmentation 12 %</c:v>
                </c:pt>
                <c:pt idx="5">
                  <c:v>mucositis 12 %</c:v>
                </c:pt>
              </c:strCache>
            </c:strRef>
          </c:cat>
          <c:val>
            <c:numRef>
              <c:f>Sheet1!$B$2:$B$7</c:f>
              <c:numCache>
                <c:formatCode>General</c:formatCode>
                <c:ptCount val="6"/>
                <c:pt idx="0">
                  <c:v>100</c:v>
                </c:pt>
                <c:pt idx="1">
                  <c:v>73</c:v>
                </c:pt>
                <c:pt idx="2">
                  <c:v>62</c:v>
                </c:pt>
                <c:pt idx="3">
                  <c:v>31</c:v>
                </c:pt>
                <c:pt idx="4">
                  <c:v>12</c:v>
                </c:pt>
                <c:pt idx="5">
                  <c:v>12</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67378851949061924"/>
          <c:y val="2.0558002936857563E-2"/>
        </c:manualLayout>
      </c:layout>
      <c:overlay val="0"/>
    </c:title>
    <c:autoTitleDeleted val="0"/>
    <c:plotArea>
      <c:layout>
        <c:manualLayout>
          <c:layoutTarget val="inner"/>
          <c:xMode val="edge"/>
          <c:yMode val="edge"/>
          <c:x val="2.517155544510543E-2"/>
          <c:y val="0"/>
          <c:w val="0.61805555555555558"/>
          <c:h val="1"/>
        </c:manualLayout>
      </c:layout>
      <c:pieChart>
        <c:varyColors val="1"/>
        <c:ser>
          <c:idx val="0"/>
          <c:order val="0"/>
          <c:tx>
            <c:strRef>
              <c:f>Sheet1!$B$1</c:f>
              <c:strCache>
                <c:ptCount val="1"/>
                <c:pt idx="0">
                  <c:v>percentage</c:v>
                </c:pt>
              </c:strCache>
            </c:strRef>
          </c:tx>
          <c:explosion val="4"/>
          <c:dPt>
            <c:idx val="0"/>
            <c:bubble3D val="0"/>
            <c:explosion val="9"/>
            <c:spPr>
              <a:solidFill>
                <a:srgbClr val="FB1939"/>
              </a:solidFill>
            </c:spPr>
          </c:dPt>
          <c:dPt>
            <c:idx val="1"/>
            <c:bubble3D val="0"/>
            <c:spPr>
              <a:solidFill>
                <a:srgbClr val="6ADC14"/>
              </a:solidFill>
            </c:spPr>
          </c:dPt>
          <c:dPt>
            <c:idx val="2"/>
            <c:bubble3D val="0"/>
            <c:spPr>
              <a:solidFill>
                <a:srgbClr val="08C2D6"/>
              </a:solidFill>
            </c:spPr>
          </c:dPt>
          <c:dPt>
            <c:idx val="3"/>
            <c:bubble3D val="0"/>
            <c:spPr>
              <a:solidFill>
                <a:srgbClr val="DE00B4"/>
              </a:solidFill>
            </c:spPr>
          </c:dPt>
          <c:dPt>
            <c:idx val="4"/>
            <c:bubble3D val="0"/>
            <c:spPr>
              <a:solidFill>
                <a:srgbClr val="FFFF00"/>
              </a:solidFill>
            </c:spPr>
          </c:dPt>
          <c:dLbls>
            <c:showLegendKey val="0"/>
            <c:showVal val="0"/>
            <c:showCatName val="0"/>
            <c:showSerName val="0"/>
            <c:showPercent val="1"/>
            <c:showBubbleSize val="0"/>
            <c:showLeaderLines val="1"/>
          </c:dLbls>
          <c:cat>
            <c:strRef>
              <c:f>Sheet1!$A$2:$A$6</c:f>
              <c:strCache>
                <c:ptCount val="5"/>
                <c:pt idx="0">
                  <c:v>Inflammation 42 % (41 % acute, 1 % chronic</c:v>
                </c:pt>
                <c:pt idx="1">
                  <c:v>Nuclear atypia 37 %</c:v>
                </c:pt>
                <c:pt idx="2">
                  <c:v>Micronuclei 30 %</c:v>
                </c:pt>
                <c:pt idx="3">
                  <c:v>candida 4 %</c:v>
                </c:pt>
                <c:pt idx="4">
                  <c:v>Dysplasia 4 %</c:v>
                </c:pt>
              </c:strCache>
            </c:strRef>
          </c:cat>
          <c:val>
            <c:numRef>
              <c:f>Sheet1!$B$2:$B$6</c:f>
              <c:numCache>
                <c:formatCode>0%</c:formatCode>
                <c:ptCount val="5"/>
                <c:pt idx="0">
                  <c:v>0.42</c:v>
                </c:pt>
                <c:pt idx="1">
                  <c:v>0.37</c:v>
                </c:pt>
                <c:pt idx="2">
                  <c:v>0.3</c:v>
                </c:pt>
                <c:pt idx="3">
                  <c:v>0.04</c:v>
                </c:pt>
                <c:pt idx="4">
                  <c:v>0.04</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899DDE-900D-403D-AD2D-17C6DEC964E0}" type="datetimeFigureOut">
              <a:rPr lang="en-GB" smtClean="0"/>
              <a:t>21/04/2014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B3C63-2486-47E6-9931-02888DF2A0BC}" type="slidenum">
              <a:rPr lang="en-GB" smtClean="0"/>
              <a:t>‹#›</a:t>
            </a:fld>
            <a:endParaRPr lang="en-GB"/>
          </a:p>
        </p:txBody>
      </p:sp>
    </p:spTree>
    <p:extLst>
      <p:ext uri="{BB962C8B-B14F-4D97-AF65-F5344CB8AC3E}">
        <p14:creationId xmlns:p14="http://schemas.microsoft.com/office/powerpoint/2010/main" val="3511443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Power Analysis and Sample Size</a:t>
            </a:r>
            <a:endParaRPr lang="en-US" dirty="0"/>
          </a:p>
        </p:txBody>
      </p:sp>
      <p:sp>
        <p:nvSpPr>
          <p:cNvPr id="4" name="Slide Number Placeholder 3"/>
          <p:cNvSpPr>
            <a:spLocks noGrp="1"/>
          </p:cNvSpPr>
          <p:nvPr>
            <p:ph type="sldNum" sz="quarter" idx="10"/>
          </p:nvPr>
        </p:nvSpPr>
        <p:spPr/>
        <p:txBody>
          <a:bodyPr/>
          <a:lstStyle/>
          <a:p>
            <a:fld id="{A41ADD3F-B6CD-4703-ADFC-ED441CD65114}"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1B3C63-2486-47E6-9931-02888DF2A0BC}" type="slidenum">
              <a:rPr lang="en-GB" smtClean="0"/>
              <a:t>70</a:t>
            </a:fld>
            <a:endParaRPr lang="en-GB"/>
          </a:p>
        </p:txBody>
      </p:sp>
    </p:spTree>
    <p:extLst>
      <p:ext uri="{BB962C8B-B14F-4D97-AF65-F5344CB8AC3E}">
        <p14:creationId xmlns:p14="http://schemas.microsoft.com/office/powerpoint/2010/main" val="1132837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C295150-4FD7-4802-B0EB-D52217513A72}" type="datetime1">
              <a:rPr lang="en-US" smtClean="0"/>
              <a:pPr/>
              <a:t>4/21/2014</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36DD0FD-55B0-48C4-8AF2-8A69533EDFC3}"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392BEB-5202-498C-89F7-BBD3BEE1B887}" type="datetime1">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2847B31-A4E1-4FCE-8661-5EC33A675437}" type="datetime1">
              <a:rPr lang="en-US" smtClean="0"/>
              <a:pPr/>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CAD832D-B7F8-4A85-B115-3F84BE9AC26D}" type="datetime1">
              <a:rPr lang="en-US" smtClean="0"/>
              <a:pPr/>
              <a:t>4/21/2014</a:t>
            </a:fld>
            <a:endParaRPr lang="en-US"/>
          </a:p>
        </p:txBody>
      </p:sp>
      <p:sp>
        <p:nvSpPr>
          <p:cNvPr id="27" name="Slide Number Placeholder 26"/>
          <p:cNvSpPr>
            <a:spLocks noGrp="1"/>
          </p:cNvSpPr>
          <p:nvPr>
            <p:ph type="sldNum" sz="quarter" idx="11"/>
          </p:nvPr>
        </p:nvSpPr>
        <p:spPr/>
        <p:txBody>
          <a:bodyPr rtlCol="0"/>
          <a:lstStyle/>
          <a:p>
            <a:fld id="{F36DD0FD-55B0-48C4-8AF2-8A69533EDFC3}"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E10B34F3-05F7-41C1-B84E-68CE2E00C83C}" type="datetime1">
              <a:rPr lang="en-US" smtClean="0"/>
              <a:pPr/>
              <a:t>4/21/2014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F36DD0FD-55B0-48C4-8AF2-8A69533EDFC3}"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4/21/2014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E57738-F4B0-48EA-9B71-E0F723F8BF6C}" type="datetime1">
              <a:rPr lang="en-US" smtClean="0"/>
              <a:pPr/>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61895A-832A-4167-BE9B-7448CA062309}" type="datetime1">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7571FF-D602-4BB6-9683-7A1E909D4296}" type="datetime1">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902"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105939E-0F79-44E6-828A-FBA9FB494723}" type="datetime1">
              <a:rPr lang="en-US" smtClean="0"/>
              <a:pPr/>
              <a:t>4/21/2014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en-US" smtClean="0"/>
              <a:t>Folkman J. Tumor angiogenesis. In: Cancer Medicine 2000;5th ed:13-52</a:t>
            </a: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ransition>
    <p:fade/>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hyperlink" Target="http://www.demotix.com/news/272599/snuff-tobacco-pashtuns-karachi" TargetMode="Externa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620688"/>
            <a:ext cx="8229600" cy="2743200"/>
          </a:xfrm>
          <a:noFill/>
        </p:spPr>
        <p:txBody>
          <a:bodyPr>
            <a:normAutofit fontScale="90000"/>
          </a:bodyPr>
          <a:lstStyle/>
          <a:p>
            <a:r>
              <a:rPr lang="en-GB" dirty="0"/>
              <a:t>ORAL CYTOPATHOLOGICAL CHANGES IN HABITUAL SNUFF</a:t>
            </a:r>
            <a:br>
              <a:rPr lang="en-GB" dirty="0"/>
            </a:br>
            <a:r>
              <a:rPr lang="en-GB" dirty="0"/>
              <a:t>(</a:t>
            </a:r>
            <a:r>
              <a:rPr lang="en-GB" dirty="0" smtClean="0"/>
              <a:t>NASWAR) USERS</a:t>
            </a:r>
            <a:r>
              <a:rPr lang="en-GB" dirty="0" smtClean="0"/>
              <a:t/>
            </a:r>
            <a:br>
              <a:rPr lang="en-GB" dirty="0" smtClean="0"/>
            </a:br>
            <a:r>
              <a:rPr lang="en-US" sz="3100" dirty="0" err="1">
                <a:latin typeface="Bodoni MT" pitchFamily="18" charset="0"/>
              </a:rPr>
              <a:t>Mohyman</a:t>
            </a:r>
            <a:r>
              <a:rPr lang="en-US" sz="3100" dirty="0">
                <a:latin typeface="Bodoni MT" pitchFamily="18" charset="0"/>
              </a:rPr>
              <a:t> </a:t>
            </a:r>
            <a:r>
              <a:rPr lang="en-US" sz="3100" dirty="0" err="1">
                <a:latin typeface="Bodoni MT" pitchFamily="18" charset="0"/>
              </a:rPr>
              <a:t>Sarfraz</a:t>
            </a:r>
            <a:r>
              <a:rPr lang="en-US" sz="3100" dirty="0">
                <a:latin typeface="Bodoni MT" pitchFamily="18" charset="0"/>
              </a:rPr>
              <a:t>, </a:t>
            </a:r>
            <a:r>
              <a:rPr lang="en-US" sz="3100" dirty="0" smtClean="0">
                <a:latin typeface="Bodoni MT" pitchFamily="18" charset="0"/>
              </a:rPr>
              <a:t>A.H</a:t>
            </a:r>
            <a:r>
              <a:rPr lang="en-US" sz="3100" dirty="0">
                <a:latin typeface="Bodoni MT" pitchFamily="18" charset="0"/>
              </a:rPr>
              <a:t>. </a:t>
            </a:r>
            <a:r>
              <a:rPr lang="en-US" sz="3100" dirty="0" err="1" smtClean="0">
                <a:latin typeface="Bodoni MT" pitchFamily="18" charset="0"/>
              </a:rPr>
              <a:t>Nagi</a:t>
            </a:r>
            <a:r>
              <a:rPr lang="en-US" b="1" dirty="0">
                <a:solidFill>
                  <a:schemeClr val="tx2">
                    <a:lumMod val="75000"/>
                  </a:schemeClr>
                </a:solidFill>
                <a:latin typeface="Bodoni MT" pitchFamily="18" charset="0"/>
              </a:rPr>
              <a:t/>
            </a:r>
            <a:br>
              <a:rPr lang="en-US" b="1" dirty="0">
                <a:solidFill>
                  <a:schemeClr val="tx2">
                    <a:lumMod val="75000"/>
                  </a:schemeClr>
                </a:solidFill>
                <a:latin typeface="Bodoni MT" pitchFamily="18" charset="0"/>
              </a:rPr>
            </a:br>
            <a:endParaRPr lang="en-US" dirty="0"/>
          </a:p>
        </p:txBody>
      </p:sp>
      <p:sp>
        <p:nvSpPr>
          <p:cNvPr id="3" name="Subtitle 2"/>
          <p:cNvSpPr>
            <a:spLocks noGrp="1"/>
          </p:cNvSpPr>
          <p:nvPr>
            <p:ph type="subTitle" idx="1"/>
          </p:nvPr>
        </p:nvSpPr>
        <p:spPr>
          <a:xfrm>
            <a:off x="395536" y="4411296"/>
            <a:ext cx="4953000" cy="1752600"/>
          </a:xfrm>
        </p:spPr>
        <p:txBody>
          <a:bodyPr>
            <a:normAutofit/>
          </a:bodyPr>
          <a:lstStyle/>
          <a:p>
            <a:r>
              <a:rPr lang="en-US" dirty="0" smtClean="0"/>
              <a:t>Department of Oral Pathology</a:t>
            </a:r>
          </a:p>
          <a:p>
            <a:r>
              <a:rPr lang="en-US" dirty="0" smtClean="0"/>
              <a:t>University of Health Sciences,</a:t>
            </a:r>
          </a:p>
          <a:p>
            <a:r>
              <a:rPr lang="en-US" dirty="0" smtClean="0"/>
              <a:t>Lahore, Pakistan</a:t>
            </a:r>
          </a:p>
          <a:p>
            <a:endParaRPr lang="en-US" dirty="0"/>
          </a:p>
        </p:txBody>
      </p:sp>
      <p:pic>
        <p:nvPicPr>
          <p:cNvPr id="4" name="Picture 2" descr="export"/>
          <p:cNvPicPr>
            <a:picLocks noChangeAspect="1" noChangeArrowheads="1"/>
          </p:cNvPicPr>
          <p:nvPr/>
        </p:nvPicPr>
        <p:blipFill>
          <a:blip r:embed="rId2">
            <a:duotone>
              <a:prstClr val="black"/>
              <a:schemeClr val="accent3">
                <a:tint val="45000"/>
                <a:satMod val="400000"/>
              </a:schemeClr>
            </a:duotone>
            <a:lum bright="-10000" contrast="20000"/>
          </a:blip>
          <a:srcRect/>
          <a:stretch>
            <a:fillRect/>
          </a:stretch>
        </p:blipFill>
        <p:spPr bwMode="auto">
          <a:xfrm>
            <a:off x="6454180" y="4191000"/>
            <a:ext cx="2118320" cy="2118320"/>
          </a:xfrm>
          <a:prstGeom prst="roundRect">
            <a:avLst>
              <a:gd name="adj" fmla="val 3031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9919709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3200" dirty="0"/>
          </a:p>
        </p:txBody>
      </p:sp>
      <p:sp>
        <p:nvSpPr>
          <p:cNvPr id="3" name="Content Placeholder 2"/>
          <p:cNvSpPr>
            <a:spLocks noGrp="1"/>
          </p:cNvSpPr>
          <p:nvPr>
            <p:ph idx="1"/>
          </p:nvPr>
        </p:nvSpPr>
        <p:spPr/>
        <p:txBody>
          <a:bodyPr>
            <a:normAutofit lnSpcReduction="10000"/>
          </a:bodyPr>
          <a:lstStyle/>
          <a:p>
            <a:pPr marL="0" indent="0" algn="just">
              <a:buNone/>
            </a:pPr>
            <a:endParaRPr lang="en-GB" dirty="0"/>
          </a:p>
          <a:p>
            <a:pPr algn="just">
              <a:lnSpc>
                <a:spcPct val="110000"/>
              </a:lnSpc>
            </a:pPr>
            <a:r>
              <a:rPr lang="en-GB" dirty="0" smtClean="0"/>
              <a:t>To </a:t>
            </a:r>
            <a:r>
              <a:rPr lang="en-GB" dirty="0"/>
              <a:t>observe the </a:t>
            </a:r>
            <a:r>
              <a:rPr lang="en-GB" dirty="0" smtClean="0"/>
              <a:t>cytopathological changes in </a:t>
            </a:r>
            <a:r>
              <a:rPr lang="en-GB" dirty="0"/>
              <a:t>oral mucosa </a:t>
            </a:r>
            <a:r>
              <a:rPr lang="en-GB" dirty="0" smtClean="0"/>
              <a:t>of </a:t>
            </a:r>
            <a:r>
              <a:rPr lang="en-GB" dirty="0"/>
              <a:t>habitual wet snuff </a:t>
            </a:r>
            <a:r>
              <a:rPr lang="en-GB" dirty="0" smtClean="0"/>
              <a:t>users*.</a:t>
            </a:r>
          </a:p>
          <a:p>
            <a:pPr algn="just"/>
            <a:endParaRPr lang="en-GB" sz="2400" dirty="0"/>
          </a:p>
          <a:p>
            <a:pPr algn="just"/>
            <a:endParaRPr lang="en-GB" sz="2400" dirty="0" smtClean="0"/>
          </a:p>
          <a:p>
            <a:pPr algn="just"/>
            <a:endParaRPr lang="en-GB" sz="2400" dirty="0"/>
          </a:p>
          <a:p>
            <a:pPr algn="just"/>
            <a:endParaRPr lang="en-GB" sz="2400" dirty="0" smtClean="0"/>
          </a:p>
          <a:p>
            <a:pPr algn="just"/>
            <a:endParaRPr lang="en-GB" sz="2400" dirty="0" smtClean="0"/>
          </a:p>
          <a:p>
            <a:pPr algn="just"/>
            <a:endParaRPr lang="en-GB" sz="2400" dirty="0"/>
          </a:p>
          <a:p>
            <a:pPr marL="109728" indent="0" algn="just">
              <a:buNone/>
            </a:pPr>
            <a:endParaRPr lang="en-GB" sz="2400" dirty="0"/>
          </a:p>
          <a:p>
            <a:pPr marL="109728" indent="0" algn="just">
              <a:buNone/>
            </a:pPr>
            <a:r>
              <a:rPr lang="en-GB" sz="1000" dirty="0" smtClean="0">
                <a:solidFill>
                  <a:schemeClr val="accent2"/>
                </a:solidFill>
              </a:rPr>
              <a:t>*The operational definition of habitual wet snuff users refers to people who have been using </a:t>
            </a:r>
            <a:r>
              <a:rPr lang="en-GB" sz="1000" dirty="0" err="1" smtClean="0">
                <a:solidFill>
                  <a:schemeClr val="accent2"/>
                </a:solidFill>
              </a:rPr>
              <a:t>naswar</a:t>
            </a:r>
            <a:r>
              <a:rPr lang="en-GB" sz="1000" dirty="0" smtClean="0">
                <a:solidFill>
                  <a:schemeClr val="accent2"/>
                </a:solidFill>
              </a:rPr>
              <a:t> (wet snuff) regularly for more then 1 year.</a:t>
            </a:r>
            <a:endParaRPr lang="en-GB" sz="1000" dirty="0">
              <a:solidFill>
                <a:schemeClr val="accent2"/>
              </a:solidFill>
            </a:endParaRPr>
          </a:p>
        </p:txBody>
      </p:sp>
    </p:spTree>
    <p:extLst>
      <p:ext uri="{BB962C8B-B14F-4D97-AF65-F5344CB8AC3E}">
        <p14:creationId xmlns:p14="http://schemas.microsoft.com/office/powerpoint/2010/main" val="3475998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just"/>
            <a:endParaRPr lang="en-GB" dirty="0" smtClean="0"/>
          </a:p>
          <a:p>
            <a:pPr algn="just"/>
            <a:endParaRPr lang="en-GB" dirty="0"/>
          </a:p>
          <a:p>
            <a:pPr algn="just"/>
            <a:endParaRPr lang="en-GB" dirty="0" smtClean="0"/>
          </a:p>
          <a:p>
            <a:pPr algn="just"/>
            <a:endParaRPr lang="en-GB" sz="3200" dirty="0"/>
          </a:p>
          <a:p>
            <a:pPr marL="109728" indent="0" algn="just">
              <a:buNone/>
            </a:pPr>
            <a:r>
              <a:rPr lang="en-GB" sz="3200" dirty="0" smtClean="0"/>
              <a:t>MATERIAL AND METHODS</a:t>
            </a:r>
          </a:p>
          <a:p>
            <a:pPr marL="109728" indent="0" algn="just">
              <a:buNone/>
            </a:pPr>
            <a:endParaRPr lang="en-GB" dirty="0"/>
          </a:p>
        </p:txBody>
      </p:sp>
    </p:spTree>
    <p:extLst>
      <p:ext uri="{BB962C8B-B14F-4D97-AF65-F5344CB8AC3E}">
        <p14:creationId xmlns:p14="http://schemas.microsoft.com/office/powerpoint/2010/main" val="148906098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24744"/>
            <a:ext cx="8229600" cy="5449792"/>
          </a:xfrm>
        </p:spPr>
        <p:txBody>
          <a:bodyPr>
            <a:normAutofit fontScale="92500" lnSpcReduction="20000"/>
          </a:bodyPr>
          <a:lstStyle/>
          <a:p>
            <a:pPr algn="just">
              <a:lnSpc>
                <a:spcPct val="110000"/>
              </a:lnSpc>
              <a:buNone/>
            </a:pPr>
            <a:r>
              <a:rPr lang="en-US" b="1" dirty="0" smtClean="0">
                <a:solidFill>
                  <a:schemeClr val="tx2">
                    <a:lumMod val="50000"/>
                  </a:schemeClr>
                </a:solidFill>
              </a:rPr>
              <a:t>STUDY DESIGN: </a:t>
            </a:r>
          </a:p>
          <a:p>
            <a:pPr algn="just">
              <a:lnSpc>
                <a:spcPct val="110000"/>
              </a:lnSpc>
              <a:buNone/>
            </a:pPr>
            <a:r>
              <a:rPr lang="en-US" dirty="0" smtClean="0"/>
              <a:t>   This was an observational, descriptive study.</a:t>
            </a:r>
          </a:p>
          <a:p>
            <a:pPr algn="just">
              <a:lnSpc>
                <a:spcPct val="110000"/>
              </a:lnSpc>
              <a:buNone/>
            </a:pPr>
            <a:r>
              <a:rPr lang="en-US" b="1" dirty="0" smtClean="0"/>
              <a:t> </a:t>
            </a:r>
            <a:endParaRPr lang="en-US" dirty="0" smtClean="0"/>
          </a:p>
          <a:p>
            <a:pPr algn="just">
              <a:lnSpc>
                <a:spcPct val="110000"/>
              </a:lnSpc>
              <a:buNone/>
            </a:pPr>
            <a:r>
              <a:rPr lang="en-US" b="1" dirty="0" smtClean="0">
                <a:solidFill>
                  <a:schemeClr val="tx2">
                    <a:lumMod val="50000"/>
                  </a:schemeClr>
                </a:solidFill>
              </a:rPr>
              <a:t>SETTING:  </a:t>
            </a:r>
          </a:p>
          <a:p>
            <a:pPr algn="just">
              <a:lnSpc>
                <a:spcPct val="110000"/>
              </a:lnSpc>
              <a:buNone/>
            </a:pPr>
            <a:r>
              <a:rPr lang="en-US" dirty="0" smtClean="0"/>
              <a:t>   The study was conducted in the Dept. of Morbid Anatomy and Histopathology at University of Health Sciences, Lahore, Pakistan</a:t>
            </a:r>
          </a:p>
          <a:p>
            <a:pPr algn="just">
              <a:lnSpc>
                <a:spcPct val="110000"/>
              </a:lnSpc>
              <a:buNone/>
            </a:pPr>
            <a:r>
              <a:rPr lang="en-US" dirty="0" smtClean="0"/>
              <a:t> </a:t>
            </a:r>
          </a:p>
          <a:p>
            <a:pPr algn="just">
              <a:lnSpc>
                <a:spcPct val="110000"/>
              </a:lnSpc>
              <a:buNone/>
            </a:pPr>
            <a:r>
              <a:rPr lang="en-US" b="1" dirty="0" smtClean="0">
                <a:solidFill>
                  <a:schemeClr val="tx2">
                    <a:lumMod val="50000"/>
                  </a:schemeClr>
                </a:solidFill>
              </a:rPr>
              <a:t>DURATION OF STUDY: </a:t>
            </a:r>
          </a:p>
          <a:p>
            <a:pPr algn="just">
              <a:lnSpc>
                <a:spcPct val="110000"/>
              </a:lnSpc>
              <a:buNone/>
            </a:pPr>
            <a:r>
              <a:rPr lang="en-US" dirty="0" smtClean="0"/>
              <a:t>   The study was completed in eight months (FEB – SEPT 2013) after approval of synopsis by Advance Studies and Research Board of UHS, Lahore, Pakistan.</a:t>
            </a:r>
          </a:p>
          <a:p>
            <a:pPr algn="just"/>
            <a:endParaRPr lang="en-US" dirty="0"/>
          </a:p>
        </p:txBody>
      </p:sp>
    </p:spTree>
    <p:extLst>
      <p:ext uri="{BB962C8B-B14F-4D97-AF65-F5344CB8AC3E}">
        <p14:creationId xmlns:p14="http://schemas.microsoft.com/office/powerpoint/2010/main" val="4268181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836712"/>
            <a:ext cx="4038600" cy="5518051"/>
          </a:xfrm>
        </p:spPr>
        <p:txBody>
          <a:bodyPr>
            <a:normAutofit fontScale="77500" lnSpcReduction="20000"/>
          </a:bodyPr>
          <a:lstStyle/>
          <a:p>
            <a:pPr algn="just">
              <a:lnSpc>
                <a:spcPct val="120000"/>
              </a:lnSpc>
              <a:buNone/>
            </a:pPr>
            <a:r>
              <a:rPr lang="en-US" b="1" dirty="0" smtClean="0"/>
              <a:t>SAMPLE SIZE: </a:t>
            </a:r>
          </a:p>
          <a:p>
            <a:pPr algn="just">
              <a:lnSpc>
                <a:spcPct val="120000"/>
              </a:lnSpc>
              <a:buNone/>
            </a:pPr>
            <a:r>
              <a:rPr lang="en-US" b="1" dirty="0" smtClean="0"/>
              <a:t>T</a:t>
            </a:r>
            <a:r>
              <a:rPr lang="en-US" dirty="0" smtClean="0"/>
              <a:t>he calculated sample size was</a:t>
            </a:r>
          </a:p>
          <a:p>
            <a:pPr algn="just">
              <a:lnSpc>
                <a:spcPct val="120000"/>
              </a:lnSpc>
              <a:buNone/>
            </a:pPr>
            <a:r>
              <a:rPr lang="en-US" dirty="0" smtClean="0"/>
              <a:t>100</a:t>
            </a:r>
          </a:p>
          <a:p>
            <a:pPr algn="just">
              <a:lnSpc>
                <a:spcPct val="120000"/>
              </a:lnSpc>
              <a:buNone/>
            </a:pPr>
            <a:r>
              <a:rPr lang="en-US" dirty="0" smtClean="0"/>
              <a:t>(</a:t>
            </a:r>
            <a:r>
              <a:rPr lang="en-US" dirty="0"/>
              <a:t>C</a:t>
            </a:r>
            <a:r>
              <a:rPr lang="en-US" dirty="0" smtClean="0"/>
              <a:t>alculated by P.A.S.S 2008)</a:t>
            </a:r>
            <a:r>
              <a:rPr lang="en-US" baseline="30000" dirty="0" smtClean="0"/>
              <a:t>1</a:t>
            </a:r>
          </a:p>
          <a:p>
            <a:pPr algn="just">
              <a:lnSpc>
                <a:spcPct val="120000"/>
              </a:lnSpc>
              <a:buNone/>
            </a:pPr>
            <a:endParaRPr lang="en-US" b="1" dirty="0">
              <a:solidFill>
                <a:schemeClr val="tx2">
                  <a:lumMod val="50000"/>
                </a:schemeClr>
              </a:solidFill>
            </a:endParaRPr>
          </a:p>
          <a:p>
            <a:pPr algn="just">
              <a:lnSpc>
                <a:spcPct val="120000"/>
              </a:lnSpc>
              <a:buNone/>
            </a:pPr>
            <a:endParaRPr lang="en-US" b="1" dirty="0" smtClean="0">
              <a:solidFill>
                <a:schemeClr val="tx2">
                  <a:lumMod val="50000"/>
                </a:schemeClr>
              </a:solidFill>
            </a:endParaRPr>
          </a:p>
          <a:p>
            <a:pPr algn="just">
              <a:lnSpc>
                <a:spcPct val="120000"/>
              </a:lnSpc>
              <a:buNone/>
            </a:pPr>
            <a:r>
              <a:rPr lang="en-US" b="1" dirty="0" smtClean="0">
                <a:solidFill>
                  <a:schemeClr val="tx2">
                    <a:lumMod val="50000"/>
                  </a:schemeClr>
                </a:solidFill>
              </a:rPr>
              <a:t>SAMPLE TECHNIQUE: </a:t>
            </a:r>
            <a:r>
              <a:rPr lang="en-US" dirty="0" smtClean="0"/>
              <a:t> </a:t>
            </a:r>
          </a:p>
          <a:p>
            <a:pPr algn="just">
              <a:lnSpc>
                <a:spcPct val="120000"/>
              </a:lnSpc>
              <a:buNone/>
            </a:pPr>
            <a:r>
              <a:rPr lang="en-US" dirty="0" smtClean="0"/>
              <a:t>Non-probability, </a:t>
            </a:r>
          </a:p>
          <a:p>
            <a:pPr algn="just">
              <a:lnSpc>
                <a:spcPct val="120000"/>
              </a:lnSpc>
              <a:buNone/>
            </a:pPr>
            <a:r>
              <a:rPr lang="en-US" dirty="0" smtClean="0"/>
              <a:t>Convenient sampling</a:t>
            </a:r>
          </a:p>
        </p:txBody>
      </p:sp>
      <p:sp>
        <p:nvSpPr>
          <p:cNvPr id="5" name="Content Placeholder 4"/>
          <p:cNvSpPr>
            <a:spLocks noGrp="1"/>
          </p:cNvSpPr>
          <p:nvPr>
            <p:ph sz="half" idx="2"/>
          </p:nvPr>
        </p:nvSpPr>
        <p:spPr>
          <a:xfrm>
            <a:off x="4648200" y="836712"/>
            <a:ext cx="4038600" cy="5441851"/>
          </a:xfrm>
        </p:spPr>
        <p:txBody>
          <a:bodyPr>
            <a:normAutofit fontScale="77500" lnSpcReduction="20000"/>
          </a:bodyPr>
          <a:lstStyle/>
          <a:p>
            <a:pPr algn="just">
              <a:lnSpc>
                <a:spcPct val="120000"/>
              </a:lnSpc>
              <a:buNone/>
            </a:pPr>
            <a:r>
              <a:rPr lang="en-US" b="1" dirty="0" smtClean="0"/>
              <a:t>SAMPLE SELECTION:</a:t>
            </a:r>
          </a:p>
          <a:p>
            <a:pPr algn="just">
              <a:lnSpc>
                <a:spcPct val="120000"/>
              </a:lnSpc>
              <a:buNone/>
            </a:pPr>
            <a:r>
              <a:rPr lang="en-US" b="1" i="1" dirty="0" smtClean="0"/>
              <a:t>Inclusion Criteria</a:t>
            </a:r>
          </a:p>
          <a:p>
            <a:pPr algn="just">
              <a:lnSpc>
                <a:spcPct val="120000"/>
              </a:lnSpc>
            </a:pPr>
            <a:r>
              <a:rPr lang="en-GB" dirty="0" smtClean="0"/>
              <a:t>Habitual snuff users of minimum age 15 years</a:t>
            </a:r>
          </a:p>
          <a:p>
            <a:pPr algn="just">
              <a:lnSpc>
                <a:spcPct val="120000"/>
              </a:lnSpc>
            </a:pPr>
            <a:r>
              <a:rPr lang="en-GB" dirty="0" smtClean="0"/>
              <a:t>Minimal duration of usage 1 year</a:t>
            </a:r>
          </a:p>
          <a:p>
            <a:pPr algn="just">
              <a:lnSpc>
                <a:spcPct val="120000"/>
              </a:lnSpc>
            </a:pPr>
            <a:r>
              <a:rPr lang="en-GB" dirty="0" smtClean="0"/>
              <a:t>Males only</a:t>
            </a:r>
          </a:p>
          <a:p>
            <a:pPr algn="just">
              <a:lnSpc>
                <a:spcPct val="120000"/>
              </a:lnSpc>
              <a:buNone/>
            </a:pPr>
            <a:endParaRPr lang="en-US" b="1" i="1" dirty="0" smtClean="0"/>
          </a:p>
          <a:p>
            <a:pPr algn="just">
              <a:lnSpc>
                <a:spcPct val="120000"/>
              </a:lnSpc>
              <a:buNone/>
            </a:pPr>
            <a:r>
              <a:rPr lang="en-US" b="1" i="1" dirty="0" smtClean="0"/>
              <a:t>Exclusion Criteria</a:t>
            </a:r>
          </a:p>
          <a:p>
            <a:pPr algn="just">
              <a:lnSpc>
                <a:spcPct val="120000"/>
              </a:lnSpc>
            </a:pPr>
            <a:r>
              <a:rPr lang="en-GB" dirty="0" smtClean="0"/>
              <a:t>Inadequate smear</a:t>
            </a:r>
          </a:p>
          <a:p>
            <a:pPr algn="just">
              <a:lnSpc>
                <a:spcPct val="120000"/>
              </a:lnSpc>
            </a:pPr>
            <a:r>
              <a:rPr lang="en-GB" dirty="0" smtClean="0"/>
              <a:t>Cigarette smokers</a:t>
            </a:r>
          </a:p>
          <a:p>
            <a:pPr algn="just">
              <a:lnSpc>
                <a:spcPct val="120000"/>
              </a:lnSpc>
            </a:pPr>
            <a:r>
              <a:rPr lang="en-GB" dirty="0" smtClean="0"/>
              <a:t>Cases who are using other forms of smokeless tobacco like </a:t>
            </a:r>
            <a:r>
              <a:rPr lang="en-GB" dirty="0" err="1" smtClean="0"/>
              <a:t>paan</a:t>
            </a:r>
            <a:r>
              <a:rPr lang="en-GB" dirty="0" smtClean="0"/>
              <a:t>, betel nut, quid, </a:t>
            </a:r>
            <a:r>
              <a:rPr lang="en-GB" dirty="0" err="1" smtClean="0"/>
              <a:t>chalia</a:t>
            </a:r>
            <a:r>
              <a:rPr lang="en-GB" dirty="0" smtClean="0"/>
              <a:t> </a:t>
            </a:r>
            <a:r>
              <a:rPr lang="en-GB" dirty="0" err="1" smtClean="0"/>
              <a:t>etc</a:t>
            </a:r>
            <a:endParaRPr lang="en-GB" dirty="0" smtClean="0"/>
          </a:p>
          <a:p>
            <a:pPr lvl="0" algn="just">
              <a:lnSpc>
                <a:spcPct val="120000"/>
              </a:lnSpc>
            </a:pPr>
            <a:r>
              <a:rPr lang="en-GB" dirty="0"/>
              <a:t>Patients having associated </a:t>
            </a:r>
            <a:r>
              <a:rPr lang="en-GB" dirty="0" smtClean="0"/>
              <a:t>debilitating co-morbid </a:t>
            </a:r>
            <a:r>
              <a:rPr lang="en-GB" dirty="0"/>
              <a:t>conditions</a:t>
            </a:r>
          </a:p>
          <a:p>
            <a:pPr lvl="0" algn="just">
              <a:lnSpc>
                <a:spcPct val="120000"/>
              </a:lnSpc>
            </a:pPr>
            <a:r>
              <a:rPr lang="en-GB" dirty="0"/>
              <a:t>Patients with immune disorders.</a:t>
            </a:r>
          </a:p>
          <a:p>
            <a:pPr algn="just">
              <a:lnSpc>
                <a:spcPct val="120000"/>
              </a:lnSpc>
            </a:pPr>
            <a:r>
              <a:rPr lang="en-GB" dirty="0"/>
              <a:t>Patients who are undergoing </a:t>
            </a:r>
            <a:r>
              <a:rPr lang="en-GB" dirty="0" smtClean="0"/>
              <a:t>treatment/therapy for </a:t>
            </a:r>
            <a:r>
              <a:rPr lang="en-GB" dirty="0"/>
              <a:t>already diagnosed lesions</a:t>
            </a:r>
            <a:endParaRPr lang="en-GB" dirty="0" smtClean="0"/>
          </a:p>
          <a:p>
            <a:pPr algn="just">
              <a:lnSpc>
                <a:spcPct val="120000"/>
              </a:lnSpc>
            </a:pPr>
            <a:endParaRPr lang="en-GB" dirty="0" smtClean="0"/>
          </a:p>
          <a:p>
            <a:pPr algn="just">
              <a:lnSpc>
                <a:spcPct val="120000"/>
              </a:lnSpc>
              <a:buNone/>
            </a:pPr>
            <a:endParaRPr lang="en-US" dirty="0" smtClean="0"/>
          </a:p>
        </p:txBody>
      </p:sp>
      <p:sp>
        <p:nvSpPr>
          <p:cNvPr id="6" name="Footer Placeholder 6"/>
          <p:cNvSpPr>
            <a:spLocks noGrp="1"/>
          </p:cNvSpPr>
          <p:nvPr>
            <p:ph type="ftr" sz="quarter" idx="11"/>
          </p:nvPr>
        </p:nvSpPr>
        <p:spPr>
          <a:xfrm>
            <a:off x="152400" y="6400800"/>
            <a:ext cx="8991600" cy="457200"/>
          </a:xfrm>
        </p:spPr>
        <p:txBody>
          <a:bodyPr/>
          <a:lstStyle/>
          <a:p>
            <a:pPr algn="l"/>
            <a:r>
              <a:rPr lang="en-US" dirty="0" smtClean="0"/>
              <a:t>Guenther, W.C. (1977). Desk calculation of probabilities for the distribution of the sample correlation coefficient. </a:t>
            </a:r>
            <a:r>
              <a:rPr lang="en-US" i="1" dirty="0" smtClean="0"/>
              <a:t>Am </a:t>
            </a:r>
            <a:r>
              <a:rPr lang="en-US" i="1" dirty="0" err="1" smtClean="0"/>
              <a:t>Statis</a:t>
            </a:r>
            <a:r>
              <a:rPr lang="en-US" dirty="0" smtClean="0"/>
              <a:t>. Vol. 31, No. 1, pp. 45-48.</a:t>
            </a:r>
          </a:p>
          <a:p>
            <a:pPr algn="l"/>
            <a:endParaRPr lang="en-US" dirty="0"/>
          </a:p>
        </p:txBody>
      </p:sp>
    </p:spTree>
    <p:extLst>
      <p:ext uri="{BB962C8B-B14F-4D97-AF65-F5344CB8AC3E}">
        <p14:creationId xmlns:p14="http://schemas.microsoft.com/office/powerpoint/2010/main" val="306904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additive="base">
                                        <p:cTn id="3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821936"/>
          </a:xfrm>
        </p:spPr>
        <p:txBody>
          <a:bodyPr/>
          <a:lstStyle/>
          <a:p>
            <a:pPr algn="just">
              <a:buNone/>
            </a:pPr>
            <a:r>
              <a:rPr lang="en-US" b="1" dirty="0" smtClean="0"/>
              <a:t>Clinical Details:</a:t>
            </a:r>
          </a:p>
          <a:p>
            <a:pPr algn="just">
              <a:buNone/>
            </a:pPr>
            <a:endParaRPr lang="en-US" b="1" dirty="0" smtClean="0"/>
          </a:p>
          <a:p>
            <a:pPr algn="just"/>
            <a:r>
              <a:rPr lang="en-GB" dirty="0" smtClean="0"/>
              <a:t>Socio-demographic information (name, age, occupation, full address, family/medical history) was obtained along with relevant clinical information. </a:t>
            </a:r>
            <a:endParaRPr lang="en-GB" dirty="0"/>
          </a:p>
          <a:p>
            <a:pPr algn="just"/>
            <a:r>
              <a:rPr lang="en-GB" dirty="0" smtClean="0"/>
              <a:t>All the information was collected on specially designed </a:t>
            </a:r>
            <a:r>
              <a:rPr lang="en-GB" dirty="0" err="1" smtClean="0"/>
              <a:t>proformas</a:t>
            </a:r>
            <a:r>
              <a:rPr lang="en-GB" dirty="0" smtClean="0"/>
              <a:t> and recorded.</a:t>
            </a:r>
            <a:endParaRPr lang="en-US" dirty="0"/>
          </a:p>
        </p:txBody>
      </p:sp>
    </p:spTree>
    <p:extLst>
      <p:ext uri="{BB962C8B-B14F-4D97-AF65-F5344CB8AC3E}">
        <p14:creationId xmlns:p14="http://schemas.microsoft.com/office/powerpoint/2010/main" val="4005401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5089752"/>
          </a:xfrm>
        </p:spPr>
        <p:txBody>
          <a:bodyPr>
            <a:normAutofit/>
          </a:bodyPr>
          <a:lstStyle/>
          <a:p>
            <a:pPr algn="just"/>
            <a:r>
              <a:rPr lang="en-GB" dirty="0" smtClean="0"/>
              <a:t>After informed consent oral cytological smears were </a:t>
            </a:r>
            <a:r>
              <a:rPr lang="en-GB" dirty="0" err="1" smtClean="0"/>
              <a:t>acquried</a:t>
            </a:r>
            <a:r>
              <a:rPr lang="en-GB" dirty="0" smtClean="0"/>
              <a:t> from 100 patients randomly from different areas within the city of Lahore, Pakistan.</a:t>
            </a:r>
          </a:p>
          <a:p>
            <a:pPr algn="just"/>
            <a:endParaRPr lang="en-GB" dirty="0"/>
          </a:p>
          <a:p>
            <a:pPr algn="just"/>
            <a:r>
              <a:rPr lang="en-GB" dirty="0" smtClean="0"/>
              <a:t>Smears were prepared from oral mucosa scrapings and examined microscopically using H/E and special stains including </a:t>
            </a:r>
            <a:r>
              <a:rPr lang="en-GB" dirty="0" err="1" smtClean="0"/>
              <a:t>Papanicolou</a:t>
            </a:r>
            <a:r>
              <a:rPr lang="en-GB" dirty="0" smtClean="0"/>
              <a:t>, </a:t>
            </a:r>
            <a:r>
              <a:rPr lang="en-GB" dirty="0" err="1" smtClean="0"/>
              <a:t>Gomori</a:t>
            </a:r>
            <a:r>
              <a:rPr lang="en-GB" dirty="0" smtClean="0"/>
              <a:t> </a:t>
            </a:r>
            <a:r>
              <a:rPr lang="en-GB" dirty="0" err="1" smtClean="0"/>
              <a:t>Methenamine</a:t>
            </a:r>
            <a:r>
              <a:rPr lang="en-GB" dirty="0" smtClean="0"/>
              <a:t> Silver and Giemsa stain.</a:t>
            </a:r>
            <a:endParaRPr lang="en-GB" dirty="0"/>
          </a:p>
        </p:txBody>
      </p:sp>
    </p:spTree>
    <p:extLst>
      <p:ext uri="{BB962C8B-B14F-4D97-AF65-F5344CB8AC3E}">
        <p14:creationId xmlns:p14="http://schemas.microsoft.com/office/powerpoint/2010/main" val="7752180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412776"/>
            <a:ext cx="7128792" cy="4608512"/>
          </a:xfrm>
        </p:spPr>
      </p:pic>
    </p:spTree>
    <p:extLst>
      <p:ext uri="{BB962C8B-B14F-4D97-AF65-F5344CB8AC3E}">
        <p14:creationId xmlns:p14="http://schemas.microsoft.com/office/powerpoint/2010/main" val="225085225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just"/>
            <a:endParaRPr lang="en-GB" dirty="0" smtClean="0"/>
          </a:p>
          <a:p>
            <a:pPr algn="just"/>
            <a:endParaRPr lang="en-GB" dirty="0"/>
          </a:p>
          <a:p>
            <a:pPr algn="just"/>
            <a:endParaRPr lang="en-GB" dirty="0" smtClean="0"/>
          </a:p>
          <a:p>
            <a:pPr algn="just"/>
            <a:endParaRPr lang="en-GB" dirty="0"/>
          </a:p>
          <a:p>
            <a:pPr marL="109728" indent="0" algn="just">
              <a:buNone/>
            </a:pPr>
            <a:r>
              <a:rPr lang="en-GB" sz="4000" dirty="0" smtClean="0"/>
              <a:t>RESULTS</a:t>
            </a:r>
            <a:endParaRPr lang="en-GB" sz="4000" dirty="0"/>
          </a:p>
        </p:txBody>
      </p:sp>
    </p:spTree>
    <p:extLst>
      <p:ext uri="{BB962C8B-B14F-4D97-AF65-F5344CB8AC3E}">
        <p14:creationId xmlns:p14="http://schemas.microsoft.com/office/powerpoint/2010/main" val="423519114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5688632"/>
          </a:xfrm>
        </p:spPr>
        <p:txBody>
          <a:bodyPr>
            <a:noAutofit/>
          </a:bodyPr>
          <a:lstStyle/>
          <a:p>
            <a:pPr algn="just">
              <a:lnSpc>
                <a:spcPct val="110000"/>
              </a:lnSpc>
            </a:pPr>
            <a:r>
              <a:rPr lang="en-GB" dirty="0" smtClean="0"/>
              <a:t>The mean age of the total n = 100 patients was 42.5 </a:t>
            </a:r>
            <a:r>
              <a:rPr lang="en-GB" u="sng" dirty="0" smtClean="0"/>
              <a:t>+</a:t>
            </a:r>
            <a:r>
              <a:rPr lang="en-GB" dirty="0" smtClean="0"/>
              <a:t>   13.8 years</a:t>
            </a:r>
          </a:p>
          <a:p>
            <a:pPr algn="just">
              <a:lnSpc>
                <a:spcPct val="110000"/>
              </a:lnSpc>
            </a:pPr>
            <a:r>
              <a:rPr lang="en-GB" dirty="0" smtClean="0"/>
              <a:t>Age range being 15 to 70 years</a:t>
            </a:r>
          </a:p>
          <a:p>
            <a:pPr algn="just">
              <a:lnSpc>
                <a:spcPct val="110000"/>
              </a:lnSpc>
            </a:pPr>
            <a:r>
              <a:rPr lang="en-GB" dirty="0" smtClean="0"/>
              <a:t>Most of the cases (97 %) belonged to low socioeconomic status </a:t>
            </a:r>
          </a:p>
          <a:p>
            <a:pPr algn="just">
              <a:lnSpc>
                <a:spcPct val="110000"/>
              </a:lnSpc>
            </a:pPr>
            <a:r>
              <a:rPr lang="en-GB" dirty="0" smtClean="0"/>
              <a:t>The oral hygiene was found to be poor in 91 %, fair in 8 % and good in 1 % only. </a:t>
            </a:r>
          </a:p>
          <a:p>
            <a:pPr algn="just">
              <a:lnSpc>
                <a:spcPct val="110000"/>
              </a:lnSpc>
            </a:pPr>
            <a:r>
              <a:rPr lang="en-GB" dirty="0" smtClean="0"/>
              <a:t>The patients were classified into two groups according to age</a:t>
            </a:r>
          </a:p>
          <a:p>
            <a:pPr marL="109728" indent="0" algn="just">
              <a:lnSpc>
                <a:spcPct val="110000"/>
              </a:lnSpc>
              <a:buNone/>
            </a:pPr>
            <a:r>
              <a:rPr lang="en-GB" sz="2000" dirty="0" smtClean="0">
                <a:sym typeface="Wingdings" panose="05000000000000000000" pitchFamily="2" charset="2"/>
              </a:rPr>
              <a:t></a:t>
            </a:r>
            <a:r>
              <a:rPr lang="en-GB" sz="2000" dirty="0" smtClean="0"/>
              <a:t>Group 1&lt;30 years (mean age = 20.2 years)</a:t>
            </a:r>
            <a:r>
              <a:rPr lang="en-GB" sz="2000" dirty="0" smtClean="0">
                <a:sym typeface="Wingdings" panose="05000000000000000000" pitchFamily="2" charset="2"/>
              </a:rPr>
              <a:t> </a:t>
            </a:r>
          </a:p>
          <a:p>
            <a:pPr marL="109728" indent="0" algn="just">
              <a:lnSpc>
                <a:spcPct val="110000"/>
              </a:lnSpc>
              <a:buNone/>
            </a:pPr>
            <a:r>
              <a:rPr lang="en-GB" sz="2000" dirty="0" smtClean="0">
                <a:sym typeface="Wingdings" panose="05000000000000000000" pitchFamily="2" charset="2"/>
              </a:rPr>
              <a:t></a:t>
            </a:r>
            <a:r>
              <a:rPr lang="en-GB" sz="2000" dirty="0" smtClean="0"/>
              <a:t>Group 2&gt; 30 years  (mean age = 48.5 years)</a:t>
            </a:r>
          </a:p>
          <a:p>
            <a:pPr algn="just">
              <a:lnSpc>
                <a:spcPct val="110000"/>
              </a:lnSpc>
            </a:pPr>
            <a:endParaRPr lang="en-GB" dirty="0" smtClean="0"/>
          </a:p>
        </p:txBody>
      </p:sp>
    </p:spTree>
    <p:extLst>
      <p:ext uri="{BB962C8B-B14F-4D97-AF65-F5344CB8AC3E}">
        <p14:creationId xmlns:p14="http://schemas.microsoft.com/office/powerpoint/2010/main" val="3598711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589240"/>
            <a:ext cx="7924800" cy="1143000"/>
          </a:xfrm>
        </p:spPr>
        <p:txBody>
          <a:bodyPr/>
          <a:lstStyle/>
          <a:p>
            <a:r>
              <a:rPr lang="en-GB" sz="1400" dirty="0" smtClean="0"/>
              <a:t>Group 1 &lt; 30 years of age 43 %</a:t>
            </a:r>
            <a:br>
              <a:rPr lang="en-GB" sz="1400" dirty="0" smtClean="0"/>
            </a:br>
            <a:r>
              <a:rPr lang="en-GB" sz="1400" dirty="0" smtClean="0"/>
              <a:t>Group 2 &gt; 30 years of age 57 %</a:t>
            </a:r>
            <a:endParaRPr lang="en-GB" sz="1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5800049"/>
              </p:ext>
            </p:extLst>
          </p:nvPr>
        </p:nvGraphicFramePr>
        <p:xfrm>
          <a:off x="609600" y="1484784"/>
          <a:ext cx="7924800" cy="423021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3568" y="745670"/>
            <a:ext cx="2880320" cy="461665"/>
          </a:xfrm>
          <a:prstGeom prst="rect">
            <a:avLst/>
          </a:prstGeom>
          <a:noFill/>
        </p:spPr>
        <p:txBody>
          <a:bodyPr wrap="square" rtlCol="0">
            <a:spAutoFit/>
          </a:bodyPr>
          <a:lstStyle/>
          <a:p>
            <a:r>
              <a:rPr lang="en-GB" sz="2400" dirty="0" smtClean="0">
                <a:solidFill>
                  <a:schemeClr val="accent2"/>
                </a:solidFill>
              </a:rPr>
              <a:t>AGE GROUPS </a:t>
            </a:r>
            <a:endParaRPr lang="en-GB" sz="2400" dirty="0">
              <a:solidFill>
                <a:schemeClr val="accent2"/>
              </a:solidFill>
            </a:endParaRPr>
          </a:p>
        </p:txBody>
      </p:sp>
    </p:spTree>
    <p:extLst>
      <p:ext uri="{BB962C8B-B14F-4D97-AF65-F5344CB8AC3E}">
        <p14:creationId xmlns:p14="http://schemas.microsoft.com/office/powerpoint/2010/main" val="103031874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pPr marL="109728" indent="0">
              <a:buNone/>
            </a:pPr>
            <a:r>
              <a:rPr lang="en-GB" sz="3600" dirty="0" smtClean="0"/>
              <a:t>INTRODUCTION</a:t>
            </a:r>
          </a:p>
          <a:p>
            <a:pPr marL="109728" indent="0">
              <a:buNone/>
            </a:pPr>
            <a:endParaRPr lang="en-GB" dirty="0"/>
          </a:p>
        </p:txBody>
      </p:sp>
    </p:spTree>
    <p:extLst>
      <p:ext uri="{BB962C8B-B14F-4D97-AF65-F5344CB8AC3E}">
        <p14:creationId xmlns:p14="http://schemas.microsoft.com/office/powerpoint/2010/main" val="31779558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229600" cy="1066800"/>
          </a:xfrm>
        </p:spPr>
        <p:txBody>
          <a:bodyPr>
            <a:normAutofit/>
          </a:bodyPr>
          <a:lstStyle/>
          <a:p>
            <a:pPr algn="ctr"/>
            <a:r>
              <a:rPr lang="en-GB" sz="3200" dirty="0" smtClean="0"/>
              <a:t>CLINICAL FEATURES OBSERVED IN n = 100 PATIENTS</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0067940"/>
              </p:ext>
            </p:extLst>
          </p:nvPr>
        </p:nvGraphicFramePr>
        <p:xfrm>
          <a:off x="-165979" y="1484784"/>
          <a:ext cx="9289032" cy="55172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836660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6705" y="1484784"/>
            <a:ext cx="8919193" cy="5017046"/>
          </a:xfrm>
        </p:spPr>
      </p:pic>
      <p:sp>
        <p:nvSpPr>
          <p:cNvPr id="6" name="TextBox 5"/>
          <p:cNvSpPr txBox="1"/>
          <p:nvPr/>
        </p:nvSpPr>
        <p:spPr>
          <a:xfrm>
            <a:off x="971600" y="764704"/>
            <a:ext cx="4182957" cy="523220"/>
          </a:xfrm>
          <a:prstGeom prst="rect">
            <a:avLst/>
          </a:prstGeom>
          <a:noFill/>
        </p:spPr>
        <p:txBody>
          <a:bodyPr wrap="square" rtlCol="0">
            <a:spAutoFit/>
          </a:bodyPr>
          <a:lstStyle/>
          <a:p>
            <a:r>
              <a:rPr lang="en-GB" sz="2800" dirty="0" smtClean="0">
                <a:solidFill>
                  <a:schemeClr val="tx2"/>
                </a:solidFill>
                <a:latin typeface="+mj-lt"/>
              </a:rPr>
              <a:t>WRINKLED MUCOSA </a:t>
            </a:r>
            <a:endParaRPr lang="en-GB" sz="2800" dirty="0">
              <a:solidFill>
                <a:schemeClr val="tx2"/>
              </a:solidFill>
              <a:latin typeface="+mj-lt"/>
            </a:endParaRPr>
          </a:p>
        </p:txBody>
      </p:sp>
    </p:spTree>
    <p:extLst>
      <p:ext uri="{BB962C8B-B14F-4D97-AF65-F5344CB8AC3E}">
        <p14:creationId xmlns:p14="http://schemas.microsoft.com/office/powerpoint/2010/main" val="225707508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340768"/>
            <a:ext cx="8791178" cy="4945038"/>
          </a:xfrm>
        </p:spPr>
      </p:pic>
      <p:sp>
        <p:nvSpPr>
          <p:cNvPr id="5" name="TextBox 4"/>
          <p:cNvSpPr txBox="1"/>
          <p:nvPr/>
        </p:nvSpPr>
        <p:spPr>
          <a:xfrm>
            <a:off x="899592" y="620688"/>
            <a:ext cx="4455707" cy="461665"/>
          </a:xfrm>
          <a:prstGeom prst="rect">
            <a:avLst/>
          </a:prstGeom>
          <a:noFill/>
        </p:spPr>
        <p:txBody>
          <a:bodyPr wrap="none" rtlCol="0">
            <a:spAutoFit/>
          </a:bodyPr>
          <a:lstStyle/>
          <a:p>
            <a:r>
              <a:rPr lang="en-GB" sz="2400" dirty="0" smtClean="0">
                <a:solidFill>
                  <a:schemeClr val="tx2"/>
                </a:solidFill>
                <a:latin typeface="+mj-lt"/>
              </a:rPr>
              <a:t>GINGIVITIS AND PERIODONTITIS</a:t>
            </a:r>
            <a:endParaRPr lang="en-GB" sz="2400" dirty="0">
              <a:solidFill>
                <a:schemeClr val="tx2"/>
              </a:solidFill>
              <a:latin typeface="+mj-lt"/>
            </a:endParaRPr>
          </a:p>
        </p:txBody>
      </p:sp>
    </p:spTree>
    <p:extLst>
      <p:ext uri="{BB962C8B-B14F-4D97-AF65-F5344CB8AC3E}">
        <p14:creationId xmlns:p14="http://schemas.microsoft.com/office/powerpoint/2010/main" val="266199030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29600" cy="792088"/>
          </a:xfrm>
        </p:spPr>
        <p:txBody>
          <a:bodyPr>
            <a:normAutofit/>
          </a:bodyPr>
          <a:lstStyle/>
          <a:p>
            <a:r>
              <a:rPr lang="en-GB" sz="2800" dirty="0" smtClean="0"/>
              <a:t>WHITE LESION</a:t>
            </a:r>
            <a:endParaRPr lang="en-GB" sz="28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1556792"/>
            <a:ext cx="8919193" cy="5017046"/>
          </a:xfrm>
        </p:spPr>
      </p:pic>
    </p:spTree>
    <p:extLst>
      <p:ext uri="{BB962C8B-B14F-4D97-AF65-F5344CB8AC3E}">
        <p14:creationId xmlns:p14="http://schemas.microsoft.com/office/powerpoint/2010/main" val="12066763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648072"/>
          </a:xfrm>
        </p:spPr>
        <p:txBody>
          <a:bodyPr>
            <a:normAutofit/>
          </a:bodyPr>
          <a:lstStyle/>
          <a:p>
            <a:r>
              <a:rPr lang="en-GB" sz="2800" dirty="0" smtClean="0"/>
              <a:t>TOBACCO POUCH KERATOSIS</a:t>
            </a:r>
            <a:endParaRPr lang="en-GB" sz="28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1412776"/>
            <a:ext cx="9028903" cy="5161062"/>
          </a:xfrm>
        </p:spPr>
      </p:pic>
    </p:spTree>
    <p:extLst>
      <p:ext uri="{BB962C8B-B14F-4D97-AF65-F5344CB8AC3E}">
        <p14:creationId xmlns:p14="http://schemas.microsoft.com/office/powerpoint/2010/main" val="142050397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229600" cy="485800"/>
          </a:xfrm>
        </p:spPr>
        <p:txBody>
          <a:bodyPr>
            <a:normAutofit fontScale="90000"/>
          </a:bodyPr>
          <a:lstStyle/>
          <a:p>
            <a:r>
              <a:rPr lang="en-GB" sz="2800" dirty="0" smtClean="0"/>
              <a:t>PIGMENTATION</a:t>
            </a:r>
            <a:endParaRPr lang="en-GB" sz="2800" dirty="0"/>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7000" contrast="19000"/>
                    </a14:imgEffect>
                  </a14:imgLayer>
                </a14:imgProps>
              </a:ext>
              <a:ext uri="{28A0092B-C50C-407E-A947-70E740481C1C}">
                <a14:useLocalDpi xmlns:a14="http://schemas.microsoft.com/office/drawing/2010/main" val="0"/>
              </a:ext>
            </a:extLst>
          </a:blip>
          <a:stretch>
            <a:fillRect/>
          </a:stretch>
        </p:blipFill>
        <p:spPr>
          <a:xfrm>
            <a:off x="467544" y="1556792"/>
            <a:ext cx="8576953" cy="4824536"/>
          </a:xfrm>
        </p:spPr>
      </p:pic>
    </p:spTree>
    <p:extLst>
      <p:ext uri="{BB962C8B-B14F-4D97-AF65-F5344CB8AC3E}">
        <p14:creationId xmlns:p14="http://schemas.microsoft.com/office/powerpoint/2010/main" val="70597670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smtClean="0"/>
              <a:t>ASSOCIATIONS OF AGE GROUPS WITH CLINICAL FEATURES</a:t>
            </a:r>
            <a:endParaRPr lang="en-GB" sz="3200" dirty="0"/>
          </a:p>
        </p:txBody>
      </p:sp>
      <p:sp>
        <p:nvSpPr>
          <p:cNvPr id="3" name="Content Placeholder 2"/>
          <p:cNvSpPr>
            <a:spLocks noGrp="1"/>
          </p:cNvSpPr>
          <p:nvPr>
            <p:ph idx="1"/>
          </p:nvPr>
        </p:nvSpPr>
        <p:spPr>
          <a:xfrm>
            <a:off x="467544" y="2636912"/>
            <a:ext cx="8229600" cy="4325112"/>
          </a:xfrm>
        </p:spPr>
        <p:txBody>
          <a:bodyPr>
            <a:normAutofit/>
          </a:bodyPr>
          <a:lstStyle/>
          <a:p>
            <a:pPr algn="just"/>
            <a:r>
              <a:rPr lang="en-GB" dirty="0" smtClean="0"/>
              <a:t>When both the age groups of patients were compared with the clinical features, the following associations were observed.</a:t>
            </a:r>
            <a:endParaRPr lang="en-GB" dirty="0"/>
          </a:p>
        </p:txBody>
      </p:sp>
    </p:spTree>
    <p:extLst>
      <p:ext uri="{BB962C8B-B14F-4D97-AF65-F5344CB8AC3E}">
        <p14:creationId xmlns:p14="http://schemas.microsoft.com/office/powerpoint/2010/main" val="1275182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949280"/>
            <a:ext cx="7924800" cy="620689"/>
          </a:xfrm>
        </p:spPr>
        <p:txBody>
          <a:bodyPr>
            <a:normAutofit/>
          </a:bodyPr>
          <a:lstStyle/>
          <a:p>
            <a:r>
              <a:rPr lang="en-GB" sz="1200" dirty="0" smtClean="0"/>
              <a:t>*Group 1 = age group less then 30 years</a:t>
            </a:r>
            <a:br>
              <a:rPr lang="en-GB" sz="1200" dirty="0" smtClean="0"/>
            </a:br>
            <a:r>
              <a:rPr lang="en-GB" sz="1200" dirty="0"/>
              <a:t>*</a:t>
            </a:r>
            <a:r>
              <a:rPr lang="en-GB" sz="1200" dirty="0" smtClean="0"/>
              <a:t>Group 2 = age group above 30 years</a:t>
            </a:r>
            <a:endParaRPr lang="en-GB" sz="1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58472279"/>
              </p:ext>
            </p:extLst>
          </p:nvPr>
        </p:nvGraphicFramePr>
        <p:xfrm>
          <a:off x="539552" y="764704"/>
          <a:ext cx="8064897" cy="4550909"/>
        </p:xfrm>
        <a:graphic>
          <a:graphicData uri="http://schemas.openxmlformats.org/drawingml/2006/table">
            <a:tbl>
              <a:tblPr firstRow="1" bandRow="1">
                <a:tableStyleId>{BC89EF96-8CEA-46FF-86C4-4CE0E7609802}</a:tableStyleId>
              </a:tblPr>
              <a:tblGrid>
                <a:gridCol w="1800200"/>
                <a:gridCol w="1814602"/>
                <a:gridCol w="1483365"/>
                <a:gridCol w="1483365"/>
                <a:gridCol w="1483365"/>
              </a:tblGrid>
              <a:tr h="496064">
                <a:tc>
                  <a:txBody>
                    <a:bodyPr/>
                    <a:lstStyle/>
                    <a:p>
                      <a:endParaRPr lang="en-GB" sz="1400" dirty="0"/>
                    </a:p>
                  </a:txBody>
                  <a:tcPr/>
                </a:tc>
                <a:tc>
                  <a:txBody>
                    <a:bodyPr/>
                    <a:lstStyle/>
                    <a:p>
                      <a:r>
                        <a:rPr lang="en-GB" sz="1400" dirty="0" smtClean="0"/>
                        <a:t>Group 1</a:t>
                      </a:r>
                    </a:p>
                    <a:p>
                      <a:r>
                        <a:rPr lang="en-GB" sz="1400" dirty="0" smtClean="0"/>
                        <a:t>n  (% )</a:t>
                      </a:r>
                      <a:endParaRPr lang="en-GB" sz="1400" dirty="0"/>
                    </a:p>
                  </a:txBody>
                  <a:tcPr/>
                </a:tc>
                <a:tc>
                  <a:txBody>
                    <a:bodyPr/>
                    <a:lstStyle/>
                    <a:p>
                      <a:r>
                        <a:rPr lang="en-GB" sz="1400" dirty="0" smtClean="0"/>
                        <a:t>Group</a:t>
                      </a:r>
                      <a:r>
                        <a:rPr lang="en-GB" sz="1400" baseline="0" dirty="0" smtClean="0"/>
                        <a:t> 2</a:t>
                      </a:r>
                    </a:p>
                    <a:p>
                      <a:r>
                        <a:rPr lang="en-GB" sz="1400" baseline="0" dirty="0" smtClean="0"/>
                        <a:t>n (%)</a:t>
                      </a:r>
                      <a:endParaRPr lang="en-GB" sz="1400" dirty="0"/>
                    </a:p>
                  </a:txBody>
                  <a:tcPr/>
                </a:tc>
                <a:tc>
                  <a:txBody>
                    <a:bodyPr/>
                    <a:lstStyle/>
                    <a:p>
                      <a:r>
                        <a:rPr lang="en-GB" sz="1400" dirty="0" smtClean="0"/>
                        <a:t>Total</a:t>
                      </a:r>
                    </a:p>
                    <a:p>
                      <a:r>
                        <a:rPr lang="en-GB" sz="1400" dirty="0" smtClean="0"/>
                        <a:t>n (%) </a:t>
                      </a:r>
                      <a:endParaRPr lang="en-GB" sz="1400" dirty="0"/>
                    </a:p>
                  </a:txBody>
                  <a:tcPr/>
                </a:tc>
                <a:tc>
                  <a:txBody>
                    <a:bodyPr/>
                    <a:lstStyle/>
                    <a:p>
                      <a:r>
                        <a:rPr lang="en-GB" sz="1400" dirty="0" smtClean="0"/>
                        <a:t>P Value</a:t>
                      </a:r>
                      <a:endParaRPr lang="en-GB" sz="1400" dirty="0"/>
                    </a:p>
                  </a:txBody>
                  <a:tcPr/>
                </a:tc>
              </a:tr>
              <a:tr h="312354">
                <a:tc>
                  <a:txBody>
                    <a:bodyPr/>
                    <a:lstStyle/>
                    <a:p>
                      <a:r>
                        <a:rPr lang="en-GB" sz="1400" dirty="0" smtClean="0"/>
                        <a:t>MUCOSITIS</a:t>
                      </a:r>
                      <a:endParaRPr lang="en-GB" sz="1400" dirty="0"/>
                    </a:p>
                  </a:txBody>
                  <a:tcPr/>
                </a:tc>
                <a:tc>
                  <a:txBody>
                    <a:bodyPr/>
                    <a:lstStyle/>
                    <a:p>
                      <a:r>
                        <a:rPr lang="en-GB" sz="1400" baseline="0" dirty="0" smtClean="0"/>
                        <a:t>43 ( 100 )</a:t>
                      </a:r>
                      <a:endParaRPr lang="en-GB" sz="1400" dirty="0"/>
                    </a:p>
                  </a:txBody>
                  <a:tcPr/>
                </a:tc>
                <a:tc>
                  <a:txBody>
                    <a:bodyPr/>
                    <a:lstStyle/>
                    <a:p>
                      <a:r>
                        <a:rPr lang="en-GB" sz="1400" dirty="0" smtClean="0"/>
                        <a:t>57</a:t>
                      </a:r>
                      <a:r>
                        <a:rPr lang="en-GB" sz="1400" baseline="0" dirty="0" smtClean="0"/>
                        <a:t> (100)</a:t>
                      </a:r>
                      <a:endParaRPr lang="en-GB" sz="1400" dirty="0"/>
                    </a:p>
                  </a:txBody>
                  <a:tcPr/>
                </a:tc>
                <a:tc>
                  <a:txBody>
                    <a:bodyPr/>
                    <a:lstStyle/>
                    <a:p>
                      <a:r>
                        <a:rPr lang="en-GB" sz="1400" dirty="0" smtClean="0"/>
                        <a:t>100</a:t>
                      </a:r>
                      <a:r>
                        <a:rPr lang="en-GB" sz="1400" baseline="0" dirty="0" smtClean="0"/>
                        <a:t> (100)</a:t>
                      </a:r>
                      <a:endParaRPr lang="en-GB" sz="1400" dirty="0"/>
                    </a:p>
                  </a:txBody>
                  <a:tcPr/>
                </a:tc>
                <a:tc>
                  <a:txBody>
                    <a:bodyPr/>
                    <a:lstStyle/>
                    <a:p>
                      <a:r>
                        <a:rPr lang="en-GB" sz="1400" dirty="0" smtClean="0"/>
                        <a:t>--</a:t>
                      </a:r>
                      <a:endParaRPr lang="en-GB" sz="1400" dirty="0"/>
                    </a:p>
                  </a:txBody>
                  <a:tcPr/>
                </a:tc>
              </a:tr>
              <a:tr h="546619">
                <a:tc>
                  <a:txBody>
                    <a:bodyPr/>
                    <a:lstStyle/>
                    <a:p>
                      <a:r>
                        <a:rPr lang="en-GB" sz="1400" dirty="0" smtClean="0"/>
                        <a:t>ULCERATION</a:t>
                      </a:r>
                      <a:endParaRPr lang="en-GB" sz="1400" dirty="0"/>
                    </a:p>
                  </a:txBody>
                  <a:tcPr/>
                </a:tc>
                <a:tc>
                  <a:txBody>
                    <a:bodyPr/>
                    <a:lstStyle/>
                    <a:p>
                      <a:r>
                        <a:rPr lang="en-GB" sz="1400" dirty="0" smtClean="0"/>
                        <a:t>43 (100 )</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57 (100 )</a:t>
                      </a:r>
                    </a:p>
                    <a:p>
                      <a:endParaRPr lang="en-GB" sz="1400" dirty="0"/>
                    </a:p>
                  </a:txBody>
                  <a:tcPr/>
                </a:tc>
                <a:tc>
                  <a:txBody>
                    <a:bodyPr/>
                    <a:lstStyle/>
                    <a:p>
                      <a:r>
                        <a:rPr lang="en-GB" sz="1400" dirty="0" smtClean="0"/>
                        <a:t>100</a:t>
                      </a:r>
                      <a:r>
                        <a:rPr lang="en-GB" sz="1400" baseline="0" dirty="0" smtClean="0"/>
                        <a:t> (100)</a:t>
                      </a:r>
                      <a:endParaRPr lang="en-GB" sz="1400" dirty="0"/>
                    </a:p>
                  </a:txBody>
                  <a:tcPr/>
                </a:tc>
                <a:tc>
                  <a:txBody>
                    <a:bodyPr/>
                    <a:lstStyle/>
                    <a:p>
                      <a:r>
                        <a:rPr lang="en-GB" sz="1400" dirty="0" smtClean="0"/>
                        <a:t>--</a:t>
                      </a:r>
                      <a:endParaRPr lang="en-GB" sz="1400" dirty="0"/>
                    </a:p>
                  </a:txBody>
                  <a:tcPr/>
                </a:tc>
              </a:tr>
              <a:tr h="546619">
                <a:tc>
                  <a:txBody>
                    <a:bodyPr/>
                    <a:lstStyle/>
                    <a:p>
                      <a:r>
                        <a:rPr lang="en-GB" sz="1400" dirty="0" smtClean="0"/>
                        <a:t>WHITE PLAQUE</a:t>
                      </a:r>
                      <a:endParaRPr lang="en-GB" sz="1400" dirty="0"/>
                    </a:p>
                  </a:txBody>
                  <a:tcPr/>
                </a:tc>
                <a:tc>
                  <a:txBody>
                    <a:bodyPr/>
                    <a:lstStyle/>
                    <a:p>
                      <a:r>
                        <a:rPr lang="en-GB" sz="1400" dirty="0" smtClean="0"/>
                        <a:t>10 ( 23.3)</a:t>
                      </a:r>
                      <a:endParaRPr lang="en-GB" sz="1400" dirty="0"/>
                    </a:p>
                  </a:txBody>
                  <a:tcPr/>
                </a:tc>
                <a:tc>
                  <a:txBody>
                    <a:bodyPr/>
                    <a:lstStyle/>
                    <a:p>
                      <a:r>
                        <a:rPr lang="en-GB" sz="1400" dirty="0" smtClean="0"/>
                        <a:t>21 ( 37 )</a:t>
                      </a:r>
                      <a:endParaRPr lang="en-GB" sz="1400" dirty="0"/>
                    </a:p>
                  </a:txBody>
                  <a:tcPr/>
                </a:tc>
                <a:tc>
                  <a:txBody>
                    <a:bodyPr/>
                    <a:lstStyle/>
                    <a:p>
                      <a:r>
                        <a:rPr lang="en-GB" sz="1400" dirty="0" smtClean="0"/>
                        <a:t>31 (31)</a:t>
                      </a:r>
                      <a:endParaRPr lang="en-GB" sz="1400" dirty="0"/>
                    </a:p>
                  </a:txBody>
                  <a:tcPr/>
                </a:tc>
                <a:tc>
                  <a:txBody>
                    <a:bodyPr/>
                    <a:lstStyle/>
                    <a:p>
                      <a:r>
                        <a:rPr lang="en-GB" sz="1400" dirty="0" smtClean="0"/>
                        <a:t>0.146</a:t>
                      </a:r>
                      <a:endParaRPr lang="en-GB" sz="1400" dirty="0"/>
                    </a:p>
                  </a:txBody>
                  <a:tcPr/>
                </a:tc>
              </a:tr>
              <a:tr h="518504">
                <a:tc>
                  <a:txBody>
                    <a:bodyPr/>
                    <a:lstStyle/>
                    <a:p>
                      <a:r>
                        <a:rPr lang="en-GB" sz="1400" dirty="0" smtClean="0"/>
                        <a:t>XEROSTOMIA</a:t>
                      </a:r>
                      <a:endParaRPr lang="en-GB" sz="1400" dirty="0"/>
                    </a:p>
                  </a:txBody>
                  <a:tcPr/>
                </a:tc>
                <a:tc>
                  <a:txBody>
                    <a:bodyPr/>
                    <a:lstStyle/>
                    <a:p>
                      <a:r>
                        <a:rPr lang="en-GB" sz="1400" dirty="0" smtClean="0"/>
                        <a:t>43 (100 )</a:t>
                      </a:r>
                      <a:endParaRPr lang="en-GB" sz="1400" dirty="0"/>
                    </a:p>
                  </a:txBody>
                  <a:tcPr/>
                </a:tc>
                <a:tc>
                  <a:txBody>
                    <a:bodyPr/>
                    <a:lstStyle/>
                    <a:p>
                      <a:r>
                        <a:rPr lang="en-GB" sz="1400" dirty="0" smtClean="0"/>
                        <a:t>57 (100)</a:t>
                      </a:r>
                      <a:endParaRPr lang="en-GB" sz="1400" dirty="0"/>
                    </a:p>
                  </a:txBody>
                  <a:tcPr/>
                </a:tc>
                <a:tc>
                  <a:txBody>
                    <a:bodyPr/>
                    <a:lstStyle/>
                    <a:p>
                      <a:r>
                        <a:rPr lang="en-GB" sz="1400" dirty="0" smtClean="0"/>
                        <a:t>100 (100 )</a:t>
                      </a:r>
                      <a:endParaRPr lang="en-GB" sz="1400" dirty="0"/>
                    </a:p>
                  </a:txBody>
                  <a:tcPr/>
                </a:tc>
                <a:tc>
                  <a:txBody>
                    <a:bodyPr/>
                    <a:lstStyle/>
                    <a:p>
                      <a:r>
                        <a:rPr lang="en-GB" sz="1400" dirty="0" smtClean="0"/>
                        <a:t>--</a:t>
                      </a:r>
                      <a:endParaRPr lang="en-GB" sz="1400" dirty="0"/>
                    </a:p>
                  </a:txBody>
                  <a:tcPr/>
                </a:tc>
              </a:tr>
              <a:tr h="546619">
                <a:tc>
                  <a:txBody>
                    <a:bodyPr/>
                    <a:lstStyle/>
                    <a:p>
                      <a:r>
                        <a:rPr lang="en-GB" sz="1400" dirty="0" smtClean="0"/>
                        <a:t>ERYTHROPLAKIA</a:t>
                      </a:r>
                      <a:endParaRPr lang="en-GB" sz="1400" dirty="0"/>
                    </a:p>
                  </a:txBody>
                  <a:tcPr/>
                </a:tc>
                <a:tc>
                  <a:txBody>
                    <a:bodyPr/>
                    <a:lstStyle/>
                    <a:p>
                      <a:r>
                        <a:rPr lang="en-GB" sz="1400" dirty="0" smtClean="0"/>
                        <a:t>32 ( 74.4 )</a:t>
                      </a:r>
                      <a:endParaRPr lang="en-GB" sz="1400" dirty="0"/>
                    </a:p>
                  </a:txBody>
                  <a:tcPr/>
                </a:tc>
                <a:tc>
                  <a:txBody>
                    <a:bodyPr/>
                    <a:lstStyle/>
                    <a:p>
                      <a:r>
                        <a:rPr lang="en-GB" sz="1400" dirty="0" smtClean="0"/>
                        <a:t>41 (72</a:t>
                      </a:r>
                      <a:r>
                        <a:rPr lang="en-GB" sz="1400" baseline="0" dirty="0" smtClean="0"/>
                        <a:t> )</a:t>
                      </a:r>
                      <a:endParaRPr lang="en-GB" sz="1400" dirty="0"/>
                    </a:p>
                  </a:txBody>
                  <a:tcPr/>
                </a:tc>
                <a:tc>
                  <a:txBody>
                    <a:bodyPr/>
                    <a:lstStyle/>
                    <a:p>
                      <a:r>
                        <a:rPr lang="en-GB" sz="1400" dirty="0" smtClean="0"/>
                        <a:t>73 (73)</a:t>
                      </a:r>
                      <a:endParaRPr lang="en-GB" sz="1400" dirty="0"/>
                    </a:p>
                  </a:txBody>
                  <a:tcPr/>
                </a:tc>
                <a:tc>
                  <a:txBody>
                    <a:bodyPr/>
                    <a:lstStyle/>
                    <a:p>
                      <a:r>
                        <a:rPr lang="en-GB" sz="1400" dirty="0" smtClean="0"/>
                        <a:t>0.781</a:t>
                      </a:r>
                      <a:endParaRPr lang="en-GB" sz="1400" dirty="0"/>
                    </a:p>
                  </a:txBody>
                  <a:tcPr/>
                </a:tc>
              </a:tr>
              <a:tr h="4675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PERIODONTITIS</a:t>
                      </a:r>
                    </a:p>
                    <a:p>
                      <a:endParaRPr lang="en-GB" sz="1400" dirty="0"/>
                    </a:p>
                  </a:txBody>
                  <a:tcPr/>
                </a:tc>
                <a:tc>
                  <a:txBody>
                    <a:bodyPr/>
                    <a:lstStyle/>
                    <a:p>
                      <a:r>
                        <a:rPr lang="en-GB" sz="1400" dirty="0" smtClean="0"/>
                        <a:t>18 (42 )</a:t>
                      </a:r>
                      <a:endParaRPr lang="en-GB" sz="1400" dirty="0"/>
                    </a:p>
                  </a:txBody>
                  <a:tcPr/>
                </a:tc>
                <a:tc>
                  <a:txBody>
                    <a:bodyPr/>
                    <a:lstStyle/>
                    <a:p>
                      <a:r>
                        <a:rPr lang="en-GB" sz="1400" dirty="0" smtClean="0"/>
                        <a:t>17 ( 30)</a:t>
                      </a:r>
                      <a:endParaRPr lang="en-GB" sz="1400" dirty="0"/>
                    </a:p>
                  </a:txBody>
                  <a:tcPr/>
                </a:tc>
                <a:tc>
                  <a:txBody>
                    <a:bodyPr/>
                    <a:lstStyle/>
                    <a:p>
                      <a:r>
                        <a:rPr lang="en-GB" sz="1400" dirty="0" smtClean="0"/>
                        <a:t>35</a:t>
                      </a:r>
                      <a:r>
                        <a:rPr lang="en-GB" sz="1400" baseline="0" dirty="0" smtClean="0"/>
                        <a:t> (35)</a:t>
                      </a:r>
                      <a:endParaRPr lang="en-GB" sz="1400" dirty="0"/>
                    </a:p>
                  </a:txBody>
                  <a:tcPr/>
                </a:tc>
                <a:tc>
                  <a:txBody>
                    <a:bodyPr/>
                    <a:lstStyle/>
                    <a:p>
                      <a:r>
                        <a:rPr lang="en-GB" sz="1400" dirty="0" smtClean="0"/>
                        <a:t>0.212</a:t>
                      </a:r>
                      <a:endParaRPr lang="en-GB" sz="1400" dirty="0"/>
                    </a:p>
                  </a:txBody>
                  <a:tcPr/>
                </a:tc>
              </a:tr>
              <a:tr h="597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TOBACCO</a:t>
                      </a:r>
                      <a:r>
                        <a:rPr lang="en-GB" sz="1400" baseline="0" dirty="0" smtClean="0"/>
                        <a:t> POUCH KERATOSIS</a:t>
                      </a:r>
                      <a:endParaRPr lang="en-GB" sz="1400" dirty="0" smtClean="0"/>
                    </a:p>
                    <a:p>
                      <a:endParaRPr lang="en-GB" sz="1400" dirty="0"/>
                    </a:p>
                  </a:txBody>
                  <a:tcPr/>
                </a:tc>
                <a:tc>
                  <a:txBody>
                    <a:bodyPr/>
                    <a:lstStyle/>
                    <a:p>
                      <a:r>
                        <a:rPr lang="en-GB" sz="1400" dirty="0" smtClean="0"/>
                        <a:t>43 (100 )</a:t>
                      </a:r>
                      <a:endParaRPr lang="en-GB" sz="1400" dirty="0"/>
                    </a:p>
                  </a:txBody>
                  <a:tcPr/>
                </a:tc>
                <a:tc>
                  <a:txBody>
                    <a:bodyPr/>
                    <a:lstStyle/>
                    <a:p>
                      <a:r>
                        <a:rPr lang="en-GB" sz="1400" dirty="0" smtClean="0"/>
                        <a:t>57</a:t>
                      </a:r>
                      <a:r>
                        <a:rPr lang="en-GB" sz="1400" baseline="0" dirty="0" smtClean="0"/>
                        <a:t> (100)</a:t>
                      </a:r>
                      <a:endParaRPr lang="en-GB" sz="1400" dirty="0"/>
                    </a:p>
                  </a:txBody>
                  <a:tcPr/>
                </a:tc>
                <a:tc>
                  <a:txBody>
                    <a:bodyPr/>
                    <a:lstStyle/>
                    <a:p>
                      <a:r>
                        <a:rPr lang="en-GB" sz="1400" dirty="0" smtClean="0"/>
                        <a:t>100 (100)</a:t>
                      </a:r>
                      <a:endParaRPr lang="en-GB" sz="1400" dirty="0"/>
                    </a:p>
                  </a:txBody>
                  <a:tcPr/>
                </a:tc>
                <a:tc>
                  <a:txBody>
                    <a:bodyPr/>
                    <a:lstStyle/>
                    <a:p>
                      <a:r>
                        <a:rPr lang="en-GB" sz="1400" dirty="0" smtClean="0"/>
                        <a:t>--</a:t>
                      </a:r>
                      <a:endParaRPr lang="en-GB" sz="1400" dirty="0"/>
                    </a:p>
                  </a:txBody>
                  <a:tcPr/>
                </a:tc>
              </a:tr>
              <a:tr h="312354">
                <a:tc>
                  <a:txBody>
                    <a:bodyPr/>
                    <a:lstStyle/>
                    <a:p>
                      <a:r>
                        <a:rPr lang="en-GB" sz="1400" dirty="0" smtClean="0"/>
                        <a:t>GINGIVITS</a:t>
                      </a:r>
                      <a:endParaRPr lang="en-GB" sz="1400" dirty="0"/>
                    </a:p>
                  </a:txBody>
                  <a:tcPr/>
                </a:tc>
                <a:tc>
                  <a:txBody>
                    <a:bodyPr/>
                    <a:lstStyle/>
                    <a:p>
                      <a:r>
                        <a:rPr lang="en-GB" sz="1400" dirty="0" smtClean="0"/>
                        <a:t>26 (61)</a:t>
                      </a:r>
                      <a:endParaRPr lang="en-GB" sz="1400" dirty="0"/>
                    </a:p>
                  </a:txBody>
                  <a:tcPr/>
                </a:tc>
                <a:tc>
                  <a:txBody>
                    <a:bodyPr/>
                    <a:lstStyle/>
                    <a:p>
                      <a:r>
                        <a:rPr lang="en-GB" sz="1400" dirty="0" smtClean="0"/>
                        <a:t>36 (62 )</a:t>
                      </a:r>
                      <a:endParaRPr lang="en-GB" sz="1400" dirty="0"/>
                    </a:p>
                  </a:txBody>
                  <a:tcPr/>
                </a:tc>
                <a:tc>
                  <a:txBody>
                    <a:bodyPr/>
                    <a:lstStyle/>
                    <a:p>
                      <a:r>
                        <a:rPr lang="en-GB" sz="1400" dirty="0" smtClean="0"/>
                        <a:t>62 (62 )</a:t>
                      </a:r>
                      <a:endParaRPr lang="en-GB" sz="1400" dirty="0"/>
                    </a:p>
                  </a:txBody>
                  <a:tcPr/>
                </a:tc>
                <a:tc>
                  <a:txBody>
                    <a:bodyPr/>
                    <a:lstStyle/>
                    <a:p>
                      <a:r>
                        <a:rPr lang="en-GB" sz="1400" dirty="0" smtClean="0"/>
                        <a:t>0.784</a:t>
                      </a:r>
                      <a:endParaRPr lang="en-GB" sz="1400" dirty="0"/>
                    </a:p>
                  </a:txBody>
                  <a:tcPr/>
                </a:tc>
              </a:tr>
            </a:tbl>
          </a:graphicData>
        </a:graphic>
      </p:graphicFrame>
    </p:spTree>
    <p:extLst>
      <p:ext uri="{BB962C8B-B14F-4D97-AF65-F5344CB8AC3E}">
        <p14:creationId xmlns:p14="http://schemas.microsoft.com/office/powerpoint/2010/main" val="256250010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5089752"/>
          </a:xfrm>
        </p:spPr>
        <p:txBody>
          <a:bodyPr>
            <a:normAutofit lnSpcReduction="10000"/>
          </a:bodyPr>
          <a:lstStyle/>
          <a:p>
            <a:pPr algn="just">
              <a:lnSpc>
                <a:spcPct val="110000"/>
              </a:lnSpc>
            </a:pPr>
            <a:r>
              <a:rPr lang="en-GB" dirty="0" smtClean="0"/>
              <a:t>When the patients were classified according to duration of </a:t>
            </a:r>
            <a:r>
              <a:rPr lang="en-GB" dirty="0" err="1" smtClean="0"/>
              <a:t>naswar</a:t>
            </a:r>
            <a:r>
              <a:rPr lang="en-GB" dirty="0" smtClean="0"/>
              <a:t> usage the maximum number n = 54 was seen in the group 1 followed by n = 41 and n = 5 in group 2 and group 3 respectively.</a:t>
            </a:r>
          </a:p>
          <a:p>
            <a:pPr algn="just">
              <a:lnSpc>
                <a:spcPct val="110000"/>
              </a:lnSpc>
            </a:pPr>
            <a:endParaRPr lang="en-GB" dirty="0"/>
          </a:p>
          <a:p>
            <a:pPr algn="just">
              <a:lnSpc>
                <a:spcPct val="110000"/>
              </a:lnSpc>
            </a:pPr>
            <a:endParaRPr lang="en-GB" dirty="0" smtClean="0"/>
          </a:p>
          <a:p>
            <a:pPr algn="just">
              <a:lnSpc>
                <a:spcPct val="110000"/>
              </a:lnSpc>
            </a:pPr>
            <a:r>
              <a:rPr lang="en-GB" dirty="0" smtClean="0"/>
              <a:t>When the duration of usage was associated with the clinical observations, the following associations were recorded</a:t>
            </a:r>
          </a:p>
          <a:p>
            <a:pPr>
              <a:lnSpc>
                <a:spcPct val="110000"/>
              </a:lnSpc>
            </a:pPr>
            <a:endParaRPr lang="en-GB" sz="2400" dirty="0"/>
          </a:p>
          <a:p>
            <a:pPr>
              <a:lnSpc>
                <a:spcPct val="110000"/>
              </a:lnSpc>
            </a:pPr>
            <a:r>
              <a:rPr lang="en-GB" sz="1200" dirty="0">
                <a:solidFill>
                  <a:srgbClr val="424456"/>
                </a:solidFill>
                <a:latin typeface="Trebuchet MS"/>
              </a:rPr>
              <a:t>*Group 1 = mild </a:t>
            </a:r>
            <a:r>
              <a:rPr lang="en-GB" sz="1200" dirty="0">
                <a:solidFill>
                  <a:srgbClr val="424456"/>
                </a:solidFill>
                <a:latin typeface="Trebuchet MS"/>
                <a:sym typeface="Wingdings" panose="05000000000000000000" pitchFamily="2" charset="2"/>
              </a:rPr>
              <a:t> less then 5 years of intake</a:t>
            </a:r>
            <a:br>
              <a:rPr lang="en-GB" sz="1200" dirty="0">
                <a:solidFill>
                  <a:srgbClr val="424456"/>
                </a:solidFill>
                <a:latin typeface="Trebuchet MS"/>
                <a:sym typeface="Wingdings" panose="05000000000000000000" pitchFamily="2" charset="2"/>
              </a:rPr>
            </a:br>
            <a:r>
              <a:rPr lang="en-GB" sz="1200" dirty="0">
                <a:solidFill>
                  <a:srgbClr val="424456"/>
                </a:solidFill>
                <a:latin typeface="Trebuchet MS"/>
                <a:sym typeface="Wingdings" panose="05000000000000000000" pitchFamily="2" charset="2"/>
              </a:rPr>
              <a:t>*Group 2 = moderate  between 5 to 10 years of usage</a:t>
            </a:r>
            <a:br>
              <a:rPr lang="en-GB" sz="1200" dirty="0">
                <a:solidFill>
                  <a:srgbClr val="424456"/>
                </a:solidFill>
                <a:latin typeface="Trebuchet MS"/>
                <a:sym typeface="Wingdings" panose="05000000000000000000" pitchFamily="2" charset="2"/>
              </a:rPr>
            </a:br>
            <a:r>
              <a:rPr lang="en-GB" sz="1200" dirty="0">
                <a:solidFill>
                  <a:srgbClr val="424456"/>
                </a:solidFill>
                <a:latin typeface="Trebuchet MS"/>
                <a:sym typeface="Wingdings" panose="05000000000000000000" pitchFamily="2" charset="2"/>
              </a:rPr>
              <a:t>*Group 3 = heavy  more then 10 years of usage</a:t>
            </a:r>
            <a:r>
              <a:rPr lang="en-GB" sz="1200" dirty="0">
                <a:solidFill>
                  <a:srgbClr val="424456"/>
                </a:solidFill>
                <a:latin typeface="Trebuchet MS"/>
              </a:rPr>
              <a:t> </a:t>
            </a:r>
            <a:endParaRPr lang="en-GB" sz="2400" dirty="0"/>
          </a:p>
        </p:txBody>
      </p:sp>
    </p:spTree>
    <p:extLst>
      <p:ext uri="{BB962C8B-B14F-4D97-AF65-F5344CB8AC3E}">
        <p14:creationId xmlns:p14="http://schemas.microsoft.com/office/powerpoint/2010/main" val="1696953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373216"/>
            <a:ext cx="7924800" cy="1832516"/>
          </a:xfrm>
        </p:spPr>
        <p:txBody>
          <a:bodyPr>
            <a:normAutofit/>
          </a:bodyPr>
          <a:lstStyle/>
          <a:p>
            <a:r>
              <a:rPr lang="en-GB" sz="1200" dirty="0" smtClean="0"/>
              <a:t>*Group 1 = mild </a:t>
            </a:r>
            <a:r>
              <a:rPr lang="en-GB" sz="1200" dirty="0" smtClean="0">
                <a:sym typeface="Wingdings" panose="05000000000000000000" pitchFamily="2" charset="2"/>
              </a:rPr>
              <a:t> less then 5 years of intake</a:t>
            </a:r>
            <a:br>
              <a:rPr lang="en-GB" sz="1200" dirty="0" smtClean="0">
                <a:sym typeface="Wingdings" panose="05000000000000000000" pitchFamily="2" charset="2"/>
              </a:rPr>
            </a:br>
            <a:r>
              <a:rPr lang="en-GB" sz="1200" dirty="0" smtClean="0">
                <a:sym typeface="Wingdings" panose="05000000000000000000" pitchFamily="2" charset="2"/>
              </a:rPr>
              <a:t>*Group 2 = moderate  between 5 to 10 years of usage</a:t>
            </a:r>
            <a:br>
              <a:rPr lang="en-GB" sz="1200" dirty="0" smtClean="0">
                <a:sym typeface="Wingdings" panose="05000000000000000000" pitchFamily="2" charset="2"/>
              </a:rPr>
            </a:br>
            <a:r>
              <a:rPr lang="en-GB" sz="1200" dirty="0" smtClean="0">
                <a:sym typeface="Wingdings" panose="05000000000000000000" pitchFamily="2" charset="2"/>
              </a:rPr>
              <a:t>*Group 3 = heavy  more then 10 years of usage</a:t>
            </a:r>
            <a:r>
              <a:rPr lang="en-GB" sz="1200" dirty="0" smtClean="0"/>
              <a:t> </a:t>
            </a:r>
            <a:endParaRPr lang="en-GB" sz="1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3949785"/>
              </p:ext>
            </p:extLst>
          </p:nvPr>
        </p:nvGraphicFramePr>
        <p:xfrm>
          <a:off x="179512" y="692695"/>
          <a:ext cx="8856984" cy="3975781"/>
        </p:xfrm>
        <a:graphic>
          <a:graphicData uri="http://schemas.openxmlformats.org/drawingml/2006/table">
            <a:tbl>
              <a:tblPr firstRow="1" bandRow="1">
                <a:tableStyleId>{BC89EF96-8CEA-46FF-86C4-4CE0E7609802}</a:tableStyleId>
              </a:tblPr>
              <a:tblGrid>
                <a:gridCol w="1800200"/>
                <a:gridCol w="1152128"/>
                <a:gridCol w="1476164"/>
                <a:gridCol w="1476164"/>
                <a:gridCol w="1476164"/>
                <a:gridCol w="1476164"/>
              </a:tblGrid>
              <a:tr h="564249">
                <a:tc>
                  <a:txBody>
                    <a:bodyPr/>
                    <a:lstStyle/>
                    <a:p>
                      <a:endParaRPr lang="en-GB" sz="1400" dirty="0"/>
                    </a:p>
                  </a:txBody>
                  <a:tcPr/>
                </a:tc>
                <a:tc>
                  <a:txBody>
                    <a:bodyPr/>
                    <a:lstStyle/>
                    <a:p>
                      <a:r>
                        <a:rPr lang="en-GB" sz="1400" dirty="0" smtClean="0"/>
                        <a:t>Group 1  </a:t>
                      </a:r>
                    </a:p>
                    <a:p>
                      <a:r>
                        <a:rPr lang="en-GB" sz="1400" dirty="0" smtClean="0"/>
                        <a:t>n ( %)</a:t>
                      </a:r>
                      <a:endParaRPr lang="en-GB" sz="1400" dirty="0"/>
                    </a:p>
                  </a:txBody>
                  <a:tcPr/>
                </a:tc>
                <a:tc>
                  <a:txBody>
                    <a:bodyPr/>
                    <a:lstStyle/>
                    <a:p>
                      <a:r>
                        <a:rPr lang="en-GB" sz="1400" dirty="0" smtClean="0"/>
                        <a:t>Group</a:t>
                      </a:r>
                      <a:r>
                        <a:rPr lang="en-GB" sz="1400" baseline="0" dirty="0" smtClean="0"/>
                        <a:t>  2</a:t>
                      </a:r>
                    </a:p>
                    <a:p>
                      <a:r>
                        <a:rPr lang="en-GB" sz="1400" baseline="0" dirty="0" smtClean="0"/>
                        <a:t>n (%)</a:t>
                      </a:r>
                      <a:endParaRPr lang="en-GB" sz="1400" dirty="0"/>
                    </a:p>
                  </a:txBody>
                  <a:tcPr/>
                </a:tc>
                <a:tc>
                  <a:txBody>
                    <a:bodyPr/>
                    <a:lstStyle/>
                    <a:p>
                      <a:r>
                        <a:rPr lang="en-GB" sz="1400" dirty="0" smtClean="0"/>
                        <a:t>Group</a:t>
                      </a:r>
                      <a:r>
                        <a:rPr lang="en-GB" sz="1400" baseline="0" dirty="0" smtClean="0"/>
                        <a:t> 3</a:t>
                      </a:r>
                    </a:p>
                    <a:p>
                      <a:r>
                        <a:rPr lang="en-GB" sz="1400" baseline="0" dirty="0" smtClean="0"/>
                        <a:t> n (%)</a:t>
                      </a:r>
                      <a:endParaRPr lang="en-GB" sz="1400" dirty="0"/>
                    </a:p>
                  </a:txBody>
                  <a:tcPr/>
                </a:tc>
                <a:tc>
                  <a:txBody>
                    <a:bodyPr/>
                    <a:lstStyle/>
                    <a:p>
                      <a:r>
                        <a:rPr lang="en-GB" sz="1400" dirty="0" smtClean="0"/>
                        <a:t>Total</a:t>
                      </a:r>
                      <a:endParaRPr lang="en-GB" sz="1400" dirty="0"/>
                    </a:p>
                  </a:txBody>
                  <a:tcPr/>
                </a:tc>
                <a:tc>
                  <a:txBody>
                    <a:bodyPr/>
                    <a:lstStyle/>
                    <a:p>
                      <a:r>
                        <a:rPr lang="en-GB" sz="1400" dirty="0" smtClean="0"/>
                        <a:t>P value</a:t>
                      </a:r>
                      <a:endParaRPr lang="en-GB" sz="1400" dirty="0"/>
                    </a:p>
                  </a:txBody>
                  <a:tcPr/>
                </a:tc>
              </a:tr>
              <a:tr h="352650">
                <a:tc>
                  <a:txBody>
                    <a:bodyPr/>
                    <a:lstStyle/>
                    <a:p>
                      <a:r>
                        <a:rPr lang="en-GB" sz="1400" dirty="0" smtClean="0"/>
                        <a:t>MUCOSITIS</a:t>
                      </a:r>
                      <a:endParaRPr lang="en-GB" sz="1400" dirty="0"/>
                    </a:p>
                  </a:txBody>
                  <a:tcPr/>
                </a:tc>
                <a:tc>
                  <a:txBody>
                    <a:bodyPr/>
                    <a:lstStyle/>
                    <a:p>
                      <a:r>
                        <a:rPr lang="en-GB" sz="1400" dirty="0" smtClean="0"/>
                        <a:t>54 (100 )</a:t>
                      </a:r>
                      <a:endParaRPr lang="en-GB" sz="1400" dirty="0"/>
                    </a:p>
                  </a:txBody>
                  <a:tcPr/>
                </a:tc>
                <a:tc>
                  <a:txBody>
                    <a:bodyPr/>
                    <a:lstStyle/>
                    <a:p>
                      <a:r>
                        <a:rPr lang="en-GB" sz="1400" dirty="0" smtClean="0"/>
                        <a:t>41 (100)</a:t>
                      </a:r>
                      <a:endParaRPr lang="en-GB" sz="1400" dirty="0"/>
                    </a:p>
                  </a:txBody>
                  <a:tcPr/>
                </a:tc>
                <a:tc>
                  <a:txBody>
                    <a:bodyPr/>
                    <a:lstStyle/>
                    <a:p>
                      <a:r>
                        <a:rPr lang="en-GB" sz="1400" dirty="0" smtClean="0"/>
                        <a:t>5 (100)</a:t>
                      </a:r>
                      <a:endParaRPr lang="en-GB" sz="1400" dirty="0"/>
                    </a:p>
                  </a:txBody>
                  <a:tcPr/>
                </a:tc>
                <a:tc>
                  <a:txBody>
                    <a:bodyPr/>
                    <a:lstStyle/>
                    <a:p>
                      <a:r>
                        <a:rPr lang="en-GB" sz="1400" dirty="0" smtClean="0"/>
                        <a:t>100 (100)</a:t>
                      </a:r>
                      <a:endParaRPr lang="en-GB" sz="1400" dirty="0"/>
                    </a:p>
                  </a:txBody>
                  <a:tcPr/>
                </a:tc>
                <a:tc>
                  <a:txBody>
                    <a:bodyPr/>
                    <a:lstStyle/>
                    <a:p>
                      <a:r>
                        <a:rPr lang="en-GB" sz="1400" dirty="0" smtClean="0"/>
                        <a:t>--</a:t>
                      </a:r>
                      <a:endParaRPr lang="en-GB" sz="1400" dirty="0"/>
                    </a:p>
                  </a:txBody>
                  <a:tcPr/>
                </a:tc>
              </a:tr>
              <a:tr h="379246">
                <a:tc>
                  <a:txBody>
                    <a:bodyPr/>
                    <a:lstStyle/>
                    <a:p>
                      <a:r>
                        <a:rPr lang="en-GB" sz="1400" dirty="0" smtClean="0"/>
                        <a:t>ULCERATION</a:t>
                      </a:r>
                      <a:endParaRPr lang="en-GB" sz="1400" dirty="0"/>
                    </a:p>
                  </a:txBody>
                  <a:tcPr/>
                </a:tc>
                <a:tc>
                  <a:txBody>
                    <a:bodyPr/>
                    <a:lstStyle/>
                    <a:p>
                      <a:r>
                        <a:rPr lang="en-GB" sz="1400" dirty="0" smtClean="0"/>
                        <a:t>54 (100)</a:t>
                      </a:r>
                      <a:endParaRPr lang="en-GB" sz="1400" dirty="0"/>
                    </a:p>
                  </a:txBody>
                  <a:tcPr/>
                </a:tc>
                <a:tc>
                  <a:txBody>
                    <a:bodyPr/>
                    <a:lstStyle/>
                    <a:p>
                      <a:r>
                        <a:rPr lang="en-GB" sz="1400" dirty="0" smtClean="0"/>
                        <a:t>41 (100 )</a:t>
                      </a:r>
                      <a:endParaRPr lang="en-GB" sz="1400" dirty="0"/>
                    </a:p>
                  </a:txBody>
                  <a:tcPr/>
                </a:tc>
                <a:tc>
                  <a:txBody>
                    <a:bodyPr/>
                    <a:lstStyle/>
                    <a:p>
                      <a:r>
                        <a:rPr lang="en-GB" sz="1400" dirty="0" smtClean="0"/>
                        <a:t>5 (100)</a:t>
                      </a:r>
                      <a:endParaRPr lang="en-GB" sz="1400" dirty="0"/>
                    </a:p>
                  </a:txBody>
                  <a:tcPr/>
                </a:tc>
                <a:tc>
                  <a:txBody>
                    <a:bodyPr/>
                    <a:lstStyle/>
                    <a:p>
                      <a:r>
                        <a:rPr lang="en-GB" sz="1400" dirty="0" smtClean="0"/>
                        <a:t>100 (100)</a:t>
                      </a:r>
                      <a:endParaRPr lang="en-GB" sz="1400" dirty="0"/>
                    </a:p>
                  </a:txBody>
                  <a:tcPr/>
                </a:tc>
                <a:tc>
                  <a:txBody>
                    <a:bodyPr/>
                    <a:lstStyle/>
                    <a:p>
                      <a:r>
                        <a:rPr lang="en-GB" sz="1400" dirty="0" smtClean="0"/>
                        <a:t>--</a:t>
                      </a:r>
                      <a:endParaRPr lang="en-GB" sz="1400" dirty="0"/>
                    </a:p>
                  </a:txBody>
                  <a:tcPr/>
                </a:tc>
              </a:tr>
              <a:tr h="467271">
                <a:tc>
                  <a:txBody>
                    <a:bodyPr/>
                    <a:lstStyle/>
                    <a:p>
                      <a:r>
                        <a:rPr lang="en-GB" sz="1400" dirty="0" smtClean="0"/>
                        <a:t>WHITE PLAQUE</a:t>
                      </a:r>
                      <a:endParaRPr lang="en-GB" sz="1400" dirty="0"/>
                    </a:p>
                  </a:txBody>
                  <a:tcPr/>
                </a:tc>
                <a:tc>
                  <a:txBody>
                    <a:bodyPr/>
                    <a:lstStyle/>
                    <a:p>
                      <a:r>
                        <a:rPr lang="en-GB" sz="1400" dirty="0" smtClean="0"/>
                        <a:t>14 (26 )</a:t>
                      </a:r>
                      <a:endParaRPr lang="en-GB" sz="1400" dirty="0"/>
                    </a:p>
                  </a:txBody>
                  <a:tcPr/>
                </a:tc>
                <a:tc>
                  <a:txBody>
                    <a:bodyPr/>
                    <a:lstStyle/>
                    <a:p>
                      <a:r>
                        <a:rPr lang="en-GB" sz="1400" dirty="0" smtClean="0"/>
                        <a:t>15 (37</a:t>
                      </a:r>
                      <a:r>
                        <a:rPr lang="en-GB" sz="1400" baseline="0" dirty="0" smtClean="0"/>
                        <a:t> )</a:t>
                      </a:r>
                      <a:endParaRPr lang="en-GB" sz="1400" dirty="0"/>
                    </a:p>
                  </a:txBody>
                  <a:tcPr/>
                </a:tc>
                <a:tc>
                  <a:txBody>
                    <a:bodyPr/>
                    <a:lstStyle/>
                    <a:p>
                      <a:r>
                        <a:rPr lang="en-GB" sz="1400" dirty="0" smtClean="0"/>
                        <a:t>2 (40 )</a:t>
                      </a:r>
                      <a:endParaRPr lang="en-GB" sz="1400" dirty="0"/>
                    </a:p>
                  </a:txBody>
                  <a:tcPr/>
                </a:tc>
                <a:tc>
                  <a:txBody>
                    <a:bodyPr/>
                    <a:lstStyle/>
                    <a:p>
                      <a:r>
                        <a:rPr lang="en-GB" sz="1400" dirty="0" smtClean="0"/>
                        <a:t>31 (31 )</a:t>
                      </a:r>
                      <a:endParaRPr lang="en-GB" sz="1400" dirty="0"/>
                    </a:p>
                  </a:txBody>
                  <a:tcPr/>
                </a:tc>
                <a:tc>
                  <a:txBody>
                    <a:bodyPr/>
                    <a:lstStyle/>
                    <a:p>
                      <a:r>
                        <a:rPr lang="en-GB" sz="1400" dirty="0" smtClean="0"/>
                        <a:t>0.503</a:t>
                      </a:r>
                      <a:endParaRPr lang="en-GB" sz="1400" dirty="0"/>
                    </a:p>
                  </a:txBody>
                  <a:tcPr/>
                </a:tc>
              </a:tr>
              <a:tr h="426196">
                <a:tc>
                  <a:txBody>
                    <a:bodyPr/>
                    <a:lstStyle/>
                    <a:p>
                      <a:r>
                        <a:rPr lang="en-GB" sz="1400" dirty="0" smtClean="0"/>
                        <a:t>XEROSTOMIA</a:t>
                      </a:r>
                      <a:endParaRPr lang="en-GB" sz="1400" dirty="0"/>
                    </a:p>
                  </a:txBody>
                  <a:tcPr/>
                </a:tc>
                <a:tc>
                  <a:txBody>
                    <a:bodyPr/>
                    <a:lstStyle/>
                    <a:p>
                      <a:r>
                        <a:rPr lang="en-GB" sz="1400" dirty="0" smtClean="0"/>
                        <a:t>54 (100 )</a:t>
                      </a:r>
                      <a:endParaRPr lang="en-GB" sz="1400" dirty="0"/>
                    </a:p>
                  </a:txBody>
                  <a:tcPr/>
                </a:tc>
                <a:tc>
                  <a:txBody>
                    <a:bodyPr/>
                    <a:lstStyle/>
                    <a:p>
                      <a:r>
                        <a:rPr lang="en-GB" sz="1400" dirty="0" smtClean="0"/>
                        <a:t>41 ( 100 )</a:t>
                      </a:r>
                      <a:endParaRPr lang="en-GB" sz="1400" dirty="0"/>
                    </a:p>
                  </a:txBody>
                  <a:tcPr/>
                </a:tc>
                <a:tc>
                  <a:txBody>
                    <a:bodyPr/>
                    <a:lstStyle/>
                    <a:p>
                      <a:r>
                        <a:rPr lang="en-GB" sz="1400" dirty="0" smtClean="0"/>
                        <a:t>5 (100 )</a:t>
                      </a:r>
                      <a:endParaRPr lang="en-GB" sz="1400" dirty="0"/>
                    </a:p>
                  </a:txBody>
                  <a:tcPr/>
                </a:tc>
                <a:tc>
                  <a:txBody>
                    <a:bodyPr/>
                    <a:lstStyle/>
                    <a:p>
                      <a:r>
                        <a:rPr lang="en-GB" sz="1400" dirty="0" smtClean="0"/>
                        <a:t>100 </a:t>
                      </a:r>
                      <a:r>
                        <a:rPr lang="en-GB" sz="1400" baseline="0" dirty="0" smtClean="0"/>
                        <a:t> (100)</a:t>
                      </a:r>
                      <a:endParaRPr lang="en-GB" sz="1400" dirty="0"/>
                    </a:p>
                  </a:txBody>
                  <a:tcPr/>
                </a:tc>
                <a:tc>
                  <a:txBody>
                    <a:bodyPr/>
                    <a:lstStyle/>
                    <a:p>
                      <a:r>
                        <a:rPr lang="en-GB" sz="1400" dirty="0" smtClean="0"/>
                        <a:t>--</a:t>
                      </a:r>
                      <a:endParaRPr lang="en-GB" sz="1400" dirty="0"/>
                    </a:p>
                  </a:txBody>
                  <a:tcPr/>
                </a:tc>
              </a:tr>
              <a:tr h="442213">
                <a:tc>
                  <a:txBody>
                    <a:bodyPr/>
                    <a:lstStyle/>
                    <a:p>
                      <a:r>
                        <a:rPr lang="en-GB" sz="1400" dirty="0" smtClean="0"/>
                        <a:t>ERYTHROPLAKIA</a:t>
                      </a:r>
                      <a:endParaRPr lang="en-GB" sz="1400" dirty="0"/>
                    </a:p>
                  </a:txBody>
                  <a:tcPr/>
                </a:tc>
                <a:tc>
                  <a:txBody>
                    <a:bodyPr/>
                    <a:lstStyle/>
                    <a:p>
                      <a:r>
                        <a:rPr lang="en-GB" sz="1400" dirty="0" smtClean="0"/>
                        <a:t>40 (74.1 )</a:t>
                      </a:r>
                      <a:endParaRPr lang="en-GB" sz="1400" dirty="0"/>
                    </a:p>
                  </a:txBody>
                  <a:tcPr/>
                </a:tc>
                <a:tc>
                  <a:txBody>
                    <a:bodyPr/>
                    <a:lstStyle/>
                    <a:p>
                      <a:r>
                        <a:rPr lang="en-GB" sz="1400" dirty="0" smtClean="0"/>
                        <a:t>31 (76)</a:t>
                      </a:r>
                      <a:endParaRPr lang="en-GB" sz="1400" dirty="0"/>
                    </a:p>
                  </a:txBody>
                  <a:tcPr/>
                </a:tc>
                <a:tc>
                  <a:txBody>
                    <a:bodyPr/>
                    <a:lstStyle/>
                    <a:p>
                      <a:r>
                        <a:rPr lang="en-GB" sz="1400" dirty="0" smtClean="0"/>
                        <a:t>2 ( 40 )</a:t>
                      </a:r>
                      <a:endParaRPr lang="en-GB" sz="1400" dirty="0"/>
                    </a:p>
                  </a:txBody>
                  <a:tcPr/>
                </a:tc>
                <a:tc>
                  <a:txBody>
                    <a:bodyPr/>
                    <a:lstStyle/>
                    <a:p>
                      <a:r>
                        <a:rPr lang="en-GB" sz="1400" dirty="0" smtClean="0"/>
                        <a:t>73 (73)</a:t>
                      </a:r>
                      <a:endParaRPr lang="en-GB" sz="1400" dirty="0"/>
                    </a:p>
                  </a:txBody>
                  <a:tcPr/>
                </a:tc>
                <a:tc>
                  <a:txBody>
                    <a:bodyPr/>
                    <a:lstStyle/>
                    <a:p>
                      <a:r>
                        <a:rPr lang="en-GB" sz="1400" dirty="0" smtClean="0"/>
                        <a:t>0.254</a:t>
                      </a:r>
                      <a:endParaRPr lang="en-GB" sz="1400" dirty="0"/>
                    </a:p>
                  </a:txBody>
                  <a:tcPr/>
                </a:tc>
              </a:tr>
              <a:tr h="4731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PERIODONTITIS</a:t>
                      </a:r>
                    </a:p>
                  </a:txBody>
                  <a:tcPr/>
                </a:tc>
                <a:tc>
                  <a:txBody>
                    <a:bodyPr/>
                    <a:lstStyle/>
                    <a:p>
                      <a:r>
                        <a:rPr lang="en-GB" sz="1400" dirty="0" smtClean="0"/>
                        <a:t>23 (43</a:t>
                      </a:r>
                      <a:r>
                        <a:rPr lang="en-GB" sz="1400" baseline="0" dirty="0" smtClean="0"/>
                        <a:t> )</a:t>
                      </a:r>
                      <a:endParaRPr lang="en-GB" sz="1400" dirty="0"/>
                    </a:p>
                  </a:txBody>
                  <a:tcPr/>
                </a:tc>
                <a:tc>
                  <a:txBody>
                    <a:bodyPr/>
                    <a:lstStyle/>
                    <a:p>
                      <a:r>
                        <a:rPr lang="en-GB" sz="1400" dirty="0" smtClean="0"/>
                        <a:t>12 (29.3)</a:t>
                      </a:r>
                      <a:endParaRPr lang="en-GB" sz="1400" dirty="0"/>
                    </a:p>
                  </a:txBody>
                  <a:tcPr/>
                </a:tc>
                <a:tc>
                  <a:txBody>
                    <a:bodyPr/>
                    <a:lstStyle/>
                    <a:p>
                      <a:r>
                        <a:rPr lang="en-GB" sz="1400" dirty="0" smtClean="0"/>
                        <a:t>0 ( 0 )</a:t>
                      </a:r>
                      <a:endParaRPr lang="en-GB" sz="1400" dirty="0"/>
                    </a:p>
                  </a:txBody>
                  <a:tcPr/>
                </a:tc>
                <a:tc>
                  <a:txBody>
                    <a:bodyPr/>
                    <a:lstStyle/>
                    <a:p>
                      <a:r>
                        <a:rPr lang="en-GB" sz="1400" dirty="0" smtClean="0"/>
                        <a:t>35 ( 35)</a:t>
                      </a:r>
                      <a:endParaRPr lang="en-GB" sz="1400" dirty="0"/>
                    </a:p>
                  </a:txBody>
                  <a:tcPr/>
                </a:tc>
                <a:tc>
                  <a:txBody>
                    <a:bodyPr/>
                    <a:lstStyle/>
                    <a:p>
                      <a:r>
                        <a:rPr lang="en-GB" sz="1400" dirty="0" smtClean="0"/>
                        <a:t>0.121</a:t>
                      </a:r>
                      <a:endParaRPr lang="en-GB" sz="1400" dirty="0"/>
                    </a:p>
                  </a:txBody>
                  <a:tcPr/>
                </a:tc>
              </a:tr>
              <a:tr h="5040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TOBACCO</a:t>
                      </a:r>
                      <a:r>
                        <a:rPr lang="en-GB" sz="1400" baseline="0" dirty="0" smtClean="0"/>
                        <a:t> POUCH KERATOSIS</a:t>
                      </a:r>
                      <a:endParaRPr lang="en-GB" sz="1400" dirty="0" smtClean="0"/>
                    </a:p>
                  </a:txBody>
                  <a:tcPr/>
                </a:tc>
                <a:tc>
                  <a:txBody>
                    <a:bodyPr/>
                    <a:lstStyle/>
                    <a:p>
                      <a:r>
                        <a:rPr lang="en-GB" sz="1400" dirty="0" smtClean="0"/>
                        <a:t>54 ( 100 )</a:t>
                      </a:r>
                      <a:endParaRPr lang="en-GB" sz="1400" dirty="0"/>
                    </a:p>
                  </a:txBody>
                  <a:tcPr/>
                </a:tc>
                <a:tc>
                  <a:txBody>
                    <a:bodyPr/>
                    <a:lstStyle/>
                    <a:p>
                      <a:r>
                        <a:rPr lang="en-GB" sz="1400" dirty="0" smtClean="0"/>
                        <a:t>41 (100 )</a:t>
                      </a:r>
                      <a:endParaRPr lang="en-GB" sz="1400" dirty="0"/>
                    </a:p>
                  </a:txBody>
                  <a:tcPr/>
                </a:tc>
                <a:tc>
                  <a:txBody>
                    <a:bodyPr/>
                    <a:lstStyle/>
                    <a:p>
                      <a:r>
                        <a:rPr lang="en-GB" sz="1400" dirty="0" smtClean="0"/>
                        <a:t>5 (100)</a:t>
                      </a:r>
                      <a:endParaRPr lang="en-GB" sz="1400" dirty="0"/>
                    </a:p>
                  </a:txBody>
                  <a:tcPr/>
                </a:tc>
                <a:tc>
                  <a:txBody>
                    <a:bodyPr/>
                    <a:lstStyle/>
                    <a:p>
                      <a:r>
                        <a:rPr lang="en-GB" sz="1400" dirty="0" smtClean="0"/>
                        <a:t>100 </a:t>
                      </a:r>
                      <a:r>
                        <a:rPr lang="en-GB" sz="1400" baseline="0" dirty="0" smtClean="0"/>
                        <a:t> (100 )</a:t>
                      </a:r>
                      <a:endParaRPr lang="en-GB" sz="1400" dirty="0"/>
                    </a:p>
                  </a:txBody>
                  <a:tcPr/>
                </a:tc>
                <a:tc>
                  <a:txBody>
                    <a:bodyPr/>
                    <a:lstStyle/>
                    <a:p>
                      <a:r>
                        <a:rPr lang="en-GB" sz="1400" dirty="0" smtClean="0"/>
                        <a:t>--</a:t>
                      </a:r>
                      <a:endParaRPr lang="en-GB" sz="1400" dirty="0"/>
                    </a:p>
                  </a:txBody>
                  <a:tcPr/>
                </a:tc>
              </a:tr>
              <a:tr h="352650">
                <a:tc>
                  <a:txBody>
                    <a:bodyPr/>
                    <a:lstStyle/>
                    <a:p>
                      <a:r>
                        <a:rPr lang="en-GB" sz="1400" dirty="0" smtClean="0"/>
                        <a:t>GINGIVITS</a:t>
                      </a:r>
                      <a:endParaRPr lang="en-GB" sz="1400" dirty="0"/>
                    </a:p>
                  </a:txBody>
                  <a:tcPr/>
                </a:tc>
                <a:tc>
                  <a:txBody>
                    <a:bodyPr/>
                    <a:lstStyle/>
                    <a:p>
                      <a:r>
                        <a:rPr lang="en-GB" sz="1400" dirty="0" smtClean="0"/>
                        <a:t>32 (59.3 )</a:t>
                      </a:r>
                      <a:endParaRPr lang="en-GB" sz="1400" dirty="0"/>
                    </a:p>
                  </a:txBody>
                  <a:tcPr/>
                </a:tc>
                <a:tc>
                  <a:txBody>
                    <a:bodyPr/>
                    <a:lstStyle/>
                    <a:p>
                      <a:r>
                        <a:rPr lang="en-GB" sz="1400" dirty="0" smtClean="0"/>
                        <a:t>26 (63.4 )</a:t>
                      </a:r>
                      <a:endParaRPr lang="en-GB" sz="1400" dirty="0"/>
                    </a:p>
                  </a:txBody>
                  <a:tcPr/>
                </a:tc>
                <a:tc>
                  <a:txBody>
                    <a:bodyPr/>
                    <a:lstStyle/>
                    <a:p>
                      <a:r>
                        <a:rPr lang="en-GB" sz="1400" dirty="0" smtClean="0"/>
                        <a:t>4 ( 80 )</a:t>
                      </a:r>
                      <a:endParaRPr lang="en-GB" sz="1400" dirty="0"/>
                    </a:p>
                  </a:txBody>
                  <a:tcPr/>
                </a:tc>
                <a:tc>
                  <a:txBody>
                    <a:bodyPr/>
                    <a:lstStyle/>
                    <a:p>
                      <a:r>
                        <a:rPr lang="en-GB" sz="1400" dirty="0" smtClean="0"/>
                        <a:t>62 ( 62 )</a:t>
                      </a:r>
                      <a:endParaRPr lang="en-GB" sz="1400" dirty="0"/>
                    </a:p>
                  </a:txBody>
                  <a:tcPr/>
                </a:tc>
                <a:tc>
                  <a:txBody>
                    <a:bodyPr/>
                    <a:lstStyle/>
                    <a:p>
                      <a:r>
                        <a:rPr lang="en-GB" sz="1400" dirty="0" smtClean="0"/>
                        <a:t>0.738</a:t>
                      </a:r>
                      <a:endParaRPr lang="en-GB" sz="1400" dirty="0"/>
                    </a:p>
                  </a:txBody>
                  <a:tcPr/>
                </a:tc>
              </a:tr>
            </a:tbl>
          </a:graphicData>
        </a:graphic>
      </p:graphicFrame>
    </p:spTree>
    <p:extLst>
      <p:ext uri="{BB962C8B-B14F-4D97-AF65-F5344CB8AC3E}">
        <p14:creationId xmlns:p14="http://schemas.microsoft.com/office/powerpoint/2010/main" val="239844366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5017744"/>
          </a:xfrm>
        </p:spPr>
        <p:txBody>
          <a:bodyPr>
            <a:normAutofit fontScale="92500" lnSpcReduction="20000"/>
          </a:bodyPr>
          <a:lstStyle/>
          <a:p>
            <a:pPr algn="just"/>
            <a:r>
              <a:rPr lang="en-GB" dirty="0"/>
              <a:t>Dipping tobacco, traditionally known as moist/wet snuff, is a type of finely ground or shredded, moistened smokeless tobacco </a:t>
            </a:r>
            <a:r>
              <a:rPr lang="en-GB" dirty="0" smtClean="0"/>
              <a:t>product (1). </a:t>
            </a:r>
          </a:p>
          <a:p>
            <a:pPr algn="just"/>
            <a:endParaRPr lang="en-GB" dirty="0"/>
          </a:p>
          <a:p>
            <a:pPr algn="just"/>
            <a:endParaRPr lang="en-GB" dirty="0" smtClean="0"/>
          </a:p>
          <a:p>
            <a:pPr algn="just"/>
            <a:r>
              <a:rPr lang="en-GB" dirty="0" smtClean="0"/>
              <a:t>It </a:t>
            </a:r>
            <a:r>
              <a:rPr lang="en-GB" dirty="0"/>
              <a:t>is commonly known by various terms such as dip and rubs or chews, also known as </a:t>
            </a:r>
            <a:r>
              <a:rPr lang="en-GB" dirty="0" err="1"/>
              <a:t>naswar</a:t>
            </a:r>
            <a:r>
              <a:rPr lang="en-GB" dirty="0"/>
              <a:t> in native language of Urdu. The act of using it is called dipping, packing or more specifically packing a </a:t>
            </a:r>
            <a:r>
              <a:rPr lang="en-GB" dirty="0" smtClean="0"/>
              <a:t>lip </a:t>
            </a:r>
            <a:r>
              <a:rPr lang="ur-PK" dirty="0" smtClean="0"/>
              <a:t>)</a:t>
            </a:r>
            <a:r>
              <a:rPr lang="en-GB" dirty="0" smtClean="0"/>
              <a:t>2</a:t>
            </a:r>
            <a:r>
              <a:rPr lang="ur-PK" dirty="0" smtClean="0"/>
              <a:t>(</a:t>
            </a:r>
            <a:r>
              <a:rPr lang="en-GB" dirty="0" smtClean="0"/>
              <a:t>.</a:t>
            </a:r>
          </a:p>
          <a:p>
            <a:pPr algn="just"/>
            <a:endParaRPr lang="en-GB" sz="2400" dirty="0"/>
          </a:p>
          <a:p>
            <a:pPr algn="just"/>
            <a:endParaRPr lang="en-GB" sz="2400" dirty="0" smtClean="0"/>
          </a:p>
          <a:p>
            <a:pPr algn="just"/>
            <a:endParaRPr lang="en-GB" sz="800" dirty="0"/>
          </a:p>
          <a:p>
            <a:pPr marL="109728" indent="0" algn="just">
              <a:buNone/>
            </a:pPr>
            <a:r>
              <a:rPr lang="en-GB" sz="800" dirty="0" smtClean="0">
                <a:solidFill>
                  <a:schemeClr val="accent2"/>
                </a:solidFill>
              </a:rPr>
              <a:t>1. Axell</a:t>
            </a:r>
            <a:r>
              <a:rPr lang="en-GB" sz="800" dirty="0">
                <a:solidFill>
                  <a:schemeClr val="accent2"/>
                </a:solidFill>
              </a:rPr>
              <a:t>, T., </a:t>
            </a:r>
            <a:r>
              <a:rPr lang="en-GB" sz="800" dirty="0" err="1">
                <a:solidFill>
                  <a:schemeClr val="accent2"/>
                </a:solidFill>
              </a:rPr>
              <a:t>Mornstad</a:t>
            </a:r>
            <a:r>
              <a:rPr lang="en-GB" sz="800" dirty="0">
                <a:solidFill>
                  <a:schemeClr val="accent2"/>
                </a:solidFill>
              </a:rPr>
              <a:t>, H. and </a:t>
            </a:r>
            <a:r>
              <a:rPr lang="en-GB" sz="800" dirty="0" err="1">
                <a:solidFill>
                  <a:schemeClr val="accent2"/>
                </a:solidFill>
              </a:rPr>
              <a:t>Sundstorm</a:t>
            </a:r>
            <a:r>
              <a:rPr lang="en-GB" sz="800" dirty="0">
                <a:solidFill>
                  <a:schemeClr val="accent2"/>
                </a:solidFill>
              </a:rPr>
              <a:t>, B., 1976. The relation of the clinical picture to the  </a:t>
            </a:r>
            <a:r>
              <a:rPr lang="en-GB" sz="800" dirty="0" smtClean="0">
                <a:solidFill>
                  <a:schemeClr val="accent2"/>
                </a:solidFill>
              </a:rPr>
              <a:t>histopathology </a:t>
            </a:r>
            <a:r>
              <a:rPr lang="en-GB" sz="800" dirty="0">
                <a:solidFill>
                  <a:schemeClr val="accent2"/>
                </a:solidFill>
              </a:rPr>
              <a:t>and </a:t>
            </a:r>
            <a:r>
              <a:rPr lang="en-GB" sz="800" dirty="0" err="1">
                <a:solidFill>
                  <a:schemeClr val="accent2"/>
                </a:solidFill>
              </a:rPr>
              <a:t>histochemical</a:t>
            </a:r>
            <a:r>
              <a:rPr lang="en-GB" sz="800" dirty="0">
                <a:solidFill>
                  <a:schemeClr val="accent2"/>
                </a:solidFill>
              </a:rPr>
              <a:t> study on snuff dipper’s lesion in a Swedish </a:t>
            </a:r>
            <a:r>
              <a:rPr lang="en-GB" sz="800" dirty="0" smtClean="0">
                <a:solidFill>
                  <a:schemeClr val="accent2"/>
                </a:solidFill>
              </a:rPr>
              <a:t>population</a:t>
            </a:r>
            <a:r>
              <a:rPr lang="en-GB" sz="800" i="1" dirty="0">
                <a:solidFill>
                  <a:schemeClr val="accent2"/>
                </a:solidFill>
              </a:rPr>
              <a:t>. J. Oral </a:t>
            </a:r>
            <a:r>
              <a:rPr lang="en-GB" sz="800" i="1" dirty="0" err="1">
                <a:solidFill>
                  <a:schemeClr val="accent2"/>
                </a:solidFill>
              </a:rPr>
              <a:t>Pathol</a:t>
            </a:r>
            <a:r>
              <a:rPr lang="en-GB" sz="800" i="1" dirty="0">
                <a:solidFill>
                  <a:schemeClr val="accent2"/>
                </a:solidFill>
              </a:rPr>
              <a:t>.</a:t>
            </a:r>
            <a:r>
              <a:rPr lang="en-GB" sz="800" dirty="0">
                <a:solidFill>
                  <a:schemeClr val="accent2"/>
                </a:solidFill>
              </a:rPr>
              <a:t>, </a:t>
            </a:r>
            <a:r>
              <a:rPr lang="en-GB" sz="800" b="1" dirty="0">
                <a:solidFill>
                  <a:schemeClr val="accent2"/>
                </a:solidFill>
              </a:rPr>
              <a:t>5</a:t>
            </a:r>
            <a:r>
              <a:rPr lang="en-GB" sz="800" dirty="0">
                <a:solidFill>
                  <a:schemeClr val="accent2"/>
                </a:solidFill>
              </a:rPr>
              <a:t>: 229-236.</a:t>
            </a:r>
          </a:p>
          <a:p>
            <a:pPr marL="109728" indent="0" algn="just">
              <a:buNone/>
            </a:pPr>
            <a:r>
              <a:rPr lang="en-GB" sz="800" dirty="0" smtClean="0">
                <a:solidFill>
                  <a:schemeClr val="accent2"/>
                </a:solidFill>
              </a:rPr>
              <a:t>2. </a:t>
            </a:r>
            <a:r>
              <a:rPr lang="en-GB" sz="800" dirty="0" err="1" smtClean="0">
                <a:solidFill>
                  <a:schemeClr val="accent2"/>
                </a:solidFill>
              </a:rPr>
              <a:t>Asma</a:t>
            </a:r>
            <a:r>
              <a:rPr lang="en-GB" sz="800" dirty="0">
                <a:solidFill>
                  <a:schemeClr val="accent2"/>
                </a:solidFill>
              </a:rPr>
              <a:t>, S., </a:t>
            </a:r>
            <a:r>
              <a:rPr lang="en-GB" sz="800" dirty="0" err="1">
                <a:solidFill>
                  <a:schemeClr val="accent2"/>
                </a:solidFill>
              </a:rPr>
              <a:t>Backinger</a:t>
            </a:r>
            <a:r>
              <a:rPr lang="en-GB" sz="800" dirty="0">
                <a:solidFill>
                  <a:schemeClr val="accent2"/>
                </a:solidFill>
              </a:rPr>
              <a:t>, C., Blatt, B.,  Rosaria, M.,  Grana, R., Ricardo, G., Prakash, G., Ali, I., </a:t>
            </a:r>
            <a:r>
              <a:rPr lang="en-GB" sz="800" dirty="0" smtClean="0">
                <a:solidFill>
                  <a:schemeClr val="accent2"/>
                </a:solidFill>
              </a:rPr>
              <a:t>Brian</a:t>
            </a:r>
            <a:r>
              <a:rPr lang="en-GB" sz="800" dirty="0">
                <a:solidFill>
                  <a:schemeClr val="accent2"/>
                </a:solidFill>
              </a:rPr>
              <a:t>, J., Michelle, R. and Susan G.R., 2002. Smokeless Tobacco Fact Sheets. 3rd </a:t>
            </a:r>
            <a:r>
              <a:rPr lang="en-GB" sz="800" dirty="0" smtClean="0">
                <a:solidFill>
                  <a:schemeClr val="accent2"/>
                </a:solidFill>
              </a:rPr>
              <a:t>International </a:t>
            </a:r>
            <a:r>
              <a:rPr lang="en-GB" sz="800" dirty="0">
                <a:solidFill>
                  <a:schemeClr val="accent2"/>
                </a:solidFill>
              </a:rPr>
              <a:t>Conference on Smokeless Tobacco. Advancing Science &amp; Protecting </a:t>
            </a:r>
            <a:r>
              <a:rPr lang="en-GB" sz="800" dirty="0" smtClean="0">
                <a:solidFill>
                  <a:schemeClr val="accent2"/>
                </a:solidFill>
              </a:rPr>
              <a:t>Public </a:t>
            </a:r>
            <a:r>
              <a:rPr lang="en-GB" sz="800" dirty="0">
                <a:solidFill>
                  <a:schemeClr val="accent2"/>
                </a:solidFill>
              </a:rPr>
              <a:t>Health. Stockholm, Sweden.</a:t>
            </a:r>
          </a:p>
          <a:p>
            <a:pPr algn="just"/>
            <a:endParaRPr lang="en-GB" sz="2400" dirty="0" smtClean="0"/>
          </a:p>
          <a:p>
            <a:pPr algn="just"/>
            <a:endParaRPr lang="en-GB" sz="2400" dirty="0" smtClean="0"/>
          </a:p>
          <a:p>
            <a:pPr algn="just"/>
            <a:endParaRPr lang="en-GB" sz="2400" dirty="0"/>
          </a:p>
          <a:p>
            <a:pPr algn="just"/>
            <a:endParaRPr lang="en-GB" sz="2400" dirty="0"/>
          </a:p>
        </p:txBody>
      </p:sp>
    </p:spTree>
    <p:extLst>
      <p:ext uri="{BB962C8B-B14F-4D97-AF65-F5344CB8AC3E}">
        <p14:creationId xmlns:p14="http://schemas.microsoft.com/office/powerpoint/2010/main" val="757690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5233768"/>
          </a:xfrm>
        </p:spPr>
        <p:txBody>
          <a:bodyPr>
            <a:normAutofit lnSpcReduction="10000"/>
          </a:bodyPr>
          <a:lstStyle/>
          <a:p>
            <a:pPr algn="just">
              <a:lnSpc>
                <a:spcPct val="110000"/>
              </a:lnSpc>
            </a:pPr>
            <a:r>
              <a:rPr lang="en-GB" dirty="0" smtClean="0"/>
              <a:t>When the patients were grouped according to dose of snuff (</a:t>
            </a:r>
            <a:r>
              <a:rPr lang="en-GB" dirty="0" err="1" smtClean="0"/>
              <a:t>naswar</a:t>
            </a:r>
            <a:r>
              <a:rPr lang="en-GB" dirty="0" smtClean="0"/>
              <a:t>) per day, it was observed that maximum number of patients (n = 45) fell in Group 2, followed by (n = 39) in Group 3, while the least number of cases (n = 16) were found in Group 1.</a:t>
            </a:r>
          </a:p>
          <a:p>
            <a:pPr algn="just"/>
            <a:endParaRPr lang="en-GB" dirty="0"/>
          </a:p>
          <a:p>
            <a:pPr algn="just"/>
            <a:r>
              <a:rPr lang="en-GB" dirty="0" smtClean="0"/>
              <a:t>Likewise when the dose of snuff per day was associated with the clinical features, we noted the following results</a:t>
            </a:r>
          </a:p>
          <a:p>
            <a:endParaRPr lang="en-GB" dirty="0"/>
          </a:p>
          <a:p>
            <a:pPr marL="109728" indent="0">
              <a:buNone/>
            </a:pPr>
            <a:r>
              <a:rPr lang="en-GB" sz="1200" dirty="0">
                <a:solidFill>
                  <a:srgbClr val="424456"/>
                </a:solidFill>
                <a:latin typeface="Trebuchet MS"/>
              </a:rPr>
              <a:t>* Group 1 = Mild   ( less then 5 times a day )</a:t>
            </a:r>
            <a:br>
              <a:rPr lang="en-GB" sz="1200" dirty="0">
                <a:solidFill>
                  <a:srgbClr val="424456"/>
                </a:solidFill>
                <a:latin typeface="Trebuchet MS"/>
              </a:rPr>
            </a:br>
            <a:r>
              <a:rPr lang="en-GB" sz="1200" dirty="0">
                <a:solidFill>
                  <a:srgbClr val="424456"/>
                </a:solidFill>
                <a:latin typeface="Trebuchet MS"/>
              </a:rPr>
              <a:t>* Group 2 = Moderate ( Between 5 to 10 times a day )</a:t>
            </a:r>
            <a:br>
              <a:rPr lang="en-GB" sz="1200" dirty="0">
                <a:solidFill>
                  <a:srgbClr val="424456"/>
                </a:solidFill>
                <a:latin typeface="Trebuchet MS"/>
              </a:rPr>
            </a:br>
            <a:r>
              <a:rPr lang="en-GB" sz="1200" dirty="0">
                <a:solidFill>
                  <a:srgbClr val="424456"/>
                </a:solidFill>
                <a:latin typeface="Trebuchet MS"/>
              </a:rPr>
              <a:t>* Group 3 = Heavy ( More then 10 times a day )</a:t>
            </a:r>
            <a:endParaRPr lang="en-GB" dirty="0" smtClean="0"/>
          </a:p>
          <a:p>
            <a:endParaRPr lang="en-GB" sz="2800" dirty="0"/>
          </a:p>
          <a:p>
            <a:endParaRPr lang="en-GB" sz="2800" dirty="0" smtClean="0"/>
          </a:p>
        </p:txBody>
      </p:sp>
    </p:spTree>
    <p:extLst>
      <p:ext uri="{BB962C8B-B14F-4D97-AF65-F5344CB8AC3E}">
        <p14:creationId xmlns:p14="http://schemas.microsoft.com/office/powerpoint/2010/main" val="2312461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589240"/>
            <a:ext cx="7924800" cy="1143000"/>
          </a:xfrm>
        </p:spPr>
        <p:txBody>
          <a:bodyPr>
            <a:normAutofit fontScale="90000"/>
          </a:bodyPr>
          <a:lstStyle/>
          <a:p>
            <a:r>
              <a:rPr lang="en-GB" sz="1300" dirty="0"/>
              <a:t>* </a:t>
            </a:r>
            <a:r>
              <a:rPr lang="en-GB" sz="1300" dirty="0" smtClean="0"/>
              <a:t>Fishers exact test</a:t>
            </a:r>
            <a:br>
              <a:rPr lang="en-GB" sz="1300" dirty="0" smtClean="0"/>
            </a:br>
            <a:r>
              <a:rPr lang="en-GB" sz="1300" dirty="0" smtClean="0"/>
              <a:t>**</a:t>
            </a:r>
            <a:r>
              <a:rPr lang="en-GB" sz="1300" dirty="0"/>
              <a:t>P</a:t>
            </a:r>
            <a:r>
              <a:rPr lang="en-GB" sz="1300" dirty="0" smtClean="0"/>
              <a:t>earson Chi square test</a:t>
            </a:r>
            <a:br>
              <a:rPr lang="en-GB" sz="1300" dirty="0" smtClean="0"/>
            </a:br>
            <a:r>
              <a:rPr lang="en-GB" sz="1300" dirty="0" smtClean="0"/>
              <a:t/>
            </a:r>
            <a:br>
              <a:rPr lang="en-GB" sz="1300" dirty="0" smtClean="0"/>
            </a:br>
            <a:r>
              <a:rPr lang="en-GB" sz="1300" dirty="0" smtClean="0"/>
              <a:t>* Group </a:t>
            </a:r>
            <a:r>
              <a:rPr lang="en-GB" sz="1300" dirty="0"/>
              <a:t>1 = Mild   ( less then 5 times a day )</a:t>
            </a:r>
            <a:br>
              <a:rPr lang="en-GB" sz="1300" dirty="0"/>
            </a:br>
            <a:r>
              <a:rPr lang="en-GB" sz="1300" dirty="0"/>
              <a:t>* Group 2 = Moderate ( Between 5 to 10 times a day )</a:t>
            </a:r>
            <a:br>
              <a:rPr lang="en-GB" sz="1300" dirty="0"/>
            </a:br>
            <a:r>
              <a:rPr lang="en-GB" sz="1300" dirty="0"/>
              <a:t>* Group 3 = Heavy ( More then 10 times a day )</a:t>
            </a:r>
            <a:r>
              <a:rPr lang="en-GB" sz="1200" dirty="0"/>
              <a:t/>
            </a:r>
            <a:br>
              <a:rPr lang="en-GB" sz="1200" dirty="0"/>
            </a:br>
            <a:endParaRPr lang="en-GB" sz="1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7669971"/>
              </p:ext>
            </p:extLst>
          </p:nvPr>
        </p:nvGraphicFramePr>
        <p:xfrm>
          <a:off x="251520" y="692696"/>
          <a:ext cx="8532440" cy="4320480"/>
        </p:xfrm>
        <a:graphic>
          <a:graphicData uri="http://schemas.openxmlformats.org/drawingml/2006/table">
            <a:tbl>
              <a:tblPr firstRow="1" bandRow="1">
                <a:tableStyleId>{BC89EF96-8CEA-46FF-86C4-4CE0E7609802}</a:tableStyleId>
              </a:tblPr>
              <a:tblGrid>
                <a:gridCol w="2160240"/>
                <a:gridCol w="1187991"/>
                <a:gridCol w="1117244"/>
                <a:gridCol w="1200762"/>
                <a:gridCol w="1318539"/>
                <a:gridCol w="1547664"/>
              </a:tblGrid>
              <a:tr h="607372">
                <a:tc>
                  <a:txBody>
                    <a:bodyPr/>
                    <a:lstStyle/>
                    <a:p>
                      <a:endParaRPr lang="en-GB" sz="1400" dirty="0"/>
                    </a:p>
                  </a:txBody>
                  <a:tcPr/>
                </a:tc>
                <a:tc>
                  <a:txBody>
                    <a:bodyPr/>
                    <a:lstStyle/>
                    <a:p>
                      <a:r>
                        <a:rPr lang="en-GB" sz="1400" dirty="0" smtClean="0"/>
                        <a:t>Group 1</a:t>
                      </a:r>
                    </a:p>
                    <a:p>
                      <a:r>
                        <a:rPr lang="en-GB" sz="1400" dirty="0" smtClean="0"/>
                        <a:t>n  (%)</a:t>
                      </a:r>
                      <a:endParaRPr lang="en-GB" sz="1400" dirty="0"/>
                    </a:p>
                  </a:txBody>
                  <a:tcPr/>
                </a:tc>
                <a:tc>
                  <a:txBody>
                    <a:bodyPr/>
                    <a:lstStyle/>
                    <a:p>
                      <a:r>
                        <a:rPr lang="en-GB" sz="1400" dirty="0" smtClean="0"/>
                        <a:t>Group 2</a:t>
                      </a:r>
                    </a:p>
                    <a:p>
                      <a:r>
                        <a:rPr lang="en-GB" sz="1400" dirty="0" smtClean="0"/>
                        <a:t>n (%)</a:t>
                      </a:r>
                      <a:endParaRPr lang="en-GB" sz="1400" dirty="0"/>
                    </a:p>
                  </a:txBody>
                  <a:tcPr/>
                </a:tc>
                <a:tc>
                  <a:txBody>
                    <a:bodyPr/>
                    <a:lstStyle/>
                    <a:p>
                      <a:r>
                        <a:rPr lang="en-GB" sz="1400" dirty="0" smtClean="0"/>
                        <a:t>Group 3</a:t>
                      </a:r>
                    </a:p>
                    <a:p>
                      <a:r>
                        <a:rPr lang="en-GB" sz="1400" dirty="0" smtClean="0"/>
                        <a:t>n  (%)</a:t>
                      </a:r>
                      <a:endParaRPr lang="en-GB" sz="1400" dirty="0"/>
                    </a:p>
                  </a:txBody>
                  <a:tcPr/>
                </a:tc>
                <a:tc>
                  <a:txBody>
                    <a:bodyPr/>
                    <a:lstStyle/>
                    <a:p>
                      <a:r>
                        <a:rPr lang="en-GB" sz="1400" dirty="0" smtClean="0"/>
                        <a:t>Total</a:t>
                      </a:r>
                      <a:endParaRPr lang="en-GB" sz="1400" dirty="0"/>
                    </a:p>
                  </a:txBody>
                  <a:tcPr/>
                </a:tc>
                <a:tc>
                  <a:txBody>
                    <a:bodyPr/>
                    <a:lstStyle/>
                    <a:p>
                      <a:r>
                        <a:rPr lang="en-GB" sz="1400" dirty="0" smtClean="0"/>
                        <a:t>P Value</a:t>
                      </a:r>
                      <a:endParaRPr lang="en-GB" sz="1400" dirty="0"/>
                    </a:p>
                  </a:txBody>
                  <a:tcPr/>
                </a:tc>
              </a:tr>
              <a:tr h="525971">
                <a:tc>
                  <a:txBody>
                    <a:bodyPr/>
                    <a:lstStyle/>
                    <a:p>
                      <a:r>
                        <a:rPr lang="en-GB" sz="1400" dirty="0" smtClean="0"/>
                        <a:t>MUCOSITIS</a:t>
                      </a:r>
                      <a:endParaRPr lang="en-GB" sz="1400" dirty="0"/>
                    </a:p>
                  </a:txBody>
                  <a:tcPr/>
                </a:tc>
                <a:tc>
                  <a:txBody>
                    <a:bodyPr/>
                    <a:lstStyle/>
                    <a:p>
                      <a:r>
                        <a:rPr lang="en-GB" sz="1400" dirty="0" smtClean="0"/>
                        <a:t>16 (100 )</a:t>
                      </a:r>
                      <a:endParaRPr lang="en-GB" sz="1400" dirty="0"/>
                    </a:p>
                  </a:txBody>
                  <a:tcPr/>
                </a:tc>
                <a:tc>
                  <a:txBody>
                    <a:bodyPr/>
                    <a:lstStyle/>
                    <a:p>
                      <a:r>
                        <a:rPr lang="en-GB" sz="1400" dirty="0" smtClean="0"/>
                        <a:t>45 (100 )</a:t>
                      </a:r>
                      <a:endParaRPr lang="en-GB" sz="1400" dirty="0"/>
                    </a:p>
                  </a:txBody>
                  <a:tcPr/>
                </a:tc>
                <a:tc>
                  <a:txBody>
                    <a:bodyPr/>
                    <a:lstStyle/>
                    <a:p>
                      <a:r>
                        <a:rPr lang="en-GB" sz="1400" dirty="0" smtClean="0"/>
                        <a:t>39 (100</a:t>
                      </a:r>
                      <a:r>
                        <a:rPr lang="en-GB" sz="1400" baseline="0" dirty="0" smtClean="0"/>
                        <a:t> )</a:t>
                      </a:r>
                      <a:endParaRPr lang="en-GB" sz="1400" dirty="0"/>
                    </a:p>
                  </a:txBody>
                  <a:tcPr/>
                </a:tc>
                <a:tc>
                  <a:txBody>
                    <a:bodyPr/>
                    <a:lstStyle/>
                    <a:p>
                      <a:r>
                        <a:rPr lang="en-GB" sz="1400" dirty="0" smtClean="0"/>
                        <a:t>100 (100)</a:t>
                      </a:r>
                      <a:endParaRPr lang="en-GB" sz="1400" dirty="0"/>
                    </a:p>
                  </a:txBody>
                  <a:tcPr/>
                </a:tc>
                <a:tc>
                  <a:txBody>
                    <a:bodyPr/>
                    <a:lstStyle/>
                    <a:p>
                      <a:r>
                        <a:rPr lang="en-GB" sz="1400" dirty="0" smtClean="0"/>
                        <a:t>--</a:t>
                      </a:r>
                      <a:endParaRPr lang="en-GB" sz="1400" dirty="0"/>
                    </a:p>
                  </a:txBody>
                  <a:tcPr/>
                </a:tc>
              </a:tr>
              <a:tr h="378825">
                <a:tc>
                  <a:txBody>
                    <a:bodyPr/>
                    <a:lstStyle/>
                    <a:p>
                      <a:r>
                        <a:rPr lang="en-GB" sz="1400" dirty="0" smtClean="0"/>
                        <a:t>ULCERATION</a:t>
                      </a:r>
                      <a:endParaRPr lang="en-GB" sz="1400" dirty="0"/>
                    </a:p>
                  </a:txBody>
                  <a:tcPr/>
                </a:tc>
                <a:tc>
                  <a:txBody>
                    <a:bodyPr/>
                    <a:lstStyle/>
                    <a:p>
                      <a:r>
                        <a:rPr lang="en-GB" sz="1400" dirty="0" smtClean="0"/>
                        <a:t>16 (100</a:t>
                      </a:r>
                      <a:r>
                        <a:rPr lang="en-GB" sz="1400" baseline="0" dirty="0" smtClean="0"/>
                        <a:t> )</a:t>
                      </a:r>
                      <a:endParaRPr lang="en-GB" sz="1400" dirty="0"/>
                    </a:p>
                  </a:txBody>
                  <a:tcPr/>
                </a:tc>
                <a:tc>
                  <a:txBody>
                    <a:bodyPr/>
                    <a:lstStyle/>
                    <a:p>
                      <a:r>
                        <a:rPr lang="en-GB" sz="1400" dirty="0" smtClean="0"/>
                        <a:t>45 (100 )</a:t>
                      </a:r>
                      <a:endParaRPr lang="en-GB" sz="1400" dirty="0"/>
                    </a:p>
                  </a:txBody>
                  <a:tcPr/>
                </a:tc>
                <a:tc>
                  <a:txBody>
                    <a:bodyPr/>
                    <a:lstStyle/>
                    <a:p>
                      <a:r>
                        <a:rPr lang="en-GB" sz="1400" dirty="0" smtClean="0"/>
                        <a:t>39 (100)</a:t>
                      </a:r>
                      <a:endParaRPr lang="en-GB" sz="1400" dirty="0"/>
                    </a:p>
                  </a:txBody>
                  <a:tcPr/>
                </a:tc>
                <a:tc>
                  <a:txBody>
                    <a:bodyPr/>
                    <a:lstStyle/>
                    <a:p>
                      <a:r>
                        <a:rPr lang="en-GB" sz="1400" dirty="0" smtClean="0"/>
                        <a:t>100 (100)</a:t>
                      </a:r>
                      <a:endParaRPr lang="en-GB" sz="1400" dirty="0"/>
                    </a:p>
                  </a:txBody>
                  <a:tcPr/>
                </a:tc>
                <a:tc>
                  <a:txBody>
                    <a:bodyPr/>
                    <a:lstStyle/>
                    <a:p>
                      <a:r>
                        <a:rPr lang="en-GB" sz="1400" dirty="0" smtClean="0"/>
                        <a:t>--</a:t>
                      </a:r>
                      <a:endParaRPr lang="en-GB" sz="1400" dirty="0"/>
                    </a:p>
                  </a:txBody>
                  <a:tcPr/>
                </a:tc>
              </a:tr>
              <a:tr h="432048">
                <a:tc>
                  <a:txBody>
                    <a:bodyPr/>
                    <a:lstStyle/>
                    <a:p>
                      <a:r>
                        <a:rPr lang="en-GB" sz="1400" dirty="0" smtClean="0"/>
                        <a:t>WHITE PLAQUE</a:t>
                      </a:r>
                      <a:endParaRPr lang="en-GB" sz="1400" dirty="0"/>
                    </a:p>
                  </a:txBody>
                  <a:tcPr/>
                </a:tc>
                <a:tc>
                  <a:txBody>
                    <a:bodyPr/>
                    <a:lstStyle/>
                    <a:p>
                      <a:r>
                        <a:rPr lang="en-GB" sz="1400" dirty="0" smtClean="0"/>
                        <a:t>6 (38)</a:t>
                      </a:r>
                      <a:endParaRPr lang="en-GB" sz="1400" dirty="0"/>
                    </a:p>
                  </a:txBody>
                  <a:tcPr/>
                </a:tc>
                <a:tc>
                  <a:txBody>
                    <a:bodyPr/>
                    <a:lstStyle/>
                    <a:p>
                      <a:r>
                        <a:rPr lang="en-GB" sz="1400" dirty="0" smtClean="0"/>
                        <a:t>10 (22.2)</a:t>
                      </a:r>
                      <a:endParaRPr lang="en-GB" sz="1400" dirty="0"/>
                    </a:p>
                  </a:txBody>
                  <a:tcPr/>
                </a:tc>
                <a:tc>
                  <a:txBody>
                    <a:bodyPr/>
                    <a:lstStyle/>
                    <a:p>
                      <a:r>
                        <a:rPr lang="en-GB" sz="1400" dirty="0" smtClean="0"/>
                        <a:t>15 (38.5)</a:t>
                      </a:r>
                      <a:endParaRPr lang="en-GB" sz="1400" dirty="0"/>
                    </a:p>
                  </a:txBody>
                  <a:tcPr/>
                </a:tc>
                <a:tc>
                  <a:txBody>
                    <a:bodyPr/>
                    <a:lstStyle/>
                    <a:p>
                      <a:r>
                        <a:rPr lang="en-GB" sz="1400" dirty="0" smtClean="0"/>
                        <a:t>31 (31 )</a:t>
                      </a:r>
                      <a:endParaRPr lang="en-GB" sz="1400" dirty="0"/>
                    </a:p>
                  </a:txBody>
                  <a:tcPr/>
                </a:tc>
                <a:tc>
                  <a:txBody>
                    <a:bodyPr/>
                    <a:lstStyle/>
                    <a:p>
                      <a:r>
                        <a:rPr lang="en-GB" sz="1400" dirty="0" smtClean="0"/>
                        <a:t>0.257</a:t>
                      </a:r>
                      <a:endParaRPr lang="en-GB" sz="1400" dirty="0"/>
                    </a:p>
                  </a:txBody>
                  <a:tcPr/>
                </a:tc>
              </a:tr>
              <a:tr h="432048">
                <a:tc>
                  <a:txBody>
                    <a:bodyPr/>
                    <a:lstStyle/>
                    <a:p>
                      <a:r>
                        <a:rPr lang="en-GB" sz="1400" dirty="0" smtClean="0"/>
                        <a:t>XEROSTOMIA</a:t>
                      </a:r>
                      <a:endParaRPr lang="en-GB" sz="1400" dirty="0"/>
                    </a:p>
                  </a:txBody>
                  <a:tcPr/>
                </a:tc>
                <a:tc>
                  <a:txBody>
                    <a:bodyPr/>
                    <a:lstStyle/>
                    <a:p>
                      <a:r>
                        <a:rPr lang="en-GB" sz="1400" dirty="0" smtClean="0"/>
                        <a:t>16 (100 )</a:t>
                      </a:r>
                      <a:endParaRPr lang="en-GB" sz="1400" dirty="0"/>
                    </a:p>
                  </a:txBody>
                  <a:tcPr/>
                </a:tc>
                <a:tc>
                  <a:txBody>
                    <a:bodyPr/>
                    <a:lstStyle/>
                    <a:p>
                      <a:r>
                        <a:rPr lang="en-GB" sz="1400" dirty="0" smtClean="0"/>
                        <a:t>45 (100 )</a:t>
                      </a:r>
                      <a:endParaRPr lang="en-GB" sz="1400" dirty="0"/>
                    </a:p>
                  </a:txBody>
                  <a:tcPr/>
                </a:tc>
                <a:tc>
                  <a:txBody>
                    <a:bodyPr/>
                    <a:lstStyle/>
                    <a:p>
                      <a:r>
                        <a:rPr lang="en-GB" sz="1400" dirty="0" smtClean="0"/>
                        <a:t>39 (100 )</a:t>
                      </a:r>
                      <a:endParaRPr lang="en-GB" sz="1400" dirty="0"/>
                    </a:p>
                  </a:txBody>
                  <a:tcPr/>
                </a:tc>
                <a:tc>
                  <a:txBody>
                    <a:bodyPr/>
                    <a:lstStyle/>
                    <a:p>
                      <a:r>
                        <a:rPr lang="en-GB" sz="1400" dirty="0" smtClean="0"/>
                        <a:t>100 (100 )</a:t>
                      </a:r>
                      <a:endParaRPr lang="en-GB" sz="1400" dirty="0"/>
                    </a:p>
                  </a:txBody>
                  <a:tcPr/>
                </a:tc>
                <a:tc>
                  <a:txBody>
                    <a:bodyPr/>
                    <a:lstStyle/>
                    <a:p>
                      <a:r>
                        <a:rPr lang="en-GB" sz="1400" dirty="0" smtClean="0"/>
                        <a:t>--</a:t>
                      </a:r>
                      <a:endParaRPr lang="en-GB" sz="1400" dirty="0"/>
                    </a:p>
                  </a:txBody>
                  <a:tcPr/>
                </a:tc>
              </a:tr>
              <a:tr h="432048">
                <a:tc>
                  <a:txBody>
                    <a:bodyPr/>
                    <a:lstStyle/>
                    <a:p>
                      <a:r>
                        <a:rPr lang="en-GB" sz="1400" dirty="0" smtClean="0">
                          <a:effectLst>
                            <a:glow rad="228600">
                              <a:srgbClr val="FF0000">
                                <a:alpha val="40000"/>
                              </a:srgbClr>
                            </a:glow>
                          </a:effectLst>
                        </a:rPr>
                        <a:t>ERYTHROPLAKIA</a:t>
                      </a:r>
                      <a:endParaRPr lang="en-GB" sz="1400" dirty="0">
                        <a:solidFill>
                          <a:srgbClr val="C00000"/>
                        </a:solidFill>
                        <a:effectLst>
                          <a:glow rad="228600">
                            <a:srgbClr val="FF0000">
                              <a:alpha val="40000"/>
                            </a:srgbClr>
                          </a:glow>
                        </a:effectLst>
                      </a:endParaRPr>
                    </a:p>
                  </a:txBody>
                  <a:tcPr/>
                </a:tc>
                <a:tc>
                  <a:txBody>
                    <a:bodyPr/>
                    <a:lstStyle/>
                    <a:p>
                      <a:r>
                        <a:rPr lang="en-GB" sz="1400" dirty="0" smtClean="0">
                          <a:effectLst>
                            <a:glow rad="228600">
                              <a:srgbClr val="FF0000">
                                <a:alpha val="40000"/>
                              </a:srgbClr>
                            </a:glow>
                          </a:effectLst>
                        </a:rPr>
                        <a:t>5 (31.2)</a:t>
                      </a:r>
                      <a:endParaRPr lang="en-GB" sz="1400" dirty="0">
                        <a:solidFill>
                          <a:srgbClr val="C00000"/>
                        </a:solidFill>
                        <a:effectLst>
                          <a:glow rad="228600">
                            <a:srgbClr val="FF0000">
                              <a:alpha val="40000"/>
                            </a:srgbClr>
                          </a:glow>
                        </a:effectLst>
                      </a:endParaRPr>
                    </a:p>
                  </a:txBody>
                  <a:tcPr/>
                </a:tc>
                <a:tc>
                  <a:txBody>
                    <a:bodyPr/>
                    <a:lstStyle/>
                    <a:p>
                      <a:r>
                        <a:rPr lang="en-GB" sz="1400" dirty="0" smtClean="0">
                          <a:effectLst>
                            <a:glow rad="228600">
                              <a:srgbClr val="FF0000">
                                <a:alpha val="40000"/>
                              </a:srgbClr>
                            </a:glow>
                          </a:effectLst>
                        </a:rPr>
                        <a:t>37 (82)</a:t>
                      </a:r>
                      <a:endParaRPr lang="en-GB" sz="1400" dirty="0">
                        <a:solidFill>
                          <a:srgbClr val="C00000"/>
                        </a:solidFill>
                        <a:effectLst>
                          <a:glow rad="228600">
                            <a:srgbClr val="FF0000">
                              <a:alpha val="40000"/>
                            </a:srgbClr>
                          </a:glow>
                        </a:effectLst>
                      </a:endParaRPr>
                    </a:p>
                  </a:txBody>
                  <a:tcPr/>
                </a:tc>
                <a:tc>
                  <a:txBody>
                    <a:bodyPr/>
                    <a:lstStyle/>
                    <a:p>
                      <a:r>
                        <a:rPr lang="en-GB" sz="1400" dirty="0" smtClean="0">
                          <a:effectLst>
                            <a:glow rad="228600">
                              <a:srgbClr val="FF0000">
                                <a:alpha val="40000"/>
                              </a:srgbClr>
                            </a:glow>
                          </a:effectLst>
                        </a:rPr>
                        <a:t>31 (80)</a:t>
                      </a:r>
                      <a:endParaRPr lang="en-GB" sz="1400" dirty="0">
                        <a:solidFill>
                          <a:srgbClr val="C00000"/>
                        </a:solidFill>
                        <a:effectLst>
                          <a:glow rad="228600">
                            <a:srgbClr val="FF0000">
                              <a:alpha val="40000"/>
                            </a:srgbClr>
                          </a:glow>
                        </a:effectLst>
                      </a:endParaRPr>
                    </a:p>
                  </a:txBody>
                  <a:tcPr/>
                </a:tc>
                <a:tc>
                  <a:txBody>
                    <a:bodyPr/>
                    <a:lstStyle/>
                    <a:p>
                      <a:r>
                        <a:rPr lang="en-GB" sz="1400" dirty="0" smtClean="0">
                          <a:effectLst>
                            <a:glow rad="228600">
                              <a:srgbClr val="FF0000">
                                <a:alpha val="40000"/>
                              </a:srgbClr>
                            </a:glow>
                          </a:effectLst>
                        </a:rPr>
                        <a:t>73 (73 )</a:t>
                      </a:r>
                      <a:endParaRPr lang="en-GB" sz="1400" dirty="0">
                        <a:solidFill>
                          <a:srgbClr val="C00000"/>
                        </a:solidFill>
                        <a:effectLst>
                          <a:glow rad="228600">
                            <a:srgbClr val="FF0000">
                              <a:alpha val="40000"/>
                            </a:srgbClr>
                          </a:glow>
                        </a:effectLst>
                      </a:endParaRPr>
                    </a:p>
                  </a:txBody>
                  <a:tcPr/>
                </a:tc>
                <a:tc>
                  <a:txBody>
                    <a:bodyPr/>
                    <a:lstStyle/>
                    <a:p>
                      <a:r>
                        <a:rPr lang="en-GB" sz="1400" dirty="0" smtClean="0">
                          <a:effectLst>
                            <a:glow rad="228600">
                              <a:srgbClr val="FF0000">
                                <a:alpha val="40000"/>
                              </a:srgbClr>
                            </a:glow>
                          </a:effectLst>
                        </a:rPr>
                        <a:t>0.001* </a:t>
                      </a:r>
                    </a:p>
                    <a:p>
                      <a:endParaRPr lang="en-GB" sz="1400" dirty="0">
                        <a:solidFill>
                          <a:srgbClr val="C00000"/>
                        </a:solidFill>
                        <a:effectLst>
                          <a:glow rad="228600">
                            <a:srgbClr val="FF0000">
                              <a:alpha val="40000"/>
                            </a:srgbClr>
                          </a:glow>
                        </a:effectLst>
                      </a:endParaRPr>
                    </a:p>
                  </a:txBody>
                  <a:tcPr/>
                </a:tc>
              </a:tr>
              <a:tr h="489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effectLst>
                            <a:glow rad="228600">
                              <a:srgbClr val="FF0000">
                                <a:alpha val="40000"/>
                              </a:srgbClr>
                            </a:glow>
                          </a:effectLst>
                        </a:rPr>
                        <a:t>PERIODONTITIS</a:t>
                      </a:r>
                      <a:endParaRPr lang="en-GB" sz="1400" dirty="0" smtClean="0">
                        <a:solidFill>
                          <a:srgbClr val="C00000"/>
                        </a:solidFill>
                        <a:effectLst>
                          <a:glow rad="228600">
                            <a:srgbClr val="FF0000">
                              <a:alpha val="40000"/>
                            </a:srgbClr>
                          </a:glow>
                        </a:effectLst>
                      </a:endParaRPr>
                    </a:p>
                  </a:txBody>
                  <a:tcPr/>
                </a:tc>
                <a:tc>
                  <a:txBody>
                    <a:bodyPr/>
                    <a:lstStyle/>
                    <a:p>
                      <a:r>
                        <a:rPr lang="en-GB" sz="1400" dirty="0" smtClean="0">
                          <a:effectLst>
                            <a:glow rad="228600">
                              <a:srgbClr val="FF0000">
                                <a:alpha val="40000"/>
                              </a:srgbClr>
                            </a:glow>
                          </a:effectLst>
                        </a:rPr>
                        <a:t>11 (69 )</a:t>
                      </a:r>
                      <a:endParaRPr lang="en-GB" sz="1400" dirty="0">
                        <a:solidFill>
                          <a:srgbClr val="C00000"/>
                        </a:solidFill>
                        <a:effectLst>
                          <a:glow rad="228600">
                            <a:srgbClr val="FF0000">
                              <a:alpha val="40000"/>
                            </a:srgbClr>
                          </a:glow>
                        </a:effectLst>
                      </a:endParaRPr>
                    </a:p>
                  </a:txBody>
                  <a:tcPr/>
                </a:tc>
                <a:tc>
                  <a:txBody>
                    <a:bodyPr/>
                    <a:lstStyle/>
                    <a:p>
                      <a:r>
                        <a:rPr lang="en-GB" sz="1400" dirty="0" smtClean="0">
                          <a:effectLst>
                            <a:glow rad="228600">
                              <a:srgbClr val="FF0000">
                                <a:alpha val="40000"/>
                              </a:srgbClr>
                            </a:glow>
                          </a:effectLst>
                        </a:rPr>
                        <a:t>17 (39)</a:t>
                      </a:r>
                      <a:endParaRPr lang="en-GB" sz="1400" dirty="0">
                        <a:solidFill>
                          <a:srgbClr val="C00000"/>
                        </a:solidFill>
                        <a:effectLst>
                          <a:glow rad="228600">
                            <a:srgbClr val="FF0000">
                              <a:alpha val="40000"/>
                            </a:srgbClr>
                          </a:glow>
                        </a:effectLst>
                      </a:endParaRPr>
                    </a:p>
                  </a:txBody>
                  <a:tcPr/>
                </a:tc>
                <a:tc>
                  <a:txBody>
                    <a:bodyPr/>
                    <a:lstStyle/>
                    <a:p>
                      <a:r>
                        <a:rPr lang="en-GB" sz="1400" dirty="0" smtClean="0">
                          <a:effectLst>
                            <a:glow rad="228600">
                              <a:srgbClr val="FF0000">
                                <a:alpha val="40000"/>
                              </a:srgbClr>
                            </a:glow>
                          </a:effectLst>
                        </a:rPr>
                        <a:t>7 (18)</a:t>
                      </a:r>
                      <a:endParaRPr lang="en-GB" sz="1400" dirty="0">
                        <a:solidFill>
                          <a:srgbClr val="C00000"/>
                        </a:solidFill>
                        <a:effectLst>
                          <a:glow rad="228600">
                            <a:srgbClr val="FF0000">
                              <a:alpha val="40000"/>
                            </a:srgbClr>
                          </a:glow>
                        </a:effectLst>
                      </a:endParaRPr>
                    </a:p>
                  </a:txBody>
                  <a:tcPr/>
                </a:tc>
                <a:tc>
                  <a:txBody>
                    <a:bodyPr/>
                    <a:lstStyle/>
                    <a:p>
                      <a:r>
                        <a:rPr lang="en-GB" sz="1400" dirty="0" smtClean="0">
                          <a:effectLst>
                            <a:glow rad="228600">
                              <a:srgbClr val="FF0000">
                                <a:alpha val="40000"/>
                              </a:srgbClr>
                            </a:glow>
                          </a:effectLst>
                        </a:rPr>
                        <a:t>35 (35 )</a:t>
                      </a:r>
                      <a:endParaRPr lang="en-GB" sz="1400" dirty="0">
                        <a:solidFill>
                          <a:srgbClr val="C00000"/>
                        </a:solidFill>
                        <a:effectLst>
                          <a:glow rad="228600">
                            <a:srgbClr val="FF0000">
                              <a:alpha val="40000"/>
                            </a:srgbClr>
                          </a:glow>
                        </a:effectLst>
                      </a:endParaRPr>
                    </a:p>
                  </a:txBody>
                  <a:tcPr/>
                </a:tc>
                <a:tc>
                  <a:txBody>
                    <a:bodyPr/>
                    <a:lstStyle/>
                    <a:p>
                      <a:r>
                        <a:rPr lang="en-GB" sz="1400" dirty="0" smtClean="0">
                          <a:effectLst>
                            <a:glow rad="228600">
                              <a:srgbClr val="FF0000">
                                <a:alpha val="40000"/>
                              </a:srgbClr>
                            </a:glow>
                          </a:effectLst>
                        </a:rPr>
                        <a:t>0.001**</a:t>
                      </a:r>
                      <a:endParaRPr lang="en-GB" sz="1400" dirty="0">
                        <a:solidFill>
                          <a:srgbClr val="C00000"/>
                        </a:solidFill>
                        <a:effectLst>
                          <a:glow rad="228600">
                            <a:srgbClr val="FF0000">
                              <a:alpha val="40000"/>
                            </a:srgbClr>
                          </a:glow>
                        </a:effectLst>
                      </a:endParaRPr>
                    </a:p>
                  </a:txBody>
                  <a:tcPr/>
                </a:tc>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TOBACCO</a:t>
                      </a:r>
                      <a:r>
                        <a:rPr lang="en-GB" sz="1400" baseline="0" dirty="0" smtClean="0"/>
                        <a:t> POUCH KERATOSIS</a:t>
                      </a:r>
                      <a:endParaRPr lang="en-GB" sz="1400" dirty="0" smtClean="0"/>
                    </a:p>
                  </a:txBody>
                  <a:tcPr/>
                </a:tc>
                <a:tc>
                  <a:txBody>
                    <a:bodyPr/>
                    <a:lstStyle/>
                    <a:p>
                      <a:r>
                        <a:rPr lang="en-GB" sz="1400" dirty="0" smtClean="0"/>
                        <a:t>16 (100</a:t>
                      </a:r>
                      <a:r>
                        <a:rPr lang="en-GB" sz="1400" baseline="0" dirty="0" smtClean="0"/>
                        <a:t> )</a:t>
                      </a:r>
                      <a:endParaRPr lang="en-GB" sz="1400" dirty="0"/>
                    </a:p>
                  </a:txBody>
                  <a:tcPr/>
                </a:tc>
                <a:tc>
                  <a:txBody>
                    <a:bodyPr/>
                    <a:lstStyle/>
                    <a:p>
                      <a:r>
                        <a:rPr lang="en-GB" sz="1400" dirty="0" smtClean="0"/>
                        <a:t>45 (100 )</a:t>
                      </a:r>
                      <a:endParaRPr lang="en-GB" sz="1400" dirty="0"/>
                    </a:p>
                  </a:txBody>
                  <a:tcPr/>
                </a:tc>
                <a:tc>
                  <a:txBody>
                    <a:bodyPr/>
                    <a:lstStyle/>
                    <a:p>
                      <a:r>
                        <a:rPr lang="en-GB" sz="1400" dirty="0" smtClean="0"/>
                        <a:t>39 (100 )</a:t>
                      </a:r>
                      <a:endParaRPr lang="en-GB" sz="1400" dirty="0"/>
                    </a:p>
                  </a:txBody>
                  <a:tcPr/>
                </a:tc>
                <a:tc>
                  <a:txBody>
                    <a:bodyPr/>
                    <a:lstStyle/>
                    <a:p>
                      <a:r>
                        <a:rPr lang="en-GB" sz="1400" dirty="0" smtClean="0"/>
                        <a:t>100 (100 )</a:t>
                      </a:r>
                      <a:endParaRPr lang="en-GB" sz="1400" dirty="0"/>
                    </a:p>
                  </a:txBody>
                  <a:tcPr/>
                </a:tc>
                <a:tc>
                  <a:txBody>
                    <a:bodyPr/>
                    <a:lstStyle/>
                    <a:p>
                      <a:r>
                        <a:rPr lang="en-GB" sz="1400" dirty="0" smtClean="0"/>
                        <a:t>--</a:t>
                      </a:r>
                      <a:endParaRPr lang="en-GB" sz="1400" dirty="0"/>
                    </a:p>
                  </a:txBody>
                  <a:tcPr/>
                </a:tc>
              </a:tr>
              <a:tr h="417944">
                <a:tc>
                  <a:txBody>
                    <a:bodyPr/>
                    <a:lstStyle/>
                    <a:p>
                      <a:r>
                        <a:rPr lang="en-GB" sz="1400" dirty="0" smtClean="0"/>
                        <a:t>GINGIVITS</a:t>
                      </a:r>
                      <a:endParaRPr lang="en-GB" sz="1400" dirty="0"/>
                    </a:p>
                  </a:txBody>
                  <a:tcPr/>
                </a:tc>
                <a:tc>
                  <a:txBody>
                    <a:bodyPr/>
                    <a:lstStyle/>
                    <a:p>
                      <a:r>
                        <a:rPr lang="en-GB" sz="1400" dirty="0" smtClean="0"/>
                        <a:t>10 (62.5)</a:t>
                      </a:r>
                      <a:endParaRPr lang="en-GB" sz="1400" dirty="0"/>
                    </a:p>
                  </a:txBody>
                  <a:tcPr/>
                </a:tc>
                <a:tc>
                  <a:txBody>
                    <a:bodyPr/>
                    <a:lstStyle/>
                    <a:p>
                      <a:r>
                        <a:rPr lang="en-GB" sz="1400" dirty="0" smtClean="0"/>
                        <a:t>28 (62.2)</a:t>
                      </a:r>
                      <a:endParaRPr lang="en-GB" sz="1400" dirty="0"/>
                    </a:p>
                  </a:txBody>
                  <a:tcPr/>
                </a:tc>
                <a:tc>
                  <a:txBody>
                    <a:bodyPr/>
                    <a:lstStyle/>
                    <a:p>
                      <a:r>
                        <a:rPr lang="en-GB" sz="1400" dirty="0" smtClean="0"/>
                        <a:t>24 (62 )</a:t>
                      </a:r>
                      <a:endParaRPr lang="en-GB" sz="1400" dirty="0"/>
                    </a:p>
                  </a:txBody>
                  <a:tcPr/>
                </a:tc>
                <a:tc>
                  <a:txBody>
                    <a:bodyPr/>
                    <a:lstStyle/>
                    <a:p>
                      <a:r>
                        <a:rPr lang="en-GB" sz="1400" dirty="0" smtClean="0"/>
                        <a:t>62 (62 )</a:t>
                      </a:r>
                      <a:endParaRPr lang="en-GB" sz="1400" dirty="0"/>
                    </a:p>
                  </a:txBody>
                  <a:tcPr/>
                </a:tc>
                <a:tc>
                  <a:txBody>
                    <a:bodyPr/>
                    <a:lstStyle/>
                    <a:p>
                      <a:r>
                        <a:rPr lang="en-GB" sz="1400" dirty="0" smtClean="0"/>
                        <a:t>0.997</a:t>
                      </a:r>
                      <a:endParaRPr lang="en-GB" sz="1400" dirty="0"/>
                    </a:p>
                  </a:txBody>
                  <a:tcPr/>
                </a:tc>
              </a:tr>
            </a:tbl>
          </a:graphicData>
        </a:graphic>
      </p:graphicFrame>
    </p:spTree>
    <p:extLst>
      <p:ext uri="{BB962C8B-B14F-4D97-AF65-F5344CB8AC3E}">
        <p14:creationId xmlns:p14="http://schemas.microsoft.com/office/powerpoint/2010/main" val="132813548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smtClean="0"/>
              <a:t>CYTOPATHOLOGICAL OBSERVATIONS</a:t>
            </a:r>
            <a:endParaRPr lang="en-GB" sz="3200" dirty="0"/>
          </a:p>
        </p:txBody>
      </p:sp>
      <p:sp>
        <p:nvSpPr>
          <p:cNvPr id="3" name="Content Placeholder 2"/>
          <p:cNvSpPr>
            <a:spLocks noGrp="1"/>
          </p:cNvSpPr>
          <p:nvPr>
            <p:ph idx="1"/>
          </p:nvPr>
        </p:nvSpPr>
        <p:spPr/>
        <p:txBody>
          <a:bodyPr/>
          <a:lstStyle/>
          <a:p>
            <a:pPr algn="just"/>
            <a:r>
              <a:rPr lang="en-GB" dirty="0" smtClean="0"/>
              <a:t>Microscopic examination revealed variety of oral lesions ranging from simple inflammation to atypical as well as  dysplastic transformations. </a:t>
            </a:r>
          </a:p>
          <a:p>
            <a:pPr algn="just"/>
            <a:endParaRPr lang="en-GB" dirty="0"/>
          </a:p>
        </p:txBody>
      </p:sp>
    </p:spTree>
    <p:extLst>
      <p:ext uri="{BB962C8B-B14F-4D97-AF65-F5344CB8AC3E}">
        <p14:creationId xmlns:p14="http://schemas.microsoft.com/office/powerpoint/2010/main" val="19016559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066800"/>
          </a:xfrm>
        </p:spPr>
        <p:txBody>
          <a:bodyPr>
            <a:normAutofit/>
          </a:bodyPr>
          <a:lstStyle/>
          <a:p>
            <a:pPr algn="ctr"/>
            <a:r>
              <a:rPr lang="en-GB" sz="3200" dirty="0" smtClean="0"/>
              <a:t>CYTOLOGICAL CHANGES SEEN IN n = 100 PATIENTS</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252747"/>
              </p:ext>
            </p:extLst>
          </p:nvPr>
        </p:nvGraphicFramePr>
        <p:xfrm>
          <a:off x="179512" y="1556792"/>
          <a:ext cx="8820472"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235133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381328"/>
            <a:ext cx="8229600" cy="468652"/>
          </a:xfrm>
        </p:spPr>
        <p:txBody>
          <a:bodyPr>
            <a:normAutofit/>
          </a:bodyPr>
          <a:lstStyle/>
          <a:p>
            <a:pPr algn="ctr"/>
            <a:r>
              <a:rPr lang="en-GB" sz="2000" dirty="0"/>
              <a:t>Inflammatory </a:t>
            </a:r>
            <a:r>
              <a:rPr lang="en-GB" sz="2000" dirty="0" err="1"/>
              <a:t>Atypia</a:t>
            </a:r>
            <a:r>
              <a:rPr lang="en-GB" sz="2000" dirty="0"/>
              <a:t> </a:t>
            </a:r>
            <a:r>
              <a:rPr lang="en-GB" sz="2000" dirty="0" smtClean="0"/>
              <a:t>(H/E)</a:t>
            </a:r>
            <a:endParaRPr lang="en-GB"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76672"/>
            <a:ext cx="8405987" cy="5861055"/>
          </a:xfrm>
        </p:spPr>
      </p:pic>
    </p:spTree>
    <p:extLst>
      <p:ext uri="{BB962C8B-B14F-4D97-AF65-F5344CB8AC3E}">
        <p14:creationId xmlns:p14="http://schemas.microsoft.com/office/powerpoint/2010/main" val="300372448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37311"/>
            <a:ext cx="8229600" cy="645411"/>
          </a:xfrm>
        </p:spPr>
        <p:txBody>
          <a:bodyPr>
            <a:normAutofit/>
          </a:bodyPr>
          <a:lstStyle/>
          <a:p>
            <a:pPr algn="ctr"/>
            <a:r>
              <a:rPr lang="en-GB" sz="1800" dirty="0" smtClean="0"/>
              <a:t>   Inflammatory </a:t>
            </a:r>
            <a:r>
              <a:rPr lang="en-GB" sz="1800" dirty="0" err="1"/>
              <a:t>Atypia</a:t>
            </a:r>
            <a:r>
              <a:rPr lang="en-GB" sz="1800" dirty="0"/>
              <a:t> – </a:t>
            </a:r>
            <a:r>
              <a:rPr lang="en-GB" sz="1800" dirty="0" smtClean="0"/>
              <a:t>(</a:t>
            </a:r>
            <a:r>
              <a:rPr lang="en-GB" sz="1800" dirty="0"/>
              <a:t>PAP)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548680"/>
            <a:ext cx="8337359" cy="5766024"/>
          </a:xfrm>
        </p:spPr>
      </p:pic>
    </p:spTree>
    <p:extLst>
      <p:ext uri="{BB962C8B-B14F-4D97-AF65-F5344CB8AC3E}">
        <p14:creationId xmlns:p14="http://schemas.microsoft.com/office/powerpoint/2010/main" val="397831906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381328"/>
            <a:ext cx="8229600" cy="476672"/>
          </a:xfrm>
        </p:spPr>
        <p:txBody>
          <a:bodyPr>
            <a:normAutofit/>
          </a:bodyPr>
          <a:lstStyle/>
          <a:p>
            <a:pPr algn="ctr"/>
            <a:r>
              <a:rPr lang="en-GB" sz="1800" dirty="0"/>
              <a:t>Inflammatory </a:t>
            </a:r>
            <a:r>
              <a:rPr lang="en-GB" sz="1800" dirty="0" err="1"/>
              <a:t>Atypia</a:t>
            </a:r>
            <a:r>
              <a:rPr lang="en-GB" sz="1800" dirty="0"/>
              <a:t> – </a:t>
            </a:r>
            <a:r>
              <a:rPr lang="en-GB" sz="1800" dirty="0" smtClean="0"/>
              <a:t>moderate degree (H/E)</a:t>
            </a:r>
            <a:endParaRPr lang="en-GB"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429" y="548680"/>
            <a:ext cx="8225019" cy="5842070"/>
          </a:xfrm>
        </p:spPr>
      </p:pic>
    </p:spTree>
    <p:extLst>
      <p:ext uri="{BB962C8B-B14F-4D97-AF65-F5344CB8AC3E}">
        <p14:creationId xmlns:p14="http://schemas.microsoft.com/office/powerpoint/2010/main" val="137592080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381328"/>
            <a:ext cx="8229600" cy="346720"/>
          </a:xfrm>
        </p:spPr>
        <p:txBody>
          <a:bodyPr>
            <a:normAutofit fontScale="90000"/>
          </a:bodyPr>
          <a:lstStyle/>
          <a:p>
            <a:pPr algn="ctr"/>
            <a:r>
              <a:rPr lang="en-GB" sz="2000" dirty="0" smtClean="0"/>
              <a:t>Epithelial </a:t>
            </a:r>
            <a:r>
              <a:rPr lang="en-GB" sz="2000" dirty="0" err="1" smtClean="0"/>
              <a:t>Atypia</a:t>
            </a:r>
            <a:r>
              <a:rPr lang="en-GB" sz="2000" dirty="0" smtClean="0"/>
              <a:t> (H/E)</a:t>
            </a:r>
            <a:endParaRPr lang="en-GB"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136" y="620688"/>
            <a:ext cx="8302328" cy="5688632"/>
          </a:xfrm>
        </p:spPr>
      </p:pic>
    </p:spTree>
    <p:extLst>
      <p:ext uri="{BB962C8B-B14F-4D97-AF65-F5344CB8AC3E}">
        <p14:creationId xmlns:p14="http://schemas.microsoft.com/office/powerpoint/2010/main" val="397476323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381328"/>
            <a:ext cx="8229600" cy="453574"/>
          </a:xfrm>
        </p:spPr>
        <p:txBody>
          <a:bodyPr>
            <a:noAutofit/>
          </a:bodyPr>
          <a:lstStyle/>
          <a:p>
            <a:pPr algn="ctr"/>
            <a:r>
              <a:rPr lang="en-GB" sz="2000" dirty="0" smtClean="0"/>
              <a:t>Epithelial </a:t>
            </a:r>
            <a:r>
              <a:rPr lang="en-GB" sz="2000" dirty="0" err="1"/>
              <a:t>A</a:t>
            </a:r>
            <a:r>
              <a:rPr lang="en-GB" sz="2000" dirty="0" err="1" smtClean="0"/>
              <a:t>typia</a:t>
            </a:r>
            <a:r>
              <a:rPr lang="en-GB" sz="2000" dirty="0" smtClean="0"/>
              <a:t> (PAP) </a:t>
            </a:r>
            <a:endParaRPr lang="en-GB"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548679"/>
            <a:ext cx="8136904" cy="5876653"/>
          </a:xfrm>
        </p:spPr>
      </p:pic>
    </p:spTree>
    <p:extLst>
      <p:ext uri="{BB962C8B-B14F-4D97-AF65-F5344CB8AC3E}">
        <p14:creationId xmlns:p14="http://schemas.microsoft.com/office/powerpoint/2010/main" val="396756690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381328"/>
            <a:ext cx="8229600" cy="476672"/>
          </a:xfrm>
        </p:spPr>
        <p:txBody>
          <a:bodyPr>
            <a:normAutofit/>
          </a:bodyPr>
          <a:lstStyle/>
          <a:p>
            <a:pPr algn="ctr"/>
            <a:r>
              <a:rPr lang="en-GB" sz="2000" dirty="0" smtClean="0"/>
              <a:t>Epithelial </a:t>
            </a:r>
            <a:r>
              <a:rPr lang="en-GB" sz="2000" dirty="0" err="1"/>
              <a:t>A</a:t>
            </a:r>
            <a:r>
              <a:rPr lang="en-GB" sz="2000" dirty="0" err="1" smtClean="0"/>
              <a:t>typia</a:t>
            </a:r>
            <a:r>
              <a:rPr lang="en-GB" sz="2000" dirty="0" smtClean="0"/>
              <a:t> (H/E)</a:t>
            </a:r>
            <a:endParaRPr lang="en-GB"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692696"/>
            <a:ext cx="7920880" cy="5700073"/>
          </a:xfrm>
        </p:spPr>
      </p:pic>
    </p:spTree>
    <p:extLst>
      <p:ext uri="{BB962C8B-B14F-4D97-AF65-F5344CB8AC3E}">
        <p14:creationId xmlns:p14="http://schemas.microsoft.com/office/powerpoint/2010/main" val="283543019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229600" cy="5089752"/>
          </a:xfrm>
        </p:spPr>
        <p:txBody>
          <a:bodyPr>
            <a:normAutofit fontScale="40000" lnSpcReduction="20000"/>
          </a:bodyPr>
          <a:lstStyle/>
          <a:p>
            <a:pPr algn="just">
              <a:lnSpc>
                <a:spcPct val="120000"/>
              </a:lnSpc>
            </a:pPr>
            <a:r>
              <a:rPr lang="en-GB" sz="5900" dirty="0" smtClean="0"/>
              <a:t>Wet snuff, also known as dipping tobacco, is made from fresh tobacco leaves, calcium oxide, wood ash, colouring and flavouring agents. Wet snuff is held in the mouth for 10 to 15 minutes and is not chewed, thus people take it on hourly basis.</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marL="109728" indent="0" algn="just">
              <a:buNone/>
            </a:pPr>
            <a:endParaRPr lang="en-GB" sz="2400" dirty="0" smtClean="0"/>
          </a:p>
          <a:p>
            <a:pPr marL="109728" indent="0" algn="just">
              <a:buNone/>
            </a:pPr>
            <a:endParaRPr lang="en-GB" sz="2400" dirty="0"/>
          </a:p>
          <a:p>
            <a:pPr marL="109728" indent="0" algn="just">
              <a:buNone/>
            </a:pPr>
            <a:endParaRPr lang="en-GB" sz="2400" dirty="0" smtClean="0"/>
          </a:p>
          <a:p>
            <a:pPr marL="109728" indent="0" algn="just">
              <a:buNone/>
            </a:pPr>
            <a:endParaRPr lang="en-GB" sz="2400" dirty="0"/>
          </a:p>
          <a:p>
            <a:pPr marL="109728" indent="0" algn="just">
              <a:buNone/>
            </a:pPr>
            <a:endParaRPr lang="en-GB" sz="2400" dirty="0" smtClean="0"/>
          </a:p>
          <a:p>
            <a:pPr marL="109728" indent="0" algn="just">
              <a:buNone/>
            </a:pPr>
            <a:endParaRPr lang="en-GB" sz="2400" dirty="0"/>
          </a:p>
          <a:p>
            <a:pPr marL="109728" indent="0" algn="just">
              <a:buNone/>
            </a:pPr>
            <a:endParaRPr lang="en-GB" sz="2400" dirty="0" smtClean="0"/>
          </a:p>
          <a:p>
            <a:pPr marL="109728" indent="0" algn="just">
              <a:buNone/>
            </a:pPr>
            <a:endParaRPr lang="en-GB" sz="2400" dirty="0" smtClean="0"/>
          </a:p>
          <a:p>
            <a:pPr marL="109728" indent="0" algn="just">
              <a:buNone/>
            </a:pPr>
            <a:endParaRPr lang="en-GB" sz="3800" dirty="0" smtClean="0">
              <a:solidFill>
                <a:schemeClr val="accent2"/>
              </a:solidFill>
            </a:endParaRPr>
          </a:p>
          <a:p>
            <a:pPr marL="109728" indent="0" algn="just">
              <a:buNone/>
            </a:pPr>
            <a:r>
              <a:rPr lang="en-GB" sz="1700" dirty="0" err="1" smtClean="0">
                <a:solidFill>
                  <a:schemeClr val="accent2"/>
                </a:solidFill>
              </a:rPr>
              <a:t>Kazmi</a:t>
            </a:r>
            <a:r>
              <a:rPr lang="en-GB" sz="1700" dirty="0" smtClean="0">
                <a:solidFill>
                  <a:schemeClr val="accent2"/>
                </a:solidFill>
              </a:rPr>
              <a:t>, S.Y., 2010. Snuff :  Tobacco of the Pashtuns, Karachi, 2010. [online] Available at:&lt; </a:t>
            </a:r>
            <a:r>
              <a:rPr lang="en-GB" sz="1700" u="sng" dirty="0" smtClean="0">
                <a:solidFill>
                  <a:schemeClr val="accent2"/>
                </a:solidFill>
                <a:hlinkClick r:id="rId2"/>
              </a:rPr>
              <a:t>http://www.demotix.com/news/272599/snuff-tobacco-pashtuns-karachi</a:t>
            </a:r>
            <a:r>
              <a:rPr lang="en-GB" sz="1700" dirty="0" smtClean="0">
                <a:solidFill>
                  <a:schemeClr val="accent2"/>
                </a:solidFill>
              </a:rPr>
              <a:t>&gt; </a:t>
            </a:r>
          </a:p>
          <a:p>
            <a:pPr marL="109728" indent="0" algn="just">
              <a:buNone/>
            </a:pPr>
            <a:r>
              <a:rPr lang="en-GB" sz="1700" dirty="0" smtClean="0">
                <a:solidFill>
                  <a:schemeClr val="accent2"/>
                </a:solidFill>
              </a:rPr>
              <a:t>(Accessed on 13 March 2012).</a:t>
            </a:r>
          </a:p>
          <a:p>
            <a:pPr marL="109728" indent="0" algn="just">
              <a:buNone/>
            </a:pPr>
            <a:r>
              <a:rPr lang="en-GB" sz="2900" dirty="0" smtClean="0"/>
              <a:t> </a:t>
            </a:r>
            <a:endParaRPr lang="en-GB" sz="2900" dirty="0"/>
          </a:p>
        </p:txBody>
      </p:sp>
    </p:spTree>
    <p:extLst>
      <p:ext uri="{BB962C8B-B14F-4D97-AF65-F5344CB8AC3E}">
        <p14:creationId xmlns:p14="http://schemas.microsoft.com/office/powerpoint/2010/main" val="346373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37312"/>
            <a:ext cx="8229600" cy="620688"/>
          </a:xfrm>
        </p:spPr>
        <p:txBody>
          <a:bodyPr>
            <a:normAutofit/>
          </a:bodyPr>
          <a:lstStyle/>
          <a:p>
            <a:pPr algn="ctr"/>
            <a:r>
              <a:rPr lang="en-GB" sz="1800" dirty="0" smtClean="0"/>
              <a:t>Pleomorphic clump of epithelial cells  (PAP)</a:t>
            </a:r>
            <a:endParaRPr lang="en-GB"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548680"/>
            <a:ext cx="8154186" cy="5769471"/>
          </a:xfrm>
        </p:spPr>
      </p:pic>
    </p:spTree>
    <p:extLst>
      <p:ext uri="{BB962C8B-B14F-4D97-AF65-F5344CB8AC3E}">
        <p14:creationId xmlns:p14="http://schemas.microsoft.com/office/powerpoint/2010/main" val="173484862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381328"/>
            <a:ext cx="8229600" cy="468652"/>
          </a:xfrm>
        </p:spPr>
        <p:txBody>
          <a:bodyPr>
            <a:normAutofit/>
          </a:bodyPr>
          <a:lstStyle/>
          <a:p>
            <a:pPr algn="ctr"/>
            <a:r>
              <a:rPr lang="en-GB" sz="2000" dirty="0" smtClean="0"/>
              <a:t>Grade 1 dysplasia</a:t>
            </a:r>
            <a:endParaRPr lang="en-GB"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620688"/>
            <a:ext cx="8376602" cy="5714878"/>
          </a:xfrm>
        </p:spPr>
      </p:pic>
    </p:spTree>
    <p:extLst>
      <p:ext uri="{BB962C8B-B14F-4D97-AF65-F5344CB8AC3E}">
        <p14:creationId xmlns:p14="http://schemas.microsoft.com/office/powerpoint/2010/main" val="266096107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309320"/>
            <a:ext cx="8229600" cy="572636"/>
          </a:xfrm>
        </p:spPr>
        <p:txBody>
          <a:bodyPr>
            <a:normAutofit/>
          </a:bodyPr>
          <a:lstStyle/>
          <a:p>
            <a:pPr algn="ctr"/>
            <a:r>
              <a:rPr lang="en-GB" sz="2000" dirty="0" smtClean="0"/>
              <a:t>Grade 1 dysplasia</a:t>
            </a:r>
            <a:endParaRPr lang="en-GB"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620688"/>
            <a:ext cx="8303963" cy="5766641"/>
          </a:xfrm>
        </p:spPr>
      </p:pic>
    </p:spTree>
    <p:extLst>
      <p:ext uri="{BB962C8B-B14F-4D97-AF65-F5344CB8AC3E}">
        <p14:creationId xmlns:p14="http://schemas.microsoft.com/office/powerpoint/2010/main" val="143951498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309320"/>
            <a:ext cx="8229600" cy="548680"/>
          </a:xfrm>
        </p:spPr>
        <p:txBody>
          <a:bodyPr>
            <a:noAutofit/>
          </a:bodyPr>
          <a:lstStyle/>
          <a:p>
            <a:pPr algn="ctr"/>
            <a:r>
              <a:rPr lang="en-GB" sz="2000" dirty="0"/>
              <a:t>G</a:t>
            </a:r>
            <a:r>
              <a:rPr lang="en-GB" sz="2000" dirty="0" smtClean="0"/>
              <a:t>rade 1 dysplasia</a:t>
            </a:r>
            <a:endParaRPr lang="en-GB"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548680"/>
            <a:ext cx="8125534" cy="5717969"/>
          </a:xfrm>
        </p:spPr>
      </p:pic>
    </p:spTree>
    <p:extLst>
      <p:ext uri="{BB962C8B-B14F-4D97-AF65-F5344CB8AC3E}">
        <p14:creationId xmlns:p14="http://schemas.microsoft.com/office/powerpoint/2010/main" val="136522785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37312"/>
            <a:ext cx="8229600" cy="504056"/>
          </a:xfrm>
        </p:spPr>
        <p:txBody>
          <a:bodyPr>
            <a:normAutofit/>
          </a:bodyPr>
          <a:lstStyle/>
          <a:p>
            <a:pPr algn="ctr"/>
            <a:r>
              <a:rPr lang="en-GB" sz="2000" dirty="0" smtClean="0"/>
              <a:t>Grade 2 dysplasia (H/E)</a:t>
            </a:r>
            <a:endParaRPr lang="en-GB"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1529" y="620688"/>
            <a:ext cx="8344927" cy="5668252"/>
          </a:xfrm>
        </p:spPr>
      </p:pic>
    </p:spTree>
    <p:extLst>
      <p:ext uri="{BB962C8B-B14F-4D97-AF65-F5344CB8AC3E}">
        <p14:creationId xmlns:p14="http://schemas.microsoft.com/office/powerpoint/2010/main" val="281961683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37312"/>
            <a:ext cx="8229600" cy="585372"/>
          </a:xfrm>
        </p:spPr>
        <p:txBody>
          <a:bodyPr>
            <a:normAutofit/>
          </a:bodyPr>
          <a:lstStyle/>
          <a:p>
            <a:pPr algn="ctr"/>
            <a:r>
              <a:rPr lang="en-GB" sz="1800" dirty="0" smtClean="0"/>
              <a:t>Grade 2 Dysplasia (H/E)</a:t>
            </a:r>
            <a:endParaRPr lang="en-GB"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053" y="548680"/>
            <a:ext cx="8519257" cy="5760640"/>
          </a:xfrm>
        </p:spPr>
      </p:pic>
    </p:spTree>
    <p:extLst>
      <p:ext uri="{BB962C8B-B14F-4D97-AF65-F5344CB8AC3E}">
        <p14:creationId xmlns:p14="http://schemas.microsoft.com/office/powerpoint/2010/main" val="404122562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pics pap saima\Endospores of coccidiomycosis (PAS).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8540089" cy="5832648"/>
          </a:xfrm>
          <a:prstGeom prst="rect">
            <a:avLst/>
          </a:prstGeom>
          <a:noFill/>
          <a:ln>
            <a:noFill/>
          </a:ln>
        </p:spPr>
      </p:pic>
      <p:sp>
        <p:nvSpPr>
          <p:cNvPr id="4" name="Title 1"/>
          <p:cNvSpPr txBox="1">
            <a:spLocks/>
          </p:cNvSpPr>
          <p:nvPr/>
        </p:nvSpPr>
        <p:spPr>
          <a:xfrm>
            <a:off x="406764" y="6436787"/>
            <a:ext cx="8229600" cy="389384"/>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sz="2000" dirty="0" smtClean="0"/>
              <a:t>Spores of Candida (PAS)</a:t>
            </a:r>
            <a:endParaRPr lang="en-GB" sz="2000" dirty="0"/>
          </a:p>
        </p:txBody>
      </p:sp>
    </p:spTree>
    <p:extLst>
      <p:ext uri="{BB962C8B-B14F-4D97-AF65-F5344CB8AC3E}">
        <p14:creationId xmlns:p14="http://schemas.microsoft.com/office/powerpoint/2010/main" val="187528387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165304"/>
            <a:ext cx="8229600" cy="850776"/>
          </a:xfrm>
        </p:spPr>
        <p:txBody>
          <a:bodyPr>
            <a:normAutofit/>
          </a:bodyPr>
          <a:lstStyle/>
          <a:p>
            <a:pPr algn="ctr"/>
            <a:r>
              <a:rPr lang="en-GB" sz="1800" dirty="0" smtClean="0"/>
              <a:t>       Spores of Candida (GMS)</a:t>
            </a:r>
            <a:endParaRPr lang="en-GB"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333" y="692696"/>
            <a:ext cx="8383247" cy="5688632"/>
          </a:xfrm>
        </p:spPr>
      </p:pic>
    </p:spTree>
    <p:extLst>
      <p:ext uri="{BB962C8B-B14F-4D97-AF65-F5344CB8AC3E}">
        <p14:creationId xmlns:p14="http://schemas.microsoft.com/office/powerpoint/2010/main" val="378676407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4000" contrast="39000"/>
                    </a14:imgEffect>
                  </a14:imgLayer>
                </a14:imgProps>
              </a:ext>
              <a:ext uri="{28A0092B-C50C-407E-A947-70E740481C1C}">
                <a14:useLocalDpi xmlns:a14="http://schemas.microsoft.com/office/drawing/2010/main" val="0"/>
              </a:ext>
            </a:extLst>
          </a:blip>
          <a:stretch>
            <a:fillRect/>
          </a:stretch>
        </p:blipFill>
        <p:spPr>
          <a:xfrm>
            <a:off x="611560" y="764704"/>
            <a:ext cx="8061004" cy="5472608"/>
          </a:xfrm>
        </p:spPr>
      </p:pic>
      <p:sp>
        <p:nvSpPr>
          <p:cNvPr id="5" name="Title 1"/>
          <p:cNvSpPr txBox="1">
            <a:spLocks/>
          </p:cNvSpPr>
          <p:nvPr/>
        </p:nvSpPr>
        <p:spPr>
          <a:xfrm>
            <a:off x="251520" y="6165304"/>
            <a:ext cx="8229600" cy="576064"/>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sz="1800" smtClean="0"/>
              <a:t>       Spores of Candida (GMS)</a:t>
            </a:r>
            <a:endParaRPr lang="en-GB" sz="1800" dirty="0"/>
          </a:p>
        </p:txBody>
      </p:sp>
    </p:spTree>
    <p:extLst>
      <p:ext uri="{BB962C8B-B14F-4D97-AF65-F5344CB8AC3E}">
        <p14:creationId xmlns:p14="http://schemas.microsoft.com/office/powerpoint/2010/main" val="415850474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contrast="24000"/>
                    </a14:imgEffect>
                  </a14:imgLayer>
                </a14:imgProps>
              </a:ext>
              <a:ext uri="{28A0092B-C50C-407E-A947-70E740481C1C}">
                <a14:useLocalDpi xmlns:a14="http://schemas.microsoft.com/office/drawing/2010/main" val="0"/>
              </a:ext>
            </a:extLst>
          </a:blip>
          <a:stretch>
            <a:fillRect/>
          </a:stretch>
        </p:blipFill>
        <p:spPr>
          <a:xfrm>
            <a:off x="539552" y="908720"/>
            <a:ext cx="7848872" cy="5328592"/>
          </a:xfrm>
        </p:spPr>
      </p:pic>
      <p:sp>
        <p:nvSpPr>
          <p:cNvPr id="5" name="Title 1"/>
          <p:cNvSpPr txBox="1">
            <a:spLocks/>
          </p:cNvSpPr>
          <p:nvPr/>
        </p:nvSpPr>
        <p:spPr>
          <a:xfrm>
            <a:off x="251520" y="6309320"/>
            <a:ext cx="8229600" cy="353380"/>
          </a:xfrm>
          <a:prstGeom prst="rect">
            <a:avLst/>
          </a:prstGeom>
        </p:spPr>
        <p:txBody>
          <a:bodyPr vert="horz" anchor="ctr">
            <a:normAutofit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sz="1800" smtClean="0"/>
              <a:t>       Spores of Candida (GMS)</a:t>
            </a:r>
            <a:endParaRPr lang="en-GB" sz="1800" dirty="0"/>
          </a:p>
        </p:txBody>
      </p:sp>
    </p:spTree>
    <p:extLst>
      <p:ext uri="{BB962C8B-B14F-4D97-AF65-F5344CB8AC3E}">
        <p14:creationId xmlns:p14="http://schemas.microsoft.com/office/powerpoint/2010/main" val="153663402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305776"/>
          </a:xfrm>
          <a:noFill/>
        </p:spPr>
        <p:txBody>
          <a:bodyPr>
            <a:normAutofit/>
          </a:bodyPr>
          <a:lstStyle/>
          <a:p>
            <a:pPr algn="just">
              <a:lnSpc>
                <a:spcPct val="110000"/>
              </a:lnSpc>
            </a:pPr>
            <a:r>
              <a:rPr lang="en-GB" dirty="0" smtClean="0"/>
              <a:t>The smokeless tobacco products which carry specific mutagenicity are </a:t>
            </a:r>
            <a:r>
              <a:rPr lang="en-GB" dirty="0" err="1" smtClean="0"/>
              <a:t>toombak</a:t>
            </a:r>
            <a:r>
              <a:rPr lang="en-GB" dirty="0" smtClean="0"/>
              <a:t> used in </a:t>
            </a:r>
            <a:r>
              <a:rPr lang="en-GB" dirty="0"/>
              <a:t>S</a:t>
            </a:r>
            <a:r>
              <a:rPr lang="en-GB" dirty="0" smtClean="0"/>
              <a:t>udan, </a:t>
            </a:r>
            <a:r>
              <a:rPr lang="en-GB" dirty="0" err="1"/>
              <a:t>s</a:t>
            </a:r>
            <a:r>
              <a:rPr lang="en-GB" dirty="0" err="1" smtClean="0"/>
              <a:t>hamma</a:t>
            </a:r>
            <a:r>
              <a:rPr lang="en-GB" dirty="0" smtClean="0"/>
              <a:t> in Saudi</a:t>
            </a:r>
            <a:r>
              <a:rPr lang="ur-PK" dirty="0" smtClean="0"/>
              <a:t> </a:t>
            </a:r>
            <a:r>
              <a:rPr lang="en-US" dirty="0" smtClean="0"/>
              <a:t>Arabia </a:t>
            </a:r>
            <a:r>
              <a:rPr lang="en-US" dirty="0" err="1" smtClean="0"/>
              <a:t>whil</a:t>
            </a:r>
            <a:r>
              <a:rPr lang="en-GB" dirty="0" smtClean="0"/>
              <a:t>e  powdered tobacco and alkali mixtures such as </a:t>
            </a:r>
            <a:r>
              <a:rPr lang="en-GB" dirty="0" err="1" smtClean="0"/>
              <a:t>naswar</a:t>
            </a:r>
            <a:r>
              <a:rPr lang="en-GB" dirty="0" smtClean="0"/>
              <a:t> are used in Central </a:t>
            </a:r>
            <a:r>
              <a:rPr lang="en-GB" dirty="0"/>
              <a:t>A</a:t>
            </a:r>
            <a:r>
              <a:rPr lang="en-GB" dirty="0" smtClean="0"/>
              <a:t>sia  and Pakistan.</a:t>
            </a:r>
          </a:p>
          <a:p>
            <a:pPr algn="just"/>
            <a:endParaRPr lang="en-GB" dirty="0"/>
          </a:p>
          <a:p>
            <a:pPr algn="just"/>
            <a:endParaRPr lang="en-GB" dirty="0" smtClean="0"/>
          </a:p>
          <a:p>
            <a:pPr algn="just"/>
            <a:endParaRPr lang="en-GB" dirty="0" smtClean="0"/>
          </a:p>
          <a:p>
            <a:pPr algn="just"/>
            <a:endParaRPr lang="en-GB" dirty="0" smtClean="0"/>
          </a:p>
          <a:p>
            <a:pPr algn="just"/>
            <a:endParaRPr lang="en-GB" sz="800" dirty="0">
              <a:solidFill>
                <a:schemeClr val="accent2"/>
              </a:solidFill>
            </a:endParaRPr>
          </a:p>
          <a:p>
            <a:pPr algn="just"/>
            <a:endParaRPr lang="en-GB" sz="800" dirty="0" smtClean="0">
              <a:solidFill>
                <a:schemeClr val="accent2"/>
              </a:solidFill>
            </a:endParaRPr>
          </a:p>
          <a:p>
            <a:pPr algn="just"/>
            <a:endParaRPr lang="en-GB" sz="800" dirty="0">
              <a:solidFill>
                <a:schemeClr val="accent2"/>
              </a:solidFill>
            </a:endParaRPr>
          </a:p>
          <a:p>
            <a:pPr algn="just"/>
            <a:endParaRPr lang="en-GB" sz="800" dirty="0" smtClean="0">
              <a:solidFill>
                <a:schemeClr val="accent2"/>
              </a:solidFill>
            </a:endParaRPr>
          </a:p>
          <a:p>
            <a:pPr algn="just"/>
            <a:r>
              <a:rPr lang="en-GB" sz="800" dirty="0" smtClean="0">
                <a:solidFill>
                  <a:schemeClr val="accent2"/>
                </a:solidFill>
              </a:rPr>
              <a:t>Warnakulasuriya</a:t>
            </a:r>
            <a:r>
              <a:rPr lang="en-GB" sz="800" dirty="0">
                <a:solidFill>
                  <a:schemeClr val="accent2"/>
                </a:solidFill>
              </a:rPr>
              <a:t>, S., Sutherland, G. and Scully, C., 2005. Tobacco, oral cancer, and </a:t>
            </a:r>
            <a:r>
              <a:rPr lang="en-GB" sz="800" dirty="0" smtClean="0">
                <a:solidFill>
                  <a:schemeClr val="accent2"/>
                </a:solidFill>
              </a:rPr>
              <a:t>treatment </a:t>
            </a:r>
            <a:r>
              <a:rPr lang="en-GB" sz="800" dirty="0">
                <a:solidFill>
                  <a:schemeClr val="accent2"/>
                </a:solidFill>
              </a:rPr>
              <a:t>of </a:t>
            </a:r>
            <a:r>
              <a:rPr lang="en-GB" sz="800" dirty="0" smtClean="0">
                <a:solidFill>
                  <a:schemeClr val="accent2"/>
                </a:solidFill>
              </a:rPr>
              <a:t>dependence</a:t>
            </a:r>
            <a:r>
              <a:rPr lang="en-GB" sz="800" dirty="0">
                <a:solidFill>
                  <a:schemeClr val="accent2"/>
                </a:solidFill>
              </a:rPr>
              <a:t>. </a:t>
            </a:r>
            <a:r>
              <a:rPr lang="en-GB" sz="800" i="1" dirty="0">
                <a:solidFill>
                  <a:schemeClr val="accent2"/>
                </a:solidFill>
              </a:rPr>
              <a:t>Oral Oncology, </a:t>
            </a:r>
            <a:r>
              <a:rPr lang="en-GB" sz="800" b="1" dirty="0">
                <a:solidFill>
                  <a:schemeClr val="accent2"/>
                </a:solidFill>
              </a:rPr>
              <a:t>41</a:t>
            </a:r>
            <a:r>
              <a:rPr lang="en-GB" sz="800" dirty="0">
                <a:solidFill>
                  <a:schemeClr val="accent2"/>
                </a:solidFill>
              </a:rPr>
              <a:t>: 244-260.</a:t>
            </a:r>
            <a:r>
              <a:rPr lang="en-GB" sz="800" b="1" dirty="0">
                <a:solidFill>
                  <a:schemeClr val="accent2"/>
                </a:solidFill>
              </a:rPr>
              <a:t> </a:t>
            </a:r>
            <a:endParaRPr lang="en-GB" sz="800" dirty="0">
              <a:solidFill>
                <a:schemeClr val="accent2"/>
              </a:solidFill>
            </a:endParaRPr>
          </a:p>
          <a:p>
            <a:pPr algn="just"/>
            <a:endParaRPr lang="en-GB" dirty="0" smtClean="0"/>
          </a:p>
        </p:txBody>
      </p:sp>
    </p:spTree>
    <p:extLst>
      <p:ext uri="{BB962C8B-B14F-4D97-AF65-F5344CB8AC3E}">
        <p14:creationId xmlns:p14="http://schemas.microsoft.com/office/powerpoint/2010/main" val="1186673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873728"/>
          </a:xfrm>
        </p:spPr>
        <p:txBody>
          <a:bodyPr/>
          <a:lstStyle/>
          <a:p>
            <a:pPr algn="just"/>
            <a:r>
              <a:rPr lang="en-GB" dirty="0" smtClean="0"/>
              <a:t>As regards inflammation n = 26 (62 %) smears with mild, n = 7 (16 %) with moderate while n = 9 (22 %) smears with severe degree of inflammatory infiltrate were seen</a:t>
            </a:r>
          </a:p>
          <a:p>
            <a:pPr marL="109728" indent="0" algn="just">
              <a:buNone/>
            </a:pPr>
            <a:endParaRPr lang="en-GB" dirty="0"/>
          </a:p>
        </p:txBody>
      </p:sp>
    </p:spTree>
    <p:extLst>
      <p:ext uri="{BB962C8B-B14F-4D97-AF65-F5344CB8AC3E}">
        <p14:creationId xmlns:p14="http://schemas.microsoft.com/office/powerpoint/2010/main" val="886249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309320"/>
            <a:ext cx="8229600" cy="548680"/>
          </a:xfrm>
        </p:spPr>
        <p:txBody>
          <a:bodyPr>
            <a:normAutofit/>
          </a:bodyPr>
          <a:lstStyle/>
          <a:p>
            <a:pPr algn="ctr"/>
            <a:r>
              <a:rPr lang="en-GB" sz="1800" dirty="0" smtClean="0"/>
              <a:t>Inflammatory </a:t>
            </a:r>
            <a:r>
              <a:rPr lang="en-GB" sz="1800" dirty="0" err="1"/>
              <a:t>A</a:t>
            </a:r>
            <a:r>
              <a:rPr lang="en-GB" sz="1800" dirty="0" err="1" smtClean="0"/>
              <a:t>typia</a:t>
            </a:r>
            <a:r>
              <a:rPr lang="en-GB" sz="1800" dirty="0" smtClean="0"/>
              <a:t> – mild degree (H/E)</a:t>
            </a:r>
            <a:endParaRPr lang="en-GB"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035" y="764704"/>
            <a:ext cx="8502944" cy="5616624"/>
          </a:xfrm>
        </p:spPr>
      </p:pic>
    </p:spTree>
    <p:extLst>
      <p:ext uri="{BB962C8B-B14F-4D97-AF65-F5344CB8AC3E}">
        <p14:creationId xmlns:p14="http://schemas.microsoft.com/office/powerpoint/2010/main" val="2070494772"/>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309320"/>
            <a:ext cx="8229600" cy="513364"/>
          </a:xfrm>
        </p:spPr>
        <p:txBody>
          <a:bodyPr>
            <a:normAutofit/>
          </a:bodyPr>
          <a:lstStyle/>
          <a:p>
            <a:pPr algn="ctr"/>
            <a:r>
              <a:rPr lang="en-GB" sz="2000" dirty="0"/>
              <a:t>Inflammatory </a:t>
            </a:r>
            <a:r>
              <a:rPr lang="en-GB" sz="2000" dirty="0" err="1"/>
              <a:t>Atypia</a:t>
            </a:r>
            <a:r>
              <a:rPr lang="en-GB" sz="2000" dirty="0"/>
              <a:t> – mild </a:t>
            </a:r>
            <a:r>
              <a:rPr lang="en-GB" sz="2000" dirty="0" smtClean="0"/>
              <a:t>degree (PAP)</a:t>
            </a:r>
            <a:endParaRPr lang="en-GB"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476672"/>
            <a:ext cx="8257566" cy="5819618"/>
          </a:xfrm>
        </p:spPr>
      </p:pic>
    </p:spTree>
    <p:extLst>
      <p:ext uri="{BB962C8B-B14F-4D97-AF65-F5344CB8AC3E}">
        <p14:creationId xmlns:p14="http://schemas.microsoft.com/office/powerpoint/2010/main" val="1039381993"/>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381328"/>
            <a:ext cx="8229600" cy="495946"/>
          </a:xfrm>
        </p:spPr>
        <p:txBody>
          <a:bodyPr>
            <a:normAutofit/>
          </a:bodyPr>
          <a:lstStyle/>
          <a:p>
            <a:pPr algn="ctr"/>
            <a:r>
              <a:rPr lang="en-GB" sz="1800" dirty="0"/>
              <a:t>Inflammatory </a:t>
            </a:r>
            <a:r>
              <a:rPr lang="en-GB" sz="1800" dirty="0" err="1"/>
              <a:t>Atypia</a:t>
            </a:r>
            <a:r>
              <a:rPr lang="en-GB" sz="1800" dirty="0"/>
              <a:t> – </a:t>
            </a:r>
            <a:r>
              <a:rPr lang="en-GB" sz="1800" dirty="0" smtClean="0"/>
              <a:t>moderate </a:t>
            </a:r>
            <a:r>
              <a:rPr lang="en-GB" sz="1800" dirty="0"/>
              <a:t>degree </a:t>
            </a:r>
            <a:r>
              <a:rPr lang="en-GB" sz="1800" dirty="0" smtClean="0"/>
              <a:t>(H/E)</a:t>
            </a:r>
            <a:endParaRPr lang="en-GB"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620688"/>
            <a:ext cx="8369470" cy="5788232"/>
          </a:xfrm>
        </p:spPr>
      </p:pic>
    </p:spTree>
    <p:extLst>
      <p:ext uri="{BB962C8B-B14F-4D97-AF65-F5344CB8AC3E}">
        <p14:creationId xmlns:p14="http://schemas.microsoft.com/office/powerpoint/2010/main" val="175167806"/>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pics pap saima\Inflammatory atypia of oral squamous cells showing pleomorphism (P), prominent nucleoli (PN),  karyolysis (K), micronulei (M) with mild neutrophilic (N) inflammation (Pap stain).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8329625" cy="5760640"/>
          </a:xfrm>
          <a:prstGeom prst="rect">
            <a:avLst/>
          </a:prstGeom>
          <a:noFill/>
          <a:ln>
            <a:noFill/>
          </a:ln>
        </p:spPr>
      </p:pic>
      <p:sp>
        <p:nvSpPr>
          <p:cNvPr id="3" name="Text Box 16"/>
          <p:cNvSpPr txBox="1"/>
          <p:nvPr/>
        </p:nvSpPr>
        <p:spPr>
          <a:xfrm>
            <a:off x="12701" y="7162800"/>
            <a:ext cx="9144000" cy="5334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indent="0">
              <a:spcBef>
                <a:spcPts val="0"/>
              </a:spcBef>
              <a:spcAft>
                <a:spcPts val="1200"/>
              </a:spcAft>
            </a:pPr>
            <a:r>
              <a:rPr lang="en-US" sz="1100" dirty="0">
                <a:effectLst/>
                <a:ea typeface="Times New Roman"/>
                <a:cs typeface="Times New Roman"/>
              </a:rPr>
              <a:t>Fig 3: Inflammatory atypia of oral squamous cells showing pleomorphism (P), </a:t>
            </a:r>
            <a:r>
              <a:rPr lang="en-US" sz="1100" dirty="0" smtClean="0">
                <a:effectLst/>
                <a:ea typeface="Times New Roman"/>
                <a:cs typeface="Times New Roman"/>
              </a:rPr>
              <a:t>prominent nucleoli </a:t>
            </a:r>
            <a:r>
              <a:rPr lang="en-US" sz="1100" dirty="0">
                <a:effectLst/>
                <a:ea typeface="Times New Roman"/>
                <a:cs typeface="Times New Roman"/>
              </a:rPr>
              <a:t>(PN),  karyolysis (K), micronuclei (M) with mild </a:t>
            </a:r>
            <a:endParaRPr lang="en-US" sz="1100" dirty="0" smtClean="0">
              <a:effectLst/>
              <a:ea typeface="Times New Roman"/>
              <a:cs typeface="Times New Roman"/>
            </a:endParaRPr>
          </a:p>
          <a:p>
            <a:pPr marL="0" marR="0" indent="0">
              <a:spcBef>
                <a:spcPts val="0"/>
              </a:spcBef>
              <a:spcAft>
                <a:spcPts val="1200"/>
              </a:spcAft>
            </a:pPr>
            <a:r>
              <a:rPr lang="en-US" sz="1100" dirty="0" smtClean="0">
                <a:effectLst/>
                <a:ea typeface="Times New Roman"/>
                <a:cs typeface="Times New Roman"/>
              </a:rPr>
              <a:t>neutrophilic </a:t>
            </a:r>
            <a:r>
              <a:rPr lang="en-US" sz="1100" dirty="0">
                <a:effectLst/>
                <a:ea typeface="Times New Roman"/>
                <a:cs typeface="Times New Roman"/>
              </a:rPr>
              <a:t>(N) </a:t>
            </a:r>
            <a:r>
              <a:rPr lang="en-US" sz="1100" dirty="0" smtClean="0">
                <a:effectLst/>
                <a:ea typeface="Times New Roman"/>
                <a:cs typeface="Times New Roman"/>
              </a:rPr>
              <a:t>inflammation </a:t>
            </a:r>
            <a:r>
              <a:rPr lang="en-US" sz="1100" dirty="0">
                <a:effectLst/>
                <a:ea typeface="Times New Roman"/>
                <a:cs typeface="Times New Roman"/>
              </a:rPr>
              <a:t>(Pap stain)</a:t>
            </a:r>
          </a:p>
        </p:txBody>
      </p:sp>
      <p:sp>
        <p:nvSpPr>
          <p:cNvPr id="4" name="Rectangle 3"/>
          <p:cNvSpPr/>
          <p:nvPr/>
        </p:nvSpPr>
        <p:spPr>
          <a:xfrm>
            <a:off x="1835696" y="6379690"/>
            <a:ext cx="6336704" cy="369332"/>
          </a:xfrm>
          <a:prstGeom prst="rect">
            <a:avLst/>
          </a:prstGeom>
        </p:spPr>
        <p:txBody>
          <a:bodyPr wrap="square">
            <a:spAutoFit/>
          </a:bodyPr>
          <a:lstStyle/>
          <a:p>
            <a:r>
              <a:rPr lang="en-GB" dirty="0" smtClean="0">
                <a:solidFill>
                  <a:schemeClr val="tx1">
                    <a:lumMod val="65000"/>
                    <a:lumOff val="35000"/>
                  </a:schemeClr>
                </a:solidFill>
              </a:rPr>
              <a:t>        </a:t>
            </a:r>
            <a:r>
              <a:rPr lang="en-GB" dirty="0" smtClean="0">
                <a:solidFill>
                  <a:schemeClr val="tx1">
                    <a:lumMod val="65000"/>
                    <a:lumOff val="35000"/>
                  </a:schemeClr>
                </a:solidFill>
                <a:latin typeface="+mj-lt"/>
              </a:rPr>
              <a:t>Inflammatory </a:t>
            </a:r>
            <a:r>
              <a:rPr lang="en-GB" dirty="0" err="1">
                <a:solidFill>
                  <a:schemeClr val="tx1">
                    <a:lumMod val="65000"/>
                    <a:lumOff val="35000"/>
                  </a:schemeClr>
                </a:solidFill>
                <a:latin typeface="+mj-lt"/>
              </a:rPr>
              <a:t>Atypia</a:t>
            </a:r>
            <a:r>
              <a:rPr lang="en-GB" dirty="0">
                <a:solidFill>
                  <a:schemeClr val="tx1">
                    <a:lumMod val="65000"/>
                    <a:lumOff val="35000"/>
                  </a:schemeClr>
                </a:solidFill>
                <a:latin typeface="+mj-lt"/>
              </a:rPr>
              <a:t> – moderate degree </a:t>
            </a:r>
            <a:r>
              <a:rPr lang="en-GB" dirty="0" smtClean="0">
                <a:solidFill>
                  <a:schemeClr val="tx1">
                    <a:lumMod val="65000"/>
                    <a:lumOff val="35000"/>
                  </a:schemeClr>
                </a:solidFill>
                <a:latin typeface="+mj-lt"/>
              </a:rPr>
              <a:t>(PAP)</a:t>
            </a:r>
            <a:endParaRPr lang="ur-PK" dirty="0">
              <a:solidFill>
                <a:schemeClr val="tx1">
                  <a:lumMod val="65000"/>
                  <a:lumOff val="35000"/>
                </a:schemeClr>
              </a:solidFill>
              <a:latin typeface="+mj-lt"/>
            </a:endParaRPr>
          </a:p>
        </p:txBody>
      </p:sp>
    </p:spTree>
    <p:extLst>
      <p:ext uri="{BB962C8B-B14F-4D97-AF65-F5344CB8AC3E}">
        <p14:creationId xmlns:p14="http://schemas.microsoft.com/office/powerpoint/2010/main" val="1716413824"/>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37312"/>
            <a:ext cx="8229600" cy="620688"/>
          </a:xfrm>
        </p:spPr>
        <p:txBody>
          <a:bodyPr>
            <a:noAutofit/>
          </a:bodyPr>
          <a:lstStyle/>
          <a:p>
            <a:pPr algn="ctr"/>
            <a:r>
              <a:rPr lang="en-GB" sz="1600" dirty="0" smtClean="0"/>
              <a:t>Smear showing </a:t>
            </a:r>
            <a:r>
              <a:rPr lang="en-GB" sz="1600" dirty="0"/>
              <a:t>severe </a:t>
            </a:r>
            <a:r>
              <a:rPr lang="en-GB" sz="1600" dirty="0" smtClean="0"/>
              <a:t>acute inflammatory infiltrate with degenerating sq. epithelial cells (arrows)</a:t>
            </a:r>
            <a:endParaRPr lang="en-GB" sz="1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548680"/>
            <a:ext cx="7992888" cy="5544616"/>
          </a:xfrm>
        </p:spPr>
      </p:pic>
    </p:spTree>
    <p:extLst>
      <p:ext uri="{BB962C8B-B14F-4D97-AF65-F5344CB8AC3E}">
        <p14:creationId xmlns:p14="http://schemas.microsoft.com/office/powerpoint/2010/main" val="873846936"/>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5017744"/>
          </a:xfrm>
        </p:spPr>
        <p:txBody>
          <a:bodyPr>
            <a:normAutofit/>
          </a:bodyPr>
          <a:lstStyle/>
          <a:p>
            <a:pPr algn="just"/>
            <a:r>
              <a:rPr lang="en-GB" dirty="0" smtClean="0"/>
              <a:t>When these cytopathological changes were associated with the age groups following associations were observed.</a:t>
            </a:r>
            <a:endParaRPr lang="en-GB" dirty="0"/>
          </a:p>
        </p:txBody>
      </p:sp>
    </p:spTree>
    <p:extLst>
      <p:ext uri="{BB962C8B-B14F-4D97-AF65-F5344CB8AC3E}">
        <p14:creationId xmlns:p14="http://schemas.microsoft.com/office/powerpoint/2010/main" val="1805374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45224"/>
            <a:ext cx="7924800" cy="1143000"/>
          </a:xfrm>
        </p:spPr>
        <p:txBody>
          <a:bodyPr>
            <a:normAutofit fontScale="90000"/>
          </a:bodyPr>
          <a:lstStyle/>
          <a:p>
            <a:r>
              <a:rPr lang="en-GB" sz="1100" dirty="0" smtClean="0">
                <a:solidFill>
                  <a:srgbClr val="FFFFFF"/>
                </a:solidFill>
              </a:rPr>
              <a:t/>
            </a:r>
            <a:br>
              <a:rPr lang="en-GB" sz="1100" dirty="0" smtClean="0">
                <a:solidFill>
                  <a:srgbClr val="FFFFFF"/>
                </a:solidFill>
              </a:rPr>
            </a:br>
            <a:r>
              <a:rPr lang="en-GB" sz="1100" dirty="0">
                <a:solidFill>
                  <a:srgbClr val="FFFFFF"/>
                </a:solidFill>
              </a:rPr>
              <a:t/>
            </a:r>
            <a:br>
              <a:rPr lang="en-GB" sz="1100" dirty="0">
                <a:solidFill>
                  <a:srgbClr val="FFFFFF"/>
                </a:solidFill>
              </a:rPr>
            </a:br>
            <a:r>
              <a:rPr lang="en-GB" sz="1100" dirty="0" smtClean="0">
                <a:solidFill>
                  <a:srgbClr val="FFFFFF"/>
                </a:solidFill>
              </a:rPr>
              <a:t/>
            </a:r>
            <a:br>
              <a:rPr lang="en-GB" sz="1100" dirty="0" smtClean="0">
                <a:solidFill>
                  <a:srgbClr val="FFFFFF"/>
                </a:solidFill>
              </a:rPr>
            </a:br>
            <a:r>
              <a:rPr lang="en-GB" sz="1100" dirty="0">
                <a:solidFill>
                  <a:srgbClr val="FFFFFF"/>
                </a:solidFill>
              </a:rPr>
              <a:t/>
            </a:r>
            <a:br>
              <a:rPr lang="en-GB" sz="1100" dirty="0">
                <a:solidFill>
                  <a:srgbClr val="FFFFFF"/>
                </a:solidFill>
              </a:rPr>
            </a:br>
            <a:r>
              <a:rPr lang="en-GB" sz="1300" dirty="0">
                <a:solidFill>
                  <a:schemeClr val="accent2"/>
                </a:solidFill>
              </a:rPr>
              <a:t/>
            </a:r>
            <a:br>
              <a:rPr lang="en-GB" sz="1300" dirty="0">
                <a:solidFill>
                  <a:schemeClr val="accent2"/>
                </a:solidFill>
              </a:rPr>
            </a:br>
            <a:r>
              <a:rPr lang="en-GB" sz="1300" dirty="0" smtClean="0">
                <a:solidFill>
                  <a:schemeClr val="accent2"/>
                </a:solidFill>
              </a:rPr>
              <a:t>Group </a:t>
            </a:r>
            <a:r>
              <a:rPr lang="en-GB" sz="1300" dirty="0">
                <a:solidFill>
                  <a:schemeClr val="accent2"/>
                </a:solidFill>
              </a:rPr>
              <a:t>1 = age group less then 30 years</a:t>
            </a:r>
            <a:br>
              <a:rPr lang="en-GB" sz="1300" dirty="0">
                <a:solidFill>
                  <a:schemeClr val="accent2"/>
                </a:solidFill>
              </a:rPr>
            </a:br>
            <a:r>
              <a:rPr lang="en-GB" sz="1300" dirty="0" smtClean="0">
                <a:solidFill>
                  <a:schemeClr val="accent2"/>
                </a:solidFill>
              </a:rPr>
              <a:t>Group </a:t>
            </a:r>
            <a:r>
              <a:rPr lang="en-GB" sz="1300" dirty="0">
                <a:solidFill>
                  <a:schemeClr val="accent2"/>
                </a:solidFill>
              </a:rPr>
              <a:t>2 = age group above 30 years</a:t>
            </a:r>
            <a:endParaRPr lang="en-GB" sz="4900"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3377153"/>
              </p:ext>
            </p:extLst>
          </p:nvPr>
        </p:nvGraphicFramePr>
        <p:xfrm>
          <a:off x="539552" y="1340768"/>
          <a:ext cx="7920880" cy="3758068"/>
        </p:xfrm>
        <a:graphic>
          <a:graphicData uri="http://schemas.openxmlformats.org/drawingml/2006/table">
            <a:tbl>
              <a:tblPr firstRow="1" bandRow="1">
                <a:tableStyleId>{BC89EF96-8CEA-46FF-86C4-4CE0E7609802}</a:tableStyleId>
              </a:tblPr>
              <a:tblGrid>
                <a:gridCol w="1656184"/>
                <a:gridCol w="1512168"/>
                <a:gridCol w="1584176"/>
                <a:gridCol w="1584176"/>
                <a:gridCol w="1584176"/>
              </a:tblGrid>
              <a:tr h="820432">
                <a:tc>
                  <a:txBody>
                    <a:bodyPr/>
                    <a:lstStyle/>
                    <a:p>
                      <a:endParaRPr lang="en-GB" sz="1400" dirty="0"/>
                    </a:p>
                  </a:txBody>
                  <a:tcPr/>
                </a:tc>
                <a:tc>
                  <a:txBody>
                    <a:bodyPr/>
                    <a:lstStyle/>
                    <a:p>
                      <a:r>
                        <a:rPr lang="en-GB" sz="1400" dirty="0" smtClean="0"/>
                        <a:t>Group 1</a:t>
                      </a:r>
                    </a:p>
                    <a:p>
                      <a:r>
                        <a:rPr lang="en-GB" sz="1400" dirty="0" smtClean="0"/>
                        <a:t>n (%)</a:t>
                      </a:r>
                      <a:endParaRPr lang="en-GB" sz="1400" dirty="0"/>
                    </a:p>
                  </a:txBody>
                  <a:tcPr/>
                </a:tc>
                <a:tc>
                  <a:txBody>
                    <a:bodyPr/>
                    <a:lstStyle/>
                    <a:p>
                      <a:r>
                        <a:rPr lang="en-GB" sz="1400" dirty="0" smtClean="0"/>
                        <a:t>Group</a:t>
                      </a:r>
                      <a:r>
                        <a:rPr lang="en-GB" sz="1400" baseline="0" dirty="0" smtClean="0"/>
                        <a:t> 2</a:t>
                      </a:r>
                    </a:p>
                    <a:p>
                      <a:r>
                        <a:rPr lang="en-GB" sz="1400" baseline="0" dirty="0" smtClean="0"/>
                        <a:t>n (%)</a:t>
                      </a:r>
                      <a:endParaRPr lang="en-GB" sz="1400" dirty="0"/>
                    </a:p>
                  </a:txBody>
                  <a:tcPr/>
                </a:tc>
                <a:tc>
                  <a:txBody>
                    <a:bodyPr/>
                    <a:lstStyle/>
                    <a:p>
                      <a:r>
                        <a:rPr lang="en-GB" sz="1400" baseline="0" dirty="0" smtClean="0"/>
                        <a:t>Total</a:t>
                      </a:r>
                    </a:p>
                  </a:txBody>
                  <a:tcPr/>
                </a:tc>
                <a:tc>
                  <a:txBody>
                    <a:bodyPr/>
                    <a:lstStyle/>
                    <a:p>
                      <a:r>
                        <a:rPr lang="en-GB" sz="1400" dirty="0" smtClean="0"/>
                        <a:t>P value</a:t>
                      </a:r>
                      <a:endParaRPr lang="en-GB" sz="1400" dirty="0"/>
                    </a:p>
                  </a:txBody>
                  <a:tcPr/>
                </a:tc>
              </a:tr>
              <a:tr h="475329">
                <a:tc>
                  <a:txBody>
                    <a:bodyPr/>
                    <a:lstStyle/>
                    <a:p>
                      <a:r>
                        <a:rPr lang="en-GB" sz="1400" dirty="0" smtClean="0"/>
                        <a:t>INFLAMMATION</a:t>
                      </a:r>
                      <a:endParaRPr lang="en-GB" sz="1400" dirty="0"/>
                    </a:p>
                  </a:txBody>
                  <a:tcPr/>
                </a:tc>
                <a:tc>
                  <a:txBody>
                    <a:bodyPr/>
                    <a:lstStyle/>
                    <a:p>
                      <a:r>
                        <a:rPr lang="en-GB" sz="1400" dirty="0" smtClean="0"/>
                        <a:t>18 (42)</a:t>
                      </a:r>
                      <a:endParaRPr lang="en-GB" sz="1400" dirty="0"/>
                    </a:p>
                  </a:txBody>
                  <a:tcPr/>
                </a:tc>
                <a:tc>
                  <a:txBody>
                    <a:bodyPr/>
                    <a:lstStyle/>
                    <a:p>
                      <a:r>
                        <a:rPr lang="en-GB" sz="1400" dirty="0" smtClean="0"/>
                        <a:t>23 (40.4)</a:t>
                      </a:r>
                      <a:endParaRPr lang="en-GB" sz="1400" dirty="0"/>
                    </a:p>
                  </a:txBody>
                  <a:tcPr/>
                </a:tc>
                <a:tc>
                  <a:txBody>
                    <a:bodyPr/>
                    <a:lstStyle/>
                    <a:p>
                      <a:r>
                        <a:rPr lang="en-GB" sz="1400" dirty="0" smtClean="0"/>
                        <a:t>41 (41 )</a:t>
                      </a:r>
                      <a:endParaRPr lang="en-GB" sz="1400" dirty="0"/>
                    </a:p>
                  </a:txBody>
                  <a:tcPr/>
                </a:tc>
                <a:tc>
                  <a:txBody>
                    <a:bodyPr/>
                    <a:lstStyle/>
                    <a:p>
                      <a:r>
                        <a:rPr lang="en-GB" sz="1400" dirty="0" smtClean="0"/>
                        <a:t>0.879</a:t>
                      </a:r>
                      <a:endParaRPr lang="en-GB" sz="1400" dirty="0"/>
                    </a:p>
                  </a:txBody>
                  <a:tcPr/>
                </a:tc>
              </a:tr>
              <a:tr h="475329">
                <a:tc>
                  <a:txBody>
                    <a:bodyPr/>
                    <a:lstStyle/>
                    <a:p>
                      <a:r>
                        <a:rPr lang="en-GB" sz="1400" dirty="0" smtClean="0"/>
                        <a:t>NUCLEAR</a:t>
                      </a:r>
                      <a:r>
                        <a:rPr lang="en-GB" sz="1400" baseline="0" dirty="0" smtClean="0"/>
                        <a:t> ATYPIA</a:t>
                      </a:r>
                      <a:endParaRPr lang="en-GB" sz="1400" dirty="0"/>
                    </a:p>
                  </a:txBody>
                  <a:tcPr/>
                </a:tc>
                <a:tc>
                  <a:txBody>
                    <a:bodyPr/>
                    <a:lstStyle/>
                    <a:p>
                      <a:r>
                        <a:rPr lang="en-GB" sz="1400" dirty="0" smtClean="0"/>
                        <a:t>18 ( 42)</a:t>
                      </a:r>
                      <a:endParaRPr lang="en-GB" sz="1400" dirty="0"/>
                    </a:p>
                  </a:txBody>
                  <a:tcPr/>
                </a:tc>
                <a:tc>
                  <a:txBody>
                    <a:bodyPr/>
                    <a:lstStyle/>
                    <a:p>
                      <a:r>
                        <a:rPr lang="en-GB" sz="1400" dirty="0" smtClean="0"/>
                        <a:t>19 (33.3 )</a:t>
                      </a:r>
                      <a:endParaRPr lang="en-GB" sz="1400" dirty="0"/>
                    </a:p>
                  </a:txBody>
                  <a:tcPr/>
                </a:tc>
                <a:tc>
                  <a:txBody>
                    <a:bodyPr/>
                    <a:lstStyle/>
                    <a:p>
                      <a:r>
                        <a:rPr lang="en-GB" sz="1400" dirty="0" smtClean="0"/>
                        <a:t>37 (37 )</a:t>
                      </a:r>
                      <a:endParaRPr lang="en-GB" sz="1400" dirty="0"/>
                    </a:p>
                  </a:txBody>
                  <a:tcPr/>
                </a:tc>
                <a:tc>
                  <a:txBody>
                    <a:bodyPr/>
                    <a:lstStyle/>
                    <a:p>
                      <a:r>
                        <a:rPr lang="en-GB" sz="1400" dirty="0" smtClean="0"/>
                        <a:t>0.382</a:t>
                      </a:r>
                      <a:endParaRPr lang="en-GB" sz="1400" dirty="0"/>
                    </a:p>
                  </a:txBody>
                  <a:tcPr/>
                </a:tc>
              </a:tr>
              <a:tr h="475329">
                <a:tc>
                  <a:txBody>
                    <a:bodyPr/>
                    <a:lstStyle/>
                    <a:p>
                      <a:r>
                        <a:rPr lang="en-GB" sz="1400" dirty="0" smtClean="0"/>
                        <a:t>MICRONUCLEI</a:t>
                      </a:r>
                      <a:endParaRPr lang="en-GB" sz="1400" dirty="0"/>
                    </a:p>
                  </a:txBody>
                  <a:tcPr/>
                </a:tc>
                <a:tc>
                  <a:txBody>
                    <a:bodyPr/>
                    <a:lstStyle/>
                    <a:p>
                      <a:r>
                        <a:rPr lang="en-GB" sz="1400" dirty="0" smtClean="0"/>
                        <a:t>5 (11.6)</a:t>
                      </a:r>
                      <a:endParaRPr lang="en-GB" sz="1400" dirty="0"/>
                    </a:p>
                  </a:txBody>
                  <a:tcPr/>
                </a:tc>
                <a:tc>
                  <a:txBody>
                    <a:bodyPr/>
                    <a:lstStyle/>
                    <a:p>
                      <a:r>
                        <a:rPr lang="en-GB" sz="1400" dirty="0" smtClean="0"/>
                        <a:t>4 (7.0)</a:t>
                      </a:r>
                      <a:endParaRPr lang="en-GB" sz="1400" dirty="0"/>
                    </a:p>
                  </a:txBody>
                  <a:tcPr/>
                </a:tc>
                <a:tc>
                  <a:txBody>
                    <a:bodyPr/>
                    <a:lstStyle/>
                    <a:p>
                      <a:r>
                        <a:rPr lang="en-GB" sz="1400" dirty="0" smtClean="0"/>
                        <a:t>9 (9 )</a:t>
                      </a:r>
                      <a:endParaRPr lang="en-GB" sz="1400" dirty="0"/>
                    </a:p>
                  </a:txBody>
                  <a:tcPr/>
                </a:tc>
                <a:tc>
                  <a:txBody>
                    <a:bodyPr/>
                    <a:lstStyle/>
                    <a:p>
                      <a:r>
                        <a:rPr lang="en-GB" sz="1400" dirty="0" smtClean="0"/>
                        <a:t>0.493</a:t>
                      </a:r>
                      <a:endParaRPr lang="en-GB" sz="1400" dirty="0"/>
                    </a:p>
                  </a:txBody>
                  <a:tcPr/>
                </a:tc>
              </a:tr>
              <a:tr h="475329">
                <a:tc>
                  <a:txBody>
                    <a:bodyPr/>
                    <a:lstStyle/>
                    <a:p>
                      <a:r>
                        <a:rPr lang="en-GB" sz="1400" dirty="0" smtClean="0"/>
                        <a:t>CANDIDA</a:t>
                      </a:r>
                      <a:endParaRPr lang="en-GB" sz="1400" dirty="0"/>
                    </a:p>
                  </a:txBody>
                  <a:tcPr/>
                </a:tc>
                <a:tc>
                  <a:txBody>
                    <a:bodyPr/>
                    <a:lstStyle/>
                    <a:p>
                      <a:r>
                        <a:rPr lang="en-GB" sz="1400" dirty="0" smtClean="0"/>
                        <a:t>1</a:t>
                      </a:r>
                      <a:endParaRPr lang="en-GB" sz="1400" dirty="0"/>
                    </a:p>
                  </a:txBody>
                  <a:tcPr/>
                </a:tc>
                <a:tc>
                  <a:txBody>
                    <a:bodyPr/>
                    <a:lstStyle/>
                    <a:p>
                      <a:r>
                        <a:rPr lang="en-GB" sz="1400" dirty="0" smtClean="0"/>
                        <a:t>3</a:t>
                      </a:r>
                      <a:endParaRPr lang="en-GB" sz="1400" dirty="0"/>
                    </a:p>
                  </a:txBody>
                  <a:tcPr/>
                </a:tc>
                <a:tc>
                  <a:txBody>
                    <a:bodyPr/>
                    <a:lstStyle/>
                    <a:p>
                      <a:r>
                        <a:rPr lang="en-GB" sz="1400" dirty="0" smtClean="0"/>
                        <a:t>4 (4 )</a:t>
                      </a:r>
                      <a:endParaRPr lang="en-GB" sz="1400" dirty="0"/>
                    </a:p>
                  </a:txBody>
                  <a:tcPr/>
                </a:tc>
                <a:tc>
                  <a:txBody>
                    <a:bodyPr/>
                    <a:lstStyle/>
                    <a:p>
                      <a:endParaRPr lang="en-GB" sz="1400" dirty="0"/>
                    </a:p>
                  </a:txBody>
                  <a:tcPr/>
                </a:tc>
              </a:tr>
              <a:tr h="475329">
                <a:tc>
                  <a:txBody>
                    <a:bodyPr/>
                    <a:lstStyle/>
                    <a:p>
                      <a:r>
                        <a:rPr lang="en-GB" sz="1400" dirty="0" smtClean="0"/>
                        <a:t>DYSPLASIA</a:t>
                      </a:r>
                      <a:endParaRPr lang="en-GB" sz="1400" dirty="0"/>
                    </a:p>
                  </a:txBody>
                  <a:tcPr/>
                </a:tc>
                <a:tc>
                  <a:txBody>
                    <a:bodyPr/>
                    <a:lstStyle/>
                    <a:p>
                      <a:r>
                        <a:rPr lang="en-GB" sz="1400" dirty="0" smtClean="0"/>
                        <a:t>1 (2.3 )</a:t>
                      </a:r>
                      <a:endParaRPr lang="en-GB" sz="1400" dirty="0"/>
                    </a:p>
                  </a:txBody>
                  <a:tcPr/>
                </a:tc>
                <a:tc>
                  <a:txBody>
                    <a:bodyPr/>
                    <a:lstStyle/>
                    <a:p>
                      <a:r>
                        <a:rPr lang="en-GB" sz="1400" dirty="0" smtClean="0"/>
                        <a:t>3 (5.3)</a:t>
                      </a:r>
                      <a:endParaRPr lang="en-GB" sz="1400" dirty="0"/>
                    </a:p>
                  </a:txBody>
                  <a:tcPr/>
                </a:tc>
                <a:tc>
                  <a:txBody>
                    <a:bodyPr/>
                    <a:lstStyle/>
                    <a:p>
                      <a:r>
                        <a:rPr lang="en-GB" sz="1400" dirty="0" smtClean="0"/>
                        <a:t>4 (4)</a:t>
                      </a:r>
                      <a:endParaRPr lang="en-GB" sz="1400" dirty="0"/>
                    </a:p>
                  </a:txBody>
                  <a:tcPr/>
                </a:tc>
                <a:tc>
                  <a:txBody>
                    <a:bodyPr/>
                    <a:lstStyle/>
                    <a:p>
                      <a:r>
                        <a:rPr lang="en-GB" sz="1400" dirty="0" smtClean="0"/>
                        <a:t>0.632</a:t>
                      </a:r>
                      <a:endParaRPr lang="en-GB" sz="1400" dirty="0"/>
                    </a:p>
                  </a:txBody>
                  <a:tcPr/>
                </a:tc>
              </a:tr>
              <a:tr h="475329">
                <a:tc>
                  <a:txBody>
                    <a:bodyPr/>
                    <a:lstStyle/>
                    <a:p>
                      <a:r>
                        <a:rPr lang="en-GB" sz="1400" dirty="0" smtClean="0"/>
                        <a:t>CYTOPLASMIC VACUOLIZATION</a:t>
                      </a:r>
                    </a:p>
                  </a:txBody>
                  <a:tcPr/>
                </a:tc>
                <a:tc>
                  <a:txBody>
                    <a:bodyPr/>
                    <a:lstStyle/>
                    <a:p>
                      <a:r>
                        <a:rPr lang="en-GB" sz="1400" dirty="0" smtClean="0"/>
                        <a:t>13 (30.2)</a:t>
                      </a:r>
                      <a:endParaRPr lang="en-GB" sz="1400" dirty="0"/>
                    </a:p>
                  </a:txBody>
                  <a:tcPr/>
                </a:tc>
                <a:tc>
                  <a:txBody>
                    <a:bodyPr/>
                    <a:lstStyle/>
                    <a:p>
                      <a:r>
                        <a:rPr lang="en-GB" sz="1400" dirty="0" smtClean="0"/>
                        <a:t>24 (42.1)</a:t>
                      </a:r>
                      <a:endParaRPr lang="en-GB" sz="1400" dirty="0"/>
                    </a:p>
                  </a:txBody>
                  <a:tcPr/>
                </a:tc>
                <a:tc>
                  <a:txBody>
                    <a:bodyPr/>
                    <a:lstStyle/>
                    <a:p>
                      <a:r>
                        <a:rPr lang="en-GB" sz="1400" dirty="0" smtClean="0"/>
                        <a:t>37 (37 )</a:t>
                      </a:r>
                      <a:endParaRPr lang="en-GB" sz="1400" dirty="0"/>
                    </a:p>
                  </a:txBody>
                  <a:tcPr/>
                </a:tc>
                <a:tc>
                  <a:txBody>
                    <a:bodyPr/>
                    <a:lstStyle/>
                    <a:p>
                      <a:r>
                        <a:rPr lang="en-GB" sz="1400" dirty="0" smtClean="0"/>
                        <a:t>0.223</a:t>
                      </a:r>
                      <a:endParaRPr lang="en-GB" sz="1400" dirty="0"/>
                    </a:p>
                  </a:txBody>
                  <a:tcPr/>
                </a:tc>
              </a:tr>
            </a:tbl>
          </a:graphicData>
        </a:graphic>
      </p:graphicFrame>
    </p:spTree>
    <p:extLst>
      <p:ext uri="{BB962C8B-B14F-4D97-AF65-F5344CB8AC3E}">
        <p14:creationId xmlns:p14="http://schemas.microsoft.com/office/powerpoint/2010/main" val="2660212136"/>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3624"/>
            <a:ext cx="8229600" cy="4873728"/>
          </a:xfrm>
        </p:spPr>
        <p:txBody>
          <a:bodyPr/>
          <a:lstStyle/>
          <a:p>
            <a:pPr algn="just"/>
            <a:r>
              <a:rPr lang="en-GB" dirty="0" smtClean="0"/>
              <a:t>When these cytopathological changes were associated with duration of snuff, the following associations were seen</a:t>
            </a:r>
          </a:p>
          <a:p>
            <a:pPr algn="just"/>
            <a:endParaRPr lang="en-GB" dirty="0"/>
          </a:p>
        </p:txBody>
      </p:sp>
    </p:spTree>
    <p:extLst>
      <p:ext uri="{BB962C8B-B14F-4D97-AF65-F5344CB8AC3E}">
        <p14:creationId xmlns:p14="http://schemas.microsoft.com/office/powerpoint/2010/main" val="3999427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45224"/>
            <a:ext cx="7924800" cy="1143000"/>
          </a:xfrm>
        </p:spPr>
        <p:txBody>
          <a:bodyPr>
            <a:noAutofit/>
          </a:bodyPr>
          <a:lstStyle/>
          <a:p>
            <a:r>
              <a:rPr lang="en-GB" sz="1100" dirty="0" smtClean="0">
                <a:solidFill>
                  <a:schemeClr val="accent2"/>
                </a:solidFill>
              </a:rPr>
              <a:t>* FISHERS EXACT TEST</a:t>
            </a:r>
            <a:br>
              <a:rPr lang="en-GB" sz="1100" dirty="0" smtClean="0">
                <a:solidFill>
                  <a:schemeClr val="accent2"/>
                </a:solidFill>
              </a:rPr>
            </a:br>
            <a:r>
              <a:rPr lang="en-GB" sz="1100" dirty="0" smtClean="0">
                <a:solidFill>
                  <a:schemeClr val="accent2"/>
                </a:solidFill>
              </a:rPr>
              <a:t>** FISHERS EXACT TEST</a:t>
            </a:r>
            <a:r>
              <a:rPr lang="en-GB" sz="1100" dirty="0">
                <a:solidFill>
                  <a:schemeClr val="accent2"/>
                </a:solidFill>
              </a:rPr>
              <a:t/>
            </a:r>
            <a:br>
              <a:rPr lang="en-GB" sz="1100" dirty="0">
                <a:solidFill>
                  <a:schemeClr val="accent2"/>
                </a:solidFill>
              </a:rPr>
            </a:br>
            <a:r>
              <a:rPr lang="en-GB" sz="1100" dirty="0" smtClean="0">
                <a:solidFill>
                  <a:schemeClr val="accent2"/>
                </a:solidFill>
              </a:rPr>
              <a:t/>
            </a:r>
            <a:br>
              <a:rPr lang="en-GB" sz="1100" dirty="0" smtClean="0">
                <a:solidFill>
                  <a:schemeClr val="accent2"/>
                </a:solidFill>
              </a:rPr>
            </a:br>
            <a:r>
              <a:rPr lang="en-GB" sz="1100" dirty="0" smtClean="0">
                <a:solidFill>
                  <a:schemeClr val="accent2"/>
                </a:solidFill>
              </a:rPr>
              <a:t>Group </a:t>
            </a:r>
            <a:r>
              <a:rPr lang="en-GB" sz="1100" dirty="0">
                <a:solidFill>
                  <a:schemeClr val="accent2"/>
                </a:solidFill>
              </a:rPr>
              <a:t>1 = mild </a:t>
            </a:r>
            <a:r>
              <a:rPr lang="en-GB" sz="1100" dirty="0">
                <a:solidFill>
                  <a:schemeClr val="accent2"/>
                </a:solidFill>
                <a:sym typeface="Wingdings" panose="05000000000000000000" pitchFamily="2" charset="2"/>
              </a:rPr>
              <a:t> less then 5 years of intake</a:t>
            </a:r>
            <a:br>
              <a:rPr lang="en-GB" sz="1100" dirty="0">
                <a:solidFill>
                  <a:schemeClr val="accent2"/>
                </a:solidFill>
                <a:sym typeface="Wingdings" panose="05000000000000000000" pitchFamily="2" charset="2"/>
              </a:rPr>
            </a:br>
            <a:r>
              <a:rPr lang="en-GB" sz="1100" dirty="0" smtClean="0">
                <a:solidFill>
                  <a:schemeClr val="accent2"/>
                </a:solidFill>
                <a:sym typeface="Wingdings" panose="05000000000000000000" pitchFamily="2" charset="2"/>
              </a:rPr>
              <a:t>Group </a:t>
            </a:r>
            <a:r>
              <a:rPr lang="en-GB" sz="1100" dirty="0">
                <a:solidFill>
                  <a:schemeClr val="accent2"/>
                </a:solidFill>
                <a:sym typeface="Wingdings" panose="05000000000000000000" pitchFamily="2" charset="2"/>
              </a:rPr>
              <a:t>2 = moderate  between 5 to 10 years of usage</a:t>
            </a:r>
            <a:br>
              <a:rPr lang="en-GB" sz="1100" dirty="0">
                <a:solidFill>
                  <a:schemeClr val="accent2"/>
                </a:solidFill>
                <a:sym typeface="Wingdings" panose="05000000000000000000" pitchFamily="2" charset="2"/>
              </a:rPr>
            </a:br>
            <a:r>
              <a:rPr lang="en-GB" sz="1100" dirty="0" smtClean="0">
                <a:solidFill>
                  <a:schemeClr val="accent2"/>
                </a:solidFill>
                <a:sym typeface="Wingdings" panose="05000000000000000000" pitchFamily="2" charset="2"/>
              </a:rPr>
              <a:t>Group </a:t>
            </a:r>
            <a:r>
              <a:rPr lang="en-GB" sz="1100" dirty="0">
                <a:solidFill>
                  <a:schemeClr val="accent2"/>
                </a:solidFill>
                <a:sym typeface="Wingdings" panose="05000000000000000000" pitchFamily="2" charset="2"/>
              </a:rPr>
              <a:t>3 = heavy  more then 10 years of usage</a:t>
            </a:r>
            <a:r>
              <a:rPr lang="en-GB" sz="1100" dirty="0">
                <a:solidFill>
                  <a:schemeClr val="accent2"/>
                </a:solidFill>
              </a:rPr>
              <a:t> </a:t>
            </a:r>
            <a:endParaRPr lang="en-GB" sz="4800"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7671827"/>
              </p:ext>
            </p:extLst>
          </p:nvPr>
        </p:nvGraphicFramePr>
        <p:xfrm>
          <a:off x="395536" y="910472"/>
          <a:ext cx="8064894" cy="3919224"/>
        </p:xfrm>
        <a:graphic>
          <a:graphicData uri="http://schemas.openxmlformats.org/drawingml/2006/table">
            <a:tbl>
              <a:tblPr firstRow="1" bandRow="1">
                <a:tableStyleId>{BC89EF96-8CEA-46FF-86C4-4CE0E7609802}</a:tableStyleId>
              </a:tblPr>
              <a:tblGrid>
                <a:gridCol w="1656184"/>
                <a:gridCol w="1224136"/>
                <a:gridCol w="1152127"/>
                <a:gridCol w="1344149"/>
                <a:gridCol w="1344149"/>
                <a:gridCol w="1344149"/>
              </a:tblGrid>
              <a:tr h="838187">
                <a:tc>
                  <a:txBody>
                    <a:bodyPr/>
                    <a:lstStyle/>
                    <a:p>
                      <a:endParaRPr lang="en-GB" sz="1600" dirty="0"/>
                    </a:p>
                  </a:txBody>
                  <a:tcPr/>
                </a:tc>
                <a:tc>
                  <a:txBody>
                    <a:bodyPr/>
                    <a:lstStyle/>
                    <a:p>
                      <a:r>
                        <a:rPr lang="en-GB" sz="1600" dirty="0" smtClean="0"/>
                        <a:t>Group 1</a:t>
                      </a:r>
                    </a:p>
                    <a:p>
                      <a:r>
                        <a:rPr lang="en-GB" sz="1600" baseline="0" dirty="0" smtClean="0"/>
                        <a:t>n (%)</a:t>
                      </a:r>
                      <a:endParaRPr lang="en-GB" sz="1600" dirty="0"/>
                    </a:p>
                  </a:txBody>
                  <a:tcPr/>
                </a:tc>
                <a:tc>
                  <a:txBody>
                    <a:bodyPr/>
                    <a:lstStyle/>
                    <a:p>
                      <a:r>
                        <a:rPr lang="en-GB" sz="1600" dirty="0" smtClean="0"/>
                        <a:t>Group 2</a:t>
                      </a:r>
                    </a:p>
                    <a:p>
                      <a:r>
                        <a:rPr lang="en-GB" sz="1600" dirty="0" smtClean="0"/>
                        <a:t>n</a:t>
                      </a:r>
                      <a:r>
                        <a:rPr lang="en-GB" sz="1600" baseline="0" dirty="0" smtClean="0"/>
                        <a:t> </a:t>
                      </a:r>
                      <a:r>
                        <a:rPr lang="en-GB" sz="1600" dirty="0" smtClean="0"/>
                        <a:t>(%)</a:t>
                      </a:r>
                    </a:p>
                  </a:txBody>
                  <a:tcPr/>
                </a:tc>
                <a:tc>
                  <a:txBody>
                    <a:bodyPr/>
                    <a:lstStyle/>
                    <a:p>
                      <a:r>
                        <a:rPr lang="en-GB" sz="1600" dirty="0" smtClean="0"/>
                        <a:t>Group 3</a:t>
                      </a:r>
                    </a:p>
                    <a:p>
                      <a:r>
                        <a:rPr lang="en-GB" sz="1600" dirty="0" smtClean="0"/>
                        <a:t>n (%)</a:t>
                      </a:r>
                      <a:endParaRPr lang="en-GB" sz="1600" dirty="0"/>
                    </a:p>
                  </a:txBody>
                  <a:tcPr/>
                </a:tc>
                <a:tc>
                  <a:txBody>
                    <a:bodyPr/>
                    <a:lstStyle/>
                    <a:p>
                      <a:r>
                        <a:rPr lang="en-GB" sz="1600" dirty="0" smtClean="0"/>
                        <a:t>Total</a:t>
                      </a:r>
                      <a:endParaRPr lang="en-GB" sz="1600" dirty="0"/>
                    </a:p>
                  </a:txBody>
                  <a:tcPr/>
                </a:tc>
                <a:tc>
                  <a:txBody>
                    <a:bodyPr/>
                    <a:lstStyle/>
                    <a:p>
                      <a:r>
                        <a:rPr lang="en-GB" sz="1600" dirty="0" smtClean="0"/>
                        <a:t>P Value</a:t>
                      </a:r>
                      <a:endParaRPr lang="en-GB" sz="1600" dirty="0"/>
                    </a:p>
                  </a:txBody>
                  <a:tcPr/>
                </a:tc>
              </a:tr>
              <a:tr h="485616">
                <a:tc>
                  <a:txBody>
                    <a:bodyPr/>
                    <a:lstStyle/>
                    <a:p>
                      <a:r>
                        <a:rPr lang="en-GB" sz="1400" dirty="0" smtClean="0"/>
                        <a:t>INFLAMMATION</a:t>
                      </a:r>
                      <a:endParaRPr lang="en-GB" sz="1400" dirty="0"/>
                    </a:p>
                  </a:txBody>
                  <a:tcPr/>
                </a:tc>
                <a:tc>
                  <a:txBody>
                    <a:bodyPr/>
                    <a:lstStyle/>
                    <a:p>
                      <a:r>
                        <a:rPr lang="en-GB" sz="1600" dirty="0" smtClean="0"/>
                        <a:t>18 (33.3 )</a:t>
                      </a:r>
                    </a:p>
                  </a:txBody>
                  <a:tcPr/>
                </a:tc>
                <a:tc>
                  <a:txBody>
                    <a:bodyPr/>
                    <a:lstStyle/>
                    <a:p>
                      <a:r>
                        <a:rPr lang="en-GB" sz="1600" dirty="0" smtClean="0"/>
                        <a:t>21 (51.2)</a:t>
                      </a:r>
                      <a:endParaRPr lang="en-GB" sz="1600" dirty="0"/>
                    </a:p>
                  </a:txBody>
                  <a:tcPr/>
                </a:tc>
                <a:tc>
                  <a:txBody>
                    <a:bodyPr/>
                    <a:lstStyle/>
                    <a:p>
                      <a:r>
                        <a:rPr lang="en-GB" sz="1600" dirty="0" smtClean="0"/>
                        <a:t>2 (40 )</a:t>
                      </a:r>
                      <a:endParaRPr lang="en-GB" sz="1600" dirty="0"/>
                    </a:p>
                  </a:txBody>
                  <a:tcPr/>
                </a:tc>
                <a:tc>
                  <a:txBody>
                    <a:bodyPr/>
                    <a:lstStyle/>
                    <a:p>
                      <a:r>
                        <a:rPr lang="en-GB" sz="1600" dirty="0" smtClean="0"/>
                        <a:t>41 (41 )</a:t>
                      </a:r>
                      <a:endParaRPr lang="en-GB" sz="1600" dirty="0"/>
                    </a:p>
                  </a:txBody>
                  <a:tcPr/>
                </a:tc>
                <a:tc>
                  <a:txBody>
                    <a:bodyPr/>
                    <a:lstStyle/>
                    <a:p>
                      <a:r>
                        <a:rPr lang="en-GB" sz="1600" dirty="0" smtClean="0"/>
                        <a:t>0.247</a:t>
                      </a:r>
                      <a:endParaRPr lang="en-GB" sz="1600" dirty="0"/>
                    </a:p>
                  </a:txBody>
                  <a:tcPr/>
                </a:tc>
              </a:tr>
              <a:tr h="620413">
                <a:tc>
                  <a:txBody>
                    <a:bodyPr/>
                    <a:lstStyle/>
                    <a:p>
                      <a:r>
                        <a:rPr lang="en-GB" sz="1400" dirty="0" smtClean="0"/>
                        <a:t>NUCLEAR</a:t>
                      </a:r>
                      <a:r>
                        <a:rPr lang="en-GB" sz="1400" baseline="0" dirty="0" smtClean="0"/>
                        <a:t> ATYPIA</a:t>
                      </a:r>
                      <a:endParaRPr lang="en-GB" sz="1400" dirty="0"/>
                    </a:p>
                  </a:txBody>
                  <a:tcPr/>
                </a:tc>
                <a:tc>
                  <a:txBody>
                    <a:bodyPr/>
                    <a:lstStyle/>
                    <a:p>
                      <a:r>
                        <a:rPr lang="en-GB" sz="1600" dirty="0" smtClean="0">
                          <a:effectLst>
                            <a:glow rad="228600">
                              <a:srgbClr val="FF0000">
                                <a:alpha val="40000"/>
                              </a:srgbClr>
                            </a:glow>
                          </a:effectLst>
                        </a:rPr>
                        <a:t>9 (17)</a:t>
                      </a:r>
                      <a:endParaRPr lang="en-GB" sz="1600" dirty="0">
                        <a:solidFill>
                          <a:srgbClr val="C00000"/>
                        </a:solidFill>
                        <a:effectLst>
                          <a:glow rad="228600">
                            <a:srgbClr val="FF0000">
                              <a:alpha val="40000"/>
                            </a:srgbClr>
                          </a:glow>
                        </a:effectLst>
                      </a:endParaRPr>
                    </a:p>
                  </a:txBody>
                  <a:tcPr/>
                </a:tc>
                <a:tc>
                  <a:txBody>
                    <a:bodyPr/>
                    <a:lstStyle/>
                    <a:p>
                      <a:r>
                        <a:rPr lang="en-GB" sz="1600" dirty="0" smtClean="0">
                          <a:effectLst>
                            <a:glow rad="228600">
                              <a:srgbClr val="FF0000">
                                <a:alpha val="40000"/>
                              </a:srgbClr>
                            </a:glow>
                          </a:effectLst>
                        </a:rPr>
                        <a:t>25 (61 )</a:t>
                      </a:r>
                      <a:endParaRPr lang="en-GB" sz="1600" dirty="0">
                        <a:solidFill>
                          <a:srgbClr val="C00000"/>
                        </a:solidFill>
                        <a:effectLst>
                          <a:glow rad="228600">
                            <a:srgbClr val="FF0000">
                              <a:alpha val="40000"/>
                            </a:srgbClr>
                          </a:glow>
                        </a:effectLst>
                      </a:endParaRPr>
                    </a:p>
                  </a:txBody>
                  <a:tcPr/>
                </a:tc>
                <a:tc>
                  <a:txBody>
                    <a:bodyPr/>
                    <a:lstStyle/>
                    <a:p>
                      <a:r>
                        <a:rPr lang="en-GB" sz="1600" dirty="0" smtClean="0">
                          <a:effectLst>
                            <a:glow rad="228600">
                              <a:srgbClr val="FF0000">
                                <a:alpha val="40000"/>
                              </a:srgbClr>
                            </a:glow>
                          </a:effectLst>
                        </a:rPr>
                        <a:t>3 (60)</a:t>
                      </a:r>
                      <a:endParaRPr lang="en-GB" sz="1600" dirty="0">
                        <a:solidFill>
                          <a:srgbClr val="C00000"/>
                        </a:solidFill>
                        <a:effectLst>
                          <a:glow rad="228600">
                            <a:srgbClr val="FF0000">
                              <a:alpha val="40000"/>
                            </a:srgbClr>
                          </a:glow>
                        </a:effectLst>
                      </a:endParaRPr>
                    </a:p>
                  </a:txBody>
                  <a:tcPr/>
                </a:tc>
                <a:tc>
                  <a:txBody>
                    <a:bodyPr/>
                    <a:lstStyle/>
                    <a:p>
                      <a:r>
                        <a:rPr lang="en-GB" sz="1600" dirty="0" smtClean="0">
                          <a:effectLst>
                            <a:glow rad="228600">
                              <a:srgbClr val="FF0000">
                                <a:alpha val="40000"/>
                              </a:srgbClr>
                            </a:glow>
                          </a:effectLst>
                        </a:rPr>
                        <a:t>37 (37 )</a:t>
                      </a:r>
                      <a:endParaRPr lang="en-GB" sz="1600" dirty="0">
                        <a:solidFill>
                          <a:srgbClr val="C00000"/>
                        </a:solidFill>
                        <a:effectLst>
                          <a:glow rad="228600">
                            <a:srgbClr val="FF0000">
                              <a:alpha val="40000"/>
                            </a:srgbClr>
                          </a:glow>
                        </a:effectLst>
                      </a:endParaRPr>
                    </a:p>
                  </a:txBody>
                  <a:tcPr/>
                </a:tc>
                <a:tc>
                  <a:txBody>
                    <a:bodyPr/>
                    <a:lstStyle/>
                    <a:p>
                      <a:r>
                        <a:rPr lang="en-GB" sz="1600" dirty="0" smtClean="0">
                          <a:effectLst>
                            <a:glow rad="228600">
                              <a:srgbClr val="FF0000">
                                <a:alpha val="40000"/>
                              </a:srgbClr>
                            </a:glow>
                          </a:effectLst>
                        </a:rPr>
                        <a:t>0.000*</a:t>
                      </a:r>
                      <a:endParaRPr lang="en-GB" sz="1600" dirty="0">
                        <a:solidFill>
                          <a:srgbClr val="C00000"/>
                        </a:solidFill>
                        <a:effectLst>
                          <a:glow rad="228600">
                            <a:srgbClr val="FF0000">
                              <a:alpha val="40000"/>
                            </a:srgbClr>
                          </a:glow>
                        </a:effectLst>
                      </a:endParaRPr>
                    </a:p>
                  </a:txBody>
                  <a:tcPr/>
                </a:tc>
              </a:tr>
              <a:tr h="485616">
                <a:tc>
                  <a:txBody>
                    <a:bodyPr/>
                    <a:lstStyle/>
                    <a:p>
                      <a:r>
                        <a:rPr lang="en-GB" sz="1400" dirty="0" smtClean="0"/>
                        <a:t>MICRONUCLEI</a:t>
                      </a:r>
                      <a:endParaRPr lang="en-GB" sz="1400" dirty="0"/>
                    </a:p>
                  </a:txBody>
                  <a:tcPr/>
                </a:tc>
                <a:tc>
                  <a:txBody>
                    <a:bodyPr/>
                    <a:lstStyle/>
                    <a:p>
                      <a:r>
                        <a:rPr lang="en-GB" sz="1600" dirty="0" smtClean="0"/>
                        <a:t>5 (9.3)</a:t>
                      </a:r>
                      <a:endParaRPr lang="en-GB" sz="1600" dirty="0"/>
                    </a:p>
                  </a:txBody>
                  <a:tcPr/>
                </a:tc>
                <a:tc>
                  <a:txBody>
                    <a:bodyPr/>
                    <a:lstStyle/>
                    <a:p>
                      <a:r>
                        <a:rPr lang="en-GB" sz="1600" dirty="0" smtClean="0"/>
                        <a:t>3 (7.3)</a:t>
                      </a:r>
                      <a:endParaRPr lang="en-GB" sz="1600" dirty="0"/>
                    </a:p>
                  </a:txBody>
                  <a:tcPr/>
                </a:tc>
                <a:tc>
                  <a:txBody>
                    <a:bodyPr/>
                    <a:lstStyle/>
                    <a:p>
                      <a:r>
                        <a:rPr lang="en-GB" sz="1600" dirty="0" smtClean="0"/>
                        <a:t>1 (20 )</a:t>
                      </a:r>
                      <a:endParaRPr lang="en-GB" sz="1600" dirty="0"/>
                    </a:p>
                  </a:txBody>
                  <a:tcPr/>
                </a:tc>
                <a:tc>
                  <a:txBody>
                    <a:bodyPr/>
                    <a:lstStyle/>
                    <a:p>
                      <a:r>
                        <a:rPr lang="en-GB" sz="1600" dirty="0" smtClean="0"/>
                        <a:t>9 (9)</a:t>
                      </a:r>
                      <a:endParaRPr lang="en-GB" sz="1600" dirty="0"/>
                    </a:p>
                  </a:txBody>
                  <a:tcPr/>
                </a:tc>
                <a:tc>
                  <a:txBody>
                    <a:bodyPr/>
                    <a:lstStyle/>
                    <a:p>
                      <a:r>
                        <a:rPr lang="en-GB" sz="1600" dirty="0" smtClean="0"/>
                        <a:t>0.562</a:t>
                      </a:r>
                      <a:endParaRPr lang="en-GB" sz="1600" dirty="0"/>
                    </a:p>
                  </a:txBody>
                  <a:tcPr/>
                </a:tc>
              </a:tr>
              <a:tr h="485616">
                <a:tc>
                  <a:txBody>
                    <a:bodyPr/>
                    <a:lstStyle/>
                    <a:p>
                      <a:r>
                        <a:rPr lang="en-GB" sz="1400" dirty="0" smtClean="0"/>
                        <a:t>CANDIDA</a:t>
                      </a:r>
                      <a:endParaRPr lang="en-GB" sz="1400" dirty="0"/>
                    </a:p>
                  </a:txBody>
                  <a:tcPr/>
                </a:tc>
                <a:tc>
                  <a:txBody>
                    <a:bodyPr/>
                    <a:lstStyle/>
                    <a:p>
                      <a:r>
                        <a:rPr lang="en-GB" sz="1600" dirty="0" smtClean="0"/>
                        <a:t>1</a:t>
                      </a:r>
                      <a:endParaRPr lang="en-GB" sz="1600" dirty="0"/>
                    </a:p>
                  </a:txBody>
                  <a:tcPr/>
                </a:tc>
                <a:tc>
                  <a:txBody>
                    <a:bodyPr/>
                    <a:lstStyle/>
                    <a:p>
                      <a:r>
                        <a:rPr lang="en-GB" sz="1600" dirty="0" smtClean="0"/>
                        <a:t>2</a:t>
                      </a:r>
                      <a:endParaRPr lang="en-GB" sz="1600" dirty="0"/>
                    </a:p>
                  </a:txBody>
                  <a:tcPr/>
                </a:tc>
                <a:tc>
                  <a:txBody>
                    <a:bodyPr/>
                    <a:lstStyle/>
                    <a:p>
                      <a:r>
                        <a:rPr lang="en-GB" sz="1600" dirty="0" smtClean="0"/>
                        <a:t>1</a:t>
                      </a:r>
                      <a:endParaRPr lang="en-GB" sz="1600" dirty="0"/>
                    </a:p>
                  </a:txBody>
                  <a:tcPr/>
                </a:tc>
                <a:tc>
                  <a:txBody>
                    <a:bodyPr/>
                    <a:lstStyle/>
                    <a:p>
                      <a:r>
                        <a:rPr lang="en-GB" sz="1600" dirty="0" smtClean="0"/>
                        <a:t>4 (</a:t>
                      </a:r>
                      <a:r>
                        <a:rPr lang="en-GB" sz="1600" baseline="0" dirty="0" smtClean="0"/>
                        <a:t>4)</a:t>
                      </a:r>
                      <a:endParaRPr lang="en-GB" sz="1600" dirty="0"/>
                    </a:p>
                  </a:txBody>
                  <a:tcPr/>
                </a:tc>
                <a:tc>
                  <a:txBody>
                    <a:bodyPr/>
                    <a:lstStyle/>
                    <a:p>
                      <a:endParaRPr lang="en-GB" sz="1600" dirty="0"/>
                    </a:p>
                  </a:txBody>
                  <a:tcPr/>
                </a:tc>
              </a:tr>
              <a:tr h="485616">
                <a:tc>
                  <a:txBody>
                    <a:bodyPr/>
                    <a:lstStyle/>
                    <a:p>
                      <a:r>
                        <a:rPr lang="en-GB" sz="1400" dirty="0" smtClean="0"/>
                        <a:t>DYSPLASIA</a:t>
                      </a:r>
                      <a:endParaRPr lang="en-GB" sz="1400" dirty="0"/>
                    </a:p>
                  </a:txBody>
                  <a:tcPr/>
                </a:tc>
                <a:tc>
                  <a:txBody>
                    <a:bodyPr/>
                    <a:lstStyle/>
                    <a:p>
                      <a:r>
                        <a:rPr lang="en-GB" sz="1600" dirty="0" smtClean="0"/>
                        <a:t>1 (2)</a:t>
                      </a:r>
                      <a:endParaRPr lang="en-GB" sz="1600" dirty="0"/>
                    </a:p>
                  </a:txBody>
                  <a:tcPr/>
                </a:tc>
                <a:tc>
                  <a:txBody>
                    <a:bodyPr/>
                    <a:lstStyle/>
                    <a:p>
                      <a:r>
                        <a:rPr lang="en-GB" sz="1600" dirty="0" smtClean="0"/>
                        <a:t>2 (5 )</a:t>
                      </a:r>
                      <a:endParaRPr lang="en-GB" sz="1600" dirty="0"/>
                    </a:p>
                  </a:txBody>
                  <a:tcPr/>
                </a:tc>
                <a:tc>
                  <a:txBody>
                    <a:bodyPr/>
                    <a:lstStyle/>
                    <a:p>
                      <a:r>
                        <a:rPr lang="en-GB" sz="1600" dirty="0" smtClean="0"/>
                        <a:t>1 (20)</a:t>
                      </a:r>
                      <a:endParaRPr lang="en-GB" sz="1600" dirty="0"/>
                    </a:p>
                  </a:txBody>
                  <a:tcPr/>
                </a:tc>
                <a:tc>
                  <a:txBody>
                    <a:bodyPr/>
                    <a:lstStyle/>
                    <a:p>
                      <a:r>
                        <a:rPr lang="en-GB" sz="1600" dirty="0" smtClean="0"/>
                        <a:t>4</a:t>
                      </a:r>
                      <a:r>
                        <a:rPr lang="en-GB" sz="1600" baseline="0" dirty="0" smtClean="0"/>
                        <a:t> (4)</a:t>
                      </a:r>
                      <a:endParaRPr lang="en-GB" sz="1600" dirty="0"/>
                    </a:p>
                  </a:txBody>
                  <a:tcPr/>
                </a:tc>
                <a:tc>
                  <a:txBody>
                    <a:bodyPr/>
                    <a:lstStyle/>
                    <a:p>
                      <a:r>
                        <a:rPr lang="en-GB" sz="1600" dirty="0" smtClean="0"/>
                        <a:t>0.139</a:t>
                      </a:r>
                      <a:endParaRPr lang="en-GB" sz="1600" dirty="0"/>
                    </a:p>
                  </a:txBody>
                  <a:tcPr/>
                </a:tc>
              </a:tr>
              <a:tr h="485616">
                <a:tc>
                  <a:txBody>
                    <a:bodyPr/>
                    <a:lstStyle/>
                    <a:p>
                      <a:r>
                        <a:rPr lang="en-GB" sz="1400" dirty="0" smtClean="0"/>
                        <a:t>CYTOPLASMIC VACUOLIZATION</a:t>
                      </a:r>
                    </a:p>
                  </a:txBody>
                  <a:tcPr/>
                </a:tc>
                <a:tc>
                  <a:txBody>
                    <a:bodyPr/>
                    <a:lstStyle/>
                    <a:p>
                      <a:r>
                        <a:rPr lang="en-GB" sz="1600" dirty="0" smtClean="0">
                          <a:effectLst>
                            <a:glow rad="139700">
                              <a:srgbClr val="FF0000">
                                <a:alpha val="40000"/>
                              </a:srgbClr>
                            </a:glow>
                          </a:effectLst>
                        </a:rPr>
                        <a:t>12 (22.2)</a:t>
                      </a:r>
                      <a:endParaRPr lang="en-GB" sz="1600" dirty="0">
                        <a:solidFill>
                          <a:srgbClr val="C00000"/>
                        </a:solidFill>
                        <a:effectLst>
                          <a:glow rad="139700">
                            <a:srgbClr val="FF0000">
                              <a:alpha val="40000"/>
                            </a:srgbClr>
                          </a:glow>
                        </a:effectLst>
                      </a:endParaRPr>
                    </a:p>
                  </a:txBody>
                  <a:tcPr/>
                </a:tc>
                <a:tc>
                  <a:txBody>
                    <a:bodyPr/>
                    <a:lstStyle/>
                    <a:p>
                      <a:r>
                        <a:rPr lang="en-GB" sz="1600" dirty="0" smtClean="0">
                          <a:effectLst>
                            <a:glow rad="139700">
                              <a:srgbClr val="FF0000">
                                <a:alpha val="40000"/>
                              </a:srgbClr>
                            </a:glow>
                          </a:effectLst>
                        </a:rPr>
                        <a:t>21 (51.2 )</a:t>
                      </a:r>
                      <a:endParaRPr lang="en-GB" sz="1600" dirty="0">
                        <a:solidFill>
                          <a:srgbClr val="C00000"/>
                        </a:solidFill>
                        <a:effectLst>
                          <a:glow rad="139700">
                            <a:srgbClr val="FF0000">
                              <a:alpha val="40000"/>
                            </a:srgbClr>
                          </a:glow>
                        </a:effectLst>
                      </a:endParaRPr>
                    </a:p>
                  </a:txBody>
                  <a:tcPr/>
                </a:tc>
                <a:tc>
                  <a:txBody>
                    <a:bodyPr/>
                    <a:lstStyle/>
                    <a:p>
                      <a:r>
                        <a:rPr lang="en-GB" sz="1600" dirty="0" smtClean="0">
                          <a:effectLst>
                            <a:glow rad="139700">
                              <a:srgbClr val="FF0000">
                                <a:alpha val="40000"/>
                              </a:srgbClr>
                            </a:glow>
                          </a:effectLst>
                        </a:rPr>
                        <a:t>4 (80 )</a:t>
                      </a:r>
                      <a:endParaRPr lang="en-GB" sz="1600" dirty="0">
                        <a:solidFill>
                          <a:srgbClr val="C00000"/>
                        </a:solidFill>
                        <a:effectLst>
                          <a:glow rad="139700">
                            <a:srgbClr val="FF0000">
                              <a:alpha val="40000"/>
                            </a:srgbClr>
                          </a:glow>
                        </a:effectLst>
                      </a:endParaRPr>
                    </a:p>
                  </a:txBody>
                  <a:tcPr/>
                </a:tc>
                <a:tc>
                  <a:txBody>
                    <a:bodyPr/>
                    <a:lstStyle/>
                    <a:p>
                      <a:r>
                        <a:rPr lang="en-GB" sz="1600" dirty="0" smtClean="0">
                          <a:effectLst>
                            <a:glow rad="139700">
                              <a:srgbClr val="FF0000">
                                <a:alpha val="40000"/>
                              </a:srgbClr>
                            </a:glow>
                          </a:effectLst>
                        </a:rPr>
                        <a:t>37 (37)</a:t>
                      </a:r>
                      <a:endParaRPr lang="en-GB" sz="1600" dirty="0">
                        <a:solidFill>
                          <a:srgbClr val="C00000"/>
                        </a:solidFill>
                        <a:effectLst>
                          <a:glow rad="139700">
                            <a:srgbClr val="FF0000">
                              <a:alpha val="40000"/>
                            </a:srgbClr>
                          </a:glow>
                        </a:effectLst>
                      </a:endParaRPr>
                    </a:p>
                  </a:txBody>
                  <a:tcPr/>
                </a:tc>
                <a:tc>
                  <a:txBody>
                    <a:bodyPr/>
                    <a:lstStyle/>
                    <a:p>
                      <a:r>
                        <a:rPr lang="en-GB" sz="1600" dirty="0" smtClean="0">
                          <a:effectLst>
                            <a:glow rad="139700">
                              <a:srgbClr val="FF0000">
                                <a:alpha val="40000"/>
                              </a:srgbClr>
                            </a:glow>
                          </a:effectLst>
                        </a:rPr>
                        <a:t>0.001**</a:t>
                      </a:r>
                      <a:endParaRPr lang="en-GB" sz="1600" dirty="0">
                        <a:solidFill>
                          <a:srgbClr val="C00000"/>
                        </a:solidFill>
                        <a:effectLst>
                          <a:glow rad="139700">
                            <a:srgbClr val="FF0000">
                              <a:alpha val="40000"/>
                            </a:srgbClr>
                          </a:glow>
                        </a:effectLst>
                      </a:endParaRPr>
                    </a:p>
                  </a:txBody>
                  <a:tcPr/>
                </a:tc>
              </a:tr>
            </a:tbl>
          </a:graphicData>
        </a:graphic>
      </p:graphicFrame>
    </p:spTree>
    <p:extLst>
      <p:ext uri="{BB962C8B-B14F-4D97-AF65-F5344CB8AC3E}">
        <p14:creationId xmlns:p14="http://schemas.microsoft.com/office/powerpoint/2010/main" val="247961159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5017744"/>
          </a:xfrm>
        </p:spPr>
        <p:txBody>
          <a:bodyPr>
            <a:normAutofit fontScale="92500" lnSpcReduction="20000"/>
          </a:bodyPr>
          <a:lstStyle/>
          <a:p>
            <a:pPr>
              <a:lnSpc>
                <a:spcPct val="120000"/>
              </a:lnSpc>
            </a:pPr>
            <a:r>
              <a:rPr lang="en-GB" sz="3000" dirty="0" smtClean="0"/>
              <a:t>A number of studies from United </a:t>
            </a:r>
            <a:r>
              <a:rPr lang="en-GB" sz="3000" dirty="0"/>
              <a:t>S</a:t>
            </a:r>
            <a:r>
              <a:rPr lang="en-GB" sz="3000" dirty="0" smtClean="0"/>
              <a:t>tates, South </a:t>
            </a:r>
            <a:r>
              <a:rPr lang="en-GB" sz="3000" dirty="0"/>
              <a:t>A</a:t>
            </a:r>
            <a:r>
              <a:rPr lang="en-GB" sz="3000" dirty="0" smtClean="0"/>
              <a:t>frica and </a:t>
            </a:r>
            <a:r>
              <a:rPr lang="en-GB" sz="3000" dirty="0" err="1"/>
              <a:t>S</a:t>
            </a:r>
            <a:r>
              <a:rPr lang="en-GB" sz="3000" dirty="0" err="1" smtClean="0"/>
              <a:t>candinivia</a:t>
            </a:r>
            <a:r>
              <a:rPr lang="en-GB" sz="3000" dirty="0" smtClean="0"/>
              <a:t>  have confirmed that the lesions in the oral mucosa appear in the anatomical location where the snuff is placed.</a:t>
            </a:r>
          </a:p>
          <a:p>
            <a:endParaRPr lang="en-GB" dirty="0"/>
          </a:p>
          <a:p>
            <a:endParaRPr lang="en-GB" dirty="0" smtClean="0"/>
          </a:p>
          <a:p>
            <a:endParaRPr lang="en-GB" dirty="0" smtClean="0"/>
          </a:p>
          <a:p>
            <a:endParaRPr lang="en-GB" dirty="0"/>
          </a:p>
          <a:p>
            <a:endParaRPr lang="en-GB" dirty="0"/>
          </a:p>
          <a:p>
            <a:pPr algn="just">
              <a:lnSpc>
                <a:spcPct val="200000"/>
              </a:lnSpc>
              <a:spcAft>
                <a:spcPts val="0"/>
              </a:spcAft>
            </a:pPr>
            <a:endParaRPr lang="en-GB" sz="1000" dirty="0" smtClean="0">
              <a:latin typeface="Times New Roman"/>
              <a:ea typeface="Times New Roman"/>
            </a:endParaRPr>
          </a:p>
          <a:p>
            <a:pPr algn="just">
              <a:lnSpc>
                <a:spcPct val="200000"/>
              </a:lnSpc>
              <a:spcAft>
                <a:spcPts val="0"/>
              </a:spcAft>
            </a:pPr>
            <a:endParaRPr lang="en-GB" sz="1000" dirty="0">
              <a:latin typeface="Times New Roman"/>
              <a:ea typeface="Times New Roman"/>
            </a:endParaRPr>
          </a:p>
          <a:p>
            <a:pPr algn="just">
              <a:lnSpc>
                <a:spcPct val="200000"/>
              </a:lnSpc>
              <a:spcAft>
                <a:spcPts val="0"/>
              </a:spcAft>
            </a:pPr>
            <a:r>
              <a:rPr lang="en-GB" sz="1000" dirty="0" smtClean="0">
                <a:solidFill>
                  <a:schemeClr val="accent2"/>
                </a:solidFill>
                <a:latin typeface="Times New Roman"/>
                <a:ea typeface="Times New Roman"/>
              </a:rPr>
              <a:t>Greer</a:t>
            </a:r>
            <a:r>
              <a:rPr lang="en-GB" sz="1000" dirty="0">
                <a:solidFill>
                  <a:schemeClr val="accent2"/>
                </a:solidFill>
                <a:latin typeface="Times New Roman"/>
                <a:ea typeface="Times New Roman"/>
              </a:rPr>
              <a:t>, R.O., Poulson, T.C. and Boone, M.E., 1986. Smokeless tobacco-associated oral </a:t>
            </a:r>
            <a:r>
              <a:rPr lang="en-GB" sz="1000" dirty="0" smtClean="0">
                <a:solidFill>
                  <a:schemeClr val="accent2"/>
                </a:solidFill>
                <a:latin typeface="Times New Roman"/>
                <a:ea typeface="Times New Roman"/>
              </a:rPr>
              <a:t> changes </a:t>
            </a:r>
            <a:r>
              <a:rPr lang="en-GB" sz="1000" dirty="0">
                <a:solidFill>
                  <a:schemeClr val="accent2"/>
                </a:solidFill>
                <a:latin typeface="Times New Roman"/>
                <a:ea typeface="Times New Roman"/>
              </a:rPr>
              <a:t>in juvenile, adult and geriatric patients. Clinical and </a:t>
            </a:r>
            <a:r>
              <a:rPr lang="en-GB" sz="1000" dirty="0" err="1">
                <a:solidFill>
                  <a:schemeClr val="accent2"/>
                </a:solidFill>
                <a:latin typeface="Times New Roman"/>
                <a:ea typeface="Times New Roman"/>
              </a:rPr>
              <a:t>histomorphological</a:t>
            </a:r>
            <a:r>
              <a:rPr lang="en-GB" sz="1000" dirty="0">
                <a:solidFill>
                  <a:schemeClr val="accent2"/>
                </a:solidFill>
                <a:latin typeface="Times New Roman"/>
                <a:ea typeface="Times New Roman"/>
              </a:rPr>
              <a:t> </a:t>
            </a:r>
            <a:r>
              <a:rPr lang="en-GB" sz="1000" dirty="0" smtClean="0">
                <a:solidFill>
                  <a:schemeClr val="accent2"/>
                </a:solidFill>
                <a:latin typeface="Times New Roman"/>
                <a:ea typeface="Times New Roman"/>
              </a:rPr>
              <a:t>features</a:t>
            </a:r>
            <a:r>
              <a:rPr lang="en-GB" sz="1000" dirty="0">
                <a:solidFill>
                  <a:schemeClr val="accent2"/>
                </a:solidFill>
                <a:latin typeface="Times New Roman"/>
                <a:ea typeface="Times New Roman"/>
              </a:rPr>
              <a:t>. </a:t>
            </a:r>
            <a:r>
              <a:rPr lang="en-GB" sz="1000" i="1" dirty="0" err="1">
                <a:solidFill>
                  <a:schemeClr val="accent2"/>
                </a:solidFill>
                <a:latin typeface="Times New Roman"/>
                <a:ea typeface="Times New Roman"/>
              </a:rPr>
              <a:t>Gerodontic</a:t>
            </a:r>
            <a:r>
              <a:rPr lang="en-GB" sz="1000" dirty="0">
                <a:solidFill>
                  <a:schemeClr val="accent2"/>
                </a:solidFill>
                <a:latin typeface="Times New Roman"/>
                <a:ea typeface="Times New Roman"/>
              </a:rPr>
              <a:t>, </a:t>
            </a:r>
            <a:r>
              <a:rPr lang="en-GB" sz="1000" b="1" dirty="0">
                <a:solidFill>
                  <a:schemeClr val="accent2"/>
                </a:solidFill>
                <a:latin typeface="Times New Roman"/>
                <a:ea typeface="Times New Roman"/>
              </a:rPr>
              <a:t>2</a:t>
            </a:r>
            <a:r>
              <a:rPr lang="en-GB" sz="1000" dirty="0">
                <a:solidFill>
                  <a:schemeClr val="accent2"/>
                </a:solidFill>
                <a:latin typeface="Times New Roman"/>
                <a:ea typeface="Times New Roman"/>
              </a:rPr>
              <a:t>: 87-98</a:t>
            </a:r>
            <a:r>
              <a:rPr lang="en-GB" sz="1000" dirty="0" smtClean="0">
                <a:solidFill>
                  <a:schemeClr val="accent2"/>
                </a:solidFill>
                <a:latin typeface="Times New Roman"/>
                <a:ea typeface="Times New Roman"/>
              </a:rPr>
              <a:t>.</a:t>
            </a:r>
            <a:endParaRPr lang="en-GB" sz="1000" dirty="0">
              <a:solidFill>
                <a:schemeClr val="accent2"/>
              </a:solidFill>
              <a:latin typeface="Times New Roman"/>
              <a:ea typeface="Times New Roman"/>
            </a:endParaRPr>
          </a:p>
        </p:txBody>
      </p:sp>
    </p:spTree>
    <p:extLst>
      <p:ext uri="{BB962C8B-B14F-4D97-AF65-F5344CB8AC3E}">
        <p14:creationId xmlns:p14="http://schemas.microsoft.com/office/powerpoint/2010/main" val="1743597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729712"/>
          </a:xfrm>
        </p:spPr>
        <p:txBody>
          <a:bodyPr>
            <a:normAutofit/>
          </a:bodyPr>
          <a:lstStyle/>
          <a:p>
            <a:pPr algn="just"/>
            <a:r>
              <a:rPr lang="en-GB" dirty="0" smtClean="0"/>
              <a:t>When these cytopathological changes were associated with dosage of snuff per day the following observations were made</a:t>
            </a:r>
            <a:endParaRPr lang="en-GB" dirty="0"/>
          </a:p>
        </p:txBody>
      </p:sp>
    </p:spTree>
    <p:extLst>
      <p:ext uri="{BB962C8B-B14F-4D97-AF65-F5344CB8AC3E}">
        <p14:creationId xmlns:p14="http://schemas.microsoft.com/office/powerpoint/2010/main" val="17830794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45224"/>
            <a:ext cx="7924800" cy="1143000"/>
          </a:xfrm>
        </p:spPr>
        <p:txBody>
          <a:bodyPr>
            <a:normAutofit fontScale="90000"/>
          </a:bodyPr>
          <a:lstStyle/>
          <a:p>
            <a:r>
              <a:rPr lang="en-GB" sz="1200" dirty="0" smtClean="0">
                <a:solidFill>
                  <a:schemeClr val="accent2"/>
                </a:solidFill>
              </a:rPr>
              <a:t>* PEARSON CHI SQUARE TEST</a:t>
            </a:r>
            <a:br>
              <a:rPr lang="en-GB" sz="1200" dirty="0" smtClean="0">
                <a:solidFill>
                  <a:schemeClr val="accent2"/>
                </a:solidFill>
              </a:rPr>
            </a:br>
            <a:r>
              <a:rPr lang="en-GB" sz="1200" dirty="0" smtClean="0">
                <a:solidFill>
                  <a:schemeClr val="accent2"/>
                </a:solidFill>
              </a:rPr>
              <a:t>** FISHERS EXACT TEST</a:t>
            </a:r>
            <a:br>
              <a:rPr lang="en-GB" sz="1200" dirty="0" smtClean="0">
                <a:solidFill>
                  <a:schemeClr val="accent2"/>
                </a:solidFill>
              </a:rPr>
            </a:br>
            <a:r>
              <a:rPr lang="en-GB" sz="1200" dirty="0" smtClean="0">
                <a:solidFill>
                  <a:schemeClr val="accent2"/>
                </a:solidFill>
              </a:rPr>
              <a:t>*** PEASRON CHI SQUARE TEST</a:t>
            </a:r>
            <a:br>
              <a:rPr lang="en-GB" sz="1200" dirty="0" smtClean="0">
                <a:solidFill>
                  <a:schemeClr val="accent2"/>
                </a:solidFill>
              </a:rPr>
            </a:br>
            <a:r>
              <a:rPr lang="en-GB" sz="1200" dirty="0">
                <a:solidFill>
                  <a:schemeClr val="accent2"/>
                </a:solidFill>
              </a:rPr>
              <a:t/>
            </a:r>
            <a:br>
              <a:rPr lang="en-GB" sz="1200" dirty="0">
                <a:solidFill>
                  <a:schemeClr val="accent2"/>
                </a:solidFill>
              </a:rPr>
            </a:br>
            <a:r>
              <a:rPr lang="en-GB" sz="1200" dirty="0" smtClean="0">
                <a:solidFill>
                  <a:schemeClr val="accent2"/>
                </a:solidFill>
              </a:rPr>
              <a:t/>
            </a:r>
            <a:br>
              <a:rPr lang="en-GB" sz="1200" dirty="0" smtClean="0">
                <a:solidFill>
                  <a:schemeClr val="accent2"/>
                </a:solidFill>
              </a:rPr>
            </a:br>
            <a:r>
              <a:rPr lang="en-GB" sz="1200" dirty="0" smtClean="0">
                <a:solidFill>
                  <a:schemeClr val="accent2"/>
                </a:solidFill>
              </a:rPr>
              <a:t>*Group </a:t>
            </a:r>
            <a:r>
              <a:rPr lang="en-GB" sz="1200" dirty="0">
                <a:solidFill>
                  <a:schemeClr val="accent2"/>
                </a:solidFill>
              </a:rPr>
              <a:t>1 = Mild   ( less then 5 times a day )</a:t>
            </a:r>
            <a:br>
              <a:rPr lang="en-GB" sz="1200" dirty="0">
                <a:solidFill>
                  <a:schemeClr val="accent2"/>
                </a:solidFill>
              </a:rPr>
            </a:br>
            <a:r>
              <a:rPr lang="en-GB" sz="1200" dirty="0" smtClean="0">
                <a:solidFill>
                  <a:schemeClr val="accent2"/>
                </a:solidFill>
              </a:rPr>
              <a:t>*Group </a:t>
            </a:r>
            <a:r>
              <a:rPr lang="en-GB" sz="1200" dirty="0">
                <a:solidFill>
                  <a:schemeClr val="accent2"/>
                </a:solidFill>
              </a:rPr>
              <a:t>2 = Moderate ( Between 5 to 10 times a day )</a:t>
            </a:r>
            <a:br>
              <a:rPr lang="en-GB" sz="1200" dirty="0">
                <a:solidFill>
                  <a:schemeClr val="accent2"/>
                </a:solidFill>
              </a:rPr>
            </a:br>
            <a:r>
              <a:rPr lang="en-GB" sz="1200" dirty="0" smtClean="0">
                <a:solidFill>
                  <a:schemeClr val="accent2"/>
                </a:solidFill>
              </a:rPr>
              <a:t>*Group </a:t>
            </a:r>
            <a:r>
              <a:rPr lang="en-GB" sz="1200" dirty="0">
                <a:solidFill>
                  <a:schemeClr val="accent2"/>
                </a:solidFill>
              </a:rPr>
              <a:t>3 = Heavy ( More then 10 times a day )</a:t>
            </a:r>
            <a:br>
              <a:rPr lang="en-GB" sz="1200" dirty="0">
                <a:solidFill>
                  <a:schemeClr val="accent2"/>
                </a:solidFill>
              </a:rPr>
            </a:br>
            <a:endParaRPr lang="en-GB"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6373820"/>
              </p:ext>
            </p:extLst>
          </p:nvPr>
        </p:nvGraphicFramePr>
        <p:xfrm>
          <a:off x="539552" y="836712"/>
          <a:ext cx="7924800" cy="3598876"/>
        </p:xfrm>
        <a:graphic>
          <a:graphicData uri="http://schemas.openxmlformats.org/drawingml/2006/table">
            <a:tbl>
              <a:tblPr firstRow="1" bandRow="1">
                <a:tableStyleId>{BC89EF96-8CEA-46FF-86C4-4CE0E7609802}</a:tableStyleId>
              </a:tblPr>
              <a:tblGrid>
                <a:gridCol w="1656184"/>
                <a:gridCol w="1224136"/>
                <a:gridCol w="1082080"/>
                <a:gridCol w="1320800"/>
                <a:gridCol w="1320800"/>
                <a:gridCol w="1320800"/>
              </a:tblGrid>
              <a:tr h="648072">
                <a:tc>
                  <a:txBody>
                    <a:bodyPr/>
                    <a:lstStyle/>
                    <a:p>
                      <a:endParaRPr lang="en-GB" sz="1600" dirty="0"/>
                    </a:p>
                  </a:txBody>
                  <a:tcPr/>
                </a:tc>
                <a:tc>
                  <a:txBody>
                    <a:bodyPr/>
                    <a:lstStyle/>
                    <a:p>
                      <a:r>
                        <a:rPr lang="en-GB" sz="1600" dirty="0" smtClean="0"/>
                        <a:t>Group 1</a:t>
                      </a:r>
                    </a:p>
                    <a:p>
                      <a:r>
                        <a:rPr lang="en-GB" sz="1600" dirty="0" smtClean="0"/>
                        <a:t>n (%)</a:t>
                      </a:r>
                      <a:endParaRPr lang="en-GB" sz="1600" dirty="0"/>
                    </a:p>
                  </a:txBody>
                  <a:tcPr/>
                </a:tc>
                <a:tc>
                  <a:txBody>
                    <a:bodyPr/>
                    <a:lstStyle/>
                    <a:p>
                      <a:r>
                        <a:rPr lang="en-GB" sz="1600" dirty="0" smtClean="0"/>
                        <a:t>Group 2</a:t>
                      </a:r>
                    </a:p>
                    <a:p>
                      <a:r>
                        <a:rPr lang="en-GB" sz="1600" baseline="0" dirty="0" smtClean="0"/>
                        <a:t>n (%)</a:t>
                      </a:r>
                      <a:endParaRPr lang="en-GB" sz="1600" dirty="0"/>
                    </a:p>
                  </a:txBody>
                  <a:tcPr/>
                </a:tc>
                <a:tc>
                  <a:txBody>
                    <a:bodyPr/>
                    <a:lstStyle/>
                    <a:p>
                      <a:r>
                        <a:rPr lang="en-GB" sz="1600" dirty="0" smtClean="0"/>
                        <a:t>Group 3</a:t>
                      </a:r>
                    </a:p>
                    <a:p>
                      <a:r>
                        <a:rPr lang="en-GB" sz="1600" dirty="0" smtClean="0"/>
                        <a:t>n (%)</a:t>
                      </a:r>
                      <a:endParaRPr lang="en-GB" sz="1600" dirty="0"/>
                    </a:p>
                  </a:txBody>
                  <a:tcPr/>
                </a:tc>
                <a:tc>
                  <a:txBody>
                    <a:bodyPr/>
                    <a:lstStyle/>
                    <a:p>
                      <a:r>
                        <a:rPr lang="en-GB" sz="1600" dirty="0" smtClean="0"/>
                        <a:t>Total</a:t>
                      </a:r>
                      <a:endParaRPr lang="en-GB" sz="1600" dirty="0"/>
                    </a:p>
                  </a:txBody>
                  <a:tcPr/>
                </a:tc>
                <a:tc>
                  <a:txBody>
                    <a:bodyPr/>
                    <a:lstStyle/>
                    <a:p>
                      <a:r>
                        <a:rPr lang="en-GB" sz="1600" dirty="0" smtClean="0"/>
                        <a:t>P Value</a:t>
                      </a:r>
                      <a:endParaRPr lang="en-GB" sz="1600" dirty="0"/>
                    </a:p>
                  </a:txBody>
                  <a:tcPr/>
                </a:tc>
              </a:tr>
              <a:tr h="478621">
                <a:tc>
                  <a:txBody>
                    <a:bodyPr/>
                    <a:lstStyle/>
                    <a:p>
                      <a:r>
                        <a:rPr lang="en-GB" sz="1400" dirty="0" smtClean="0"/>
                        <a:t>INFLAMMATION</a:t>
                      </a:r>
                      <a:endParaRPr lang="en-GB" sz="1400" dirty="0"/>
                    </a:p>
                  </a:txBody>
                  <a:tcPr/>
                </a:tc>
                <a:tc>
                  <a:txBody>
                    <a:bodyPr/>
                    <a:lstStyle/>
                    <a:p>
                      <a:r>
                        <a:rPr lang="en-GB" sz="1600" dirty="0" smtClean="0"/>
                        <a:t>5 (31.2)</a:t>
                      </a:r>
                      <a:endParaRPr lang="en-GB" sz="1600" dirty="0"/>
                    </a:p>
                  </a:txBody>
                  <a:tcPr/>
                </a:tc>
                <a:tc>
                  <a:txBody>
                    <a:bodyPr/>
                    <a:lstStyle/>
                    <a:p>
                      <a:r>
                        <a:rPr lang="en-GB" sz="1600" dirty="0" smtClean="0"/>
                        <a:t>16 (36)</a:t>
                      </a:r>
                      <a:endParaRPr lang="en-GB" sz="1600" dirty="0"/>
                    </a:p>
                  </a:txBody>
                  <a:tcPr/>
                </a:tc>
                <a:tc>
                  <a:txBody>
                    <a:bodyPr/>
                    <a:lstStyle/>
                    <a:p>
                      <a:r>
                        <a:rPr lang="en-GB" sz="1600" dirty="0" smtClean="0"/>
                        <a:t>20 ( 51.3 )</a:t>
                      </a:r>
                      <a:endParaRPr lang="en-GB" sz="1600" dirty="0"/>
                    </a:p>
                  </a:txBody>
                  <a:tcPr/>
                </a:tc>
                <a:tc>
                  <a:txBody>
                    <a:bodyPr/>
                    <a:lstStyle/>
                    <a:p>
                      <a:r>
                        <a:rPr lang="en-GB" sz="1600" dirty="0" smtClean="0"/>
                        <a:t>41 (41 )</a:t>
                      </a:r>
                      <a:endParaRPr lang="en-GB" sz="1600" dirty="0"/>
                    </a:p>
                  </a:txBody>
                  <a:tcPr/>
                </a:tc>
                <a:tc>
                  <a:txBody>
                    <a:bodyPr/>
                    <a:lstStyle/>
                    <a:p>
                      <a:r>
                        <a:rPr lang="en-GB" sz="1600" dirty="0" smtClean="0"/>
                        <a:t>0.236</a:t>
                      </a:r>
                      <a:endParaRPr lang="en-GB" sz="1600" dirty="0"/>
                    </a:p>
                  </a:txBody>
                  <a:tcPr/>
                </a:tc>
              </a:tr>
              <a:tr h="478621">
                <a:tc>
                  <a:txBody>
                    <a:bodyPr/>
                    <a:lstStyle/>
                    <a:p>
                      <a:r>
                        <a:rPr lang="en-GB" sz="1400" dirty="0" smtClean="0"/>
                        <a:t>NUCLEAR</a:t>
                      </a:r>
                      <a:r>
                        <a:rPr lang="en-GB" sz="1400" baseline="0" dirty="0" smtClean="0"/>
                        <a:t> ATYPIA</a:t>
                      </a:r>
                      <a:endParaRPr lang="en-GB" sz="1400" dirty="0"/>
                    </a:p>
                  </a:txBody>
                  <a:tcPr/>
                </a:tc>
                <a:tc>
                  <a:txBody>
                    <a:bodyPr/>
                    <a:lstStyle/>
                    <a:p>
                      <a:r>
                        <a:rPr lang="en-GB" sz="1600" dirty="0" smtClean="0">
                          <a:effectLst>
                            <a:glow rad="139700">
                              <a:srgbClr val="FF0000">
                                <a:alpha val="40000"/>
                              </a:srgbClr>
                            </a:glow>
                          </a:effectLst>
                        </a:rPr>
                        <a:t>1 (6.2)</a:t>
                      </a:r>
                      <a:endParaRPr lang="en-GB" sz="1600" dirty="0">
                        <a:solidFill>
                          <a:srgbClr val="C00000"/>
                        </a:solidFill>
                        <a:effectLst>
                          <a:glow rad="139700">
                            <a:srgbClr val="FF0000">
                              <a:alpha val="40000"/>
                            </a:srgbClr>
                          </a:glow>
                        </a:effectLst>
                      </a:endParaRPr>
                    </a:p>
                  </a:txBody>
                  <a:tcPr/>
                </a:tc>
                <a:tc>
                  <a:txBody>
                    <a:bodyPr/>
                    <a:lstStyle/>
                    <a:p>
                      <a:r>
                        <a:rPr lang="en-GB" sz="1600" dirty="0" smtClean="0">
                          <a:effectLst>
                            <a:glow rad="139700">
                              <a:srgbClr val="FF0000">
                                <a:alpha val="40000"/>
                              </a:srgbClr>
                            </a:glow>
                          </a:effectLst>
                        </a:rPr>
                        <a:t>13 (29)</a:t>
                      </a:r>
                      <a:endParaRPr lang="en-GB" sz="1600" dirty="0">
                        <a:solidFill>
                          <a:srgbClr val="C00000"/>
                        </a:solidFill>
                        <a:effectLst>
                          <a:glow rad="139700">
                            <a:srgbClr val="FF0000">
                              <a:alpha val="40000"/>
                            </a:srgbClr>
                          </a:glow>
                        </a:effectLst>
                      </a:endParaRPr>
                    </a:p>
                  </a:txBody>
                  <a:tcPr/>
                </a:tc>
                <a:tc>
                  <a:txBody>
                    <a:bodyPr/>
                    <a:lstStyle/>
                    <a:p>
                      <a:r>
                        <a:rPr lang="en-GB" sz="1600" dirty="0" smtClean="0">
                          <a:effectLst>
                            <a:glow rad="139700">
                              <a:srgbClr val="FF0000">
                                <a:alpha val="40000"/>
                              </a:srgbClr>
                            </a:glow>
                          </a:effectLst>
                        </a:rPr>
                        <a:t>23 (59 )</a:t>
                      </a:r>
                      <a:endParaRPr lang="en-GB" sz="1600" dirty="0">
                        <a:solidFill>
                          <a:srgbClr val="C00000"/>
                        </a:solidFill>
                        <a:effectLst>
                          <a:glow rad="139700">
                            <a:srgbClr val="FF0000">
                              <a:alpha val="40000"/>
                            </a:srgbClr>
                          </a:glow>
                        </a:effectLst>
                      </a:endParaRPr>
                    </a:p>
                  </a:txBody>
                  <a:tcPr/>
                </a:tc>
                <a:tc>
                  <a:txBody>
                    <a:bodyPr/>
                    <a:lstStyle/>
                    <a:p>
                      <a:r>
                        <a:rPr lang="en-GB" sz="1600" dirty="0" smtClean="0">
                          <a:effectLst>
                            <a:glow rad="139700">
                              <a:srgbClr val="FF0000">
                                <a:alpha val="40000"/>
                              </a:srgbClr>
                            </a:glow>
                          </a:effectLst>
                        </a:rPr>
                        <a:t>37 (37 )</a:t>
                      </a:r>
                      <a:endParaRPr lang="en-GB" sz="1600" dirty="0">
                        <a:solidFill>
                          <a:srgbClr val="C00000"/>
                        </a:solidFill>
                        <a:effectLst>
                          <a:glow rad="139700">
                            <a:srgbClr val="FF0000">
                              <a:alpha val="40000"/>
                            </a:srgbClr>
                          </a:glow>
                        </a:effectLst>
                      </a:endParaRPr>
                    </a:p>
                  </a:txBody>
                  <a:tcPr/>
                </a:tc>
                <a:tc>
                  <a:txBody>
                    <a:bodyPr/>
                    <a:lstStyle/>
                    <a:p>
                      <a:r>
                        <a:rPr lang="en-GB" sz="1600" dirty="0" smtClean="0">
                          <a:effectLst>
                            <a:glow rad="139700">
                              <a:srgbClr val="FF0000">
                                <a:alpha val="40000"/>
                              </a:srgbClr>
                            </a:glow>
                          </a:effectLst>
                        </a:rPr>
                        <a:t>0.000*</a:t>
                      </a:r>
                      <a:endParaRPr lang="en-GB" sz="1600" dirty="0">
                        <a:solidFill>
                          <a:srgbClr val="C00000"/>
                        </a:solidFill>
                        <a:effectLst>
                          <a:glow rad="139700">
                            <a:srgbClr val="FF0000">
                              <a:alpha val="40000"/>
                            </a:srgbClr>
                          </a:glow>
                        </a:effectLst>
                      </a:endParaRPr>
                    </a:p>
                  </a:txBody>
                  <a:tcPr/>
                </a:tc>
              </a:tr>
              <a:tr h="478621">
                <a:tc>
                  <a:txBody>
                    <a:bodyPr/>
                    <a:lstStyle/>
                    <a:p>
                      <a:r>
                        <a:rPr lang="en-GB" sz="1400" dirty="0" smtClean="0"/>
                        <a:t>MICRONUCLEI</a:t>
                      </a:r>
                      <a:endParaRPr lang="en-GB" sz="1400" dirty="0"/>
                    </a:p>
                  </a:txBody>
                  <a:tcPr/>
                </a:tc>
                <a:tc>
                  <a:txBody>
                    <a:bodyPr/>
                    <a:lstStyle/>
                    <a:p>
                      <a:r>
                        <a:rPr lang="en-GB" sz="1600" dirty="0" smtClean="0"/>
                        <a:t>0 (0</a:t>
                      </a:r>
                      <a:r>
                        <a:rPr lang="en-GB" sz="1600" baseline="0" dirty="0" smtClean="0"/>
                        <a:t> )</a:t>
                      </a:r>
                      <a:endParaRPr lang="en-GB" sz="1600" dirty="0"/>
                    </a:p>
                  </a:txBody>
                  <a:tcPr/>
                </a:tc>
                <a:tc>
                  <a:txBody>
                    <a:bodyPr/>
                    <a:lstStyle/>
                    <a:p>
                      <a:r>
                        <a:rPr lang="en-GB" sz="1600" dirty="0" smtClean="0"/>
                        <a:t>3 (7 )</a:t>
                      </a:r>
                      <a:endParaRPr lang="en-GB" sz="1600" dirty="0"/>
                    </a:p>
                  </a:txBody>
                  <a:tcPr/>
                </a:tc>
                <a:tc>
                  <a:txBody>
                    <a:bodyPr/>
                    <a:lstStyle/>
                    <a:p>
                      <a:r>
                        <a:rPr lang="en-GB" sz="1600" dirty="0" smtClean="0"/>
                        <a:t>6 (15.4)</a:t>
                      </a:r>
                      <a:endParaRPr lang="en-GB" sz="1600" dirty="0"/>
                    </a:p>
                  </a:txBody>
                  <a:tcPr/>
                </a:tc>
                <a:tc>
                  <a:txBody>
                    <a:bodyPr/>
                    <a:lstStyle/>
                    <a:p>
                      <a:r>
                        <a:rPr lang="en-GB" sz="1600" dirty="0" smtClean="0"/>
                        <a:t>9 </a:t>
                      </a:r>
                      <a:r>
                        <a:rPr lang="en-GB" sz="1600" baseline="0" dirty="0" smtClean="0"/>
                        <a:t> (9 )</a:t>
                      </a:r>
                      <a:endParaRPr lang="en-GB" sz="1600" dirty="0"/>
                    </a:p>
                  </a:txBody>
                  <a:tcPr/>
                </a:tc>
                <a:tc>
                  <a:txBody>
                    <a:bodyPr/>
                    <a:lstStyle/>
                    <a:p>
                      <a:r>
                        <a:rPr lang="en-GB" sz="1600" dirty="0" smtClean="0"/>
                        <a:t>0.196</a:t>
                      </a:r>
                      <a:endParaRPr lang="en-GB" sz="1600" dirty="0"/>
                    </a:p>
                  </a:txBody>
                  <a:tcPr/>
                </a:tc>
              </a:tr>
              <a:tr h="478621">
                <a:tc>
                  <a:txBody>
                    <a:bodyPr/>
                    <a:lstStyle/>
                    <a:p>
                      <a:r>
                        <a:rPr lang="en-GB" sz="1400" dirty="0" smtClean="0"/>
                        <a:t>CANDIDA</a:t>
                      </a:r>
                      <a:endParaRPr lang="en-GB" sz="1400" dirty="0"/>
                    </a:p>
                  </a:txBody>
                  <a:tcPr/>
                </a:tc>
                <a:tc>
                  <a:txBody>
                    <a:bodyPr/>
                    <a:lstStyle/>
                    <a:p>
                      <a:r>
                        <a:rPr lang="en-GB" sz="1600" dirty="0" smtClean="0"/>
                        <a:t>1 </a:t>
                      </a:r>
                      <a:endParaRPr lang="en-GB" sz="1600" dirty="0"/>
                    </a:p>
                  </a:txBody>
                  <a:tcPr/>
                </a:tc>
                <a:tc>
                  <a:txBody>
                    <a:bodyPr/>
                    <a:lstStyle/>
                    <a:p>
                      <a:r>
                        <a:rPr lang="en-GB" sz="1600" dirty="0" smtClean="0"/>
                        <a:t>1</a:t>
                      </a:r>
                      <a:endParaRPr lang="en-GB" sz="1600" dirty="0"/>
                    </a:p>
                  </a:txBody>
                  <a:tcPr/>
                </a:tc>
                <a:tc>
                  <a:txBody>
                    <a:bodyPr/>
                    <a:lstStyle/>
                    <a:p>
                      <a:r>
                        <a:rPr lang="en-GB" sz="1600" dirty="0" smtClean="0"/>
                        <a:t>2</a:t>
                      </a:r>
                      <a:endParaRPr lang="en-GB" sz="1600" dirty="0"/>
                    </a:p>
                  </a:txBody>
                  <a:tcPr/>
                </a:tc>
                <a:tc>
                  <a:txBody>
                    <a:bodyPr/>
                    <a:lstStyle/>
                    <a:p>
                      <a:r>
                        <a:rPr lang="en-GB" sz="1600" dirty="0" smtClean="0"/>
                        <a:t>4 (4)</a:t>
                      </a:r>
                      <a:endParaRPr lang="en-GB" sz="1600" dirty="0"/>
                    </a:p>
                  </a:txBody>
                  <a:tcPr/>
                </a:tc>
                <a:tc>
                  <a:txBody>
                    <a:bodyPr/>
                    <a:lstStyle/>
                    <a:p>
                      <a:endParaRPr lang="en-GB" sz="1600"/>
                    </a:p>
                  </a:txBody>
                  <a:tcPr/>
                </a:tc>
              </a:tr>
              <a:tr h="478621">
                <a:tc>
                  <a:txBody>
                    <a:bodyPr/>
                    <a:lstStyle/>
                    <a:p>
                      <a:r>
                        <a:rPr lang="en-GB" sz="1400" dirty="0" smtClean="0"/>
                        <a:t>DYSPLASIA</a:t>
                      </a:r>
                      <a:endParaRPr lang="en-GB" sz="1400" dirty="0"/>
                    </a:p>
                  </a:txBody>
                  <a:tcPr/>
                </a:tc>
                <a:tc>
                  <a:txBody>
                    <a:bodyPr/>
                    <a:lstStyle/>
                    <a:p>
                      <a:r>
                        <a:rPr lang="en-GB" sz="1600" dirty="0" smtClean="0">
                          <a:effectLst>
                            <a:glow rad="139700">
                              <a:srgbClr val="FF0000">
                                <a:alpha val="40000"/>
                              </a:srgbClr>
                            </a:glow>
                          </a:effectLst>
                        </a:rPr>
                        <a:t>0 (0</a:t>
                      </a:r>
                      <a:r>
                        <a:rPr lang="en-GB" sz="1600" baseline="0" dirty="0" smtClean="0">
                          <a:effectLst>
                            <a:glow rad="139700">
                              <a:srgbClr val="FF0000">
                                <a:alpha val="40000"/>
                              </a:srgbClr>
                            </a:glow>
                          </a:effectLst>
                        </a:rPr>
                        <a:t> )</a:t>
                      </a:r>
                      <a:endParaRPr lang="en-GB" sz="1600" dirty="0">
                        <a:solidFill>
                          <a:srgbClr val="C00000"/>
                        </a:solidFill>
                        <a:effectLst>
                          <a:glow rad="139700">
                            <a:srgbClr val="FF0000">
                              <a:alpha val="40000"/>
                            </a:srgbClr>
                          </a:glow>
                        </a:effectLst>
                      </a:endParaRPr>
                    </a:p>
                  </a:txBody>
                  <a:tcPr/>
                </a:tc>
                <a:tc>
                  <a:txBody>
                    <a:bodyPr/>
                    <a:lstStyle/>
                    <a:p>
                      <a:r>
                        <a:rPr lang="en-GB" sz="1600" dirty="0" smtClean="0">
                          <a:effectLst>
                            <a:glow rad="139700">
                              <a:srgbClr val="FF0000">
                                <a:alpha val="40000"/>
                              </a:srgbClr>
                            </a:glow>
                          </a:effectLst>
                        </a:rPr>
                        <a:t>0 (0 )</a:t>
                      </a:r>
                      <a:endParaRPr lang="en-GB" sz="1600" dirty="0">
                        <a:solidFill>
                          <a:srgbClr val="C00000"/>
                        </a:solidFill>
                        <a:effectLst>
                          <a:glow rad="139700">
                            <a:srgbClr val="FF0000">
                              <a:alpha val="40000"/>
                            </a:srgbClr>
                          </a:glow>
                        </a:effectLst>
                      </a:endParaRPr>
                    </a:p>
                  </a:txBody>
                  <a:tcPr/>
                </a:tc>
                <a:tc>
                  <a:txBody>
                    <a:bodyPr/>
                    <a:lstStyle/>
                    <a:p>
                      <a:r>
                        <a:rPr lang="en-GB" sz="1600" dirty="0" smtClean="0">
                          <a:effectLst>
                            <a:glow rad="139700">
                              <a:srgbClr val="FF0000">
                                <a:alpha val="40000"/>
                              </a:srgbClr>
                            </a:glow>
                          </a:effectLst>
                        </a:rPr>
                        <a:t>4 ( 10.3 )</a:t>
                      </a:r>
                      <a:endParaRPr lang="en-GB" sz="1600" dirty="0">
                        <a:solidFill>
                          <a:srgbClr val="C00000"/>
                        </a:solidFill>
                        <a:effectLst>
                          <a:glow rad="139700">
                            <a:srgbClr val="FF0000">
                              <a:alpha val="40000"/>
                            </a:srgbClr>
                          </a:glow>
                        </a:effectLst>
                      </a:endParaRPr>
                    </a:p>
                  </a:txBody>
                  <a:tcPr/>
                </a:tc>
                <a:tc>
                  <a:txBody>
                    <a:bodyPr/>
                    <a:lstStyle/>
                    <a:p>
                      <a:r>
                        <a:rPr lang="en-GB" sz="1600" dirty="0" smtClean="0">
                          <a:effectLst>
                            <a:glow rad="139700">
                              <a:srgbClr val="FF0000">
                                <a:alpha val="40000"/>
                              </a:srgbClr>
                            </a:glow>
                          </a:effectLst>
                        </a:rPr>
                        <a:t>4</a:t>
                      </a:r>
                      <a:r>
                        <a:rPr lang="en-GB" sz="1600" baseline="0" dirty="0" smtClean="0">
                          <a:effectLst>
                            <a:glow rad="139700">
                              <a:srgbClr val="FF0000">
                                <a:alpha val="40000"/>
                              </a:srgbClr>
                            </a:glow>
                          </a:effectLst>
                        </a:rPr>
                        <a:t> (4)</a:t>
                      </a:r>
                      <a:endParaRPr lang="en-GB" sz="1600" dirty="0">
                        <a:solidFill>
                          <a:srgbClr val="C00000"/>
                        </a:solidFill>
                        <a:effectLst>
                          <a:glow rad="139700">
                            <a:srgbClr val="FF0000">
                              <a:alpha val="40000"/>
                            </a:srgbClr>
                          </a:glow>
                        </a:effectLst>
                      </a:endParaRPr>
                    </a:p>
                  </a:txBody>
                  <a:tcPr/>
                </a:tc>
                <a:tc>
                  <a:txBody>
                    <a:bodyPr/>
                    <a:lstStyle/>
                    <a:p>
                      <a:r>
                        <a:rPr lang="en-GB" sz="1600" dirty="0" smtClean="0">
                          <a:effectLst>
                            <a:glow rad="139700">
                              <a:srgbClr val="FF0000">
                                <a:alpha val="40000"/>
                              </a:srgbClr>
                            </a:glow>
                          </a:effectLst>
                        </a:rPr>
                        <a:t>0.033**</a:t>
                      </a:r>
                      <a:endParaRPr lang="en-GB" sz="1600" dirty="0">
                        <a:solidFill>
                          <a:srgbClr val="C00000"/>
                        </a:solidFill>
                        <a:effectLst>
                          <a:glow rad="139700">
                            <a:srgbClr val="FF0000">
                              <a:alpha val="40000"/>
                            </a:srgbClr>
                          </a:glow>
                        </a:effectLst>
                      </a:endParaRPr>
                    </a:p>
                  </a:txBody>
                  <a:tcPr/>
                </a:tc>
              </a:tr>
              <a:tr h="478621">
                <a:tc>
                  <a:txBody>
                    <a:bodyPr/>
                    <a:lstStyle/>
                    <a:p>
                      <a:r>
                        <a:rPr lang="en-GB" sz="1400" dirty="0" smtClean="0"/>
                        <a:t>CYTOPLASMIC VACUOLIZATION</a:t>
                      </a:r>
                    </a:p>
                  </a:txBody>
                  <a:tcPr/>
                </a:tc>
                <a:tc>
                  <a:txBody>
                    <a:bodyPr/>
                    <a:lstStyle/>
                    <a:p>
                      <a:r>
                        <a:rPr lang="en-GB" sz="1600" dirty="0" smtClean="0">
                          <a:effectLst>
                            <a:glow rad="139700">
                              <a:srgbClr val="FF0000">
                                <a:alpha val="40000"/>
                              </a:srgbClr>
                            </a:glow>
                          </a:effectLst>
                        </a:rPr>
                        <a:t>0 (0 )</a:t>
                      </a:r>
                      <a:endParaRPr lang="en-GB" sz="1600" dirty="0">
                        <a:solidFill>
                          <a:srgbClr val="C00000"/>
                        </a:solidFill>
                        <a:effectLst>
                          <a:glow rad="139700">
                            <a:srgbClr val="FF0000">
                              <a:alpha val="40000"/>
                            </a:srgbClr>
                          </a:glow>
                        </a:effectLst>
                      </a:endParaRPr>
                    </a:p>
                  </a:txBody>
                  <a:tcPr/>
                </a:tc>
                <a:tc>
                  <a:txBody>
                    <a:bodyPr/>
                    <a:lstStyle/>
                    <a:p>
                      <a:r>
                        <a:rPr lang="en-GB" sz="1600" dirty="0" smtClean="0">
                          <a:effectLst>
                            <a:glow rad="139700">
                              <a:srgbClr val="FF0000">
                                <a:alpha val="40000"/>
                              </a:srgbClr>
                            </a:glow>
                          </a:effectLst>
                        </a:rPr>
                        <a:t>12 (27)</a:t>
                      </a:r>
                      <a:endParaRPr lang="en-GB" sz="1600" dirty="0">
                        <a:solidFill>
                          <a:srgbClr val="C00000"/>
                        </a:solidFill>
                        <a:effectLst>
                          <a:glow rad="139700">
                            <a:srgbClr val="FF0000">
                              <a:alpha val="40000"/>
                            </a:srgbClr>
                          </a:glow>
                        </a:effectLst>
                      </a:endParaRPr>
                    </a:p>
                  </a:txBody>
                  <a:tcPr/>
                </a:tc>
                <a:tc>
                  <a:txBody>
                    <a:bodyPr/>
                    <a:lstStyle/>
                    <a:p>
                      <a:r>
                        <a:rPr lang="en-GB" sz="1600" dirty="0" smtClean="0">
                          <a:effectLst>
                            <a:glow rad="139700">
                              <a:srgbClr val="FF0000">
                                <a:alpha val="40000"/>
                              </a:srgbClr>
                            </a:glow>
                          </a:effectLst>
                        </a:rPr>
                        <a:t>25 (64.1 )</a:t>
                      </a:r>
                      <a:endParaRPr lang="en-GB" sz="1600" dirty="0">
                        <a:solidFill>
                          <a:srgbClr val="C00000"/>
                        </a:solidFill>
                        <a:effectLst>
                          <a:glow rad="139700">
                            <a:srgbClr val="FF0000">
                              <a:alpha val="40000"/>
                            </a:srgbClr>
                          </a:glow>
                        </a:effectLst>
                      </a:endParaRPr>
                    </a:p>
                  </a:txBody>
                  <a:tcPr/>
                </a:tc>
                <a:tc>
                  <a:txBody>
                    <a:bodyPr/>
                    <a:lstStyle/>
                    <a:p>
                      <a:r>
                        <a:rPr lang="en-GB" sz="1600" dirty="0" smtClean="0">
                          <a:effectLst>
                            <a:glow rad="139700">
                              <a:srgbClr val="FF0000">
                                <a:alpha val="40000"/>
                              </a:srgbClr>
                            </a:glow>
                          </a:effectLst>
                        </a:rPr>
                        <a:t>37 (37 )</a:t>
                      </a:r>
                      <a:endParaRPr lang="en-GB" sz="1600" dirty="0">
                        <a:solidFill>
                          <a:srgbClr val="C00000"/>
                        </a:solidFill>
                        <a:effectLst>
                          <a:glow rad="139700">
                            <a:srgbClr val="FF0000">
                              <a:alpha val="40000"/>
                            </a:srgbClr>
                          </a:glow>
                        </a:effectLst>
                      </a:endParaRPr>
                    </a:p>
                  </a:txBody>
                  <a:tcPr/>
                </a:tc>
                <a:tc>
                  <a:txBody>
                    <a:bodyPr/>
                    <a:lstStyle/>
                    <a:p>
                      <a:r>
                        <a:rPr lang="en-GB" sz="1600" dirty="0" smtClean="0">
                          <a:effectLst>
                            <a:glow rad="139700">
                              <a:srgbClr val="FF0000">
                                <a:alpha val="40000"/>
                              </a:srgbClr>
                            </a:glow>
                          </a:effectLst>
                        </a:rPr>
                        <a:t>0.000***</a:t>
                      </a:r>
                      <a:endParaRPr lang="en-GB" sz="1600" dirty="0">
                        <a:solidFill>
                          <a:srgbClr val="C00000"/>
                        </a:solidFill>
                        <a:effectLst>
                          <a:glow rad="139700">
                            <a:srgbClr val="FF0000">
                              <a:alpha val="40000"/>
                            </a:srgbClr>
                          </a:glow>
                        </a:effectLst>
                      </a:endParaRPr>
                    </a:p>
                  </a:txBody>
                  <a:tcPr/>
                </a:tc>
              </a:tr>
            </a:tbl>
          </a:graphicData>
        </a:graphic>
      </p:graphicFrame>
    </p:spTree>
    <p:extLst>
      <p:ext uri="{BB962C8B-B14F-4D97-AF65-F5344CB8AC3E}">
        <p14:creationId xmlns:p14="http://schemas.microsoft.com/office/powerpoint/2010/main" val="2767939416"/>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066800"/>
          </a:xfrm>
        </p:spPr>
        <p:txBody>
          <a:bodyPr>
            <a:normAutofit/>
          </a:bodyPr>
          <a:lstStyle/>
          <a:p>
            <a:r>
              <a:rPr lang="en-GB" sz="3200" dirty="0" smtClean="0"/>
              <a:t>HIGHLIGHTS OF SIGNIFICANT ASSOCIATIONS</a:t>
            </a:r>
            <a:endParaRPr lang="en-GB" sz="3200" dirty="0"/>
          </a:p>
        </p:txBody>
      </p:sp>
      <p:sp>
        <p:nvSpPr>
          <p:cNvPr id="3" name="Content Placeholder 2"/>
          <p:cNvSpPr>
            <a:spLocks noGrp="1"/>
          </p:cNvSpPr>
          <p:nvPr>
            <p:ph idx="1"/>
          </p:nvPr>
        </p:nvSpPr>
        <p:spPr>
          <a:xfrm>
            <a:off x="467544" y="1628800"/>
            <a:ext cx="8229600" cy="5040560"/>
          </a:xfrm>
        </p:spPr>
        <p:txBody>
          <a:bodyPr>
            <a:normAutofit/>
          </a:bodyPr>
          <a:lstStyle/>
          <a:p>
            <a:pPr algn="just">
              <a:lnSpc>
                <a:spcPct val="110000"/>
              </a:lnSpc>
            </a:pPr>
            <a:r>
              <a:rPr lang="en-GB" dirty="0" err="1" smtClean="0"/>
              <a:t>Erythropakia</a:t>
            </a:r>
            <a:r>
              <a:rPr lang="en-GB" dirty="0" smtClean="0"/>
              <a:t> when associated with dose  of snuff per day  (p=0.001)</a:t>
            </a:r>
          </a:p>
          <a:p>
            <a:pPr algn="just">
              <a:lnSpc>
                <a:spcPct val="110000"/>
              </a:lnSpc>
            </a:pPr>
            <a:endParaRPr lang="en-GB" dirty="0" smtClean="0"/>
          </a:p>
          <a:p>
            <a:pPr algn="just">
              <a:lnSpc>
                <a:spcPct val="110000"/>
              </a:lnSpc>
            </a:pPr>
            <a:r>
              <a:rPr lang="en-GB" dirty="0" smtClean="0"/>
              <a:t>Periodontitis when associated with dose of snuff per day    (p=0.001)</a:t>
            </a:r>
          </a:p>
          <a:p>
            <a:pPr algn="just">
              <a:lnSpc>
                <a:spcPct val="110000"/>
              </a:lnSpc>
            </a:pPr>
            <a:r>
              <a:rPr lang="en-GB" sz="2000" dirty="0" smtClean="0">
                <a:solidFill>
                  <a:srgbClr val="FF0000"/>
                </a:solidFill>
                <a:latin typeface="Aldhabi" panose="01000000000000000000" pitchFamily="2" charset="-78"/>
                <a:cs typeface="Aldhabi" panose="01000000000000000000" pitchFamily="2" charset="-78"/>
              </a:rPr>
              <a:t>P=0.021 (Yong Chu et al, 2010; Columbia)</a:t>
            </a:r>
          </a:p>
          <a:p>
            <a:pPr algn="just">
              <a:lnSpc>
                <a:spcPct val="110000"/>
              </a:lnSpc>
            </a:pPr>
            <a:r>
              <a:rPr lang="en-GB" sz="2000" dirty="0" smtClean="0">
                <a:solidFill>
                  <a:srgbClr val="FF0000"/>
                </a:solidFill>
                <a:latin typeface="Aldhabi" panose="01000000000000000000" pitchFamily="2" charset="-78"/>
                <a:cs typeface="Aldhabi" panose="01000000000000000000" pitchFamily="2" charset="-78"/>
              </a:rPr>
              <a:t>P=0.002 (</a:t>
            </a:r>
            <a:r>
              <a:rPr lang="en-GB" sz="2000" dirty="0" err="1" smtClean="0">
                <a:solidFill>
                  <a:srgbClr val="FF0000"/>
                </a:solidFill>
                <a:latin typeface="Aldhabi" panose="01000000000000000000" pitchFamily="2" charset="-78"/>
                <a:cs typeface="Aldhabi" panose="01000000000000000000" pitchFamily="2" charset="-78"/>
              </a:rPr>
              <a:t>Bergstrong</a:t>
            </a:r>
            <a:r>
              <a:rPr lang="en-GB" sz="2000" dirty="0" smtClean="0">
                <a:solidFill>
                  <a:srgbClr val="FF0000"/>
                </a:solidFill>
                <a:latin typeface="Aldhabi" panose="01000000000000000000" pitchFamily="2" charset="-78"/>
                <a:cs typeface="Aldhabi" panose="01000000000000000000" pitchFamily="2" charset="-78"/>
              </a:rPr>
              <a:t>, 2006; Sweden)</a:t>
            </a:r>
          </a:p>
          <a:p>
            <a:pPr algn="just">
              <a:lnSpc>
                <a:spcPct val="110000"/>
              </a:lnSpc>
            </a:pPr>
            <a:r>
              <a:rPr lang="en-GB" sz="2000" dirty="0" smtClean="0">
                <a:solidFill>
                  <a:srgbClr val="FF0000"/>
                </a:solidFill>
                <a:latin typeface="Aldhabi" panose="01000000000000000000" pitchFamily="2" charset="-78"/>
                <a:cs typeface="Aldhabi" panose="01000000000000000000" pitchFamily="2" charset="-78"/>
              </a:rPr>
              <a:t>P=0.001 (</a:t>
            </a:r>
            <a:r>
              <a:rPr lang="en-GB" sz="2000" dirty="0" err="1" smtClean="0">
                <a:solidFill>
                  <a:srgbClr val="FF0000"/>
                </a:solidFill>
                <a:latin typeface="Aldhabi" panose="01000000000000000000" pitchFamily="2" charset="-78"/>
                <a:cs typeface="Aldhabi" panose="01000000000000000000" pitchFamily="2" charset="-78"/>
              </a:rPr>
              <a:t>Anand</a:t>
            </a:r>
            <a:r>
              <a:rPr lang="en-GB" sz="2000" dirty="0" smtClean="0">
                <a:solidFill>
                  <a:srgbClr val="FF0000"/>
                </a:solidFill>
                <a:latin typeface="Aldhabi" panose="01000000000000000000" pitchFamily="2" charset="-78"/>
                <a:cs typeface="Aldhabi" panose="01000000000000000000" pitchFamily="2" charset="-78"/>
              </a:rPr>
              <a:t> et al, 2013; India)</a:t>
            </a:r>
          </a:p>
          <a:p>
            <a:pPr algn="just">
              <a:lnSpc>
                <a:spcPct val="110000"/>
              </a:lnSpc>
            </a:pPr>
            <a:r>
              <a:rPr lang="en-GB" sz="2000" dirty="0" err="1" smtClean="0">
                <a:solidFill>
                  <a:srgbClr val="FF0000"/>
                </a:solidFill>
                <a:latin typeface="Aldhabi" panose="01000000000000000000" pitchFamily="2" charset="-78"/>
                <a:cs typeface="Aldhabi" panose="01000000000000000000" pitchFamily="2" charset="-78"/>
              </a:rPr>
              <a:t>Monten</a:t>
            </a:r>
            <a:r>
              <a:rPr lang="en-GB" sz="2000" dirty="0" smtClean="0">
                <a:solidFill>
                  <a:srgbClr val="FF0000"/>
                </a:solidFill>
                <a:latin typeface="Aldhabi" panose="01000000000000000000" pitchFamily="2" charset="-78"/>
                <a:cs typeface="Aldhabi" panose="01000000000000000000" pitchFamily="2" charset="-78"/>
              </a:rPr>
              <a:t> et. al, 2006; Sweden. No. significant association of dose and periodontitis.</a:t>
            </a:r>
          </a:p>
          <a:p>
            <a:pPr algn="just">
              <a:lnSpc>
                <a:spcPct val="110000"/>
              </a:lnSpc>
            </a:pPr>
            <a:endParaRPr lang="en-GB" sz="2600" dirty="0" smtClean="0">
              <a:solidFill>
                <a:srgbClr val="FF0000"/>
              </a:solidFill>
            </a:endParaRPr>
          </a:p>
          <a:p>
            <a:pPr lvl="0" algn="just">
              <a:lnSpc>
                <a:spcPct val="110000"/>
              </a:lnSpc>
              <a:buClr>
                <a:srgbClr val="A04DA3"/>
              </a:buClr>
            </a:pPr>
            <a:endParaRPr lang="en-GB" sz="2600" dirty="0">
              <a:solidFill>
                <a:prstClr val="black"/>
              </a:solidFill>
              <a:latin typeface="Arial Rounded MT Bold" panose="020F0704030504030204" pitchFamily="34" charset="0"/>
            </a:endParaRPr>
          </a:p>
          <a:p>
            <a:pPr marL="109728" indent="0" algn="just">
              <a:lnSpc>
                <a:spcPct val="110000"/>
              </a:lnSpc>
              <a:buNone/>
            </a:pPr>
            <a:endParaRPr lang="en-GB" sz="2600" dirty="0" smtClean="0"/>
          </a:p>
          <a:p>
            <a:pPr algn="just">
              <a:lnSpc>
                <a:spcPct val="110000"/>
              </a:lnSpc>
            </a:pPr>
            <a:endParaRPr lang="en-GB" sz="2600" dirty="0" smtClean="0"/>
          </a:p>
          <a:p>
            <a:pPr algn="just">
              <a:lnSpc>
                <a:spcPct val="110000"/>
              </a:lnSpc>
            </a:pPr>
            <a:endParaRPr lang="en-GB" sz="2600" dirty="0" smtClean="0"/>
          </a:p>
          <a:p>
            <a:pPr algn="just">
              <a:lnSpc>
                <a:spcPct val="110000"/>
              </a:lnSpc>
            </a:pPr>
            <a:endParaRPr lang="en-GB" dirty="0" smtClean="0"/>
          </a:p>
          <a:p>
            <a:pPr algn="just">
              <a:lnSpc>
                <a:spcPct val="110000"/>
              </a:lnSpc>
            </a:pPr>
            <a:endParaRPr lang="en-GB" dirty="0" smtClean="0"/>
          </a:p>
          <a:p>
            <a:pPr algn="just">
              <a:lnSpc>
                <a:spcPct val="110000"/>
              </a:lnSpc>
            </a:pPr>
            <a:endParaRPr lang="en-GB" dirty="0"/>
          </a:p>
        </p:txBody>
      </p:sp>
    </p:spTree>
    <p:extLst>
      <p:ext uri="{BB962C8B-B14F-4D97-AF65-F5344CB8AC3E}">
        <p14:creationId xmlns:p14="http://schemas.microsoft.com/office/powerpoint/2010/main" val="502488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945736"/>
          </a:xfrm>
        </p:spPr>
        <p:txBody>
          <a:bodyPr>
            <a:normAutofit/>
          </a:bodyPr>
          <a:lstStyle/>
          <a:p>
            <a:pPr algn="just">
              <a:lnSpc>
                <a:spcPct val="110000"/>
              </a:lnSpc>
            </a:pPr>
            <a:r>
              <a:rPr lang="en-GB" dirty="0"/>
              <a:t>Similarly when duration of snuff usage was associated with nuclear </a:t>
            </a:r>
            <a:r>
              <a:rPr lang="en-GB" dirty="0" err="1"/>
              <a:t>atypia</a:t>
            </a:r>
            <a:r>
              <a:rPr lang="en-GB" dirty="0"/>
              <a:t> the value of p came out significant  </a:t>
            </a:r>
            <a:r>
              <a:rPr lang="en-GB" dirty="0" smtClean="0"/>
              <a:t>  p </a:t>
            </a:r>
            <a:r>
              <a:rPr lang="en-GB" dirty="0"/>
              <a:t>= </a:t>
            </a:r>
            <a:r>
              <a:rPr lang="en-GB" dirty="0" smtClean="0"/>
              <a:t>0.000</a:t>
            </a:r>
          </a:p>
          <a:p>
            <a:pPr marL="109728" indent="0" algn="just">
              <a:lnSpc>
                <a:spcPct val="110000"/>
              </a:lnSpc>
              <a:buNone/>
            </a:pPr>
            <a:endParaRPr lang="en-GB" dirty="0"/>
          </a:p>
          <a:p>
            <a:pPr algn="just">
              <a:lnSpc>
                <a:spcPct val="110000"/>
              </a:lnSpc>
            </a:pPr>
            <a:r>
              <a:rPr lang="en-GB" dirty="0"/>
              <a:t>Cytoplasmic vacuolization associated with duration of snuff usage also showed a significant p value of 0.001</a:t>
            </a:r>
          </a:p>
          <a:p>
            <a:pPr algn="just">
              <a:lnSpc>
                <a:spcPct val="110000"/>
              </a:lnSpc>
            </a:pPr>
            <a:endParaRPr lang="en-GB" sz="5100" dirty="0"/>
          </a:p>
          <a:p>
            <a:pPr algn="just">
              <a:lnSpc>
                <a:spcPct val="110000"/>
              </a:lnSpc>
            </a:pPr>
            <a:endParaRPr lang="en-GB" dirty="0"/>
          </a:p>
        </p:txBody>
      </p:sp>
    </p:spTree>
    <p:extLst>
      <p:ext uri="{BB962C8B-B14F-4D97-AF65-F5344CB8AC3E}">
        <p14:creationId xmlns:p14="http://schemas.microsoft.com/office/powerpoint/2010/main" val="5286605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305776"/>
          </a:xfrm>
        </p:spPr>
        <p:txBody>
          <a:bodyPr/>
          <a:lstStyle/>
          <a:p>
            <a:pPr lvl="0" algn="just">
              <a:lnSpc>
                <a:spcPct val="110000"/>
              </a:lnSpc>
              <a:buClr>
                <a:srgbClr val="A04DA3"/>
              </a:buClr>
            </a:pPr>
            <a:r>
              <a:rPr lang="en-GB" dirty="0">
                <a:solidFill>
                  <a:prstClr val="black"/>
                </a:solidFill>
              </a:rPr>
              <a:t>Cytoplasmic vacuolization, nuclear </a:t>
            </a:r>
            <a:r>
              <a:rPr lang="en-GB" dirty="0" err="1">
                <a:solidFill>
                  <a:prstClr val="black"/>
                </a:solidFill>
              </a:rPr>
              <a:t>atypia</a:t>
            </a:r>
            <a:r>
              <a:rPr lang="en-GB" dirty="0">
                <a:solidFill>
                  <a:prstClr val="black"/>
                </a:solidFill>
              </a:rPr>
              <a:t> and dysplasia associated with dosage of snuff per day came out significant with p values 0.000, 0.000 and 0.033 respectively.</a:t>
            </a:r>
          </a:p>
          <a:p>
            <a:pPr lvl="0" algn="just">
              <a:lnSpc>
                <a:spcPct val="110000"/>
              </a:lnSpc>
              <a:buClr>
                <a:srgbClr val="A04DA3"/>
              </a:buClr>
            </a:pPr>
            <a:r>
              <a:rPr lang="en-GB" sz="1800" dirty="0">
                <a:solidFill>
                  <a:srgbClr val="FF0000"/>
                </a:solidFill>
                <a:latin typeface="Aldhabi" panose="01000000000000000000" pitchFamily="2" charset="-78"/>
                <a:cs typeface="Aldhabi" panose="01000000000000000000" pitchFamily="2" charset="-78"/>
              </a:rPr>
              <a:t>Hirsch et. al., 1982; Sweden and Peterson et al, 1983; Denmark, associated dysplasia with duration of snuff usage</a:t>
            </a:r>
          </a:p>
          <a:p>
            <a:pPr lvl="0" algn="just">
              <a:lnSpc>
                <a:spcPct val="110000"/>
              </a:lnSpc>
              <a:buClr>
                <a:srgbClr val="A04DA3"/>
              </a:buClr>
            </a:pPr>
            <a:r>
              <a:rPr lang="en-GB" sz="1800" dirty="0">
                <a:solidFill>
                  <a:srgbClr val="FF0000"/>
                </a:solidFill>
                <a:latin typeface="Aldhabi" panose="01000000000000000000" pitchFamily="2" charset="-78"/>
                <a:cs typeface="Aldhabi" panose="01000000000000000000" pitchFamily="2" charset="-78"/>
              </a:rPr>
              <a:t>Greer et. al., ( USA ) reported 23 % </a:t>
            </a:r>
            <a:r>
              <a:rPr lang="en-GB" sz="1800" dirty="0" err="1">
                <a:solidFill>
                  <a:srgbClr val="FF0000"/>
                </a:solidFill>
                <a:latin typeface="Aldhabi" panose="01000000000000000000" pitchFamily="2" charset="-78"/>
                <a:cs typeface="Aldhabi" panose="01000000000000000000" pitchFamily="2" charset="-78"/>
              </a:rPr>
              <a:t>Atypia</a:t>
            </a:r>
            <a:r>
              <a:rPr lang="en-GB" sz="1800" dirty="0">
                <a:solidFill>
                  <a:srgbClr val="FF0000"/>
                </a:solidFill>
                <a:latin typeface="Aldhabi" panose="01000000000000000000" pitchFamily="2" charset="-78"/>
                <a:cs typeface="Aldhabi" panose="01000000000000000000" pitchFamily="2" charset="-78"/>
              </a:rPr>
              <a:t> and 2 % Dysplasia</a:t>
            </a:r>
          </a:p>
          <a:p>
            <a:pPr lvl="0" algn="just">
              <a:lnSpc>
                <a:spcPct val="110000"/>
              </a:lnSpc>
              <a:buClr>
                <a:srgbClr val="A04DA3"/>
              </a:buClr>
            </a:pPr>
            <a:r>
              <a:rPr lang="en-GB" sz="1800" dirty="0">
                <a:solidFill>
                  <a:srgbClr val="FF0000"/>
                </a:solidFill>
                <a:latin typeface="Aldhabi" panose="01000000000000000000" pitchFamily="2" charset="-78"/>
                <a:cs typeface="Aldhabi" panose="01000000000000000000" pitchFamily="2" charset="-78"/>
              </a:rPr>
              <a:t>Peterson et. al., ( Danish study ) reported 3% </a:t>
            </a:r>
            <a:r>
              <a:rPr lang="en-GB" sz="1800" dirty="0" err="1">
                <a:solidFill>
                  <a:srgbClr val="FF0000"/>
                </a:solidFill>
                <a:latin typeface="Aldhabi" panose="01000000000000000000" pitchFamily="2" charset="-78"/>
                <a:cs typeface="Aldhabi" panose="01000000000000000000" pitchFamily="2" charset="-78"/>
              </a:rPr>
              <a:t>Dysplsia</a:t>
            </a:r>
            <a:endParaRPr lang="en-GB" sz="1800" dirty="0">
              <a:solidFill>
                <a:srgbClr val="FF0000"/>
              </a:solidFill>
              <a:latin typeface="Aldhabi" panose="01000000000000000000" pitchFamily="2" charset="-78"/>
              <a:cs typeface="Aldhabi" panose="01000000000000000000" pitchFamily="2" charset="-78"/>
            </a:endParaRPr>
          </a:p>
          <a:p>
            <a:endParaRPr lang="en-GB" dirty="0"/>
          </a:p>
        </p:txBody>
      </p:sp>
    </p:spTree>
    <p:extLst>
      <p:ext uri="{BB962C8B-B14F-4D97-AF65-F5344CB8AC3E}">
        <p14:creationId xmlns:p14="http://schemas.microsoft.com/office/powerpoint/2010/main" val="2618865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4"/>
            <a:ext cx="7924800" cy="936104"/>
          </a:xfrm>
        </p:spPr>
        <p:txBody>
          <a:bodyPr>
            <a:noAutofit/>
          </a:bodyPr>
          <a:lstStyle/>
          <a:p>
            <a:pPr algn="ctr"/>
            <a:r>
              <a:rPr lang="en-GB" sz="2400" b="1" dirty="0" smtClean="0"/>
              <a:t>INCREASING TRENDS OF CLINICAL LESIONS WITH AGE, DURATION AND DOSAGE OF NASWAR</a:t>
            </a:r>
            <a:endParaRPr lang="en-GB" sz="2400" b="1" dirty="0"/>
          </a:p>
        </p:txBody>
      </p:sp>
      <p:sp>
        <p:nvSpPr>
          <p:cNvPr id="3" name="Content Placeholder 2"/>
          <p:cNvSpPr>
            <a:spLocks noGrp="1"/>
          </p:cNvSpPr>
          <p:nvPr>
            <p:ph idx="1"/>
          </p:nvPr>
        </p:nvSpPr>
        <p:spPr>
          <a:xfrm>
            <a:off x="611560" y="2420888"/>
            <a:ext cx="7924800" cy="4437112"/>
          </a:xfrm>
        </p:spPr>
        <p:txBody>
          <a:bodyPr>
            <a:normAutofit fontScale="70000" lnSpcReduction="20000"/>
          </a:bodyPr>
          <a:lstStyle/>
          <a:p>
            <a:pPr algn="just"/>
            <a:r>
              <a:rPr lang="en-GB" sz="3800" dirty="0" smtClean="0"/>
              <a:t>White plaque, </a:t>
            </a:r>
            <a:r>
              <a:rPr lang="en-GB" sz="3800" dirty="0" err="1" smtClean="0"/>
              <a:t>erythroplakia</a:t>
            </a:r>
            <a:r>
              <a:rPr lang="en-GB" sz="3800" dirty="0" smtClean="0"/>
              <a:t>, </a:t>
            </a:r>
            <a:r>
              <a:rPr lang="en-GB" sz="3800" dirty="0" err="1" smtClean="0"/>
              <a:t>xerostomia</a:t>
            </a:r>
            <a:r>
              <a:rPr lang="en-GB" sz="3800" dirty="0" smtClean="0"/>
              <a:t>, tobacco pouch keratosis and gingivitis were found to be an increasing trend in patients who were of age group 2.</a:t>
            </a:r>
          </a:p>
          <a:p>
            <a:pPr algn="just"/>
            <a:endParaRPr lang="en-GB" sz="3800" dirty="0" smtClean="0"/>
          </a:p>
          <a:p>
            <a:pPr algn="just">
              <a:lnSpc>
                <a:spcPct val="120000"/>
              </a:lnSpc>
            </a:pPr>
            <a:r>
              <a:rPr lang="en-GB" sz="3800" dirty="0" smtClean="0"/>
              <a:t>Similarly </a:t>
            </a:r>
            <a:r>
              <a:rPr lang="en-GB" sz="3800" dirty="0" err="1" smtClean="0"/>
              <a:t>mucositis</a:t>
            </a:r>
            <a:r>
              <a:rPr lang="en-GB" sz="3800" dirty="0" smtClean="0"/>
              <a:t>, ulceration, white plaque, </a:t>
            </a:r>
            <a:r>
              <a:rPr lang="en-GB" sz="3800" dirty="0" err="1" smtClean="0"/>
              <a:t>erythroplakia</a:t>
            </a:r>
            <a:r>
              <a:rPr lang="en-GB" sz="3800" dirty="0" smtClean="0"/>
              <a:t>, </a:t>
            </a:r>
            <a:r>
              <a:rPr lang="en-GB" sz="3800" dirty="0" err="1" smtClean="0"/>
              <a:t>xerostomia</a:t>
            </a:r>
            <a:r>
              <a:rPr lang="en-GB" sz="3800" dirty="0" smtClean="0"/>
              <a:t>, periodontitis, gingivitis and tobacco pouch keratosis, all were found to be increasing with the increase in the dose of snuff per day ranging (Group 2 to Group 3)</a:t>
            </a:r>
          </a:p>
          <a:p>
            <a:pPr algn="just"/>
            <a:endParaRPr lang="en-GB" dirty="0"/>
          </a:p>
          <a:p>
            <a:pPr algn="just"/>
            <a:endParaRPr lang="en-GB" dirty="0" smtClean="0"/>
          </a:p>
          <a:p>
            <a:pPr algn="just"/>
            <a:endParaRPr lang="en-GB" dirty="0"/>
          </a:p>
        </p:txBody>
      </p:sp>
    </p:spTree>
    <p:extLst>
      <p:ext uri="{BB962C8B-B14F-4D97-AF65-F5344CB8AC3E}">
        <p14:creationId xmlns:p14="http://schemas.microsoft.com/office/powerpoint/2010/main" val="3146062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64704"/>
            <a:ext cx="7924800" cy="1143000"/>
          </a:xfrm>
        </p:spPr>
        <p:txBody>
          <a:bodyPr>
            <a:noAutofit/>
          </a:bodyPr>
          <a:lstStyle/>
          <a:p>
            <a:pPr algn="ctr"/>
            <a:r>
              <a:rPr lang="en-GB" sz="2400" b="1" dirty="0" smtClean="0"/>
              <a:t>INCREASING TRENDS OF CYTOPATHOLOGICAL  CHANGES WITH AGE, DOSE AND DURATION OF SNUFF</a:t>
            </a:r>
            <a:endParaRPr lang="en-GB" sz="2400" b="1" dirty="0"/>
          </a:p>
        </p:txBody>
      </p:sp>
      <p:sp>
        <p:nvSpPr>
          <p:cNvPr id="3" name="Content Placeholder 2"/>
          <p:cNvSpPr>
            <a:spLocks noGrp="1"/>
          </p:cNvSpPr>
          <p:nvPr>
            <p:ph idx="1"/>
          </p:nvPr>
        </p:nvSpPr>
        <p:spPr>
          <a:xfrm>
            <a:off x="611560" y="2348880"/>
            <a:ext cx="7924800" cy="4114800"/>
          </a:xfrm>
        </p:spPr>
        <p:txBody>
          <a:bodyPr>
            <a:normAutofit lnSpcReduction="10000"/>
          </a:bodyPr>
          <a:lstStyle/>
          <a:p>
            <a:pPr algn="just"/>
            <a:r>
              <a:rPr lang="en-GB" dirty="0" smtClean="0"/>
              <a:t>Inflammation, nuclear </a:t>
            </a:r>
            <a:r>
              <a:rPr lang="en-GB" dirty="0" err="1" smtClean="0"/>
              <a:t>atypia</a:t>
            </a:r>
            <a:r>
              <a:rPr lang="en-GB" dirty="0" smtClean="0"/>
              <a:t>, vacuolization and dysplasia were seen to be more prominent cytopathological features in patients above the age of 30 (Group 2).</a:t>
            </a:r>
          </a:p>
          <a:p>
            <a:pPr algn="just"/>
            <a:endParaRPr lang="en-GB" dirty="0"/>
          </a:p>
          <a:p>
            <a:pPr algn="just"/>
            <a:endParaRPr lang="en-GB" dirty="0" smtClean="0"/>
          </a:p>
          <a:p>
            <a:pPr algn="just"/>
            <a:r>
              <a:rPr lang="en-GB" dirty="0" smtClean="0"/>
              <a:t>Similarly all the above cytopathological features were seen to be gradually increasing when the dosage per day was increased (Group 2 to Group 3).</a:t>
            </a:r>
          </a:p>
          <a:p>
            <a:pPr algn="just"/>
            <a:endParaRPr lang="en-GB" dirty="0"/>
          </a:p>
          <a:p>
            <a:pPr algn="just"/>
            <a:endParaRPr lang="en-GB" dirty="0"/>
          </a:p>
        </p:txBody>
      </p:sp>
    </p:spTree>
    <p:extLst>
      <p:ext uri="{BB962C8B-B14F-4D97-AF65-F5344CB8AC3E}">
        <p14:creationId xmlns:p14="http://schemas.microsoft.com/office/powerpoint/2010/main" val="39912922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pPr marL="109728" indent="0">
              <a:buNone/>
            </a:pPr>
            <a:r>
              <a:rPr lang="en-GB" sz="4000" dirty="0" smtClean="0"/>
              <a:t>DISCUSSION</a:t>
            </a:r>
            <a:endParaRPr lang="en-GB" sz="4000" dirty="0"/>
          </a:p>
        </p:txBody>
      </p:sp>
    </p:spTree>
    <p:extLst>
      <p:ext uri="{BB962C8B-B14F-4D97-AF65-F5344CB8AC3E}">
        <p14:creationId xmlns:p14="http://schemas.microsoft.com/office/powerpoint/2010/main" val="2436338819"/>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1209242"/>
              </p:ext>
            </p:extLst>
          </p:nvPr>
        </p:nvGraphicFramePr>
        <p:xfrm>
          <a:off x="179511" y="764704"/>
          <a:ext cx="8970447" cy="4608511"/>
        </p:xfrm>
        <a:graphic>
          <a:graphicData uri="http://schemas.openxmlformats.org/drawingml/2006/table">
            <a:tbl>
              <a:tblPr firstRow="1" bandRow="1">
                <a:tableStyleId>{5C22544A-7EE6-4342-B048-85BDC9FD1C3A}</a:tableStyleId>
              </a:tblPr>
              <a:tblGrid>
                <a:gridCol w="1728193"/>
                <a:gridCol w="1584176"/>
                <a:gridCol w="2232248"/>
                <a:gridCol w="3425830"/>
              </a:tblGrid>
              <a:tr h="475694">
                <a:tc>
                  <a:txBody>
                    <a:bodyPr/>
                    <a:lstStyle/>
                    <a:p>
                      <a:r>
                        <a:rPr lang="en-GB" sz="1200" dirty="0" smtClean="0">
                          <a:effectLst/>
                        </a:rPr>
                        <a:t>Clinical</a:t>
                      </a:r>
                      <a:r>
                        <a:rPr lang="en-GB" sz="1200" baseline="0" dirty="0" smtClean="0">
                          <a:effectLst/>
                        </a:rPr>
                        <a:t> </a:t>
                      </a:r>
                      <a:r>
                        <a:rPr lang="en-GB" sz="1200" dirty="0" smtClean="0">
                          <a:effectLst/>
                        </a:rPr>
                        <a:t>Variables</a:t>
                      </a:r>
                      <a:endParaRPr lang="en-GB" sz="1200" dirty="0">
                        <a:effectLst/>
                      </a:endParaRPr>
                    </a:p>
                  </a:txBody>
                  <a:tcPr/>
                </a:tc>
                <a:tc>
                  <a:txBody>
                    <a:bodyPr/>
                    <a:lstStyle/>
                    <a:p>
                      <a:r>
                        <a:rPr lang="en-GB" sz="1200" dirty="0" smtClean="0">
                          <a:effectLst/>
                        </a:rPr>
                        <a:t>Total</a:t>
                      </a:r>
                      <a:r>
                        <a:rPr lang="en-GB" sz="1200" baseline="0" dirty="0" smtClean="0">
                          <a:effectLst/>
                        </a:rPr>
                        <a:t> </a:t>
                      </a:r>
                      <a:endParaRPr lang="en-GB" sz="1200" dirty="0">
                        <a:effectLst/>
                      </a:endParaRPr>
                    </a:p>
                  </a:txBody>
                  <a:tcPr/>
                </a:tc>
                <a:tc>
                  <a:txBody>
                    <a:bodyPr/>
                    <a:lstStyle/>
                    <a:p>
                      <a:r>
                        <a:rPr lang="en-GB" sz="1200" dirty="0" smtClean="0">
                          <a:effectLst/>
                        </a:rPr>
                        <a:t>Studies</a:t>
                      </a:r>
                      <a:r>
                        <a:rPr lang="en-GB" sz="1200" baseline="0" dirty="0" smtClean="0">
                          <a:effectLst/>
                        </a:rPr>
                        <a:t> in Pakistan</a:t>
                      </a:r>
                      <a:endParaRPr lang="en-GB" sz="1200" dirty="0">
                        <a:effectLst/>
                      </a:endParaRPr>
                    </a:p>
                  </a:txBody>
                  <a:tcPr/>
                </a:tc>
                <a:tc>
                  <a:txBody>
                    <a:bodyPr/>
                    <a:lstStyle/>
                    <a:p>
                      <a:r>
                        <a:rPr lang="en-GB" sz="1200" dirty="0" smtClean="0">
                          <a:effectLst/>
                        </a:rPr>
                        <a:t>International</a:t>
                      </a:r>
                      <a:r>
                        <a:rPr lang="en-GB" sz="1200" baseline="0" dirty="0" smtClean="0">
                          <a:effectLst/>
                        </a:rPr>
                        <a:t> studies</a:t>
                      </a:r>
                      <a:endParaRPr lang="en-GB" sz="1200" dirty="0">
                        <a:effectLst/>
                      </a:endParaRPr>
                    </a:p>
                  </a:txBody>
                  <a:tcPr/>
                </a:tc>
              </a:tr>
              <a:tr h="1771600">
                <a:tc>
                  <a:txBody>
                    <a:bodyPr/>
                    <a:lstStyle/>
                    <a:p>
                      <a:r>
                        <a:rPr lang="en-GB" sz="1200" dirty="0" smtClean="0">
                          <a:effectLst/>
                        </a:rPr>
                        <a:t>Age</a:t>
                      </a:r>
                      <a:endParaRPr lang="en-GB" sz="1200" dirty="0">
                        <a:effectLst/>
                      </a:endParaRPr>
                    </a:p>
                  </a:txBody>
                  <a:tcPr/>
                </a:tc>
                <a:tc>
                  <a:txBody>
                    <a:bodyPr/>
                    <a:lstStyle/>
                    <a:p>
                      <a:r>
                        <a:rPr lang="en-GB" sz="1200" dirty="0" smtClean="0">
                          <a:effectLst/>
                        </a:rPr>
                        <a:t>42.5</a:t>
                      </a:r>
                      <a:r>
                        <a:rPr lang="en-GB" sz="1200" baseline="0" dirty="0" smtClean="0">
                          <a:effectLst/>
                        </a:rPr>
                        <a:t> </a:t>
                      </a:r>
                      <a:r>
                        <a:rPr lang="en-GB" sz="1200" u="sng" baseline="0" dirty="0" smtClean="0">
                          <a:effectLst/>
                        </a:rPr>
                        <a:t>+ </a:t>
                      </a:r>
                      <a:r>
                        <a:rPr lang="en-GB" sz="1200" u="none" baseline="0" dirty="0" smtClean="0">
                          <a:effectLst/>
                        </a:rPr>
                        <a:t> 13.8</a:t>
                      </a:r>
                      <a:endParaRPr lang="en-GB" sz="1200" u="sng" dirty="0">
                        <a:effectLst/>
                      </a:endParaRPr>
                    </a:p>
                  </a:txBody>
                  <a:tcPr/>
                </a:tc>
                <a:tc>
                  <a:txBody>
                    <a:bodyPr/>
                    <a:lstStyle/>
                    <a:p>
                      <a:r>
                        <a:rPr lang="en-GB" sz="1200" dirty="0" smtClean="0">
                          <a:effectLst/>
                        </a:rPr>
                        <a:t>39.2 mean</a:t>
                      </a:r>
                      <a:r>
                        <a:rPr lang="en-GB" sz="1200" baseline="0" dirty="0" smtClean="0">
                          <a:effectLst/>
                        </a:rPr>
                        <a:t> age</a:t>
                      </a:r>
                      <a:endParaRPr lang="en-GB" sz="1200" dirty="0" smtClean="0">
                        <a:effectLst/>
                      </a:endParaRPr>
                    </a:p>
                    <a:p>
                      <a:r>
                        <a:rPr lang="en-GB" sz="1200" dirty="0" smtClean="0">
                          <a:effectLst/>
                        </a:rPr>
                        <a:t>(</a:t>
                      </a:r>
                      <a:r>
                        <a:rPr lang="en-GB" sz="1200" dirty="0" err="1" smtClean="0">
                          <a:effectLst/>
                        </a:rPr>
                        <a:t>Zahoor</a:t>
                      </a:r>
                      <a:r>
                        <a:rPr lang="en-GB" sz="1200" dirty="0" smtClean="0">
                          <a:effectLst/>
                        </a:rPr>
                        <a:t> </a:t>
                      </a:r>
                      <a:r>
                        <a:rPr lang="en-GB" sz="1200" dirty="0" err="1" smtClean="0">
                          <a:effectLst/>
                        </a:rPr>
                        <a:t>rana</a:t>
                      </a:r>
                      <a:r>
                        <a:rPr lang="en-GB" sz="1200" dirty="0" smtClean="0">
                          <a:effectLst/>
                        </a:rPr>
                        <a:t> et al, 2009) </a:t>
                      </a:r>
                    </a:p>
                    <a:p>
                      <a:endParaRPr lang="en-GB" sz="1200" dirty="0" smtClean="0">
                        <a:effectLst/>
                      </a:endParaRPr>
                    </a:p>
                  </a:txBody>
                  <a:tcPr/>
                </a:tc>
                <a:tc>
                  <a:txBody>
                    <a:bodyPr/>
                    <a:lstStyle/>
                    <a:p>
                      <a:r>
                        <a:rPr lang="en-GB" sz="1200" dirty="0" smtClean="0">
                          <a:effectLst/>
                        </a:rPr>
                        <a:t>16 to 24 years</a:t>
                      </a:r>
                    </a:p>
                    <a:p>
                      <a:r>
                        <a:rPr lang="en-GB" sz="1200" dirty="0" smtClean="0">
                          <a:effectLst/>
                        </a:rPr>
                        <a:t>(</a:t>
                      </a:r>
                      <a:r>
                        <a:rPr lang="en-GB" sz="1200" dirty="0" err="1" smtClean="0">
                          <a:effectLst/>
                        </a:rPr>
                        <a:t>Rolandson</a:t>
                      </a:r>
                      <a:r>
                        <a:rPr lang="en-GB" sz="1200" dirty="0" smtClean="0">
                          <a:effectLst/>
                        </a:rPr>
                        <a:t> et al, 2006;</a:t>
                      </a:r>
                      <a:r>
                        <a:rPr lang="en-GB" sz="1200" baseline="0" dirty="0" smtClean="0">
                          <a:effectLst/>
                        </a:rPr>
                        <a:t> </a:t>
                      </a:r>
                      <a:r>
                        <a:rPr lang="en-GB" sz="1200" baseline="0" dirty="0" err="1" smtClean="0">
                          <a:effectLst/>
                        </a:rPr>
                        <a:t>sweden</a:t>
                      </a:r>
                      <a:r>
                        <a:rPr lang="en-GB" sz="1200" baseline="0" dirty="0" smtClean="0">
                          <a:effectLst/>
                        </a:rPr>
                        <a:t>)</a:t>
                      </a:r>
                    </a:p>
                    <a:p>
                      <a:r>
                        <a:rPr lang="en-GB" sz="1200" dirty="0" smtClean="0">
                          <a:effectLst/>
                        </a:rPr>
                        <a:t>13.4 years </a:t>
                      </a:r>
                    </a:p>
                    <a:p>
                      <a:r>
                        <a:rPr lang="en-GB" sz="1200" dirty="0" smtClean="0">
                          <a:effectLst/>
                        </a:rPr>
                        <a:t>(</a:t>
                      </a:r>
                      <a:r>
                        <a:rPr lang="en-GB" sz="1200" dirty="0" err="1" smtClean="0">
                          <a:effectLst/>
                        </a:rPr>
                        <a:t>offenbacher</a:t>
                      </a:r>
                      <a:r>
                        <a:rPr lang="en-GB" sz="1200" dirty="0" smtClean="0">
                          <a:effectLst/>
                        </a:rPr>
                        <a:t> et al,</a:t>
                      </a:r>
                      <a:r>
                        <a:rPr lang="en-GB" sz="1200" baseline="0" dirty="0" smtClean="0">
                          <a:effectLst/>
                        </a:rPr>
                        <a:t> 1985; </a:t>
                      </a:r>
                      <a:r>
                        <a:rPr lang="en-GB" sz="1200" baseline="0" dirty="0" err="1" smtClean="0">
                          <a:effectLst/>
                        </a:rPr>
                        <a:t>Southafrica</a:t>
                      </a:r>
                      <a:r>
                        <a:rPr lang="en-GB" sz="1200" baseline="0" dirty="0" smtClean="0">
                          <a:effectLst/>
                        </a:rPr>
                        <a:t>)</a:t>
                      </a:r>
                    </a:p>
                    <a:p>
                      <a:r>
                        <a:rPr lang="en-GB" sz="1200" baseline="0" dirty="0" smtClean="0">
                          <a:effectLst/>
                        </a:rPr>
                        <a:t>36.5 years</a:t>
                      </a:r>
                    </a:p>
                    <a:p>
                      <a:r>
                        <a:rPr lang="en-GB" sz="1200" baseline="0" dirty="0" smtClean="0">
                          <a:effectLst/>
                        </a:rPr>
                        <a:t>(</a:t>
                      </a:r>
                      <a:r>
                        <a:rPr lang="en-GB" sz="1200" baseline="0" dirty="0" err="1" smtClean="0">
                          <a:effectLst/>
                        </a:rPr>
                        <a:t>Wickholm</a:t>
                      </a:r>
                      <a:r>
                        <a:rPr lang="en-GB" sz="1200" baseline="0" dirty="0" smtClean="0">
                          <a:effectLst/>
                        </a:rPr>
                        <a:t>, 2003; Switzerland)</a:t>
                      </a:r>
                      <a:endParaRPr lang="en-GB" sz="1200" dirty="0" smtClean="0">
                        <a:effectLst/>
                      </a:endParaRPr>
                    </a:p>
                  </a:txBody>
                  <a:tcPr/>
                </a:tc>
              </a:tr>
              <a:tr h="918251">
                <a:tc>
                  <a:txBody>
                    <a:bodyPr/>
                    <a:lstStyle/>
                    <a:p>
                      <a:r>
                        <a:rPr lang="en-GB" sz="1200" dirty="0" err="1" smtClean="0">
                          <a:effectLst/>
                        </a:rPr>
                        <a:t>Socioecomic</a:t>
                      </a:r>
                      <a:r>
                        <a:rPr lang="en-GB" sz="1200" dirty="0" smtClean="0">
                          <a:effectLst/>
                        </a:rPr>
                        <a:t> status</a:t>
                      </a:r>
                      <a:endParaRPr lang="en-GB" sz="1200" dirty="0">
                        <a:effectLst/>
                      </a:endParaRPr>
                    </a:p>
                  </a:txBody>
                  <a:tcPr/>
                </a:tc>
                <a:tc>
                  <a:txBody>
                    <a:bodyPr/>
                    <a:lstStyle/>
                    <a:p>
                      <a:r>
                        <a:rPr lang="en-GB" sz="1200" dirty="0" smtClean="0">
                          <a:effectLst/>
                        </a:rPr>
                        <a:t>Low 97 %</a:t>
                      </a:r>
                      <a:endParaRPr lang="en-GB" sz="1200" dirty="0">
                        <a:effectLst/>
                      </a:endParaRPr>
                    </a:p>
                  </a:txBody>
                  <a:tcPr/>
                </a:tc>
                <a:tc>
                  <a:txBody>
                    <a:bodyPr/>
                    <a:lstStyle/>
                    <a:p>
                      <a:r>
                        <a:rPr lang="en-GB" sz="1200" dirty="0" smtClean="0">
                          <a:effectLst/>
                        </a:rPr>
                        <a:t>Low</a:t>
                      </a:r>
                    </a:p>
                    <a:p>
                      <a:r>
                        <a:rPr lang="en-GB" sz="1200" dirty="0" smtClean="0">
                          <a:effectLst/>
                        </a:rPr>
                        <a:t>(</a:t>
                      </a:r>
                      <a:r>
                        <a:rPr lang="en-GB" sz="1200" dirty="0" err="1" smtClean="0">
                          <a:effectLst/>
                        </a:rPr>
                        <a:t>Zahoo</a:t>
                      </a:r>
                      <a:r>
                        <a:rPr lang="en-GB" sz="1200" baseline="0" dirty="0" err="1" smtClean="0">
                          <a:effectLst/>
                        </a:rPr>
                        <a:t>r</a:t>
                      </a:r>
                      <a:r>
                        <a:rPr lang="en-GB" sz="1200" baseline="0" dirty="0" smtClean="0">
                          <a:effectLst/>
                        </a:rPr>
                        <a:t> </a:t>
                      </a:r>
                      <a:r>
                        <a:rPr lang="en-GB" sz="1200" baseline="0" dirty="0" err="1" smtClean="0">
                          <a:effectLst/>
                        </a:rPr>
                        <a:t>rana</a:t>
                      </a:r>
                      <a:r>
                        <a:rPr lang="en-GB" sz="1200" baseline="0" dirty="0" smtClean="0">
                          <a:effectLst/>
                        </a:rPr>
                        <a:t> et al , 2009)</a:t>
                      </a:r>
                    </a:p>
                    <a:p>
                      <a:endParaRPr lang="en-GB" sz="1200" dirty="0">
                        <a:effectLst/>
                      </a:endParaRPr>
                    </a:p>
                  </a:txBody>
                  <a:tcPr/>
                </a:tc>
                <a:tc>
                  <a:txBody>
                    <a:bodyPr/>
                    <a:lstStyle/>
                    <a:p>
                      <a:r>
                        <a:rPr lang="en-GB" sz="1200" baseline="0" dirty="0" smtClean="0">
                          <a:effectLst/>
                        </a:rPr>
                        <a:t>Mostly Low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rPr>
                        <a:t>(</a:t>
                      </a:r>
                      <a:r>
                        <a:rPr lang="en-GB" sz="1200" dirty="0" err="1" smtClean="0">
                          <a:effectLst/>
                        </a:rPr>
                        <a:t>Frithiof</a:t>
                      </a:r>
                      <a:r>
                        <a:rPr lang="en-GB" sz="1200" dirty="0" smtClean="0">
                          <a:effectLst/>
                        </a:rPr>
                        <a:t> et al,</a:t>
                      </a:r>
                      <a:r>
                        <a:rPr lang="en-GB" sz="1200" baseline="0" dirty="0" smtClean="0">
                          <a:effectLst/>
                        </a:rPr>
                        <a:t> 1983</a:t>
                      </a:r>
                      <a:r>
                        <a:rPr lang="en-GB" sz="1200" dirty="0" smtClean="0">
                          <a:effectLst/>
                        </a:rPr>
                        <a:t>;</a:t>
                      </a:r>
                      <a:r>
                        <a:rPr lang="en-GB" sz="1200" baseline="0" dirty="0" smtClean="0">
                          <a:effectLst/>
                        </a:rPr>
                        <a:t> Sweden</a:t>
                      </a:r>
                      <a:r>
                        <a:rPr lang="en-GB" sz="1200" dirty="0" smtClean="0">
                          <a:effectLs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rPr>
                        <a:t>(Christensen et al, 1979; USA)</a:t>
                      </a:r>
                    </a:p>
                  </a:txBody>
                  <a:tcPr/>
                </a:tc>
              </a:tr>
              <a:tr h="1442966">
                <a:tc>
                  <a:txBody>
                    <a:bodyPr/>
                    <a:lstStyle/>
                    <a:p>
                      <a:r>
                        <a:rPr lang="en-GB" sz="1200" dirty="0" err="1" smtClean="0">
                          <a:effectLst/>
                        </a:rPr>
                        <a:t>Mucositis</a:t>
                      </a:r>
                      <a:endParaRPr lang="en-GB" sz="1200" dirty="0">
                        <a:effectLst/>
                      </a:endParaRPr>
                    </a:p>
                  </a:txBody>
                  <a:tcPr/>
                </a:tc>
                <a:tc>
                  <a:txBody>
                    <a:bodyPr/>
                    <a:lstStyle/>
                    <a:p>
                      <a:r>
                        <a:rPr lang="en-GB" sz="1200" dirty="0" smtClean="0">
                          <a:effectLst/>
                        </a:rPr>
                        <a:t>12 %</a:t>
                      </a:r>
                      <a:endParaRPr lang="en-GB" sz="1200" dirty="0">
                        <a:effectLst/>
                      </a:endParaRPr>
                    </a:p>
                  </a:txBody>
                  <a:tcPr/>
                </a:tc>
                <a:tc>
                  <a:txBody>
                    <a:bodyPr/>
                    <a:lstStyle/>
                    <a:p>
                      <a:r>
                        <a:rPr lang="en-GB" sz="1200" dirty="0" smtClean="0">
                          <a:effectLst/>
                        </a:rPr>
                        <a:t>--</a:t>
                      </a:r>
                      <a:endParaRPr lang="en-GB" sz="1200" dirty="0">
                        <a:effectLst/>
                      </a:endParaRPr>
                    </a:p>
                  </a:txBody>
                  <a:tcPr/>
                </a:tc>
                <a:tc>
                  <a:txBody>
                    <a:bodyPr/>
                    <a:lstStyle/>
                    <a:p>
                      <a:r>
                        <a:rPr lang="en-GB" sz="1200" dirty="0" smtClean="0">
                          <a:effectLst/>
                        </a:rPr>
                        <a:t>46%</a:t>
                      </a:r>
                    </a:p>
                    <a:p>
                      <a:r>
                        <a:rPr lang="en-GB" sz="1200" dirty="0" smtClean="0">
                          <a:effectLst/>
                        </a:rPr>
                        <a:t>(Robertson,</a:t>
                      </a:r>
                      <a:r>
                        <a:rPr lang="en-GB" sz="1200" baseline="0" dirty="0" smtClean="0">
                          <a:effectLst/>
                        </a:rPr>
                        <a:t> 1990; Canada)</a:t>
                      </a:r>
                    </a:p>
                    <a:p>
                      <a:r>
                        <a:rPr lang="en-GB" sz="1200" baseline="0" dirty="0" smtClean="0">
                          <a:effectLst/>
                        </a:rPr>
                        <a:t>75%</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rPr>
                        <a:t>(</a:t>
                      </a:r>
                      <a:r>
                        <a:rPr lang="en-GB" sz="1200" dirty="0" err="1" smtClean="0">
                          <a:effectLst/>
                        </a:rPr>
                        <a:t>Rolandson</a:t>
                      </a:r>
                      <a:r>
                        <a:rPr lang="en-GB" sz="1200" dirty="0" smtClean="0">
                          <a:effectLst/>
                        </a:rPr>
                        <a:t> et al, 2006;</a:t>
                      </a:r>
                      <a:r>
                        <a:rPr lang="en-GB" sz="1200" baseline="0" dirty="0" smtClean="0">
                          <a:effectLst/>
                        </a:rPr>
                        <a:t> </a:t>
                      </a:r>
                      <a:r>
                        <a:rPr lang="en-GB" sz="1200" baseline="0" dirty="0" err="1" smtClean="0">
                          <a:effectLst/>
                        </a:rPr>
                        <a:t>sweden</a:t>
                      </a:r>
                      <a:r>
                        <a:rPr lang="en-GB" sz="1200" baseline="0" dirty="0" smtClean="0">
                          <a:effectLst/>
                        </a:rPr>
                        <a:t>)</a:t>
                      </a:r>
                      <a:endParaRPr lang="en-GB" sz="1200" dirty="0" smtClean="0">
                        <a:effectLst/>
                      </a:endParaRPr>
                    </a:p>
                    <a:p>
                      <a:endParaRPr lang="en-GB" sz="1200" dirty="0">
                        <a:effectLst/>
                      </a:endParaRPr>
                    </a:p>
                  </a:txBody>
                  <a:tcPr/>
                </a:tc>
              </a:tr>
            </a:tbl>
          </a:graphicData>
        </a:graphic>
      </p:graphicFrame>
    </p:spTree>
    <p:extLst>
      <p:ext uri="{BB962C8B-B14F-4D97-AF65-F5344CB8AC3E}">
        <p14:creationId xmlns:p14="http://schemas.microsoft.com/office/powerpoint/2010/main" val="840387612"/>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1638516"/>
              </p:ext>
            </p:extLst>
          </p:nvPr>
        </p:nvGraphicFramePr>
        <p:xfrm>
          <a:off x="323528" y="620688"/>
          <a:ext cx="8280920" cy="5689117"/>
        </p:xfrm>
        <a:graphic>
          <a:graphicData uri="http://schemas.openxmlformats.org/drawingml/2006/table">
            <a:tbl>
              <a:tblPr firstRow="1" bandRow="1">
                <a:tableStyleId>{5C22544A-7EE6-4342-B048-85BDC9FD1C3A}</a:tableStyleId>
              </a:tblPr>
              <a:tblGrid>
                <a:gridCol w="2070230"/>
                <a:gridCol w="2070230"/>
                <a:gridCol w="2070230"/>
                <a:gridCol w="2070230"/>
              </a:tblGrid>
              <a:tr h="445667">
                <a:tc>
                  <a:txBody>
                    <a:bodyPr/>
                    <a:lstStyle/>
                    <a:p>
                      <a:r>
                        <a:rPr lang="en-GB" sz="1400" dirty="0" smtClean="0"/>
                        <a:t>Clinical</a:t>
                      </a:r>
                      <a:r>
                        <a:rPr lang="en-GB" sz="1400" baseline="0" dirty="0" smtClean="0"/>
                        <a:t> Variables</a:t>
                      </a:r>
                      <a:endParaRPr lang="en-GB" sz="1400" dirty="0"/>
                    </a:p>
                  </a:txBody>
                  <a:tcPr/>
                </a:tc>
                <a:tc>
                  <a:txBody>
                    <a:bodyPr/>
                    <a:lstStyle/>
                    <a:p>
                      <a:r>
                        <a:rPr lang="en-GB" sz="1400" dirty="0" smtClean="0"/>
                        <a:t>Total</a:t>
                      </a:r>
                      <a:r>
                        <a:rPr lang="en-GB" sz="1400" baseline="0" dirty="0" smtClean="0"/>
                        <a:t> </a:t>
                      </a:r>
                      <a:endParaRPr lang="en-GB" sz="1400" dirty="0"/>
                    </a:p>
                  </a:txBody>
                  <a:tcPr/>
                </a:tc>
                <a:tc>
                  <a:txBody>
                    <a:bodyPr/>
                    <a:lstStyle/>
                    <a:p>
                      <a:r>
                        <a:rPr lang="en-GB" sz="1400" dirty="0" smtClean="0"/>
                        <a:t>Studies</a:t>
                      </a:r>
                      <a:r>
                        <a:rPr lang="en-GB" sz="1400" baseline="0" dirty="0" smtClean="0"/>
                        <a:t> in Pakistan</a:t>
                      </a:r>
                      <a:endParaRPr lang="en-GB" sz="1400" dirty="0"/>
                    </a:p>
                  </a:txBody>
                  <a:tcPr/>
                </a:tc>
                <a:tc>
                  <a:txBody>
                    <a:bodyPr/>
                    <a:lstStyle/>
                    <a:p>
                      <a:r>
                        <a:rPr lang="en-GB" sz="1400" dirty="0" smtClean="0"/>
                        <a:t>International studies</a:t>
                      </a:r>
                      <a:endParaRPr lang="en-GB" sz="1400" dirty="0"/>
                    </a:p>
                  </a:txBody>
                  <a:tcPr/>
                </a:tc>
              </a:tr>
              <a:tr h="2087919">
                <a:tc>
                  <a:txBody>
                    <a:bodyPr/>
                    <a:lstStyle/>
                    <a:p>
                      <a:r>
                        <a:rPr lang="en-GB" sz="1200" dirty="0" smtClean="0">
                          <a:effectLst/>
                        </a:rPr>
                        <a:t>Gingivitis</a:t>
                      </a:r>
                      <a:endParaRPr lang="en-GB" sz="1200" dirty="0">
                        <a:effectLst/>
                      </a:endParaRPr>
                    </a:p>
                  </a:txBody>
                  <a:tcPr/>
                </a:tc>
                <a:tc>
                  <a:txBody>
                    <a:bodyPr/>
                    <a:lstStyle/>
                    <a:p>
                      <a:r>
                        <a:rPr lang="en-GB" sz="1200" dirty="0" smtClean="0">
                          <a:effectLst/>
                        </a:rPr>
                        <a:t>62 %</a:t>
                      </a:r>
                      <a:endParaRPr lang="en-GB" sz="1200" dirty="0">
                        <a:effectLst/>
                      </a:endParaRPr>
                    </a:p>
                  </a:txBody>
                  <a:tcPr/>
                </a:tc>
                <a:tc>
                  <a:txBody>
                    <a:bodyPr/>
                    <a:lstStyle/>
                    <a:p>
                      <a:r>
                        <a:rPr lang="en-GB" sz="1200" dirty="0" smtClean="0">
                          <a:effectLst/>
                        </a:rPr>
                        <a:t>--</a:t>
                      </a:r>
                    </a:p>
                  </a:txBody>
                  <a:tcPr/>
                </a:tc>
                <a:tc>
                  <a:txBody>
                    <a:bodyPr/>
                    <a:lstStyle/>
                    <a:p>
                      <a:r>
                        <a:rPr lang="en-GB" sz="1200" dirty="0" smtClean="0">
                          <a:effectLst/>
                        </a:rPr>
                        <a:t>47%</a:t>
                      </a:r>
                    </a:p>
                    <a:p>
                      <a:r>
                        <a:rPr lang="en-GB" sz="1200" dirty="0" smtClean="0">
                          <a:effectLst/>
                        </a:rPr>
                        <a:t>(</a:t>
                      </a:r>
                      <a:r>
                        <a:rPr lang="en-GB" sz="1200" dirty="0" err="1" smtClean="0">
                          <a:effectLst/>
                        </a:rPr>
                        <a:t>Monten</a:t>
                      </a:r>
                      <a:r>
                        <a:rPr lang="en-GB" sz="1200" dirty="0" smtClean="0">
                          <a:effectLst/>
                        </a:rPr>
                        <a:t> et al, 2006; Sweden)</a:t>
                      </a:r>
                    </a:p>
                    <a:p>
                      <a:r>
                        <a:rPr lang="en-GB" sz="1200" dirty="0" smtClean="0">
                          <a:effectLst/>
                        </a:rPr>
                        <a:t>12 %</a:t>
                      </a:r>
                    </a:p>
                    <a:p>
                      <a:r>
                        <a:rPr lang="en-GB" sz="1200" dirty="0" smtClean="0">
                          <a:effectLst/>
                        </a:rPr>
                        <a:t>(</a:t>
                      </a:r>
                      <a:r>
                        <a:rPr lang="en-GB" sz="1200" dirty="0" err="1" smtClean="0">
                          <a:effectLst/>
                        </a:rPr>
                        <a:t>Rolandson</a:t>
                      </a:r>
                      <a:r>
                        <a:rPr lang="en-GB" sz="1200" dirty="0" smtClean="0">
                          <a:effectLst/>
                        </a:rPr>
                        <a:t> et al, 2006; Sweden)</a:t>
                      </a:r>
                    </a:p>
                    <a:p>
                      <a:r>
                        <a:rPr lang="en-GB" sz="1200" dirty="0" smtClean="0">
                          <a:effectLst/>
                        </a:rPr>
                        <a:t>Insignificant </a:t>
                      </a:r>
                    </a:p>
                    <a:p>
                      <a:r>
                        <a:rPr lang="en-GB" sz="1200" dirty="0" err="1" smtClean="0">
                          <a:effectLst/>
                        </a:rPr>
                        <a:t>Offenbacher</a:t>
                      </a:r>
                      <a:r>
                        <a:rPr lang="en-GB" sz="1200" dirty="0" smtClean="0">
                          <a:effectLst/>
                        </a:rPr>
                        <a:t>, 1985; </a:t>
                      </a:r>
                      <a:r>
                        <a:rPr lang="en-GB" sz="1200" dirty="0" err="1" smtClean="0">
                          <a:effectLst/>
                        </a:rPr>
                        <a:t>Southafrica</a:t>
                      </a:r>
                      <a:endParaRPr lang="en-GB" sz="1200" dirty="0">
                        <a:effectLst/>
                      </a:endParaRPr>
                    </a:p>
                  </a:txBody>
                  <a:tcPr/>
                </a:tc>
              </a:tr>
              <a:tr h="1428576">
                <a:tc>
                  <a:txBody>
                    <a:bodyPr/>
                    <a:lstStyle/>
                    <a:p>
                      <a:r>
                        <a:rPr lang="en-GB" sz="1200" dirty="0" smtClean="0">
                          <a:effectLst/>
                        </a:rPr>
                        <a:t>Periodontitis</a:t>
                      </a:r>
                      <a:endParaRPr lang="en-GB" sz="1200" dirty="0">
                        <a:effectLst/>
                      </a:endParaRPr>
                    </a:p>
                  </a:txBody>
                  <a:tcPr/>
                </a:tc>
                <a:tc>
                  <a:txBody>
                    <a:bodyPr/>
                    <a:lstStyle/>
                    <a:p>
                      <a:r>
                        <a:rPr lang="en-GB" sz="1200" dirty="0" smtClean="0">
                          <a:effectLst/>
                        </a:rPr>
                        <a:t>35 %</a:t>
                      </a:r>
                      <a:endParaRPr lang="en-GB" sz="1200" dirty="0">
                        <a:effectLst/>
                      </a:endParaRPr>
                    </a:p>
                  </a:txBody>
                  <a:tcPr/>
                </a:tc>
                <a:tc>
                  <a:txBody>
                    <a:bodyPr/>
                    <a:lstStyle/>
                    <a:p>
                      <a:r>
                        <a:rPr lang="en-GB" sz="1200" dirty="0" smtClean="0">
                          <a:effectLst/>
                        </a:rPr>
                        <a:t>--</a:t>
                      </a:r>
                      <a:endParaRPr lang="en-GB" sz="1200" dirty="0">
                        <a:effectLst/>
                      </a:endParaRPr>
                    </a:p>
                  </a:txBody>
                  <a:tcPr/>
                </a:tc>
                <a:tc>
                  <a:txBody>
                    <a:bodyPr/>
                    <a:lstStyle/>
                    <a:p>
                      <a:r>
                        <a:rPr lang="en-GB" sz="1200" dirty="0" smtClean="0">
                          <a:effectLst/>
                        </a:rPr>
                        <a:t>32%</a:t>
                      </a:r>
                    </a:p>
                    <a:p>
                      <a:r>
                        <a:rPr lang="en-GB" sz="1200" dirty="0" smtClean="0">
                          <a:effectLst/>
                        </a:rPr>
                        <a:t>(</a:t>
                      </a:r>
                      <a:r>
                        <a:rPr lang="en-GB" sz="1200" dirty="0" err="1" smtClean="0">
                          <a:effectLst/>
                        </a:rPr>
                        <a:t>malagi</a:t>
                      </a:r>
                      <a:r>
                        <a:rPr lang="en-GB" sz="1200" baseline="0" dirty="0" smtClean="0">
                          <a:effectLst/>
                        </a:rPr>
                        <a:t> et al, 2013; India)</a:t>
                      </a:r>
                    </a:p>
                    <a:p>
                      <a:r>
                        <a:rPr lang="en-GB" sz="1200" dirty="0" smtClean="0">
                          <a:effectLst/>
                        </a:rPr>
                        <a:t>19%</a:t>
                      </a:r>
                    </a:p>
                    <a:p>
                      <a:r>
                        <a:rPr lang="en-GB" sz="1200" dirty="0" smtClean="0">
                          <a:effectLst/>
                        </a:rPr>
                        <a:t>(</a:t>
                      </a:r>
                      <a:r>
                        <a:rPr lang="en-GB" sz="1200" dirty="0" err="1" smtClean="0">
                          <a:effectLst/>
                        </a:rPr>
                        <a:t>rolandson</a:t>
                      </a:r>
                      <a:r>
                        <a:rPr lang="en-GB" sz="1200" dirty="0" smtClean="0">
                          <a:effectLst/>
                        </a:rPr>
                        <a:t>, 2006; Sweden)</a:t>
                      </a:r>
                    </a:p>
                    <a:p>
                      <a:r>
                        <a:rPr lang="en-GB" sz="1200" dirty="0" smtClean="0">
                          <a:effectLst/>
                        </a:rPr>
                        <a:t>36 %</a:t>
                      </a:r>
                    </a:p>
                    <a:p>
                      <a:r>
                        <a:rPr lang="en-GB" sz="1200" dirty="0" smtClean="0">
                          <a:effectLst/>
                        </a:rPr>
                        <a:t>(</a:t>
                      </a:r>
                      <a:r>
                        <a:rPr lang="en-GB" sz="1200" dirty="0" err="1" smtClean="0">
                          <a:effectLst/>
                        </a:rPr>
                        <a:t>yong</a:t>
                      </a:r>
                      <a:r>
                        <a:rPr lang="en-GB" sz="1200" dirty="0" smtClean="0">
                          <a:effectLst/>
                        </a:rPr>
                        <a:t> </a:t>
                      </a:r>
                      <a:r>
                        <a:rPr lang="en-GB" sz="1200" dirty="0" err="1" smtClean="0">
                          <a:effectLst/>
                        </a:rPr>
                        <a:t>chu</a:t>
                      </a:r>
                      <a:r>
                        <a:rPr lang="en-GB" sz="1200" dirty="0" smtClean="0">
                          <a:effectLst/>
                        </a:rPr>
                        <a:t>, 2010;</a:t>
                      </a:r>
                      <a:r>
                        <a:rPr lang="en-GB" sz="1200" baseline="0" dirty="0" smtClean="0">
                          <a:effectLst/>
                        </a:rPr>
                        <a:t> </a:t>
                      </a:r>
                      <a:r>
                        <a:rPr lang="en-GB" sz="1200" dirty="0" smtClean="0">
                          <a:effectLst/>
                        </a:rPr>
                        <a:t>Columbia)</a:t>
                      </a:r>
                      <a:endParaRPr lang="en-GB" sz="1200" dirty="0">
                        <a:effectLst/>
                      </a:endParaRPr>
                    </a:p>
                  </a:txBody>
                  <a:tcPr/>
                </a:tc>
              </a:tr>
              <a:tr h="445667">
                <a:tc>
                  <a:txBody>
                    <a:bodyPr/>
                    <a:lstStyle/>
                    <a:p>
                      <a:r>
                        <a:rPr lang="en-GB" sz="1200" dirty="0" err="1" smtClean="0">
                          <a:effectLst/>
                        </a:rPr>
                        <a:t>Erythroplakia</a:t>
                      </a:r>
                      <a:endParaRPr lang="en-GB" sz="1200" dirty="0">
                        <a:effectLst/>
                      </a:endParaRPr>
                    </a:p>
                  </a:txBody>
                  <a:tcPr/>
                </a:tc>
                <a:tc>
                  <a:txBody>
                    <a:bodyPr/>
                    <a:lstStyle/>
                    <a:p>
                      <a:r>
                        <a:rPr lang="en-GB" sz="1200" dirty="0" smtClean="0">
                          <a:effectLst/>
                        </a:rPr>
                        <a:t>73 %</a:t>
                      </a:r>
                      <a:endParaRPr lang="en-GB" sz="1200" dirty="0">
                        <a:effectLst/>
                      </a:endParaRPr>
                    </a:p>
                  </a:txBody>
                  <a:tcPr/>
                </a:tc>
                <a:tc>
                  <a:txBody>
                    <a:bodyPr/>
                    <a:lstStyle/>
                    <a:p>
                      <a:r>
                        <a:rPr lang="en-GB" sz="1200" dirty="0" smtClean="0">
                          <a:effectLst/>
                        </a:rPr>
                        <a:t>---------</a:t>
                      </a:r>
                      <a:endParaRPr lang="en-GB" sz="1200" dirty="0">
                        <a:effectLst/>
                      </a:endParaRPr>
                    </a:p>
                  </a:txBody>
                  <a:tcPr/>
                </a:tc>
                <a:tc>
                  <a:txBody>
                    <a:bodyPr/>
                    <a:lstStyle/>
                    <a:p>
                      <a:endParaRPr lang="en-GB" sz="1200" dirty="0">
                        <a:effectLst/>
                      </a:endParaRPr>
                    </a:p>
                  </a:txBody>
                  <a:tcPr/>
                </a:tc>
              </a:tr>
              <a:tr h="1208795">
                <a:tc>
                  <a:txBody>
                    <a:bodyPr/>
                    <a:lstStyle/>
                    <a:p>
                      <a:r>
                        <a:rPr lang="en-GB" sz="1200" dirty="0" smtClean="0">
                          <a:effectLst/>
                        </a:rPr>
                        <a:t>White lesion</a:t>
                      </a:r>
                    </a:p>
                  </a:txBody>
                  <a:tcPr/>
                </a:tc>
                <a:tc>
                  <a:txBody>
                    <a:bodyPr/>
                    <a:lstStyle/>
                    <a:p>
                      <a:r>
                        <a:rPr lang="en-GB" sz="1200" dirty="0" smtClean="0">
                          <a:effectLst/>
                        </a:rPr>
                        <a:t>31 %</a:t>
                      </a:r>
                      <a:endParaRPr lang="en-GB" sz="1200" dirty="0">
                        <a:effectLst/>
                      </a:endParaRPr>
                    </a:p>
                  </a:txBody>
                  <a:tcPr/>
                </a:tc>
                <a:tc>
                  <a:txBody>
                    <a:bodyPr/>
                    <a:lstStyle/>
                    <a:p>
                      <a:r>
                        <a:rPr lang="en-GB" sz="1200" dirty="0" smtClean="0">
                          <a:effectLst/>
                        </a:rPr>
                        <a:t>50%</a:t>
                      </a:r>
                    </a:p>
                    <a:p>
                      <a:r>
                        <a:rPr lang="en-GB" sz="1200" dirty="0" smtClean="0">
                          <a:effectLst/>
                        </a:rPr>
                        <a:t>(</a:t>
                      </a:r>
                      <a:r>
                        <a:rPr lang="en-GB" sz="1200" dirty="0" err="1" smtClean="0">
                          <a:effectLst/>
                        </a:rPr>
                        <a:t>Zahoor</a:t>
                      </a:r>
                      <a:r>
                        <a:rPr lang="en-GB" sz="1200" dirty="0" smtClean="0">
                          <a:effectLst/>
                        </a:rPr>
                        <a:t> </a:t>
                      </a:r>
                      <a:r>
                        <a:rPr lang="en-GB" sz="1200" dirty="0" err="1" smtClean="0">
                          <a:effectLst/>
                        </a:rPr>
                        <a:t>rana</a:t>
                      </a:r>
                      <a:r>
                        <a:rPr lang="en-GB" sz="1200" dirty="0" smtClean="0">
                          <a:effectLst/>
                        </a:rPr>
                        <a:t> et al, 2009)</a:t>
                      </a:r>
                    </a:p>
                  </a:txBody>
                  <a:tcPr/>
                </a:tc>
                <a:tc>
                  <a:txBody>
                    <a:bodyPr/>
                    <a:lstStyle/>
                    <a:p>
                      <a:r>
                        <a:rPr lang="en-GB" sz="1200" dirty="0" smtClean="0">
                          <a:effectLst/>
                        </a:rPr>
                        <a:t>59%</a:t>
                      </a:r>
                    </a:p>
                    <a:p>
                      <a:r>
                        <a:rPr lang="en-GB" sz="1200" dirty="0" smtClean="0">
                          <a:effectLst/>
                        </a:rPr>
                        <a:t>(</a:t>
                      </a:r>
                      <a:r>
                        <a:rPr lang="en-GB" sz="1200" dirty="0" err="1" smtClean="0">
                          <a:effectLst/>
                        </a:rPr>
                        <a:t>monten</a:t>
                      </a:r>
                      <a:r>
                        <a:rPr lang="en-GB" sz="1200" baseline="0" dirty="0" smtClean="0">
                          <a:effectLst/>
                        </a:rPr>
                        <a:t> et al, 2006; Sweden)</a:t>
                      </a:r>
                    </a:p>
                    <a:p>
                      <a:r>
                        <a:rPr lang="en-GB" sz="1200" baseline="0" dirty="0" smtClean="0">
                          <a:effectLst/>
                        </a:rPr>
                        <a:t>36%</a:t>
                      </a:r>
                    </a:p>
                    <a:p>
                      <a:r>
                        <a:rPr lang="en-GB" sz="1200" baseline="0" dirty="0" smtClean="0">
                          <a:effectLst/>
                        </a:rPr>
                        <a:t>(</a:t>
                      </a:r>
                      <a:r>
                        <a:rPr lang="en-GB" sz="1200" baseline="0" dirty="0" err="1" smtClean="0">
                          <a:effectLst/>
                        </a:rPr>
                        <a:t>Malagi</a:t>
                      </a:r>
                      <a:r>
                        <a:rPr lang="en-GB" sz="1200" baseline="0" dirty="0" smtClean="0">
                          <a:effectLst/>
                        </a:rPr>
                        <a:t>, 2013; India)</a:t>
                      </a:r>
                    </a:p>
                  </a:txBody>
                  <a:tcPr/>
                </a:tc>
              </a:tr>
            </a:tbl>
          </a:graphicData>
        </a:graphic>
      </p:graphicFrame>
    </p:spTree>
    <p:extLst>
      <p:ext uri="{BB962C8B-B14F-4D97-AF65-F5344CB8AC3E}">
        <p14:creationId xmlns:p14="http://schemas.microsoft.com/office/powerpoint/2010/main" val="250797778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pPr algn="just">
              <a:lnSpc>
                <a:spcPct val="110000"/>
              </a:lnSpc>
            </a:pPr>
            <a:r>
              <a:rPr lang="en-GB" dirty="0" smtClean="0"/>
              <a:t>In a retrospective </a:t>
            </a:r>
            <a:r>
              <a:rPr lang="en-GB" dirty="0"/>
              <a:t>S</a:t>
            </a:r>
            <a:r>
              <a:rPr lang="en-GB" dirty="0" smtClean="0"/>
              <a:t>wedish study, 41 cases of cancer </a:t>
            </a:r>
            <a:r>
              <a:rPr lang="en-GB" dirty="0"/>
              <a:t>occurred </a:t>
            </a:r>
            <a:r>
              <a:rPr lang="en-GB" dirty="0" smtClean="0"/>
              <a:t>on the anterior vestibular part of the oral cavity in male snuff dippers and in 29 cases (71 %) the </a:t>
            </a:r>
            <a:r>
              <a:rPr lang="en-GB" dirty="0" err="1" smtClean="0"/>
              <a:t>tumor</a:t>
            </a:r>
            <a:r>
              <a:rPr lang="en-GB" dirty="0" smtClean="0"/>
              <a:t> had arisen in the exact location where the snuff had been placed.</a:t>
            </a:r>
          </a:p>
          <a:p>
            <a:pPr algn="just"/>
            <a:endParaRPr lang="en-GB" dirty="0"/>
          </a:p>
          <a:p>
            <a:pPr marL="109728" indent="0" algn="just">
              <a:buNone/>
            </a:pPr>
            <a:endParaRPr lang="en-GB" dirty="0" smtClean="0"/>
          </a:p>
          <a:p>
            <a:pPr algn="just"/>
            <a:endParaRPr lang="en-GB" dirty="0"/>
          </a:p>
          <a:p>
            <a:pPr algn="just">
              <a:lnSpc>
                <a:spcPct val="200000"/>
              </a:lnSpc>
              <a:spcAft>
                <a:spcPts val="0"/>
              </a:spcAft>
            </a:pPr>
            <a:r>
              <a:rPr lang="en-GB" sz="1000" dirty="0" err="1">
                <a:solidFill>
                  <a:schemeClr val="accent2"/>
                </a:solidFill>
                <a:latin typeface="Times New Roman"/>
                <a:ea typeface="Times New Roman"/>
              </a:rPr>
              <a:t>Sundstorm</a:t>
            </a:r>
            <a:r>
              <a:rPr lang="en-GB" sz="1000" dirty="0">
                <a:solidFill>
                  <a:schemeClr val="accent2"/>
                </a:solidFill>
                <a:latin typeface="Times New Roman"/>
                <a:ea typeface="Times New Roman"/>
              </a:rPr>
              <a:t>, B., </a:t>
            </a:r>
            <a:r>
              <a:rPr lang="en-GB" sz="1000" dirty="0" err="1">
                <a:solidFill>
                  <a:schemeClr val="accent2"/>
                </a:solidFill>
                <a:latin typeface="Times New Roman"/>
                <a:ea typeface="Times New Roman"/>
              </a:rPr>
              <a:t>Mornstad</a:t>
            </a:r>
            <a:r>
              <a:rPr lang="en-GB" sz="1000" dirty="0">
                <a:solidFill>
                  <a:schemeClr val="accent2"/>
                </a:solidFill>
                <a:latin typeface="Times New Roman"/>
                <a:ea typeface="Times New Roman"/>
              </a:rPr>
              <a:t>, H. and Axell, T., 1982. Oral carcinomas associated with snuff </a:t>
            </a:r>
            <a:r>
              <a:rPr lang="en-GB" sz="1000" dirty="0" smtClean="0">
                <a:solidFill>
                  <a:schemeClr val="accent2"/>
                </a:solidFill>
                <a:latin typeface="Times New Roman"/>
                <a:ea typeface="Times New Roman"/>
              </a:rPr>
              <a:t>dipping</a:t>
            </a:r>
            <a:r>
              <a:rPr lang="en-GB" sz="1000" dirty="0">
                <a:solidFill>
                  <a:schemeClr val="accent2"/>
                </a:solidFill>
                <a:latin typeface="Times New Roman"/>
                <a:ea typeface="Times New Roman"/>
              </a:rPr>
              <a:t>, some clinical and histological characteristics of 23 </a:t>
            </a:r>
            <a:r>
              <a:rPr lang="en-GB" sz="1000" dirty="0" err="1">
                <a:solidFill>
                  <a:schemeClr val="accent2"/>
                </a:solidFill>
                <a:latin typeface="Times New Roman"/>
                <a:ea typeface="Times New Roman"/>
              </a:rPr>
              <a:t>tumors</a:t>
            </a:r>
            <a:r>
              <a:rPr lang="en-GB" sz="1000" dirty="0">
                <a:solidFill>
                  <a:schemeClr val="accent2"/>
                </a:solidFill>
                <a:latin typeface="Times New Roman"/>
                <a:ea typeface="Times New Roman"/>
              </a:rPr>
              <a:t> in Swedish male. </a:t>
            </a:r>
            <a:r>
              <a:rPr lang="en-GB" sz="1000" i="1" dirty="0" smtClean="0">
                <a:solidFill>
                  <a:schemeClr val="accent2"/>
                </a:solidFill>
                <a:latin typeface="Times New Roman"/>
                <a:ea typeface="Times New Roman"/>
              </a:rPr>
              <a:t>J</a:t>
            </a:r>
            <a:r>
              <a:rPr lang="en-GB" sz="1000" i="1" dirty="0">
                <a:solidFill>
                  <a:schemeClr val="accent2"/>
                </a:solidFill>
                <a:latin typeface="Times New Roman"/>
                <a:ea typeface="Times New Roman"/>
              </a:rPr>
              <a:t>. Oral</a:t>
            </a:r>
            <a:r>
              <a:rPr lang="en-GB" sz="1000" dirty="0">
                <a:solidFill>
                  <a:schemeClr val="accent2"/>
                </a:solidFill>
                <a:latin typeface="Times New Roman"/>
                <a:ea typeface="Times New Roman"/>
              </a:rPr>
              <a:t> </a:t>
            </a:r>
            <a:r>
              <a:rPr lang="en-GB" sz="1000" i="1" dirty="0" err="1">
                <a:solidFill>
                  <a:schemeClr val="accent2"/>
                </a:solidFill>
                <a:latin typeface="Times New Roman"/>
                <a:ea typeface="Times New Roman"/>
              </a:rPr>
              <a:t>Pathol</a:t>
            </a:r>
            <a:r>
              <a:rPr lang="en-GB" sz="1000" i="1" dirty="0">
                <a:solidFill>
                  <a:schemeClr val="accent2"/>
                </a:solidFill>
                <a:latin typeface="Times New Roman"/>
                <a:ea typeface="Times New Roman"/>
              </a:rPr>
              <a:t>.,</a:t>
            </a:r>
            <a:r>
              <a:rPr lang="en-GB" sz="1000" dirty="0">
                <a:solidFill>
                  <a:schemeClr val="accent2"/>
                </a:solidFill>
                <a:latin typeface="Times New Roman"/>
                <a:ea typeface="Times New Roman"/>
              </a:rPr>
              <a:t> </a:t>
            </a:r>
            <a:r>
              <a:rPr lang="en-GB" sz="1000" b="1" dirty="0">
                <a:solidFill>
                  <a:schemeClr val="accent2"/>
                </a:solidFill>
                <a:latin typeface="Times New Roman"/>
                <a:ea typeface="Times New Roman"/>
              </a:rPr>
              <a:t>11</a:t>
            </a:r>
            <a:r>
              <a:rPr lang="en-GB" sz="1000" dirty="0">
                <a:solidFill>
                  <a:schemeClr val="accent2"/>
                </a:solidFill>
                <a:latin typeface="Times New Roman"/>
                <a:ea typeface="Times New Roman"/>
              </a:rPr>
              <a:t>: 245-251</a:t>
            </a:r>
            <a:r>
              <a:rPr lang="en-GB" sz="1000" dirty="0" smtClean="0">
                <a:solidFill>
                  <a:schemeClr val="accent2"/>
                </a:solidFill>
                <a:latin typeface="Times New Roman"/>
                <a:ea typeface="Times New Roman"/>
              </a:rPr>
              <a:t>.</a:t>
            </a:r>
            <a:endParaRPr lang="en-GB" sz="1000" dirty="0">
              <a:solidFill>
                <a:schemeClr val="accent2"/>
              </a:solidFill>
              <a:latin typeface="Times New Roman"/>
              <a:ea typeface="Times New Roman"/>
            </a:endParaRPr>
          </a:p>
        </p:txBody>
      </p:sp>
    </p:spTree>
    <p:extLst>
      <p:ext uri="{BB962C8B-B14F-4D97-AF65-F5344CB8AC3E}">
        <p14:creationId xmlns:p14="http://schemas.microsoft.com/office/powerpoint/2010/main" val="3683779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8708388"/>
              </p:ext>
            </p:extLst>
          </p:nvPr>
        </p:nvGraphicFramePr>
        <p:xfrm>
          <a:off x="179512" y="836712"/>
          <a:ext cx="8784976" cy="4840626"/>
        </p:xfrm>
        <a:graphic>
          <a:graphicData uri="http://schemas.openxmlformats.org/drawingml/2006/table">
            <a:tbl>
              <a:tblPr firstRow="1" bandRow="1">
                <a:tableStyleId>{5C22544A-7EE6-4342-B048-85BDC9FD1C3A}</a:tableStyleId>
              </a:tblPr>
              <a:tblGrid>
                <a:gridCol w="1787488"/>
                <a:gridCol w="1627426"/>
                <a:gridCol w="2264245"/>
                <a:gridCol w="3105817"/>
              </a:tblGrid>
              <a:tr h="430062">
                <a:tc>
                  <a:txBody>
                    <a:bodyPr/>
                    <a:lstStyle/>
                    <a:p>
                      <a:r>
                        <a:rPr lang="en-GB" sz="1400" dirty="0" smtClean="0">
                          <a:effectLst/>
                        </a:rPr>
                        <a:t>Cytopathological</a:t>
                      </a:r>
                      <a:r>
                        <a:rPr lang="en-GB" sz="1400" baseline="0" dirty="0" smtClean="0">
                          <a:effectLst/>
                        </a:rPr>
                        <a:t> V</a:t>
                      </a:r>
                      <a:r>
                        <a:rPr lang="en-GB" sz="1400" dirty="0" smtClean="0">
                          <a:effectLst/>
                        </a:rPr>
                        <a:t>ariables</a:t>
                      </a:r>
                      <a:endParaRPr lang="en-GB" sz="1400" dirty="0">
                        <a:effectLst/>
                      </a:endParaRPr>
                    </a:p>
                  </a:txBody>
                  <a:tcPr/>
                </a:tc>
                <a:tc>
                  <a:txBody>
                    <a:bodyPr/>
                    <a:lstStyle/>
                    <a:p>
                      <a:r>
                        <a:rPr lang="en-GB" sz="1400" dirty="0" smtClean="0">
                          <a:effectLst/>
                        </a:rPr>
                        <a:t>Total </a:t>
                      </a:r>
                      <a:endParaRPr lang="en-GB" sz="1400" dirty="0">
                        <a:effectLst/>
                      </a:endParaRPr>
                    </a:p>
                  </a:txBody>
                  <a:tcPr/>
                </a:tc>
                <a:tc>
                  <a:txBody>
                    <a:bodyPr/>
                    <a:lstStyle/>
                    <a:p>
                      <a:r>
                        <a:rPr lang="en-GB" sz="1400" dirty="0" smtClean="0">
                          <a:effectLst/>
                        </a:rPr>
                        <a:t>Studies in Pakistan</a:t>
                      </a:r>
                      <a:endParaRPr lang="en-GB" sz="1400" dirty="0">
                        <a:effectLst/>
                      </a:endParaRPr>
                    </a:p>
                  </a:txBody>
                  <a:tcPr/>
                </a:tc>
                <a:tc>
                  <a:txBody>
                    <a:bodyPr/>
                    <a:lstStyle/>
                    <a:p>
                      <a:r>
                        <a:rPr lang="en-GB" sz="1400" baseline="0" dirty="0" smtClean="0">
                          <a:effectLst/>
                        </a:rPr>
                        <a:t>International studies</a:t>
                      </a:r>
                      <a:endParaRPr lang="en-GB" sz="1400" dirty="0">
                        <a:effectLst/>
                      </a:endParaRPr>
                    </a:p>
                  </a:txBody>
                  <a:tcPr/>
                </a:tc>
              </a:tr>
              <a:tr h="1519617">
                <a:tc>
                  <a:txBody>
                    <a:bodyPr/>
                    <a:lstStyle/>
                    <a:p>
                      <a:r>
                        <a:rPr lang="en-GB" sz="1400" dirty="0" smtClean="0">
                          <a:effectLst/>
                        </a:rPr>
                        <a:t>Inflammation</a:t>
                      </a:r>
                    </a:p>
                    <a:p>
                      <a:r>
                        <a:rPr lang="en-GB" sz="1400" dirty="0" smtClean="0">
                          <a:effectLst/>
                        </a:rPr>
                        <a:t>Mild</a:t>
                      </a:r>
                    </a:p>
                    <a:p>
                      <a:r>
                        <a:rPr lang="en-GB" sz="1400" dirty="0" smtClean="0">
                          <a:effectLst/>
                        </a:rPr>
                        <a:t>Moderate</a:t>
                      </a:r>
                    </a:p>
                    <a:p>
                      <a:r>
                        <a:rPr lang="en-GB" sz="1400" dirty="0" smtClean="0">
                          <a:effectLst/>
                        </a:rPr>
                        <a:t>Severe</a:t>
                      </a:r>
                      <a:endParaRPr lang="en-GB" sz="1400" dirty="0">
                        <a:effectLst/>
                      </a:endParaRPr>
                    </a:p>
                  </a:txBody>
                  <a:tcPr/>
                </a:tc>
                <a:tc>
                  <a:txBody>
                    <a:bodyPr/>
                    <a:lstStyle/>
                    <a:p>
                      <a:r>
                        <a:rPr lang="en-GB" sz="1400" dirty="0" smtClean="0">
                          <a:effectLst/>
                        </a:rPr>
                        <a:t>42 %</a:t>
                      </a:r>
                    </a:p>
                    <a:p>
                      <a:r>
                        <a:rPr lang="en-GB" sz="1400" dirty="0" smtClean="0">
                          <a:effectLst/>
                        </a:rPr>
                        <a:t>62 %</a:t>
                      </a:r>
                    </a:p>
                    <a:p>
                      <a:r>
                        <a:rPr lang="en-GB" sz="1400" dirty="0" smtClean="0">
                          <a:effectLst/>
                        </a:rPr>
                        <a:t>16 %</a:t>
                      </a:r>
                    </a:p>
                    <a:p>
                      <a:r>
                        <a:rPr lang="en-GB" sz="1400" dirty="0" smtClean="0">
                          <a:effectLst/>
                        </a:rPr>
                        <a:t>22 %</a:t>
                      </a:r>
                      <a:endParaRPr lang="en-GB" sz="1400" dirty="0">
                        <a:effectLst/>
                      </a:endParaRPr>
                    </a:p>
                  </a:txBody>
                  <a:tcPr/>
                </a:tc>
                <a:tc>
                  <a:txBody>
                    <a:bodyPr/>
                    <a:lstStyle/>
                    <a:p>
                      <a:r>
                        <a:rPr lang="en-GB" sz="1400" dirty="0" smtClean="0">
                          <a:effectLst/>
                        </a:rPr>
                        <a:t>--------</a:t>
                      </a:r>
                      <a:endParaRPr lang="en-GB" sz="1400" dirty="0">
                        <a:effectLst/>
                      </a:endParaRPr>
                    </a:p>
                  </a:txBody>
                  <a:tcPr/>
                </a:tc>
                <a:tc>
                  <a:txBody>
                    <a:bodyPr/>
                    <a:lstStyle/>
                    <a:p>
                      <a:r>
                        <a:rPr lang="en-GB" sz="1400" dirty="0" smtClean="0">
                          <a:effectLst/>
                        </a:rPr>
                        <a:t>76</a:t>
                      </a:r>
                      <a:r>
                        <a:rPr lang="en-GB" sz="1400" baseline="0" dirty="0" smtClean="0">
                          <a:effectLst/>
                        </a:rPr>
                        <a:t> % mild</a:t>
                      </a:r>
                    </a:p>
                    <a:p>
                      <a:r>
                        <a:rPr lang="en-GB" sz="1400" dirty="0" smtClean="0">
                          <a:effectLst/>
                        </a:rPr>
                        <a:t>14 %</a:t>
                      </a:r>
                      <a:r>
                        <a:rPr lang="en-GB" sz="1400" baseline="0" dirty="0" smtClean="0">
                          <a:effectLst/>
                        </a:rPr>
                        <a:t> mod</a:t>
                      </a:r>
                    </a:p>
                    <a:p>
                      <a:r>
                        <a:rPr lang="en-GB" sz="1400" dirty="0" smtClean="0">
                          <a:effectLst/>
                        </a:rPr>
                        <a:t>9 % severe</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effectLst/>
                        </a:rPr>
                        <a:t>(Axel et al, 1976; Sweden)</a:t>
                      </a:r>
                    </a:p>
                    <a:p>
                      <a:r>
                        <a:rPr lang="en-GB" sz="1400" dirty="0" smtClean="0">
                          <a:effectLst/>
                        </a:rPr>
                        <a:t>46%</a:t>
                      </a:r>
                    </a:p>
                    <a:p>
                      <a:r>
                        <a:rPr lang="en-GB" sz="1400" dirty="0" smtClean="0">
                          <a:effectLst/>
                        </a:rPr>
                        <a:t>(Robertson,</a:t>
                      </a:r>
                      <a:r>
                        <a:rPr lang="en-GB" sz="1400" baseline="0" dirty="0" smtClean="0">
                          <a:effectLst/>
                        </a:rPr>
                        <a:t> 1990; Canada)</a:t>
                      </a:r>
                      <a:endParaRPr lang="en-GB" sz="1400" dirty="0" smtClean="0">
                        <a:effectLst/>
                      </a:endParaRPr>
                    </a:p>
                  </a:txBody>
                  <a:tcPr/>
                </a:tc>
              </a:tr>
              <a:tr h="1046847">
                <a:tc>
                  <a:txBody>
                    <a:bodyPr/>
                    <a:lstStyle/>
                    <a:p>
                      <a:r>
                        <a:rPr lang="en-GB" sz="1400" dirty="0" smtClean="0">
                          <a:effectLst/>
                        </a:rPr>
                        <a:t>Nuclear</a:t>
                      </a:r>
                      <a:r>
                        <a:rPr lang="en-GB" sz="1400" baseline="0" dirty="0" smtClean="0">
                          <a:effectLst/>
                        </a:rPr>
                        <a:t> </a:t>
                      </a:r>
                      <a:r>
                        <a:rPr lang="en-GB" sz="1400" baseline="0" dirty="0" err="1" smtClean="0">
                          <a:effectLst/>
                        </a:rPr>
                        <a:t>atypia</a:t>
                      </a:r>
                      <a:endParaRPr lang="en-GB" sz="1400" dirty="0">
                        <a:effectLst/>
                      </a:endParaRPr>
                    </a:p>
                  </a:txBody>
                  <a:tcPr/>
                </a:tc>
                <a:tc>
                  <a:txBody>
                    <a:bodyPr/>
                    <a:lstStyle/>
                    <a:p>
                      <a:r>
                        <a:rPr lang="en-GB" sz="1400" dirty="0" smtClean="0">
                          <a:effectLst/>
                        </a:rPr>
                        <a:t>37 %</a:t>
                      </a:r>
                      <a:endParaRPr lang="en-GB" sz="1400" dirty="0">
                        <a:effectLst/>
                      </a:endParaRPr>
                    </a:p>
                  </a:txBody>
                  <a:tcPr/>
                </a:tc>
                <a:tc>
                  <a:txBody>
                    <a:bodyPr/>
                    <a:lstStyle/>
                    <a:p>
                      <a:r>
                        <a:rPr lang="en-GB" sz="1400" dirty="0" smtClean="0">
                          <a:effectLst/>
                        </a:rPr>
                        <a:t>---------</a:t>
                      </a:r>
                      <a:endParaRPr lang="en-GB" sz="1400" dirty="0">
                        <a:effectLst/>
                      </a:endParaRPr>
                    </a:p>
                  </a:txBody>
                  <a:tcPr/>
                </a:tc>
                <a:tc>
                  <a:txBody>
                    <a:bodyPr/>
                    <a:lstStyle/>
                    <a:p>
                      <a:r>
                        <a:rPr lang="en-GB" sz="1400" dirty="0" smtClean="0">
                          <a:effectLst/>
                        </a:rPr>
                        <a:t>23%</a:t>
                      </a:r>
                    </a:p>
                    <a:p>
                      <a:r>
                        <a:rPr lang="en-GB" sz="1400" dirty="0" smtClean="0">
                          <a:effectLst/>
                        </a:rPr>
                        <a:t>(Greer et al, 1986; USA)</a:t>
                      </a:r>
                    </a:p>
                    <a:p>
                      <a:r>
                        <a:rPr lang="en-GB" sz="1400" dirty="0" smtClean="0">
                          <a:effectLst/>
                        </a:rPr>
                        <a:t>18%</a:t>
                      </a:r>
                    </a:p>
                    <a:p>
                      <a:r>
                        <a:rPr lang="en-GB" sz="1400" dirty="0" smtClean="0">
                          <a:effectLst/>
                        </a:rPr>
                        <a:t>(</a:t>
                      </a:r>
                      <a:r>
                        <a:rPr lang="en-GB" sz="1400" dirty="0" err="1" smtClean="0">
                          <a:effectLst/>
                        </a:rPr>
                        <a:t>erenmemisoqlu</a:t>
                      </a:r>
                      <a:r>
                        <a:rPr lang="en-GB" sz="1400" dirty="0" smtClean="0">
                          <a:effectLst/>
                        </a:rPr>
                        <a:t>,</a:t>
                      </a:r>
                      <a:r>
                        <a:rPr lang="en-GB" sz="1400" baseline="0" dirty="0" smtClean="0">
                          <a:effectLst/>
                        </a:rPr>
                        <a:t> 2007; Turkey)</a:t>
                      </a:r>
                      <a:endParaRPr lang="en-GB" sz="1400" dirty="0" smtClean="0">
                        <a:effectLst/>
                      </a:endParaRPr>
                    </a:p>
                  </a:txBody>
                  <a:tcPr/>
                </a:tc>
              </a:tr>
              <a:tr h="1756002">
                <a:tc>
                  <a:txBody>
                    <a:bodyPr/>
                    <a:lstStyle/>
                    <a:p>
                      <a:r>
                        <a:rPr lang="en-GB" sz="1400" dirty="0" smtClean="0">
                          <a:effectLst/>
                        </a:rPr>
                        <a:t>Dysplasia</a:t>
                      </a:r>
                      <a:endParaRPr lang="en-GB" sz="1400" dirty="0">
                        <a:effectLst/>
                      </a:endParaRPr>
                    </a:p>
                  </a:txBody>
                  <a:tcPr/>
                </a:tc>
                <a:tc>
                  <a:txBody>
                    <a:bodyPr/>
                    <a:lstStyle/>
                    <a:p>
                      <a:r>
                        <a:rPr lang="en-GB" sz="1400" dirty="0" smtClean="0">
                          <a:effectLst/>
                        </a:rPr>
                        <a:t>4 %</a:t>
                      </a:r>
                    </a:p>
                    <a:p>
                      <a:r>
                        <a:rPr lang="en-GB" sz="1400" dirty="0" smtClean="0">
                          <a:effectLst/>
                        </a:rPr>
                        <a:t>(G1=50 %</a:t>
                      </a:r>
                    </a:p>
                    <a:p>
                      <a:r>
                        <a:rPr lang="en-GB" sz="1400" dirty="0" smtClean="0">
                          <a:effectLst/>
                        </a:rPr>
                        <a:t>G2=50</a:t>
                      </a:r>
                      <a:r>
                        <a:rPr lang="en-GB" sz="1400" baseline="0" dirty="0" smtClean="0">
                          <a:effectLst/>
                        </a:rPr>
                        <a:t> %)</a:t>
                      </a:r>
                      <a:endParaRPr lang="en-GB" sz="1400" dirty="0" smtClean="0">
                        <a:effectLst/>
                      </a:endParaRPr>
                    </a:p>
                    <a:p>
                      <a:endParaRPr lang="en-GB" sz="1400" dirty="0">
                        <a:effectLst/>
                      </a:endParaRPr>
                    </a:p>
                  </a:txBody>
                  <a:tcPr/>
                </a:tc>
                <a:tc>
                  <a:txBody>
                    <a:bodyPr/>
                    <a:lstStyle/>
                    <a:p>
                      <a:r>
                        <a:rPr lang="en-GB" sz="1400" dirty="0" smtClean="0">
                          <a:effectLst/>
                        </a:rPr>
                        <a:t>12 %</a:t>
                      </a:r>
                    </a:p>
                    <a:p>
                      <a:r>
                        <a:rPr lang="en-GB" sz="1400" dirty="0" smtClean="0">
                          <a:effectLst/>
                        </a:rPr>
                        <a:t>(</a:t>
                      </a:r>
                      <a:r>
                        <a:rPr lang="en-GB" sz="1400" dirty="0" err="1" smtClean="0">
                          <a:effectLst/>
                        </a:rPr>
                        <a:t>Zahoor</a:t>
                      </a:r>
                      <a:r>
                        <a:rPr lang="en-GB" sz="1400" dirty="0" smtClean="0">
                          <a:effectLst/>
                        </a:rPr>
                        <a:t> </a:t>
                      </a:r>
                      <a:r>
                        <a:rPr lang="en-GB" sz="1400" dirty="0" err="1" smtClean="0">
                          <a:effectLst/>
                        </a:rPr>
                        <a:t>rana</a:t>
                      </a:r>
                      <a:r>
                        <a:rPr lang="en-GB" sz="1400" dirty="0" smtClean="0">
                          <a:effectLst/>
                        </a:rPr>
                        <a:t>,</a:t>
                      </a:r>
                      <a:r>
                        <a:rPr lang="en-GB" sz="1400" baseline="0" dirty="0" smtClean="0">
                          <a:effectLst/>
                        </a:rPr>
                        <a:t> 2009)</a:t>
                      </a:r>
                      <a:endParaRPr lang="en-GB" sz="1400" dirty="0">
                        <a:effectLst/>
                      </a:endParaRPr>
                    </a:p>
                  </a:txBody>
                  <a:tcPr/>
                </a:tc>
                <a:tc>
                  <a:txBody>
                    <a:bodyPr/>
                    <a:lstStyle/>
                    <a:p>
                      <a:r>
                        <a:rPr lang="en-GB" sz="1400" dirty="0" smtClean="0">
                          <a:effectLst/>
                        </a:rPr>
                        <a:t>1%</a:t>
                      </a:r>
                    </a:p>
                    <a:p>
                      <a:r>
                        <a:rPr lang="en-GB" sz="1400" dirty="0" smtClean="0">
                          <a:effectLst/>
                        </a:rPr>
                        <a:t>(Peterson et al, 1973;</a:t>
                      </a:r>
                      <a:r>
                        <a:rPr lang="en-GB" sz="1400" baseline="0" dirty="0" smtClean="0">
                          <a:effectLst/>
                        </a:rPr>
                        <a:t> Denmark)</a:t>
                      </a:r>
                      <a:endParaRPr lang="en-GB" sz="1400" dirty="0" smtClean="0">
                        <a:effectLst/>
                      </a:endParaRPr>
                    </a:p>
                    <a:p>
                      <a:r>
                        <a:rPr lang="en-GB" sz="1400" dirty="0" smtClean="0">
                          <a:effectLst/>
                        </a:rPr>
                        <a:t>2.2%</a:t>
                      </a:r>
                    </a:p>
                    <a:p>
                      <a:r>
                        <a:rPr lang="en-GB" sz="1400" dirty="0" smtClean="0">
                          <a:effectLst/>
                        </a:rPr>
                        <a:t>(Greer et al, 1986; USA)</a:t>
                      </a:r>
                      <a:endParaRPr lang="en-GB" sz="1400" baseline="0" dirty="0" smtClean="0">
                        <a:effectLst/>
                      </a:endParaRPr>
                    </a:p>
                    <a:p>
                      <a:r>
                        <a:rPr lang="en-GB" sz="1400" baseline="0" dirty="0" smtClean="0">
                          <a:effectLst/>
                        </a:rPr>
                        <a:t>4%</a:t>
                      </a:r>
                    </a:p>
                    <a:p>
                      <a:r>
                        <a:rPr lang="en-GB" sz="1400" baseline="0" dirty="0" smtClean="0">
                          <a:effectLst/>
                        </a:rPr>
                        <a:t>(G1=75 %. G2=25%)</a:t>
                      </a:r>
                    </a:p>
                    <a:p>
                      <a:r>
                        <a:rPr lang="en-GB" sz="1400" baseline="0" dirty="0" smtClean="0">
                          <a:effectLst/>
                        </a:rPr>
                        <a:t>(</a:t>
                      </a:r>
                      <a:r>
                        <a:rPr lang="en-GB" sz="1400" baseline="0" dirty="0" err="1" smtClean="0">
                          <a:effectLst/>
                        </a:rPr>
                        <a:t>Erenmemisoqlu</a:t>
                      </a:r>
                      <a:r>
                        <a:rPr lang="en-GB" sz="1400" baseline="0" dirty="0" smtClean="0">
                          <a:effectLst/>
                        </a:rPr>
                        <a:t>, 2007; Turkey)</a:t>
                      </a:r>
                      <a:endParaRPr lang="en-GB" sz="1400" dirty="0">
                        <a:effectLst/>
                      </a:endParaRPr>
                    </a:p>
                  </a:txBody>
                  <a:tcPr/>
                </a:tc>
              </a:tr>
            </a:tbl>
          </a:graphicData>
        </a:graphic>
      </p:graphicFrame>
    </p:spTree>
    <p:extLst>
      <p:ext uri="{BB962C8B-B14F-4D97-AF65-F5344CB8AC3E}">
        <p14:creationId xmlns:p14="http://schemas.microsoft.com/office/powerpoint/2010/main" val="1635555"/>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2632494"/>
              </p:ext>
            </p:extLst>
          </p:nvPr>
        </p:nvGraphicFramePr>
        <p:xfrm>
          <a:off x="251521" y="692696"/>
          <a:ext cx="8517632" cy="5256584"/>
        </p:xfrm>
        <a:graphic>
          <a:graphicData uri="http://schemas.openxmlformats.org/drawingml/2006/table">
            <a:tbl>
              <a:tblPr firstRow="1" bandRow="1">
                <a:tableStyleId>{5C22544A-7EE6-4342-B048-85BDC9FD1C3A}</a:tableStyleId>
              </a:tblPr>
              <a:tblGrid>
                <a:gridCol w="2345432"/>
                <a:gridCol w="2057400"/>
                <a:gridCol w="2057400"/>
                <a:gridCol w="2057400"/>
              </a:tblGrid>
              <a:tr h="980204">
                <a:tc>
                  <a:txBody>
                    <a:bodyPr/>
                    <a:lstStyle/>
                    <a:p>
                      <a:r>
                        <a:rPr lang="en-GB" sz="1400" dirty="0" smtClean="0"/>
                        <a:t>Cytopathological changes</a:t>
                      </a:r>
                      <a:endParaRPr lang="en-GB" sz="1400" dirty="0"/>
                    </a:p>
                  </a:txBody>
                  <a:tcPr/>
                </a:tc>
                <a:tc>
                  <a:txBody>
                    <a:bodyPr/>
                    <a:lstStyle/>
                    <a:p>
                      <a:r>
                        <a:rPr lang="en-GB" sz="1400" dirty="0" smtClean="0"/>
                        <a:t>Total</a:t>
                      </a:r>
                      <a:endParaRPr lang="en-GB" sz="1400" dirty="0"/>
                    </a:p>
                  </a:txBody>
                  <a:tcPr/>
                </a:tc>
                <a:tc>
                  <a:txBody>
                    <a:bodyPr/>
                    <a:lstStyle/>
                    <a:p>
                      <a:r>
                        <a:rPr lang="en-GB" sz="1400" dirty="0" smtClean="0"/>
                        <a:t>Studies in Pakistan</a:t>
                      </a:r>
                      <a:endParaRPr lang="en-GB" sz="1400" dirty="0"/>
                    </a:p>
                  </a:txBody>
                  <a:tcPr/>
                </a:tc>
                <a:tc>
                  <a:txBody>
                    <a:bodyPr/>
                    <a:lstStyle/>
                    <a:p>
                      <a:r>
                        <a:rPr lang="en-GB" sz="1400" dirty="0" smtClean="0"/>
                        <a:t>International studies</a:t>
                      </a:r>
                      <a:endParaRPr lang="en-GB" sz="1400" dirty="0"/>
                    </a:p>
                  </a:txBody>
                  <a:tcPr/>
                </a:tc>
              </a:tr>
              <a:tr h="701518">
                <a:tc>
                  <a:txBody>
                    <a:bodyPr/>
                    <a:lstStyle/>
                    <a:p>
                      <a:r>
                        <a:rPr lang="en-GB" sz="1400" dirty="0" smtClean="0">
                          <a:effectLst/>
                        </a:rPr>
                        <a:t>Candida</a:t>
                      </a:r>
                      <a:endParaRPr lang="en-GB" sz="1400" dirty="0">
                        <a:effectLst/>
                      </a:endParaRPr>
                    </a:p>
                  </a:txBody>
                  <a:tcPr/>
                </a:tc>
                <a:tc>
                  <a:txBody>
                    <a:bodyPr/>
                    <a:lstStyle/>
                    <a:p>
                      <a:r>
                        <a:rPr lang="en-GB" sz="1400" dirty="0" smtClean="0">
                          <a:effectLst/>
                        </a:rPr>
                        <a:t>4 %</a:t>
                      </a:r>
                      <a:endParaRPr lang="en-GB" sz="1400" dirty="0">
                        <a:effectLst/>
                      </a:endParaRPr>
                    </a:p>
                  </a:txBody>
                  <a:tcPr/>
                </a:tc>
                <a:tc>
                  <a:txBody>
                    <a:bodyPr/>
                    <a:lstStyle/>
                    <a:p>
                      <a:r>
                        <a:rPr lang="en-GB" sz="1400" dirty="0" smtClean="0">
                          <a:effectLst/>
                        </a:rPr>
                        <a:t>--</a:t>
                      </a:r>
                    </a:p>
                  </a:txBody>
                  <a:tcPr/>
                </a:tc>
                <a:tc>
                  <a:txBody>
                    <a:bodyPr/>
                    <a:lstStyle/>
                    <a:p>
                      <a:r>
                        <a:rPr lang="en-GB" sz="1400" dirty="0" smtClean="0">
                          <a:effectLst/>
                        </a:rPr>
                        <a:t>-----</a:t>
                      </a:r>
                      <a:endParaRPr lang="en-GB" sz="1400" dirty="0">
                        <a:effectLst/>
                      </a:endParaRPr>
                    </a:p>
                  </a:txBody>
                  <a:tcPr/>
                </a:tc>
              </a:tr>
              <a:tr h="1383818">
                <a:tc>
                  <a:txBody>
                    <a:bodyPr/>
                    <a:lstStyle/>
                    <a:p>
                      <a:r>
                        <a:rPr lang="en-GB" sz="1400" dirty="0" smtClean="0">
                          <a:effectLst/>
                        </a:rPr>
                        <a:t>Cytoplasmic</a:t>
                      </a:r>
                      <a:r>
                        <a:rPr lang="en-GB" sz="1400" baseline="0" dirty="0" smtClean="0">
                          <a:effectLst/>
                        </a:rPr>
                        <a:t> vacuolization</a:t>
                      </a:r>
                      <a:endParaRPr lang="en-GB" sz="1400" dirty="0">
                        <a:effectLst/>
                      </a:endParaRPr>
                    </a:p>
                  </a:txBody>
                  <a:tcPr/>
                </a:tc>
                <a:tc>
                  <a:txBody>
                    <a:bodyPr/>
                    <a:lstStyle/>
                    <a:p>
                      <a:r>
                        <a:rPr lang="en-GB" sz="1400" dirty="0" smtClean="0">
                          <a:effectLst/>
                        </a:rPr>
                        <a:t>37 %</a:t>
                      </a:r>
                      <a:endParaRPr lang="en-GB" sz="1400" dirty="0">
                        <a:effectLst/>
                      </a:endParaRPr>
                    </a:p>
                  </a:txBody>
                  <a:tcPr/>
                </a:tc>
                <a:tc>
                  <a:txBody>
                    <a:bodyPr/>
                    <a:lstStyle/>
                    <a:p>
                      <a:endParaRPr lang="en-GB" sz="1400" dirty="0">
                        <a:effectLst/>
                      </a:endParaRPr>
                    </a:p>
                  </a:txBody>
                  <a:tcPr/>
                </a:tc>
                <a:tc>
                  <a:txBody>
                    <a:bodyPr/>
                    <a:lstStyle/>
                    <a:p>
                      <a:r>
                        <a:rPr lang="en-GB" sz="1400" dirty="0" smtClean="0">
                          <a:effectLst/>
                        </a:rPr>
                        <a:t>26 % </a:t>
                      </a:r>
                    </a:p>
                    <a:p>
                      <a:r>
                        <a:rPr lang="en-GB" sz="1400" dirty="0" smtClean="0">
                          <a:effectLst/>
                        </a:rPr>
                        <a:t>(</a:t>
                      </a:r>
                      <a:r>
                        <a:rPr lang="en-GB" sz="1400" dirty="0" err="1" smtClean="0">
                          <a:effectLst/>
                        </a:rPr>
                        <a:t>Axet</a:t>
                      </a:r>
                      <a:r>
                        <a:rPr lang="en-GB" sz="1400" dirty="0" smtClean="0">
                          <a:effectLst/>
                        </a:rPr>
                        <a:t> et al, 1976; Sweden)</a:t>
                      </a:r>
                      <a:endParaRPr lang="en-GB" sz="1400" dirty="0">
                        <a:effectLst/>
                      </a:endParaRPr>
                    </a:p>
                  </a:txBody>
                  <a:tcPr/>
                </a:tc>
              </a:tr>
              <a:tr h="2191044">
                <a:tc>
                  <a:txBody>
                    <a:bodyPr/>
                    <a:lstStyle/>
                    <a:p>
                      <a:r>
                        <a:rPr lang="en-GB" sz="1400" dirty="0" smtClean="0">
                          <a:effectLst/>
                        </a:rPr>
                        <a:t>Micronuclei</a:t>
                      </a:r>
                      <a:endParaRPr lang="en-GB" sz="1400" dirty="0">
                        <a:effectLst/>
                      </a:endParaRPr>
                    </a:p>
                  </a:txBody>
                  <a:tcPr/>
                </a:tc>
                <a:tc>
                  <a:txBody>
                    <a:bodyPr/>
                    <a:lstStyle/>
                    <a:p>
                      <a:endParaRPr lang="en-GB" sz="1400" dirty="0">
                        <a:effectLst/>
                      </a:endParaRPr>
                    </a:p>
                  </a:txBody>
                  <a:tcPr/>
                </a:tc>
                <a:tc>
                  <a:txBody>
                    <a:bodyPr/>
                    <a:lstStyle/>
                    <a:p>
                      <a:r>
                        <a:rPr lang="en-GB" sz="1400" dirty="0" smtClean="0">
                          <a:effectLst/>
                        </a:rPr>
                        <a:t>--</a:t>
                      </a:r>
                      <a:endParaRPr lang="en-GB" sz="1400" dirty="0">
                        <a:effectLst/>
                      </a:endParaRPr>
                    </a:p>
                  </a:txBody>
                  <a:tcPr/>
                </a:tc>
                <a:tc>
                  <a:txBody>
                    <a:bodyPr/>
                    <a:lstStyle/>
                    <a:p>
                      <a:r>
                        <a:rPr lang="en-GB" sz="1400" dirty="0" smtClean="0">
                          <a:effectLst/>
                        </a:rPr>
                        <a:t>60%</a:t>
                      </a:r>
                    </a:p>
                    <a:p>
                      <a:r>
                        <a:rPr lang="en-GB" sz="1400" dirty="0" smtClean="0">
                          <a:effectLst/>
                        </a:rPr>
                        <a:t>(</a:t>
                      </a:r>
                      <a:r>
                        <a:rPr lang="en-GB" sz="1400" dirty="0" err="1" smtClean="0">
                          <a:effectLst/>
                        </a:rPr>
                        <a:t>palaskar</a:t>
                      </a:r>
                      <a:r>
                        <a:rPr lang="en-GB" sz="1400" dirty="0" smtClean="0">
                          <a:effectLst/>
                        </a:rPr>
                        <a:t>,</a:t>
                      </a:r>
                      <a:r>
                        <a:rPr lang="en-GB" sz="1400" baseline="0" dirty="0" smtClean="0">
                          <a:effectLst/>
                        </a:rPr>
                        <a:t> 2009; India)</a:t>
                      </a:r>
                    </a:p>
                    <a:p>
                      <a:r>
                        <a:rPr lang="en-GB" sz="1400" baseline="0" dirty="0" smtClean="0">
                          <a:effectLst/>
                        </a:rPr>
                        <a:t>74%</a:t>
                      </a:r>
                    </a:p>
                    <a:p>
                      <a:r>
                        <a:rPr lang="en-GB" sz="1400" baseline="0" dirty="0" smtClean="0">
                          <a:effectLst/>
                        </a:rPr>
                        <a:t>(</a:t>
                      </a:r>
                      <a:r>
                        <a:rPr lang="en-GB" sz="1400" baseline="0" dirty="0" err="1" smtClean="0">
                          <a:effectLst/>
                        </a:rPr>
                        <a:t>roberts</a:t>
                      </a:r>
                      <a:r>
                        <a:rPr lang="en-GB" sz="1400" baseline="0" dirty="0" smtClean="0">
                          <a:effectLst/>
                        </a:rPr>
                        <a:t> et al, 2014; USA)</a:t>
                      </a:r>
                      <a:endParaRPr lang="en-GB" sz="1400" dirty="0">
                        <a:effectLst/>
                      </a:endParaRPr>
                    </a:p>
                  </a:txBody>
                  <a:tcPr/>
                </a:tc>
              </a:tr>
            </a:tbl>
          </a:graphicData>
        </a:graphic>
      </p:graphicFrame>
    </p:spTree>
    <p:extLst>
      <p:ext uri="{BB962C8B-B14F-4D97-AF65-F5344CB8AC3E}">
        <p14:creationId xmlns:p14="http://schemas.microsoft.com/office/powerpoint/2010/main" val="2741459872"/>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066800"/>
          </a:xfrm>
        </p:spPr>
        <p:txBody>
          <a:bodyPr>
            <a:normAutofit/>
          </a:bodyPr>
          <a:lstStyle/>
          <a:p>
            <a:r>
              <a:rPr lang="en-GB" sz="3200" dirty="0" smtClean="0"/>
              <a:t>CONCLUSION</a:t>
            </a:r>
            <a:endParaRPr lang="en-GB" sz="3200" dirty="0"/>
          </a:p>
        </p:txBody>
      </p:sp>
      <p:sp>
        <p:nvSpPr>
          <p:cNvPr id="3" name="Content Placeholder 2"/>
          <p:cNvSpPr>
            <a:spLocks noGrp="1"/>
          </p:cNvSpPr>
          <p:nvPr>
            <p:ph idx="1"/>
          </p:nvPr>
        </p:nvSpPr>
        <p:spPr>
          <a:xfrm>
            <a:off x="457200" y="1916832"/>
            <a:ext cx="8229600" cy="4657704"/>
          </a:xfrm>
        </p:spPr>
        <p:txBody>
          <a:bodyPr>
            <a:normAutofit fontScale="40000" lnSpcReduction="20000"/>
          </a:bodyPr>
          <a:lstStyle/>
          <a:p>
            <a:pPr algn="just">
              <a:lnSpc>
                <a:spcPct val="120000"/>
              </a:lnSpc>
            </a:pPr>
            <a:r>
              <a:rPr lang="en-GB" sz="5900" dirty="0"/>
              <a:t>This study is likely to help in screening habitual dipping tobacco users for pathological changes in oral cavity </a:t>
            </a:r>
            <a:r>
              <a:rPr lang="en-GB" sz="5900" dirty="0" smtClean="0"/>
              <a:t> </a:t>
            </a:r>
            <a:r>
              <a:rPr lang="en-GB" sz="5900" dirty="0"/>
              <a:t>ranging from benign to precancerous and cancerous lesions. </a:t>
            </a:r>
            <a:endParaRPr lang="en-GB" sz="5900" dirty="0" smtClean="0"/>
          </a:p>
          <a:p>
            <a:pPr algn="just">
              <a:lnSpc>
                <a:spcPct val="120000"/>
              </a:lnSpc>
            </a:pPr>
            <a:endParaRPr lang="en-GB" sz="5900" dirty="0"/>
          </a:p>
          <a:p>
            <a:pPr algn="just">
              <a:lnSpc>
                <a:spcPct val="120000"/>
              </a:lnSpc>
            </a:pPr>
            <a:r>
              <a:rPr lang="en-GB" sz="5900" dirty="0" smtClean="0"/>
              <a:t>This study helped in creating awareness among this indigent population regarding oral and dental health in order to provide adequate and timely preventive as well as curative measures by the dental practitioners. As early detection of such mucosal changes will improve the clinical outcome.</a:t>
            </a:r>
          </a:p>
          <a:p>
            <a:pPr algn="just">
              <a:lnSpc>
                <a:spcPct val="120000"/>
              </a:lnSpc>
            </a:pPr>
            <a:endParaRPr lang="en-GB" sz="2400" dirty="0"/>
          </a:p>
          <a:p>
            <a:pPr algn="just">
              <a:lnSpc>
                <a:spcPct val="120000"/>
              </a:lnSpc>
            </a:pPr>
            <a:endParaRPr lang="en-GB" sz="2000" dirty="0"/>
          </a:p>
        </p:txBody>
      </p:sp>
    </p:spTree>
    <p:extLst>
      <p:ext uri="{BB962C8B-B14F-4D97-AF65-F5344CB8AC3E}">
        <p14:creationId xmlns:p14="http://schemas.microsoft.com/office/powerpoint/2010/main" val="3778218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801720"/>
          </a:xfrm>
        </p:spPr>
        <p:txBody>
          <a:bodyPr/>
          <a:lstStyle/>
          <a:p>
            <a:pPr lvl="0" algn="just">
              <a:lnSpc>
                <a:spcPct val="120000"/>
              </a:lnSpc>
              <a:buClr>
                <a:srgbClr val="A04DA3"/>
              </a:buClr>
            </a:pPr>
            <a:r>
              <a:rPr lang="en-GB" dirty="0">
                <a:solidFill>
                  <a:prstClr val="black"/>
                </a:solidFill>
              </a:rPr>
              <a:t>To validate the findings of this study, similar studies </a:t>
            </a:r>
            <a:r>
              <a:rPr lang="en-GB" dirty="0" smtClean="0">
                <a:solidFill>
                  <a:prstClr val="black"/>
                </a:solidFill>
              </a:rPr>
              <a:t>on larger scale should </a:t>
            </a:r>
            <a:r>
              <a:rPr lang="en-GB" dirty="0">
                <a:solidFill>
                  <a:prstClr val="black"/>
                </a:solidFill>
              </a:rPr>
              <a:t>be carried </a:t>
            </a:r>
            <a:r>
              <a:rPr lang="en-GB" dirty="0" smtClean="0">
                <a:solidFill>
                  <a:prstClr val="black"/>
                </a:solidFill>
              </a:rPr>
              <a:t>out.</a:t>
            </a:r>
            <a:endParaRPr lang="en-GB" dirty="0">
              <a:solidFill>
                <a:prstClr val="black"/>
              </a:solidFill>
            </a:endParaRPr>
          </a:p>
          <a:p>
            <a:pPr lvl="0" algn="just">
              <a:lnSpc>
                <a:spcPct val="120000"/>
              </a:lnSpc>
              <a:buClr>
                <a:srgbClr val="A04DA3"/>
              </a:buClr>
            </a:pPr>
            <a:endParaRPr lang="en-GB" dirty="0">
              <a:solidFill>
                <a:prstClr val="black"/>
              </a:solidFill>
            </a:endParaRPr>
          </a:p>
          <a:p>
            <a:pPr lvl="0" algn="just">
              <a:lnSpc>
                <a:spcPct val="120000"/>
              </a:lnSpc>
              <a:buClr>
                <a:srgbClr val="A04DA3"/>
              </a:buClr>
            </a:pPr>
            <a:r>
              <a:rPr lang="en-GB" dirty="0" smtClean="0">
                <a:solidFill>
                  <a:prstClr val="black"/>
                </a:solidFill>
              </a:rPr>
              <a:t>There is a dire need to draft </a:t>
            </a:r>
            <a:r>
              <a:rPr lang="en-GB" dirty="0">
                <a:solidFill>
                  <a:prstClr val="black"/>
                </a:solidFill>
              </a:rPr>
              <a:t>and enforce national policy and regulations for snuff usage and its manufacturing creating provisions of adequately tested material.</a:t>
            </a:r>
          </a:p>
          <a:p>
            <a:endParaRPr lang="en-GB" dirty="0"/>
          </a:p>
        </p:txBody>
      </p:sp>
    </p:spTree>
    <p:extLst>
      <p:ext uri="{BB962C8B-B14F-4D97-AF65-F5344CB8AC3E}">
        <p14:creationId xmlns:p14="http://schemas.microsoft.com/office/powerpoint/2010/main" val="2893818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ank-you-road-sign.jpg"/>
          <p:cNvPicPr>
            <a:picLocks noGrp="1" noChangeAspect="1"/>
          </p:cNvPicPr>
          <p:nvPr>
            <p:ph idx="1"/>
          </p:nvPr>
        </p:nvPicPr>
        <p:blipFill>
          <a:blip r:embed="rId2"/>
          <a:stretch>
            <a:fillRect/>
          </a:stretch>
        </p:blipFill>
        <p:spPr>
          <a:xfrm>
            <a:off x="-61512" y="0"/>
            <a:ext cx="9205512" cy="6858000"/>
          </a:xfrm>
        </p:spPr>
      </p:pic>
      <p:sp>
        <p:nvSpPr>
          <p:cNvPr id="3" name="Footer Placeholder 2"/>
          <p:cNvSpPr>
            <a:spLocks noGrp="1"/>
          </p:cNvSpPr>
          <p:nvPr>
            <p:ph type="ftr" sz="quarter" idx="11"/>
          </p:nvPr>
        </p:nvSpPr>
        <p:spPr/>
        <p:txBody>
          <a:bodyPr/>
          <a:lstStyle/>
          <a:p>
            <a:r>
              <a:rPr lang="en-US" smtClean="0"/>
              <a:t>Folkman J. Tumor angiogenesis. In: Cancer Medicine 2000;5th ed:13-52</a:t>
            </a:r>
            <a:endParaRPr lang="en-US"/>
          </a:p>
        </p:txBody>
      </p:sp>
    </p:spTree>
    <p:extLst>
      <p:ext uri="{BB962C8B-B14F-4D97-AF65-F5344CB8AC3E}">
        <p14:creationId xmlns:p14="http://schemas.microsoft.com/office/powerpoint/2010/main" val="305544767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945736"/>
          </a:xfrm>
        </p:spPr>
        <p:txBody>
          <a:bodyPr>
            <a:normAutofit/>
          </a:bodyPr>
          <a:lstStyle/>
          <a:p>
            <a:pPr algn="just"/>
            <a:r>
              <a:rPr lang="en-GB" dirty="0"/>
              <a:t>The easy availability, low cost and lack of awareness of its negative impact on health increases its </a:t>
            </a:r>
            <a:r>
              <a:rPr lang="en-GB" dirty="0" smtClean="0"/>
              <a:t>consumption. </a:t>
            </a:r>
          </a:p>
          <a:p>
            <a:pPr algn="just"/>
            <a:endParaRPr lang="en-GB" dirty="0"/>
          </a:p>
          <a:p>
            <a:pPr algn="just"/>
            <a:endParaRPr lang="en-GB" dirty="0"/>
          </a:p>
          <a:p>
            <a:pPr algn="just"/>
            <a:endParaRPr lang="en-GB" sz="3200" dirty="0"/>
          </a:p>
        </p:txBody>
      </p:sp>
    </p:spTree>
    <p:extLst>
      <p:ext uri="{BB962C8B-B14F-4D97-AF65-F5344CB8AC3E}">
        <p14:creationId xmlns:p14="http://schemas.microsoft.com/office/powerpoint/2010/main" val="374630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pPr marL="109728" indent="0">
              <a:buNone/>
            </a:pPr>
            <a:r>
              <a:rPr lang="en-GB" sz="3600" dirty="0" smtClean="0"/>
              <a:t>OBJECTIVE</a:t>
            </a:r>
            <a:endParaRPr lang="en-GB" sz="3600" dirty="0"/>
          </a:p>
        </p:txBody>
      </p:sp>
    </p:spTree>
    <p:extLst>
      <p:ext uri="{BB962C8B-B14F-4D97-AF65-F5344CB8AC3E}">
        <p14:creationId xmlns:p14="http://schemas.microsoft.com/office/powerpoint/2010/main" val="1845441349"/>
      </p:ext>
    </p:extLst>
  </p:cSld>
  <p:clrMapOvr>
    <a:masterClrMapping/>
  </p:clrMapOvr>
  <p:transition>
    <p:fade/>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TS010286705</Template>
  <TotalTime>1242</TotalTime>
  <Words>3115</Words>
  <Application>Microsoft Office PowerPoint</Application>
  <PresentationFormat>On-screen Show (4:3)</PresentationFormat>
  <Paragraphs>641</Paragraphs>
  <Slides>74</Slides>
  <Notes>2</Notes>
  <HiddenSlides>0</HiddenSlides>
  <MMClips>0</MMClips>
  <ScaleCrop>false</ScaleCrop>
  <HeadingPairs>
    <vt:vector size="4" baseType="variant">
      <vt:variant>
        <vt:lpstr>Theme</vt:lpstr>
      </vt:variant>
      <vt:variant>
        <vt:i4>3</vt:i4>
      </vt:variant>
      <vt:variant>
        <vt:lpstr>Slide Titles</vt:lpstr>
      </vt:variant>
      <vt:variant>
        <vt:i4>74</vt:i4>
      </vt:variant>
    </vt:vector>
  </HeadingPairs>
  <TitlesOfParts>
    <vt:vector size="77" baseType="lpstr">
      <vt:lpstr>Blue Segoe 4-3 template-template_April-17-2007</vt:lpstr>
      <vt:lpstr>White with Courier font for code slides</vt:lpstr>
      <vt:lpstr>Urban</vt:lpstr>
      <vt:lpstr>ORAL CYTOPATHOLOGICAL CHANGES IN HABITUAL SNUFF (NASWAR) USERS Mohyman Sarfraz, A.H. Nagi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 1 &lt; 30 years of age 43 % Group 2 &gt; 30 years of age 57 %</vt:lpstr>
      <vt:lpstr>CLINICAL FEATURES OBSERVED IN n = 100 PATIENTS</vt:lpstr>
      <vt:lpstr>PowerPoint Presentation</vt:lpstr>
      <vt:lpstr>PowerPoint Presentation</vt:lpstr>
      <vt:lpstr>WHITE LESION</vt:lpstr>
      <vt:lpstr>TOBACCO POUCH KERATOSIS</vt:lpstr>
      <vt:lpstr>PIGMENTATION</vt:lpstr>
      <vt:lpstr>ASSOCIATIONS OF AGE GROUPS WITH CLINICAL FEATURES</vt:lpstr>
      <vt:lpstr>*Group 1 = age group less then 30 years *Group 2 = age group above 30 years</vt:lpstr>
      <vt:lpstr>PowerPoint Presentation</vt:lpstr>
      <vt:lpstr>*Group 1 = mild  less then 5 years of intake *Group 2 = moderate  between 5 to 10 years of usage *Group 3 = heavy  more then 10 years of usage </vt:lpstr>
      <vt:lpstr>PowerPoint Presentation</vt:lpstr>
      <vt:lpstr>* Fishers exact test **Pearson Chi square test  * Group 1 = Mild   ( less then 5 times a day ) * Group 2 = Moderate ( Between 5 to 10 times a day ) * Group 3 = Heavy ( More then 10 times a day ) </vt:lpstr>
      <vt:lpstr>CYTOPATHOLOGICAL OBSERVATIONS</vt:lpstr>
      <vt:lpstr>CYTOLOGICAL CHANGES SEEN IN n = 100 PATIENTS</vt:lpstr>
      <vt:lpstr>Inflammatory Atypia (H/E)</vt:lpstr>
      <vt:lpstr>   Inflammatory Atypia – (PAP)</vt:lpstr>
      <vt:lpstr>Inflammatory Atypia – moderate degree (H/E)</vt:lpstr>
      <vt:lpstr>Epithelial Atypia (H/E)</vt:lpstr>
      <vt:lpstr>Epithelial Atypia (PAP) </vt:lpstr>
      <vt:lpstr>Epithelial Atypia (H/E)</vt:lpstr>
      <vt:lpstr>Pleomorphic clump of epithelial cells  (PAP)</vt:lpstr>
      <vt:lpstr>Grade 1 dysplasia</vt:lpstr>
      <vt:lpstr>Grade 1 dysplasia</vt:lpstr>
      <vt:lpstr>Grade 1 dysplasia</vt:lpstr>
      <vt:lpstr>Grade 2 dysplasia (H/E)</vt:lpstr>
      <vt:lpstr>Grade 2 Dysplasia (H/E)</vt:lpstr>
      <vt:lpstr>PowerPoint Presentation</vt:lpstr>
      <vt:lpstr>       Spores of Candida (GMS)</vt:lpstr>
      <vt:lpstr>PowerPoint Presentation</vt:lpstr>
      <vt:lpstr>PowerPoint Presentation</vt:lpstr>
      <vt:lpstr>PowerPoint Presentation</vt:lpstr>
      <vt:lpstr>Inflammatory Atypia – mild degree (H/E)</vt:lpstr>
      <vt:lpstr>Inflammatory Atypia – mild degree (PAP)</vt:lpstr>
      <vt:lpstr>Inflammatory Atypia – moderate degree (H/E)</vt:lpstr>
      <vt:lpstr>PowerPoint Presentation</vt:lpstr>
      <vt:lpstr>Smear showing severe acute inflammatory infiltrate with degenerating sq. epithelial cells (arrows)</vt:lpstr>
      <vt:lpstr>PowerPoint Presentation</vt:lpstr>
      <vt:lpstr>     Group 1 = age group less then 30 years Group 2 = age group above 30 years</vt:lpstr>
      <vt:lpstr>PowerPoint Presentation</vt:lpstr>
      <vt:lpstr>* FISHERS EXACT TEST ** FISHERS EXACT TEST  Group 1 = mild  less then 5 years of intake Group 2 = moderate  between 5 to 10 years of usage Group 3 = heavy  more then 10 years of usage </vt:lpstr>
      <vt:lpstr>PowerPoint Presentation</vt:lpstr>
      <vt:lpstr>* PEARSON CHI SQUARE TEST ** FISHERS EXACT TEST *** PEASRON CHI SQUARE TEST   *Group 1 = Mild   ( less then 5 times a day ) *Group 2 = Moderate ( Between 5 to 10 times a day ) *Group 3 = Heavy ( More then 10 times a day ) </vt:lpstr>
      <vt:lpstr>HIGHLIGHTS OF SIGNIFICANT ASSOCIATIONS</vt:lpstr>
      <vt:lpstr>PowerPoint Presentation</vt:lpstr>
      <vt:lpstr>PowerPoint Presentation</vt:lpstr>
      <vt:lpstr>INCREASING TRENDS OF CLINICAL LESIONS WITH AGE, DURATION AND DOSAGE OF NASWAR</vt:lpstr>
      <vt:lpstr>INCREASING TRENDS OF CYTOPATHOLOGICAL  CHANGES WITH AGE, DOSE AND DURATION OF SNUFF</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CYTOPATHOLOGICAL CHANGES IN HABITUAL  WET SNUFF (NASWAR) DIPPERS</dc:title>
  <dc:creator>MOHYMAN</dc:creator>
  <cp:lastModifiedBy>MOHYMAN</cp:lastModifiedBy>
  <cp:revision>337</cp:revision>
  <dcterms:created xsi:type="dcterms:W3CDTF">2014-04-14T20:38:29Z</dcterms:created>
  <dcterms:modified xsi:type="dcterms:W3CDTF">2014-04-20T20:06:30Z</dcterms:modified>
</cp:coreProperties>
</file>