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266" r:id="rId3"/>
    <p:sldId id="257" r:id="rId4"/>
    <p:sldId id="280" r:id="rId5"/>
    <p:sldId id="269" r:id="rId6"/>
    <p:sldId id="267" r:id="rId7"/>
    <p:sldId id="258" r:id="rId8"/>
    <p:sldId id="261" r:id="rId9"/>
    <p:sldId id="262" r:id="rId10"/>
    <p:sldId id="264" r:id="rId11"/>
    <p:sldId id="282" r:id="rId12"/>
    <p:sldId id="281" r:id="rId13"/>
    <p:sldId id="277" r:id="rId14"/>
    <p:sldId id="265" r:id="rId15"/>
    <p:sldId id="286" r:id="rId16"/>
    <p:sldId id="287" r:id="rId17"/>
    <p:sldId id="283" r:id="rId18"/>
    <p:sldId id="284" r:id="rId19"/>
    <p:sldId id="288" r:id="rId20"/>
    <p:sldId id="290" r:id="rId21"/>
    <p:sldId id="289" r:id="rId22"/>
    <p:sldId id="285" r:id="rId23"/>
    <p:sldId id="29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81A239-9A56-41D5-969E-D703142A2DA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D9A2A54-53A9-4CB7-9DF2-7448EB8D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35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2A54-53A9-4CB7-9DF2-7448EB8D3A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828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40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01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4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9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83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989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5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32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887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44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51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82A2-4533-4C64-BD4C-598174C1900E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28A8-FCC0-4B4C-8B4A-35716A8CB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828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3" t="11062" r="2847" b="11746"/>
          <a:stretch/>
        </p:blipFill>
        <p:spPr bwMode="auto">
          <a:xfrm>
            <a:off x="23948" y="2133600"/>
            <a:ext cx="9144000" cy="20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22" y="5235643"/>
            <a:ext cx="1447800" cy="1371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04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0" y="475132"/>
            <a:ext cx="8686800" cy="61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89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25" y="609600"/>
            <a:ext cx="512984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22" y="5235643"/>
            <a:ext cx="1447800" cy="1371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057400"/>
            <a:ext cx="3567259" cy="365760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 fluid miRNA analysis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8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05378"/>
            <a:ext cx="81534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MicroRNAs are present 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osteoarthritic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synovial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fluid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71" y="909771"/>
            <a:ext cx="2485695" cy="528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4" y="2370474"/>
            <a:ext cx="5154276" cy="23685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65222" y="1434737"/>
            <a:ext cx="2743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32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3" descr="D:\riyaz\25.01.2012\NRRENDO_AOP\images\nrendo.2011.234-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98"/>
          <a:stretch/>
        </p:blipFill>
        <p:spPr bwMode="auto">
          <a:xfrm>
            <a:off x="300941" y="2024255"/>
            <a:ext cx="3657600" cy="3235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48" y="1990844"/>
            <a:ext cx="4787597" cy="111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31" y="3179616"/>
            <a:ext cx="1929155" cy="22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86" y="3179616"/>
            <a:ext cx="2781310" cy="15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0941" y="506540"/>
            <a:ext cx="859999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Osteoblast differentiation and effect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microRNAs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osteoblast differentiation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1041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64629"/>
            <a:ext cx="1447800" cy="1371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9813"/>
            <a:ext cx="3657600" cy="491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34" y="1617347"/>
            <a:ext cx="3657600" cy="36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04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network connecting Runx2, SATB2 and the miR-23a cluster regulates the osteoblast differentiation program.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141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981200"/>
            <a:ext cx="8046720" cy="396833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894806" y="457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deletion of the miR-23a cluster: The PuroΔTK primary mouse model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87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797718"/>
            <a:ext cx="7040880" cy="59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92091"/>
            <a:ext cx="8473795" cy="4616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MiR-23a Cluster global Knockout Displayed High Bone Mass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3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5" y="152400"/>
            <a:ext cx="6905383" cy="64922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11722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4416"/>
            <a:ext cx="7772400" cy="58111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642255" y="161360"/>
            <a:ext cx="7874271" cy="5078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MiR-23a Cluster Knockdown Displayed High Bone Mass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78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" y="1861661"/>
            <a:ext cx="3436620" cy="39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736725"/>
            <a:ext cx="45878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3715" y="381000"/>
            <a:ext cx="81730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High-throughput RNA sequencing and targets for </a:t>
            </a:r>
            <a:r>
              <a:rPr lang="en-US" sz="2400" dirty="0" smtClean="0">
                <a:latin typeface="Arial Rounded MT Bold" panose="020F0704030504030204" pitchFamily="34" charset="0"/>
              </a:rPr>
              <a:t>miR-23a cluster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2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recent years, numerous studies have documented transcription across </a:t>
            </a:r>
            <a:r>
              <a:rPr lang="en-US" dirty="0" smtClean="0">
                <a:solidFill>
                  <a:srgbClr val="0037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70–90%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the human genome.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total genome encodes protein-coding genes, suggesting that non-coding RNAs represent most of the human transcriptome.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dirty="0">
                <a:solidFill>
                  <a:srgbClr val="1DA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21,000 protein-coding genes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human transcriptome includes about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9,000 small RNAs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about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10,000–32,000 long non-coding RNAs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(lncRNAs) and around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11,000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pseudogenes.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Non-coding RNA generally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divided into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several classes based on their size and function: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RNAs: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are involved in translation of messenger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RNAs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MicroRNAs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(miRNAs)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small-interfering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RNAs (siRNAs),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are implicated in post-transcriptional RNA silencing;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which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involved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splicing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nucleolar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are implicated in ribosomal RNA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PIWI-interacting RNAs: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are involved in transposon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repression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Promoter-associated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may be involved in transcription regulation.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ncRNAs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vary in length from 200 nucleotides to 100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kb,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have been implicated in a diverse range of biological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best-studied and most dramatic examples is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single RNA gene that can recruit chromatin-modifying complexes to inactivate an entire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chromosome.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470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 non-coding RNA fact sheet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721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32"/>
          <a:stretch/>
        </p:blipFill>
        <p:spPr bwMode="auto">
          <a:xfrm>
            <a:off x="381000" y="1308818"/>
            <a:ext cx="8229600" cy="52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376" y="152400"/>
            <a:ext cx="825403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Key chromatin binding factors analysis in miR-23a cluster knock down het mice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4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75" y="1232047"/>
            <a:ext cx="4639650" cy="31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2" y="1419415"/>
            <a:ext cx="7899008" cy="52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59" y="224135"/>
            <a:ext cx="7812741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Key factors confirmed by three different analysis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2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06" y="533400"/>
            <a:ext cx="8458200" cy="53001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Conclusion:</a:t>
            </a:r>
            <a:endParaRPr lang="en-US" sz="2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latin typeface="Arial"/>
                <a:ea typeface="Times New Roman"/>
                <a:cs typeface="Times New Roman"/>
              </a:rPr>
              <a:t>MiR-23a </a:t>
            </a:r>
            <a:r>
              <a:rPr lang="en-US" dirty="0">
                <a:latin typeface="Arial"/>
                <a:ea typeface="Times New Roman"/>
                <a:cs typeface="Times New Roman"/>
              </a:rPr>
              <a:t>cluster knockdown </a:t>
            </a:r>
            <a:r>
              <a:rPr lang="en-US" dirty="0">
                <a:latin typeface="Arial"/>
                <a:ea typeface="Calibri"/>
                <a:cs typeface="Times New Roman"/>
              </a:rPr>
              <a:t>mice have high bone mass phenotypes.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/>
                <a:ea typeface="Calibri"/>
                <a:cs typeface="Times New Roman"/>
              </a:rPr>
              <a:t>MiR-23a cluster deregulates osteoblast growth and inhibits osteoblast differentiation </a:t>
            </a:r>
            <a:r>
              <a:rPr lang="en-US" i="1" dirty="0">
                <a:latin typeface="Arial"/>
                <a:ea typeface="Calibri"/>
                <a:cs typeface="Times New Roman"/>
              </a:rPr>
              <a:t>in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vitro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and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 in vivo.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/>
                <a:ea typeface="Calibri"/>
                <a:cs typeface="Times New Roman"/>
              </a:rPr>
              <a:t>MiR-23a cluster regulates the expression of the chromatin remodeling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factors, crucial for bone formation and development.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tiny biologically processed RNA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expression and represents a power approach for treating skeletal disorders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osteoporosis and osteoarthritis.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9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9061" y="122735"/>
            <a:ext cx="336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 Rounded MT Bold" pitchFamily="34" charset="0"/>
              </a:rPr>
              <a:t>Sincere Thanks to…..</a:t>
            </a:r>
            <a:endParaRPr lang="en-US" sz="2400" i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219" y="2368587"/>
            <a:ext cx="195899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Lab members: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2219" y="4389650"/>
            <a:ext cx="1955792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Collaborators: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2219" y="2768697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Hannah Heair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Austin Kemper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Helena Lopes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uab_school_dentistry_building_200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0" y="1073426"/>
            <a:ext cx="3761681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32219" y="801308"/>
            <a:ext cx="3671390" cy="132343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UAB School of Dentistry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Michael S Reddy, DMD, DMSc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MacDougall, PhD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Peter D Waite,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D.D.S., M.D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2219" y="4894040"/>
            <a:ext cx="3775521" cy="1477328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Bob </a:t>
            </a:r>
            <a:r>
              <a:rPr lang="en-US" dirty="0">
                <a:latin typeface="Arial" pitchFamily="34" charset="0"/>
                <a:cs typeface="Arial" pitchFamily="34" charset="0"/>
              </a:rPr>
              <a:t>Kesterson, Ph.D.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Director</a:t>
            </a:r>
            <a:r>
              <a:rPr lang="en-US" dirty="0">
                <a:latin typeface="Arial" pitchFamily="34" charset="0"/>
                <a:cs typeface="Arial" pitchFamily="34" charset="0"/>
              </a:rPr>
              <a:t>, Transgenic Mouse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Facility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Michael 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Crowley, PhD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Genetics Research Div.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 Rounded MT Bold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960" y="2753350"/>
            <a:ext cx="1190625" cy="8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33257" y="3671333"/>
            <a:ext cx="116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empus Sans ITC" pitchFamily="82" charset="0"/>
              </a:rPr>
              <a:t>NIDCR</a:t>
            </a:r>
            <a:endParaRPr lang="en-US" sz="2000" b="1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8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82" t="39556" r="8190" b="4825"/>
          <a:stretch/>
        </p:blipFill>
        <p:spPr bwMode="auto">
          <a:xfrm>
            <a:off x="2596344" y="1114342"/>
            <a:ext cx="23232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89" y="3747951"/>
            <a:ext cx="21705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72" y="3747951"/>
            <a:ext cx="21185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2" t="39556" r="60782" b="4825"/>
          <a:stretch/>
        </p:blipFill>
        <p:spPr bwMode="auto">
          <a:xfrm>
            <a:off x="566020" y="1114342"/>
            <a:ext cx="22533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3134380"/>
            <a:ext cx="327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Discovery 2: 1998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610" y="543580"/>
            <a:ext cx="327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Discovery 1: 1993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0" y="5334000"/>
            <a:ext cx="1447800" cy="1371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60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6" r="6676"/>
          <a:stretch/>
        </p:blipFill>
        <p:spPr bwMode="auto">
          <a:xfrm>
            <a:off x="222068" y="798731"/>
            <a:ext cx="869323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52400"/>
            <a:ext cx="6584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Macro view of microRNA Function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429"/>
          <a:stretch/>
        </p:blipFill>
        <p:spPr bwMode="auto">
          <a:xfrm>
            <a:off x="152400" y="5848191"/>
            <a:ext cx="8961120" cy="7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869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1" t="29911" r="45539" b="47608"/>
          <a:stretch/>
        </p:blipFill>
        <p:spPr bwMode="auto">
          <a:xfrm>
            <a:off x="76200" y="2285995"/>
            <a:ext cx="8961120" cy="242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457200"/>
            <a:ext cx="552189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Mechanism of miRNA Function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3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" y="685800"/>
            <a:ext cx="8961120" cy="28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2" descr="D:\riyaz\25.01.2012\NRRENDO_AOP\images\nrendo.2011.234-f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13" t="68049"/>
          <a:stretch/>
        </p:blipFill>
        <p:spPr bwMode="auto">
          <a:xfrm>
            <a:off x="541116" y="4157406"/>
            <a:ext cx="2743200" cy="124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1645" y="3657600"/>
            <a:ext cx="4572000" cy="20313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Loss-of-function of mature miRNAs in this population results in increased bone mass potentially by relieving repression of Runx2 miRNAs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collagen protein levels. Courtesy of J. B.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Lian and MQ Hassan,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Massachusetts Medical School, USA.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722" y="5486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Gaur et al. 2010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676" y="3780710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3660" y="365760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Bone specific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Dicer KO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2001" y="5715000"/>
            <a:ext cx="457199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/>
              <a:t>Reviews</a:t>
            </a:r>
          </a:p>
          <a:p>
            <a:pPr eaLnBrk="1" hangingPunct="1"/>
            <a:r>
              <a:rPr lang="en-US" sz="1600" i="1" dirty="0"/>
              <a:t>Kapinas &amp; Delaney  2011</a:t>
            </a:r>
          </a:p>
          <a:p>
            <a:pPr eaLnBrk="1" hangingPunct="1"/>
            <a:r>
              <a:rPr lang="en-US" sz="1600" i="1" dirty="0"/>
              <a:t>Taipaleenmaki &amp; Kassem 2012</a:t>
            </a:r>
          </a:p>
          <a:p>
            <a:pPr eaLnBrk="1" hangingPunct="1"/>
            <a:r>
              <a:rPr lang="en-US" sz="1600" i="1" dirty="0"/>
              <a:t>Lian et al Nature Rev Endo 2012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76200"/>
            <a:ext cx="87630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0" hangingPunct="0">
              <a:lnSpc>
                <a:spcPts val="3500"/>
              </a:lnSpc>
              <a:defRPr/>
            </a:pPr>
            <a:r>
              <a:rPr lang="en-US" sz="2000" b="1" dirty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MicroRNA: Control of </a:t>
            </a:r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Genetic Information </a:t>
            </a:r>
            <a:endParaRPr lang="en-US" sz="2000" b="1" dirty="0">
              <a:solidFill>
                <a:srgbClr val="0000CC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7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3" y="1273358"/>
            <a:ext cx="8686800" cy="15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3" y="3187316"/>
            <a:ext cx="8686800" cy="138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22" y="5235643"/>
            <a:ext cx="1447800" cy="1371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8151" y="209862"/>
            <a:ext cx="330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  <a:cs typeface="Arial" pitchFamily="34" charset="0"/>
              </a:rPr>
              <a:t>Osteoarthritis</a:t>
            </a:r>
            <a:endParaRPr lang="en-US" sz="3600" dirty="0"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4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" y="1219199"/>
            <a:ext cx="5486400" cy="41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107679"/>
            <a:ext cx="3291840" cy="238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1" y="131124"/>
            <a:ext cx="8189913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22" y="5235643"/>
            <a:ext cx="1447800" cy="1371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101" y="6220918"/>
            <a:ext cx="586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Miyaki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Asahara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Nat. Reviews Rheumatology, 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9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685801"/>
            <a:ext cx="7680960" cy="404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6858" y="132193"/>
            <a:ext cx="36102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miR-140 and Joint health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3" t="15432" r="4012" b="11930"/>
          <a:stretch/>
        </p:blipFill>
        <p:spPr bwMode="auto">
          <a:xfrm>
            <a:off x="228600" y="4991638"/>
            <a:ext cx="8686800" cy="186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55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488</Words>
  <Application>Microsoft Office PowerPoint</Application>
  <PresentationFormat>On-screen Show (4:3)</PresentationFormat>
  <Paragraphs>61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</dc:creator>
  <cp:lastModifiedBy>Rajdeep Chanda</cp:lastModifiedBy>
  <cp:revision>42</cp:revision>
  <dcterms:created xsi:type="dcterms:W3CDTF">2014-07-23T19:53:56Z</dcterms:created>
  <dcterms:modified xsi:type="dcterms:W3CDTF">2014-10-01T12:08:15Z</dcterms:modified>
</cp:coreProperties>
</file>