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2"/>
  </p:notesMasterIdLst>
  <p:sldIdLst>
    <p:sldId id="293" r:id="rId2"/>
    <p:sldId id="258" r:id="rId3"/>
    <p:sldId id="259" r:id="rId4"/>
    <p:sldId id="261" r:id="rId5"/>
    <p:sldId id="263" r:id="rId6"/>
    <p:sldId id="264" r:id="rId7"/>
    <p:sldId id="266" r:id="rId8"/>
    <p:sldId id="269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005CA6B-D781-4DBF-960F-9D5028763892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48602C-BEB0-4F10-868F-38EEBE683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82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30623-B49E-4C0D-85AE-D21DC2B2FC56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61B788-A40F-4A80-92C7-79921CD3AF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dirty="0">
                <a:effectLst/>
              </a:rPr>
              <a:t>Lateral Humeral Condyle Fractures in Children: </a:t>
            </a:r>
            <a:r>
              <a:rPr lang="en-GB" sz="4400" dirty="0">
                <a:effectLst/>
              </a:rPr>
              <a:t>The Potential Role of Initial Assessment in Decision-Making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pt-PT" sz="2200" b="1" dirty="0"/>
              <a:t>Prof. Mohamed M. Zamzam, MD</a:t>
            </a:r>
            <a:endParaRPr lang="en-US" sz="2200" b="1" u="sng" dirty="0"/>
          </a:p>
          <a:p>
            <a:pPr algn="l"/>
            <a:r>
              <a:rPr lang="pt-PT" sz="2200" dirty="0"/>
              <a:t>Professor and </a:t>
            </a:r>
            <a:r>
              <a:rPr lang="en-CA" sz="2200" dirty="0"/>
              <a:t>Consultant Orthopaedic Surgeon</a:t>
            </a:r>
            <a:endParaRPr lang="en-US" sz="2200" dirty="0"/>
          </a:p>
          <a:p>
            <a:pPr algn="l"/>
            <a:r>
              <a:rPr lang="en-CA" sz="2200" dirty="0" smtClean="0"/>
              <a:t>College </a:t>
            </a:r>
            <a:r>
              <a:rPr lang="en-CA" sz="2200" dirty="0"/>
              <a:t>of Medicine, King Saud University</a:t>
            </a:r>
            <a:endParaRPr lang="en-US" sz="2200" dirty="0"/>
          </a:p>
          <a:p>
            <a:pPr algn="l"/>
            <a:r>
              <a:rPr lang="en-CA" sz="2200" dirty="0" smtClean="0"/>
              <a:t>Riyadh, </a:t>
            </a:r>
            <a:r>
              <a:rPr lang="pt-PT" sz="2200" dirty="0"/>
              <a:t>Saudi Arabia</a:t>
            </a:r>
            <a:endParaRPr lang="en-US" sz="22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7772400" cy="3886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risk for subsequent displacement of these fractures has been reported as </a:t>
            </a:r>
            <a:r>
              <a:rPr lang="en-GB" sz="2400" dirty="0" smtClean="0"/>
              <a:t>11-42%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D</a:t>
            </a:r>
            <a:r>
              <a:rPr lang="en-GB" sz="2400" dirty="0" smtClean="0"/>
              <a:t>elayed </a:t>
            </a:r>
            <a:r>
              <a:rPr lang="en-GB" sz="2400" dirty="0"/>
              <a:t>surgery with attempts to mobilize the fragment by stripping soft tissues have often led to avascular necrosis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Some </a:t>
            </a:r>
            <a:r>
              <a:rPr lang="en-GB" sz="2400" dirty="0"/>
              <a:t>investigators have recommended closed reduction with percutaneous pinning for minimally displaced fractures </a:t>
            </a:r>
            <a:endParaRPr lang="ar-SA" sz="2400" dirty="0"/>
          </a:p>
        </p:txBody>
      </p:sp>
    </p:spTree>
    <p:extLst>
      <p:ext uri="{BB962C8B-B14F-4D97-AF65-F5344CB8AC3E}">
        <p14:creationId xmlns="" xmlns:p14="http://schemas.microsoft.com/office/powerpoint/2010/main" val="162494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the Study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7772400" cy="3886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Our aim was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</a:t>
            </a:r>
            <a:r>
              <a:rPr lang="en-GB" sz="2400" dirty="0" smtClean="0"/>
              <a:t>o </a:t>
            </a:r>
            <a:r>
              <a:rPr lang="en-GB" sz="2400" dirty="0"/>
              <a:t>recognize the impact of further displacement of nondisplaced and minimally displaced </a:t>
            </a:r>
            <a:r>
              <a:rPr lang="en-GB" sz="2400" dirty="0" smtClean="0"/>
              <a:t>fractures on </a:t>
            </a:r>
            <a:r>
              <a:rPr lang="en-GB" sz="2400" dirty="0"/>
              <a:t>the </a:t>
            </a:r>
            <a:r>
              <a:rPr lang="en-GB" sz="2400" dirty="0" smtClean="0"/>
              <a:t>outcome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define the fracture displacement that necessitates primary surgical </a:t>
            </a:r>
            <a:r>
              <a:rPr lang="en-GB" sz="2400" dirty="0" smtClean="0"/>
              <a:t>intervention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</a:t>
            </a:r>
            <a:r>
              <a:rPr lang="en-GB" sz="2400" dirty="0" smtClean="0"/>
              <a:t>o </a:t>
            </a:r>
            <a:r>
              <a:rPr lang="en-GB" sz="2400" dirty="0"/>
              <a:t>ascertain which fractures need early follow up to avoid delayed surgery.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6236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7772400" cy="3886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Inclusion Criteria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From 2004 to 2010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Complete </a:t>
            </a:r>
            <a:r>
              <a:rPr lang="en-GB" sz="2400" dirty="0"/>
              <a:t>information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Full radiographic </a:t>
            </a:r>
            <a:r>
              <a:rPr lang="en-GB" sz="2400" dirty="0"/>
              <a:t>examination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Follow </a:t>
            </a:r>
            <a:r>
              <a:rPr lang="en-GB" sz="2400" dirty="0"/>
              <a:t>up of at least four </a:t>
            </a:r>
            <a:r>
              <a:rPr lang="en-GB" sz="2400" dirty="0" smtClean="0"/>
              <a:t>years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6489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7772400" cy="3886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Exclusion Criteria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Associated </a:t>
            </a:r>
            <a:r>
              <a:rPr lang="en-GB" sz="2400" dirty="0"/>
              <a:t>injury of the same limb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Neuromuscular disorders</a:t>
            </a:r>
          </a:p>
        </p:txBody>
      </p:sp>
    </p:spTree>
    <p:extLst>
      <p:ext uri="{BB962C8B-B14F-4D97-AF65-F5344CB8AC3E}">
        <p14:creationId xmlns="" xmlns:p14="http://schemas.microsoft.com/office/powerpoint/2010/main" val="276202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7772400" cy="3886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collected Data Include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Initial assessments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Treatment method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Operative 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Cast immobilization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Follow 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Complications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Healing</a:t>
            </a:r>
          </a:p>
        </p:txBody>
      </p:sp>
    </p:spTree>
    <p:extLst>
      <p:ext uri="{BB962C8B-B14F-4D97-AF65-F5344CB8AC3E}">
        <p14:creationId xmlns="" xmlns:p14="http://schemas.microsoft.com/office/powerpoint/2010/main" val="7695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7772400" cy="3886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 authors reviewed blindly all initial radiographs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Clinical </a:t>
            </a:r>
            <a:r>
              <a:rPr lang="en-GB" sz="2400" dirty="0"/>
              <a:t>practice pathway for paediatric lateral humeral condyle fracture </a:t>
            </a:r>
            <a:endParaRPr lang="en-GB" sz="2400" dirty="0" smtClean="0"/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Hairline </a:t>
            </a:r>
            <a:r>
              <a:rPr lang="en-GB" sz="2200" dirty="0"/>
              <a:t>fracture is considered </a:t>
            </a:r>
            <a:r>
              <a:rPr lang="en-GB" sz="2200" dirty="0" smtClean="0"/>
              <a:t>nondisplaced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A </a:t>
            </a:r>
            <a:r>
              <a:rPr lang="en-GB" sz="2200" dirty="0"/>
              <a:t>fracture gap ≤ 2 mm is minimally </a:t>
            </a:r>
            <a:r>
              <a:rPr lang="en-GB" sz="2200" dirty="0" smtClean="0"/>
              <a:t>displaced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/>
              <a:t>A fracture gap </a:t>
            </a:r>
            <a:r>
              <a:rPr lang="en-GB" sz="2200" dirty="0" smtClean="0"/>
              <a:t>˃ </a:t>
            </a:r>
            <a:r>
              <a:rPr lang="en-GB" sz="2200" dirty="0"/>
              <a:t>2 mm </a:t>
            </a:r>
            <a:r>
              <a:rPr lang="en-GB" sz="2200" dirty="0" smtClean="0"/>
              <a:t>is </a:t>
            </a:r>
            <a:r>
              <a:rPr lang="en-GB" sz="2200" dirty="0"/>
              <a:t>a displaced fracture</a:t>
            </a:r>
            <a:endParaRPr lang="en-GB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311128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7772400" cy="1600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/>
              <a:t>outcome for each patient was graded according to the Cardona et al (4) modification of the </a:t>
            </a:r>
            <a:r>
              <a:rPr lang="en-GB" sz="2400" dirty="0" err="1"/>
              <a:t>Hardacre</a:t>
            </a:r>
            <a:r>
              <a:rPr lang="en-GB" sz="2400" dirty="0"/>
              <a:t> functional rating </a:t>
            </a:r>
            <a:r>
              <a:rPr lang="en-GB" sz="2400" dirty="0" smtClean="0"/>
              <a:t>system</a:t>
            </a:r>
            <a:endParaRPr lang="en-GB" sz="2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0909599"/>
              </p:ext>
            </p:extLst>
          </p:nvPr>
        </p:nvGraphicFramePr>
        <p:xfrm>
          <a:off x="1143000" y="3352800"/>
          <a:ext cx="7010400" cy="3224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807"/>
                <a:gridCol w="6086593"/>
              </a:tblGrid>
              <a:tr h="381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Clinical and Radiological Assessment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06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Excellent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No loss of motion, normal carrying angle, the patient is asymptomatic, and radiographs revealed a healed fracture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06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Good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An extension loss of no more than 15°, mild alteration of the carrying angle, and radiographs revealed a healed fracture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310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Poor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Significant and disabling loss of motion, a conspicuous alteration of the carrying angle, ulnar neuritis, or radiographic findings of non-union or avascular necrosis.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080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7772400" cy="3886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98 </a:t>
            </a:r>
            <a:r>
              <a:rPr lang="en-GB" sz="2400" dirty="0"/>
              <a:t>children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67 </a:t>
            </a:r>
            <a:r>
              <a:rPr lang="en-GB" sz="2400" dirty="0"/>
              <a:t>boys (68.4%) and 31 </a:t>
            </a:r>
            <a:r>
              <a:rPr lang="en-GB" sz="2400" dirty="0" smtClean="0"/>
              <a:t>girls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Age range 3-10 </a:t>
            </a:r>
            <a:r>
              <a:rPr lang="en-GB" sz="2400" dirty="0"/>
              <a:t>years (average, </a:t>
            </a:r>
            <a:r>
              <a:rPr lang="en-GB" sz="2400" dirty="0" smtClean="0"/>
              <a:t>5.7)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Right elbow in 38 patients (38.8%) and left in 60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9817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209800"/>
            <a:ext cx="7772400" cy="40386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initial assessment </a:t>
            </a:r>
            <a:endParaRPr lang="en-GB" sz="2400" dirty="0" smtClean="0"/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7 </a:t>
            </a:r>
            <a:r>
              <a:rPr lang="en-GB" sz="2200" dirty="0"/>
              <a:t>nondisplaced fractures (7.1</a:t>
            </a:r>
            <a:r>
              <a:rPr lang="en-GB" sz="2200" dirty="0" smtClean="0"/>
              <a:t>%)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29 </a:t>
            </a:r>
            <a:r>
              <a:rPr lang="en-GB" sz="2200" dirty="0"/>
              <a:t>minimally displaced fractures (29.6</a:t>
            </a:r>
            <a:r>
              <a:rPr lang="en-GB" sz="2200" dirty="0" smtClean="0"/>
              <a:t>%)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62 </a:t>
            </a:r>
            <a:r>
              <a:rPr lang="en-GB" sz="2200" dirty="0"/>
              <a:t>displaced fractures (63.3</a:t>
            </a:r>
            <a:r>
              <a:rPr lang="en-GB" sz="2200" dirty="0" smtClean="0"/>
              <a:t>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63 </a:t>
            </a:r>
            <a:r>
              <a:rPr lang="en-GB" sz="2400" dirty="0"/>
              <a:t>were treated </a:t>
            </a:r>
            <a:r>
              <a:rPr lang="en-GB" sz="2400" dirty="0" smtClean="0"/>
              <a:t>by </a:t>
            </a:r>
            <a:r>
              <a:rPr lang="en-GB" sz="2400" dirty="0"/>
              <a:t>surgical fixation within 24 </a:t>
            </a:r>
            <a:r>
              <a:rPr lang="en-GB" sz="2400" dirty="0" smtClean="0"/>
              <a:t>hours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8 Redisplacement treated </a:t>
            </a:r>
            <a:r>
              <a:rPr lang="en-GB" sz="2400" dirty="0"/>
              <a:t>by delayed surgery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52 patients </a:t>
            </a:r>
            <a:r>
              <a:rPr lang="en-GB" sz="2400" dirty="0" smtClean="0"/>
              <a:t>had internal </a:t>
            </a:r>
            <a:r>
              <a:rPr lang="en-GB" sz="2400" dirty="0"/>
              <a:t>oblique radiographic </a:t>
            </a:r>
            <a:r>
              <a:rPr lang="en-GB" sz="2400" dirty="0" smtClean="0"/>
              <a:t>view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49 displaced fracture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3 minimally displaced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15670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authors' assessments </a:t>
            </a:r>
            <a:r>
              <a:rPr lang="en-GB" sz="2400" dirty="0" smtClean="0"/>
              <a:t>were </a:t>
            </a:r>
            <a:r>
              <a:rPr lang="en-GB" sz="2400" dirty="0"/>
              <a:t>compared with the initial </a:t>
            </a:r>
            <a:r>
              <a:rPr lang="en-GB" sz="2400" dirty="0" smtClean="0"/>
              <a:t>assessments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353900"/>
              </p:ext>
            </p:extLst>
          </p:nvPr>
        </p:nvGraphicFramePr>
        <p:xfrm>
          <a:off x="762000" y="3657600"/>
          <a:ext cx="7772400" cy="2819400"/>
        </p:xfrm>
        <a:graphic>
          <a:graphicData uri="http://schemas.openxmlformats.org/drawingml/2006/table">
            <a:tbl>
              <a:tblPr/>
              <a:tblGrid>
                <a:gridCol w="40521"/>
                <a:gridCol w="2790001"/>
                <a:gridCol w="84128"/>
                <a:gridCol w="1581150"/>
                <a:gridCol w="1752600"/>
                <a:gridCol w="1524000"/>
              </a:tblGrid>
              <a:tr h="46717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Initial Assessment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Authors’ Assessment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67175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Nondisplaced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Minimally displaced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Displaced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175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Nondisplaced (7)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17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Minimally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displaced (29)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17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Displaced (62)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Total (98)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 (6.1%)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23 (23.5%)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69 (70.4%)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99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7620000" cy="3505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Accounts </a:t>
            </a:r>
            <a:r>
              <a:rPr lang="en-GB" sz="2400" dirty="0"/>
              <a:t>for 10-20% of all childhood elbow </a:t>
            </a:r>
            <a:r>
              <a:rPr lang="en-GB" sz="2400" dirty="0" smtClean="0"/>
              <a:t>fractures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/>
              <a:t>diagnosis and treatment remain </a:t>
            </a:r>
            <a:r>
              <a:rPr lang="en-GB" sz="2400" dirty="0" smtClean="0"/>
              <a:t>challenging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249408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25360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555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Significant </a:t>
            </a:r>
            <a:r>
              <a:rPr lang="en-GB" sz="2400" dirty="0"/>
              <a:t>association of open reduction with both minimally displaced and displaced </a:t>
            </a:r>
            <a:r>
              <a:rPr lang="en-GB" sz="2400" dirty="0" smtClean="0"/>
              <a:t>fractures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524739"/>
              </p:ext>
            </p:extLst>
          </p:nvPr>
        </p:nvGraphicFramePr>
        <p:xfrm>
          <a:off x="685800" y="3505200"/>
          <a:ext cx="7619999" cy="2934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08"/>
                <a:gridCol w="2457174"/>
                <a:gridCol w="27608"/>
                <a:gridCol w="1794565"/>
                <a:gridCol w="1408044"/>
                <a:gridCol w="1325218"/>
                <a:gridCol w="579782"/>
              </a:tblGrid>
              <a:tr h="54525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Initial Diagnosis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Surgical Procedure and Method of Fixation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692016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Closed reduction</a:t>
                      </a:r>
                      <a:endParaRPr lang="en-US" sz="110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 K-wires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Open reduction</a:t>
                      </a:r>
                      <a:endParaRPr lang="en-US" sz="110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 K-wires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Open reduction</a:t>
                      </a:r>
                      <a:endParaRPr lang="en-US" sz="1100"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 K-wires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270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Minimally displaced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7730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Displaced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93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05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286000"/>
            <a:ext cx="7772400" cy="3886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mean cast time </a:t>
            </a:r>
            <a:r>
              <a:rPr lang="en-GB" sz="2400" dirty="0" smtClean="0"/>
              <a:t>was </a:t>
            </a:r>
            <a:r>
              <a:rPr lang="en-GB" sz="2400" dirty="0"/>
              <a:t>5.1 weeks </a:t>
            </a:r>
            <a:r>
              <a:rPr lang="en-GB" sz="2400" dirty="0" smtClean="0"/>
              <a:t>(</a:t>
            </a:r>
            <a:r>
              <a:rPr lang="en-GB" sz="2400" dirty="0"/>
              <a:t>range, 4-6</a:t>
            </a:r>
            <a:r>
              <a:rPr lang="en-GB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average follow-up </a:t>
            </a:r>
            <a:r>
              <a:rPr lang="en-GB" sz="2400" dirty="0" smtClean="0"/>
              <a:t>was </a:t>
            </a:r>
            <a:r>
              <a:rPr lang="en-GB" sz="2400" dirty="0"/>
              <a:t>50.2 months </a:t>
            </a:r>
            <a:r>
              <a:rPr lang="en-GB" sz="2400" dirty="0" smtClean="0"/>
              <a:t>(</a:t>
            </a:r>
            <a:r>
              <a:rPr lang="en-GB" sz="2400" dirty="0"/>
              <a:t>range, </a:t>
            </a:r>
            <a:r>
              <a:rPr lang="en-GB" sz="2400" dirty="0" smtClean="0"/>
              <a:t>48-61)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5 superficial </a:t>
            </a:r>
            <a:r>
              <a:rPr lang="en-GB" sz="2400" dirty="0"/>
              <a:t>infection at the site of wire entry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21 </a:t>
            </a:r>
            <a:r>
              <a:rPr lang="en-GB" sz="2400" dirty="0"/>
              <a:t>children underwent a rehabilitation program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5 required </a:t>
            </a:r>
            <a:r>
              <a:rPr lang="en-GB" sz="2400" dirty="0"/>
              <a:t>an extended period of </a:t>
            </a:r>
            <a:r>
              <a:rPr lang="en-GB" sz="2400" dirty="0" smtClean="0"/>
              <a:t>intensive PT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970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2286000"/>
            <a:ext cx="8077200" cy="4191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4 poor </a:t>
            </a:r>
            <a:r>
              <a:rPr lang="en-GB" sz="2400" dirty="0"/>
              <a:t>results </a:t>
            </a:r>
            <a:r>
              <a:rPr lang="en-GB" sz="2400" dirty="0" smtClean="0"/>
              <a:t>(minimally displaced fractures)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3 were proven to be displaced fractures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Three </a:t>
            </a:r>
            <a:r>
              <a:rPr lang="en-GB" sz="2400" dirty="0"/>
              <a:t>variables, specifically the initial assessment, the time from injury to surgery, and the casting period were significantly associated with the final outcome by crude </a:t>
            </a:r>
            <a:r>
              <a:rPr lang="en-GB" sz="2400" dirty="0" smtClean="0"/>
              <a:t>analysis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985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2286000"/>
            <a:ext cx="8077200" cy="838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Significant </a:t>
            </a:r>
            <a:r>
              <a:rPr lang="en-GB" sz="2400" dirty="0"/>
              <a:t>association of poor results with open </a:t>
            </a:r>
            <a:r>
              <a:rPr lang="en-GB" sz="2400" dirty="0" smtClean="0"/>
              <a:t>reduction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9089476"/>
              </p:ext>
            </p:extLst>
          </p:nvPr>
        </p:nvGraphicFramePr>
        <p:xfrm>
          <a:off x="838200" y="3211924"/>
          <a:ext cx="7543799" cy="3265075"/>
        </p:xfrm>
        <a:graphic>
          <a:graphicData uri="http://schemas.openxmlformats.org/drawingml/2006/table">
            <a:tbl>
              <a:tblPr/>
              <a:tblGrid>
                <a:gridCol w="25400"/>
                <a:gridCol w="2528482"/>
                <a:gridCol w="36918"/>
                <a:gridCol w="1524000"/>
                <a:gridCol w="1371600"/>
                <a:gridCol w="1066800"/>
                <a:gridCol w="990599"/>
              </a:tblGrid>
              <a:tr h="36138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Treatment Method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Final Results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81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Excellent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Good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Poor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22761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Closed Reduction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276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Open Reduction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276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Non-operative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81 (82.7%)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13 (13.3%)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 (4.1%)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653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Lateral Humeral Condyle Fractures in Children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81200"/>
            <a:ext cx="3429000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The results </a:t>
            </a:r>
            <a:r>
              <a:rPr lang="en-GB" sz="2400" dirty="0" smtClean="0"/>
              <a:t>highlighted </a:t>
            </a:r>
            <a:r>
              <a:rPr lang="en-GB" sz="2400" dirty="0"/>
              <a:t>the significance of the initial assessment in </a:t>
            </a:r>
            <a:r>
              <a:rPr lang="en-GB" sz="2400" dirty="0" smtClean="0"/>
              <a:t>decision-making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Most </a:t>
            </a:r>
            <a:r>
              <a:rPr lang="en-GB" sz="2400" dirty="0" smtClean="0"/>
              <a:t>poor </a:t>
            </a:r>
            <a:r>
              <a:rPr lang="en-GB" sz="2400" dirty="0"/>
              <a:t>results </a:t>
            </a:r>
            <a:r>
              <a:rPr lang="en-GB" sz="2400" dirty="0" smtClean="0"/>
              <a:t>were </a:t>
            </a:r>
            <a:r>
              <a:rPr lang="en-GB" sz="2400" dirty="0"/>
              <a:t>due to inaccurate initial evaluation and thus inadequate management</a:t>
            </a:r>
            <a:endParaRPr lang="ar-S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94" y="914401"/>
            <a:ext cx="2403503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1"/>
            <a:ext cx="190346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37" y="3248041"/>
            <a:ext cx="3820088" cy="32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97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Lateral Humeral Condyle Fractures in Children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81200"/>
            <a:ext cx="3429000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Standard </a:t>
            </a:r>
            <a:r>
              <a:rPr lang="en-GB" sz="2400" dirty="0"/>
              <a:t>classification </a:t>
            </a:r>
            <a:r>
              <a:rPr lang="en-GB" sz="2400" dirty="0" smtClean="0"/>
              <a:t>system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Standardization </a:t>
            </a:r>
            <a:r>
              <a:rPr lang="en-GB" sz="2400" dirty="0"/>
              <a:t>of displacement definitions improved the initial assessment by 75</a:t>
            </a:r>
            <a:r>
              <a:rPr lang="en-GB" sz="2400" dirty="0" smtClean="0"/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Fracture </a:t>
            </a:r>
            <a:r>
              <a:rPr lang="en-GB" sz="2400" dirty="0"/>
              <a:t>with displacement ≥ 2 mm is considered </a:t>
            </a:r>
            <a:r>
              <a:rPr lang="en-GB" sz="2400" dirty="0" smtClean="0"/>
              <a:t>displaced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900024"/>
            <a:ext cx="2209800" cy="277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826564"/>
            <a:ext cx="2209800" cy="279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06650"/>
            <a:ext cx="2377861" cy="27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45" y="3816625"/>
            <a:ext cx="2402415" cy="273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29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Lateral Humeral Condyle Fractures in Children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81200"/>
            <a:ext cx="3429000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AP </a:t>
            </a:r>
            <a:r>
              <a:rPr lang="en-GB" sz="2400" dirty="0"/>
              <a:t>and </a:t>
            </a:r>
            <a:r>
              <a:rPr lang="en-GB" sz="2400" dirty="0" smtClean="0"/>
              <a:t>Lat. views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Internal </a:t>
            </a:r>
            <a:r>
              <a:rPr lang="en-GB" sz="2400" dirty="0"/>
              <a:t>oblique </a:t>
            </a:r>
            <a:r>
              <a:rPr lang="en-GB" sz="2400" dirty="0" smtClean="0"/>
              <a:t>view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Stress </a:t>
            </a:r>
            <a:r>
              <a:rPr lang="en-GB" sz="2400" dirty="0"/>
              <a:t>radiography, </a:t>
            </a:r>
            <a:r>
              <a:rPr lang="en-GB" sz="2400" dirty="0" smtClean="0"/>
              <a:t>MRI, </a:t>
            </a:r>
            <a:r>
              <a:rPr lang="en-GB" sz="2400" dirty="0"/>
              <a:t>arthrography, and </a:t>
            </a:r>
            <a:r>
              <a:rPr lang="en-GB" sz="2400" dirty="0" smtClean="0"/>
              <a:t>US are </a:t>
            </a:r>
            <a:r>
              <a:rPr lang="en-GB" sz="2400" dirty="0"/>
              <a:t>additional </a:t>
            </a:r>
            <a:r>
              <a:rPr lang="en-GB" sz="2400" dirty="0" smtClean="0"/>
              <a:t>tools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Inherent drawbacks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Certain situations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990600"/>
            <a:ext cx="2320976" cy="258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2259533" cy="25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19343"/>
            <a:ext cx="2259533" cy="232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21" y="3932583"/>
            <a:ext cx="2315817" cy="23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91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Lateral Humeral Condyle Fractures in Children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81200"/>
            <a:ext cx="3429000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Most </a:t>
            </a:r>
            <a:r>
              <a:rPr lang="en-GB" sz="2400" dirty="0"/>
              <a:t>complications </a:t>
            </a:r>
            <a:r>
              <a:rPr lang="en-GB" sz="2400" dirty="0" smtClean="0"/>
              <a:t>were </a:t>
            </a:r>
            <a:r>
              <a:rPr lang="en-GB" sz="2400" dirty="0"/>
              <a:t>associated with operative treatment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Minor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Major that </a:t>
            </a:r>
            <a:r>
              <a:rPr lang="en-GB" sz="2400" dirty="0"/>
              <a:t>led to substantial functional loss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Delayed surgery</a:t>
            </a:r>
            <a:r>
              <a:rPr lang="en-GB" sz="2400" dirty="0"/>
              <a:t> </a:t>
            </a:r>
            <a:r>
              <a:rPr lang="en-GB" sz="2400" dirty="0" smtClean="0"/>
              <a:t>and complications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928255"/>
            <a:ext cx="1684147" cy="24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75" y="914400"/>
            <a:ext cx="1842921" cy="24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76" y="3581400"/>
            <a:ext cx="1853312" cy="25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3591792"/>
            <a:ext cx="1684146" cy="252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94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Lateral Humeral Condyle Fractures in Children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81200"/>
            <a:ext cx="3429000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Key </a:t>
            </a:r>
            <a:r>
              <a:rPr lang="en-GB" sz="2400" dirty="0"/>
              <a:t>to obtaining a satisfactory outcome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A</a:t>
            </a:r>
            <a:r>
              <a:rPr lang="en-GB" sz="2400" dirty="0" smtClean="0"/>
              <a:t>void </a:t>
            </a:r>
            <a:r>
              <a:rPr lang="en-GB" sz="2400" dirty="0"/>
              <a:t>delayed surgical </a:t>
            </a:r>
            <a:r>
              <a:rPr lang="en-GB" sz="2400" dirty="0" smtClean="0"/>
              <a:t>intervention.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Determine </a:t>
            </a:r>
            <a:r>
              <a:rPr lang="en-GB" sz="2400" dirty="0"/>
              <a:t>the proper time for the first follow-up radiograph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No need </a:t>
            </a:r>
            <a:r>
              <a:rPr lang="en-GB" sz="2400" dirty="0"/>
              <a:t>to remove the cast to improve the x-ray </a:t>
            </a:r>
            <a:r>
              <a:rPr lang="en-GB" sz="2400" dirty="0" smtClean="0"/>
              <a:t>quality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22" y="827810"/>
            <a:ext cx="1388748" cy="176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57" y="821895"/>
            <a:ext cx="3031006" cy="138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08" y="2667000"/>
            <a:ext cx="1125392" cy="169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48" y="2301203"/>
            <a:ext cx="2479823" cy="206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Dr.Zamzam\Desktop\X-rays\1080603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18" y="4783930"/>
            <a:ext cx="1173574" cy="156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r.Zamzam\Desktop\X-rays\1080603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70075"/>
            <a:ext cx="1283836" cy="156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50" y="4770075"/>
            <a:ext cx="1047138" cy="154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10" y="4783930"/>
            <a:ext cx="944422" cy="153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02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Lateral Humeral Condyle Fractures in Children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81200"/>
            <a:ext cx="3429000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C</a:t>
            </a:r>
            <a:r>
              <a:rPr lang="en-GB" sz="2400" dirty="0" smtClean="0"/>
              <a:t>losed or open reduction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Anatomic reduction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Tow or three K-wires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36" y="3927764"/>
            <a:ext cx="1813923" cy="260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3935323"/>
            <a:ext cx="1828800" cy="26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89" y="838200"/>
            <a:ext cx="1399309" cy="13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89" y="2396836"/>
            <a:ext cx="1460952" cy="13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75" y="1170709"/>
            <a:ext cx="116888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47" y="1170708"/>
            <a:ext cx="1097812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58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Fracture Classification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7924800" cy="41148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err="1" smtClean="0"/>
              <a:t>Milch</a:t>
            </a:r>
            <a:r>
              <a:rPr lang="en-GB" sz="2400" dirty="0" smtClean="0"/>
              <a:t> </a:t>
            </a:r>
            <a:r>
              <a:rPr lang="en-GB" sz="2400" dirty="0"/>
              <a:t>classification </a:t>
            </a:r>
            <a:r>
              <a:rPr lang="en-GB" sz="2400" dirty="0" smtClean="0"/>
              <a:t>(1964)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Based </a:t>
            </a:r>
            <a:r>
              <a:rPr lang="en-GB" sz="2200" dirty="0"/>
              <a:t>on </a:t>
            </a:r>
            <a:r>
              <a:rPr lang="en-GB" sz="2200" dirty="0" smtClean="0"/>
              <a:t>fracture </a:t>
            </a:r>
            <a:r>
              <a:rPr lang="en-GB" sz="2200" dirty="0"/>
              <a:t>location </a:t>
            </a:r>
            <a:r>
              <a:rPr lang="en-GB" sz="2200" dirty="0" smtClean="0"/>
              <a:t>through </a:t>
            </a:r>
            <a:r>
              <a:rPr lang="en-GB" sz="2200" dirty="0"/>
              <a:t>the </a:t>
            </a:r>
            <a:r>
              <a:rPr lang="en-GB" sz="2200" dirty="0" smtClean="0"/>
              <a:t>epiphysis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The </a:t>
            </a:r>
            <a:r>
              <a:rPr lang="en-GB" sz="2200" dirty="0"/>
              <a:t>most commonly cited classification </a:t>
            </a:r>
            <a:r>
              <a:rPr lang="en-GB" sz="2200" dirty="0" smtClean="0"/>
              <a:t>system,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Not predictive </a:t>
            </a:r>
            <a:r>
              <a:rPr lang="en-GB" sz="2200" dirty="0"/>
              <a:t>of outcome or suggestive for the </a:t>
            </a:r>
            <a:r>
              <a:rPr lang="en-GB" sz="2200" dirty="0" smtClean="0"/>
              <a:t>treatment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35638"/>
            <a:ext cx="5370579" cy="25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909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Conclusion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81200"/>
            <a:ext cx="8077200" cy="4267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Careful </a:t>
            </a:r>
            <a:r>
              <a:rPr lang="en-GB" sz="2400" dirty="0"/>
              <a:t>initial assessment using the </a:t>
            </a:r>
            <a:r>
              <a:rPr lang="en-GB" sz="2400" dirty="0" smtClean="0"/>
              <a:t>IO view </a:t>
            </a:r>
            <a:r>
              <a:rPr lang="en-GB" sz="2400" dirty="0"/>
              <a:t>in addition to standard </a:t>
            </a:r>
            <a:r>
              <a:rPr lang="en-GB" sz="2400" dirty="0" smtClean="0"/>
              <a:t>x-ray views </a:t>
            </a:r>
            <a:r>
              <a:rPr lang="en-GB" sz="2400" dirty="0"/>
              <a:t>is crucial for </a:t>
            </a:r>
            <a:r>
              <a:rPr lang="en-GB" sz="2400" dirty="0" smtClean="0"/>
              <a:t>adequate treatment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Fractures </a:t>
            </a:r>
            <a:r>
              <a:rPr lang="en-GB" sz="2400" dirty="0"/>
              <a:t>with ≥ 2 mm displacement should be primarily treated by surgical </a:t>
            </a:r>
            <a:r>
              <a:rPr lang="en-GB" sz="2400" dirty="0" smtClean="0"/>
              <a:t>fixation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F</a:t>
            </a:r>
            <a:r>
              <a:rPr lang="en-GB" sz="2400" dirty="0" smtClean="0"/>
              <a:t>ractures </a:t>
            </a:r>
            <a:r>
              <a:rPr lang="en-GB" sz="2400" dirty="0"/>
              <a:t>with &lt; 2 mm displacement must be reviewed 4-6 days after cast </a:t>
            </a:r>
            <a:r>
              <a:rPr lang="en-GB" sz="2400" dirty="0" smtClean="0"/>
              <a:t>application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If </a:t>
            </a:r>
            <a:r>
              <a:rPr lang="en-GB" sz="2400" dirty="0"/>
              <a:t>the patient's compliance with early follow up is not guaranteed and the fracture is not hairline, then primary closed reduction and percutaneous fixation is indicated.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712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590800"/>
            <a:ext cx="3962400" cy="36576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Jacob et al (1975) described two types of nondisplaced fractures</a:t>
            </a:r>
          </a:p>
          <a:p>
            <a:pPr marL="731520" lvl="1" indent="-342900">
              <a:buFont typeface="Wingdings" panose="05000000000000000000" pitchFamily="2" charset="2"/>
              <a:buChar char="§"/>
            </a:pPr>
            <a:r>
              <a:rPr lang="en-GB" sz="2200" dirty="0"/>
              <a:t>An incomplete fracture with a cartilaginous bridge that prevents subsequent </a:t>
            </a:r>
            <a:r>
              <a:rPr lang="en-GB" sz="2200" dirty="0" smtClean="0"/>
              <a:t>displacement</a:t>
            </a:r>
            <a:endParaRPr lang="en-GB" sz="2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4191000" cy="263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1900"/>
            <a:ext cx="2162175" cy="27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771899"/>
            <a:ext cx="1899799" cy="26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692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590800"/>
            <a:ext cx="3962400" cy="3657600"/>
          </a:xfrm>
        </p:spPr>
        <p:txBody>
          <a:bodyPr/>
          <a:lstStyle/>
          <a:p>
            <a:pPr marL="36576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A </a:t>
            </a:r>
            <a:r>
              <a:rPr lang="en-GB" sz="2200" dirty="0"/>
              <a:t>complete fracture with risk for further displacement </a:t>
            </a:r>
          </a:p>
          <a:p>
            <a:pPr marL="365760" lvl="1" indent="-342900">
              <a:buFont typeface="Wingdings" panose="05000000000000000000" pitchFamily="2" charset="2"/>
              <a:buChar char="§"/>
            </a:pPr>
            <a:endParaRPr lang="en-GB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81" y="1250154"/>
            <a:ext cx="1911169" cy="254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98" y="1250154"/>
            <a:ext cx="1855048" cy="254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81" y="3962400"/>
            <a:ext cx="3801556" cy="25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590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7924800" cy="4191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Song et al </a:t>
            </a:r>
            <a:r>
              <a:rPr lang="en-GB" sz="2400" dirty="0" smtClean="0"/>
              <a:t>(2008)designed </a:t>
            </a:r>
            <a:r>
              <a:rPr lang="en-GB" sz="2400" dirty="0"/>
              <a:t>a comprehensive classification system that is linked to a treatment </a:t>
            </a:r>
            <a:r>
              <a:rPr lang="en-GB" sz="2400" dirty="0" smtClean="0"/>
              <a:t>algorithm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3048000"/>
            <a:ext cx="6490622" cy="17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4" y="4870169"/>
            <a:ext cx="7924800" cy="196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65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9827" y="2667000"/>
            <a:ext cx="3733800" cy="3657600"/>
          </a:xfrm>
        </p:spPr>
        <p:txBody>
          <a:bodyPr/>
          <a:lstStyle/>
          <a:p>
            <a:pPr marL="342900" lvl="1" indent="-342900"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GB" sz="2400" dirty="0" smtClean="0"/>
              <a:t>Degree </a:t>
            </a:r>
            <a:r>
              <a:rPr lang="en-GB" sz="2400" dirty="0"/>
              <a:t>of </a:t>
            </a:r>
            <a:r>
              <a:rPr lang="en-GB" sz="2400" dirty="0" smtClean="0"/>
              <a:t>Displacement</a:t>
            </a:r>
            <a:endParaRPr lang="en-GB" sz="2400" dirty="0"/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Nondisplaced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Minimally displaced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Displaced</a:t>
            </a:r>
            <a:endParaRPr lang="en-GB" sz="2200" dirty="0"/>
          </a:p>
          <a:p>
            <a:pPr marL="982980" lvl="1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982980" lvl="1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982980" lvl="1" indent="-34290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9599"/>
            <a:ext cx="2822489" cy="162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981200"/>
            <a:ext cx="20701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4031028"/>
            <a:ext cx="2822489" cy="137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522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Imaging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667000"/>
            <a:ext cx="7696199" cy="3657600"/>
          </a:xfrm>
        </p:spPr>
        <p:txBody>
          <a:bodyPr/>
          <a:lstStyle/>
          <a:p>
            <a:pPr marL="342900" lvl="1" indent="-342900"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GB" sz="2400" dirty="0" smtClean="0"/>
              <a:t>All </a:t>
            </a:r>
            <a:r>
              <a:rPr lang="en-GB" sz="2400" dirty="0"/>
              <a:t>attempts for the differentiation are either invasive or </a:t>
            </a:r>
            <a:r>
              <a:rPr lang="en-GB" sz="2400" dirty="0" smtClean="0"/>
              <a:t>expensive</a:t>
            </a:r>
            <a:endParaRPr lang="en-GB" sz="2400" dirty="0"/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Arthrography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MRI</a:t>
            </a:r>
          </a:p>
          <a:p>
            <a:pPr marL="98298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Ultrasonography</a:t>
            </a:r>
          </a:p>
          <a:p>
            <a:pPr lvl="1"/>
            <a:r>
              <a:rPr lang="en-GB" sz="2400" dirty="0" smtClean="0"/>
              <a:t>are </a:t>
            </a:r>
            <a:r>
              <a:rPr lang="en-GB" sz="2400" dirty="0"/>
              <a:t>frequently </a:t>
            </a:r>
            <a:r>
              <a:rPr lang="en-GB" sz="2400" dirty="0" smtClean="0"/>
              <a:t>used</a:t>
            </a:r>
            <a:endParaRPr lang="en-GB" sz="2200" dirty="0"/>
          </a:p>
          <a:p>
            <a:pPr marL="982980" lvl="1" indent="-34290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</p:spTree>
    <p:extLst>
      <p:ext uri="{BB962C8B-B14F-4D97-AF65-F5344CB8AC3E}">
        <p14:creationId xmlns="" xmlns:p14="http://schemas.microsoft.com/office/powerpoint/2010/main" val="373236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362200"/>
            <a:ext cx="7772400" cy="3886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There </a:t>
            </a:r>
            <a:r>
              <a:rPr lang="en-GB" sz="2400" dirty="0"/>
              <a:t>is consensus that the treatment of displaced fractures is closed or open reduction and internal fixation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/>
              <a:t>treatment of nondisplaced or minimally displaced fractures remains </a:t>
            </a:r>
            <a:r>
              <a:rPr lang="en-GB" sz="2400" dirty="0" smtClean="0"/>
              <a:t>controversial</a:t>
            </a:r>
            <a:endParaRPr lang="ar-SA" sz="2400" dirty="0"/>
          </a:p>
        </p:txBody>
      </p:sp>
    </p:spTree>
    <p:extLst>
      <p:ext uri="{BB962C8B-B14F-4D97-AF65-F5344CB8AC3E}">
        <p14:creationId xmlns="" xmlns:p14="http://schemas.microsoft.com/office/powerpoint/2010/main" val="3925262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1049</Words>
  <Application>Microsoft Office PowerPoint</Application>
  <PresentationFormat>On-screen Show (4:3)</PresentationFormat>
  <Paragraphs>229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Lateral Humeral Condyle Fractures in Children: The Potential Role of Initial Assessment in Decision-Making </vt:lpstr>
      <vt:lpstr>Slide 2</vt:lpstr>
      <vt:lpstr>Fracture Classification</vt:lpstr>
      <vt:lpstr>Fracture Classification</vt:lpstr>
      <vt:lpstr>Fracture Classification</vt:lpstr>
      <vt:lpstr>Fracture Classification</vt:lpstr>
      <vt:lpstr>Fracture Classification</vt:lpstr>
      <vt:lpstr>Imaging</vt:lpstr>
      <vt:lpstr>Treatment</vt:lpstr>
      <vt:lpstr>Treatment</vt:lpstr>
      <vt:lpstr>Purpose of the Study</vt:lpstr>
      <vt:lpstr>Patients</vt:lpstr>
      <vt:lpstr>Patients</vt:lpstr>
      <vt:lpstr>Methodology</vt:lpstr>
      <vt:lpstr>Methodology</vt:lpstr>
      <vt:lpstr>Methodology</vt:lpstr>
      <vt:lpstr>Results</vt:lpstr>
      <vt:lpstr>Results</vt:lpstr>
      <vt:lpstr>Results</vt:lpstr>
      <vt:lpstr>Results</vt:lpstr>
      <vt:lpstr>Results</vt:lpstr>
      <vt:lpstr>Results</vt:lpstr>
      <vt:lpstr>Results</vt:lpstr>
      <vt:lpstr>Lateral Humeral Condyle Fractures in Children</vt:lpstr>
      <vt:lpstr>Lateral Humeral Condyle Fractures in Children</vt:lpstr>
      <vt:lpstr>Lateral Humeral Condyle Fractures in Children</vt:lpstr>
      <vt:lpstr>Lateral Humeral Condyle Fractures in Children</vt:lpstr>
      <vt:lpstr>Lateral Humeral Condyle Fractures in Children</vt:lpstr>
      <vt:lpstr>Lateral Humeral Condyle Fractures in Children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Dr.Zamzam</dc:creator>
  <cp:lastModifiedBy>Rajdeep Chanda</cp:lastModifiedBy>
  <cp:revision>54</cp:revision>
  <dcterms:created xsi:type="dcterms:W3CDTF">2014-07-09T09:28:46Z</dcterms:created>
  <dcterms:modified xsi:type="dcterms:W3CDTF">2014-10-01T12:07:50Z</dcterms:modified>
</cp:coreProperties>
</file>